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5.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6.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1.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77.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78.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79.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80.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81.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82.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83.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notesSlides/notesSlide86.xml" ContentType="application/vnd.openxmlformats-officedocument.presentationml.notesSlide+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87.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notesSlides/notesSlide123.xml" ContentType="application/vnd.openxmlformats-officedocument.presentationml.notesSlide+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124.xml" ContentType="application/vnd.openxmlformats-officedocument.presentationml.notesSlide+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notesSlides/notesSlide132.xml" ContentType="application/vnd.openxmlformats-officedocument.presentationml.notesSlide+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notesSlides/notesSlide133.xml" ContentType="application/vnd.openxmlformats-officedocument.presentationml.notesSlide+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notesSlides/notesSlide134.xml" ContentType="application/vnd.openxmlformats-officedocument.presentationml.notesSlide+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notesSlides/notesSlide135.xml" ContentType="application/vnd.openxmlformats-officedocument.presentationml.notesSlide+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notesSlides/notesSlide136.xml" ContentType="application/vnd.openxmlformats-officedocument.presentationml.notesSlide+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notesSlides/notesSlide137.xml" ContentType="application/vnd.openxmlformats-officedocument.presentationml.notesSlide+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notesSlides/notesSlide156.xml" ContentType="application/vnd.openxmlformats-officedocument.presentationml.notesSlide+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notesSlides/notesSlide179.xml" ContentType="application/vnd.openxmlformats-officedocument.presentationml.notesSlide+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notesSlides/notesSlide187.xml" ContentType="application/vnd.openxmlformats-officedocument.presentationml.notesSlide+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5" r:id="rId4"/>
    <p:sldMasterId id="2147483713" r:id="rId5"/>
  </p:sldMasterIdLst>
  <p:notesMasterIdLst>
    <p:notesMasterId r:id="rId243"/>
  </p:notesMasterIdLst>
  <p:handoutMasterIdLst>
    <p:handoutMasterId r:id="rId244"/>
  </p:handoutMasterIdLst>
  <p:sldIdLst>
    <p:sldId id="601" r:id="rId6"/>
    <p:sldId id="602" r:id="rId7"/>
    <p:sldId id="604" r:id="rId8"/>
    <p:sldId id="605" r:id="rId9"/>
    <p:sldId id="606" r:id="rId10"/>
    <p:sldId id="607" r:id="rId11"/>
    <p:sldId id="608" r:id="rId12"/>
    <p:sldId id="609" r:id="rId13"/>
    <p:sldId id="610" r:id="rId14"/>
    <p:sldId id="611" r:id="rId15"/>
    <p:sldId id="612" r:id="rId16"/>
    <p:sldId id="615" r:id="rId17"/>
    <p:sldId id="616" r:id="rId18"/>
    <p:sldId id="617" r:id="rId19"/>
    <p:sldId id="618" r:id="rId20"/>
    <p:sldId id="619" r:id="rId21"/>
    <p:sldId id="620" r:id="rId22"/>
    <p:sldId id="621" r:id="rId23"/>
    <p:sldId id="622" r:id="rId24"/>
    <p:sldId id="522" r:id="rId25"/>
    <p:sldId id="523" r:id="rId26"/>
    <p:sldId id="891" r:id="rId27"/>
    <p:sldId id="892" r:id="rId28"/>
    <p:sldId id="280" r:id="rId29"/>
    <p:sldId id="893" r:id="rId30"/>
    <p:sldId id="279" r:id="rId31"/>
    <p:sldId id="623" r:id="rId32"/>
    <p:sldId id="624" r:id="rId33"/>
    <p:sldId id="588" r:id="rId34"/>
    <p:sldId id="636" r:id="rId35"/>
    <p:sldId id="396" r:id="rId36"/>
    <p:sldId id="397" r:id="rId37"/>
    <p:sldId id="638" r:id="rId38"/>
    <p:sldId id="639" r:id="rId39"/>
    <p:sldId id="563" r:id="rId40"/>
    <p:sldId id="564" r:id="rId41"/>
    <p:sldId id="640" r:id="rId42"/>
    <p:sldId id="641" r:id="rId43"/>
    <p:sldId id="565" r:id="rId44"/>
    <p:sldId id="642" r:id="rId45"/>
    <p:sldId id="566" r:id="rId46"/>
    <p:sldId id="643" r:id="rId47"/>
    <p:sldId id="567" r:id="rId48"/>
    <p:sldId id="644" r:id="rId49"/>
    <p:sldId id="645" r:id="rId50"/>
    <p:sldId id="646" r:id="rId51"/>
    <p:sldId id="647" r:id="rId52"/>
    <p:sldId id="648" r:id="rId53"/>
    <p:sldId id="649" r:id="rId54"/>
    <p:sldId id="650" r:id="rId55"/>
    <p:sldId id="413" r:id="rId56"/>
    <p:sldId id="658" r:id="rId57"/>
    <p:sldId id="659" r:id="rId58"/>
    <p:sldId id="661" r:id="rId59"/>
    <p:sldId id="662" r:id="rId60"/>
    <p:sldId id="663" r:id="rId61"/>
    <p:sldId id="571" r:id="rId62"/>
    <p:sldId id="664" r:id="rId63"/>
    <p:sldId id="665" r:id="rId64"/>
    <p:sldId id="666" r:id="rId65"/>
    <p:sldId id="667" r:id="rId66"/>
    <p:sldId id="668" r:id="rId67"/>
    <p:sldId id="671" r:id="rId68"/>
    <p:sldId id="414" r:id="rId69"/>
    <p:sldId id="415" r:id="rId70"/>
    <p:sldId id="416" r:id="rId71"/>
    <p:sldId id="417" r:id="rId72"/>
    <p:sldId id="672" r:id="rId73"/>
    <p:sldId id="676" r:id="rId74"/>
    <p:sldId id="677" r:id="rId75"/>
    <p:sldId id="689" r:id="rId76"/>
    <p:sldId id="690" r:id="rId77"/>
    <p:sldId id="418" r:id="rId78"/>
    <p:sldId id="419" r:id="rId79"/>
    <p:sldId id="420" r:id="rId80"/>
    <p:sldId id="421" r:id="rId81"/>
    <p:sldId id="422" r:id="rId82"/>
    <p:sldId id="674" r:id="rId83"/>
    <p:sldId id="427" r:id="rId84"/>
    <p:sldId id="597" r:id="rId85"/>
    <p:sldId id="692" r:id="rId86"/>
    <p:sldId id="693" r:id="rId87"/>
    <p:sldId id="694" r:id="rId88"/>
    <p:sldId id="695" r:id="rId89"/>
    <p:sldId id="697" r:id="rId90"/>
    <p:sldId id="698" r:id="rId91"/>
    <p:sldId id="699" r:id="rId92"/>
    <p:sldId id="939" r:id="rId93"/>
    <p:sldId id="487" r:id="rId94"/>
    <p:sldId id="488" r:id="rId95"/>
    <p:sldId id="835" r:id="rId96"/>
    <p:sldId id="489" r:id="rId97"/>
    <p:sldId id="518" r:id="rId98"/>
    <p:sldId id="876" r:id="rId99"/>
    <p:sldId id="509" r:id="rId100"/>
    <p:sldId id="517" r:id="rId101"/>
    <p:sldId id="510" r:id="rId102"/>
    <p:sldId id="875" r:id="rId103"/>
    <p:sldId id="511" r:id="rId104"/>
    <p:sldId id="874" r:id="rId105"/>
    <p:sldId id="513" r:id="rId106"/>
    <p:sldId id="514" r:id="rId107"/>
    <p:sldId id="873" r:id="rId108"/>
    <p:sldId id="700" r:id="rId109"/>
    <p:sldId id="701" r:id="rId110"/>
    <p:sldId id="702" r:id="rId111"/>
    <p:sldId id="703" r:id="rId112"/>
    <p:sldId id="704" r:id="rId113"/>
    <p:sldId id="705" r:id="rId114"/>
    <p:sldId id="706" r:id="rId115"/>
    <p:sldId id="707" r:id="rId116"/>
    <p:sldId id="708" r:id="rId117"/>
    <p:sldId id="709" r:id="rId118"/>
    <p:sldId id="711" r:id="rId119"/>
    <p:sldId id="712" r:id="rId120"/>
    <p:sldId id="713" r:id="rId121"/>
    <p:sldId id="940" r:id="rId122"/>
    <p:sldId id="714" r:id="rId123"/>
    <p:sldId id="715" r:id="rId124"/>
    <p:sldId id="716" r:id="rId125"/>
    <p:sldId id="717" r:id="rId126"/>
    <p:sldId id="718" r:id="rId127"/>
    <p:sldId id="719" r:id="rId128"/>
    <p:sldId id="722" r:id="rId129"/>
    <p:sldId id="941" r:id="rId130"/>
    <p:sldId id="724" r:id="rId131"/>
    <p:sldId id="730" r:id="rId132"/>
    <p:sldId id="731" r:id="rId133"/>
    <p:sldId id="749" r:id="rId134"/>
    <p:sldId id="750" r:id="rId135"/>
    <p:sldId id="752" r:id="rId136"/>
    <p:sldId id="753" r:id="rId137"/>
    <p:sldId id="448" r:id="rId138"/>
    <p:sldId id="449" r:id="rId139"/>
    <p:sldId id="754" r:id="rId140"/>
    <p:sldId id="755" r:id="rId141"/>
    <p:sldId id="756" r:id="rId142"/>
    <p:sldId id="757" r:id="rId143"/>
    <p:sldId id="758" r:id="rId144"/>
    <p:sldId id="492" r:id="rId145"/>
    <p:sldId id="839" r:id="rId146"/>
    <p:sldId id="840" r:id="rId147"/>
    <p:sldId id="841" r:id="rId148"/>
    <p:sldId id="451" r:id="rId149"/>
    <p:sldId id="761" r:id="rId150"/>
    <p:sldId id="763" r:id="rId151"/>
    <p:sldId id="764" r:id="rId152"/>
    <p:sldId id="765" r:id="rId153"/>
    <p:sldId id="454" r:id="rId154"/>
    <p:sldId id="838" r:id="rId155"/>
    <p:sldId id="459" r:id="rId156"/>
    <p:sldId id="455" r:id="rId157"/>
    <p:sldId id="456" r:id="rId158"/>
    <p:sldId id="539" r:id="rId159"/>
    <p:sldId id="768" r:id="rId160"/>
    <p:sldId id="458" r:id="rId161"/>
    <p:sldId id="769" r:id="rId162"/>
    <p:sldId id="462" r:id="rId163"/>
    <p:sldId id="463" r:id="rId164"/>
    <p:sldId id="464" r:id="rId165"/>
    <p:sldId id="465" r:id="rId166"/>
    <p:sldId id="789" r:id="rId167"/>
    <p:sldId id="790" r:id="rId168"/>
    <p:sldId id="466" r:id="rId169"/>
    <p:sldId id="791" r:id="rId170"/>
    <p:sldId id="467" r:id="rId171"/>
    <p:sldId id="793" r:id="rId172"/>
    <p:sldId id="469" r:id="rId173"/>
    <p:sldId id="472" r:id="rId174"/>
    <p:sldId id="794" r:id="rId175"/>
    <p:sldId id="796" r:id="rId176"/>
    <p:sldId id="795" r:id="rId177"/>
    <p:sldId id="473" r:id="rId178"/>
    <p:sldId id="797" r:id="rId179"/>
    <p:sldId id="474" r:id="rId180"/>
    <p:sldId id="470" r:id="rId181"/>
    <p:sldId id="471" r:id="rId182"/>
    <p:sldId id="767" r:id="rId183"/>
    <p:sldId id="457" r:id="rId184"/>
    <p:sldId id="770" r:id="rId185"/>
    <p:sldId id="771" r:id="rId186"/>
    <p:sldId id="786" r:id="rId187"/>
    <p:sldId id="787" r:id="rId188"/>
    <p:sldId id="475" r:id="rId189"/>
    <p:sldId id="798" r:id="rId190"/>
    <p:sldId id="799" r:id="rId191"/>
    <p:sldId id="800" r:id="rId192"/>
    <p:sldId id="477" r:id="rId193"/>
    <p:sldId id="801" r:id="rId194"/>
    <p:sldId id="479" r:id="rId195"/>
    <p:sldId id="476" r:id="rId196"/>
    <p:sldId id="804" r:id="rId197"/>
    <p:sldId id="805" r:id="rId198"/>
    <p:sldId id="806" r:id="rId199"/>
    <p:sldId id="822" r:id="rId200"/>
    <p:sldId id="823" r:id="rId201"/>
    <p:sldId id="825" r:id="rId202"/>
    <p:sldId id="826" r:id="rId203"/>
    <p:sldId id="827" r:id="rId204"/>
    <p:sldId id="481" r:id="rId205"/>
    <p:sldId id="482" r:id="rId206"/>
    <p:sldId id="483" r:id="rId207"/>
    <p:sldId id="484" r:id="rId208"/>
    <p:sldId id="829" r:id="rId209"/>
    <p:sldId id="485" r:id="rId210"/>
    <p:sldId id="843" r:id="rId211"/>
    <p:sldId id="844" r:id="rId212"/>
    <p:sldId id="866" r:id="rId213"/>
    <p:sldId id="867" r:id="rId214"/>
    <p:sldId id="486" r:id="rId215"/>
    <p:sldId id="830" r:id="rId216"/>
    <p:sldId id="831" r:id="rId217"/>
    <p:sldId id="832" r:id="rId218"/>
    <p:sldId id="833" r:id="rId219"/>
    <p:sldId id="834" r:id="rId220"/>
    <p:sldId id="836" r:id="rId221"/>
    <p:sldId id="490" r:id="rId222"/>
    <p:sldId id="491" r:id="rId223"/>
    <p:sldId id="493" r:id="rId224"/>
    <p:sldId id="494" r:id="rId225"/>
    <p:sldId id="495" r:id="rId226"/>
    <p:sldId id="496" r:id="rId227"/>
    <p:sldId id="497" r:id="rId228"/>
    <p:sldId id="842" r:id="rId229"/>
    <p:sldId id="498" r:id="rId230"/>
    <p:sldId id="500" r:id="rId231"/>
    <p:sldId id="501" r:id="rId232"/>
    <p:sldId id="870" r:id="rId233"/>
    <p:sldId id="503" r:id="rId234"/>
    <p:sldId id="504" r:id="rId235"/>
    <p:sldId id="505" r:id="rId236"/>
    <p:sldId id="871" r:id="rId237"/>
    <p:sldId id="507" r:id="rId238"/>
    <p:sldId id="508" r:id="rId239"/>
    <p:sldId id="872" r:id="rId240"/>
    <p:sldId id="877" r:id="rId241"/>
    <p:sldId id="878" r:id="rId242"/>
  </p:sldIdLst>
  <p:sldSz cx="9144000" cy="5143500" type="screen16x9"/>
  <p:notesSz cx="7099300" cy="10223500"/>
  <p:embeddedFontLst>
    <p:embeddedFont>
      <p:font typeface="Vollkorn" panose="020B0604020202020204" charset="0"/>
      <p:regular r:id="rId245"/>
      <p:bold r:id="rId246"/>
      <p:italic r:id="rId247"/>
      <p:boldItalic r:id="rId24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dule 08 - The Context for Enterprise Architecture" id="{6A930CD2-AF91-4FAB-BDE8-EE9ECB9CD261}">
          <p14:sldIdLst>
            <p14:sldId id="601"/>
            <p14:sldId id="602"/>
            <p14:sldId id="604"/>
            <p14:sldId id="605"/>
            <p14:sldId id="606"/>
            <p14:sldId id="607"/>
            <p14:sldId id="608"/>
            <p14:sldId id="609"/>
            <p14:sldId id="610"/>
            <p14:sldId id="611"/>
            <p14:sldId id="612"/>
            <p14:sldId id="615"/>
            <p14:sldId id="616"/>
            <p14:sldId id="617"/>
            <p14:sldId id="618"/>
            <p14:sldId id="619"/>
            <p14:sldId id="620"/>
            <p14:sldId id="621"/>
            <p14:sldId id="622"/>
            <p14:sldId id="522"/>
            <p14:sldId id="523"/>
            <p14:sldId id="891"/>
            <p14:sldId id="892"/>
            <p14:sldId id="280"/>
            <p14:sldId id="893"/>
            <p14:sldId id="279"/>
            <p14:sldId id="623"/>
            <p14:sldId id="624"/>
          </p14:sldIdLst>
        </p14:section>
        <p14:section name="Module 09 - Stakeholder Management" id="{F485422A-8257-4C1A-916D-662048DD84CC}">
          <p14:sldIdLst>
            <p14:sldId id="588"/>
            <p14:sldId id="636"/>
            <p14:sldId id="396"/>
            <p14:sldId id="397"/>
            <p14:sldId id="638"/>
            <p14:sldId id="639"/>
            <p14:sldId id="563"/>
            <p14:sldId id="564"/>
            <p14:sldId id="640"/>
            <p14:sldId id="641"/>
            <p14:sldId id="565"/>
            <p14:sldId id="642"/>
            <p14:sldId id="566"/>
            <p14:sldId id="643"/>
            <p14:sldId id="567"/>
            <p14:sldId id="644"/>
            <p14:sldId id="645"/>
            <p14:sldId id="646"/>
            <p14:sldId id="647"/>
            <p14:sldId id="648"/>
            <p14:sldId id="649"/>
            <p14:sldId id="650"/>
            <p14:sldId id="413"/>
          </p14:sldIdLst>
        </p14:section>
        <p14:section name="Module 10 - Phase A" id="{27E4D1F7-FA08-4F5C-8299-EF83CB48C33D}">
          <p14:sldIdLst>
            <p14:sldId id="658"/>
            <p14:sldId id="659"/>
            <p14:sldId id="661"/>
            <p14:sldId id="662"/>
            <p14:sldId id="663"/>
            <p14:sldId id="571"/>
            <p14:sldId id="664"/>
            <p14:sldId id="665"/>
            <p14:sldId id="666"/>
            <p14:sldId id="667"/>
            <p14:sldId id="668"/>
            <p14:sldId id="671"/>
            <p14:sldId id="414"/>
            <p14:sldId id="415"/>
            <p14:sldId id="416"/>
            <p14:sldId id="417"/>
            <p14:sldId id="672"/>
            <p14:sldId id="676"/>
            <p14:sldId id="677"/>
          </p14:sldIdLst>
        </p14:section>
        <p14:section name="Module 11 - Architecture Development" id="{B5E343D3-5F2B-4FEA-A75C-8F70FB429C27}">
          <p14:sldIdLst>
            <p14:sldId id="689"/>
            <p14:sldId id="690"/>
            <p14:sldId id="418"/>
            <p14:sldId id="419"/>
            <p14:sldId id="420"/>
            <p14:sldId id="421"/>
            <p14:sldId id="422"/>
            <p14:sldId id="674"/>
            <p14:sldId id="427"/>
            <p14:sldId id="597"/>
            <p14:sldId id="692"/>
            <p14:sldId id="693"/>
            <p14:sldId id="694"/>
            <p14:sldId id="695"/>
            <p14:sldId id="697"/>
            <p14:sldId id="698"/>
            <p14:sldId id="699"/>
            <p14:sldId id="939"/>
            <p14:sldId id="487"/>
            <p14:sldId id="488"/>
            <p14:sldId id="835"/>
            <p14:sldId id="489"/>
            <p14:sldId id="518"/>
            <p14:sldId id="876"/>
            <p14:sldId id="509"/>
            <p14:sldId id="517"/>
            <p14:sldId id="510"/>
            <p14:sldId id="875"/>
            <p14:sldId id="511"/>
            <p14:sldId id="874"/>
            <p14:sldId id="513"/>
            <p14:sldId id="514"/>
            <p14:sldId id="873"/>
            <p14:sldId id="700"/>
            <p14:sldId id="701"/>
            <p14:sldId id="702"/>
            <p14:sldId id="703"/>
            <p14:sldId id="704"/>
            <p14:sldId id="705"/>
            <p14:sldId id="706"/>
            <p14:sldId id="707"/>
            <p14:sldId id="708"/>
            <p14:sldId id="709"/>
            <p14:sldId id="711"/>
            <p14:sldId id="712"/>
            <p14:sldId id="713"/>
            <p14:sldId id="940"/>
            <p14:sldId id="714"/>
            <p14:sldId id="715"/>
            <p14:sldId id="716"/>
            <p14:sldId id="717"/>
            <p14:sldId id="718"/>
            <p14:sldId id="719"/>
            <p14:sldId id="722"/>
            <p14:sldId id="941"/>
            <p14:sldId id="724"/>
            <p14:sldId id="730"/>
            <p14:sldId id="731"/>
          </p14:sldIdLst>
        </p14:section>
        <p14:section name="Module 12 - Implementing the Architecture" id="{F20A3E19-F82E-40D8-ABC1-3F48B2F872EE}">
          <p14:sldIdLst>
            <p14:sldId id="749"/>
            <p14:sldId id="750"/>
            <p14:sldId id="752"/>
            <p14:sldId id="753"/>
            <p14:sldId id="448"/>
            <p14:sldId id="449"/>
            <p14:sldId id="754"/>
            <p14:sldId id="755"/>
            <p14:sldId id="756"/>
            <p14:sldId id="757"/>
            <p14:sldId id="758"/>
            <p14:sldId id="492"/>
            <p14:sldId id="839"/>
            <p14:sldId id="840"/>
            <p14:sldId id="841"/>
            <p14:sldId id="451"/>
            <p14:sldId id="761"/>
            <p14:sldId id="763"/>
            <p14:sldId id="764"/>
            <p14:sldId id="765"/>
            <p14:sldId id="454"/>
            <p14:sldId id="838"/>
            <p14:sldId id="459"/>
            <p14:sldId id="455"/>
            <p14:sldId id="456"/>
            <p14:sldId id="539"/>
            <p14:sldId id="768"/>
            <p14:sldId id="458"/>
            <p14:sldId id="769"/>
            <p14:sldId id="462"/>
            <p14:sldId id="463"/>
            <p14:sldId id="464"/>
            <p14:sldId id="465"/>
            <p14:sldId id="789"/>
            <p14:sldId id="790"/>
            <p14:sldId id="466"/>
            <p14:sldId id="791"/>
            <p14:sldId id="467"/>
            <p14:sldId id="793"/>
            <p14:sldId id="469"/>
            <p14:sldId id="472"/>
            <p14:sldId id="794"/>
            <p14:sldId id="796"/>
            <p14:sldId id="795"/>
            <p14:sldId id="473"/>
            <p14:sldId id="797"/>
            <p14:sldId id="474"/>
            <p14:sldId id="470"/>
            <p14:sldId id="471"/>
            <p14:sldId id="767"/>
            <p14:sldId id="457"/>
            <p14:sldId id="770"/>
            <p14:sldId id="771"/>
          </p14:sldIdLst>
        </p14:section>
        <p14:section name="Module 13 - Architecture Change Management" id="{AB585DA7-C09D-4B03-ACB1-D932D7FD9DF2}">
          <p14:sldIdLst>
            <p14:sldId id="786"/>
            <p14:sldId id="787"/>
            <p14:sldId id="475"/>
            <p14:sldId id="798"/>
            <p14:sldId id="799"/>
            <p14:sldId id="800"/>
            <p14:sldId id="477"/>
            <p14:sldId id="801"/>
            <p14:sldId id="479"/>
            <p14:sldId id="476"/>
            <p14:sldId id="804"/>
            <p14:sldId id="805"/>
            <p14:sldId id="806"/>
          </p14:sldIdLst>
        </p14:section>
        <p14:section name="Module 14 - Requirements Management" id="{FAEDD20F-CE05-404B-92C8-0FBFC4E217A5}">
          <p14:sldIdLst>
            <p14:sldId id="822"/>
            <p14:sldId id="823"/>
            <p14:sldId id="825"/>
            <p14:sldId id="826"/>
            <p14:sldId id="827"/>
            <p14:sldId id="481"/>
            <p14:sldId id="482"/>
            <p14:sldId id="483"/>
            <p14:sldId id="484"/>
            <p14:sldId id="829"/>
            <p14:sldId id="485"/>
            <p14:sldId id="843"/>
            <p14:sldId id="844"/>
          </p14:sldIdLst>
        </p14:section>
        <p14:section name="Module 15 - Supporting the ADM Work" id="{9123633D-A43E-4275-804F-24E8521142D5}">
          <p14:sldIdLst>
            <p14:sldId id="866"/>
            <p14:sldId id="867"/>
            <p14:sldId id="486"/>
            <p14:sldId id="830"/>
            <p14:sldId id="831"/>
            <p14:sldId id="832"/>
            <p14:sldId id="833"/>
            <p14:sldId id="834"/>
            <p14:sldId id="836"/>
            <p14:sldId id="490"/>
            <p14:sldId id="491"/>
            <p14:sldId id="493"/>
            <p14:sldId id="494"/>
            <p14:sldId id="495"/>
            <p14:sldId id="496"/>
            <p14:sldId id="497"/>
            <p14:sldId id="842"/>
            <p14:sldId id="498"/>
            <p14:sldId id="500"/>
            <p14:sldId id="501"/>
            <p14:sldId id="870"/>
            <p14:sldId id="503"/>
            <p14:sldId id="504"/>
            <p14:sldId id="505"/>
            <p14:sldId id="871"/>
            <p14:sldId id="507"/>
            <p14:sldId id="508"/>
            <p14:sldId id="872"/>
            <p14:sldId id="877"/>
            <p14:sldId id="878"/>
          </p14:sldIdLst>
        </p14:section>
        <p14:section name="Module 16 - Closure" id="{ED922FAB-C27E-4DE0-8C78-F3434BDF33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69BA0D-D020-29BF-1D9F-A66D1ED05B6E}" name="Dave Gilmour" initials="DG" userId="f4ee4826ce501c74" providerId="Windows Live"/>
  <p188:author id="{1028A91F-1CFD-248B-D5FA-876A972CF753}" name="Steve Newton" initials="SN" userId="2e202fb894001f0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F1F7"/>
    <a:srgbClr val="66CCE5"/>
    <a:srgbClr val="66CBE4"/>
    <a:srgbClr val="2F528F"/>
    <a:srgbClr val="2D2F5E"/>
    <a:srgbClr val="339FBC"/>
    <a:srgbClr val="EBF6F9"/>
    <a:srgbClr val="9E6598"/>
    <a:srgbClr val="40A26C"/>
    <a:srgbClr val="F9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F1DD2F-559C-4EEC-8682-480267E0A3D8}" v="2" dt="2026-07-15T08:42:33.4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5" d="100"/>
          <a:sy n="155" d="100"/>
        </p:scale>
        <p:origin x="354" y="1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font" Target="fonts/font3.fntdata"/><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font" Target="fonts/font4.fntdata"/><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249" Type="http://schemas.openxmlformats.org/officeDocument/2006/relationships/presProps" Target="presProps.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slide" Target="slides/slide234.xml"/><Relationship Id="rId250" Type="http://schemas.openxmlformats.org/officeDocument/2006/relationships/viewProps" Target="viewProps.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240" Type="http://schemas.openxmlformats.org/officeDocument/2006/relationships/slide" Target="slides/slide235.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219" Type="http://schemas.openxmlformats.org/officeDocument/2006/relationships/slide" Target="slides/slide214.xml"/><Relationship Id="rId230" Type="http://schemas.openxmlformats.org/officeDocument/2006/relationships/slide" Target="slides/slide225.xml"/><Relationship Id="rId251" Type="http://schemas.openxmlformats.org/officeDocument/2006/relationships/theme" Target="theme/theme1.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95" Type="http://schemas.openxmlformats.org/officeDocument/2006/relationships/slide" Target="slides/slide190.xml"/><Relationship Id="rId209" Type="http://schemas.openxmlformats.org/officeDocument/2006/relationships/slide" Target="slides/slide204.xml"/><Relationship Id="rId220" Type="http://schemas.openxmlformats.org/officeDocument/2006/relationships/slide" Target="slides/slide215.xml"/><Relationship Id="rId241" Type="http://schemas.openxmlformats.org/officeDocument/2006/relationships/slide" Target="slides/slide23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78" Type="http://schemas.openxmlformats.org/officeDocument/2006/relationships/slide" Target="slides/slide73.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64" Type="http://schemas.openxmlformats.org/officeDocument/2006/relationships/slide" Target="slides/slide159.xml"/><Relationship Id="rId185" Type="http://schemas.openxmlformats.org/officeDocument/2006/relationships/slide" Target="slides/slide180.xml"/><Relationship Id="rId9" Type="http://schemas.openxmlformats.org/officeDocument/2006/relationships/slide" Target="slides/slide4.xml"/><Relationship Id="rId210" Type="http://schemas.openxmlformats.org/officeDocument/2006/relationships/slide" Target="slides/slide205.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tableStyles" Target="tableStyles.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microsoft.com/office/2016/11/relationships/changesInfo" Target="changesInfos/changesInfo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notesMaster" Target="notesMasters/notesMaster1.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33" Type="http://schemas.openxmlformats.org/officeDocument/2006/relationships/slide" Target="slides/slide228.xml"/><Relationship Id="rId254" Type="http://schemas.microsoft.com/office/2015/10/relationships/revisionInfo" Target="revisionInfo.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223" Type="http://schemas.openxmlformats.org/officeDocument/2006/relationships/slide" Target="slides/slide218.xml"/><Relationship Id="rId244" Type="http://schemas.openxmlformats.org/officeDocument/2006/relationships/handoutMaster" Target="handoutMasters/handoutMaster1.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slide" Target="slides/slide229.xml"/><Relationship Id="rId2" Type="http://schemas.openxmlformats.org/officeDocument/2006/relationships/customXml" Target="../customXml/item2.xml"/><Relationship Id="rId29" Type="http://schemas.openxmlformats.org/officeDocument/2006/relationships/slide" Target="slides/slide24.xml"/><Relationship Id="rId255" Type="http://schemas.microsoft.com/office/2018/10/relationships/authors" Target="authors.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224" Type="http://schemas.openxmlformats.org/officeDocument/2006/relationships/slide" Target="slides/slide219.xml"/><Relationship Id="rId245" Type="http://schemas.openxmlformats.org/officeDocument/2006/relationships/font" Target="fonts/font1.fntdata"/><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189" Type="http://schemas.openxmlformats.org/officeDocument/2006/relationships/slide" Target="slides/slide184.xml"/><Relationship Id="rId3" Type="http://schemas.openxmlformats.org/officeDocument/2006/relationships/customXml" Target="../customXml/item3.xml"/><Relationship Id="rId214" Type="http://schemas.openxmlformats.org/officeDocument/2006/relationships/slide" Target="slides/slide209.xml"/><Relationship Id="rId235" Type="http://schemas.openxmlformats.org/officeDocument/2006/relationships/slide" Target="slides/slide230.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179" Type="http://schemas.openxmlformats.org/officeDocument/2006/relationships/slide" Target="slides/slide174.xml"/><Relationship Id="rId190" Type="http://schemas.openxmlformats.org/officeDocument/2006/relationships/slide" Target="slides/slide185.xml"/><Relationship Id="rId204" Type="http://schemas.openxmlformats.org/officeDocument/2006/relationships/slide" Target="slides/slide199.xml"/><Relationship Id="rId225" Type="http://schemas.openxmlformats.org/officeDocument/2006/relationships/slide" Target="slides/slide220.xml"/><Relationship Id="rId246" Type="http://schemas.openxmlformats.org/officeDocument/2006/relationships/font" Target="fonts/font2.fntdata"/><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94" Type="http://schemas.openxmlformats.org/officeDocument/2006/relationships/slide" Target="slides/slide89.xml"/><Relationship Id="rId148" Type="http://schemas.openxmlformats.org/officeDocument/2006/relationships/slide" Target="slides/slide143.xml"/><Relationship Id="rId169" Type="http://schemas.openxmlformats.org/officeDocument/2006/relationships/slide" Target="slides/slide164.xml"/><Relationship Id="rId4" Type="http://schemas.openxmlformats.org/officeDocument/2006/relationships/slideMaster" Target="slideMasters/slideMaster1.xml"/><Relationship Id="rId180" Type="http://schemas.openxmlformats.org/officeDocument/2006/relationships/slide" Target="slides/slide175.xml"/><Relationship Id="rId215" Type="http://schemas.openxmlformats.org/officeDocument/2006/relationships/slide" Target="slides/slide210.xml"/><Relationship Id="rId236" Type="http://schemas.openxmlformats.org/officeDocument/2006/relationships/slide" Target="slides/slide2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Anniss" userId="0e2ac997b738b2d7" providerId="LiveId" clId="{CBA45ED8-63A3-4B31-B0DA-E6D53250401B}"/>
    <pc:docChg chg="modSld">
      <pc:chgData name="Michael Anniss" userId="0e2ac997b738b2d7" providerId="LiveId" clId="{CBA45ED8-63A3-4B31-B0DA-E6D53250401B}" dt="2026-07-15T08:42:31.219" v="0" actId="20578"/>
      <pc:docMkLst>
        <pc:docMk/>
      </pc:docMkLst>
      <pc:sldChg chg="modSp">
        <pc:chgData name="Michael Anniss" userId="0e2ac997b738b2d7" providerId="LiveId" clId="{CBA45ED8-63A3-4B31-B0DA-E6D53250401B}" dt="2026-07-15T08:42:31.219" v="0" actId="20578"/>
        <pc:sldMkLst>
          <pc:docMk/>
          <pc:sldMk cId="472254783" sldId="893"/>
        </pc:sldMkLst>
        <pc:spChg chg="mod">
          <ac:chgData name="Michael Anniss" userId="0e2ac997b738b2d7" providerId="LiveId" clId="{CBA45ED8-63A3-4B31-B0DA-E6D53250401B}" dt="2026-07-15T08:42:31.219" v="0" actId="20578"/>
          <ac:spMkLst>
            <pc:docMk/>
            <pc:sldMk cId="472254783" sldId="893"/>
            <ac:spMk id="6" creationId="{D96D95AA-5CED-4851-A96D-308E3EF065B8}"/>
          </ac:spMkLst>
        </pc:sp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4" Type="http://schemas.openxmlformats.org/officeDocument/2006/relationships/image" Target="../media/image29.svg"/></Relationships>
</file>

<file path=ppt/diagrams/_rels/data2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s>
</file>

<file path=ppt/diagrams/_rels/data2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svg"/><Relationship Id="rId1" Type="http://schemas.openxmlformats.org/officeDocument/2006/relationships/image" Target="../media/image36.svg"/><Relationship Id="rId5" Type="http://schemas.openxmlformats.org/officeDocument/2006/relationships/image" Target="../media/image40.svg"/><Relationship Id="rId4" Type="http://schemas.openxmlformats.org/officeDocument/2006/relationships/image" Target="../media/image39.svg"/></Relationships>
</file>

<file path=ppt/diagrams/_rels/data2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image" Target="../media/image41.svg"/><Relationship Id="rId5" Type="http://schemas.openxmlformats.org/officeDocument/2006/relationships/image" Target="../media/image45.svg"/><Relationship Id="rId4" Type="http://schemas.openxmlformats.org/officeDocument/2006/relationships/image" Target="../media/image44.svg"/></Relationships>
</file>

<file path=ppt/diagrams/_rels/data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svg"/><Relationship Id="rId1" Type="http://schemas.openxmlformats.org/officeDocument/2006/relationships/image" Target="../media/image50.svg"/><Relationship Id="rId4" Type="http://schemas.openxmlformats.org/officeDocument/2006/relationships/image" Target="../media/image53.svg"/></Relationships>
</file>

<file path=ppt/diagrams/_rels/data2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5.svg"/><Relationship Id="rId1" Type="http://schemas.openxmlformats.org/officeDocument/2006/relationships/image" Target="../media/image54.svg"/></Relationships>
</file>

<file path=ppt/diagrams/_rels/data29.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svg"/><Relationship Id="rId1" Type="http://schemas.openxmlformats.org/officeDocument/2006/relationships/image" Target="../media/image33.svg"/></Relationships>
</file>

<file path=ppt/diagrams/_rels/data32.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image" Target="../media/image61.svg"/><Relationship Id="rId1" Type="http://schemas.openxmlformats.org/officeDocument/2006/relationships/image" Target="../media/image60.svg"/><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diagrams/_rels/data37.xml.rels><?xml version="1.0" encoding="UTF-8" standalone="yes"?>
<Relationships xmlns="http://schemas.openxmlformats.org/package/2006/relationships"><Relationship Id="rId2" Type="http://schemas.openxmlformats.org/officeDocument/2006/relationships/image" Target="../media/image71.svg"/><Relationship Id="rId1" Type="http://schemas.openxmlformats.org/officeDocument/2006/relationships/image" Target="../media/image70.svg"/></Relationships>
</file>

<file path=ppt/diagrams/_rels/data42.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image" Target="../media/image73.svg"/></Relationships>
</file>

<file path=ppt/diagrams/_rels/data43.xml.rels><?xml version="1.0" encoding="UTF-8" standalone="yes"?>
<Relationships xmlns="http://schemas.openxmlformats.org/package/2006/relationships"><Relationship Id="rId2" Type="http://schemas.openxmlformats.org/officeDocument/2006/relationships/image" Target="../media/image76.svg"/><Relationship Id="rId1" Type="http://schemas.openxmlformats.org/officeDocument/2006/relationships/image" Target="../media/image75.svg"/></Relationships>
</file>

<file path=ppt/diagrams/_rels/data44.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svg"/><Relationship Id="rId1" Type="http://schemas.openxmlformats.org/officeDocument/2006/relationships/image" Target="../media/image79.svg"/><Relationship Id="rId4" Type="http://schemas.openxmlformats.org/officeDocument/2006/relationships/image" Target="../media/image82.svg"/></Relationships>
</file>

<file path=ppt/diagrams/_rels/data46.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84.svg"/><Relationship Id="rId1" Type="http://schemas.openxmlformats.org/officeDocument/2006/relationships/image" Target="../media/image83.svg"/></Relationships>
</file>

<file path=ppt/diagrams/_rels/data47.xml.rels><?xml version="1.0" encoding="UTF-8" standalone="yes"?>
<Relationships xmlns="http://schemas.openxmlformats.org/package/2006/relationships"><Relationship Id="rId2" Type="http://schemas.openxmlformats.org/officeDocument/2006/relationships/image" Target="../media/image87.svg"/><Relationship Id="rId1" Type="http://schemas.openxmlformats.org/officeDocument/2006/relationships/image" Target="../media/image86.svg"/></Relationships>
</file>

<file path=ppt/diagrams/_rels/data51.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96.svg"/><Relationship Id="rId1" Type="http://schemas.openxmlformats.org/officeDocument/2006/relationships/image" Target="../media/image95.svg"/></Relationships>
</file>

<file path=ppt/diagrams/_rels/data52.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svg"/><Relationship Id="rId1" Type="http://schemas.openxmlformats.org/officeDocument/2006/relationships/image" Target="../media/image98.svg"/><Relationship Id="rId4" Type="http://schemas.openxmlformats.org/officeDocument/2006/relationships/image" Target="../media/image101.svg"/></Relationships>
</file>

<file path=ppt/diagrams/_rels/data55.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3.svg"/><Relationship Id="rId1" Type="http://schemas.openxmlformats.org/officeDocument/2006/relationships/image" Target="../media/image102.svg"/></Relationships>
</file>

<file path=ppt/diagrams/_rels/data57.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svg"/><Relationship Id="rId1" Type="http://schemas.openxmlformats.org/officeDocument/2006/relationships/image" Target="../media/image106.svg"/><Relationship Id="rId5" Type="http://schemas.openxmlformats.org/officeDocument/2006/relationships/image" Target="../media/image110.svg"/><Relationship Id="rId4" Type="http://schemas.openxmlformats.org/officeDocument/2006/relationships/image" Target="../media/image109.svg"/></Relationships>
</file>

<file path=ppt/diagrams/_rels/data60.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svg"/><Relationship Id="rId1" Type="http://schemas.openxmlformats.org/officeDocument/2006/relationships/image" Target="../media/image114.svg"/><Relationship Id="rId5" Type="http://schemas.openxmlformats.org/officeDocument/2006/relationships/image" Target="../media/image118.svg"/><Relationship Id="rId4" Type="http://schemas.openxmlformats.org/officeDocument/2006/relationships/image" Target="../media/image117.svg"/></Relationships>
</file>

<file path=ppt/diagrams/_rels/data63.xml.rels><?xml version="1.0" encoding="UTF-8" standalone="yes"?>
<Relationships xmlns="http://schemas.openxmlformats.org/package/2006/relationships"><Relationship Id="rId3" Type="http://schemas.openxmlformats.org/officeDocument/2006/relationships/image" Target="../media/image150.svg"/><Relationship Id="rId2" Type="http://schemas.openxmlformats.org/officeDocument/2006/relationships/image" Target="../media/image149.svg"/><Relationship Id="rId1" Type="http://schemas.openxmlformats.org/officeDocument/2006/relationships/image" Target="../media/image148.svg"/><Relationship Id="rId5" Type="http://schemas.openxmlformats.org/officeDocument/2006/relationships/image" Target="../media/image152.svg"/><Relationship Id="rId4" Type="http://schemas.openxmlformats.org/officeDocument/2006/relationships/image" Target="../media/image151.svg"/></Relationships>
</file>

<file path=ppt/diagrams/_rels/data64.xml.rels><?xml version="1.0" encoding="UTF-8" standalone="yes"?>
<Relationships xmlns="http://schemas.openxmlformats.org/package/2006/relationships"><Relationship Id="rId3" Type="http://schemas.openxmlformats.org/officeDocument/2006/relationships/image" Target="../media/image150.svg"/><Relationship Id="rId2" Type="http://schemas.openxmlformats.org/officeDocument/2006/relationships/image" Target="../media/image149.svg"/><Relationship Id="rId1" Type="http://schemas.openxmlformats.org/officeDocument/2006/relationships/image" Target="../media/image148.svg"/><Relationship Id="rId5" Type="http://schemas.openxmlformats.org/officeDocument/2006/relationships/image" Target="../media/image152.svg"/><Relationship Id="rId4" Type="http://schemas.openxmlformats.org/officeDocument/2006/relationships/image" Target="../media/image151.svg"/></Relationships>
</file>

<file path=ppt/diagrams/_rels/data66.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svg"/><Relationship Id="rId1" Type="http://schemas.openxmlformats.org/officeDocument/2006/relationships/image" Target="../media/image114.svg"/><Relationship Id="rId5" Type="http://schemas.openxmlformats.org/officeDocument/2006/relationships/image" Target="../media/image118.svg"/><Relationship Id="rId4" Type="http://schemas.openxmlformats.org/officeDocument/2006/relationships/image" Target="../media/image117.svg"/></Relationships>
</file>

<file path=ppt/diagrams/_rels/data69.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svg"/><Relationship Id="rId1" Type="http://schemas.openxmlformats.org/officeDocument/2006/relationships/image" Target="../media/image114.svg"/><Relationship Id="rId5" Type="http://schemas.openxmlformats.org/officeDocument/2006/relationships/image" Target="../media/image118.svg"/><Relationship Id="rId4" Type="http://schemas.openxmlformats.org/officeDocument/2006/relationships/image" Target="../media/image117.svg"/></Relationships>
</file>

<file path=ppt/diagrams/_rels/data70.xml.rels><?xml version="1.0" encoding="UTF-8" standalone="yes"?>
<Relationships xmlns="http://schemas.openxmlformats.org/package/2006/relationships"><Relationship Id="rId3" Type="http://schemas.openxmlformats.org/officeDocument/2006/relationships/image" Target="../media/image164.svg"/><Relationship Id="rId2" Type="http://schemas.openxmlformats.org/officeDocument/2006/relationships/image" Target="../media/image163.svg"/><Relationship Id="rId1" Type="http://schemas.openxmlformats.org/officeDocument/2006/relationships/image" Target="../media/image162.svg"/><Relationship Id="rId4" Type="http://schemas.openxmlformats.org/officeDocument/2006/relationships/image" Target="../media/image165.svg"/></Relationships>
</file>

<file path=ppt/diagrams/_rels/data83.xml.rels><?xml version="1.0" encoding="UTF-8" standalone="yes"?>
<Relationships xmlns="http://schemas.openxmlformats.org/package/2006/relationships"><Relationship Id="rId2" Type="http://schemas.openxmlformats.org/officeDocument/2006/relationships/image" Target="../media/image208.svg"/><Relationship Id="rId1" Type="http://schemas.openxmlformats.org/officeDocument/2006/relationships/image" Target="../media/image207.svg"/></Relationships>
</file>

<file path=ppt/diagrams/_rels/data87.xml.rels><?xml version="1.0" encoding="UTF-8" standalone="yes"?>
<Relationships xmlns="http://schemas.openxmlformats.org/package/2006/relationships"><Relationship Id="rId3" Type="http://schemas.openxmlformats.org/officeDocument/2006/relationships/image" Target="../media/image217.svg"/><Relationship Id="rId2" Type="http://schemas.openxmlformats.org/officeDocument/2006/relationships/image" Target="../media/image216.svg"/><Relationship Id="rId1" Type="http://schemas.openxmlformats.org/officeDocument/2006/relationships/image" Target="../media/image87.svg"/></Relationships>
</file>

<file path=ppt/diagrams/_rels/drawing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4" Type="http://schemas.openxmlformats.org/officeDocument/2006/relationships/image" Target="../media/image29.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s>
</file>

<file path=ppt/diagrams/_rels/drawing2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svg"/><Relationship Id="rId1" Type="http://schemas.openxmlformats.org/officeDocument/2006/relationships/image" Target="../media/image36.svg"/><Relationship Id="rId5" Type="http://schemas.openxmlformats.org/officeDocument/2006/relationships/image" Target="../media/image40.svg"/><Relationship Id="rId4" Type="http://schemas.openxmlformats.org/officeDocument/2006/relationships/image" Target="../media/image39.svg"/></Relationships>
</file>

<file path=ppt/diagrams/_rels/drawing2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image" Target="../media/image41.svg"/><Relationship Id="rId5" Type="http://schemas.openxmlformats.org/officeDocument/2006/relationships/image" Target="../media/image45.svg"/><Relationship Id="rId4" Type="http://schemas.openxmlformats.org/officeDocument/2006/relationships/image" Target="../media/image44.svg"/></Relationships>
</file>

<file path=ppt/diagrams/_rels/drawing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svg"/><Relationship Id="rId1" Type="http://schemas.openxmlformats.org/officeDocument/2006/relationships/image" Target="../media/image50.svg"/><Relationship Id="rId4" Type="http://schemas.openxmlformats.org/officeDocument/2006/relationships/image" Target="../media/image53.svg"/></Relationships>
</file>

<file path=ppt/diagrams/_rels/drawing2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5.svg"/><Relationship Id="rId1" Type="http://schemas.openxmlformats.org/officeDocument/2006/relationships/image" Target="../media/image54.svg"/></Relationships>
</file>

<file path=ppt/diagrams/_rels/drawing29.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svg"/><Relationship Id="rId1" Type="http://schemas.openxmlformats.org/officeDocument/2006/relationships/image" Target="../media/image33.svg"/></Relationships>
</file>

<file path=ppt/diagrams/_rels/drawing32.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image" Target="../media/image61.svg"/><Relationship Id="rId1" Type="http://schemas.openxmlformats.org/officeDocument/2006/relationships/image" Target="../media/image60.svg"/><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diagrams/_rels/drawing37.xml.rels><?xml version="1.0" encoding="UTF-8" standalone="yes"?>
<Relationships xmlns="http://schemas.openxmlformats.org/package/2006/relationships"><Relationship Id="rId2" Type="http://schemas.openxmlformats.org/officeDocument/2006/relationships/image" Target="../media/image71.svg"/><Relationship Id="rId1" Type="http://schemas.openxmlformats.org/officeDocument/2006/relationships/image" Target="../media/image70.svg"/></Relationships>
</file>

<file path=ppt/diagrams/_rels/drawing42.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image" Target="../media/image73.svg"/></Relationships>
</file>

<file path=ppt/diagrams/_rels/drawing43.xml.rels><?xml version="1.0" encoding="UTF-8" standalone="yes"?>
<Relationships xmlns="http://schemas.openxmlformats.org/package/2006/relationships"><Relationship Id="rId2" Type="http://schemas.openxmlformats.org/officeDocument/2006/relationships/image" Target="../media/image76.svg"/><Relationship Id="rId1" Type="http://schemas.openxmlformats.org/officeDocument/2006/relationships/image" Target="../media/image75.svg"/></Relationships>
</file>

<file path=ppt/diagrams/_rels/drawing44.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svg"/><Relationship Id="rId1" Type="http://schemas.openxmlformats.org/officeDocument/2006/relationships/image" Target="../media/image79.svg"/><Relationship Id="rId4" Type="http://schemas.openxmlformats.org/officeDocument/2006/relationships/image" Target="../media/image82.svg"/></Relationships>
</file>

<file path=ppt/diagrams/_rels/drawing46.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84.svg"/><Relationship Id="rId1" Type="http://schemas.openxmlformats.org/officeDocument/2006/relationships/image" Target="../media/image83.svg"/></Relationships>
</file>

<file path=ppt/diagrams/_rels/drawing47.xml.rels><?xml version="1.0" encoding="UTF-8" standalone="yes"?>
<Relationships xmlns="http://schemas.openxmlformats.org/package/2006/relationships"><Relationship Id="rId2" Type="http://schemas.openxmlformats.org/officeDocument/2006/relationships/image" Target="../media/image87.svg"/><Relationship Id="rId1" Type="http://schemas.openxmlformats.org/officeDocument/2006/relationships/image" Target="../media/image86.svg"/></Relationships>
</file>

<file path=ppt/diagrams/_rels/drawing51.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96.svg"/><Relationship Id="rId1" Type="http://schemas.openxmlformats.org/officeDocument/2006/relationships/image" Target="../media/image95.svg"/></Relationships>
</file>

<file path=ppt/diagrams/_rels/drawing52.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svg"/><Relationship Id="rId1" Type="http://schemas.openxmlformats.org/officeDocument/2006/relationships/image" Target="../media/image98.svg"/><Relationship Id="rId4" Type="http://schemas.openxmlformats.org/officeDocument/2006/relationships/image" Target="../media/image101.svg"/></Relationships>
</file>

<file path=ppt/diagrams/_rels/drawing55.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3.svg"/><Relationship Id="rId1" Type="http://schemas.openxmlformats.org/officeDocument/2006/relationships/image" Target="../media/image102.svg"/></Relationships>
</file>

<file path=ppt/diagrams/_rels/drawing57.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svg"/><Relationship Id="rId1" Type="http://schemas.openxmlformats.org/officeDocument/2006/relationships/image" Target="../media/image106.svg"/><Relationship Id="rId5" Type="http://schemas.openxmlformats.org/officeDocument/2006/relationships/image" Target="../media/image110.svg"/><Relationship Id="rId4" Type="http://schemas.openxmlformats.org/officeDocument/2006/relationships/image" Target="../media/image109.svg"/></Relationships>
</file>

<file path=ppt/diagrams/_rels/drawing60.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svg"/><Relationship Id="rId1" Type="http://schemas.openxmlformats.org/officeDocument/2006/relationships/image" Target="../media/image114.svg"/><Relationship Id="rId5" Type="http://schemas.openxmlformats.org/officeDocument/2006/relationships/image" Target="../media/image118.svg"/><Relationship Id="rId4" Type="http://schemas.openxmlformats.org/officeDocument/2006/relationships/image" Target="../media/image117.svg"/></Relationships>
</file>

<file path=ppt/diagrams/_rels/drawing63.xml.rels><?xml version="1.0" encoding="UTF-8" standalone="yes"?>
<Relationships xmlns="http://schemas.openxmlformats.org/package/2006/relationships"><Relationship Id="rId3" Type="http://schemas.openxmlformats.org/officeDocument/2006/relationships/image" Target="../media/image150.svg"/><Relationship Id="rId2" Type="http://schemas.openxmlformats.org/officeDocument/2006/relationships/image" Target="../media/image149.svg"/><Relationship Id="rId1" Type="http://schemas.openxmlformats.org/officeDocument/2006/relationships/image" Target="../media/image148.svg"/><Relationship Id="rId5" Type="http://schemas.openxmlformats.org/officeDocument/2006/relationships/image" Target="../media/image152.svg"/><Relationship Id="rId4" Type="http://schemas.openxmlformats.org/officeDocument/2006/relationships/image" Target="../media/image151.svg"/></Relationships>
</file>

<file path=ppt/diagrams/_rels/drawing64.xml.rels><?xml version="1.0" encoding="UTF-8" standalone="yes"?>
<Relationships xmlns="http://schemas.openxmlformats.org/package/2006/relationships"><Relationship Id="rId3" Type="http://schemas.openxmlformats.org/officeDocument/2006/relationships/image" Target="../media/image150.svg"/><Relationship Id="rId2" Type="http://schemas.openxmlformats.org/officeDocument/2006/relationships/image" Target="../media/image149.svg"/><Relationship Id="rId1" Type="http://schemas.openxmlformats.org/officeDocument/2006/relationships/image" Target="../media/image148.svg"/><Relationship Id="rId5" Type="http://schemas.openxmlformats.org/officeDocument/2006/relationships/image" Target="../media/image152.svg"/><Relationship Id="rId4" Type="http://schemas.openxmlformats.org/officeDocument/2006/relationships/image" Target="../media/image151.svg"/></Relationships>
</file>

<file path=ppt/diagrams/_rels/drawing66.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svg"/><Relationship Id="rId1" Type="http://schemas.openxmlformats.org/officeDocument/2006/relationships/image" Target="../media/image114.svg"/><Relationship Id="rId5" Type="http://schemas.openxmlformats.org/officeDocument/2006/relationships/image" Target="../media/image118.svg"/><Relationship Id="rId4" Type="http://schemas.openxmlformats.org/officeDocument/2006/relationships/image" Target="../media/image117.svg"/></Relationships>
</file>

<file path=ppt/diagrams/_rels/drawing69.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svg"/><Relationship Id="rId1" Type="http://schemas.openxmlformats.org/officeDocument/2006/relationships/image" Target="../media/image114.svg"/><Relationship Id="rId5" Type="http://schemas.openxmlformats.org/officeDocument/2006/relationships/image" Target="../media/image118.svg"/><Relationship Id="rId4" Type="http://schemas.openxmlformats.org/officeDocument/2006/relationships/image" Target="../media/image117.svg"/></Relationships>
</file>

<file path=ppt/diagrams/_rels/drawing70.xml.rels><?xml version="1.0" encoding="UTF-8" standalone="yes"?>
<Relationships xmlns="http://schemas.openxmlformats.org/package/2006/relationships"><Relationship Id="rId3" Type="http://schemas.openxmlformats.org/officeDocument/2006/relationships/image" Target="../media/image164.svg"/><Relationship Id="rId2" Type="http://schemas.openxmlformats.org/officeDocument/2006/relationships/image" Target="../media/image163.svg"/><Relationship Id="rId1" Type="http://schemas.openxmlformats.org/officeDocument/2006/relationships/image" Target="../media/image162.svg"/><Relationship Id="rId4" Type="http://schemas.openxmlformats.org/officeDocument/2006/relationships/image" Target="../media/image165.svg"/></Relationships>
</file>

<file path=ppt/diagrams/_rels/drawing83.xml.rels><?xml version="1.0" encoding="UTF-8" standalone="yes"?>
<Relationships xmlns="http://schemas.openxmlformats.org/package/2006/relationships"><Relationship Id="rId2" Type="http://schemas.openxmlformats.org/officeDocument/2006/relationships/image" Target="../media/image208.svg"/><Relationship Id="rId1" Type="http://schemas.openxmlformats.org/officeDocument/2006/relationships/image" Target="../media/image207.svg"/></Relationships>
</file>

<file path=ppt/diagrams/_rels/drawing87.xml.rels><?xml version="1.0" encoding="UTF-8" standalone="yes"?>
<Relationships xmlns="http://schemas.openxmlformats.org/package/2006/relationships"><Relationship Id="rId3" Type="http://schemas.openxmlformats.org/officeDocument/2006/relationships/image" Target="../media/image217.svg"/><Relationship Id="rId2" Type="http://schemas.openxmlformats.org/officeDocument/2006/relationships/image" Target="../media/image216.svg"/><Relationship Id="rId1" Type="http://schemas.openxmlformats.org/officeDocument/2006/relationships/image" Target="../media/image8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EF9962-3E58-45F1-A1A1-BAE0ABFC51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GB"/>
        </a:p>
      </dgm:t>
    </dgm:pt>
    <dgm:pt modelId="{D490D9B8-59DD-43D4-934C-255A73F1EE8E}">
      <dgm:prSet phldrT="[Tekst]" custT="1"/>
      <dgm:spPr/>
      <dgm:t>
        <a:bodyPr/>
        <a:lstStyle/>
        <a:p>
          <a:pPr>
            <a:lnSpc>
              <a:spcPct val="100000"/>
            </a:lnSpc>
          </a:pPr>
          <a:r>
            <a:rPr lang="en-GB" sz="1600">
              <a:solidFill>
                <a:schemeClr val="tx1"/>
              </a:solidFill>
              <a:latin typeface="Calibri" panose="020F0502020204030204" pitchFamily="34" charset="0"/>
              <a:cs typeface="Calibri" panose="020F0502020204030204" pitchFamily="34" charset="0"/>
            </a:rPr>
            <a:t>EA must describe the future state to enable an understanding of what must be done to meet the Enterprise’s</a:t>
          </a:r>
          <a:endParaRPr lang="en-GB" sz="1600">
            <a:solidFill>
              <a:schemeClr val="tx1"/>
            </a:solidFill>
          </a:endParaRPr>
        </a:p>
      </dgm:t>
    </dgm:pt>
    <dgm:pt modelId="{4E458D82-D15C-4A61-BB23-E285656CADB9}" type="parTrans" cxnId="{57A32518-0AC4-4E2E-A908-D978B0AE5606}">
      <dgm:prSet/>
      <dgm:spPr/>
      <dgm:t>
        <a:bodyPr/>
        <a:lstStyle/>
        <a:p>
          <a:endParaRPr lang="en-GB"/>
        </a:p>
      </dgm:t>
    </dgm:pt>
    <dgm:pt modelId="{446625EC-4885-477D-8125-C9FB45561444}" type="sibTrans" cxnId="{57A32518-0AC4-4E2E-A908-D978B0AE5606}">
      <dgm:prSet/>
      <dgm:spPr/>
      <dgm:t>
        <a:bodyPr/>
        <a:lstStyle/>
        <a:p>
          <a:endParaRPr lang="en-GB"/>
        </a:p>
      </dgm:t>
    </dgm:pt>
    <dgm:pt modelId="{0844669D-AFFF-45F2-AC3C-00AC812945E3}">
      <dgm:prSet phldrT="[Teks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Goals</a:t>
          </a:r>
          <a:endParaRPr lang="en-GB" sz="1400"/>
        </a:p>
      </dgm:t>
    </dgm:pt>
    <dgm:pt modelId="{81DD9C7E-C353-48B6-8EB9-13F188F6B0DD}" type="parTrans" cxnId="{9EEE14CD-D423-4148-BA97-0F76550EB0E3}">
      <dgm:prSet/>
      <dgm:spPr/>
      <dgm:t>
        <a:bodyPr/>
        <a:lstStyle/>
        <a:p>
          <a:endParaRPr lang="en-GB"/>
        </a:p>
      </dgm:t>
    </dgm:pt>
    <dgm:pt modelId="{5EEE27A4-F449-4141-8157-EE45ECB04B7F}" type="sibTrans" cxnId="{9EEE14CD-D423-4148-BA97-0F76550EB0E3}">
      <dgm:prSet/>
      <dgm:spPr/>
      <dgm:t>
        <a:bodyPr/>
        <a:lstStyle/>
        <a:p>
          <a:endParaRPr lang="en-GB"/>
        </a:p>
      </dgm:t>
    </dgm:pt>
    <dgm:pt modelId="{2D2244BD-71DD-4DBB-BB1E-AEE9F87380DC}">
      <dgm:prSet phldrT="[Tekst]" custT="1"/>
      <dgm:spPr/>
      <dgm:t>
        <a:bodyPr/>
        <a:lstStyle/>
        <a:p>
          <a:pPr>
            <a:lnSpc>
              <a:spcPct val="100000"/>
            </a:lnSpc>
          </a:pPr>
          <a:r>
            <a:rPr lang="en-GB" sz="2000">
              <a:solidFill>
                <a:schemeClr val="tx1"/>
              </a:solidFill>
              <a:latin typeface="Calibri" panose="020F0502020204030204" pitchFamily="34" charset="0"/>
              <a:cs typeface="Calibri" panose="020F0502020204030204" pitchFamily="34" charset="0"/>
            </a:rPr>
            <a:t>A good EA facilitates effective</a:t>
          </a:r>
          <a:endParaRPr lang="en-GB" sz="2000">
            <a:solidFill>
              <a:schemeClr val="tx1"/>
            </a:solidFill>
          </a:endParaRPr>
        </a:p>
      </dgm:t>
    </dgm:pt>
    <dgm:pt modelId="{83E58DBB-B31E-41F2-AC3B-0ED89A0EB4B9}" type="parTrans" cxnId="{6A688742-56CD-400B-8127-4CE489D76C9E}">
      <dgm:prSet/>
      <dgm:spPr/>
      <dgm:t>
        <a:bodyPr/>
        <a:lstStyle/>
        <a:p>
          <a:endParaRPr lang="en-GB"/>
        </a:p>
      </dgm:t>
    </dgm:pt>
    <dgm:pt modelId="{4F16CE7E-37C1-4A87-972D-B6F2CE95E007}" type="sibTrans" cxnId="{6A688742-56CD-400B-8127-4CE489D76C9E}">
      <dgm:prSet/>
      <dgm:spPr/>
      <dgm:t>
        <a:bodyPr/>
        <a:lstStyle/>
        <a:p>
          <a:endParaRPr lang="en-GB"/>
        </a:p>
      </dgm:t>
    </dgm:pt>
    <dgm:pt modelId="{4C7DB245-B5CF-4F8F-946A-AA3E390C013E}">
      <dgm:prSet phldrT="[Teks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Governance</a:t>
          </a:r>
          <a:endParaRPr lang="en-GB" sz="1400"/>
        </a:p>
      </dgm:t>
    </dgm:pt>
    <dgm:pt modelId="{55B52F39-168C-4187-82E7-D123724C39B4}" type="parTrans" cxnId="{5A43E161-CD2E-4719-A965-0CC4366FF08E}">
      <dgm:prSet/>
      <dgm:spPr/>
      <dgm:t>
        <a:bodyPr/>
        <a:lstStyle/>
        <a:p>
          <a:endParaRPr lang="en-GB"/>
        </a:p>
      </dgm:t>
    </dgm:pt>
    <dgm:pt modelId="{13CEBB1A-E5D8-4173-81B8-6DC133E4656F}" type="sibTrans" cxnId="{5A43E161-CD2E-4719-A965-0CC4366FF08E}">
      <dgm:prSet/>
      <dgm:spPr/>
      <dgm:t>
        <a:bodyPr/>
        <a:lstStyle/>
        <a:p>
          <a:endParaRPr lang="en-GB"/>
        </a:p>
      </dgm:t>
    </dgm:pt>
    <dgm:pt modelId="{D32840A8-13B8-4A5C-AB91-8EC7EBB92BF5}">
      <dgm:prSe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Objectives</a:t>
          </a:r>
        </a:p>
      </dgm:t>
    </dgm:pt>
    <dgm:pt modelId="{DD0736DF-B4E8-429A-9DFE-5E7BCAA3A6AC}" type="parTrans" cxnId="{31D66B63-EB43-4DC3-A37E-28DC6B150EB8}">
      <dgm:prSet/>
      <dgm:spPr/>
      <dgm:t>
        <a:bodyPr/>
        <a:lstStyle/>
        <a:p>
          <a:endParaRPr lang="en-GB"/>
        </a:p>
      </dgm:t>
    </dgm:pt>
    <dgm:pt modelId="{6222182A-9FB7-40BA-A44B-5D0E954AFAB1}" type="sibTrans" cxnId="{31D66B63-EB43-4DC3-A37E-28DC6B150EB8}">
      <dgm:prSet/>
      <dgm:spPr/>
      <dgm:t>
        <a:bodyPr/>
        <a:lstStyle/>
        <a:p>
          <a:endParaRPr lang="en-GB"/>
        </a:p>
      </dgm:t>
    </dgm:pt>
    <dgm:pt modelId="{D7722E0F-8EA1-4593-B503-641AE158EBCB}">
      <dgm:prSe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Mission</a:t>
          </a:r>
        </a:p>
      </dgm:t>
    </dgm:pt>
    <dgm:pt modelId="{18C07373-6CB1-4AD3-83A7-A661084DB5F9}" type="parTrans" cxnId="{5FF39C89-0441-4B33-A4B6-182DF50D3A9D}">
      <dgm:prSet/>
      <dgm:spPr/>
      <dgm:t>
        <a:bodyPr/>
        <a:lstStyle/>
        <a:p>
          <a:endParaRPr lang="en-GB"/>
        </a:p>
      </dgm:t>
    </dgm:pt>
    <dgm:pt modelId="{FDCCE422-D39F-42A0-A707-4467CC26EF57}" type="sibTrans" cxnId="{5FF39C89-0441-4B33-A4B6-182DF50D3A9D}">
      <dgm:prSet/>
      <dgm:spPr/>
      <dgm:t>
        <a:bodyPr/>
        <a:lstStyle/>
        <a:p>
          <a:endParaRPr lang="en-GB"/>
        </a:p>
      </dgm:t>
    </dgm:pt>
    <dgm:pt modelId="{AA81D87E-8C89-40DD-BF42-AD51334939C2}">
      <dgm:prSe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Vision</a:t>
          </a:r>
          <a:endParaRPr lang="en-GB" sz="1400">
            <a:latin typeface="Calibri" panose="020F0502020204030204" pitchFamily="34" charset="0"/>
            <a:cs typeface="Calibri" panose="020F0502020204030204" pitchFamily="34" charset="0"/>
          </a:endParaRPr>
        </a:p>
      </dgm:t>
    </dgm:pt>
    <dgm:pt modelId="{CBCB4F94-8484-4A99-9408-917BA0D6085C}" type="parTrans" cxnId="{0FC40E00-BCC7-45C8-9865-B5331B9D0A84}">
      <dgm:prSet/>
      <dgm:spPr/>
      <dgm:t>
        <a:bodyPr/>
        <a:lstStyle/>
        <a:p>
          <a:endParaRPr lang="en-GB"/>
        </a:p>
      </dgm:t>
    </dgm:pt>
    <dgm:pt modelId="{868A970C-08F1-41A2-9669-8DB75F835E69}" type="sibTrans" cxnId="{0FC40E00-BCC7-45C8-9865-B5331B9D0A84}">
      <dgm:prSet/>
      <dgm:spPr/>
      <dgm:t>
        <a:bodyPr/>
        <a:lstStyle/>
        <a:p>
          <a:endParaRPr lang="en-GB"/>
        </a:p>
      </dgm:t>
    </dgm:pt>
    <dgm:pt modelId="{055865E1-DFF7-4EBE-B4AD-D122B0675BFB}">
      <dgm:prSe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Management</a:t>
          </a:r>
        </a:p>
      </dgm:t>
    </dgm:pt>
    <dgm:pt modelId="{9C012BA2-2874-4ACC-96BB-BEBE5424262A}" type="parTrans" cxnId="{998A702B-2606-4573-A706-F59CC0DA59D5}">
      <dgm:prSet/>
      <dgm:spPr/>
      <dgm:t>
        <a:bodyPr/>
        <a:lstStyle/>
        <a:p>
          <a:endParaRPr lang="en-GB"/>
        </a:p>
      </dgm:t>
    </dgm:pt>
    <dgm:pt modelId="{3C8D29DF-81F2-4321-9F5D-6C3F06C13AA5}" type="sibTrans" cxnId="{998A702B-2606-4573-A706-F59CC0DA59D5}">
      <dgm:prSet/>
      <dgm:spPr/>
      <dgm:t>
        <a:bodyPr/>
        <a:lstStyle/>
        <a:p>
          <a:endParaRPr lang="en-GB"/>
        </a:p>
      </dgm:t>
    </dgm:pt>
    <dgm:pt modelId="{50BD34D8-A4A0-4B97-AA49-A57BDAC614A3}">
      <dgm:prSe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Risk management</a:t>
          </a:r>
        </a:p>
      </dgm:t>
    </dgm:pt>
    <dgm:pt modelId="{83BBE367-054B-41E2-8D61-71A57C20ABC7}" type="parTrans" cxnId="{6C1FC74E-721C-40AD-8E53-058F89188BA9}">
      <dgm:prSet/>
      <dgm:spPr/>
      <dgm:t>
        <a:bodyPr/>
        <a:lstStyle/>
        <a:p>
          <a:endParaRPr lang="en-GB"/>
        </a:p>
      </dgm:t>
    </dgm:pt>
    <dgm:pt modelId="{7051B4A1-94D5-44D4-889B-8E891827D433}" type="sibTrans" cxnId="{6C1FC74E-721C-40AD-8E53-058F89188BA9}">
      <dgm:prSet/>
      <dgm:spPr/>
      <dgm:t>
        <a:bodyPr/>
        <a:lstStyle/>
        <a:p>
          <a:endParaRPr lang="en-GB"/>
        </a:p>
      </dgm:t>
    </dgm:pt>
    <dgm:pt modelId="{DED5A5D3-B869-4254-8C66-F980FD274458}">
      <dgm:prSet custT="1"/>
      <dgm:spPr/>
      <dgm:t>
        <a:bodyPr/>
        <a:lstStyle/>
        <a:p>
          <a:pPr>
            <a:lnSpc>
              <a:spcPct val="100000"/>
            </a:lnSpc>
          </a:pPr>
          <a:r>
            <a:rPr lang="en-GB" sz="1400">
              <a:solidFill>
                <a:srgbClr val="2F528F"/>
              </a:solidFill>
              <a:latin typeface="Calibri" panose="020F0502020204030204" pitchFamily="34" charset="0"/>
              <a:cs typeface="Calibri" panose="020F0502020204030204" pitchFamily="34" charset="0"/>
            </a:rPr>
            <a:t>- Exploitation opportunities</a:t>
          </a:r>
          <a:endParaRPr lang="en-GB" sz="1400">
            <a:latin typeface="Calibri" panose="020F0502020204030204" pitchFamily="34" charset="0"/>
            <a:cs typeface="Calibri" panose="020F0502020204030204" pitchFamily="34" charset="0"/>
          </a:endParaRPr>
        </a:p>
      </dgm:t>
    </dgm:pt>
    <dgm:pt modelId="{8813DE83-45B2-4F56-928F-742D977E292A}" type="parTrans" cxnId="{0A0943B3-535D-4002-ABFD-A42E6FE8D3E7}">
      <dgm:prSet/>
      <dgm:spPr/>
      <dgm:t>
        <a:bodyPr/>
        <a:lstStyle/>
        <a:p>
          <a:endParaRPr lang="en-GB"/>
        </a:p>
      </dgm:t>
    </dgm:pt>
    <dgm:pt modelId="{4BA9CDCC-13CE-44DF-BA60-13FAD98C0EDB}" type="sibTrans" cxnId="{0A0943B3-535D-4002-ABFD-A42E6FE8D3E7}">
      <dgm:prSet/>
      <dgm:spPr/>
      <dgm:t>
        <a:bodyPr/>
        <a:lstStyle/>
        <a:p>
          <a:endParaRPr lang="en-GB"/>
        </a:p>
      </dgm:t>
    </dgm:pt>
    <dgm:pt modelId="{6FBC9440-7BD5-446B-B2EF-EB2721452256}" type="pres">
      <dgm:prSet presAssocID="{AFEF9962-3E58-45F1-A1A1-BAE0ABFC5124}" presName="root" presStyleCnt="0">
        <dgm:presLayoutVars>
          <dgm:dir/>
          <dgm:resizeHandles val="exact"/>
        </dgm:presLayoutVars>
      </dgm:prSet>
      <dgm:spPr/>
    </dgm:pt>
    <dgm:pt modelId="{1262A877-B1B8-49F6-8E5D-FDEE063E5B5B}" type="pres">
      <dgm:prSet presAssocID="{D490D9B8-59DD-43D4-934C-255A73F1EE8E}" presName="compNode" presStyleCnt="0"/>
      <dgm:spPr/>
    </dgm:pt>
    <dgm:pt modelId="{1D24E46F-A4D2-473C-8DE4-CF125B7C87C8}" type="pres">
      <dgm:prSet presAssocID="{D490D9B8-59DD-43D4-934C-255A73F1EE8E}" presName="bgRect" presStyleLbl="bgShp" presStyleIdx="0" presStyleCnt="2"/>
      <dgm:spPr/>
    </dgm:pt>
    <dgm:pt modelId="{01B6B4FA-A376-4323-B809-3FBF5C15B04F}" type="pres">
      <dgm:prSet presAssocID="{D490D9B8-59DD-43D4-934C-255A73F1EE8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llseye"/>
        </a:ext>
      </dgm:extLst>
    </dgm:pt>
    <dgm:pt modelId="{FA98D6B8-D13F-4486-B2DF-BCFF8642EAA4}" type="pres">
      <dgm:prSet presAssocID="{D490D9B8-59DD-43D4-934C-255A73F1EE8E}" presName="spaceRect" presStyleCnt="0"/>
      <dgm:spPr/>
    </dgm:pt>
    <dgm:pt modelId="{3549B828-63E9-40E7-9FEB-4CA424E98FA4}" type="pres">
      <dgm:prSet presAssocID="{D490D9B8-59DD-43D4-934C-255A73F1EE8E}" presName="parTx" presStyleLbl="revTx" presStyleIdx="0" presStyleCnt="4">
        <dgm:presLayoutVars>
          <dgm:chMax val="0"/>
          <dgm:chPref val="0"/>
        </dgm:presLayoutVars>
      </dgm:prSet>
      <dgm:spPr/>
    </dgm:pt>
    <dgm:pt modelId="{26D56E0B-1975-4F86-B694-291A6952DA1D}" type="pres">
      <dgm:prSet presAssocID="{D490D9B8-59DD-43D4-934C-255A73F1EE8E}" presName="desTx" presStyleLbl="revTx" presStyleIdx="1" presStyleCnt="4">
        <dgm:presLayoutVars/>
      </dgm:prSet>
      <dgm:spPr/>
    </dgm:pt>
    <dgm:pt modelId="{A56A8F4A-7A8E-41CE-A9C1-A5BB56A5855F}" type="pres">
      <dgm:prSet presAssocID="{446625EC-4885-477D-8125-C9FB45561444}" presName="sibTrans" presStyleCnt="0"/>
      <dgm:spPr/>
    </dgm:pt>
    <dgm:pt modelId="{477132BE-2161-4FE0-9E1B-1264BB9735C6}" type="pres">
      <dgm:prSet presAssocID="{2D2244BD-71DD-4DBB-BB1E-AEE9F87380DC}" presName="compNode" presStyleCnt="0"/>
      <dgm:spPr/>
    </dgm:pt>
    <dgm:pt modelId="{7AAAF179-65B1-4206-990C-8E66CCDD6A86}" type="pres">
      <dgm:prSet presAssocID="{2D2244BD-71DD-4DBB-BB1E-AEE9F87380DC}" presName="bgRect" presStyleLbl="bgShp" presStyleIdx="1" presStyleCnt="2"/>
      <dgm:spPr/>
    </dgm:pt>
    <dgm:pt modelId="{6701E713-C272-4E48-A3A5-C46B4C4A5818}" type="pres">
      <dgm:prSet presAssocID="{2D2244BD-71DD-4DBB-BB1E-AEE9F87380D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70F072B8-BD19-4D53-885C-9D555E317363}" type="pres">
      <dgm:prSet presAssocID="{2D2244BD-71DD-4DBB-BB1E-AEE9F87380DC}" presName="spaceRect" presStyleCnt="0"/>
      <dgm:spPr/>
    </dgm:pt>
    <dgm:pt modelId="{FBA4E86A-8D65-424E-BA97-9C11EEA2AA40}" type="pres">
      <dgm:prSet presAssocID="{2D2244BD-71DD-4DBB-BB1E-AEE9F87380DC}" presName="parTx" presStyleLbl="revTx" presStyleIdx="2" presStyleCnt="4">
        <dgm:presLayoutVars>
          <dgm:chMax val="0"/>
          <dgm:chPref val="0"/>
        </dgm:presLayoutVars>
      </dgm:prSet>
      <dgm:spPr/>
    </dgm:pt>
    <dgm:pt modelId="{10619778-FF98-4837-92FC-982AF2AF4C00}" type="pres">
      <dgm:prSet presAssocID="{2D2244BD-71DD-4DBB-BB1E-AEE9F87380DC}" presName="desTx" presStyleLbl="revTx" presStyleIdx="3" presStyleCnt="4" custScaleX="134714">
        <dgm:presLayoutVars/>
      </dgm:prSet>
      <dgm:spPr/>
    </dgm:pt>
  </dgm:ptLst>
  <dgm:cxnLst>
    <dgm:cxn modelId="{0FC40E00-BCC7-45C8-9865-B5331B9D0A84}" srcId="{D490D9B8-59DD-43D4-934C-255A73F1EE8E}" destId="{AA81D87E-8C89-40DD-BF42-AD51334939C2}" srcOrd="3" destOrd="0" parTransId="{CBCB4F94-8484-4A99-9408-917BA0D6085C}" sibTransId="{868A970C-08F1-41A2-9669-8DB75F835E69}"/>
    <dgm:cxn modelId="{57A32518-0AC4-4E2E-A908-D978B0AE5606}" srcId="{AFEF9962-3E58-45F1-A1A1-BAE0ABFC5124}" destId="{D490D9B8-59DD-43D4-934C-255A73F1EE8E}" srcOrd="0" destOrd="0" parTransId="{4E458D82-D15C-4A61-BB23-E285656CADB9}" sibTransId="{446625EC-4885-477D-8125-C9FB45561444}"/>
    <dgm:cxn modelId="{998A702B-2606-4573-A706-F59CC0DA59D5}" srcId="{2D2244BD-71DD-4DBB-BB1E-AEE9F87380DC}" destId="{055865E1-DFF7-4EBE-B4AD-D122B0675BFB}" srcOrd="1" destOrd="0" parTransId="{9C012BA2-2874-4ACC-96BB-BEBE5424262A}" sibTransId="{3C8D29DF-81F2-4321-9F5D-6C3F06C13AA5}"/>
    <dgm:cxn modelId="{8E1EA72F-26B4-4ED6-8D72-BEDB6D686AB6}" type="presOf" srcId="{AFEF9962-3E58-45F1-A1A1-BAE0ABFC5124}" destId="{6FBC9440-7BD5-446B-B2EF-EB2721452256}" srcOrd="0" destOrd="0" presId="urn:microsoft.com/office/officeart/2018/2/layout/IconVerticalSolidList"/>
    <dgm:cxn modelId="{5A43E161-CD2E-4719-A965-0CC4366FF08E}" srcId="{2D2244BD-71DD-4DBB-BB1E-AEE9F87380DC}" destId="{4C7DB245-B5CF-4F8F-946A-AA3E390C013E}" srcOrd="0" destOrd="0" parTransId="{55B52F39-168C-4187-82E7-D123724C39B4}" sibTransId="{13CEBB1A-E5D8-4173-81B8-6DC133E4656F}"/>
    <dgm:cxn modelId="{6A688742-56CD-400B-8127-4CE489D76C9E}" srcId="{AFEF9962-3E58-45F1-A1A1-BAE0ABFC5124}" destId="{2D2244BD-71DD-4DBB-BB1E-AEE9F87380DC}" srcOrd="1" destOrd="0" parTransId="{83E58DBB-B31E-41F2-AC3B-0ED89A0EB4B9}" sibTransId="{4F16CE7E-37C1-4A87-972D-B6F2CE95E007}"/>
    <dgm:cxn modelId="{31D66B63-EB43-4DC3-A37E-28DC6B150EB8}" srcId="{D490D9B8-59DD-43D4-934C-255A73F1EE8E}" destId="{D32840A8-13B8-4A5C-AB91-8EC7EBB92BF5}" srcOrd="1" destOrd="0" parTransId="{DD0736DF-B4E8-429A-9DFE-5E7BCAA3A6AC}" sibTransId="{6222182A-9FB7-40BA-A44B-5D0E954AFAB1}"/>
    <dgm:cxn modelId="{83286044-05B2-40FF-8358-A6721D75911E}" type="presOf" srcId="{055865E1-DFF7-4EBE-B4AD-D122B0675BFB}" destId="{10619778-FF98-4837-92FC-982AF2AF4C00}" srcOrd="0" destOrd="1" presId="urn:microsoft.com/office/officeart/2018/2/layout/IconVerticalSolidList"/>
    <dgm:cxn modelId="{6C1FC74E-721C-40AD-8E53-058F89188BA9}" srcId="{2D2244BD-71DD-4DBB-BB1E-AEE9F87380DC}" destId="{50BD34D8-A4A0-4B97-AA49-A57BDAC614A3}" srcOrd="2" destOrd="0" parTransId="{83BBE367-054B-41E2-8D61-71A57C20ABC7}" sibTransId="{7051B4A1-94D5-44D4-889B-8E891827D433}"/>
    <dgm:cxn modelId="{B8336B4F-B872-4F01-A81B-96EFE5F9D148}" type="presOf" srcId="{DED5A5D3-B869-4254-8C66-F980FD274458}" destId="{10619778-FF98-4837-92FC-982AF2AF4C00}" srcOrd="0" destOrd="3" presId="urn:microsoft.com/office/officeart/2018/2/layout/IconVerticalSolidList"/>
    <dgm:cxn modelId="{102CF375-86AC-4B53-87E6-6314CBAA3BE5}" type="presOf" srcId="{D490D9B8-59DD-43D4-934C-255A73F1EE8E}" destId="{3549B828-63E9-40E7-9FEB-4CA424E98FA4}" srcOrd="0" destOrd="0" presId="urn:microsoft.com/office/officeart/2018/2/layout/IconVerticalSolidList"/>
    <dgm:cxn modelId="{5FF39C89-0441-4B33-A4B6-182DF50D3A9D}" srcId="{D490D9B8-59DD-43D4-934C-255A73F1EE8E}" destId="{D7722E0F-8EA1-4593-B503-641AE158EBCB}" srcOrd="2" destOrd="0" parTransId="{18C07373-6CB1-4AD3-83A7-A661084DB5F9}" sibTransId="{FDCCE422-D39F-42A0-A707-4467CC26EF57}"/>
    <dgm:cxn modelId="{6F9A2FA0-E4BC-4DF0-A231-13414F917D07}" type="presOf" srcId="{2D2244BD-71DD-4DBB-BB1E-AEE9F87380DC}" destId="{FBA4E86A-8D65-424E-BA97-9C11EEA2AA40}" srcOrd="0" destOrd="0" presId="urn:microsoft.com/office/officeart/2018/2/layout/IconVerticalSolidList"/>
    <dgm:cxn modelId="{0A0943B3-535D-4002-ABFD-A42E6FE8D3E7}" srcId="{2D2244BD-71DD-4DBB-BB1E-AEE9F87380DC}" destId="{DED5A5D3-B869-4254-8C66-F980FD274458}" srcOrd="3" destOrd="0" parTransId="{8813DE83-45B2-4F56-928F-742D977E292A}" sibTransId="{4BA9CDCC-13CE-44DF-BA60-13FAD98C0EDB}"/>
    <dgm:cxn modelId="{9EEE14CD-D423-4148-BA97-0F76550EB0E3}" srcId="{D490D9B8-59DD-43D4-934C-255A73F1EE8E}" destId="{0844669D-AFFF-45F2-AC3C-00AC812945E3}" srcOrd="0" destOrd="0" parTransId="{81DD9C7E-C353-48B6-8EB9-13F188F6B0DD}" sibTransId="{5EEE27A4-F449-4141-8157-EE45ECB04B7F}"/>
    <dgm:cxn modelId="{09AA98E0-CE21-4527-9533-370A8B85BCFC}" type="presOf" srcId="{4C7DB245-B5CF-4F8F-946A-AA3E390C013E}" destId="{10619778-FF98-4837-92FC-982AF2AF4C00}" srcOrd="0" destOrd="0" presId="urn:microsoft.com/office/officeart/2018/2/layout/IconVerticalSolidList"/>
    <dgm:cxn modelId="{A866BFE0-9A03-4C22-A457-D407A94E3B03}" type="presOf" srcId="{AA81D87E-8C89-40DD-BF42-AD51334939C2}" destId="{26D56E0B-1975-4F86-B694-291A6952DA1D}" srcOrd="0" destOrd="3" presId="urn:microsoft.com/office/officeart/2018/2/layout/IconVerticalSolidList"/>
    <dgm:cxn modelId="{FF1CA9E2-8650-4127-A07B-4B570E028A84}" type="presOf" srcId="{D7722E0F-8EA1-4593-B503-641AE158EBCB}" destId="{26D56E0B-1975-4F86-B694-291A6952DA1D}" srcOrd="0" destOrd="2" presId="urn:microsoft.com/office/officeart/2018/2/layout/IconVerticalSolidList"/>
    <dgm:cxn modelId="{B5081BEC-D476-4E8D-8D4E-2F37C1EC1600}" type="presOf" srcId="{50BD34D8-A4A0-4B97-AA49-A57BDAC614A3}" destId="{10619778-FF98-4837-92FC-982AF2AF4C00}" srcOrd="0" destOrd="2" presId="urn:microsoft.com/office/officeart/2018/2/layout/IconVerticalSolidList"/>
    <dgm:cxn modelId="{056E87F6-28A0-4025-A481-097102AF1439}" type="presOf" srcId="{D32840A8-13B8-4A5C-AB91-8EC7EBB92BF5}" destId="{26D56E0B-1975-4F86-B694-291A6952DA1D}" srcOrd="0" destOrd="1" presId="urn:microsoft.com/office/officeart/2018/2/layout/IconVerticalSolidList"/>
    <dgm:cxn modelId="{B6078FFA-29C3-49DE-8A1A-A1733C9AF74A}" type="presOf" srcId="{0844669D-AFFF-45F2-AC3C-00AC812945E3}" destId="{26D56E0B-1975-4F86-B694-291A6952DA1D}" srcOrd="0" destOrd="0" presId="urn:microsoft.com/office/officeart/2018/2/layout/IconVerticalSolidList"/>
    <dgm:cxn modelId="{92514131-9C18-4A0D-8FB6-5FA630535E70}" type="presParOf" srcId="{6FBC9440-7BD5-446B-B2EF-EB2721452256}" destId="{1262A877-B1B8-49F6-8E5D-FDEE063E5B5B}" srcOrd="0" destOrd="0" presId="urn:microsoft.com/office/officeart/2018/2/layout/IconVerticalSolidList"/>
    <dgm:cxn modelId="{C83F71E0-7791-44D0-AC29-3C5B344954BD}" type="presParOf" srcId="{1262A877-B1B8-49F6-8E5D-FDEE063E5B5B}" destId="{1D24E46F-A4D2-473C-8DE4-CF125B7C87C8}" srcOrd="0" destOrd="0" presId="urn:microsoft.com/office/officeart/2018/2/layout/IconVerticalSolidList"/>
    <dgm:cxn modelId="{40077734-42DD-4A2E-B417-925C4A43E297}" type="presParOf" srcId="{1262A877-B1B8-49F6-8E5D-FDEE063E5B5B}" destId="{01B6B4FA-A376-4323-B809-3FBF5C15B04F}" srcOrd="1" destOrd="0" presId="urn:microsoft.com/office/officeart/2018/2/layout/IconVerticalSolidList"/>
    <dgm:cxn modelId="{F90A4BF4-1E1A-4020-8718-7E3D24AAFAC6}" type="presParOf" srcId="{1262A877-B1B8-49F6-8E5D-FDEE063E5B5B}" destId="{FA98D6B8-D13F-4486-B2DF-BCFF8642EAA4}" srcOrd="2" destOrd="0" presId="urn:microsoft.com/office/officeart/2018/2/layout/IconVerticalSolidList"/>
    <dgm:cxn modelId="{D379229F-92A9-432E-B9BE-7BFDB296EAA3}" type="presParOf" srcId="{1262A877-B1B8-49F6-8E5D-FDEE063E5B5B}" destId="{3549B828-63E9-40E7-9FEB-4CA424E98FA4}" srcOrd="3" destOrd="0" presId="urn:microsoft.com/office/officeart/2018/2/layout/IconVerticalSolidList"/>
    <dgm:cxn modelId="{A058E220-7D28-409C-9089-18B5AFE1A38F}" type="presParOf" srcId="{1262A877-B1B8-49F6-8E5D-FDEE063E5B5B}" destId="{26D56E0B-1975-4F86-B694-291A6952DA1D}" srcOrd="4" destOrd="0" presId="urn:microsoft.com/office/officeart/2018/2/layout/IconVerticalSolidList"/>
    <dgm:cxn modelId="{AD24E0C8-00D0-4C26-9702-723EB566A169}" type="presParOf" srcId="{6FBC9440-7BD5-446B-B2EF-EB2721452256}" destId="{A56A8F4A-7A8E-41CE-A9C1-A5BB56A5855F}" srcOrd="1" destOrd="0" presId="urn:microsoft.com/office/officeart/2018/2/layout/IconVerticalSolidList"/>
    <dgm:cxn modelId="{A1101708-694F-4CFC-8A51-FA17D25DF030}" type="presParOf" srcId="{6FBC9440-7BD5-446B-B2EF-EB2721452256}" destId="{477132BE-2161-4FE0-9E1B-1264BB9735C6}" srcOrd="2" destOrd="0" presId="urn:microsoft.com/office/officeart/2018/2/layout/IconVerticalSolidList"/>
    <dgm:cxn modelId="{E0AC6E49-E4C0-4A18-BA44-4E06C9FCDCE4}" type="presParOf" srcId="{477132BE-2161-4FE0-9E1B-1264BB9735C6}" destId="{7AAAF179-65B1-4206-990C-8E66CCDD6A86}" srcOrd="0" destOrd="0" presId="urn:microsoft.com/office/officeart/2018/2/layout/IconVerticalSolidList"/>
    <dgm:cxn modelId="{164E7445-672E-4396-A331-3A0885B9FF74}" type="presParOf" srcId="{477132BE-2161-4FE0-9E1B-1264BB9735C6}" destId="{6701E713-C272-4E48-A3A5-C46B4C4A5818}" srcOrd="1" destOrd="0" presId="urn:microsoft.com/office/officeart/2018/2/layout/IconVerticalSolidList"/>
    <dgm:cxn modelId="{A5806E92-D128-4AEA-B7B5-0508F26369CD}" type="presParOf" srcId="{477132BE-2161-4FE0-9E1B-1264BB9735C6}" destId="{70F072B8-BD19-4D53-885C-9D555E317363}" srcOrd="2" destOrd="0" presId="urn:microsoft.com/office/officeart/2018/2/layout/IconVerticalSolidList"/>
    <dgm:cxn modelId="{1D8ED774-9B11-4402-8872-B8A7F8B70D86}" type="presParOf" srcId="{477132BE-2161-4FE0-9E1B-1264BB9735C6}" destId="{FBA4E86A-8D65-424E-BA97-9C11EEA2AA40}" srcOrd="3" destOrd="0" presId="urn:microsoft.com/office/officeart/2018/2/layout/IconVerticalSolidList"/>
    <dgm:cxn modelId="{FA604D97-DA4E-4ADF-85E5-8ABD1264524C}" type="presParOf" srcId="{477132BE-2161-4FE0-9E1B-1264BB9735C6}" destId="{10619778-FF98-4837-92FC-982AF2AF4C00}"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558EEF4-7309-4C9C-BC6D-895D987B4C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77A9770-63ED-42E2-8C53-9CEF7B2739C5}">
      <dgm:prSet custT="1"/>
      <dgm:spPr/>
      <dgm:t>
        <a:bodyPr/>
        <a:lstStyle/>
        <a:p>
          <a:r>
            <a:rPr lang="en-GB" sz="1400" b="1"/>
            <a:t>Capability level:  </a:t>
          </a:r>
          <a:r>
            <a:rPr lang="en-GB" sz="1400"/>
            <a:t>is operationally completed in Phase G, Implementation Governance. </a:t>
          </a:r>
          <a:br>
            <a:rPr lang="en-GB" sz="1400"/>
          </a:br>
          <a:r>
            <a:rPr lang="en-GB" sz="1400"/>
            <a:t>Ensures the agreed contracts have been delivered:</a:t>
          </a:r>
          <a:endParaRPr lang="en-US" sz="1400"/>
        </a:p>
      </dgm:t>
    </dgm:pt>
    <dgm:pt modelId="{B166A994-3F64-4613-89F7-0EE3134EE9F3}" type="parTrans" cxnId="{9066F48A-E2F5-4190-8EC9-794893AA98D2}">
      <dgm:prSet/>
      <dgm:spPr/>
      <dgm:t>
        <a:bodyPr/>
        <a:lstStyle/>
        <a:p>
          <a:endParaRPr lang="en-US"/>
        </a:p>
      </dgm:t>
    </dgm:pt>
    <dgm:pt modelId="{82728D8E-BE43-45FE-9F1D-FB06DD5EA1D4}" type="sibTrans" cxnId="{9066F48A-E2F5-4190-8EC9-794893AA98D2}">
      <dgm:prSet/>
      <dgm:spPr/>
      <dgm:t>
        <a:bodyPr/>
        <a:lstStyle/>
        <a:p>
          <a:endParaRPr lang="en-US"/>
        </a:p>
      </dgm:t>
    </dgm:pt>
    <dgm:pt modelId="{EF517854-1EFC-47C8-908C-0F6B014FACF4}">
      <dgm:prSet custT="1"/>
      <dgm:spPr/>
      <dgm:t>
        <a:bodyPr/>
        <a:lstStyle/>
        <a:p>
          <a:r>
            <a:rPr lang="en-GB" sz="1200"/>
            <a:t>The expected capability </a:t>
          </a:r>
          <a:endParaRPr lang="en-US" sz="1200"/>
        </a:p>
      </dgm:t>
    </dgm:pt>
    <dgm:pt modelId="{A84EA1C2-AA2B-4D2D-9682-D031005C9BEC}" type="parTrans" cxnId="{9EE3E59C-81C6-457D-9089-5B18EF701CDD}">
      <dgm:prSet/>
      <dgm:spPr/>
      <dgm:t>
        <a:bodyPr/>
        <a:lstStyle/>
        <a:p>
          <a:endParaRPr lang="en-US"/>
        </a:p>
      </dgm:t>
    </dgm:pt>
    <dgm:pt modelId="{307B067E-E684-46F4-9F0A-4D897518298C}" type="sibTrans" cxnId="{9EE3E59C-81C6-457D-9089-5B18EF701CDD}">
      <dgm:prSet/>
      <dgm:spPr/>
      <dgm:t>
        <a:bodyPr/>
        <a:lstStyle/>
        <a:p>
          <a:endParaRPr lang="en-US"/>
        </a:p>
      </dgm:t>
    </dgm:pt>
    <dgm:pt modelId="{ACBE8ED3-E37F-4C21-95DE-DABE09626228}">
      <dgm:prSet custT="1"/>
      <dgm:spPr/>
      <dgm:t>
        <a:bodyPr/>
        <a:lstStyle/>
        <a:p>
          <a:r>
            <a:rPr lang="en-GB" sz="1200"/>
            <a:t>All of the required information for operating and changing the output is properly created</a:t>
          </a:r>
          <a:endParaRPr lang="en-US" sz="1200"/>
        </a:p>
      </dgm:t>
    </dgm:pt>
    <dgm:pt modelId="{CB07F619-1179-4789-9696-AFE46DBEA5FD}" type="parTrans" cxnId="{E57F88EF-BE36-46F7-9DAC-2BFB16350F32}">
      <dgm:prSet/>
      <dgm:spPr/>
      <dgm:t>
        <a:bodyPr/>
        <a:lstStyle/>
        <a:p>
          <a:endParaRPr lang="en-US"/>
        </a:p>
      </dgm:t>
    </dgm:pt>
    <dgm:pt modelId="{03D7EB8B-E867-44FB-B69C-8A19A8658218}" type="sibTrans" cxnId="{E57F88EF-BE36-46F7-9DAC-2BFB16350F32}">
      <dgm:prSet/>
      <dgm:spPr/>
      <dgm:t>
        <a:bodyPr/>
        <a:lstStyle/>
        <a:p>
          <a:endParaRPr lang="en-US"/>
        </a:p>
      </dgm:t>
    </dgm:pt>
    <dgm:pt modelId="{F2A666D0-9DB9-44F5-95B3-506D8FE6A8F8}">
      <dgm:prSet custT="1"/>
      <dgm:spPr/>
      <dgm:t>
        <a:bodyPr/>
        <a:lstStyle/>
        <a:p>
          <a:r>
            <a:rPr lang="en-GB" sz="1400" dirty="0"/>
            <a:t>It confirms benefits realization in Phase H – ensuring:</a:t>
          </a:r>
          <a:endParaRPr lang="en-US" sz="1400" dirty="0"/>
        </a:p>
      </dgm:t>
    </dgm:pt>
    <dgm:pt modelId="{58063B90-6BBB-441E-AF1B-D8B64BE1599A}" type="parTrans" cxnId="{E04C8948-6475-4CE2-B285-3E12D2D0E35D}">
      <dgm:prSet/>
      <dgm:spPr/>
      <dgm:t>
        <a:bodyPr/>
        <a:lstStyle/>
        <a:p>
          <a:endParaRPr lang="en-US"/>
        </a:p>
      </dgm:t>
    </dgm:pt>
    <dgm:pt modelId="{F41360FA-5FC3-4CB8-A9E8-9ADDB9346A3B}" type="sibTrans" cxnId="{E04C8948-6475-4CE2-B285-3E12D2D0E35D}">
      <dgm:prSet/>
      <dgm:spPr/>
      <dgm:t>
        <a:bodyPr/>
        <a:lstStyle/>
        <a:p>
          <a:endParaRPr lang="en-US"/>
        </a:p>
      </dgm:t>
    </dgm:pt>
    <dgm:pt modelId="{E42CAC34-DC93-48DD-A211-C84FF4AD0C00}">
      <dgm:prSet custT="1"/>
      <dgm:spPr/>
      <dgm:t>
        <a:bodyPr/>
        <a:lstStyle/>
        <a:p>
          <a:r>
            <a:rPr lang="en-GB" sz="1200"/>
            <a:t>Operational and business performance is evaluated to confirm that the value has in fact been delivered</a:t>
          </a:r>
          <a:endParaRPr lang="en-US" sz="1200"/>
        </a:p>
      </dgm:t>
    </dgm:pt>
    <dgm:pt modelId="{9934BA07-B83C-4159-A3FB-9783CE9BFEC1}" type="parTrans" cxnId="{49459A2F-2A69-4BDB-A387-970516689B88}">
      <dgm:prSet/>
      <dgm:spPr/>
      <dgm:t>
        <a:bodyPr/>
        <a:lstStyle/>
        <a:p>
          <a:endParaRPr lang="en-US"/>
        </a:p>
      </dgm:t>
    </dgm:pt>
    <dgm:pt modelId="{E3B5868B-F6EF-49D5-B891-EEFE33A160DC}" type="sibTrans" cxnId="{49459A2F-2A69-4BDB-A387-970516689B88}">
      <dgm:prSet/>
      <dgm:spPr/>
      <dgm:t>
        <a:bodyPr/>
        <a:lstStyle/>
        <a:p>
          <a:endParaRPr lang="en-US"/>
        </a:p>
      </dgm:t>
    </dgm:pt>
    <dgm:pt modelId="{0B9F4B54-BE42-4B26-B3FF-569F66B3BEC9}">
      <dgm:prSet custT="1"/>
      <dgm:spPr/>
      <dgm:t>
        <a:bodyPr/>
        <a:lstStyle/>
        <a:p>
          <a:r>
            <a:rPr lang="en-GB" sz="1200"/>
            <a:t>That the users of the output are satisfied with the business outcomes of that capability increment</a:t>
          </a:r>
          <a:endParaRPr lang="en-US" sz="1200"/>
        </a:p>
      </dgm:t>
    </dgm:pt>
    <dgm:pt modelId="{BFBB0945-BF4F-423F-B070-C319583C82BA}" type="parTrans" cxnId="{CC91B7F0-6F24-4E28-8869-19B0FE8331CE}">
      <dgm:prSet/>
      <dgm:spPr/>
      <dgm:t>
        <a:bodyPr/>
        <a:lstStyle/>
        <a:p>
          <a:endParaRPr lang="en-US"/>
        </a:p>
      </dgm:t>
    </dgm:pt>
    <dgm:pt modelId="{77774433-D101-402C-A1F4-64F066881098}" type="sibTrans" cxnId="{CC91B7F0-6F24-4E28-8869-19B0FE8331CE}">
      <dgm:prSet/>
      <dgm:spPr/>
      <dgm:t>
        <a:bodyPr/>
        <a:lstStyle/>
        <a:p>
          <a:endParaRPr lang="en-US"/>
        </a:p>
      </dgm:t>
    </dgm:pt>
    <dgm:pt modelId="{FB541531-FC62-405E-98ED-6F54593668DB}">
      <dgm:prSet custT="1"/>
      <dgm:spPr/>
      <dgm:t>
        <a:bodyPr/>
        <a:lstStyle/>
        <a:p>
          <a:r>
            <a:rPr lang="en-GB" sz="1200"/>
            <a:t>That the evolving Segment and/or Strategic-level change projects are operating within the appropriate areas </a:t>
          </a:r>
          <a:endParaRPr lang="en-US" sz="1200"/>
        </a:p>
      </dgm:t>
    </dgm:pt>
    <dgm:pt modelId="{EECF3339-0BEE-40B4-9B9E-4DBE287FBE16}" type="parTrans" cxnId="{6C0C5F63-94FA-4730-9E72-154A0EE57611}">
      <dgm:prSet/>
      <dgm:spPr/>
      <dgm:t>
        <a:bodyPr/>
        <a:lstStyle/>
        <a:p>
          <a:endParaRPr lang="en-US"/>
        </a:p>
      </dgm:t>
    </dgm:pt>
    <dgm:pt modelId="{2D3497E0-DEA4-432B-AE57-5B87970987AD}" type="sibTrans" cxnId="{6C0C5F63-94FA-4730-9E72-154A0EE57611}">
      <dgm:prSet/>
      <dgm:spPr/>
      <dgm:t>
        <a:bodyPr/>
        <a:lstStyle/>
        <a:p>
          <a:endParaRPr lang="en-US"/>
        </a:p>
      </dgm:t>
    </dgm:pt>
    <dgm:pt modelId="{8701158F-50BD-4E5F-BC3C-C81D6FC29BC1}" type="pres">
      <dgm:prSet presAssocID="{D558EEF4-7309-4C9C-BC6D-895D987B4C3A}" presName="linear" presStyleCnt="0">
        <dgm:presLayoutVars>
          <dgm:animLvl val="lvl"/>
          <dgm:resizeHandles val="exact"/>
        </dgm:presLayoutVars>
      </dgm:prSet>
      <dgm:spPr/>
    </dgm:pt>
    <dgm:pt modelId="{0ADBC34A-7204-40E0-B4B4-A4DB8A2DFFB8}" type="pres">
      <dgm:prSet presAssocID="{477A9770-63ED-42E2-8C53-9CEF7B2739C5}" presName="parentText" presStyleLbl="node1" presStyleIdx="0" presStyleCnt="2">
        <dgm:presLayoutVars>
          <dgm:chMax val="0"/>
          <dgm:bulletEnabled val="1"/>
        </dgm:presLayoutVars>
      </dgm:prSet>
      <dgm:spPr/>
    </dgm:pt>
    <dgm:pt modelId="{234C2319-BEEE-4323-8810-57A3A406ED78}" type="pres">
      <dgm:prSet presAssocID="{477A9770-63ED-42E2-8C53-9CEF7B2739C5}" presName="childText" presStyleLbl="revTx" presStyleIdx="0" presStyleCnt="2">
        <dgm:presLayoutVars>
          <dgm:bulletEnabled val="1"/>
        </dgm:presLayoutVars>
      </dgm:prSet>
      <dgm:spPr/>
    </dgm:pt>
    <dgm:pt modelId="{03CE7DF7-F4A4-41CD-B44C-3FC24E61CE55}" type="pres">
      <dgm:prSet presAssocID="{F2A666D0-9DB9-44F5-95B3-506D8FE6A8F8}" presName="parentText" presStyleLbl="node1" presStyleIdx="1" presStyleCnt="2">
        <dgm:presLayoutVars>
          <dgm:chMax val="0"/>
          <dgm:bulletEnabled val="1"/>
        </dgm:presLayoutVars>
      </dgm:prSet>
      <dgm:spPr/>
    </dgm:pt>
    <dgm:pt modelId="{725580C2-51BF-4EAC-82A2-9CFD98AE381C}" type="pres">
      <dgm:prSet presAssocID="{F2A666D0-9DB9-44F5-95B3-506D8FE6A8F8}" presName="childText" presStyleLbl="revTx" presStyleIdx="1" presStyleCnt="2">
        <dgm:presLayoutVars>
          <dgm:bulletEnabled val="1"/>
        </dgm:presLayoutVars>
      </dgm:prSet>
      <dgm:spPr/>
    </dgm:pt>
  </dgm:ptLst>
  <dgm:cxnLst>
    <dgm:cxn modelId="{66D89B00-AF3F-4A32-BC91-39A707D2C514}" type="presOf" srcId="{E42CAC34-DC93-48DD-A211-C84FF4AD0C00}" destId="{725580C2-51BF-4EAC-82A2-9CFD98AE381C}" srcOrd="0" destOrd="0" presId="urn:microsoft.com/office/officeart/2005/8/layout/vList2"/>
    <dgm:cxn modelId="{821F8A02-1920-4628-89C6-57363CEEE389}" type="presOf" srcId="{EF517854-1EFC-47C8-908C-0F6B014FACF4}" destId="{234C2319-BEEE-4323-8810-57A3A406ED78}" srcOrd="0" destOrd="0" presId="urn:microsoft.com/office/officeart/2005/8/layout/vList2"/>
    <dgm:cxn modelId="{55B5B325-D4F7-49D2-AA6F-1D37ADAF35B2}" type="presOf" srcId="{0B9F4B54-BE42-4B26-B3FF-569F66B3BEC9}" destId="{725580C2-51BF-4EAC-82A2-9CFD98AE381C}" srcOrd="0" destOrd="1" presId="urn:microsoft.com/office/officeart/2005/8/layout/vList2"/>
    <dgm:cxn modelId="{49459A2F-2A69-4BDB-A387-970516689B88}" srcId="{F2A666D0-9DB9-44F5-95B3-506D8FE6A8F8}" destId="{E42CAC34-DC93-48DD-A211-C84FF4AD0C00}" srcOrd="0" destOrd="0" parTransId="{9934BA07-B83C-4159-A3FB-9783CE9BFEC1}" sibTransId="{E3B5868B-F6EF-49D5-B891-EEFE33A160DC}"/>
    <dgm:cxn modelId="{6C0C5F63-94FA-4730-9E72-154A0EE57611}" srcId="{F2A666D0-9DB9-44F5-95B3-506D8FE6A8F8}" destId="{FB541531-FC62-405E-98ED-6F54593668DB}" srcOrd="2" destOrd="0" parTransId="{EECF3339-0BEE-40B4-9B9E-4DBE287FBE16}" sibTransId="{2D3497E0-DEA4-432B-AE57-5B87970987AD}"/>
    <dgm:cxn modelId="{E04C8948-6475-4CE2-B285-3E12D2D0E35D}" srcId="{D558EEF4-7309-4C9C-BC6D-895D987B4C3A}" destId="{F2A666D0-9DB9-44F5-95B3-506D8FE6A8F8}" srcOrd="1" destOrd="0" parTransId="{58063B90-6BBB-441E-AF1B-D8B64BE1599A}" sibTransId="{F41360FA-5FC3-4CB8-A9E8-9ADDB9346A3B}"/>
    <dgm:cxn modelId="{390FB569-936F-49BF-8FAE-2300F3448BDB}" type="presOf" srcId="{FB541531-FC62-405E-98ED-6F54593668DB}" destId="{725580C2-51BF-4EAC-82A2-9CFD98AE381C}" srcOrd="0" destOrd="2" presId="urn:microsoft.com/office/officeart/2005/8/layout/vList2"/>
    <dgm:cxn modelId="{D7E86C77-FEED-4CB5-B7BE-2F11C3F1F68D}" type="presOf" srcId="{477A9770-63ED-42E2-8C53-9CEF7B2739C5}" destId="{0ADBC34A-7204-40E0-B4B4-A4DB8A2DFFB8}" srcOrd="0" destOrd="0" presId="urn:microsoft.com/office/officeart/2005/8/layout/vList2"/>
    <dgm:cxn modelId="{68A15977-02B2-45D5-8FB2-877A49B8EC3A}" type="presOf" srcId="{F2A666D0-9DB9-44F5-95B3-506D8FE6A8F8}" destId="{03CE7DF7-F4A4-41CD-B44C-3FC24E61CE55}" srcOrd="0" destOrd="0" presId="urn:microsoft.com/office/officeart/2005/8/layout/vList2"/>
    <dgm:cxn modelId="{9066F48A-E2F5-4190-8EC9-794893AA98D2}" srcId="{D558EEF4-7309-4C9C-BC6D-895D987B4C3A}" destId="{477A9770-63ED-42E2-8C53-9CEF7B2739C5}" srcOrd="0" destOrd="0" parTransId="{B166A994-3F64-4613-89F7-0EE3134EE9F3}" sibTransId="{82728D8E-BE43-45FE-9F1D-FB06DD5EA1D4}"/>
    <dgm:cxn modelId="{9EE3E59C-81C6-457D-9089-5B18EF701CDD}" srcId="{477A9770-63ED-42E2-8C53-9CEF7B2739C5}" destId="{EF517854-1EFC-47C8-908C-0F6B014FACF4}" srcOrd="0" destOrd="0" parTransId="{A84EA1C2-AA2B-4D2D-9682-D031005C9BEC}" sibTransId="{307B067E-E684-46F4-9F0A-4D897518298C}"/>
    <dgm:cxn modelId="{F10335C6-9CD6-45E6-97CA-DE5204737B86}" type="presOf" srcId="{D558EEF4-7309-4C9C-BC6D-895D987B4C3A}" destId="{8701158F-50BD-4E5F-BC3C-C81D6FC29BC1}" srcOrd="0" destOrd="0" presId="urn:microsoft.com/office/officeart/2005/8/layout/vList2"/>
    <dgm:cxn modelId="{97EFB4E2-5F42-4F39-A492-B58AB51DACB7}" type="presOf" srcId="{ACBE8ED3-E37F-4C21-95DE-DABE09626228}" destId="{234C2319-BEEE-4323-8810-57A3A406ED78}" srcOrd="0" destOrd="1" presId="urn:microsoft.com/office/officeart/2005/8/layout/vList2"/>
    <dgm:cxn modelId="{E57F88EF-BE36-46F7-9DAC-2BFB16350F32}" srcId="{477A9770-63ED-42E2-8C53-9CEF7B2739C5}" destId="{ACBE8ED3-E37F-4C21-95DE-DABE09626228}" srcOrd="1" destOrd="0" parTransId="{CB07F619-1179-4789-9696-AFE46DBEA5FD}" sibTransId="{03D7EB8B-E867-44FB-B69C-8A19A8658218}"/>
    <dgm:cxn modelId="{CC91B7F0-6F24-4E28-8869-19B0FE8331CE}" srcId="{F2A666D0-9DB9-44F5-95B3-506D8FE6A8F8}" destId="{0B9F4B54-BE42-4B26-B3FF-569F66B3BEC9}" srcOrd="1" destOrd="0" parTransId="{BFBB0945-BF4F-423F-B070-C319583C82BA}" sibTransId="{77774433-D101-402C-A1F4-64F066881098}"/>
    <dgm:cxn modelId="{B0B26F39-4325-45B9-A23A-AFFC142B5E0B}" type="presParOf" srcId="{8701158F-50BD-4E5F-BC3C-C81D6FC29BC1}" destId="{0ADBC34A-7204-40E0-B4B4-A4DB8A2DFFB8}" srcOrd="0" destOrd="0" presId="urn:microsoft.com/office/officeart/2005/8/layout/vList2"/>
    <dgm:cxn modelId="{19FCB774-254E-4595-B0D6-E669D4F0CB95}" type="presParOf" srcId="{8701158F-50BD-4E5F-BC3C-C81D6FC29BC1}" destId="{234C2319-BEEE-4323-8810-57A3A406ED78}" srcOrd="1" destOrd="0" presId="urn:microsoft.com/office/officeart/2005/8/layout/vList2"/>
    <dgm:cxn modelId="{7D2826D8-D88A-42B1-8C53-1EBA15C9505F}" type="presParOf" srcId="{8701158F-50BD-4E5F-BC3C-C81D6FC29BC1}" destId="{03CE7DF7-F4A4-41CD-B44C-3FC24E61CE55}" srcOrd="2" destOrd="0" presId="urn:microsoft.com/office/officeart/2005/8/layout/vList2"/>
    <dgm:cxn modelId="{74625DBF-BC51-49A7-A701-835D0CFC5998}" type="presParOf" srcId="{8701158F-50BD-4E5F-BC3C-C81D6FC29BC1}" destId="{725580C2-51BF-4EAC-82A2-9CFD98AE381C}"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8117B58-0B06-40BD-96DF-D9DC88396D8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AFDA8E2B-FA36-40B2-B22F-A4A8FEAA220A}">
      <dgm:prSet phldrT="[Tekst]" custT="1"/>
      <dgm:spPr/>
      <dgm:t>
        <a:bodyPr/>
        <a:lstStyle/>
        <a:p>
          <a:r>
            <a:rPr lang="en-GB" sz="1800">
              <a:solidFill>
                <a:schemeClr val="bg1"/>
              </a:solidFill>
              <a:latin typeface="Calibri" panose="020F0502020204030204" pitchFamily="34" charset="0"/>
            </a:rPr>
            <a:t>Track transition states across two characteristics: </a:t>
          </a:r>
          <a:endParaRPr lang="en-GB" sz="1800">
            <a:solidFill>
              <a:schemeClr val="bg1"/>
            </a:solidFill>
          </a:endParaRPr>
        </a:p>
      </dgm:t>
    </dgm:pt>
    <dgm:pt modelId="{AA067D9A-B61E-4412-B508-DB61101CE40B}" type="parTrans" cxnId="{59CEF494-BAA1-4CB6-91B6-A0CD0685D143}">
      <dgm:prSet/>
      <dgm:spPr/>
      <dgm:t>
        <a:bodyPr/>
        <a:lstStyle/>
        <a:p>
          <a:endParaRPr lang="en-GB"/>
        </a:p>
      </dgm:t>
    </dgm:pt>
    <dgm:pt modelId="{728D5016-E06E-4956-AB06-1FDA1FD1AE7C}" type="sibTrans" cxnId="{59CEF494-BAA1-4CB6-91B6-A0CD0685D143}">
      <dgm:prSet/>
      <dgm:spPr/>
      <dgm:t>
        <a:bodyPr/>
        <a:lstStyle/>
        <a:p>
          <a:endParaRPr lang="en-GB"/>
        </a:p>
      </dgm:t>
    </dgm:pt>
    <dgm:pt modelId="{095C074A-3E21-4F7A-A1F8-2C6E20B24B7B}">
      <dgm:prSet phldrT="[Tekst]" custT="1"/>
      <dgm:spPr/>
      <dgm:t>
        <a:bodyPr/>
        <a:lstStyle/>
        <a:p>
          <a:pPr>
            <a:buFont typeface="Arial" panose="020B0604020202020204" pitchFamily="34" charset="0"/>
            <a:buChar char="•"/>
          </a:pPr>
          <a:r>
            <a:rPr lang="en-GB" sz="1400">
              <a:solidFill>
                <a:srgbClr val="2F528F"/>
              </a:solidFill>
              <a:latin typeface="Calibri" panose="020F0502020204030204" pitchFamily="34" charset="0"/>
            </a:rPr>
            <a:t>Time</a:t>
          </a:r>
          <a:endParaRPr lang="en-GB" sz="1400"/>
        </a:p>
      </dgm:t>
    </dgm:pt>
    <dgm:pt modelId="{43712CFA-0F32-40B8-A10C-EB689ECC4F04}" type="parTrans" cxnId="{0E823EC0-2526-4F9B-8C54-72622CB9605F}">
      <dgm:prSet/>
      <dgm:spPr/>
      <dgm:t>
        <a:bodyPr/>
        <a:lstStyle/>
        <a:p>
          <a:endParaRPr lang="en-GB"/>
        </a:p>
      </dgm:t>
    </dgm:pt>
    <dgm:pt modelId="{E42F6439-D8CD-429E-AB57-1BAB2F253FDB}" type="sibTrans" cxnId="{0E823EC0-2526-4F9B-8C54-72622CB9605F}">
      <dgm:prSet/>
      <dgm:spPr/>
      <dgm:t>
        <a:bodyPr/>
        <a:lstStyle/>
        <a:p>
          <a:endParaRPr lang="en-GB"/>
        </a:p>
      </dgm:t>
    </dgm:pt>
    <dgm:pt modelId="{793332BB-127F-431D-836B-C68C8B89B769}">
      <dgm:prSet custT="1"/>
      <dgm:spPr/>
      <dgm:t>
        <a:bodyPr/>
        <a:lstStyle/>
        <a:p>
          <a:pPr>
            <a:buFont typeface="Arial" panose="020B0604020202020204" pitchFamily="34" charset="0"/>
            <a:buChar char="•"/>
          </a:pPr>
          <a:r>
            <a:rPr lang="en-GB" sz="1400">
              <a:solidFill>
                <a:srgbClr val="2F528F"/>
              </a:solidFill>
              <a:latin typeface="Calibri" panose="020F0502020204030204" pitchFamily="34" charset="0"/>
            </a:rPr>
            <a:t>Conformance testing</a:t>
          </a:r>
        </a:p>
      </dgm:t>
    </dgm:pt>
    <dgm:pt modelId="{551CD279-3A37-4490-87F5-28EC89C6DAA6}" type="parTrans" cxnId="{D3923E8A-5E83-4777-B76C-8D177345E9BF}">
      <dgm:prSet/>
      <dgm:spPr/>
      <dgm:t>
        <a:bodyPr/>
        <a:lstStyle/>
        <a:p>
          <a:endParaRPr lang="en-GB"/>
        </a:p>
      </dgm:t>
    </dgm:pt>
    <dgm:pt modelId="{AF253C7C-3C84-434F-A145-9FDC93C08CFD}" type="sibTrans" cxnId="{D3923E8A-5E83-4777-B76C-8D177345E9BF}">
      <dgm:prSet/>
      <dgm:spPr/>
      <dgm:t>
        <a:bodyPr/>
        <a:lstStyle/>
        <a:p>
          <a:endParaRPr lang="en-GB"/>
        </a:p>
      </dgm:t>
    </dgm:pt>
    <dgm:pt modelId="{2F32C81F-DAEE-4301-BF3C-79493474A1CE}" type="pres">
      <dgm:prSet presAssocID="{D8117B58-0B06-40BD-96DF-D9DC88396D86}" presName="linear" presStyleCnt="0">
        <dgm:presLayoutVars>
          <dgm:animLvl val="lvl"/>
          <dgm:resizeHandles val="exact"/>
        </dgm:presLayoutVars>
      </dgm:prSet>
      <dgm:spPr/>
    </dgm:pt>
    <dgm:pt modelId="{B9FA30C3-DEC7-4A1B-88B4-238981C27679}" type="pres">
      <dgm:prSet presAssocID="{AFDA8E2B-FA36-40B2-B22F-A4A8FEAA220A}" presName="parentText" presStyleLbl="node1" presStyleIdx="0" presStyleCnt="1">
        <dgm:presLayoutVars>
          <dgm:chMax val="0"/>
          <dgm:bulletEnabled val="1"/>
        </dgm:presLayoutVars>
      </dgm:prSet>
      <dgm:spPr/>
    </dgm:pt>
    <dgm:pt modelId="{2B513117-FADE-4DC1-AB1C-CA785D2E8325}" type="pres">
      <dgm:prSet presAssocID="{AFDA8E2B-FA36-40B2-B22F-A4A8FEAA220A}" presName="childText" presStyleLbl="revTx" presStyleIdx="0" presStyleCnt="1">
        <dgm:presLayoutVars>
          <dgm:bulletEnabled val="1"/>
        </dgm:presLayoutVars>
      </dgm:prSet>
      <dgm:spPr/>
    </dgm:pt>
  </dgm:ptLst>
  <dgm:cxnLst>
    <dgm:cxn modelId="{FC23F718-563F-4EF8-B9DA-3293D10DD2FD}" type="presOf" srcId="{793332BB-127F-431D-836B-C68C8B89B769}" destId="{2B513117-FADE-4DC1-AB1C-CA785D2E8325}" srcOrd="0" destOrd="1" presId="urn:microsoft.com/office/officeart/2005/8/layout/vList2"/>
    <dgm:cxn modelId="{2A97695D-FEA3-4481-96C6-FD7DAC85725C}" type="presOf" srcId="{D8117B58-0B06-40BD-96DF-D9DC88396D86}" destId="{2F32C81F-DAEE-4301-BF3C-79493474A1CE}" srcOrd="0" destOrd="0" presId="urn:microsoft.com/office/officeart/2005/8/layout/vList2"/>
    <dgm:cxn modelId="{D3923E8A-5E83-4777-B76C-8D177345E9BF}" srcId="{AFDA8E2B-FA36-40B2-B22F-A4A8FEAA220A}" destId="{793332BB-127F-431D-836B-C68C8B89B769}" srcOrd="1" destOrd="0" parTransId="{551CD279-3A37-4490-87F5-28EC89C6DAA6}" sibTransId="{AF253C7C-3C84-434F-A145-9FDC93C08CFD}"/>
    <dgm:cxn modelId="{59CEF494-BAA1-4CB6-91B6-A0CD0685D143}" srcId="{D8117B58-0B06-40BD-96DF-D9DC88396D86}" destId="{AFDA8E2B-FA36-40B2-B22F-A4A8FEAA220A}" srcOrd="0" destOrd="0" parTransId="{AA067D9A-B61E-4412-B508-DB61101CE40B}" sibTransId="{728D5016-E06E-4956-AB06-1FDA1FD1AE7C}"/>
    <dgm:cxn modelId="{6B36E4B3-3ED6-464B-89DA-FE88FD991C74}" type="presOf" srcId="{095C074A-3E21-4F7A-A1F8-2C6E20B24B7B}" destId="{2B513117-FADE-4DC1-AB1C-CA785D2E8325}" srcOrd="0" destOrd="0" presId="urn:microsoft.com/office/officeart/2005/8/layout/vList2"/>
    <dgm:cxn modelId="{0E823EC0-2526-4F9B-8C54-72622CB9605F}" srcId="{AFDA8E2B-FA36-40B2-B22F-A4A8FEAA220A}" destId="{095C074A-3E21-4F7A-A1F8-2C6E20B24B7B}" srcOrd="0" destOrd="0" parTransId="{43712CFA-0F32-40B8-A10C-EB689ECC4F04}" sibTransId="{E42F6439-D8CD-429E-AB57-1BAB2F253FDB}"/>
    <dgm:cxn modelId="{4E1A27C5-E2F6-46EB-834F-BC32EC756502}" type="presOf" srcId="{AFDA8E2B-FA36-40B2-B22F-A4A8FEAA220A}" destId="{B9FA30C3-DEC7-4A1B-88B4-238981C27679}" srcOrd="0" destOrd="0" presId="urn:microsoft.com/office/officeart/2005/8/layout/vList2"/>
    <dgm:cxn modelId="{1C8986B7-8D05-4260-8F85-8647CA576373}" type="presParOf" srcId="{2F32C81F-DAEE-4301-BF3C-79493474A1CE}" destId="{B9FA30C3-DEC7-4A1B-88B4-238981C27679}" srcOrd="0" destOrd="0" presId="urn:microsoft.com/office/officeart/2005/8/layout/vList2"/>
    <dgm:cxn modelId="{BBF0607A-E060-4503-8FFB-1F1223E27BEE}" type="presParOf" srcId="{2F32C81F-DAEE-4301-BF3C-79493474A1CE}" destId="{2B513117-FADE-4DC1-AB1C-CA785D2E8325}"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B7BF137-C4DD-4F61-9FD7-9AF62ACE03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325E057C-44F9-4769-A4B0-34F5519F3841}">
      <dgm:prSet custT="1"/>
      <dgm:spPr/>
      <dgm:t>
        <a:bodyPr/>
        <a:lstStyle/>
        <a:p>
          <a:r>
            <a:rPr lang="en-GB" sz="1800"/>
            <a:t>When considering transition states keep in mind the distinction between:</a:t>
          </a:r>
          <a:endParaRPr lang="en-US" sz="1800"/>
        </a:p>
      </dgm:t>
    </dgm:pt>
    <dgm:pt modelId="{61BF82EC-6977-43D2-A3CC-F997C9E857C9}" type="parTrans" cxnId="{01F54D0A-BD3C-4E5B-8953-48B0CC2ECCFD}">
      <dgm:prSet/>
      <dgm:spPr/>
      <dgm:t>
        <a:bodyPr/>
        <a:lstStyle/>
        <a:p>
          <a:endParaRPr lang="en-GB"/>
        </a:p>
      </dgm:t>
    </dgm:pt>
    <dgm:pt modelId="{ACBCAE32-227D-4CEE-87D6-CEA99697855F}" type="sibTrans" cxnId="{01F54D0A-BD3C-4E5B-8953-48B0CC2ECCFD}">
      <dgm:prSet/>
      <dgm:spPr/>
      <dgm:t>
        <a:bodyPr/>
        <a:lstStyle/>
        <a:p>
          <a:endParaRPr lang="en-GB"/>
        </a:p>
      </dgm:t>
    </dgm:pt>
    <dgm:pt modelId="{D3DAA045-61CA-4124-A39E-EA4FDACB8AFA}">
      <dgm:prSet custT="1"/>
      <dgm:spPr/>
      <dgm:t>
        <a:bodyPr/>
        <a:lstStyle/>
        <a:p>
          <a:r>
            <a:rPr lang="en-GB" sz="1400" dirty="0">
              <a:solidFill>
                <a:srgbClr val="2F528F"/>
              </a:solidFill>
            </a:rPr>
            <a:t>An Architecture Requirements Specification</a:t>
          </a:r>
          <a:endParaRPr lang="en-US" sz="1400" dirty="0">
            <a:solidFill>
              <a:srgbClr val="2F528F"/>
            </a:solidFill>
          </a:endParaRPr>
        </a:p>
      </dgm:t>
    </dgm:pt>
    <dgm:pt modelId="{EB1D1245-8EC8-425E-8E19-E20CF823AED4}" type="parTrans" cxnId="{006E42D4-C557-4CEF-8B44-B8D722DE388C}">
      <dgm:prSet/>
      <dgm:spPr/>
      <dgm:t>
        <a:bodyPr/>
        <a:lstStyle/>
        <a:p>
          <a:endParaRPr lang="en-GB"/>
        </a:p>
      </dgm:t>
    </dgm:pt>
    <dgm:pt modelId="{91832D82-741E-49DA-8E0F-7D8CCFAD3D91}" type="sibTrans" cxnId="{006E42D4-C557-4CEF-8B44-B8D722DE388C}">
      <dgm:prSet/>
      <dgm:spPr/>
      <dgm:t>
        <a:bodyPr/>
        <a:lstStyle/>
        <a:p>
          <a:endParaRPr lang="en-GB"/>
        </a:p>
      </dgm:t>
    </dgm:pt>
    <dgm:pt modelId="{24CA754E-AB38-4D65-8498-9C1ACE8310A7}">
      <dgm:prSet custT="1"/>
      <dgm:spPr/>
      <dgm:t>
        <a:bodyPr/>
        <a:lstStyle/>
        <a:p>
          <a:r>
            <a:rPr lang="en-GB" sz="1400" dirty="0">
              <a:solidFill>
                <a:srgbClr val="2F528F"/>
              </a:solidFill>
            </a:rPr>
            <a:t>An implemented system</a:t>
          </a:r>
          <a:endParaRPr lang="en-US" sz="1400" dirty="0">
            <a:solidFill>
              <a:srgbClr val="2F528F"/>
            </a:solidFill>
          </a:endParaRPr>
        </a:p>
      </dgm:t>
    </dgm:pt>
    <dgm:pt modelId="{A20A36E3-9E67-4360-BAEE-C2B37E8273E0}" type="parTrans" cxnId="{298BA828-F1FE-4768-8838-A4152D89C8DA}">
      <dgm:prSet/>
      <dgm:spPr/>
      <dgm:t>
        <a:bodyPr/>
        <a:lstStyle/>
        <a:p>
          <a:endParaRPr lang="en-GB"/>
        </a:p>
      </dgm:t>
    </dgm:pt>
    <dgm:pt modelId="{7605E4D9-49CA-4B74-AACE-947D78024E49}" type="sibTrans" cxnId="{298BA828-F1FE-4768-8838-A4152D89C8DA}">
      <dgm:prSet/>
      <dgm:spPr/>
      <dgm:t>
        <a:bodyPr/>
        <a:lstStyle/>
        <a:p>
          <a:endParaRPr lang="en-GB"/>
        </a:p>
      </dgm:t>
    </dgm:pt>
    <dgm:pt modelId="{5BD3018E-C646-46A4-8FAA-07510ED1ADBF}" type="pres">
      <dgm:prSet presAssocID="{1B7BF137-C4DD-4F61-9FD7-9AF62ACE03C1}" presName="linear" presStyleCnt="0">
        <dgm:presLayoutVars>
          <dgm:animLvl val="lvl"/>
          <dgm:resizeHandles val="exact"/>
        </dgm:presLayoutVars>
      </dgm:prSet>
      <dgm:spPr/>
    </dgm:pt>
    <dgm:pt modelId="{E2B2236A-D2F4-493C-8FC9-F19E16C515CE}" type="pres">
      <dgm:prSet presAssocID="{325E057C-44F9-4769-A4B0-34F5519F3841}" presName="parentText" presStyleLbl="node1" presStyleIdx="0" presStyleCnt="1" custScaleX="100000">
        <dgm:presLayoutVars>
          <dgm:chMax val="0"/>
          <dgm:bulletEnabled val="1"/>
        </dgm:presLayoutVars>
      </dgm:prSet>
      <dgm:spPr/>
    </dgm:pt>
    <dgm:pt modelId="{E588B1EA-37A6-45D0-A976-FA2189BC0276}" type="pres">
      <dgm:prSet presAssocID="{325E057C-44F9-4769-A4B0-34F5519F3841}" presName="childText" presStyleLbl="revTx" presStyleIdx="0" presStyleCnt="1">
        <dgm:presLayoutVars>
          <dgm:bulletEnabled val="1"/>
        </dgm:presLayoutVars>
      </dgm:prSet>
      <dgm:spPr/>
    </dgm:pt>
  </dgm:ptLst>
  <dgm:cxnLst>
    <dgm:cxn modelId="{01F54D0A-BD3C-4E5B-8953-48B0CC2ECCFD}" srcId="{1B7BF137-C4DD-4F61-9FD7-9AF62ACE03C1}" destId="{325E057C-44F9-4769-A4B0-34F5519F3841}" srcOrd="0" destOrd="0" parTransId="{61BF82EC-6977-43D2-A3CC-F997C9E857C9}" sibTransId="{ACBCAE32-227D-4CEE-87D6-CEA99697855F}"/>
    <dgm:cxn modelId="{298BA828-F1FE-4768-8838-A4152D89C8DA}" srcId="{325E057C-44F9-4769-A4B0-34F5519F3841}" destId="{24CA754E-AB38-4D65-8498-9C1ACE8310A7}" srcOrd="1" destOrd="0" parTransId="{A20A36E3-9E67-4360-BAEE-C2B37E8273E0}" sibTransId="{7605E4D9-49CA-4B74-AACE-947D78024E49}"/>
    <dgm:cxn modelId="{55653B2C-1730-49BC-8960-AED43A28C754}" type="presOf" srcId="{1B7BF137-C4DD-4F61-9FD7-9AF62ACE03C1}" destId="{5BD3018E-C646-46A4-8FAA-07510ED1ADBF}" srcOrd="0" destOrd="0" presId="urn:microsoft.com/office/officeart/2005/8/layout/vList2"/>
    <dgm:cxn modelId="{DA21B941-639E-4FE9-9145-FB9C56030A25}" type="presOf" srcId="{325E057C-44F9-4769-A4B0-34F5519F3841}" destId="{E2B2236A-D2F4-493C-8FC9-F19E16C515CE}" srcOrd="0" destOrd="0" presId="urn:microsoft.com/office/officeart/2005/8/layout/vList2"/>
    <dgm:cxn modelId="{171BC3B0-4528-4E56-AF4C-87C64FDFF444}" type="presOf" srcId="{24CA754E-AB38-4D65-8498-9C1ACE8310A7}" destId="{E588B1EA-37A6-45D0-A976-FA2189BC0276}" srcOrd="0" destOrd="1" presId="urn:microsoft.com/office/officeart/2005/8/layout/vList2"/>
    <dgm:cxn modelId="{C6A69EB1-8FE9-400E-84CF-AFC49F5C8C6C}" type="presOf" srcId="{D3DAA045-61CA-4124-A39E-EA4FDACB8AFA}" destId="{E588B1EA-37A6-45D0-A976-FA2189BC0276}" srcOrd="0" destOrd="0" presId="urn:microsoft.com/office/officeart/2005/8/layout/vList2"/>
    <dgm:cxn modelId="{006E42D4-C557-4CEF-8B44-B8D722DE388C}" srcId="{325E057C-44F9-4769-A4B0-34F5519F3841}" destId="{D3DAA045-61CA-4124-A39E-EA4FDACB8AFA}" srcOrd="0" destOrd="0" parTransId="{EB1D1245-8EC8-425E-8E19-E20CF823AED4}" sibTransId="{91832D82-741E-49DA-8E0F-7D8CCFAD3D91}"/>
    <dgm:cxn modelId="{D91C83F3-C05F-4737-94CF-B86093461A61}" type="presParOf" srcId="{5BD3018E-C646-46A4-8FAA-07510ED1ADBF}" destId="{E2B2236A-D2F4-493C-8FC9-F19E16C515CE}" srcOrd="0" destOrd="0" presId="urn:microsoft.com/office/officeart/2005/8/layout/vList2"/>
    <dgm:cxn modelId="{EEC07462-EAEE-4D88-8117-AB84F5DF5EF2}" type="presParOf" srcId="{5BD3018E-C646-46A4-8FAA-07510ED1ADBF}" destId="{E588B1EA-37A6-45D0-A976-FA2189BC0276}"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F150F76-F620-4A5E-9C5E-72C7BABBD2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C765CDD-744A-490D-A36B-E211A6E21ED0}">
      <dgm:prSet custT="1"/>
      <dgm:spPr/>
      <dgm:t>
        <a:bodyPr/>
        <a:lstStyle/>
        <a:p>
          <a:r>
            <a:rPr lang="en-GB" sz="1400"/>
            <a:t>Additional/other organizational factors that add to complexity are:</a:t>
          </a:r>
          <a:endParaRPr lang="en-US" sz="1400"/>
        </a:p>
      </dgm:t>
    </dgm:pt>
    <dgm:pt modelId="{9238D5B1-ACA1-480B-B8FF-9B9655F88BC9}" type="parTrans" cxnId="{25D0F94C-3B49-402D-B82B-246E8C37E3E4}">
      <dgm:prSet/>
      <dgm:spPr/>
      <dgm:t>
        <a:bodyPr/>
        <a:lstStyle/>
        <a:p>
          <a:endParaRPr lang="en-GB"/>
        </a:p>
      </dgm:t>
    </dgm:pt>
    <dgm:pt modelId="{37880A92-BEB0-49F6-BE00-67A939E1FDB3}" type="sibTrans" cxnId="{25D0F94C-3B49-402D-B82B-246E8C37E3E4}">
      <dgm:prSet/>
      <dgm:spPr/>
      <dgm:t>
        <a:bodyPr/>
        <a:lstStyle/>
        <a:p>
          <a:endParaRPr lang="en-GB"/>
        </a:p>
      </dgm:t>
    </dgm:pt>
    <dgm:pt modelId="{7D4897FE-A49A-43D1-BBC4-C9D8A1D8C791}">
      <dgm:prSet custT="1"/>
      <dgm:spPr/>
      <dgm:t>
        <a:bodyPr/>
        <a:lstStyle/>
        <a:p>
          <a:r>
            <a:rPr lang="en-GB" sz="1400">
              <a:solidFill>
                <a:srgbClr val="2F528F"/>
              </a:solidFill>
            </a:rPr>
            <a:t>Advancements and changes outside the Enterprise</a:t>
          </a:r>
          <a:endParaRPr lang="en-US" sz="1400">
            <a:solidFill>
              <a:srgbClr val="2F528F"/>
            </a:solidFill>
          </a:endParaRPr>
        </a:p>
      </dgm:t>
    </dgm:pt>
    <dgm:pt modelId="{75817E3F-B32C-4669-A869-4C24838C9392}" type="parTrans" cxnId="{ED1C1B29-CEA6-429D-B42A-4D74A18C9346}">
      <dgm:prSet/>
      <dgm:spPr/>
      <dgm:t>
        <a:bodyPr/>
        <a:lstStyle/>
        <a:p>
          <a:endParaRPr lang="en-GB"/>
        </a:p>
      </dgm:t>
    </dgm:pt>
    <dgm:pt modelId="{724CA2F7-0723-48FE-BD2F-EF396B4E65DF}" type="sibTrans" cxnId="{ED1C1B29-CEA6-429D-B42A-4D74A18C9346}">
      <dgm:prSet/>
      <dgm:spPr/>
      <dgm:t>
        <a:bodyPr/>
        <a:lstStyle/>
        <a:p>
          <a:endParaRPr lang="en-GB"/>
        </a:p>
      </dgm:t>
    </dgm:pt>
    <dgm:pt modelId="{CD3029E0-41EC-47EC-9EE6-D3BEC70886BF}">
      <dgm:prSet custT="1"/>
      <dgm:spPr/>
      <dgm:t>
        <a:bodyPr/>
        <a:lstStyle/>
        <a:p>
          <a:r>
            <a:rPr lang="en-GB" sz="1400">
              <a:solidFill>
                <a:srgbClr val="2F528F"/>
              </a:solidFill>
            </a:rPr>
            <a:t>Shared services</a:t>
          </a:r>
          <a:endParaRPr lang="en-US" sz="1400">
            <a:solidFill>
              <a:srgbClr val="2F528F"/>
            </a:solidFill>
          </a:endParaRPr>
        </a:p>
      </dgm:t>
    </dgm:pt>
    <dgm:pt modelId="{4B78D69B-A37E-463A-9F2C-751F6840B660}" type="parTrans" cxnId="{6C8915DF-E792-4F06-9650-B82A783E22C1}">
      <dgm:prSet/>
      <dgm:spPr/>
      <dgm:t>
        <a:bodyPr/>
        <a:lstStyle/>
        <a:p>
          <a:endParaRPr lang="en-GB"/>
        </a:p>
      </dgm:t>
    </dgm:pt>
    <dgm:pt modelId="{6CED4F75-7CA1-4386-B4A9-98518D90B99D}" type="sibTrans" cxnId="{6C8915DF-E792-4F06-9650-B82A783E22C1}">
      <dgm:prSet/>
      <dgm:spPr/>
      <dgm:t>
        <a:bodyPr/>
        <a:lstStyle/>
        <a:p>
          <a:endParaRPr lang="en-GB"/>
        </a:p>
      </dgm:t>
    </dgm:pt>
    <dgm:pt modelId="{04DB1956-2450-4C95-B295-1514B1EF90AD}">
      <dgm:prSet custT="1"/>
      <dgm:spPr/>
      <dgm:t>
        <a:bodyPr/>
        <a:lstStyle/>
        <a:p>
          <a:r>
            <a:rPr lang="en-GB" sz="1400">
              <a:solidFill>
                <a:srgbClr val="2F528F"/>
              </a:solidFill>
            </a:rPr>
            <a:t>Collaboration with suppliers and partners, including portfolio ownership models</a:t>
          </a:r>
          <a:endParaRPr lang="en-US" sz="1400">
            <a:solidFill>
              <a:srgbClr val="2F528F"/>
            </a:solidFill>
          </a:endParaRPr>
        </a:p>
      </dgm:t>
    </dgm:pt>
    <dgm:pt modelId="{B38BB587-EC7B-4F01-BC8C-9AD9351B261E}" type="parTrans" cxnId="{61F3CE94-D244-4579-B134-FE89086AC5C7}">
      <dgm:prSet/>
      <dgm:spPr/>
      <dgm:t>
        <a:bodyPr/>
        <a:lstStyle/>
        <a:p>
          <a:endParaRPr lang="en-GB"/>
        </a:p>
      </dgm:t>
    </dgm:pt>
    <dgm:pt modelId="{4974BBD8-A1E0-40E5-A799-CC2A8587C309}" type="sibTrans" cxnId="{61F3CE94-D244-4579-B134-FE89086AC5C7}">
      <dgm:prSet/>
      <dgm:spPr/>
      <dgm:t>
        <a:bodyPr/>
        <a:lstStyle/>
        <a:p>
          <a:endParaRPr lang="en-GB"/>
        </a:p>
      </dgm:t>
    </dgm:pt>
    <dgm:pt modelId="{6D321A0B-108A-4CCC-8224-11DC4496BCE0}">
      <dgm:prSet custT="1"/>
      <dgm:spPr/>
      <dgm:t>
        <a:bodyPr/>
        <a:lstStyle/>
        <a:p>
          <a:r>
            <a:rPr lang="en-GB" sz="1400">
              <a:solidFill>
                <a:srgbClr val="2F528F"/>
              </a:solidFill>
            </a:rPr>
            <a:t>Impenetrable dependencies</a:t>
          </a:r>
          <a:endParaRPr lang="en-US" sz="1400">
            <a:solidFill>
              <a:srgbClr val="2F528F"/>
            </a:solidFill>
          </a:endParaRPr>
        </a:p>
      </dgm:t>
    </dgm:pt>
    <dgm:pt modelId="{9D91FC89-BB40-4CA5-A073-5BE20F8DB666}" type="parTrans" cxnId="{75F04D43-C412-49AA-9D51-B98C8353018A}">
      <dgm:prSet/>
      <dgm:spPr/>
      <dgm:t>
        <a:bodyPr/>
        <a:lstStyle/>
        <a:p>
          <a:endParaRPr lang="en-GB"/>
        </a:p>
      </dgm:t>
    </dgm:pt>
    <dgm:pt modelId="{A089A26C-D3E7-4CA4-A9F1-90A4F00F0F0A}" type="sibTrans" cxnId="{75F04D43-C412-49AA-9D51-B98C8353018A}">
      <dgm:prSet/>
      <dgm:spPr/>
      <dgm:t>
        <a:bodyPr/>
        <a:lstStyle/>
        <a:p>
          <a:endParaRPr lang="en-GB"/>
        </a:p>
      </dgm:t>
    </dgm:pt>
    <dgm:pt modelId="{067E28FB-9947-4EAB-96FA-C9C372D4BBB7}">
      <dgm:prSet custT="1"/>
      <dgm:spPr/>
      <dgm:t>
        <a:bodyPr/>
        <a:lstStyle/>
        <a:p>
          <a:r>
            <a:rPr lang="en-GB" sz="1400">
              <a:solidFill>
                <a:srgbClr val="2F528F"/>
              </a:solidFill>
            </a:rPr>
            <a:t>Multiple geopolitical boundaries (fiscal calendars, regulations, cultures)</a:t>
          </a:r>
          <a:endParaRPr lang="en-US" sz="1400">
            <a:solidFill>
              <a:srgbClr val="2F528F"/>
            </a:solidFill>
          </a:endParaRPr>
        </a:p>
      </dgm:t>
    </dgm:pt>
    <dgm:pt modelId="{820227BE-1715-4F5C-B2F6-745ACAC0B0CA}" type="parTrans" cxnId="{DEB8FFA8-D0AE-4296-B2A1-D83E38669595}">
      <dgm:prSet/>
      <dgm:spPr/>
      <dgm:t>
        <a:bodyPr/>
        <a:lstStyle/>
        <a:p>
          <a:endParaRPr lang="en-GB"/>
        </a:p>
      </dgm:t>
    </dgm:pt>
    <dgm:pt modelId="{E3A0C5BD-6C0E-491D-A256-C9291D1A46A3}" type="sibTrans" cxnId="{DEB8FFA8-D0AE-4296-B2A1-D83E38669595}">
      <dgm:prSet/>
      <dgm:spPr/>
      <dgm:t>
        <a:bodyPr/>
        <a:lstStyle/>
        <a:p>
          <a:endParaRPr lang="en-GB"/>
        </a:p>
      </dgm:t>
    </dgm:pt>
    <dgm:pt modelId="{B435C9DD-2D55-4FD7-85D5-867817F955AA}">
      <dgm:prSet custT="1"/>
      <dgm:spPr/>
      <dgm:t>
        <a:bodyPr/>
        <a:lstStyle/>
        <a:p>
          <a:r>
            <a:rPr lang="en-GB" sz="1400">
              <a:solidFill>
                <a:srgbClr val="2F528F"/>
              </a:solidFill>
            </a:rPr>
            <a:t>Varying rates of maturity and growth of teams</a:t>
          </a:r>
          <a:endParaRPr lang="en-US" sz="1400">
            <a:solidFill>
              <a:srgbClr val="2F528F"/>
            </a:solidFill>
          </a:endParaRPr>
        </a:p>
      </dgm:t>
    </dgm:pt>
    <dgm:pt modelId="{83DD571B-BD4C-4F76-B4CA-64C1EEB58223}" type="parTrans" cxnId="{18CE7DA2-1525-4042-80B3-5C185B5C3E08}">
      <dgm:prSet/>
      <dgm:spPr/>
      <dgm:t>
        <a:bodyPr/>
        <a:lstStyle/>
        <a:p>
          <a:endParaRPr lang="en-GB"/>
        </a:p>
      </dgm:t>
    </dgm:pt>
    <dgm:pt modelId="{17CB8699-2879-47CE-A072-A86F8EAC9BF7}" type="sibTrans" cxnId="{18CE7DA2-1525-4042-80B3-5C185B5C3E08}">
      <dgm:prSet/>
      <dgm:spPr/>
      <dgm:t>
        <a:bodyPr/>
        <a:lstStyle/>
        <a:p>
          <a:endParaRPr lang="en-GB"/>
        </a:p>
      </dgm:t>
    </dgm:pt>
    <dgm:pt modelId="{5BA2CC0C-A926-4D95-989E-C3A5132AADBB}">
      <dgm:prSet custT="1"/>
      <dgm:spPr/>
      <dgm:t>
        <a:bodyPr/>
        <a:lstStyle/>
        <a:p>
          <a:r>
            <a:rPr lang="en-GB" sz="1400" dirty="0">
              <a:solidFill>
                <a:srgbClr val="2F528F"/>
              </a:solidFill>
            </a:rPr>
            <a:t>EA team model (federated, centralized, etc.)</a:t>
          </a:r>
          <a:endParaRPr lang="en-US" sz="1400" dirty="0">
            <a:solidFill>
              <a:srgbClr val="2F528F"/>
            </a:solidFill>
          </a:endParaRPr>
        </a:p>
      </dgm:t>
    </dgm:pt>
    <dgm:pt modelId="{63392A8F-5CE4-4981-BFCD-AB48E1F5BEE0}" type="parTrans" cxnId="{74C75CFF-1ACD-459D-A073-0ED0208F246D}">
      <dgm:prSet/>
      <dgm:spPr/>
      <dgm:t>
        <a:bodyPr/>
        <a:lstStyle/>
        <a:p>
          <a:endParaRPr lang="en-GB"/>
        </a:p>
      </dgm:t>
    </dgm:pt>
    <dgm:pt modelId="{4205BFEC-A089-4E2E-85E9-177496110E47}" type="sibTrans" cxnId="{74C75CFF-1ACD-459D-A073-0ED0208F246D}">
      <dgm:prSet/>
      <dgm:spPr/>
      <dgm:t>
        <a:bodyPr/>
        <a:lstStyle/>
        <a:p>
          <a:endParaRPr lang="en-GB"/>
        </a:p>
      </dgm:t>
    </dgm:pt>
    <dgm:pt modelId="{E56ED04D-E45E-4E4A-92A4-1DFD8536BA26}">
      <dgm:prSet custT="1"/>
      <dgm:spPr/>
      <dgm:t>
        <a:bodyPr/>
        <a:lstStyle/>
        <a:p>
          <a:r>
            <a:rPr lang="en-GB" sz="1400">
              <a:solidFill>
                <a:srgbClr val="2F528F"/>
              </a:solidFill>
            </a:rPr>
            <a:t>Availability of multiple solutions or announcement of end-of-life for current products</a:t>
          </a:r>
          <a:endParaRPr lang="en-US" sz="1400">
            <a:solidFill>
              <a:srgbClr val="2F528F"/>
            </a:solidFill>
          </a:endParaRPr>
        </a:p>
      </dgm:t>
    </dgm:pt>
    <dgm:pt modelId="{0AECA591-3A01-4D30-8F4A-5AE46843DBA8}" type="parTrans" cxnId="{84004245-43C0-4726-823E-3308DC70D3FA}">
      <dgm:prSet/>
      <dgm:spPr/>
      <dgm:t>
        <a:bodyPr/>
        <a:lstStyle/>
        <a:p>
          <a:endParaRPr lang="en-GB"/>
        </a:p>
      </dgm:t>
    </dgm:pt>
    <dgm:pt modelId="{B6D6ACCD-43B6-431C-ABDE-7466C680FEC5}" type="sibTrans" cxnId="{84004245-43C0-4726-823E-3308DC70D3FA}">
      <dgm:prSet/>
      <dgm:spPr/>
      <dgm:t>
        <a:bodyPr/>
        <a:lstStyle/>
        <a:p>
          <a:endParaRPr lang="en-GB"/>
        </a:p>
      </dgm:t>
    </dgm:pt>
    <dgm:pt modelId="{51B9541E-AEC0-4DEE-9243-4248D682388A}" type="pres">
      <dgm:prSet presAssocID="{7F150F76-F620-4A5E-9C5E-72C7BABBD2FD}" presName="linear" presStyleCnt="0">
        <dgm:presLayoutVars>
          <dgm:animLvl val="lvl"/>
          <dgm:resizeHandles val="exact"/>
        </dgm:presLayoutVars>
      </dgm:prSet>
      <dgm:spPr/>
    </dgm:pt>
    <dgm:pt modelId="{87C78947-9970-4D8A-9B0D-D50084B4B3E6}" type="pres">
      <dgm:prSet presAssocID="{4C765CDD-744A-490D-A36B-E211A6E21ED0}" presName="parentText" presStyleLbl="node1" presStyleIdx="0" presStyleCnt="1" custLinFactNeighborY="-14243">
        <dgm:presLayoutVars>
          <dgm:chMax val="0"/>
          <dgm:bulletEnabled val="1"/>
        </dgm:presLayoutVars>
      </dgm:prSet>
      <dgm:spPr/>
    </dgm:pt>
    <dgm:pt modelId="{73A68BC4-30A1-4031-8DC5-FEDB8DDF9129}" type="pres">
      <dgm:prSet presAssocID="{4C765CDD-744A-490D-A36B-E211A6E21ED0}" presName="childText" presStyleLbl="revTx" presStyleIdx="0" presStyleCnt="1" custScaleY="125872" custLinFactNeighborY="-9154">
        <dgm:presLayoutVars>
          <dgm:bulletEnabled val="1"/>
        </dgm:presLayoutVars>
      </dgm:prSet>
      <dgm:spPr/>
    </dgm:pt>
  </dgm:ptLst>
  <dgm:cxnLst>
    <dgm:cxn modelId="{05590E0B-B6C5-4FDB-B460-AEBA0B86420B}" type="presOf" srcId="{6D321A0B-108A-4CCC-8224-11DC4496BCE0}" destId="{73A68BC4-30A1-4031-8DC5-FEDB8DDF9129}" srcOrd="0" destOrd="3" presId="urn:microsoft.com/office/officeart/2005/8/layout/vList2"/>
    <dgm:cxn modelId="{5E98040F-C547-44E9-8762-1547D8E3CFB2}" type="presOf" srcId="{067E28FB-9947-4EAB-96FA-C9C372D4BBB7}" destId="{73A68BC4-30A1-4031-8DC5-FEDB8DDF9129}" srcOrd="0" destOrd="4" presId="urn:microsoft.com/office/officeart/2005/8/layout/vList2"/>
    <dgm:cxn modelId="{BA3A7923-4E65-4DBE-A9F0-A77E051592FE}" type="presOf" srcId="{7F150F76-F620-4A5E-9C5E-72C7BABBD2FD}" destId="{51B9541E-AEC0-4DEE-9243-4248D682388A}" srcOrd="0" destOrd="0" presId="urn:microsoft.com/office/officeart/2005/8/layout/vList2"/>
    <dgm:cxn modelId="{AE572825-5A91-4391-89E2-500ADDB2A730}" type="presOf" srcId="{4C765CDD-744A-490D-A36B-E211A6E21ED0}" destId="{87C78947-9970-4D8A-9B0D-D50084B4B3E6}" srcOrd="0" destOrd="0" presId="urn:microsoft.com/office/officeart/2005/8/layout/vList2"/>
    <dgm:cxn modelId="{ED1C1B29-CEA6-429D-B42A-4D74A18C9346}" srcId="{4C765CDD-744A-490D-A36B-E211A6E21ED0}" destId="{7D4897FE-A49A-43D1-BBC4-C9D8A1D8C791}" srcOrd="0" destOrd="0" parTransId="{75817E3F-B32C-4669-A869-4C24838C9392}" sibTransId="{724CA2F7-0723-48FE-BD2F-EF396B4E65DF}"/>
    <dgm:cxn modelId="{32CD363B-DA63-4242-9E29-E72B47E61510}" type="presOf" srcId="{B435C9DD-2D55-4FD7-85D5-867817F955AA}" destId="{73A68BC4-30A1-4031-8DC5-FEDB8DDF9129}" srcOrd="0" destOrd="5" presId="urn:microsoft.com/office/officeart/2005/8/layout/vList2"/>
    <dgm:cxn modelId="{75F04D43-C412-49AA-9D51-B98C8353018A}" srcId="{4C765CDD-744A-490D-A36B-E211A6E21ED0}" destId="{6D321A0B-108A-4CCC-8224-11DC4496BCE0}" srcOrd="3" destOrd="0" parTransId="{9D91FC89-BB40-4CA5-A073-5BE20F8DB666}" sibTransId="{A089A26C-D3E7-4CA4-A9F1-90A4F00F0F0A}"/>
    <dgm:cxn modelId="{84004245-43C0-4726-823E-3308DC70D3FA}" srcId="{4C765CDD-744A-490D-A36B-E211A6E21ED0}" destId="{E56ED04D-E45E-4E4A-92A4-1DFD8536BA26}" srcOrd="7" destOrd="0" parTransId="{0AECA591-3A01-4D30-8F4A-5AE46843DBA8}" sibTransId="{B6D6ACCD-43B6-431C-ABDE-7466C680FEC5}"/>
    <dgm:cxn modelId="{25D0F94C-3B49-402D-B82B-246E8C37E3E4}" srcId="{7F150F76-F620-4A5E-9C5E-72C7BABBD2FD}" destId="{4C765CDD-744A-490D-A36B-E211A6E21ED0}" srcOrd="0" destOrd="0" parTransId="{9238D5B1-ACA1-480B-B8FF-9B9655F88BC9}" sibTransId="{37880A92-BEB0-49F6-BE00-67A939E1FDB3}"/>
    <dgm:cxn modelId="{4FA3D454-9EF8-4210-94A1-BD0DEE5A3573}" type="presOf" srcId="{04DB1956-2450-4C95-B295-1514B1EF90AD}" destId="{73A68BC4-30A1-4031-8DC5-FEDB8DDF9129}" srcOrd="0" destOrd="2" presId="urn:microsoft.com/office/officeart/2005/8/layout/vList2"/>
    <dgm:cxn modelId="{CA50E379-7F30-4BD7-84B1-A75ED28119F1}" type="presOf" srcId="{5BA2CC0C-A926-4D95-989E-C3A5132AADBB}" destId="{73A68BC4-30A1-4031-8DC5-FEDB8DDF9129}" srcOrd="0" destOrd="6" presId="urn:microsoft.com/office/officeart/2005/8/layout/vList2"/>
    <dgm:cxn modelId="{CA10FB93-3467-4B50-805E-8D54CFC7F3FE}" type="presOf" srcId="{CD3029E0-41EC-47EC-9EE6-D3BEC70886BF}" destId="{73A68BC4-30A1-4031-8DC5-FEDB8DDF9129}" srcOrd="0" destOrd="1" presId="urn:microsoft.com/office/officeart/2005/8/layout/vList2"/>
    <dgm:cxn modelId="{61F3CE94-D244-4579-B134-FE89086AC5C7}" srcId="{4C765CDD-744A-490D-A36B-E211A6E21ED0}" destId="{04DB1956-2450-4C95-B295-1514B1EF90AD}" srcOrd="2" destOrd="0" parTransId="{B38BB587-EC7B-4F01-BC8C-9AD9351B261E}" sibTransId="{4974BBD8-A1E0-40E5-A799-CC2A8587C309}"/>
    <dgm:cxn modelId="{C8F64F9A-F9AE-4A32-98A6-75C88D10D4EC}" type="presOf" srcId="{7D4897FE-A49A-43D1-BBC4-C9D8A1D8C791}" destId="{73A68BC4-30A1-4031-8DC5-FEDB8DDF9129}" srcOrd="0" destOrd="0" presId="urn:microsoft.com/office/officeart/2005/8/layout/vList2"/>
    <dgm:cxn modelId="{18CE7DA2-1525-4042-80B3-5C185B5C3E08}" srcId="{4C765CDD-744A-490D-A36B-E211A6E21ED0}" destId="{B435C9DD-2D55-4FD7-85D5-867817F955AA}" srcOrd="5" destOrd="0" parTransId="{83DD571B-BD4C-4F76-B4CA-64C1EEB58223}" sibTransId="{17CB8699-2879-47CE-A072-A86F8EAC9BF7}"/>
    <dgm:cxn modelId="{DEB8FFA8-D0AE-4296-B2A1-D83E38669595}" srcId="{4C765CDD-744A-490D-A36B-E211A6E21ED0}" destId="{067E28FB-9947-4EAB-96FA-C9C372D4BBB7}" srcOrd="4" destOrd="0" parTransId="{820227BE-1715-4F5C-B2F6-745ACAC0B0CA}" sibTransId="{E3A0C5BD-6C0E-491D-A256-C9291D1A46A3}"/>
    <dgm:cxn modelId="{6C8915DF-E792-4F06-9650-B82A783E22C1}" srcId="{4C765CDD-744A-490D-A36B-E211A6E21ED0}" destId="{CD3029E0-41EC-47EC-9EE6-D3BEC70886BF}" srcOrd="1" destOrd="0" parTransId="{4B78D69B-A37E-463A-9F2C-751F6840B660}" sibTransId="{6CED4F75-7CA1-4386-B4A9-98518D90B99D}"/>
    <dgm:cxn modelId="{B0587FFA-A6F7-4CED-ADB5-2EA635DEDAFE}" type="presOf" srcId="{E56ED04D-E45E-4E4A-92A4-1DFD8536BA26}" destId="{73A68BC4-30A1-4031-8DC5-FEDB8DDF9129}" srcOrd="0" destOrd="7" presId="urn:microsoft.com/office/officeart/2005/8/layout/vList2"/>
    <dgm:cxn modelId="{74C75CFF-1ACD-459D-A073-0ED0208F246D}" srcId="{4C765CDD-744A-490D-A36B-E211A6E21ED0}" destId="{5BA2CC0C-A926-4D95-989E-C3A5132AADBB}" srcOrd="6" destOrd="0" parTransId="{63392A8F-5CE4-4981-BFCD-AB48E1F5BEE0}" sibTransId="{4205BFEC-A089-4E2E-85E9-177496110E47}"/>
    <dgm:cxn modelId="{8670E71B-2E48-4A3D-A179-985D7706C4F2}" type="presParOf" srcId="{51B9541E-AEC0-4DEE-9243-4248D682388A}" destId="{87C78947-9970-4D8A-9B0D-D50084B4B3E6}" srcOrd="0" destOrd="0" presId="urn:microsoft.com/office/officeart/2005/8/layout/vList2"/>
    <dgm:cxn modelId="{12593ED5-A422-4CE5-AF60-2C9F7967C27D}" type="presParOf" srcId="{51B9541E-AEC0-4DEE-9243-4248D682388A}" destId="{73A68BC4-30A1-4031-8DC5-FEDB8DDF9129}"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5D6B883-88C2-4AF8-9027-114C95EBACA8}" type="doc">
      <dgm:prSet loTypeId="urn:microsoft.com/office/officeart/2008/layout/VerticalCircleList" loCatId="list" qsTypeId="urn:microsoft.com/office/officeart/2005/8/quickstyle/simple1" qsCatId="simple" csTypeId="urn:microsoft.com/office/officeart/2005/8/colors/accent1_3" csCatId="accent1" phldr="1"/>
      <dgm:spPr/>
      <dgm:t>
        <a:bodyPr/>
        <a:lstStyle/>
        <a:p>
          <a:endParaRPr lang="en-US"/>
        </a:p>
      </dgm:t>
    </dgm:pt>
    <dgm:pt modelId="{E62E1A1E-7872-4242-BF27-49C75AD404F6}">
      <dgm:prSet custT="1"/>
      <dgm:spPr/>
      <dgm:t>
        <a:bodyPr/>
        <a:lstStyle/>
        <a:p>
          <a:r>
            <a:rPr lang="en-GB" sz="1600"/>
            <a:t>Organizational</a:t>
          </a:r>
          <a:endParaRPr lang="en-US" sz="1600"/>
        </a:p>
      </dgm:t>
    </dgm:pt>
    <dgm:pt modelId="{31DBD543-D486-4102-B655-6A7D0E3F0089}" type="parTrans" cxnId="{BA4B0362-DC42-485D-9D73-3C54A7A08AAB}">
      <dgm:prSet/>
      <dgm:spPr/>
      <dgm:t>
        <a:bodyPr/>
        <a:lstStyle/>
        <a:p>
          <a:endParaRPr lang="en-US" sz="1600"/>
        </a:p>
      </dgm:t>
    </dgm:pt>
    <dgm:pt modelId="{C62E4B2F-DB09-49D3-88E2-D70305CB3F42}" type="sibTrans" cxnId="{BA4B0362-DC42-485D-9D73-3C54A7A08AAB}">
      <dgm:prSet/>
      <dgm:spPr/>
      <dgm:t>
        <a:bodyPr/>
        <a:lstStyle/>
        <a:p>
          <a:endParaRPr lang="en-US" sz="1600"/>
        </a:p>
      </dgm:t>
    </dgm:pt>
    <dgm:pt modelId="{6F926DA3-78EA-45D6-8DB9-2F44AAC650F7}">
      <dgm:prSet custT="1"/>
      <dgm:spPr/>
      <dgm:t>
        <a:bodyPr/>
        <a:lstStyle/>
        <a:p>
          <a:r>
            <a:rPr lang="en-GB" sz="1600"/>
            <a:t>Conceptual</a:t>
          </a:r>
          <a:endParaRPr lang="en-US" sz="1600"/>
        </a:p>
      </dgm:t>
    </dgm:pt>
    <dgm:pt modelId="{16C658A1-4323-48FA-A922-B6124C963D10}" type="parTrans" cxnId="{CC762E27-EBD6-4327-8CE3-ACD4A2668568}">
      <dgm:prSet/>
      <dgm:spPr/>
      <dgm:t>
        <a:bodyPr/>
        <a:lstStyle/>
        <a:p>
          <a:endParaRPr lang="en-US" sz="1600"/>
        </a:p>
      </dgm:t>
    </dgm:pt>
    <dgm:pt modelId="{FB3428C8-E76A-43DF-A43E-702CCB7C3983}" type="sibTrans" cxnId="{CC762E27-EBD6-4327-8CE3-ACD4A2668568}">
      <dgm:prSet/>
      <dgm:spPr/>
      <dgm:t>
        <a:bodyPr/>
        <a:lstStyle/>
        <a:p>
          <a:endParaRPr lang="en-US" sz="1600"/>
        </a:p>
      </dgm:t>
    </dgm:pt>
    <dgm:pt modelId="{75E9826E-E69B-49F9-92DB-7CEA3E342140}">
      <dgm:prSet custT="1"/>
      <dgm:spPr/>
      <dgm:t>
        <a:bodyPr/>
        <a:lstStyle/>
        <a:p>
          <a:r>
            <a:rPr lang="en-GB" sz="1600"/>
            <a:t>Logical</a:t>
          </a:r>
          <a:endParaRPr lang="en-US" sz="1600"/>
        </a:p>
      </dgm:t>
    </dgm:pt>
    <dgm:pt modelId="{38582A0A-1784-45A0-A66F-30543CD80E6E}" type="parTrans" cxnId="{0D3D10F2-B477-4E3C-B8C3-17154AB9E172}">
      <dgm:prSet/>
      <dgm:spPr/>
      <dgm:t>
        <a:bodyPr/>
        <a:lstStyle/>
        <a:p>
          <a:endParaRPr lang="en-US" sz="1600"/>
        </a:p>
      </dgm:t>
    </dgm:pt>
    <dgm:pt modelId="{65820291-2CE0-44E1-AA40-84DB3E0F7B6C}" type="sibTrans" cxnId="{0D3D10F2-B477-4E3C-B8C3-17154AB9E172}">
      <dgm:prSet/>
      <dgm:spPr/>
      <dgm:t>
        <a:bodyPr/>
        <a:lstStyle/>
        <a:p>
          <a:endParaRPr lang="en-US" sz="1600"/>
        </a:p>
      </dgm:t>
    </dgm:pt>
    <dgm:pt modelId="{9596BE42-F9D4-48E5-A049-2AAD61BAA18C}">
      <dgm:prSet custT="1"/>
      <dgm:spPr/>
      <dgm:t>
        <a:bodyPr/>
        <a:lstStyle/>
        <a:p>
          <a:r>
            <a:rPr lang="en-GB" sz="1600"/>
            <a:t>Physical </a:t>
          </a:r>
          <a:endParaRPr lang="en-US" sz="1600"/>
        </a:p>
      </dgm:t>
    </dgm:pt>
    <dgm:pt modelId="{16233D53-B8F3-4C26-847A-B1202D6B1464}" type="parTrans" cxnId="{E342BA7D-E8CB-4527-A8B1-5097A683004C}">
      <dgm:prSet/>
      <dgm:spPr/>
      <dgm:t>
        <a:bodyPr/>
        <a:lstStyle/>
        <a:p>
          <a:endParaRPr lang="en-US" sz="1600"/>
        </a:p>
      </dgm:t>
    </dgm:pt>
    <dgm:pt modelId="{B2F194DB-84DA-4A2D-A8D5-5D5388C70BA7}" type="sibTrans" cxnId="{E342BA7D-E8CB-4527-A8B1-5097A683004C}">
      <dgm:prSet/>
      <dgm:spPr/>
      <dgm:t>
        <a:bodyPr/>
        <a:lstStyle/>
        <a:p>
          <a:endParaRPr lang="en-US" sz="1600"/>
        </a:p>
      </dgm:t>
    </dgm:pt>
    <dgm:pt modelId="{5D5DC2E0-AD63-4B1C-ABCE-3E033E1038DE}" type="pres">
      <dgm:prSet presAssocID="{05D6B883-88C2-4AF8-9027-114C95EBACA8}" presName="Name0" presStyleCnt="0">
        <dgm:presLayoutVars>
          <dgm:dir/>
        </dgm:presLayoutVars>
      </dgm:prSet>
      <dgm:spPr/>
    </dgm:pt>
    <dgm:pt modelId="{A052CC5E-C922-4F76-848A-91D689372FFE}" type="pres">
      <dgm:prSet presAssocID="{E62E1A1E-7872-4242-BF27-49C75AD404F6}" presName="noChildren" presStyleCnt="0"/>
      <dgm:spPr/>
    </dgm:pt>
    <dgm:pt modelId="{F86E4273-5819-4645-A747-C832DDBA163D}" type="pres">
      <dgm:prSet presAssocID="{E62E1A1E-7872-4242-BF27-49C75AD404F6}" presName="gap" presStyleCnt="0"/>
      <dgm:spPr/>
    </dgm:pt>
    <dgm:pt modelId="{2167004B-CD6D-428E-8EEB-C1550C42D45F}" type="pres">
      <dgm:prSet presAssocID="{E62E1A1E-7872-4242-BF27-49C75AD404F6}" presName="medCircle2" presStyleLbl="vennNode1" presStyleIdx="0" presStyleCnt="4" custScaleY="88123" custLinFactX="-45346" custLinFactNeighborX="-100000" custLinFactNeighborY="3410"/>
      <dgm:spPr/>
    </dgm:pt>
    <dgm:pt modelId="{9A9EC7AF-D1F3-4CB2-B6F2-D4443321049B}" type="pres">
      <dgm:prSet presAssocID="{E62E1A1E-7872-4242-BF27-49C75AD404F6}" presName="txLvlOnly1" presStyleLbl="revTx" presStyleIdx="0" presStyleCnt="4"/>
      <dgm:spPr/>
    </dgm:pt>
    <dgm:pt modelId="{DC56E033-0D2C-4FFB-8F98-FB81BFA65371}" type="pres">
      <dgm:prSet presAssocID="{6F926DA3-78EA-45D6-8DB9-2F44AAC650F7}" presName="noChildren" presStyleCnt="0"/>
      <dgm:spPr/>
    </dgm:pt>
    <dgm:pt modelId="{5FF6C82A-5420-4C88-87A8-C9038F3CDB03}" type="pres">
      <dgm:prSet presAssocID="{6F926DA3-78EA-45D6-8DB9-2F44AAC650F7}" presName="gap" presStyleCnt="0"/>
      <dgm:spPr/>
    </dgm:pt>
    <dgm:pt modelId="{F32EC612-51B9-4779-A7F5-47B0F247685C}" type="pres">
      <dgm:prSet presAssocID="{6F926DA3-78EA-45D6-8DB9-2F44AAC650F7}" presName="medCircle2" presStyleLbl="vennNode1" presStyleIdx="1" presStyleCnt="4" custScaleY="88123" custLinFactX="-45346" custLinFactNeighborX="-100000" custLinFactNeighborY="3410"/>
      <dgm:spPr/>
    </dgm:pt>
    <dgm:pt modelId="{9A91F4FD-7950-4666-B3DC-2B1ABDBFC484}" type="pres">
      <dgm:prSet presAssocID="{6F926DA3-78EA-45D6-8DB9-2F44AAC650F7}" presName="txLvlOnly1" presStyleLbl="revTx" presStyleIdx="1" presStyleCnt="4"/>
      <dgm:spPr/>
    </dgm:pt>
    <dgm:pt modelId="{B4830947-917E-4916-9E04-E2C00CD77A45}" type="pres">
      <dgm:prSet presAssocID="{75E9826E-E69B-49F9-92DB-7CEA3E342140}" presName="noChildren" presStyleCnt="0"/>
      <dgm:spPr/>
    </dgm:pt>
    <dgm:pt modelId="{DFDFE79C-DF46-43D9-9E4B-44C89AC9B9CD}" type="pres">
      <dgm:prSet presAssocID="{75E9826E-E69B-49F9-92DB-7CEA3E342140}" presName="gap" presStyleCnt="0"/>
      <dgm:spPr/>
    </dgm:pt>
    <dgm:pt modelId="{86B3AB03-5AD8-4CD2-BF95-85A9A92727AB}" type="pres">
      <dgm:prSet presAssocID="{75E9826E-E69B-49F9-92DB-7CEA3E342140}" presName="medCircle2" presStyleLbl="vennNode1" presStyleIdx="2" presStyleCnt="4" custScaleY="88123" custLinFactX="-45346" custLinFactNeighborX="-100000" custLinFactNeighborY="3410"/>
      <dgm:spPr/>
    </dgm:pt>
    <dgm:pt modelId="{93B9C388-FC28-4877-96DC-110FE87665DB}" type="pres">
      <dgm:prSet presAssocID="{75E9826E-E69B-49F9-92DB-7CEA3E342140}" presName="txLvlOnly1" presStyleLbl="revTx" presStyleIdx="2" presStyleCnt="4"/>
      <dgm:spPr/>
    </dgm:pt>
    <dgm:pt modelId="{3D633EBF-87C5-49EE-B26D-0E6F64A0E4A4}" type="pres">
      <dgm:prSet presAssocID="{9596BE42-F9D4-48E5-A049-2AAD61BAA18C}" presName="noChildren" presStyleCnt="0"/>
      <dgm:spPr/>
    </dgm:pt>
    <dgm:pt modelId="{2BAD14C0-3B5C-476D-BDAD-01309B61770F}" type="pres">
      <dgm:prSet presAssocID="{9596BE42-F9D4-48E5-A049-2AAD61BAA18C}" presName="gap" presStyleCnt="0"/>
      <dgm:spPr/>
    </dgm:pt>
    <dgm:pt modelId="{08842919-766F-435B-890E-B66904E10302}" type="pres">
      <dgm:prSet presAssocID="{9596BE42-F9D4-48E5-A049-2AAD61BAA18C}" presName="medCircle2" presStyleLbl="vennNode1" presStyleIdx="3" presStyleCnt="4" custScaleY="88123" custLinFactX="-45346" custLinFactNeighborX="-100000" custLinFactNeighborY="3410"/>
      <dgm:spPr/>
    </dgm:pt>
    <dgm:pt modelId="{E58F2FA8-871D-4D9F-9353-B4F5B3878CD2}" type="pres">
      <dgm:prSet presAssocID="{9596BE42-F9D4-48E5-A049-2AAD61BAA18C}" presName="txLvlOnly1" presStyleLbl="revTx" presStyleIdx="3" presStyleCnt="4"/>
      <dgm:spPr/>
    </dgm:pt>
  </dgm:ptLst>
  <dgm:cxnLst>
    <dgm:cxn modelId="{1DB5D40E-A920-47E7-84FC-83DB71DF54BD}" type="presOf" srcId="{6F926DA3-78EA-45D6-8DB9-2F44AAC650F7}" destId="{9A91F4FD-7950-4666-B3DC-2B1ABDBFC484}" srcOrd="0" destOrd="0" presId="urn:microsoft.com/office/officeart/2008/layout/VerticalCircleList"/>
    <dgm:cxn modelId="{16507115-958B-413A-A658-B26312423557}" type="presOf" srcId="{9596BE42-F9D4-48E5-A049-2AAD61BAA18C}" destId="{E58F2FA8-871D-4D9F-9353-B4F5B3878CD2}" srcOrd="0" destOrd="0" presId="urn:microsoft.com/office/officeart/2008/layout/VerticalCircleList"/>
    <dgm:cxn modelId="{9BACBC24-6A37-4DD5-A27C-D65357CA0DB3}" type="presOf" srcId="{05D6B883-88C2-4AF8-9027-114C95EBACA8}" destId="{5D5DC2E0-AD63-4B1C-ABCE-3E033E1038DE}" srcOrd="0" destOrd="0" presId="urn:microsoft.com/office/officeart/2008/layout/VerticalCircleList"/>
    <dgm:cxn modelId="{CC762E27-EBD6-4327-8CE3-ACD4A2668568}" srcId="{05D6B883-88C2-4AF8-9027-114C95EBACA8}" destId="{6F926DA3-78EA-45D6-8DB9-2F44AAC650F7}" srcOrd="1" destOrd="0" parTransId="{16C658A1-4323-48FA-A922-B6124C963D10}" sibTransId="{FB3428C8-E76A-43DF-A43E-702CCB7C3983}"/>
    <dgm:cxn modelId="{8C1FE940-C15B-4A4D-9F05-A72F88CAD3D6}" type="presOf" srcId="{E62E1A1E-7872-4242-BF27-49C75AD404F6}" destId="{9A9EC7AF-D1F3-4CB2-B6F2-D4443321049B}" srcOrd="0" destOrd="0" presId="urn:microsoft.com/office/officeart/2008/layout/VerticalCircleList"/>
    <dgm:cxn modelId="{BA4B0362-DC42-485D-9D73-3C54A7A08AAB}" srcId="{05D6B883-88C2-4AF8-9027-114C95EBACA8}" destId="{E62E1A1E-7872-4242-BF27-49C75AD404F6}" srcOrd="0" destOrd="0" parTransId="{31DBD543-D486-4102-B655-6A7D0E3F0089}" sibTransId="{C62E4B2F-DB09-49D3-88E2-D70305CB3F42}"/>
    <dgm:cxn modelId="{E342BA7D-E8CB-4527-A8B1-5097A683004C}" srcId="{05D6B883-88C2-4AF8-9027-114C95EBACA8}" destId="{9596BE42-F9D4-48E5-A049-2AAD61BAA18C}" srcOrd="3" destOrd="0" parTransId="{16233D53-B8F3-4C26-847A-B1202D6B1464}" sibTransId="{B2F194DB-84DA-4A2D-A8D5-5D5388C70BA7}"/>
    <dgm:cxn modelId="{0D3D10F2-B477-4E3C-B8C3-17154AB9E172}" srcId="{05D6B883-88C2-4AF8-9027-114C95EBACA8}" destId="{75E9826E-E69B-49F9-92DB-7CEA3E342140}" srcOrd="2" destOrd="0" parTransId="{38582A0A-1784-45A0-A66F-30543CD80E6E}" sibTransId="{65820291-2CE0-44E1-AA40-84DB3E0F7B6C}"/>
    <dgm:cxn modelId="{20A7DEFC-924B-48B8-BBF1-757747DF54AE}" type="presOf" srcId="{75E9826E-E69B-49F9-92DB-7CEA3E342140}" destId="{93B9C388-FC28-4877-96DC-110FE87665DB}" srcOrd="0" destOrd="0" presId="urn:microsoft.com/office/officeart/2008/layout/VerticalCircleList"/>
    <dgm:cxn modelId="{C755CD97-7E4D-4B7C-80A0-87ABAAEC00EB}" type="presParOf" srcId="{5D5DC2E0-AD63-4B1C-ABCE-3E033E1038DE}" destId="{A052CC5E-C922-4F76-848A-91D689372FFE}" srcOrd="0" destOrd="0" presId="urn:microsoft.com/office/officeart/2008/layout/VerticalCircleList"/>
    <dgm:cxn modelId="{A43305EA-4700-4F50-B4B6-7C60D83F828D}" type="presParOf" srcId="{A052CC5E-C922-4F76-848A-91D689372FFE}" destId="{F86E4273-5819-4645-A747-C832DDBA163D}" srcOrd="0" destOrd="0" presId="urn:microsoft.com/office/officeart/2008/layout/VerticalCircleList"/>
    <dgm:cxn modelId="{54FD60BE-2E4A-4D6E-86C9-F0AA9F9C9F82}" type="presParOf" srcId="{A052CC5E-C922-4F76-848A-91D689372FFE}" destId="{2167004B-CD6D-428E-8EEB-C1550C42D45F}" srcOrd="1" destOrd="0" presId="urn:microsoft.com/office/officeart/2008/layout/VerticalCircleList"/>
    <dgm:cxn modelId="{15B92246-C0BC-4868-BA9E-EAEB7BA25C81}" type="presParOf" srcId="{A052CC5E-C922-4F76-848A-91D689372FFE}" destId="{9A9EC7AF-D1F3-4CB2-B6F2-D4443321049B}" srcOrd="2" destOrd="0" presId="urn:microsoft.com/office/officeart/2008/layout/VerticalCircleList"/>
    <dgm:cxn modelId="{63A40D03-9987-4404-91C0-534157DFBE39}" type="presParOf" srcId="{5D5DC2E0-AD63-4B1C-ABCE-3E033E1038DE}" destId="{DC56E033-0D2C-4FFB-8F98-FB81BFA65371}" srcOrd="1" destOrd="0" presId="urn:microsoft.com/office/officeart/2008/layout/VerticalCircleList"/>
    <dgm:cxn modelId="{2EA8FA8B-D9CB-4E4B-8DE8-305F737389E8}" type="presParOf" srcId="{DC56E033-0D2C-4FFB-8F98-FB81BFA65371}" destId="{5FF6C82A-5420-4C88-87A8-C9038F3CDB03}" srcOrd="0" destOrd="0" presId="urn:microsoft.com/office/officeart/2008/layout/VerticalCircleList"/>
    <dgm:cxn modelId="{818D9B41-AFB3-4C1F-9E90-E6E9328859C5}" type="presParOf" srcId="{DC56E033-0D2C-4FFB-8F98-FB81BFA65371}" destId="{F32EC612-51B9-4779-A7F5-47B0F247685C}" srcOrd="1" destOrd="0" presId="urn:microsoft.com/office/officeart/2008/layout/VerticalCircleList"/>
    <dgm:cxn modelId="{8AF158F8-8991-4F98-9CC6-A343FA013E3D}" type="presParOf" srcId="{DC56E033-0D2C-4FFB-8F98-FB81BFA65371}" destId="{9A91F4FD-7950-4666-B3DC-2B1ABDBFC484}" srcOrd="2" destOrd="0" presId="urn:microsoft.com/office/officeart/2008/layout/VerticalCircleList"/>
    <dgm:cxn modelId="{40C88651-BD3F-4326-9E4A-758649620776}" type="presParOf" srcId="{5D5DC2E0-AD63-4B1C-ABCE-3E033E1038DE}" destId="{B4830947-917E-4916-9E04-E2C00CD77A45}" srcOrd="2" destOrd="0" presId="urn:microsoft.com/office/officeart/2008/layout/VerticalCircleList"/>
    <dgm:cxn modelId="{63DB23E8-213A-4FF7-9287-4C488DC26C7C}" type="presParOf" srcId="{B4830947-917E-4916-9E04-E2C00CD77A45}" destId="{DFDFE79C-DF46-43D9-9E4B-44C89AC9B9CD}" srcOrd="0" destOrd="0" presId="urn:microsoft.com/office/officeart/2008/layout/VerticalCircleList"/>
    <dgm:cxn modelId="{ABEC5C9C-EA31-49D5-ADAF-0610FCAAF922}" type="presParOf" srcId="{B4830947-917E-4916-9E04-E2C00CD77A45}" destId="{86B3AB03-5AD8-4CD2-BF95-85A9A92727AB}" srcOrd="1" destOrd="0" presId="urn:microsoft.com/office/officeart/2008/layout/VerticalCircleList"/>
    <dgm:cxn modelId="{31026E55-BB75-4A33-BE55-71D61732FA3E}" type="presParOf" srcId="{B4830947-917E-4916-9E04-E2C00CD77A45}" destId="{93B9C388-FC28-4877-96DC-110FE87665DB}" srcOrd="2" destOrd="0" presId="urn:microsoft.com/office/officeart/2008/layout/VerticalCircleList"/>
    <dgm:cxn modelId="{FEC47A75-B920-4C20-BEFD-54263A431A64}" type="presParOf" srcId="{5D5DC2E0-AD63-4B1C-ABCE-3E033E1038DE}" destId="{3D633EBF-87C5-49EE-B26D-0E6F64A0E4A4}" srcOrd="3" destOrd="0" presId="urn:microsoft.com/office/officeart/2008/layout/VerticalCircleList"/>
    <dgm:cxn modelId="{A4834700-117E-4532-A949-1E855A9B8C91}" type="presParOf" srcId="{3D633EBF-87C5-49EE-B26D-0E6F64A0E4A4}" destId="{2BAD14C0-3B5C-476D-BDAD-01309B61770F}" srcOrd="0" destOrd="0" presId="urn:microsoft.com/office/officeart/2008/layout/VerticalCircleList"/>
    <dgm:cxn modelId="{A12A6A16-B860-425E-9CE0-1AE0AC8C8BD5}" type="presParOf" srcId="{3D633EBF-87C5-49EE-B26D-0E6F64A0E4A4}" destId="{08842919-766F-435B-890E-B66904E10302}" srcOrd="1" destOrd="0" presId="urn:microsoft.com/office/officeart/2008/layout/VerticalCircleList"/>
    <dgm:cxn modelId="{EDF55ACA-E3D2-4553-A792-46982FF0A883}" type="presParOf" srcId="{3D633EBF-87C5-49EE-B26D-0E6F64A0E4A4}" destId="{E58F2FA8-871D-4D9F-9353-B4F5B3878CD2}" srcOrd="2" destOrd="0" presId="urn:microsoft.com/office/officeart/2008/layout/Vertical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E7672F0-BA49-497C-91F0-60FB37FFC672}" type="doc">
      <dgm:prSet loTypeId="urn:microsoft.com/office/officeart/2008/layout/VerticalCircleList" loCatId="list" qsTypeId="urn:microsoft.com/office/officeart/2005/8/quickstyle/simple1" qsCatId="simple" csTypeId="urn:microsoft.com/office/officeart/2005/8/colors/accent1_3" csCatId="accent1" phldr="1"/>
      <dgm:spPr/>
      <dgm:t>
        <a:bodyPr/>
        <a:lstStyle/>
        <a:p>
          <a:endParaRPr lang="en-US"/>
        </a:p>
      </dgm:t>
    </dgm:pt>
    <dgm:pt modelId="{7B0E4FC2-18F6-4EBF-B38F-6C66CEAE5AC7}">
      <dgm:prSet custT="1"/>
      <dgm:spPr/>
      <dgm:t>
        <a:bodyPr/>
        <a:lstStyle/>
        <a:p>
          <a:r>
            <a:rPr lang="en-GB" sz="1800"/>
            <a:t>Business</a:t>
          </a:r>
          <a:endParaRPr lang="en-US" sz="1800"/>
        </a:p>
      </dgm:t>
    </dgm:pt>
    <dgm:pt modelId="{6633F215-0B54-475A-98CE-9FA4D96DC43D}" type="parTrans" cxnId="{BF58B90D-85F6-4034-BED8-E4DA251CE3E7}">
      <dgm:prSet/>
      <dgm:spPr/>
      <dgm:t>
        <a:bodyPr/>
        <a:lstStyle/>
        <a:p>
          <a:endParaRPr lang="en-US" sz="1800"/>
        </a:p>
      </dgm:t>
    </dgm:pt>
    <dgm:pt modelId="{316C4CEB-9512-4FB9-BEA4-B7738817864C}" type="sibTrans" cxnId="{BF58B90D-85F6-4034-BED8-E4DA251CE3E7}">
      <dgm:prSet/>
      <dgm:spPr/>
      <dgm:t>
        <a:bodyPr/>
        <a:lstStyle/>
        <a:p>
          <a:endParaRPr lang="en-US" sz="1800"/>
        </a:p>
      </dgm:t>
    </dgm:pt>
    <dgm:pt modelId="{84AF1101-ED3E-42EE-A729-17C64FDEDEEE}">
      <dgm:prSet custT="1"/>
      <dgm:spPr/>
      <dgm:t>
        <a:bodyPr/>
        <a:lstStyle/>
        <a:p>
          <a:r>
            <a:rPr lang="en-GB" sz="1800"/>
            <a:t>Data</a:t>
          </a:r>
          <a:endParaRPr lang="en-US" sz="1800"/>
        </a:p>
      </dgm:t>
    </dgm:pt>
    <dgm:pt modelId="{D5CFC83B-DEFD-4105-A718-7D1BCE8BC6CE}" type="parTrans" cxnId="{592DD346-4798-4835-BF2C-75CF48BE34DC}">
      <dgm:prSet/>
      <dgm:spPr/>
      <dgm:t>
        <a:bodyPr/>
        <a:lstStyle/>
        <a:p>
          <a:endParaRPr lang="en-US" sz="1800"/>
        </a:p>
      </dgm:t>
    </dgm:pt>
    <dgm:pt modelId="{D2681B50-DF4F-4B53-80F9-E053B72228C7}" type="sibTrans" cxnId="{592DD346-4798-4835-BF2C-75CF48BE34DC}">
      <dgm:prSet/>
      <dgm:spPr/>
      <dgm:t>
        <a:bodyPr/>
        <a:lstStyle/>
        <a:p>
          <a:endParaRPr lang="en-US" sz="1800"/>
        </a:p>
      </dgm:t>
    </dgm:pt>
    <dgm:pt modelId="{EFB9619C-E51F-4903-9287-59BEE66B85BA}">
      <dgm:prSet custT="1"/>
      <dgm:spPr/>
      <dgm:t>
        <a:bodyPr/>
        <a:lstStyle/>
        <a:p>
          <a:r>
            <a:rPr lang="en-GB" sz="1800"/>
            <a:t>Application</a:t>
          </a:r>
          <a:endParaRPr lang="en-US" sz="1800"/>
        </a:p>
      </dgm:t>
    </dgm:pt>
    <dgm:pt modelId="{2477FC1F-9244-47FD-8FBD-13AAA45BC4C7}" type="parTrans" cxnId="{091DFC50-7D2D-48C9-BE08-A84026CDAB81}">
      <dgm:prSet/>
      <dgm:spPr/>
      <dgm:t>
        <a:bodyPr/>
        <a:lstStyle/>
        <a:p>
          <a:endParaRPr lang="en-US" sz="1800"/>
        </a:p>
      </dgm:t>
    </dgm:pt>
    <dgm:pt modelId="{0F0BB58D-8D4B-4A40-BC6A-3F11A4A4EB13}" type="sibTrans" cxnId="{091DFC50-7D2D-48C9-BE08-A84026CDAB81}">
      <dgm:prSet/>
      <dgm:spPr/>
      <dgm:t>
        <a:bodyPr/>
        <a:lstStyle/>
        <a:p>
          <a:endParaRPr lang="en-US" sz="1800"/>
        </a:p>
      </dgm:t>
    </dgm:pt>
    <dgm:pt modelId="{442D4F3B-5036-47C1-8F0F-17629036676D}">
      <dgm:prSet custT="1"/>
      <dgm:spPr/>
      <dgm:t>
        <a:bodyPr/>
        <a:lstStyle/>
        <a:p>
          <a:r>
            <a:rPr lang="en-GB" sz="1800"/>
            <a:t>Technology</a:t>
          </a:r>
          <a:endParaRPr lang="en-US" sz="1800"/>
        </a:p>
      </dgm:t>
    </dgm:pt>
    <dgm:pt modelId="{AB197299-D10C-4CC6-9621-395B7649CAA1}" type="parTrans" cxnId="{84A1A131-A091-4CB4-A235-2B5056546DE9}">
      <dgm:prSet/>
      <dgm:spPr/>
      <dgm:t>
        <a:bodyPr/>
        <a:lstStyle/>
        <a:p>
          <a:endParaRPr lang="en-US" sz="1800"/>
        </a:p>
      </dgm:t>
    </dgm:pt>
    <dgm:pt modelId="{5F8A2F62-85F8-4D9F-8B96-9B5B378478AF}" type="sibTrans" cxnId="{84A1A131-A091-4CB4-A235-2B5056546DE9}">
      <dgm:prSet/>
      <dgm:spPr/>
      <dgm:t>
        <a:bodyPr/>
        <a:lstStyle/>
        <a:p>
          <a:endParaRPr lang="en-US" sz="1800"/>
        </a:p>
      </dgm:t>
    </dgm:pt>
    <dgm:pt modelId="{3ACBE404-8F09-45D0-B881-78AE7AA3DEA1}" type="pres">
      <dgm:prSet presAssocID="{BE7672F0-BA49-497C-91F0-60FB37FFC672}" presName="Name0" presStyleCnt="0">
        <dgm:presLayoutVars>
          <dgm:dir/>
        </dgm:presLayoutVars>
      </dgm:prSet>
      <dgm:spPr/>
    </dgm:pt>
    <dgm:pt modelId="{2DB906D5-ABD8-4486-9363-C3269EC0E042}" type="pres">
      <dgm:prSet presAssocID="{7B0E4FC2-18F6-4EBF-B38F-6C66CEAE5AC7}" presName="noChildren" presStyleCnt="0"/>
      <dgm:spPr/>
    </dgm:pt>
    <dgm:pt modelId="{C4562C96-933F-455C-AD0F-818E6179A3BD}" type="pres">
      <dgm:prSet presAssocID="{7B0E4FC2-18F6-4EBF-B38F-6C66CEAE5AC7}" presName="gap" presStyleCnt="0"/>
      <dgm:spPr/>
    </dgm:pt>
    <dgm:pt modelId="{C74A051D-38C9-457C-8D79-770C3424A72C}" type="pres">
      <dgm:prSet presAssocID="{7B0E4FC2-18F6-4EBF-B38F-6C66CEAE5AC7}" presName="medCircle2" presStyleLbl="vennNode1" presStyleIdx="0" presStyleCnt="4" custScaleX="91297" custScaleY="91297" custLinFactX="-16534" custLinFactNeighborX="-100000" custLinFactNeighborY="6458"/>
      <dgm:spPr/>
    </dgm:pt>
    <dgm:pt modelId="{3FC49AE7-24AD-4E3C-8590-CD832AAC9860}" type="pres">
      <dgm:prSet presAssocID="{7B0E4FC2-18F6-4EBF-B38F-6C66CEAE5AC7}" presName="txLvlOnly1" presStyleLbl="revTx" presStyleIdx="0" presStyleCnt="4"/>
      <dgm:spPr/>
    </dgm:pt>
    <dgm:pt modelId="{4D5B908D-8039-4499-84D9-9D7BEC0BAEA8}" type="pres">
      <dgm:prSet presAssocID="{84AF1101-ED3E-42EE-A729-17C64FDEDEEE}" presName="noChildren" presStyleCnt="0"/>
      <dgm:spPr/>
    </dgm:pt>
    <dgm:pt modelId="{9CB16501-C648-4002-BA2B-144E17E3B75F}" type="pres">
      <dgm:prSet presAssocID="{84AF1101-ED3E-42EE-A729-17C64FDEDEEE}" presName="gap" presStyleCnt="0"/>
      <dgm:spPr/>
    </dgm:pt>
    <dgm:pt modelId="{DC4A62AA-4ADD-4650-88A3-A6401BA6A152}" type="pres">
      <dgm:prSet presAssocID="{84AF1101-ED3E-42EE-A729-17C64FDEDEEE}" presName="medCircle2" presStyleLbl="vennNode1" presStyleIdx="1" presStyleCnt="4" custScaleX="91297" custScaleY="91297" custLinFactX="-16534" custLinFactNeighborX="-100000" custLinFactNeighborY="6458"/>
      <dgm:spPr/>
    </dgm:pt>
    <dgm:pt modelId="{56ACFBE1-FC31-4F76-AE53-82A02856C460}" type="pres">
      <dgm:prSet presAssocID="{84AF1101-ED3E-42EE-A729-17C64FDEDEEE}" presName="txLvlOnly1" presStyleLbl="revTx" presStyleIdx="1" presStyleCnt="4"/>
      <dgm:spPr/>
    </dgm:pt>
    <dgm:pt modelId="{B7E1B93D-D520-4230-B282-1EBAADB7A7A9}" type="pres">
      <dgm:prSet presAssocID="{EFB9619C-E51F-4903-9287-59BEE66B85BA}" presName="noChildren" presStyleCnt="0"/>
      <dgm:spPr/>
    </dgm:pt>
    <dgm:pt modelId="{BFF1E750-3437-4666-AFA7-BD050D99E5A4}" type="pres">
      <dgm:prSet presAssocID="{EFB9619C-E51F-4903-9287-59BEE66B85BA}" presName="gap" presStyleCnt="0"/>
      <dgm:spPr/>
    </dgm:pt>
    <dgm:pt modelId="{141415DC-CBE3-4631-930A-7B52207C7C59}" type="pres">
      <dgm:prSet presAssocID="{EFB9619C-E51F-4903-9287-59BEE66B85BA}" presName="medCircle2" presStyleLbl="vennNode1" presStyleIdx="2" presStyleCnt="4" custScaleX="91297" custScaleY="91297" custLinFactX="-16534" custLinFactNeighborX="-100000" custLinFactNeighborY="6458"/>
      <dgm:spPr/>
    </dgm:pt>
    <dgm:pt modelId="{010A2607-77F2-4C2A-B3CF-BAD883C19A2A}" type="pres">
      <dgm:prSet presAssocID="{EFB9619C-E51F-4903-9287-59BEE66B85BA}" presName="txLvlOnly1" presStyleLbl="revTx" presStyleIdx="2" presStyleCnt="4"/>
      <dgm:spPr/>
    </dgm:pt>
    <dgm:pt modelId="{9BBAE817-6032-4B89-9AA6-1DF7BB1DDF1A}" type="pres">
      <dgm:prSet presAssocID="{442D4F3B-5036-47C1-8F0F-17629036676D}" presName="noChildren" presStyleCnt="0"/>
      <dgm:spPr/>
    </dgm:pt>
    <dgm:pt modelId="{CB558968-C230-4963-8094-EF49426C8D35}" type="pres">
      <dgm:prSet presAssocID="{442D4F3B-5036-47C1-8F0F-17629036676D}" presName="gap" presStyleCnt="0"/>
      <dgm:spPr/>
    </dgm:pt>
    <dgm:pt modelId="{C85792F4-5938-4309-ABF4-69BC070864EA}" type="pres">
      <dgm:prSet presAssocID="{442D4F3B-5036-47C1-8F0F-17629036676D}" presName="medCircle2" presStyleLbl="vennNode1" presStyleIdx="3" presStyleCnt="4" custScaleX="91297" custScaleY="91297" custLinFactX="-16534" custLinFactNeighborX="-100000" custLinFactNeighborY="5689"/>
      <dgm:spPr/>
    </dgm:pt>
    <dgm:pt modelId="{E53BB8A3-954B-4314-8F1A-652B5404F767}" type="pres">
      <dgm:prSet presAssocID="{442D4F3B-5036-47C1-8F0F-17629036676D}" presName="txLvlOnly1" presStyleLbl="revTx" presStyleIdx="3" presStyleCnt="4"/>
      <dgm:spPr/>
    </dgm:pt>
  </dgm:ptLst>
  <dgm:cxnLst>
    <dgm:cxn modelId="{BF58B90D-85F6-4034-BED8-E4DA251CE3E7}" srcId="{BE7672F0-BA49-497C-91F0-60FB37FFC672}" destId="{7B0E4FC2-18F6-4EBF-B38F-6C66CEAE5AC7}" srcOrd="0" destOrd="0" parTransId="{6633F215-0B54-475A-98CE-9FA4D96DC43D}" sibTransId="{316C4CEB-9512-4FB9-BEA4-B7738817864C}"/>
    <dgm:cxn modelId="{84A1A131-A091-4CB4-A235-2B5056546DE9}" srcId="{BE7672F0-BA49-497C-91F0-60FB37FFC672}" destId="{442D4F3B-5036-47C1-8F0F-17629036676D}" srcOrd="3" destOrd="0" parTransId="{AB197299-D10C-4CC6-9621-395B7649CAA1}" sibTransId="{5F8A2F62-85F8-4D9F-8B96-9B5B378478AF}"/>
    <dgm:cxn modelId="{319FDA5B-5978-4454-A375-77FA43BBC029}" type="presOf" srcId="{7B0E4FC2-18F6-4EBF-B38F-6C66CEAE5AC7}" destId="{3FC49AE7-24AD-4E3C-8590-CD832AAC9860}" srcOrd="0" destOrd="0" presId="urn:microsoft.com/office/officeart/2008/layout/VerticalCircleList"/>
    <dgm:cxn modelId="{F06DBE5E-D102-43E6-85B9-50AF7B719759}" type="presOf" srcId="{84AF1101-ED3E-42EE-A729-17C64FDEDEEE}" destId="{56ACFBE1-FC31-4F76-AE53-82A02856C460}" srcOrd="0" destOrd="0" presId="urn:microsoft.com/office/officeart/2008/layout/VerticalCircleList"/>
    <dgm:cxn modelId="{592DD346-4798-4835-BF2C-75CF48BE34DC}" srcId="{BE7672F0-BA49-497C-91F0-60FB37FFC672}" destId="{84AF1101-ED3E-42EE-A729-17C64FDEDEEE}" srcOrd="1" destOrd="0" parTransId="{D5CFC83B-DEFD-4105-A718-7D1BCE8BC6CE}" sibTransId="{D2681B50-DF4F-4B53-80F9-E053B72228C7}"/>
    <dgm:cxn modelId="{31E2CE50-D41A-4111-AB8A-D052EA2913B5}" type="presOf" srcId="{442D4F3B-5036-47C1-8F0F-17629036676D}" destId="{E53BB8A3-954B-4314-8F1A-652B5404F767}" srcOrd="0" destOrd="0" presId="urn:microsoft.com/office/officeart/2008/layout/VerticalCircleList"/>
    <dgm:cxn modelId="{091DFC50-7D2D-48C9-BE08-A84026CDAB81}" srcId="{BE7672F0-BA49-497C-91F0-60FB37FFC672}" destId="{EFB9619C-E51F-4903-9287-59BEE66B85BA}" srcOrd="2" destOrd="0" parTransId="{2477FC1F-9244-47FD-8FBD-13AAA45BC4C7}" sibTransId="{0F0BB58D-8D4B-4A40-BC6A-3F11A4A4EB13}"/>
    <dgm:cxn modelId="{FC2DDB9D-9D4D-4F6D-BAF2-4FE4FF596BC8}" type="presOf" srcId="{BE7672F0-BA49-497C-91F0-60FB37FFC672}" destId="{3ACBE404-8F09-45D0-B881-78AE7AA3DEA1}" srcOrd="0" destOrd="0" presId="urn:microsoft.com/office/officeart/2008/layout/VerticalCircleList"/>
    <dgm:cxn modelId="{94FAAFD4-4E4E-4CE6-A4DC-78F8DB6A4229}" type="presOf" srcId="{EFB9619C-E51F-4903-9287-59BEE66B85BA}" destId="{010A2607-77F2-4C2A-B3CF-BAD883C19A2A}" srcOrd="0" destOrd="0" presId="urn:microsoft.com/office/officeart/2008/layout/VerticalCircleList"/>
    <dgm:cxn modelId="{0596C623-D014-4CAF-8A49-689136918971}" type="presParOf" srcId="{3ACBE404-8F09-45D0-B881-78AE7AA3DEA1}" destId="{2DB906D5-ABD8-4486-9363-C3269EC0E042}" srcOrd="0" destOrd="0" presId="urn:microsoft.com/office/officeart/2008/layout/VerticalCircleList"/>
    <dgm:cxn modelId="{30BD08F9-763A-4ED5-874A-1E7D5EC176B2}" type="presParOf" srcId="{2DB906D5-ABD8-4486-9363-C3269EC0E042}" destId="{C4562C96-933F-455C-AD0F-818E6179A3BD}" srcOrd="0" destOrd="0" presId="urn:microsoft.com/office/officeart/2008/layout/VerticalCircleList"/>
    <dgm:cxn modelId="{74EC7141-10A4-4B8D-9133-D6C3C765EC1F}" type="presParOf" srcId="{2DB906D5-ABD8-4486-9363-C3269EC0E042}" destId="{C74A051D-38C9-457C-8D79-770C3424A72C}" srcOrd="1" destOrd="0" presId="urn:microsoft.com/office/officeart/2008/layout/VerticalCircleList"/>
    <dgm:cxn modelId="{C8568C7A-89A8-4108-9C1F-5D56D023E71A}" type="presParOf" srcId="{2DB906D5-ABD8-4486-9363-C3269EC0E042}" destId="{3FC49AE7-24AD-4E3C-8590-CD832AAC9860}" srcOrd="2" destOrd="0" presId="urn:microsoft.com/office/officeart/2008/layout/VerticalCircleList"/>
    <dgm:cxn modelId="{418A25AD-3654-48E1-A4CF-1F94B4CE1B8D}" type="presParOf" srcId="{3ACBE404-8F09-45D0-B881-78AE7AA3DEA1}" destId="{4D5B908D-8039-4499-84D9-9D7BEC0BAEA8}" srcOrd="1" destOrd="0" presId="urn:microsoft.com/office/officeart/2008/layout/VerticalCircleList"/>
    <dgm:cxn modelId="{191D0987-FE49-497F-8903-0DE99AB796C9}" type="presParOf" srcId="{4D5B908D-8039-4499-84D9-9D7BEC0BAEA8}" destId="{9CB16501-C648-4002-BA2B-144E17E3B75F}" srcOrd="0" destOrd="0" presId="urn:microsoft.com/office/officeart/2008/layout/VerticalCircleList"/>
    <dgm:cxn modelId="{5306DD6A-F03B-483D-BDA8-5A5C9BFDC4C3}" type="presParOf" srcId="{4D5B908D-8039-4499-84D9-9D7BEC0BAEA8}" destId="{DC4A62AA-4ADD-4650-88A3-A6401BA6A152}" srcOrd="1" destOrd="0" presId="urn:microsoft.com/office/officeart/2008/layout/VerticalCircleList"/>
    <dgm:cxn modelId="{5043036A-589A-4B5F-A1BE-11816EED8E91}" type="presParOf" srcId="{4D5B908D-8039-4499-84D9-9D7BEC0BAEA8}" destId="{56ACFBE1-FC31-4F76-AE53-82A02856C460}" srcOrd="2" destOrd="0" presId="urn:microsoft.com/office/officeart/2008/layout/VerticalCircleList"/>
    <dgm:cxn modelId="{219CA459-4032-46D3-9D18-BD4BF380D341}" type="presParOf" srcId="{3ACBE404-8F09-45D0-B881-78AE7AA3DEA1}" destId="{B7E1B93D-D520-4230-B282-1EBAADB7A7A9}" srcOrd="2" destOrd="0" presId="urn:microsoft.com/office/officeart/2008/layout/VerticalCircleList"/>
    <dgm:cxn modelId="{B5B39081-2607-4516-985F-94C2AA8F4423}" type="presParOf" srcId="{B7E1B93D-D520-4230-B282-1EBAADB7A7A9}" destId="{BFF1E750-3437-4666-AFA7-BD050D99E5A4}" srcOrd="0" destOrd="0" presId="urn:microsoft.com/office/officeart/2008/layout/VerticalCircleList"/>
    <dgm:cxn modelId="{350AF5B8-0A8C-44D9-949E-1A65B3FB63BF}" type="presParOf" srcId="{B7E1B93D-D520-4230-B282-1EBAADB7A7A9}" destId="{141415DC-CBE3-4631-930A-7B52207C7C59}" srcOrd="1" destOrd="0" presId="urn:microsoft.com/office/officeart/2008/layout/VerticalCircleList"/>
    <dgm:cxn modelId="{F5F07733-FCED-44EF-A345-902B8320D53A}" type="presParOf" srcId="{B7E1B93D-D520-4230-B282-1EBAADB7A7A9}" destId="{010A2607-77F2-4C2A-B3CF-BAD883C19A2A}" srcOrd="2" destOrd="0" presId="urn:microsoft.com/office/officeart/2008/layout/VerticalCircleList"/>
    <dgm:cxn modelId="{E2895F2E-C858-4108-9EA9-71281D4EEDEF}" type="presParOf" srcId="{3ACBE404-8F09-45D0-B881-78AE7AA3DEA1}" destId="{9BBAE817-6032-4B89-9AA6-1DF7BB1DDF1A}" srcOrd="3" destOrd="0" presId="urn:microsoft.com/office/officeart/2008/layout/VerticalCircleList"/>
    <dgm:cxn modelId="{EF19D73F-2716-4AB4-9917-E58BAE79C5EE}" type="presParOf" srcId="{9BBAE817-6032-4B89-9AA6-1DF7BB1DDF1A}" destId="{CB558968-C230-4963-8094-EF49426C8D35}" srcOrd="0" destOrd="0" presId="urn:microsoft.com/office/officeart/2008/layout/VerticalCircleList"/>
    <dgm:cxn modelId="{F9D1B4A9-CD12-4C8E-BF7C-A6637AB4AA87}" type="presParOf" srcId="{9BBAE817-6032-4B89-9AA6-1DF7BB1DDF1A}" destId="{C85792F4-5938-4309-ABF4-69BC070864EA}" srcOrd="1" destOrd="0" presId="urn:microsoft.com/office/officeart/2008/layout/VerticalCircleList"/>
    <dgm:cxn modelId="{ABABF485-9C14-404D-8CCF-12C4FC4372FB}" type="presParOf" srcId="{9BBAE817-6032-4B89-9AA6-1DF7BB1DDF1A}" destId="{E53BB8A3-954B-4314-8F1A-652B5404F767}"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E55FA25-A20C-4FCE-BEDF-801676B8BB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3285B3C-4D0B-4B55-AB59-B79DAFB5F7A5}">
      <dgm:prSet/>
      <dgm:spPr>
        <a:solidFill>
          <a:srgbClr val="DBEEF4"/>
        </a:solidFill>
      </dgm:spPr>
      <dgm:t>
        <a:bodyPr/>
        <a:lstStyle/>
        <a:p>
          <a:pPr algn="ctr"/>
          <a:r>
            <a:rPr lang="en-GB">
              <a:solidFill>
                <a:srgbClr val="002060"/>
              </a:solidFill>
            </a:rPr>
            <a:t>“Risk assessment/analysis” is identifying and assessing these.</a:t>
          </a:r>
          <a:br>
            <a:rPr lang="en-GB">
              <a:solidFill>
                <a:srgbClr val="002060"/>
              </a:solidFill>
            </a:rPr>
          </a:br>
          <a:r>
            <a:rPr lang="en-GB">
              <a:solidFill>
                <a:srgbClr val="002060"/>
              </a:solidFill>
            </a:rPr>
            <a:t>“Risk management” is applying these concepts in the decision-making process. </a:t>
          </a:r>
          <a:endParaRPr lang="en-US">
            <a:solidFill>
              <a:srgbClr val="002060"/>
            </a:solidFill>
          </a:endParaRPr>
        </a:p>
      </dgm:t>
    </dgm:pt>
    <dgm:pt modelId="{E115A211-B28A-4B9C-A1FB-133B0962E2E4}" type="parTrans" cxnId="{B13C5936-1A1F-445A-80B0-7FA7BC15F8E6}">
      <dgm:prSet/>
      <dgm:spPr/>
      <dgm:t>
        <a:bodyPr/>
        <a:lstStyle/>
        <a:p>
          <a:endParaRPr lang="en-US"/>
        </a:p>
      </dgm:t>
    </dgm:pt>
    <dgm:pt modelId="{23528AA9-E987-44AE-A330-C15BDA3650FA}" type="sibTrans" cxnId="{B13C5936-1A1F-445A-80B0-7FA7BC15F8E6}">
      <dgm:prSet/>
      <dgm:spPr/>
      <dgm:t>
        <a:bodyPr/>
        <a:lstStyle/>
        <a:p>
          <a:endParaRPr lang="en-US"/>
        </a:p>
      </dgm:t>
    </dgm:pt>
    <dgm:pt modelId="{FC949F97-985B-460D-92C6-79CC85E27E35}" type="pres">
      <dgm:prSet presAssocID="{9E55FA25-A20C-4FCE-BEDF-801676B8BB70}" presName="linear" presStyleCnt="0">
        <dgm:presLayoutVars>
          <dgm:animLvl val="lvl"/>
          <dgm:resizeHandles val="exact"/>
        </dgm:presLayoutVars>
      </dgm:prSet>
      <dgm:spPr/>
    </dgm:pt>
    <dgm:pt modelId="{7AF4C297-EC07-4E35-9DFA-82756AE44F57}" type="pres">
      <dgm:prSet presAssocID="{D3285B3C-4D0B-4B55-AB59-B79DAFB5F7A5}" presName="parentText" presStyleLbl="node1" presStyleIdx="0" presStyleCnt="1" custLinFactNeighborX="-388" custLinFactNeighborY="-3795">
        <dgm:presLayoutVars>
          <dgm:chMax val="0"/>
          <dgm:bulletEnabled val="1"/>
        </dgm:presLayoutVars>
      </dgm:prSet>
      <dgm:spPr>
        <a:prstGeom prst="roundRect">
          <a:avLst/>
        </a:prstGeom>
      </dgm:spPr>
    </dgm:pt>
  </dgm:ptLst>
  <dgm:cxnLst>
    <dgm:cxn modelId="{40C5C507-A191-4DE3-8185-37E7D450BEA9}" type="presOf" srcId="{9E55FA25-A20C-4FCE-BEDF-801676B8BB70}" destId="{FC949F97-985B-460D-92C6-79CC85E27E35}" srcOrd="0" destOrd="0" presId="urn:microsoft.com/office/officeart/2005/8/layout/vList2"/>
    <dgm:cxn modelId="{B13C5936-1A1F-445A-80B0-7FA7BC15F8E6}" srcId="{9E55FA25-A20C-4FCE-BEDF-801676B8BB70}" destId="{D3285B3C-4D0B-4B55-AB59-B79DAFB5F7A5}" srcOrd="0" destOrd="0" parTransId="{E115A211-B28A-4B9C-A1FB-133B0962E2E4}" sibTransId="{23528AA9-E987-44AE-A330-C15BDA3650FA}"/>
    <dgm:cxn modelId="{C5665F82-1481-4EE3-91F6-0AB0BC2F9652}" type="presOf" srcId="{D3285B3C-4D0B-4B55-AB59-B79DAFB5F7A5}" destId="{7AF4C297-EC07-4E35-9DFA-82756AE44F57}" srcOrd="0" destOrd="0" presId="urn:microsoft.com/office/officeart/2005/8/layout/vList2"/>
    <dgm:cxn modelId="{3077579D-A8A0-4833-8BC3-D4EC0D4D2378}" type="presParOf" srcId="{FC949F97-985B-460D-92C6-79CC85E27E35}" destId="{7AF4C297-EC07-4E35-9DFA-82756AE44F5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3C0167C-8E37-4B2D-957E-CBAE34A3C31B}" type="doc">
      <dgm:prSet loTypeId="urn:microsoft.com/office/officeart/2008/layout/VerticalCurvedList" loCatId="list" qsTypeId="urn:microsoft.com/office/officeart/2005/8/quickstyle/simple1" qsCatId="simple" csTypeId="urn:microsoft.com/office/officeart/2005/8/colors/accent5_5" csCatId="accent5" phldr="1"/>
      <dgm:spPr/>
      <dgm:t>
        <a:bodyPr/>
        <a:lstStyle/>
        <a:p>
          <a:endParaRPr lang="en-US"/>
        </a:p>
      </dgm:t>
    </dgm:pt>
    <dgm:pt modelId="{59D80FC0-4F75-4C47-A2B9-9CFC95E255E5}">
      <dgm:prSet custT="1"/>
      <dgm:spPr/>
      <dgm:t>
        <a:bodyPr/>
        <a:lstStyle/>
        <a:p>
          <a:r>
            <a:rPr lang="en-GB" sz="1400" dirty="0">
              <a:solidFill>
                <a:schemeClr val="bg1"/>
              </a:solidFill>
            </a:rPr>
            <a:t>The balance between opportunities and threats</a:t>
          </a:r>
          <a:endParaRPr lang="en-US" sz="1400" dirty="0">
            <a:solidFill>
              <a:schemeClr val="bg1"/>
            </a:solidFill>
          </a:endParaRPr>
        </a:p>
      </dgm:t>
    </dgm:pt>
    <dgm:pt modelId="{1436F0AC-2333-4879-8FCF-43531B274C35}" type="parTrans" cxnId="{5133AE42-401A-47B2-BCF7-32774A959E27}">
      <dgm:prSet/>
      <dgm:spPr/>
      <dgm:t>
        <a:bodyPr/>
        <a:lstStyle/>
        <a:p>
          <a:endParaRPr lang="en-US" sz="1400">
            <a:solidFill>
              <a:schemeClr val="bg1"/>
            </a:solidFill>
          </a:endParaRPr>
        </a:p>
      </dgm:t>
    </dgm:pt>
    <dgm:pt modelId="{C95261C8-A361-4DC4-8D97-E13F82ADBCC6}" type="sibTrans" cxnId="{5133AE42-401A-47B2-BCF7-32774A959E27}">
      <dgm:prSet/>
      <dgm:spPr/>
      <dgm:t>
        <a:bodyPr/>
        <a:lstStyle/>
        <a:p>
          <a:endParaRPr lang="en-US" sz="1400">
            <a:solidFill>
              <a:schemeClr val="bg1"/>
            </a:solidFill>
          </a:endParaRPr>
        </a:p>
      </dgm:t>
    </dgm:pt>
    <dgm:pt modelId="{5C6FF6C5-7352-42CB-815F-0D2A8D72DB20}">
      <dgm:prSet custT="1"/>
      <dgm:spPr/>
      <dgm:t>
        <a:bodyPr/>
        <a:lstStyle/>
        <a:p>
          <a:r>
            <a:rPr lang="en-GB" sz="1400">
              <a:solidFill>
                <a:schemeClr val="bg1"/>
              </a:solidFill>
            </a:rPr>
            <a:t>The likelihood of beneficial outcomes</a:t>
          </a:r>
          <a:endParaRPr lang="en-US" sz="1400">
            <a:solidFill>
              <a:schemeClr val="bg1"/>
            </a:solidFill>
          </a:endParaRPr>
        </a:p>
      </dgm:t>
    </dgm:pt>
    <dgm:pt modelId="{3BE3961A-E1FA-49E8-A112-AE2950520CFB}" type="parTrans" cxnId="{CFC45602-2A24-4EB1-B125-61FEE8F6EBF5}">
      <dgm:prSet/>
      <dgm:spPr/>
      <dgm:t>
        <a:bodyPr/>
        <a:lstStyle/>
        <a:p>
          <a:endParaRPr lang="en-US" sz="1400">
            <a:solidFill>
              <a:schemeClr val="bg1"/>
            </a:solidFill>
          </a:endParaRPr>
        </a:p>
      </dgm:t>
    </dgm:pt>
    <dgm:pt modelId="{8A61C3C6-BB46-496E-A965-D51D3AECA46C}" type="sibTrans" cxnId="{CFC45602-2A24-4EB1-B125-61FEE8F6EBF5}">
      <dgm:prSet/>
      <dgm:spPr/>
      <dgm:t>
        <a:bodyPr/>
        <a:lstStyle/>
        <a:p>
          <a:endParaRPr lang="en-US" sz="1400">
            <a:solidFill>
              <a:schemeClr val="bg1"/>
            </a:solidFill>
          </a:endParaRPr>
        </a:p>
      </dgm:t>
    </dgm:pt>
    <dgm:pt modelId="{8FE4BA7D-45A0-45D4-96A3-5FCDB19BFB23}">
      <dgm:prSet custT="1"/>
      <dgm:spPr/>
      <dgm:t>
        <a:bodyPr/>
        <a:lstStyle/>
        <a:p>
          <a:r>
            <a:rPr lang="en-GB" sz="1400">
              <a:solidFill>
                <a:schemeClr val="bg1"/>
              </a:solidFill>
            </a:rPr>
            <a:t>The magnitude of these events</a:t>
          </a:r>
          <a:endParaRPr lang="en-US" sz="1400">
            <a:solidFill>
              <a:schemeClr val="bg1"/>
            </a:solidFill>
          </a:endParaRPr>
        </a:p>
      </dgm:t>
    </dgm:pt>
    <dgm:pt modelId="{2264DFD4-48F6-495B-A751-D159060438E2}" type="parTrans" cxnId="{A2FE5E85-7892-4087-80E7-BE2A40819DEC}">
      <dgm:prSet/>
      <dgm:spPr/>
      <dgm:t>
        <a:bodyPr/>
        <a:lstStyle/>
        <a:p>
          <a:endParaRPr lang="en-US" sz="1400">
            <a:solidFill>
              <a:schemeClr val="bg1"/>
            </a:solidFill>
          </a:endParaRPr>
        </a:p>
      </dgm:t>
    </dgm:pt>
    <dgm:pt modelId="{6F04ED3F-E200-4A9F-86EC-5E6DA9A5AAE3}" type="sibTrans" cxnId="{A2FE5E85-7892-4087-80E7-BE2A40819DEC}">
      <dgm:prSet/>
      <dgm:spPr/>
      <dgm:t>
        <a:bodyPr/>
        <a:lstStyle/>
        <a:p>
          <a:endParaRPr lang="en-US" sz="1400">
            <a:solidFill>
              <a:schemeClr val="bg1"/>
            </a:solidFill>
          </a:endParaRPr>
        </a:p>
      </dgm:t>
    </dgm:pt>
    <dgm:pt modelId="{5D2A7904-5393-49A0-9A82-598A613158E3}">
      <dgm:prSet custT="1"/>
      <dgm:spPr/>
      <dgm:t>
        <a:bodyPr/>
        <a:lstStyle/>
        <a:p>
          <a:r>
            <a:rPr lang="en-GB" sz="1400">
              <a:solidFill>
                <a:schemeClr val="bg1"/>
              </a:solidFill>
            </a:rPr>
            <a:t>The likelihood associated with each outcome</a:t>
          </a:r>
          <a:endParaRPr lang="en-US" sz="1400">
            <a:solidFill>
              <a:schemeClr val="bg1"/>
            </a:solidFill>
          </a:endParaRPr>
        </a:p>
      </dgm:t>
    </dgm:pt>
    <dgm:pt modelId="{F04E2702-3A5C-411F-92B0-3BB57C74199C}" type="parTrans" cxnId="{C070F0BB-7AA5-45B9-800A-1652942A8D06}">
      <dgm:prSet/>
      <dgm:spPr/>
      <dgm:t>
        <a:bodyPr/>
        <a:lstStyle/>
        <a:p>
          <a:endParaRPr lang="en-US" sz="1400">
            <a:solidFill>
              <a:schemeClr val="bg1"/>
            </a:solidFill>
          </a:endParaRPr>
        </a:p>
      </dgm:t>
    </dgm:pt>
    <dgm:pt modelId="{29E2AB2F-1EC0-4272-AAE8-84EECF4DD331}" type="sibTrans" cxnId="{C070F0BB-7AA5-45B9-800A-1652942A8D06}">
      <dgm:prSet/>
      <dgm:spPr/>
      <dgm:t>
        <a:bodyPr/>
        <a:lstStyle/>
        <a:p>
          <a:endParaRPr lang="en-US" sz="1400">
            <a:solidFill>
              <a:schemeClr val="bg1"/>
            </a:solidFill>
          </a:endParaRPr>
        </a:p>
      </dgm:t>
    </dgm:pt>
    <dgm:pt modelId="{9358FC8D-92D6-40C3-88D0-DFDE57C5D4C4}" type="pres">
      <dgm:prSet presAssocID="{F3C0167C-8E37-4B2D-957E-CBAE34A3C31B}" presName="Name0" presStyleCnt="0">
        <dgm:presLayoutVars>
          <dgm:chMax val="7"/>
          <dgm:chPref val="7"/>
          <dgm:dir/>
        </dgm:presLayoutVars>
      </dgm:prSet>
      <dgm:spPr/>
    </dgm:pt>
    <dgm:pt modelId="{889CF7B8-DB77-4679-B048-AA5D0AFCBE56}" type="pres">
      <dgm:prSet presAssocID="{F3C0167C-8E37-4B2D-957E-CBAE34A3C31B}" presName="Name1" presStyleCnt="0"/>
      <dgm:spPr/>
    </dgm:pt>
    <dgm:pt modelId="{30DCF2A5-6AD0-434A-A9EF-DD09E54A2DE0}" type="pres">
      <dgm:prSet presAssocID="{F3C0167C-8E37-4B2D-957E-CBAE34A3C31B}" presName="cycle" presStyleCnt="0"/>
      <dgm:spPr/>
    </dgm:pt>
    <dgm:pt modelId="{32D26B16-8ECE-468E-85B1-6D5508FB2572}" type="pres">
      <dgm:prSet presAssocID="{F3C0167C-8E37-4B2D-957E-CBAE34A3C31B}" presName="srcNode" presStyleLbl="node1" presStyleIdx="0" presStyleCnt="4"/>
      <dgm:spPr/>
    </dgm:pt>
    <dgm:pt modelId="{D863D36C-B048-4094-82EE-7DC20BDB16B2}" type="pres">
      <dgm:prSet presAssocID="{F3C0167C-8E37-4B2D-957E-CBAE34A3C31B}" presName="conn" presStyleLbl="parChTrans1D2" presStyleIdx="0" presStyleCnt="1"/>
      <dgm:spPr/>
    </dgm:pt>
    <dgm:pt modelId="{F81BDF83-3A41-45E3-8632-2CF3CD003160}" type="pres">
      <dgm:prSet presAssocID="{F3C0167C-8E37-4B2D-957E-CBAE34A3C31B}" presName="extraNode" presStyleLbl="node1" presStyleIdx="0" presStyleCnt="4"/>
      <dgm:spPr/>
    </dgm:pt>
    <dgm:pt modelId="{9EBC64A9-3D38-4558-9955-C44F039B82D1}" type="pres">
      <dgm:prSet presAssocID="{F3C0167C-8E37-4B2D-957E-CBAE34A3C31B}" presName="dstNode" presStyleLbl="node1" presStyleIdx="0" presStyleCnt="4"/>
      <dgm:spPr/>
    </dgm:pt>
    <dgm:pt modelId="{E6A8A48E-39C5-4C98-924E-1CB6ED62115C}" type="pres">
      <dgm:prSet presAssocID="{59D80FC0-4F75-4C47-A2B9-9CFC95E255E5}" presName="text_1" presStyleLbl="node1" presStyleIdx="0" presStyleCnt="4" custScaleY="112877">
        <dgm:presLayoutVars>
          <dgm:bulletEnabled val="1"/>
        </dgm:presLayoutVars>
      </dgm:prSet>
      <dgm:spPr/>
    </dgm:pt>
    <dgm:pt modelId="{314A99C0-4A47-4878-A4DF-183E776AC9A0}" type="pres">
      <dgm:prSet presAssocID="{59D80FC0-4F75-4C47-A2B9-9CFC95E255E5}" presName="accent_1" presStyleCnt="0"/>
      <dgm:spPr/>
    </dgm:pt>
    <dgm:pt modelId="{660E494C-70C2-4A26-96E8-6FF57CD7A86B}" type="pres">
      <dgm:prSet presAssocID="{59D80FC0-4F75-4C47-A2B9-9CFC95E255E5}" presName="accentRepeatNode" presStyleLbl="solidFgAcc1" presStyleIdx="0" presStyleCnt="4"/>
      <dgm:spPr/>
    </dgm:pt>
    <dgm:pt modelId="{DFC6B34A-0EBB-4489-9C4C-BEF3DA1E7771}" type="pres">
      <dgm:prSet presAssocID="{5C6FF6C5-7352-42CB-815F-0D2A8D72DB20}" presName="text_2" presStyleLbl="node1" presStyleIdx="1" presStyleCnt="4" custScaleY="102359">
        <dgm:presLayoutVars>
          <dgm:bulletEnabled val="1"/>
        </dgm:presLayoutVars>
      </dgm:prSet>
      <dgm:spPr/>
    </dgm:pt>
    <dgm:pt modelId="{CAF7BDEF-CBEC-4E98-9A0F-BFD9ECAC4680}" type="pres">
      <dgm:prSet presAssocID="{5C6FF6C5-7352-42CB-815F-0D2A8D72DB20}" presName="accent_2" presStyleCnt="0"/>
      <dgm:spPr/>
    </dgm:pt>
    <dgm:pt modelId="{C0774B77-F6EC-42F8-84AF-C175BBC415FF}" type="pres">
      <dgm:prSet presAssocID="{5C6FF6C5-7352-42CB-815F-0D2A8D72DB20}" presName="accentRepeatNode" presStyleLbl="solidFgAcc1" presStyleIdx="1" presStyleCnt="4"/>
      <dgm:spPr/>
    </dgm:pt>
    <dgm:pt modelId="{68E502FD-2003-4DD8-8DE6-13FBFBE5430B}" type="pres">
      <dgm:prSet presAssocID="{8FE4BA7D-45A0-45D4-96A3-5FCDB19BFB23}" presName="text_3" presStyleLbl="node1" presStyleIdx="2" presStyleCnt="4" custScaleY="112647">
        <dgm:presLayoutVars>
          <dgm:bulletEnabled val="1"/>
        </dgm:presLayoutVars>
      </dgm:prSet>
      <dgm:spPr/>
    </dgm:pt>
    <dgm:pt modelId="{2F9B5026-7EE3-4628-AF05-327EFC4992CB}" type="pres">
      <dgm:prSet presAssocID="{8FE4BA7D-45A0-45D4-96A3-5FCDB19BFB23}" presName="accent_3" presStyleCnt="0"/>
      <dgm:spPr/>
    </dgm:pt>
    <dgm:pt modelId="{C4EF26EB-6C8D-407A-8006-382378FD2DCE}" type="pres">
      <dgm:prSet presAssocID="{8FE4BA7D-45A0-45D4-96A3-5FCDB19BFB23}" presName="accentRepeatNode" presStyleLbl="solidFgAcc1" presStyleIdx="2" presStyleCnt="4"/>
      <dgm:spPr/>
    </dgm:pt>
    <dgm:pt modelId="{1BD4AC66-9AF4-4864-A642-33138A42EB0C}" type="pres">
      <dgm:prSet presAssocID="{5D2A7904-5393-49A0-9A82-598A613158E3}" presName="text_4" presStyleLbl="node1" presStyleIdx="3" presStyleCnt="4" custScaleY="110490">
        <dgm:presLayoutVars>
          <dgm:bulletEnabled val="1"/>
        </dgm:presLayoutVars>
      </dgm:prSet>
      <dgm:spPr/>
    </dgm:pt>
    <dgm:pt modelId="{C086D56E-E3B3-4381-A1B2-D40E6CEE731F}" type="pres">
      <dgm:prSet presAssocID="{5D2A7904-5393-49A0-9A82-598A613158E3}" presName="accent_4" presStyleCnt="0"/>
      <dgm:spPr/>
    </dgm:pt>
    <dgm:pt modelId="{938A0876-4098-43F6-93E4-5E1BDB8562E2}" type="pres">
      <dgm:prSet presAssocID="{5D2A7904-5393-49A0-9A82-598A613158E3}" presName="accentRepeatNode" presStyleLbl="solidFgAcc1" presStyleIdx="3" presStyleCnt="4"/>
      <dgm:spPr/>
    </dgm:pt>
  </dgm:ptLst>
  <dgm:cxnLst>
    <dgm:cxn modelId="{CFC45602-2A24-4EB1-B125-61FEE8F6EBF5}" srcId="{F3C0167C-8E37-4B2D-957E-CBAE34A3C31B}" destId="{5C6FF6C5-7352-42CB-815F-0D2A8D72DB20}" srcOrd="1" destOrd="0" parTransId="{3BE3961A-E1FA-49E8-A112-AE2950520CFB}" sibTransId="{8A61C3C6-BB46-496E-A965-D51D3AECA46C}"/>
    <dgm:cxn modelId="{EE5AB92B-FA81-4331-9322-50DD0540566D}" type="presOf" srcId="{8FE4BA7D-45A0-45D4-96A3-5FCDB19BFB23}" destId="{68E502FD-2003-4DD8-8DE6-13FBFBE5430B}" srcOrd="0" destOrd="0" presId="urn:microsoft.com/office/officeart/2008/layout/VerticalCurvedList"/>
    <dgm:cxn modelId="{0C578330-4F0A-4E69-B25F-63A8AB43FE17}" type="presOf" srcId="{5D2A7904-5393-49A0-9A82-598A613158E3}" destId="{1BD4AC66-9AF4-4864-A642-33138A42EB0C}" srcOrd="0" destOrd="0" presId="urn:microsoft.com/office/officeart/2008/layout/VerticalCurvedList"/>
    <dgm:cxn modelId="{5133AE42-401A-47B2-BCF7-32774A959E27}" srcId="{F3C0167C-8E37-4B2D-957E-CBAE34A3C31B}" destId="{59D80FC0-4F75-4C47-A2B9-9CFC95E255E5}" srcOrd="0" destOrd="0" parTransId="{1436F0AC-2333-4879-8FCF-43531B274C35}" sibTransId="{C95261C8-A361-4DC4-8D97-E13F82ADBCC6}"/>
    <dgm:cxn modelId="{EA7B5151-858D-4FEA-97FC-3CB5542F3DF5}" type="presOf" srcId="{F3C0167C-8E37-4B2D-957E-CBAE34A3C31B}" destId="{9358FC8D-92D6-40C3-88D0-DFDE57C5D4C4}" srcOrd="0" destOrd="0" presId="urn:microsoft.com/office/officeart/2008/layout/VerticalCurvedList"/>
    <dgm:cxn modelId="{CB0EF459-F4D9-4A4F-B129-A95FB491797C}" type="presOf" srcId="{C95261C8-A361-4DC4-8D97-E13F82ADBCC6}" destId="{D863D36C-B048-4094-82EE-7DC20BDB16B2}" srcOrd="0" destOrd="0" presId="urn:microsoft.com/office/officeart/2008/layout/VerticalCurvedList"/>
    <dgm:cxn modelId="{A2FE5E85-7892-4087-80E7-BE2A40819DEC}" srcId="{F3C0167C-8E37-4B2D-957E-CBAE34A3C31B}" destId="{8FE4BA7D-45A0-45D4-96A3-5FCDB19BFB23}" srcOrd="2" destOrd="0" parTransId="{2264DFD4-48F6-495B-A751-D159060438E2}" sibTransId="{6F04ED3F-E200-4A9F-86EC-5E6DA9A5AAE3}"/>
    <dgm:cxn modelId="{2F73E48F-99DC-40B9-A1F0-9B9803DE0E95}" type="presOf" srcId="{5C6FF6C5-7352-42CB-815F-0D2A8D72DB20}" destId="{DFC6B34A-0EBB-4489-9C4C-BEF3DA1E7771}" srcOrd="0" destOrd="0" presId="urn:microsoft.com/office/officeart/2008/layout/VerticalCurvedList"/>
    <dgm:cxn modelId="{9E4DB795-73E4-4A05-BD4D-E0D5BF2F5D2B}" type="presOf" srcId="{59D80FC0-4F75-4C47-A2B9-9CFC95E255E5}" destId="{E6A8A48E-39C5-4C98-924E-1CB6ED62115C}" srcOrd="0" destOrd="0" presId="urn:microsoft.com/office/officeart/2008/layout/VerticalCurvedList"/>
    <dgm:cxn modelId="{C070F0BB-7AA5-45B9-800A-1652942A8D06}" srcId="{F3C0167C-8E37-4B2D-957E-CBAE34A3C31B}" destId="{5D2A7904-5393-49A0-9A82-598A613158E3}" srcOrd="3" destOrd="0" parTransId="{F04E2702-3A5C-411F-92B0-3BB57C74199C}" sibTransId="{29E2AB2F-1EC0-4272-AAE8-84EECF4DD331}"/>
    <dgm:cxn modelId="{1F54D135-7EC9-44C6-86B9-BB8842646DD5}" type="presParOf" srcId="{9358FC8D-92D6-40C3-88D0-DFDE57C5D4C4}" destId="{889CF7B8-DB77-4679-B048-AA5D0AFCBE56}" srcOrd="0" destOrd="0" presId="urn:microsoft.com/office/officeart/2008/layout/VerticalCurvedList"/>
    <dgm:cxn modelId="{E81D05EB-944A-4A51-8C28-53E02D1B992D}" type="presParOf" srcId="{889CF7B8-DB77-4679-B048-AA5D0AFCBE56}" destId="{30DCF2A5-6AD0-434A-A9EF-DD09E54A2DE0}" srcOrd="0" destOrd="0" presId="urn:microsoft.com/office/officeart/2008/layout/VerticalCurvedList"/>
    <dgm:cxn modelId="{D4FA9E19-CF53-4915-ACEA-BCACE5442BC6}" type="presParOf" srcId="{30DCF2A5-6AD0-434A-A9EF-DD09E54A2DE0}" destId="{32D26B16-8ECE-468E-85B1-6D5508FB2572}" srcOrd="0" destOrd="0" presId="urn:microsoft.com/office/officeart/2008/layout/VerticalCurvedList"/>
    <dgm:cxn modelId="{03A4FBD8-15B4-4E5A-A05E-51DE95F5D0E3}" type="presParOf" srcId="{30DCF2A5-6AD0-434A-A9EF-DD09E54A2DE0}" destId="{D863D36C-B048-4094-82EE-7DC20BDB16B2}" srcOrd="1" destOrd="0" presId="urn:microsoft.com/office/officeart/2008/layout/VerticalCurvedList"/>
    <dgm:cxn modelId="{3E225AD1-FDA6-449B-AB33-DC27522650AB}" type="presParOf" srcId="{30DCF2A5-6AD0-434A-A9EF-DD09E54A2DE0}" destId="{F81BDF83-3A41-45E3-8632-2CF3CD003160}" srcOrd="2" destOrd="0" presId="urn:microsoft.com/office/officeart/2008/layout/VerticalCurvedList"/>
    <dgm:cxn modelId="{0EE47125-F880-44E4-8FE4-B0B935C89C85}" type="presParOf" srcId="{30DCF2A5-6AD0-434A-A9EF-DD09E54A2DE0}" destId="{9EBC64A9-3D38-4558-9955-C44F039B82D1}" srcOrd="3" destOrd="0" presId="urn:microsoft.com/office/officeart/2008/layout/VerticalCurvedList"/>
    <dgm:cxn modelId="{D9915FC6-AE7B-4200-AC98-06D07D2162E0}" type="presParOf" srcId="{889CF7B8-DB77-4679-B048-AA5D0AFCBE56}" destId="{E6A8A48E-39C5-4C98-924E-1CB6ED62115C}" srcOrd="1" destOrd="0" presId="urn:microsoft.com/office/officeart/2008/layout/VerticalCurvedList"/>
    <dgm:cxn modelId="{EDE9D5FD-965B-477C-8BEA-FACC384A3346}" type="presParOf" srcId="{889CF7B8-DB77-4679-B048-AA5D0AFCBE56}" destId="{314A99C0-4A47-4878-A4DF-183E776AC9A0}" srcOrd="2" destOrd="0" presId="urn:microsoft.com/office/officeart/2008/layout/VerticalCurvedList"/>
    <dgm:cxn modelId="{97B316BE-DF48-4F36-B118-49DC61ACEAC2}" type="presParOf" srcId="{314A99C0-4A47-4878-A4DF-183E776AC9A0}" destId="{660E494C-70C2-4A26-96E8-6FF57CD7A86B}" srcOrd="0" destOrd="0" presId="urn:microsoft.com/office/officeart/2008/layout/VerticalCurvedList"/>
    <dgm:cxn modelId="{35942B3A-9A79-48F1-84C0-9156E70A1414}" type="presParOf" srcId="{889CF7B8-DB77-4679-B048-AA5D0AFCBE56}" destId="{DFC6B34A-0EBB-4489-9C4C-BEF3DA1E7771}" srcOrd="3" destOrd="0" presId="urn:microsoft.com/office/officeart/2008/layout/VerticalCurvedList"/>
    <dgm:cxn modelId="{FDDBE5A7-5D21-481D-B3BF-9EF9B34BD984}" type="presParOf" srcId="{889CF7B8-DB77-4679-B048-AA5D0AFCBE56}" destId="{CAF7BDEF-CBEC-4E98-9A0F-BFD9ECAC4680}" srcOrd="4" destOrd="0" presId="urn:microsoft.com/office/officeart/2008/layout/VerticalCurvedList"/>
    <dgm:cxn modelId="{96C7A683-BAF0-4339-BD05-5CF87BFF41B4}" type="presParOf" srcId="{CAF7BDEF-CBEC-4E98-9A0F-BFD9ECAC4680}" destId="{C0774B77-F6EC-42F8-84AF-C175BBC415FF}" srcOrd="0" destOrd="0" presId="urn:microsoft.com/office/officeart/2008/layout/VerticalCurvedList"/>
    <dgm:cxn modelId="{D37B35D6-ABC3-44ED-8520-99327AF38507}" type="presParOf" srcId="{889CF7B8-DB77-4679-B048-AA5D0AFCBE56}" destId="{68E502FD-2003-4DD8-8DE6-13FBFBE5430B}" srcOrd="5" destOrd="0" presId="urn:microsoft.com/office/officeart/2008/layout/VerticalCurvedList"/>
    <dgm:cxn modelId="{CB4CFDFF-064F-491E-894B-8E9684840DFB}" type="presParOf" srcId="{889CF7B8-DB77-4679-B048-AA5D0AFCBE56}" destId="{2F9B5026-7EE3-4628-AF05-327EFC4992CB}" srcOrd="6" destOrd="0" presId="urn:microsoft.com/office/officeart/2008/layout/VerticalCurvedList"/>
    <dgm:cxn modelId="{8E83944B-702E-4DF5-A06A-48844D342D74}" type="presParOf" srcId="{2F9B5026-7EE3-4628-AF05-327EFC4992CB}" destId="{C4EF26EB-6C8D-407A-8006-382378FD2DCE}" srcOrd="0" destOrd="0" presId="urn:microsoft.com/office/officeart/2008/layout/VerticalCurvedList"/>
    <dgm:cxn modelId="{1F7E2AD1-D633-4155-839A-658888D6C1C0}" type="presParOf" srcId="{889CF7B8-DB77-4679-B048-AA5D0AFCBE56}" destId="{1BD4AC66-9AF4-4864-A642-33138A42EB0C}" srcOrd="7" destOrd="0" presId="urn:microsoft.com/office/officeart/2008/layout/VerticalCurvedList"/>
    <dgm:cxn modelId="{331FDA7F-8EBB-4245-A7DB-046A237E109B}" type="presParOf" srcId="{889CF7B8-DB77-4679-B048-AA5D0AFCBE56}" destId="{C086D56E-E3B3-4381-A1B2-D40E6CEE731F}" srcOrd="8" destOrd="0" presId="urn:microsoft.com/office/officeart/2008/layout/VerticalCurvedList"/>
    <dgm:cxn modelId="{52F64F36-009F-4942-8A75-342C90521D02}" type="presParOf" srcId="{C086D56E-E3B3-4381-A1B2-D40E6CEE731F}" destId="{938A0876-4098-43F6-93E4-5E1BDB8562E2}"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9C93781-FBC0-4FB6-8B40-20E2FE82D19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1D816F-2E7A-498D-B18D-DBFFC5D75156}">
      <dgm:prSet custT="1"/>
      <dgm:spPr>
        <a:solidFill>
          <a:srgbClr val="DBEEF4"/>
        </a:solidFill>
        <a:ln>
          <a:noFill/>
        </a:ln>
      </dgm:spPr>
      <dgm:t>
        <a:bodyPr/>
        <a:lstStyle/>
        <a:p>
          <a:pPr algn="ctr"/>
          <a:r>
            <a:rPr lang="en-GB" sz="1500">
              <a:solidFill>
                <a:srgbClr val="002060"/>
              </a:solidFill>
            </a:rPr>
            <a:t>What is needed is a minimal set of Enterprise Architecture services</a:t>
          </a:r>
          <a:endParaRPr lang="en-US" sz="1500">
            <a:solidFill>
              <a:srgbClr val="002060"/>
            </a:solidFill>
          </a:endParaRPr>
        </a:p>
      </dgm:t>
    </dgm:pt>
    <dgm:pt modelId="{DF4D163B-49A6-4794-852B-FB7D234BBBA2}" type="parTrans" cxnId="{596143D4-ECCE-428E-978A-10E72E8BB2D2}">
      <dgm:prSet/>
      <dgm:spPr/>
      <dgm:t>
        <a:bodyPr/>
        <a:lstStyle/>
        <a:p>
          <a:endParaRPr lang="en-US"/>
        </a:p>
      </dgm:t>
    </dgm:pt>
    <dgm:pt modelId="{C101C250-28EC-44BA-84A2-3769A1E4B43D}" type="sibTrans" cxnId="{596143D4-ECCE-428E-978A-10E72E8BB2D2}">
      <dgm:prSet/>
      <dgm:spPr/>
      <dgm:t>
        <a:bodyPr/>
        <a:lstStyle/>
        <a:p>
          <a:endParaRPr lang="en-US"/>
        </a:p>
      </dgm:t>
    </dgm:pt>
    <dgm:pt modelId="{8129F74B-2F6E-47A6-BEC1-AA713EBC10DD}" type="pres">
      <dgm:prSet presAssocID="{49C93781-FBC0-4FB6-8B40-20E2FE82D196}" presName="linear" presStyleCnt="0">
        <dgm:presLayoutVars>
          <dgm:animLvl val="lvl"/>
          <dgm:resizeHandles val="exact"/>
        </dgm:presLayoutVars>
      </dgm:prSet>
      <dgm:spPr/>
    </dgm:pt>
    <dgm:pt modelId="{04D76F94-7546-434C-ACB1-E51F4151A228}" type="pres">
      <dgm:prSet presAssocID="{681D816F-2E7A-498D-B18D-DBFFC5D75156}" presName="parentText" presStyleLbl="node1" presStyleIdx="0" presStyleCnt="1">
        <dgm:presLayoutVars>
          <dgm:chMax val="0"/>
          <dgm:bulletEnabled val="1"/>
        </dgm:presLayoutVars>
      </dgm:prSet>
      <dgm:spPr/>
    </dgm:pt>
  </dgm:ptLst>
  <dgm:cxnLst>
    <dgm:cxn modelId="{D3C25455-10DE-4AD3-BC3F-656363B1DD85}" type="presOf" srcId="{49C93781-FBC0-4FB6-8B40-20E2FE82D196}" destId="{8129F74B-2F6E-47A6-BEC1-AA713EBC10DD}" srcOrd="0" destOrd="0" presId="urn:microsoft.com/office/officeart/2005/8/layout/vList2"/>
    <dgm:cxn modelId="{CD9AC877-6ACB-46F7-A827-C416F56C87A1}" type="presOf" srcId="{681D816F-2E7A-498D-B18D-DBFFC5D75156}" destId="{04D76F94-7546-434C-ACB1-E51F4151A228}" srcOrd="0" destOrd="0" presId="urn:microsoft.com/office/officeart/2005/8/layout/vList2"/>
    <dgm:cxn modelId="{596143D4-ECCE-428E-978A-10E72E8BB2D2}" srcId="{49C93781-FBC0-4FB6-8B40-20E2FE82D196}" destId="{681D816F-2E7A-498D-B18D-DBFFC5D75156}" srcOrd="0" destOrd="0" parTransId="{DF4D163B-49A6-4794-852B-FB7D234BBBA2}" sibTransId="{C101C250-28EC-44BA-84A2-3769A1E4B43D}"/>
    <dgm:cxn modelId="{A2B01A55-BF61-4A7E-9A8B-8122F433E2BE}" type="presParOf" srcId="{8129F74B-2F6E-47A6-BEC1-AA713EBC10DD}" destId="{04D76F94-7546-434C-ACB1-E51F4151A22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BE5D2DC-6255-488F-93CE-369BE0EF462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B7F9687-3307-461F-87AC-2FAF49C7D208}">
      <dgm:prSet custT="1"/>
      <dgm:spPr/>
      <dgm:t>
        <a:bodyPr/>
        <a:lstStyle/>
        <a:p>
          <a:r>
            <a:rPr lang="en-GB" sz="1800" dirty="0"/>
            <a:t>Context I: Individual/Founder</a:t>
          </a:r>
          <a:endParaRPr lang="en-US" sz="1800" dirty="0"/>
        </a:p>
      </dgm:t>
    </dgm:pt>
    <dgm:pt modelId="{22750C28-C26B-435A-8BA4-FFF94A4608EC}" type="parTrans" cxnId="{196AD651-B1EF-493A-8807-5CA2E800DF3D}">
      <dgm:prSet/>
      <dgm:spPr/>
      <dgm:t>
        <a:bodyPr/>
        <a:lstStyle/>
        <a:p>
          <a:endParaRPr lang="en-US" sz="1800"/>
        </a:p>
      </dgm:t>
    </dgm:pt>
    <dgm:pt modelId="{B1EF1800-2B9D-45B1-9DE5-5E8007354AE7}" type="sibTrans" cxnId="{196AD651-B1EF-493A-8807-5CA2E800DF3D}">
      <dgm:prSet/>
      <dgm:spPr/>
      <dgm:t>
        <a:bodyPr/>
        <a:lstStyle/>
        <a:p>
          <a:endParaRPr lang="en-US" sz="1800"/>
        </a:p>
      </dgm:t>
    </dgm:pt>
    <dgm:pt modelId="{1E3E4452-D5E7-40B2-847C-9EE32C5A75C5}">
      <dgm:prSet custT="1"/>
      <dgm:spPr/>
      <dgm:t>
        <a:bodyPr/>
        <a:lstStyle/>
        <a:p>
          <a:r>
            <a:rPr lang="en-GB" sz="1800"/>
            <a:t>Context II: Team</a:t>
          </a:r>
          <a:endParaRPr lang="en-US" sz="1800"/>
        </a:p>
      </dgm:t>
    </dgm:pt>
    <dgm:pt modelId="{BCC1005D-C678-456D-8317-35D4B568AC97}" type="parTrans" cxnId="{E1923E68-9959-428E-8F1F-0AE9E763F3C2}">
      <dgm:prSet/>
      <dgm:spPr/>
      <dgm:t>
        <a:bodyPr/>
        <a:lstStyle/>
        <a:p>
          <a:endParaRPr lang="en-US" sz="1800"/>
        </a:p>
      </dgm:t>
    </dgm:pt>
    <dgm:pt modelId="{8693FA66-150A-4506-A2FF-9294C8F6EB2B}" type="sibTrans" cxnId="{E1923E68-9959-428E-8F1F-0AE9E763F3C2}">
      <dgm:prSet/>
      <dgm:spPr/>
      <dgm:t>
        <a:bodyPr/>
        <a:lstStyle/>
        <a:p>
          <a:endParaRPr lang="en-US" sz="1800"/>
        </a:p>
      </dgm:t>
    </dgm:pt>
    <dgm:pt modelId="{6FD383C2-5458-4E20-A500-23D211344756}">
      <dgm:prSet custT="1"/>
      <dgm:spPr/>
      <dgm:t>
        <a:bodyPr/>
        <a:lstStyle/>
        <a:p>
          <a:r>
            <a:rPr lang="en-GB" sz="1800"/>
            <a:t>Context III: Team of Teams</a:t>
          </a:r>
          <a:endParaRPr lang="en-US" sz="1800"/>
        </a:p>
      </dgm:t>
    </dgm:pt>
    <dgm:pt modelId="{4602B961-66AF-4A37-B8FD-6295EA40F7BF}" type="parTrans" cxnId="{6BFD7062-A464-4550-A262-173716C9EDE6}">
      <dgm:prSet/>
      <dgm:spPr/>
      <dgm:t>
        <a:bodyPr/>
        <a:lstStyle/>
        <a:p>
          <a:endParaRPr lang="en-US" sz="1800"/>
        </a:p>
      </dgm:t>
    </dgm:pt>
    <dgm:pt modelId="{2E3346E9-1B8E-42C7-A11B-5EF0134FE592}" type="sibTrans" cxnId="{6BFD7062-A464-4550-A262-173716C9EDE6}">
      <dgm:prSet/>
      <dgm:spPr/>
      <dgm:t>
        <a:bodyPr/>
        <a:lstStyle/>
        <a:p>
          <a:endParaRPr lang="en-US" sz="1800"/>
        </a:p>
      </dgm:t>
    </dgm:pt>
    <dgm:pt modelId="{D0ABF09B-0C83-490F-BF35-24C9BF5514DE}">
      <dgm:prSet custT="1"/>
      <dgm:spPr/>
      <dgm:t>
        <a:bodyPr/>
        <a:lstStyle/>
        <a:p>
          <a:r>
            <a:rPr lang="en-GB" sz="1800" dirty="0"/>
            <a:t>Context IV: Enduring Enterprise</a:t>
          </a:r>
          <a:endParaRPr lang="en-US" sz="1800" dirty="0"/>
        </a:p>
      </dgm:t>
    </dgm:pt>
    <dgm:pt modelId="{9DC3DB85-F703-45C1-BEE5-7A0A9C601638}" type="parTrans" cxnId="{D40A9CC4-F692-4EF0-B8B3-EB7D68CF95D6}">
      <dgm:prSet/>
      <dgm:spPr/>
      <dgm:t>
        <a:bodyPr/>
        <a:lstStyle/>
        <a:p>
          <a:endParaRPr lang="en-US" sz="1800"/>
        </a:p>
      </dgm:t>
    </dgm:pt>
    <dgm:pt modelId="{7FF871C1-F8C7-4C2C-80F8-E9451777EFAE}" type="sibTrans" cxnId="{D40A9CC4-F692-4EF0-B8B3-EB7D68CF95D6}">
      <dgm:prSet/>
      <dgm:spPr/>
      <dgm:t>
        <a:bodyPr/>
        <a:lstStyle/>
        <a:p>
          <a:endParaRPr lang="en-US" sz="1800"/>
        </a:p>
      </dgm:t>
    </dgm:pt>
    <dgm:pt modelId="{E8DE932E-24D0-4E28-A58F-E3C6E313BD50}" type="pres">
      <dgm:prSet presAssocID="{EBE5D2DC-6255-488F-93CE-369BE0EF4625}" presName="root" presStyleCnt="0">
        <dgm:presLayoutVars>
          <dgm:dir/>
          <dgm:resizeHandles val="exact"/>
        </dgm:presLayoutVars>
      </dgm:prSet>
      <dgm:spPr/>
    </dgm:pt>
    <dgm:pt modelId="{BBEE8E7F-D5BF-48F4-BD01-01F66769ABB2}" type="pres">
      <dgm:prSet presAssocID="{9B7F9687-3307-461F-87AC-2FAF49C7D208}" presName="compNode" presStyleCnt="0"/>
      <dgm:spPr/>
    </dgm:pt>
    <dgm:pt modelId="{E5884F8D-8BE0-4F48-898D-A8D14B87F387}" type="pres">
      <dgm:prSet presAssocID="{9B7F9687-3307-461F-87AC-2FAF49C7D208}" presName="bgRect" presStyleLbl="bgShp" presStyleIdx="0" presStyleCnt="4"/>
      <dgm:spPr/>
    </dgm:pt>
    <dgm:pt modelId="{88269DC4-5F21-41BA-BF15-9729C12C466F}" type="pres">
      <dgm:prSet presAssocID="{9B7F9687-3307-461F-87AC-2FAF49C7D208}"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ser"/>
        </a:ext>
      </dgm:extLst>
    </dgm:pt>
    <dgm:pt modelId="{D11D6FE3-8744-47AD-8274-9DCF12773D23}" type="pres">
      <dgm:prSet presAssocID="{9B7F9687-3307-461F-87AC-2FAF49C7D208}" presName="spaceRect" presStyleCnt="0"/>
      <dgm:spPr/>
    </dgm:pt>
    <dgm:pt modelId="{AE9C0DD9-15D5-495D-BE2F-35899EBF27C8}" type="pres">
      <dgm:prSet presAssocID="{9B7F9687-3307-461F-87AC-2FAF49C7D208}" presName="parTx" presStyleLbl="revTx" presStyleIdx="0" presStyleCnt="4">
        <dgm:presLayoutVars>
          <dgm:chMax val="0"/>
          <dgm:chPref val="0"/>
        </dgm:presLayoutVars>
      </dgm:prSet>
      <dgm:spPr/>
    </dgm:pt>
    <dgm:pt modelId="{CEBC240D-CAD9-4346-92AE-E619DD74FD76}" type="pres">
      <dgm:prSet presAssocID="{B1EF1800-2B9D-45B1-9DE5-5E8007354AE7}" presName="sibTrans" presStyleCnt="0"/>
      <dgm:spPr/>
    </dgm:pt>
    <dgm:pt modelId="{BCA738FB-293F-437B-825F-3D0A1C29E6C6}" type="pres">
      <dgm:prSet presAssocID="{1E3E4452-D5E7-40B2-847C-9EE32C5A75C5}" presName="compNode" presStyleCnt="0"/>
      <dgm:spPr/>
    </dgm:pt>
    <dgm:pt modelId="{01844734-1462-4A19-9491-98A8855EE644}" type="pres">
      <dgm:prSet presAssocID="{1E3E4452-D5E7-40B2-847C-9EE32C5A75C5}" presName="bgRect" presStyleLbl="bgShp" presStyleIdx="1" presStyleCnt="4"/>
      <dgm:spPr/>
    </dgm:pt>
    <dgm:pt modelId="{7BCF1423-02DB-4678-B040-6404BACD3A97}" type="pres">
      <dgm:prSet presAssocID="{1E3E4452-D5E7-40B2-847C-9EE32C5A75C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B169155E-78AA-4BE5-8A17-7CDAA2FF9753}" type="pres">
      <dgm:prSet presAssocID="{1E3E4452-D5E7-40B2-847C-9EE32C5A75C5}" presName="spaceRect" presStyleCnt="0"/>
      <dgm:spPr/>
    </dgm:pt>
    <dgm:pt modelId="{38F7184C-AEA7-4E06-A407-2B55047A69B2}" type="pres">
      <dgm:prSet presAssocID="{1E3E4452-D5E7-40B2-847C-9EE32C5A75C5}" presName="parTx" presStyleLbl="revTx" presStyleIdx="1" presStyleCnt="4">
        <dgm:presLayoutVars>
          <dgm:chMax val="0"/>
          <dgm:chPref val="0"/>
        </dgm:presLayoutVars>
      </dgm:prSet>
      <dgm:spPr/>
    </dgm:pt>
    <dgm:pt modelId="{149B5558-DFE3-4F6C-B94B-E969857021D0}" type="pres">
      <dgm:prSet presAssocID="{8693FA66-150A-4506-A2FF-9294C8F6EB2B}" presName="sibTrans" presStyleCnt="0"/>
      <dgm:spPr/>
    </dgm:pt>
    <dgm:pt modelId="{978ED493-48F0-403B-AB2C-6F7762569567}" type="pres">
      <dgm:prSet presAssocID="{6FD383C2-5458-4E20-A500-23D211344756}" presName="compNode" presStyleCnt="0"/>
      <dgm:spPr/>
    </dgm:pt>
    <dgm:pt modelId="{808BBF5A-101B-4BAE-AC19-1EEC50E61BE5}" type="pres">
      <dgm:prSet presAssocID="{6FD383C2-5458-4E20-A500-23D211344756}" presName="bgRect" presStyleLbl="bgShp" presStyleIdx="2" presStyleCnt="4"/>
      <dgm:spPr/>
    </dgm:pt>
    <dgm:pt modelId="{1C4DBE53-5CDA-4D28-AD8B-E71A2F9E021B}" type="pres">
      <dgm:prSet presAssocID="{6FD383C2-5458-4E20-A500-23D211344756}"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ierarchy"/>
        </a:ext>
      </dgm:extLst>
    </dgm:pt>
    <dgm:pt modelId="{FB22658F-74F3-4E8C-AC48-F89CEDCF69BB}" type="pres">
      <dgm:prSet presAssocID="{6FD383C2-5458-4E20-A500-23D211344756}" presName="spaceRect" presStyleCnt="0"/>
      <dgm:spPr/>
    </dgm:pt>
    <dgm:pt modelId="{1D78B2E9-714C-4395-8B75-44B65F828BA6}" type="pres">
      <dgm:prSet presAssocID="{6FD383C2-5458-4E20-A500-23D211344756}" presName="parTx" presStyleLbl="revTx" presStyleIdx="2" presStyleCnt="4">
        <dgm:presLayoutVars>
          <dgm:chMax val="0"/>
          <dgm:chPref val="0"/>
        </dgm:presLayoutVars>
      </dgm:prSet>
      <dgm:spPr/>
    </dgm:pt>
    <dgm:pt modelId="{AC6C93E6-4270-43E5-8CBF-25F25032292C}" type="pres">
      <dgm:prSet presAssocID="{2E3346E9-1B8E-42C7-A11B-5EF0134FE592}" presName="sibTrans" presStyleCnt="0"/>
      <dgm:spPr/>
    </dgm:pt>
    <dgm:pt modelId="{D95B109E-2672-4EFB-9356-2C0A52429AFC}" type="pres">
      <dgm:prSet presAssocID="{D0ABF09B-0C83-490F-BF35-24C9BF5514DE}" presName="compNode" presStyleCnt="0"/>
      <dgm:spPr/>
    </dgm:pt>
    <dgm:pt modelId="{827F507D-0996-4010-88AF-7E97B1EA37BC}" type="pres">
      <dgm:prSet presAssocID="{D0ABF09B-0C83-490F-BF35-24C9BF5514DE}" presName="bgRect" presStyleLbl="bgShp" presStyleIdx="3" presStyleCnt="4"/>
      <dgm:spPr/>
    </dgm:pt>
    <dgm:pt modelId="{550A86D7-1D08-4CB4-895B-7E082001CFFF}" type="pres">
      <dgm:prSet presAssocID="{D0ABF09B-0C83-490F-BF35-24C9BF5514DE}"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twork"/>
        </a:ext>
      </dgm:extLst>
    </dgm:pt>
    <dgm:pt modelId="{DFBF5C8A-B106-47D5-BE5C-FBC790B240B1}" type="pres">
      <dgm:prSet presAssocID="{D0ABF09B-0C83-490F-BF35-24C9BF5514DE}" presName="spaceRect" presStyleCnt="0"/>
      <dgm:spPr/>
    </dgm:pt>
    <dgm:pt modelId="{355199C0-3B25-462E-A23D-2B23986E9E43}" type="pres">
      <dgm:prSet presAssocID="{D0ABF09B-0C83-490F-BF35-24C9BF5514DE}" presName="parTx" presStyleLbl="revTx" presStyleIdx="3" presStyleCnt="4">
        <dgm:presLayoutVars>
          <dgm:chMax val="0"/>
          <dgm:chPref val="0"/>
        </dgm:presLayoutVars>
      </dgm:prSet>
      <dgm:spPr/>
    </dgm:pt>
  </dgm:ptLst>
  <dgm:cxnLst>
    <dgm:cxn modelId="{F6A9030B-F371-4C04-A3EA-9BBBCA0696A7}" type="presOf" srcId="{6FD383C2-5458-4E20-A500-23D211344756}" destId="{1D78B2E9-714C-4395-8B75-44B65F828BA6}" srcOrd="0" destOrd="0" presId="urn:microsoft.com/office/officeart/2018/2/layout/IconVerticalSolidList"/>
    <dgm:cxn modelId="{6BFD7062-A464-4550-A262-173716C9EDE6}" srcId="{EBE5D2DC-6255-488F-93CE-369BE0EF4625}" destId="{6FD383C2-5458-4E20-A500-23D211344756}" srcOrd="2" destOrd="0" parTransId="{4602B961-66AF-4A37-B8FD-6295EA40F7BF}" sibTransId="{2E3346E9-1B8E-42C7-A11B-5EF0134FE592}"/>
    <dgm:cxn modelId="{E1923E68-9959-428E-8F1F-0AE9E763F3C2}" srcId="{EBE5D2DC-6255-488F-93CE-369BE0EF4625}" destId="{1E3E4452-D5E7-40B2-847C-9EE32C5A75C5}" srcOrd="1" destOrd="0" parTransId="{BCC1005D-C678-456D-8317-35D4B568AC97}" sibTransId="{8693FA66-150A-4506-A2FF-9294C8F6EB2B}"/>
    <dgm:cxn modelId="{820B3D4A-0FB3-436C-BDBA-F824B43986B8}" type="presOf" srcId="{EBE5D2DC-6255-488F-93CE-369BE0EF4625}" destId="{E8DE932E-24D0-4E28-A58F-E3C6E313BD50}" srcOrd="0" destOrd="0" presId="urn:microsoft.com/office/officeart/2018/2/layout/IconVerticalSolidList"/>
    <dgm:cxn modelId="{196AD651-B1EF-493A-8807-5CA2E800DF3D}" srcId="{EBE5D2DC-6255-488F-93CE-369BE0EF4625}" destId="{9B7F9687-3307-461F-87AC-2FAF49C7D208}" srcOrd="0" destOrd="0" parTransId="{22750C28-C26B-435A-8BA4-FFF94A4608EC}" sibTransId="{B1EF1800-2B9D-45B1-9DE5-5E8007354AE7}"/>
    <dgm:cxn modelId="{9DC454A7-566C-4A35-8C35-B458CD079A88}" type="presOf" srcId="{9B7F9687-3307-461F-87AC-2FAF49C7D208}" destId="{AE9C0DD9-15D5-495D-BE2F-35899EBF27C8}" srcOrd="0" destOrd="0" presId="urn:microsoft.com/office/officeart/2018/2/layout/IconVerticalSolidList"/>
    <dgm:cxn modelId="{D40A9CC4-F692-4EF0-B8B3-EB7D68CF95D6}" srcId="{EBE5D2DC-6255-488F-93CE-369BE0EF4625}" destId="{D0ABF09B-0C83-490F-BF35-24C9BF5514DE}" srcOrd="3" destOrd="0" parTransId="{9DC3DB85-F703-45C1-BEE5-7A0A9C601638}" sibTransId="{7FF871C1-F8C7-4C2C-80F8-E9451777EFAE}"/>
    <dgm:cxn modelId="{2BC8B7D3-8775-4BF7-AE33-B5FBFFE25AC1}" type="presOf" srcId="{1E3E4452-D5E7-40B2-847C-9EE32C5A75C5}" destId="{38F7184C-AEA7-4E06-A407-2B55047A69B2}" srcOrd="0" destOrd="0" presId="urn:microsoft.com/office/officeart/2018/2/layout/IconVerticalSolidList"/>
    <dgm:cxn modelId="{6F62E1F3-75C9-4FAB-BAA1-CE1DFC4A5062}" type="presOf" srcId="{D0ABF09B-0C83-490F-BF35-24C9BF5514DE}" destId="{355199C0-3B25-462E-A23D-2B23986E9E43}" srcOrd="0" destOrd="0" presId="urn:microsoft.com/office/officeart/2018/2/layout/IconVerticalSolidList"/>
    <dgm:cxn modelId="{C9E1DF23-DA22-4653-AB9D-60FEAF8B0C93}" type="presParOf" srcId="{E8DE932E-24D0-4E28-A58F-E3C6E313BD50}" destId="{BBEE8E7F-D5BF-48F4-BD01-01F66769ABB2}" srcOrd="0" destOrd="0" presId="urn:microsoft.com/office/officeart/2018/2/layout/IconVerticalSolidList"/>
    <dgm:cxn modelId="{A622420E-A362-4120-AE91-FD153B647AE1}" type="presParOf" srcId="{BBEE8E7F-D5BF-48F4-BD01-01F66769ABB2}" destId="{E5884F8D-8BE0-4F48-898D-A8D14B87F387}" srcOrd="0" destOrd="0" presId="urn:microsoft.com/office/officeart/2018/2/layout/IconVerticalSolidList"/>
    <dgm:cxn modelId="{8262961C-237F-4167-AF53-5276EDA2734A}" type="presParOf" srcId="{BBEE8E7F-D5BF-48F4-BD01-01F66769ABB2}" destId="{88269DC4-5F21-41BA-BF15-9729C12C466F}" srcOrd="1" destOrd="0" presId="urn:microsoft.com/office/officeart/2018/2/layout/IconVerticalSolidList"/>
    <dgm:cxn modelId="{B829DE28-EE77-473D-A0FE-E79A66BF173F}" type="presParOf" srcId="{BBEE8E7F-D5BF-48F4-BD01-01F66769ABB2}" destId="{D11D6FE3-8744-47AD-8274-9DCF12773D23}" srcOrd="2" destOrd="0" presId="urn:microsoft.com/office/officeart/2018/2/layout/IconVerticalSolidList"/>
    <dgm:cxn modelId="{DCC213AF-EC2D-4636-BA21-24B62D998008}" type="presParOf" srcId="{BBEE8E7F-D5BF-48F4-BD01-01F66769ABB2}" destId="{AE9C0DD9-15D5-495D-BE2F-35899EBF27C8}" srcOrd="3" destOrd="0" presId="urn:microsoft.com/office/officeart/2018/2/layout/IconVerticalSolidList"/>
    <dgm:cxn modelId="{94D811B3-4C79-440F-90E3-19421FD30D28}" type="presParOf" srcId="{E8DE932E-24D0-4E28-A58F-E3C6E313BD50}" destId="{CEBC240D-CAD9-4346-92AE-E619DD74FD76}" srcOrd="1" destOrd="0" presId="urn:microsoft.com/office/officeart/2018/2/layout/IconVerticalSolidList"/>
    <dgm:cxn modelId="{445E54C9-84BF-4A42-9D52-7E306E4E30EE}" type="presParOf" srcId="{E8DE932E-24D0-4E28-A58F-E3C6E313BD50}" destId="{BCA738FB-293F-437B-825F-3D0A1C29E6C6}" srcOrd="2" destOrd="0" presId="urn:microsoft.com/office/officeart/2018/2/layout/IconVerticalSolidList"/>
    <dgm:cxn modelId="{ABF621FF-3CBA-4953-B41C-99AF2CBE37E6}" type="presParOf" srcId="{BCA738FB-293F-437B-825F-3D0A1C29E6C6}" destId="{01844734-1462-4A19-9491-98A8855EE644}" srcOrd="0" destOrd="0" presId="urn:microsoft.com/office/officeart/2018/2/layout/IconVerticalSolidList"/>
    <dgm:cxn modelId="{BCEE6E89-FCB9-47CE-B436-2F0641E5C6ED}" type="presParOf" srcId="{BCA738FB-293F-437B-825F-3D0A1C29E6C6}" destId="{7BCF1423-02DB-4678-B040-6404BACD3A97}" srcOrd="1" destOrd="0" presId="urn:microsoft.com/office/officeart/2018/2/layout/IconVerticalSolidList"/>
    <dgm:cxn modelId="{CC77EA2C-D245-4EFA-99B1-04F4B93AE51B}" type="presParOf" srcId="{BCA738FB-293F-437B-825F-3D0A1C29E6C6}" destId="{B169155E-78AA-4BE5-8A17-7CDAA2FF9753}" srcOrd="2" destOrd="0" presId="urn:microsoft.com/office/officeart/2018/2/layout/IconVerticalSolidList"/>
    <dgm:cxn modelId="{BB4D4A1D-1DD6-412F-8150-2C5512A528DC}" type="presParOf" srcId="{BCA738FB-293F-437B-825F-3D0A1C29E6C6}" destId="{38F7184C-AEA7-4E06-A407-2B55047A69B2}" srcOrd="3" destOrd="0" presId="urn:microsoft.com/office/officeart/2018/2/layout/IconVerticalSolidList"/>
    <dgm:cxn modelId="{29139A14-80FA-4874-91C5-D322CF00F030}" type="presParOf" srcId="{E8DE932E-24D0-4E28-A58F-E3C6E313BD50}" destId="{149B5558-DFE3-4F6C-B94B-E969857021D0}" srcOrd="3" destOrd="0" presId="urn:microsoft.com/office/officeart/2018/2/layout/IconVerticalSolidList"/>
    <dgm:cxn modelId="{26DC5A75-3C0B-4E02-87FD-38A2490E53F8}" type="presParOf" srcId="{E8DE932E-24D0-4E28-A58F-E3C6E313BD50}" destId="{978ED493-48F0-403B-AB2C-6F7762569567}" srcOrd="4" destOrd="0" presId="urn:microsoft.com/office/officeart/2018/2/layout/IconVerticalSolidList"/>
    <dgm:cxn modelId="{87840388-2724-4E5D-B9E6-8ED3D96AECD1}" type="presParOf" srcId="{978ED493-48F0-403B-AB2C-6F7762569567}" destId="{808BBF5A-101B-4BAE-AC19-1EEC50E61BE5}" srcOrd="0" destOrd="0" presId="urn:microsoft.com/office/officeart/2018/2/layout/IconVerticalSolidList"/>
    <dgm:cxn modelId="{C90CAEBD-D609-4FF0-B142-B18B8C6EA52F}" type="presParOf" srcId="{978ED493-48F0-403B-AB2C-6F7762569567}" destId="{1C4DBE53-5CDA-4D28-AD8B-E71A2F9E021B}" srcOrd="1" destOrd="0" presId="urn:microsoft.com/office/officeart/2018/2/layout/IconVerticalSolidList"/>
    <dgm:cxn modelId="{6C7D608E-4030-44E9-961B-811481F0FC61}" type="presParOf" srcId="{978ED493-48F0-403B-AB2C-6F7762569567}" destId="{FB22658F-74F3-4E8C-AC48-F89CEDCF69BB}" srcOrd="2" destOrd="0" presId="urn:microsoft.com/office/officeart/2018/2/layout/IconVerticalSolidList"/>
    <dgm:cxn modelId="{95038B01-32A4-4EDC-BBE3-464039EEE706}" type="presParOf" srcId="{978ED493-48F0-403B-AB2C-6F7762569567}" destId="{1D78B2E9-714C-4395-8B75-44B65F828BA6}" srcOrd="3" destOrd="0" presId="urn:microsoft.com/office/officeart/2018/2/layout/IconVerticalSolidList"/>
    <dgm:cxn modelId="{07746C2B-5A13-4D0E-B6AC-D624AAA5BB90}" type="presParOf" srcId="{E8DE932E-24D0-4E28-A58F-E3C6E313BD50}" destId="{AC6C93E6-4270-43E5-8CBF-25F25032292C}" srcOrd="5" destOrd="0" presId="urn:microsoft.com/office/officeart/2018/2/layout/IconVerticalSolidList"/>
    <dgm:cxn modelId="{0B39CCA7-8986-4CD4-9A0E-F353FF675F89}" type="presParOf" srcId="{E8DE932E-24D0-4E28-A58F-E3C6E313BD50}" destId="{D95B109E-2672-4EFB-9356-2C0A52429AFC}" srcOrd="6" destOrd="0" presId="urn:microsoft.com/office/officeart/2018/2/layout/IconVerticalSolidList"/>
    <dgm:cxn modelId="{5CD1325E-4C28-4A72-A345-837B8CAB5215}" type="presParOf" srcId="{D95B109E-2672-4EFB-9356-2C0A52429AFC}" destId="{827F507D-0996-4010-88AF-7E97B1EA37BC}" srcOrd="0" destOrd="0" presId="urn:microsoft.com/office/officeart/2018/2/layout/IconVerticalSolidList"/>
    <dgm:cxn modelId="{12B55BB9-3899-4FC4-8896-40C30587465A}" type="presParOf" srcId="{D95B109E-2672-4EFB-9356-2C0A52429AFC}" destId="{550A86D7-1D08-4CB4-895B-7E082001CFFF}" srcOrd="1" destOrd="0" presId="urn:microsoft.com/office/officeart/2018/2/layout/IconVerticalSolidList"/>
    <dgm:cxn modelId="{859B87A1-1238-46F4-8BB0-B975E1CD25C5}" type="presParOf" srcId="{D95B109E-2672-4EFB-9356-2C0A52429AFC}" destId="{DFBF5C8A-B106-47D5-BE5C-FBC790B240B1}" srcOrd="2" destOrd="0" presId="urn:microsoft.com/office/officeart/2018/2/layout/IconVerticalSolidList"/>
    <dgm:cxn modelId="{DCD682F2-6FD1-42B6-8D66-B108FF6728F1}" type="presParOf" srcId="{D95B109E-2672-4EFB-9356-2C0A52429AFC}" destId="{355199C0-3B25-462E-A23D-2B23986E9E43}" srcOrd="3" destOrd="0" presId="urn:microsoft.com/office/officeart/2018/2/layout/IconVerticalSoli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C320BD-E314-4DEF-9CD8-2E4E5D10B40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GB"/>
        </a:p>
      </dgm:t>
    </dgm:pt>
    <dgm:pt modelId="{3EAE0802-0A50-44CC-BBC6-1B1B8586B3AE}">
      <dgm:prSet/>
      <dgm:spPr>
        <a:solidFill>
          <a:srgbClr val="4472C4"/>
        </a:solidFill>
      </dgm:spPr>
      <dgm:t>
        <a:bodyPr/>
        <a:lstStyle/>
        <a:p>
          <a:r>
            <a:rPr lang="en-GB"/>
            <a:t>Understanding the EA Capability’s information requirements requires the following questions to be answered:</a:t>
          </a:r>
          <a:endParaRPr lang="en-US"/>
        </a:p>
      </dgm:t>
    </dgm:pt>
    <dgm:pt modelId="{BF896373-38B5-4AD0-99C4-65A9C89ABD26}" type="parTrans" cxnId="{1D135750-3A2D-43A3-B4F1-360AB74D65AB}">
      <dgm:prSet/>
      <dgm:spPr/>
      <dgm:t>
        <a:bodyPr/>
        <a:lstStyle/>
        <a:p>
          <a:endParaRPr lang="en-GB"/>
        </a:p>
      </dgm:t>
    </dgm:pt>
    <dgm:pt modelId="{4414D3AB-1D8D-4B8E-8503-7E980A1F6609}" type="sibTrans" cxnId="{1D135750-3A2D-43A3-B4F1-360AB74D65AB}">
      <dgm:prSet/>
      <dgm:spPr/>
      <dgm:t>
        <a:bodyPr/>
        <a:lstStyle/>
        <a:p>
          <a:endParaRPr lang="en-GB"/>
        </a:p>
      </dgm:t>
    </dgm:pt>
    <dgm:pt modelId="{2C96C830-0FBD-4620-98E7-F70709535638}">
      <dgm:prSet/>
      <dgm:spPr/>
      <dgm:t>
        <a:bodyPr/>
        <a:lstStyle/>
        <a:p>
          <a:r>
            <a:rPr lang="en-GB"/>
            <a:t>What is the EA Capability’s purpose in supporting decision-making and governance?</a:t>
          </a:r>
          <a:endParaRPr lang="en-US"/>
        </a:p>
      </dgm:t>
    </dgm:pt>
    <dgm:pt modelId="{049AC58F-86EC-4650-B5CE-775E6B2345B7}" type="parTrans" cxnId="{F64C398C-E074-401D-BD14-A201A1411BFB}">
      <dgm:prSet/>
      <dgm:spPr/>
      <dgm:t>
        <a:bodyPr/>
        <a:lstStyle/>
        <a:p>
          <a:endParaRPr lang="en-GB"/>
        </a:p>
      </dgm:t>
    </dgm:pt>
    <dgm:pt modelId="{92B09979-D434-401C-AD4F-B0D8B979A146}" type="sibTrans" cxnId="{F64C398C-E074-401D-BD14-A201A1411BFB}">
      <dgm:prSet/>
      <dgm:spPr/>
      <dgm:t>
        <a:bodyPr/>
        <a:lstStyle/>
        <a:p>
          <a:endParaRPr lang="en-GB"/>
        </a:p>
      </dgm:t>
    </dgm:pt>
    <dgm:pt modelId="{005099A9-E679-48BF-BBF0-A9AD6411F1B1}">
      <dgm:prSet/>
      <dgm:spPr/>
      <dgm:t>
        <a:bodyPr/>
        <a:lstStyle/>
        <a:p>
          <a:r>
            <a:rPr lang="en-GB"/>
            <a:t>What is the Enterprise Metamodel?</a:t>
          </a:r>
          <a:endParaRPr lang="en-US"/>
        </a:p>
      </dgm:t>
    </dgm:pt>
    <dgm:pt modelId="{4FE1B644-862A-43D5-A415-917EC86B8924}" type="parTrans" cxnId="{EE4B6A1B-BCB5-4353-8735-354196882683}">
      <dgm:prSet/>
      <dgm:spPr/>
      <dgm:t>
        <a:bodyPr/>
        <a:lstStyle/>
        <a:p>
          <a:endParaRPr lang="en-GB"/>
        </a:p>
      </dgm:t>
    </dgm:pt>
    <dgm:pt modelId="{DEB505DF-9A1C-4870-9764-1CBCA3BA338A}" type="sibTrans" cxnId="{EE4B6A1B-BCB5-4353-8735-354196882683}">
      <dgm:prSet/>
      <dgm:spPr/>
      <dgm:t>
        <a:bodyPr/>
        <a:lstStyle/>
        <a:p>
          <a:endParaRPr lang="en-GB"/>
        </a:p>
      </dgm:t>
    </dgm:pt>
    <dgm:pt modelId="{E957FD30-CE88-43F6-9126-1CC962569B53}">
      <dgm:prSet/>
      <dgm:spPr/>
      <dgm:t>
        <a:bodyPr/>
        <a:lstStyle/>
        <a:p>
          <a:r>
            <a:rPr lang="en-GB"/>
            <a:t>What is the structure of the Architecture Repository?</a:t>
          </a:r>
          <a:endParaRPr lang="en-US"/>
        </a:p>
      </dgm:t>
    </dgm:pt>
    <dgm:pt modelId="{44F1E0F5-7D7D-4545-93A0-27592224A097}" type="parTrans" cxnId="{418AE17E-ABA7-44E3-B3E5-AC28C2A2EAFC}">
      <dgm:prSet/>
      <dgm:spPr/>
      <dgm:t>
        <a:bodyPr/>
        <a:lstStyle/>
        <a:p>
          <a:endParaRPr lang="en-GB"/>
        </a:p>
      </dgm:t>
    </dgm:pt>
    <dgm:pt modelId="{F8B6B81D-F29E-442C-8FF6-35A1235F26D0}" type="sibTrans" cxnId="{418AE17E-ABA7-44E3-B3E5-AC28C2A2EAFC}">
      <dgm:prSet/>
      <dgm:spPr/>
      <dgm:t>
        <a:bodyPr/>
        <a:lstStyle/>
        <a:p>
          <a:endParaRPr lang="en-GB"/>
        </a:p>
      </dgm:t>
    </dgm:pt>
    <dgm:pt modelId="{E9602F05-8545-4022-B3B3-FF6D132A9845}">
      <dgm:prSet/>
      <dgm:spPr/>
      <dgm:t>
        <a:bodyPr/>
        <a:lstStyle/>
        <a:p>
          <a:r>
            <a:rPr lang="en-GB"/>
            <a:t>Are there any other considerations pertinent to the enterprise?</a:t>
          </a:r>
          <a:endParaRPr lang="en-US"/>
        </a:p>
      </dgm:t>
    </dgm:pt>
    <dgm:pt modelId="{E67E0060-A552-4A37-98CC-A41DCDF15A60}" type="parTrans" cxnId="{5296F295-F88B-41E9-80AC-235D4A77B226}">
      <dgm:prSet/>
      <dgm:spPr/>
      <dgm:t>
        <a:bodyPr/>
        <a:lstStyle/>
        <a:p>
          <a:endParaRPr lang="en-GB"/>
        </a:p>
      </dgm:t>
    </dgm:pt>
    <dgm:pt modelId="{8D57A07C-7F50-4180-83F4-F49309A439C1}" type="sibTrans" cxnId="{5296F295-F88B-41E9-80AC-235D4A77B226}">
      <dgm:prSet/>
      <dgm:spPr/>
      <dgm:t>
        <a:bodyPr/>
        <a:lstStyle/>
        <a:p>
          <a:endParaRPr lang="en-GB"/>
        </a:p>
      </dgm:t>
    </dgm:pt>
    <dgm:pt modelId="{627D2984-66AA-4BDF-AAC5-5BC8AAE44C0E}">
      <dgm:prSet/>
      <dgm:spPr/>
      <dgm:t>
        <a:bodyPr/>
        <a:lstStyle/>
        <a:p>
          <a:r>
            <a:rPr lang="en-GB"/>
            <a:t>What are the authority, access, and planning divisions for the EA Capability?</a:t>
          </a:r>
          <a:endParaRPr lang="en-US"/>
        </a:p>
      </dgm:t>
    </dgm:pt>
    <dgm:pt modelId="{7F3EDB69-283C-498A-907A-E0C58782A348}" type="parTrans" cxnId="{7033F514-9B32-41B9-8AE4-9B5014CCE19D}">
      <dgm:prSet/>
      <dgm:spPr/>
      <dgm:t>
        <a:bodyPr/>
        <a:lstStyle/>
        <a:p>
          <a:endParaRPr lang="en-GB"/>
        </a:p>
      </dgm:t>
    </dgm:pt>
    <dgm:pt modelId="{0983BEA3-6790-4DC1-9F43-0A4E0C3DAE15}" type="sibTrans" cxnId="{7033F514-9B32-41B9-8AE4-9B5014CCE19D}">
      <dgm:prSet/>
      <dgm:spPr/>
      <dgm:t>
        <a:bodyPr/>
        <a:lstStyle/>
        <a:p>
          <a:endParaRPr lang="en-GB"/>
        </a:p>
      </dgm:t>
    </dgm:pt>
    <dgm:pt modelId="{050B001E-CE46-4DCB-8472-C525CD14BAE4}">
      <dgm:prSet/>
      <dgm:spPr/>
      <dgm:t>
        <a:bodyPr/>
        <a:lstStyle/>
        <a:p>
          <a:r>
            <a:rPr lang="en-GB"/>
            <a:t>How formal should the documentation and work products of the EA Capability be?</a:t>
          </a:r>
          <a:endParaRPr lang="en-US"/>
        </a:p>
      </dgm:t>
    </dgm:pt>
    <dgm:pt modelId="{F7552374-8B0A-4953-9F9E-946EA10BB81A}" type="parTrans" cxnId="{CC5F7D1A-610C-47A6-B6D5-398B9AD6D036}">
      <dgm:prSet/>
      <dgm:spPr/>
      <dgm:t>
        <a:bodyPr/>
        <a:lstStyle/>
        <a:p>
          <a:endParaRPr lang="en-GB"/>
        </a:p>
      </dgm:t>
    </dgm:pt>
    <dgm:pt modelId="{01BC09D8-99EF-4B24-9DFE-CBF81D642495}" type="sibTrans" cxnId="{CC5F7D1A-610C-47A6-B6D5-398B9AD6D036}">
      <dgm:prSet/>
      <dgm:spPr/>
      <dgm:t>
        <a:bodyPr/>
        <a:lstStyle/>
        <a:p>
          <a:endParaRPr lang="en-GB"/>
        </a:p>
      </dgm:t>
    </dgm:pt>
    <dgm:pt modelId="{AA6A51B0-A7D4-4447-9F50-0B9290E1FD16}" type="pres">
      <dgm:prSet presAssocID="{41C320BD-E314-4DEF-9CD8-2E4E5D10B402}" presName="linear" presStyleCnt="0">
        <dgm:presLayoutVars>
          <dgm:animLvl val="lvl"/>
          <dgm:resizeHandles val="exact"/>
        </dgm:presLayoutVars>
      </dgm:prSet>
      <dgm:spPr/>
    </dgm:pt>
    <dgm:pt modelId="{FE19BB28-BD37-4CD5-A91E-E7D96230FE50}" type="pres">
      <dgm:prSet presAssocID="{3EAE0802-0A50-44CC-BBC6-1B1B8586B3AE}" presName="parentText" presStyleLbl="node1" presStyleIdx="0" presStyleCnt="1">
        <dgm:presLayoutVars>
          <dgm:chMax val="0"/>
          <dgm:bulletEnabled val="1"/>
        </dgm:presLayoutVars>
      </dgm:prSet>
      <dgm:spPr/>
    </dgm:pt>
    <dgm:pt modelId="{468FF2E3-EA1B-4E2F-B2AF-3469D0911ED0}" type="pres">
      <dgm:prSet presAssocID="{3EAE0802-0A50-44CC-BBC6-1B1B8586B3AE}" presName="childText" presStyleLbl="revTx" presStyleIdx="0" presStyleCnt="1">
        <dgm:presLayoutVars>
          <dgm:bulletEnabled val="1"/>
        </dgm:presLayoutVars>
      </dgm:prSet>
      <dgm:spPr/>
    </dgm:pt>
  </dgm:ptLst>
  <dgm:cxnLst>
    <dgm:cxn modelId="{64EB330D-D6B6-41AE-9C67-70CD85A0A6FC}" type="presOf" srcId="{050B001E-CE46-4DCB-8472-C525CD14BAE4}" destId="{468FF2E3-EA1B-4E2F-B2AF-3469D0911ED0}" srcOrd="0" destOrd="5" presId="urn:microsoft.com/office/officeart/2005/8/layout/vList2"/>
    <dgm:cxn modelId="{7033F514-9B32-41B9-8AE4-9B5014CCE19D}" srcId="{3EAE0802-0A50-44CC-BBC6-1B1B8586B3AE}" destId="{627D2984-66AA-4BDF-AAC5-5BC8AAE44C0E}" srcOrd="4" destOrd="0" parTransId="{7F3EDB69-283C-498A-907A-E0C58782A348}" sibTransId="{0983BEA3-6790-4DC1-9F43-0A4E0C3DAE15}"/>
    <dgm:cxn modelId="{CC5F7D1A-610C-47A6-B6D5-398B9AD6D036}" srcId="{3EAE0802-0A50-44CC-BBC6-1B1B8586B3AE}" destId="{050B001E-CE46-4DCB-8472-C525CD14BAE4}" srcOrd="5" destOrd="0" parTransId="{F7552374-8B0A-4953-9F9E-946EA10BB81A}" sibTransId="{01BC09D8-99EF-4B24-9DFE-CBF81D642495}"/>
    <dgm:cxn modelId="{EE4B6A1B-BCB5-4353-8735-354196882683}" srcId="{3EAE0802-0A50-44CC-BBC6-1B1B8586B3AE}" destId="{005099A9-E679-48BF-BBF0-A9AD6411F1B1}" srcOrd="1" destOrd="0" parTransId="{4FE1B644-862A-43D5-A415-917EC86B8924}" sibTransId="{DEB505DF-9A1C-4870-9764-1CBCA3BA338A}"/>
    <dgm:cxn modelId="{BDD8A41E-AB9A-4EFB-96EC-84EED4F9E37E}" type="presOf" srcId="{41C320BD-E314-4DEF-9CD8-2E4E5D10B402}" destId="{AA6A51B0-A7D4-4447-9F50-0B9290E1FD16}" srcOrd="0" destOrd="0" presId="urn:microsoft.com/office/officeart/2005/8/layout/vList2"/>
    <dgm:cxn modelId="{AD427328-265D-4D81-88AA-94FDC139066F}" type="presOf" srcId="{E9602F05-8545-4022-B3B3-FF6D132A9845}" destId="{468FF2E3-EA1B-4E2F-B2AF-3469D0911ED0}" srcOrd="0" destOrd="3" presId="urn:microsoft.com/office/officeart/2005/8/layout/vList2"/>
    <dgm:cxn modelId="{1D135750-3A2D-43A3-B4F1-360AB74D65AB}" srcId="{41C320BD-E314-4DEF-9CD8-2E4E5D10B402}" destId="{3EAE0802-0A50-44CC-BBC6-1B1B8586B3AE}" srcOrd="0" destOrd="0" parTransId="{BF896373-38B5-4AD0-99C4-65A9C89ABD26}" sibTransId="{4414D3AB-1D8D-4B8E-8503-7E980A1F6609}"/>
    <dgm:cxn modelId="{418AE17E-ABA7-44E3-B3E5-AC28C2A2EAFC}" srcId="{3EAE0802-0A50-44CC-BBC6-1B1B8586B3AE}" destId="{E957FD30-CE88-43F6-9126-1CC962569B53}" srcOrd="2" destOrd="0" parTransId="{44F1E0F5-7D7D-4545-93A0-27592224A097}" sibTransId="{F8B6B81D-F29E-442C-8FF6-35A1235F26D0}"/>
    <dgm:cxn modelId="{F64C398C-E074-401D-BD14-A201A1411BFB}" srcId="{3EAE0802-0A50-44CC-BBC6-1B1B8586B3AE}" destId="{2C96C830-0FBD-4620-98E7-F70709535638}" srcOrd="0" destOrd="0" parTransId="{049AC58F-86EC-4650-B5CE-775E6B2345B7}" sibTransId="{92B09979-D434-401C-AD4F-B0D8B979A146}"/>
    <dgm:cxn modelId="{5296F295-F88B-41E9-80AC-235D4A77B226}" srcId="{3EAE0802-0A50-44CC-BBC6-1B1B8586B3AE}" destId="{E9602F05-8545-4022-B3B3-FF6D132A9845}" srcOrd="3" destOrd="0" parTransId="{E67E0060-A552-4A37-98CC-A41DCDF15A60}" sibTransId="{8D57A07C-7F50-4180-83F4-F49309A439C1}"/>
    <dgm:cxn modelId="{D344ECA1-F4DB-43BC-A5B7-ABBABE47E556}" type="presOf" srcId="{005099A9-E679-48BF-BBF0-A9AD6411F1B1}" destId="{468FF2E3-EA1B-4E2F-B2AF-3469D0911ED0}" srcOrd="0" destOrd="1" presId="urn:microsoft.com/office/officeart/2005/8/layout/vList2"/>
    <dgm:cxn modelId="{53B6CFAD-740B-458F-B45C-8A54A47D740C}" type="presOf" srcId="{E957FD30-CE88-43F6-9126-1CC962569B53}" destId="{468FF2E3-EA1B-4E2F-B2AF-3469D0911ED0}" srcOrd="0" destOrd="2" presId="urn:microsoft.com/office/officeart/2005/8/layout/vList2"/>
    <dgm:cxn modelId="{E4CD99AE-AE78-4477-9E9E-596101A77CCC}" type="presOf" srcId="{2C96C830-0FBD-4620-98E7-F70709535638}" destId="{468FF2E3-EA1B-4E2F-B2AF-3469D0911ED0}" srcOrd="0" destOrd="0" presId="urn:microsoft.com/office/officeart/2005/8/layout/vList2"/>
    <dgm:cxn modelId="{DCED79CC-DC2A-4664-8DD3-F92BE5203CD0}" type="presOf" srcId="{3EAE0802-0A50-44CC-BBC6-1B1B8586B3AE}" destId="{FE19BB28-BD37-4CD5-A91E-E7D96230FE50}" srcOrd="0" destOrd="0" presId="urn:microsoft.com/office/officeart/2005/8/layout/vList2"/>
    <dgm:cxn modelId="{79B143ED-5B47-4315-83C1-9DD63CE1435C}" type="presOf" srcId="{627D2984-66AA-4BDF-AAC5-5BC8AAE44C0E}" destId="{468FF2E3-EA1B-4E2F-B2AF-3469D0911ED0}" srcOrd="0" destOrd="4" presId="urn:microsoft.com/office/officeart/2005/8/layout/vList2"/>
    <dgm:cxn modelId="{C0C4F807-2F63-4F9C-869C-FC6B5AA84DA4}" type="presParOf" srcId="{AA6A51B0-A7D4-4447-9F50-0B9290E1FD16}" destId="{FE19BB28-BD37-4CD5-A91E-E7D96230FE50}" srcOrd="0" destOrd="0" presId="urn:microsoft.com/office/officeart/2005/8/layout/vList2"/>
    <dgm:cxn modelId="{41F6A4EE-4B0D-43BA-A071-2A2371DAFBF4}" type="presParOf" srcId="{AA6A51B0-A7D4-4447-9F50-0B9290E1FD16}" destId="{468FF2E3-EA1B-4E2F-B2AF-3469D0911ED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A31D81E-023D-4293-8D1B-E36F72188FE3}"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FBEB6842-0451-4B37-9FC3-31B818F7ABFB}">
      <dgm:prSet custT="1"/>
      <dgm:spPr/>
      <dgm:t>
        <a:bodyPr/>
        <a:lstStyle/>
        <a:p>
          <a:pPr>
            <a:defRPr cap="all"/>
          </a:pPr>
          <a:r>
            <a:rPr lang="en-GB" sz="1400"/>
            <a:t>Conception of digital value </a:t>
          </a:r>
          <a:endParaRPr lang="en-US" sz="1400"/>
        </a:p>
      </dgm:t>
    </dgm:pt>
    <dgm:pt modelId="{92790D71-308E-4343-A988-0E95B810F4CB}" type="parTrans" cxnId="{19F66883-7105-4DF3-9970-C065D27BF9BF}">
      <dgm:prSet/>
      <dgm:spPr/>
      <dgm:t>
        <a:bodyPr/>
        <a:lstStyle/>
        <a:p>
          <a:endParaRPr lang="en-US" sz="1600"/>
        </a:p>
      </dgm:t>
    </dgm:pt>
    <dgm:pt modelId="{9C45D03B-10F4-41E4-A780-AAB6FE177287}" type="sibTrans" cxnId="{19F66883-7105-4DF3-9970-C065D27BF9BF}">
      <dgm:prSet/>
      <dgm:spPr/>
      <dgm:t>
        <a:bodyPr/>
        <a:lstStyle/>
        <a:p>
          <a:endParaRPr lang="en-US" sz="1600"/>
        </a:p>
      </dgm:t>
    </dgm:pt>
    <dgm:pt modelId="{0B1156D8-CF98-4696-A251-BB2C73B6FA07}">
      <dgm:prSet custT="1"/>
      <dgm:spPr/>
      <dgm:t>
        <a:bodyPr/>
        <a:lstStyle/>
        <a:p>
          <a:pPr>
            <a:defRPr cap="all"/>
          </a:pPr>
          <a:r>
            <a:rPr lang="en-GB" sz="1400"/>
            <a:t>Digital infrastructure and related practices </a:t>
          </a:r>
          <a:endParaRPr lang="en-US" sz="1400"/>
        </a:p>
      </dgm:t>
    </dgm:pt>
    <dgm:pt modelId="{36580BE3-EEEC-4073-8136-0F03C834854E}" type="parTrans" cxnId="{6963CC9C-C034-4862-AA84-991374FF17C1}">
      <dgm:prSet/>
      <dgm:spPr/>
      <dgm:t>
        <a:bodyPr/>
        <a:lstStyle/>
        <a:p>
          <a:endParaRPr lang="en-US" sz="1600"/>
        </a:p>
      </dgm:t>
    </dgm:pt>
    <dgm:pt modelId="{317B9383-E3EA-47A7-9875-20C625FBF124}" type="sibTrans" cxnId="{6963CC9C-C034-4862-AA84-991374FF17C1}">
      <dgm:prSet/>
      <dgm:spPr/>
      <dgm:t>
        <a:bodyPr/>
        <a:lstStyle/>
        <a:p>
          <a:endParaRPr lang="en-US" sz="1600"/>
        </a:p>
      </dgm:t>
    </dgm:pt>
    <dgm:pt modelId="{36B25B62-A43C-4951-818B-874815276C08}">
      <dgm:prSet custT="1"/>
      <dgm:spPr/>
      <dgm:t>
        <a:bodyPr/>
        <a:lstStyle/>
        <a:p>
          <a:pPr>
            <a:defRPr cap="all"/>
          </a:pPr>
          <a:r>
            <a:rPr lang="en-GB" sz="1400"/>
            <a:t>Agile development and continuous delivery practices  </a:t>
          </a:r>
          <a:endParaRPr lang="en-US" sz="1400"/>
        </a:p>
      </dgm:t>
    </dgm:pt>
    <dgm:pt modelId="{C5D8F695-87F1-4BC7-B071-CCB88409A27C}" type="parTrans" cxnId="{E9E67111-91FE-4144-B4E3-0564A0CD5BD9}">
      <dgm:prSet/>
      <dgm:spPr/>
      <dgm:t>
        <a:bodyPr/>
        <a:lstStyle/>
        <a:p>
          <a:endParaRPr lang="en-US" sz="1600"/>
        </a:p>
      </dgm:t>
    </dgm:pt>
    <dgm:pt modelId="{876B696B-1756-4753-830F-486E860D493E}" type="sibTrans" cxnId="{E9E67111-91FE-4144-B4E3-0564A0CD5BD9}">
      <dgm:prSet/>
      <dgm:spPr/>
      <dgm:t>
        <a:bodyPr/>
        <a:lstStyle/>
        <a:p>
          <a:endParaRPr lang="en-US" sz="1600"/>
        </a:p>
      </dgm:t>
    </dgm:pt>
    <dgm:pt modelId="{4636A84D-DBBA-4ADF-8BCB-309AEF516423}" type="pres">
      <dgm:prSet presAssocID="{FA31D81E-023D-4293-8D1B-E36F72188FE3}" presName="root" presStyleCnt="0">
        <dgm:presLayoutVars>
          <dgm:dir/>
          <dgm:resizeHandles val="exact"/>
        </dgm:presLayoutVars>
      </dgm:prSet>
      <dgm:spPr/>
    </dgm:pt>
    <dgm:pt modelId="{2D4EE93C-B0FA-4CF4-8799-E97C13008FE4}" type="pres">
      <dgm:prSet presAssocID="{FBEB6842-0451-4B37-9FC3-31B818F7ABFB}" presName="compNode" presStyleCnt="0"/>
      <dgm:spPr/>
    </dgm:pt>
    <dgm:pt modelId="{4DB867EF-0573-4138-957F-70B0B31361D9}" type="pres">
      <dgm:prSet presAssocID="{FBEB6842-0451-4B37-9FC3-31B818F7ABFB}" presName="iconBgRect" presStyleLbl="bgShp" presStyleIdx="0" presStyleCnt="3"/>
      <dgm:spPr/>
    </dgm:pt>
    <dgm:pt modelId="{3A689955-58C0-42D3-B7E5-C7915285E78C}" type="pres">
      <dgm:prSet presAssocID="{FBEB6842-0451-4B37-9FC3-31B818F7ABF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4524F161-689C-4459-B082-63071190A7F1}" type="pres">
      <dgm:prSet presAssocID="{FBEB6842-0451-4B37-9FC3-31B818F7ABFB}" presName="spaceRect" presStyleCnt="0"/>
      <dgm:spPr/>
    </dgm:pt>
    <dgm:pt modelId="{7615D291-146B-49A7-9B87-6942506F8E86}" type="pres">
      <dgm:prSet presAssocID="{FBEB6842-0451-4B37-9FC3-31B818F7ABFB}" presName="textRect" presStyleLbl="revTx" presStyleIdx="0" presStyleCnt="3" custScaleX="177800">
        <dgm:presLayoutVars>
          <dgm:chMax val="1"/>
          <dgm:chPref val="1"/>
        </dgm:presLayoutVars>
      </dgm:prSet>
      <dgm:spPr/>
    </dgm:pt>
    <dgm:pt modelId="{95BDA173-25E8-48B9-A4A4-197914E7183C}" type="pres">
      <dgm:prSet presAssocID="{9C45D03B-10F4-41E4-A780-AAB6FE177287}" presName="sibTrans" presStyleCnt="0"/>
      <dgm:spPr/>
    </dgm:pt>
    <dgm:pt modelId="{39C2D039-0F3B-461A-B822-8FB07F2015A8}" type="pres">
      <dgm:prSet presAssocID="{0B1156D8-CF98-4696-A251-BB2C73B6FA07}" presName="compNode" presStyleCnt="0"/>
      <dgm:spPr/>
    </dgm:pt>
    <dgm:pt modelId="{A449E2B4-0DF4-4D82-AC8A-A6F103C7A1CD}" type="pres">
      <dgm:prSet presAssocID="{0B1156D8-CF98-4696-A251-BB2C73B6FA07}" presName="iconBgRect" presStyleLbl="bgShp" presStyleIdx="1" presStyleCnt="3"/>
      <dgm:spPr/>
    </dgm:pt>
    <dgm:pt modelId="{9A03C694-0829-4065-AF7E-7F960ECCEFF6}" type="pres">
      <dgm:prSet presAssocID="{0B1156D8-CF98-4696-A251-BB2C73B6FA0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puter"/>
        </a:ext>
      </dgm:extLst>
    </dgm:pt>
    <dgm:pt modelId="{7049256A-53CC-4799-905D-478CDD017DB5}" type="pres">
      <dgm:prSet presAssocID="{0B1156D8-CF98-4696-A251-BB2C73B6FA07}" presName="spaceRect" presStyleCnt="0"/>
      <dgm:spPr/>
    </dgm:pt>
    <dgm:pt modelId="{FAD30988-4F0F-4041-AA88-D3F34784B6CA}" type="pres">
      <dgm:prSet presAssocID="{0B1156D8-CF98-4696-A251-BB2C73B6FA07}" presName="textRect" presStyleLbl="revTx" presStyleIdx="1" presStyleCnt="3" custScaleX="177800">
        <dgm:presLayoutVars>
          <dgm:chMax val="1"/>
          <dgm:chPref val="1"/>
        </dgm:presLayoutVars>
      </dgm:prSet>
      <dgm:spPr/>
    </dgm:pt>
    <dgm:pt modelId="{7C569E3E-425C-4716-B13A-FD3C7019AC57}" type="pres">
      <dgm:prSet presAssocID="{317B9383-E3EA-47A7-9875-20C625FBF124}" presName="sibTrans" presStyleCnt="0"/>
      <dgm:spPr/>
    </dgm:pt>
    <dgm:pt modelId="{0D92C1AD-D19E-48DB-BA55-144E8946BA0F}" type="pres">
      <dgm:prSet presAssocID="{36B25B62-A43C-4951-818B-874815276C08}" presName="compNode" presStyleCnt="0"/>
      <dgm:spPr/>
    </dgm:pt>
    <dgm:pt modelId="{DA1696FB-ACC4-4EF2-9EC9-5A5479D3A525}" type="pres">
      <dgm:prSet presAssocID="{36B25B62-A43C-4951-818B-874815276C08}" presName="iconBgRect" presStyleLbl="bgShp" presStyleIdx="2" presStyleCnt="3"/>
      <dgm:spPr/>
    </dgm:pt>
    <dgm:pt modelId="{0271CD25-C1E2-4C19-B94E-BC30207BAEB1}" type="pres">
      <dgm:prSet presAssocID="{36B25B62-A43C-4951-818B-874815276C0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sers"/>
        </a:ext>
      </dgm:extLst>
    </dgm:pt>
    <dgm:pt modelId="{C010AC84-85FF-4987-B18C-D6C6617BEDC0}" type="pres">
      <dgm:prSet presAssocID="{36B25B62-A43C-4951-818B-874815276C08}" presName="spaceRect" presStyleCnt="0"/>
      <dgm:spPr/>
    </dgm:pt>
    <dgm:pt modelId="{8EB36225-435C-4AAA-A56E-4579707CA075}" type="pres">
      <dgm:prSet presAssocID="{36B25B62-A43C-4951-818B-874815276C08}" presName="textRect" presStyleLbl="revTx" presStyleIdx="2" presStyleCnt="3" custScaleX="177800">
        <dgm:presLayoutVars>
          <dgm:chMax val="1"/>
          <dgm:chPref val="1"/>
        </dgm:presLayoutVars>
      </dgm:prSet>
      <dgm:spPr/>
    </dgm:pt>
  </dgm:ptLst>
  <dgm:cxnLst>
    <dgm:cxn modelId="{E9E67111-91FE-4144-B4E3-0564A0CD5BD9}" srcId="{FA31D81E-023D-4293-8D1B-E36F72188FE3}" destId="{36B25B62-A43C-4951-818B-874815276C08}" srcOrd="2" destOrd="0" parTransId="{C5D8F695-87F1-4BC7-B071-CCB88409A27C}" sibTransId="{876B696B-1756-4753-830F-486E860D493E}"/>
    <dgm:cxn modelId="{44B6902C-569B-4017-8377-3FF4F129A25C}" type="presOf" srcId="{0B1156D8-CF98-4696-A251-BB2C73B6FA07}" destId="{FAD30988-4F0F-4041-AA88-D3F34784B6CA}" srcOrd="0" destOrd="0" presId="urn:microsoft.com/office/officeart/2018/5/layout/IconCircleLabelList"/>
    <dgm:cxn modelId="{19F66883-7105-4DF3-9970-C065D27BF9BF}" srcId="{FA31D81E-023D-4293-8D1B-E36F72188FE3}" destId="{FBEB6842-0451-4B37-9FC3-31B818F7ABFB}" srcOrd="0" destOrd="0" parTransId="{92790D71-308E-4343-A988-0E95B810F4CB}" sibTransId="{9C45D03B-10F4-41E4-A780-AAB6FE177287}"/>
    <dgm:cxn modelId="{8F48CF85-55CB-4270-92B9-0B5DB395BFD1}" type="presOf" srcId="{FBEB6842-0451-4B37-9FC3-31B818F7ABFB}" destId="{7615D291-146B-49A7-9B87-6942506F8E86}" srcOrd="0" destOrd="0" presId="urn:microsoft.com/office/officeart/2018/5/layout/IconCircleLabelList"/>
    <dgm:cxn modelId="{6963CC9C-C034-4862-AA84-991374FF17C1}" srcId="{FA31D81E-023D-4293-8D1B-E36F72188FE3}" destId="{0B1156D8-CF98-4696-A251-BB2C73B6FA07}" srcOrd="1" destOrd="0" parTransId="{36580BE3-EEEC-4073-8136-0F03C834854E}" sibTransId="{317B9383-E3EA-47A7-9875-20C625FBF124}"/>
    <dgm:cxn modelId="{9AE6CFE1-6EEB-4976-BB85-447CD6A8EC7B}" type="presOf" srcId="{FA31D81E-023D-4293-8D1B-E36F72188FE3}" destId="{4636A84D-DBBA-4ADF-8BCB-309AEF516423}" srcOrd="0" destOrd="0" presId="urn:microsoft.com/office/officeart/2018/5/layout/IconCircleLabelList"/>
    <dgm:cxn modelId="{4E7CB4F2-7DD9-4BD9-BB0B-3D97B51CCF06}" type="presOf" srcId="{36B25B62-A43C-4951-818B-874815276C08}" destId="{8EB36225-435C-4AAA-A56E-4579707CA075}" srcOrd="0" destOrd="0" presId="urn:microsoft.com/office/officeart/2018/5/layout/IconCircleLabelList"/>
    <dgm:cxn modelId="{530855CB-B937-40FE-AD01-DBC0C450F7D6}" type="presParOf" srcId="{4636A84D-DBBA-4ADF-8BCB-309AEF516423}" destId="{2D4EE93C-B0FA-4CF4-8799-E97C13008FE4}" srcOrd="0" destOrd="0" presId="urn:microsoft.com/office/officeart/2018/5/layout/IconCircleLabelList"/>
    <dgm:cxn modelId="{C11D5577-8E42-4D51-874E-1156C207282E}" type="presParOf" srcId="{2D4EE93C-B0FA-4CF4-8799-E97C13008FE4}" destId="{4DB867EF-0573-4138-957F-70B0B31361D9}" srcOrd="0" destOrd="0" presId="urn:microsoft.com/office/officeart/2018/5/layout/IconCircleLabelList"/>
    <dgm:cxn modelId="{4E1001C4-4B0F-4E26-A58A-AB556A8E82B0}" type="presParOf" srcId="{2D4EE93C-B0FA-4CF4-8799-E97C13008FE4}" destId="{3A689955-58C0-42D3-B7E5-C7915285E78C}" srcOrd="1" destOrd="0" presId="urn:microsoft.com/office/officeart/2018/5/layout/IconCircleLabelList"/>
    <dgm:cxn modelId="{81D0D010-FC2A-4730-BB6E-744EBECAAD45}" type="presParOf" srcId="{2D4EE93C-B0FA-4CF4-8799-E97C13008FE4}" destId="{4524F161-689C-4459-B082-63071190A7F1}" srcOrd="2" destOrd="0" presId="urn:microsoft.com/office/officeart/2018/5/layout/IconCircleLabelList"/>
    <dgm:cxn modelId="{2EAD4E4F-42D1-4FD8-B706-42E189252397}" type="presParOf" srcId="{2D4EE93C-B0FA-4CF4-8799-E97C13008FE4}" destId="{7615D291-146B-49A7-9B87-6942506F8E86}" srcOrd="3" destOrd="0" presId="urn:microsoft.com/office/officeart/2018/5/layout/IconCircleLabelList"/>
    <dgm:cxn modelId="{EE37213F-243F-4008-A5D2-A969D0ADCAA0}" type="presParOf" srcId="{4636A84D-DBBA-4ADF-8BCB-309AEF516423}" destId="{95BDA173-25E8-48B9-A4A4-197914E7183C}" srcOrd="1" destOrd="0" presId="urn:microsoft.com/office/officeart/2018/5/layout/IconCircleLabelList"/>
    <dgm:cxn modelId="{A0807A72-9329-4F23-87CC-E5E050A57159}" type="presParOf" srcId="{4636A84D-DBBA-4ADF-8BCB-309AEF516423}" destId="{39C2D039-0F3B-461A-B822-8FB07F2015A8}" srcOrd="2" destOrd="0" presId="urn:microsoft.com/office/officeart/2018/5/layout/IconCircleLabelList"/>
    <dgm:cxn modelId="{3F017EC3-CEE5-48E7-8069-1B5C0A4076AD}" type="presParOf" srcId="{39C2D039-0F3B-461A-B822-8FB07F2015A8}" destId="{A449E2B4-0DF4-4D82-AC8A-A6F103C7A1CD}" srcOrd="0" destOrd="0" presId="urn:microsoft.com/office/officeart/2018/5/layout/IconCircleLabelList"/>
    <dgm:cxn modelId="{3E747BC9-DAE8-473F-9DBF-C1B3CCAA1373}" type="presParOf" srcId="{39C2D039-0F3B-461A-B822-8FB07F2015A8}" destId="{9A03C694-0829-4065-AF7E-7F960ECCEFF6}" srcOrd="1" destOrd="0" presId="urn:microsoft.com/office/officeart/2018/5/layout/IconCircleLabelList"/>
    <dgm:cxn modelId="{95D3E8DD-E64D-4193-9AF1-4385BA70DECB}" type="presParOf" srcId="{39C2D039-0F3B-461A-B822-8FB07F2015A8}" destId="{7049256A-53CC-4799-905D-478CDD017DB5}" srcOrd="2" destOrd="0" presId="urn:microsoft.com/office/officeart/2018/5/layout/IconCircleLabelList"/>
    <dgm:cxn modelId="{1E64EA39-A81E-4CF9-90A3-0B4AD30D59EE}" type="presParOf" srcId="{39C2D039-0F3B-461A-B822-8FB07F2015A8}" destId="{FAD30988-4F0F-4041-AA88-D3F34784B6CA}" srcOrd="3" destOrd="0" presId="urn:microsoft.com/office/officeart/2018/5/layout/IconCircleLabelList"/>
    <dgm:cxn modelId="{86B575EE-FF1E-4FB2-AA68-75392BF67F0A}" type="presParOf" srcId="{4636A84D-DBBA-4ADF-8BCB-309AEF516423}" destId="{7C569E3E-425C-4716-B13A-FD3C7019AC57}" srcOrd="3" destOrd="0" presId="urn:microsoft.com/office/officeart/2018/5/layout/IconCircleLabelList"/>
    <dgm:cxn modelId="{2E91FF0A-BEBE-4068-88D0-00DB865CD8A5}" type="presParOf" srcId="{4636A84D-DBBA-4ADF-8BCB-309AEF516423}" destId="{0D92C1AD-D19E-48DB-BA55-144E8946BA0F}" srcOrd="4" destOrd="0" presId="urn:microsoft.com/office/officeart/2018/5/layout/IconCircleLabelList"/>
    <dgm:cxn modelId="{B7E1EC7A-A671-479A-973C-AC823195DB0F}" type="presParOf" srcId="{0D92C1AD-D19E-48DB-BA55-144E8946BA0F}" destId="{DA1696FB-ACC4-4EF2-9EC9-5A5479D3A525}" srcOrd="0" destOrd="0" presId="urn:microsoft.com/office/officeart/2018/5/layout/IconCircleLabelList"/>
    <dgm:cxn modelId="{29367DB9-97FE-4DA2-A30C-187E0A4B614A}" type="presParOf" srcId="{0D92C1AD-D19E-48DB-BA55-144E8946BA0F}" destId="{0271CD25-C1E2-4C19-B94E-BC30207BAEB1}" srcOrd="1" destOrd="0" presId="urn:microsoft.com/office/officeart/2018/5/layout/IconCircleLabelList"/>
    <dgm:cxn modelId="{3D86C115-AD4D-4CBB-BB16-E6348D374A25}" type="presParOf" srcId="{0D92C1AD-D19E-48DB-BA55-144E8946BA0F}" destId="{C010AC84-85FF-4987-B18C-D6C6617BEDC0}" srcOrd="2" destOrd="0" presId="urn:microsoft.com/office/officeart/2018/5/layout/IconCircleLabelList"/>
    <dgm:cxn modelId="{B18CC290-B980-41A0-BBD8-280755637C2E}" type="presParOf" srcId="{0D92C1AD-D19E-48DB-BA55-144E8946BA0F}" destId="{8EB36225-435C-4AAA-A56E-4579707CA07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15BC93B-2EA5-4B95-8F5F-8BACC076304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816C636-968C-4CA4-BDED-A2E8D6D7F3BD}">
      <dgm:prSet/>
      <dgm:spPr>
        <a:solidFill>
          <a:srgbClr val="DBEEF4"/>
        </a:solidFill>
        <a:ln>
          <a:noFill/>
        </a:ln>
      </dgm:spPr>
      <dgm:t>
        <a:bodyPr/>
        <a:lstStyle/>
        <a:p>
          <a:pPr algn="ctr"/>
          <a:r>
            <a:rPr lang="en-GB" dirty="0">
              <a:solidFill>
                <a:srgbClr val="002060"/>
              </a:solidFill>
            </a:rPr>
            <a:t>To support this context, the person acting as the EA has a role to assure that risk is understood and that decisions are made with an understanding of risk. </a:t>
          </a:r>
          <a:endParaRPr lang="en-US" dirty="0">
            <a:solidFill>
              <a:srgbClr val="002060"/>
            </a:solidFill>
          </a:endParaRPr>
        </a:p>
      </dgm:t>
    </dgm:pt>
    <dgm:pt modelId="{4ACE6A6D-2CFC-48BF-BB51-28EFA641110D}" type="parTrans" cxnId="{C523BA86-C1EA-4FC3-9117-5AEE13BC12FF}">
      <dgm:prSet/>
      <dgm:spPr/>
      <dgm:t>
        <a:bodyPr/>
        <a:lstStyle/>
        <a:p>
          <a:endParaRPr lang="en-US"/>
        </a:p>
      </dgm:t>
    </dgm:pt>
    <dgm:pt modelId="{BEBF0E15-4253-4A31-BBA0-F4E423B390C9}" type="sibTrans" cxnId="{C523BA86-C1EA-4FC3-9117-5AEE13BC12FF}">
      <dgm:prSet/>
      <dgm:spPr/>
      <dgm:t>
        <a:bodyPr/>
        <a:lstStyle/>
        <a:p>
          <a:endParaRPr lang="en-US"/>
        </a:p>
      </dgm:t>
    </dgm:pt>
    <dgm:pt modelId="{1C7D51C5-A92D-428D-BC3C-20C8DCCF247B}" type="pres">
      <dgm:prSet presAssocID="{815BC93B-2EA5-4B95-8F5F-8BACC0763043}" presName="linear" presStyleCnt="0">
        <dgm:presLayoutVars>
          <dgm:animLvl val="lvl"/>
          <dgm:resizeHandles val="exact"/>
        </dgm:presLayoutVars>
      </dgm:prSet>
      <dgm:spPr/>
    </dgm:pt>
    <dgm:pt modelId="{1D676CF0-56ED-4EB9-8E42-4E969CD44E44}" type="pres">
      <dgm:prSet presAssocID="{5816C636-968C-4CA4-BDED-A2E8D6D7F3BD}" presName="parentText" presStyleLbl="node1" presStyleIdx="0" presStyleCnt="1">
        <dgm:presLayoutVars>
          <dgm:chMax val="0"/>
          <dgm:bulletEnabled val="1"/>
        </dgm:presLayoutVars>
      </dgm:prSet>
      <dgm:spPr/>
    </dgm:pt>
  </dgm:ptLst>
  <dgm:cxnLst>
    <dgm:cxn modelId="{3A2F815B-0683-41BB-A641-C051791BEBDA}" type="presOf" srcId="{815BC93B-2EA5-4B95-8F5F-8BACC0763043}" destId="{1C7D51C5-A92D-428D-BC3C-20C8DCCF247B}" srcOrd="0" destOrd="0" presId="urn:microsoft.com/office/officeart/2005/8/layout/vList2"/>
    <dgm:cxn modelId="{4AC45D82-D87E-4874-9151-9BB30590B13C}" type="presOf" srcId="{5816C636-968C-4CA4-BDED-A2E8D6D7F3BD}" destId="{1D676CF0-56ED-4EB9-8E42-4E969CD44E44}" srcOrd="0" destOrd="0" presId="urn:microsoft.com/office/officeart/2005/8/layout/vList2"/>
    <dgm:cxn modelId="{C523BA86-C1EA-4FC3-9117-5AEE13BC12FF}" srcId="{815BC93B-2EA5-4B95-8F5F-8BACC0763043}" destId="{5816C636-968C-4CA4-BDED-A2E8D6D7F3BD}" srcOrd="0" destOrd="0" parTransId="{4ACE6A6D-2CFC-48BF-BB51-28EFA641110D}" sibTransId="{BEBF0E15-4253-4A31-BBA0-F4E423B390C9}"/>
    <dgm:cxn modelId="{76D0907C-DA51-41CE-967A-90A05D2A2C6D}" type="presParOf" srcId="{1C7D51C5-A92D-428D-BC3C-20C8DCCF247B}" destId="{1D676CF0-56ED-4EB9-8E42-4E969CD44E44}"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BF760EF-BF4F-4F9F-97AD-FA6D2F9EDE5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B94E248-8085-4C70-9EEB-421712CAABEF}">
      <dgm:prSet custT="1"/>
      <dgm:spPr/>
      <dgm:t>
        <a:bodyPr/>
        <a:lstStyle/>
        <a:p>
          <a:r>
            <a:rPr lang="en-GB" sz="1400"/>
            <a:t>Identifying digital offerings or digital value using an outside-in view</a:t>
          </a:r>
          <a:endParaRPr lang="en-US" sz="1400"/>
        </a:p>
      </dgm:t>
    </dgm:pt>
    <dgm:pt modelId="{BFDCAE7C-CDFF-4D7B-8FBE-4BEC8F9939FC}" type="parTrans" cxnId="{27A363B3-0700-40AB-904F-021C7DD252F2}">
      <dgm:prSet/>
      <dgm:spPr/>
      <dgm:t>
        <a:bodyPr/>
        <a:lstStyle/>
        <a:p>
          <a:endParaRPr lang="en-US" sz="1400"/>
        </a:p>
      </dgm:t>
    </dgm:pt>
    <dgm:pt modelId="{2BDDCCDC-106F-4C06-8D33-6EF2180EA7F6}" type="sibTrans" cxnId="{27A363B3-0700-40AB-904F-021C7DD252F2}">
      <dgm:prSet/>
      <dgm:spPr/>
      <dgm:t>
        <a:bodyPr/>
        <a:lstStyle/>
        <a:p>
          <a:endParaRPr lang="en-US" sz="1400"/>
        </a:p>
      </dgm:t>
    </dgm:pt>
    <dgm:pt modelId="{9C802ADD-762C-46EF-8AB3-8A3A2F8BD142}">
      <dgm:prSet custT="1"/>
      <dgm:spPr/>
      <dgm:t>
        <a:bodyPr/>
        <a:lstStyle/>
        <a:p>
          <a:r>
            <a:rPr lang="en-GB" sz="1400"/>
            <a:t>Distinguishing strategy from business model</a:t>
          </a:r>
          <a:endParaRPr lang="en-US" sz="1400"/>
        </a:p>
      </dgm:t>
    </dgm:pt>
    <dgm:pt modelId="{827F3A2D-1B31-4A3A-B5AF-DA068027DFB4}" type="parTrans" cxnId="{C5C9091D-8512-49CA-8B33-88AEC074115B}">
      <dgm:prSet/>
      <dgm:spPr/>
      <dgm:t>
        <a:bodyPr/>
        <a:lstStyle/>
        <a:p>
          <a:endParaRPr lang="en-US" sz="1400"/>
        </a:p>
      </dgm:t>
    </dgm:pt>
    <dgm:pt modelId="{7EFDABB8-ACEC-4CA6-B955-E789382A973C}" type="sibTrans" cxnId="{C5C9091D-8512-49CA-8B33-88AEC074115B}">
      <dgm:prSet/>
      <dgm:spPr/>
      <dgm:t>
        <a:bodyPr/>
        <a:lstStyle/>
        <a:p>
          <a:endParaRPr lang="en-US" sz="1400"/>
        </a:p>
      </dgm:t>
    </dgm:pt>
    <dgm:pt modelId="{73A103D0-609E-4E55-9518-07CC3FB91E3E}">
      <dgm:prSet custT="1"/>
      <dgm:spPr/>
      <dgm:t>
        <a:bodyPr/>
        <a:lstStyle/>
        <a:p>
          <a:r>
            <a:rPr lang="en-GB" sz="1400"/>
            <a:t>Helping to distinguish between the problem space and the solution space</a:t>
          </a:r>
          <a:endParaRPr lang="en-US" sz="1400"/>
        </a:p>
      </dgm:t>
    </dgm:pt>
    <dgm:pt modelId="{2DCDD0D7-3777-4BB5-9EA9-4AD8A9A21082}" type="parTrans" cxnId="{18F9C7E8-7130-4B8E-86EC-490C692E09EC}">
      <dgm:prSet/>
      <dgm:spPr/>
      <dgm:t>
        <a:bodyPr/>
        <a:lstStyle/>
        <a:p>
          <a:endParaRPr lang="en-US" sz="1400"/>
        </a:p>
      </dgm:t>
    </dgm:pt>
    <dgm:pt modelId="{3A204504-D7E7-4A00-8480-1FB2CBB95D2B}" type="sibTrans" cxnId="{18F9C7E8-7130-4B8E-86EC-490C692E09EC}">
      <dgm:prSet/>
      <dgm:spPr/>
      <dgm:t>
        <a:bodyPr/>
        <a:lstStyle/>
        <a:p>
          <a:endParaRPr lang="en-US" sz="1400"/>
        </a:p>
      </dgm:t>
    </dgm:pt>
    <dgm:pt modelId="{4C0B3E26-0019-457E-AC6B-034AF3A1134C}">
      <dgm:prSet custT="1"/>
      <dgm:spPr/>
      <dgm:t>
        <a:bodyPr/>
        <a:lstStyle/>
        <a:p>
          <a:r>
            <a:rPr lang="en-GB" sz="1400"/>
            <a:t>Helping to shift from requirements to outcome-oriented and outcome-centred thinking</a:t>
          </a:r>
          <a:endParaRPr lang="en-US" sz="1400"/>
        </a:p>
      </dgm:t>
    </dgm:pt>
    <dgm:pt modelId="{9BC04F21-E77F-49E3-92D5-96184968AE98}" type="parTrans" cxnId="{4A9399A8-3D99-435C-8441-6BBE65BA6BAA}">
      <dgm:prSet/>
      <dgm:spPr/>
      <dgm:t>
        <a:bodyPr/>
        <a:lstStyle/>
        <a:p>
          <a:endParaRPr lang="en-US" sz="1400"/>
        </a:p>
      </dgm:t>
    </dgm:pt>
    <dgm:pt modelId="{6C12A281-6E06-4394-A4FB-634B6912E1A3}" type="sibTrans" cxnId="{4A9399A8-3D99-435C-8441-6BBE65BA6BAA}">
      <dgm:prSet/>
      <dgm:spPr/>
      <dgm:t>
        <a:bodyPr/>
        <a:lstStyle/>
        <a:p>
          <a:endParaRPr lang="en-US" sz="1400"/>
        </a:p>
      </dgm:t>
    </dgm:pt>
    <dgm:pt modelId="{04F550AC-AD0F-4542-A860-69B23CD5AE7D}">
      <dgm:prSet custT="1"/>
      <dgm:spPr/>
      <dgm:t>
        <a:bodyPr/>
        <a:lstStyle/>
        <a:p>
          <a:r>
            <a:rPr lang="en-GB" sz="1400"/>
            <a:t>Increasing or enhancing operational excellence by supporting and providing guidance for operational improvements</a:t>
          </a:r>
          <a:endParaRPr lang="en-US" sz="1400"/>
        </a:p>
      </dgm:t>
    </dgm:pt>
    <dgm:pt modelId="{721FF418-7691-41EA-B36E-2576B98034EC}" type="parTrans" cxnId="{743C6E46-26D1-4D5F-96ED-DAA347A15939}">
      <dgm:prSet/>
      <dgm:spPr/>
      <dgm:t>
        <a:bodyPr/>
        <a:lstStyle/>
        <a:p>
          <a:endParaRPr lang="en-US" sz="1400"/>
        </a:p>
      </dgm:t>
    </dgm:pt>
    <dgm:pt modelId="{7737B5A2-3991-4E78-9FA8-E23D7FFACF1A}" type="sibTrans" cxnId="{743C6E46-26D1-4D5F-96ED-DAA347A15939}">
      <dgm:prSet/>
      <dgm:spPr/>
      <dgm:t>
        <a:bodyPr/>
        <a:lstStyle/>
        <a:p>
          <a:endParaRPr lang="en-US" sz="1400"/>
        </a:p>
      </dgm:t>
    </dgm:pt>
    <dgm:pt modelId="{4D7CFE6D-2167-4ECE-AC85-5055B91677F0}" type="pres">
      <dgm:prSet presAssocID="{9BF760EF-BF4F-4F9F-97AD-FA6D2F9EDE51}" presName="root" presStyleCnt="0">
        <dgm:presLayoutVars>
          <dgm:dir/>
          <dgm:resizeHandles val="exact"/>
        </dgm:presLayoutVars>
      </dgm:prSet>
      <dgm:spPr/>
    </dgm:pt>
    <dgm:pt modelId="{DC752BCE-DBD1-42EB-914F-283B06BD9771}" type="pres">
      <dgm:prSet presAssocID="{5B94E248-8085-4C70-9EEB-421712CAABEF}" presName="compNode" presStyleCnt="0"/>
      <dgm:spPr/>
    </dgm:pt>
    <dgm:pt modelId="{BA929548-1F89-4201-9E92-902604F0BE67}" type="pres">
      <dgm:prSet presAssocID="{5B94E248-8085-4C70-9EEB-421712CAABEF}" presName="bgRect" presStyleLbl="bgShp" presStyleIdx="0" presStyleCnt="5"/>
      <dgm:spPr/>
    </dgm:pt>
    <dgm:pt modelId="{A531A0C8-531E-47F9-90FF-F2B41D6100AE}" type="pres">
      <dgm:prSet presAssocID="{5B94E248-8085-4C70-9EEB-421712CAABEF}"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Influencer"/>
        </a:ext>
      </dgm:extLst>
    </dgm:pt>
    <dgm:pt modelId="{09CD4FE1-0A81-4777-A217-56DDFBC95B3F}" type="pres">
      <dgm:prSet presAssocID="{5B94E248-8085-4C70-9EEB-421712CAABEF}" presName="spaceRect" presStyleCnt="0"/>
      <dgm:spPr/>
    </dgm:pt>
    <dgm:pt modelId="{09ACDB5C-B105-4912-863F-5AD33CB20D8D}" type="pres">
      <dgm:prSet presAssocID="{5B94E248-8085-4C70-9EEB-421712CAABEF}" presName="parTx" presStyleLbl="revTx" presStyleIdx="0" presStyleCnt="5">
        <dgm:presLayoutVars>
          <dgm:chMax val="0"/>
          <dgm:chPref val="0"/>
        </dgm:presLayoutVars>
      </dgm:prSet>
      <dgm:spPr/>
    </dgm:pt>
    <dgm:pt modelId="{979EB06E-581A-4DF8-902A-7ED4B48332D4}" type="pres">
      <dgm:prSet presAssocID="{2BDDCCDC-106F-4C06-8D33-6EF2180EA7F6}" presName="sibTrans" presStyleCnt="0"/>
      <dgm:spPr/>
    </dgm:pt>
    <dgm:pt modelId="{8AD848F5-9D56-47B0-9E77-B17155BE68D5}" type="pres">
      <dgm:prSet presAssocID="{9C802ADD-762C-46EF-8AB3-8A3A2F8BD142}" presName="compNode" presStyleCnt="0"/>
      <dgm:spPr/>
    </dgm:pt>
    <dgm:pt modelId="{84FF27BA-5C7D-4DCF-91A0-4C73A06E6B41}" type="pres">
      <dgm:prSet presAssocID="{9C802ADD-762C-46EF-8AB3-8A3A2F8BD142}" presName="bgRect" presStyleLbl="bgShp" presStyleIdx="1" presStyleCnt="5" custLinFactNeighborY="-14184"/>
      <dgm:spPr/>
    </dgm:pt>
    <dgm:pt modelId="{2A70E8A9-18AA-4DD3-9D17-E4C544F78305}" type="pres">
      <dgm:prSet presAssocID="{9C802ADD-762C-46EF-8AB3-8A3A2F8BD142}" presName="iconRect" presStyleLbl="node1" presStyleIdx="1" presStyleCnt="5" custLinFactNeighborY="-3868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57D55CFC-E5D4-4C4B-A9D9-8284B954C8FD}" type="pres">
      <dgm:prSet presAssocID="{9C802ADD-762C-46EF-8AB3-8A3A2F8BD142}" presName="spaceRect" presStyleCnt="0"/>
      <dgm:spPr/>
    </dgm:pt>
    <dgm:pt modelId="{BC120E9D-C7D8-4F25-BA9C-E863C5A51725}" type="pres">
      <dgm:prSet presAssocID="{9C802ADD-762C-46EF-8AB3-8A3A2F8BD142}" presName="parTx" presStyleLbl="revTx" presStyleIdx="1" presStyleCnt="5" custLinFactNeighborY="-17019">
        <dgm:presLayoutVars>
          <dgm:chMax val="0"/>
          <dgm:chPref val="0"/>
        </dgm:presLayoutVars>
      </dgm:prSet>
      <dgm:spPr/>
    </dgm:pt>
    <dgm:pt modelId="{3D3F4AAE-C29B-478B-8DED-A06D824FDF23}" type="pres">
      <dgm:prSet presAssocID="{7EFDABB8-ACEC-4CA6-B955-E789382A973C}" presName="sibTrans" presStyleCnt="0"/>
      <dgm:spPr/>
    </dgm:pt>
    <dgm:pt modelId="{9169F075-ECBF-4FE7-A094-5E9B511C81B9}" type="pres">
      <dgm:prSet presAssocID="{73A103D0-609E-4E55-9518-07CC3FB91E3E}" presName="compNode" presStyleCnt="0"/>
      <dgm:spPr/>
    </dgm:pt>
    <dgm:pt modelId="{FE88C91A-CAF7-4A0B-A088-68379460F766}" type="pres">
      <dgm:prSet presAssocID="{73A103D0-609E-4E55-9518-07CC3FB91E3E}" presName="bgRect" presStyleLbl="bgShp" presStyleIdx="2" presStyleCnt="5"/>
      <dgm:spPr/>
    </dgm:pt>
    <dgm:pt modelId="{473B753C-8F65-4729-BB2E-0482926E744B}" type="pres">
      <dgm:prSet presAssocID="{73A103D0-609E-4E55-9518-07CC3FB91E3E}"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d with Gears"/>
        </a:ext>
      </dgm:extLst>
    </dgm:pt>
    <dgm:pt modelId="{0AAA6920-8634-4C5A-87B0-0522AD1C6E7E}" type="pres">
      <dgm:prSet presAssocID="{73A103D0-609E-4E55-9518-07CC3FB91E3E}" presName="spaceRect" presStyleCnt="0"/>
      <dgm:spPr/>
    </dgm:pt>
    <dgm:pt modelId="{D953C8B2-7605-4EBD-A6AF-E4C0AFF56FFA}" type="pres">
      <dgm:prSet presAssocID="{73A103D0-609E-4E55-9518-07CC3FB91E3E}" presName="parTx" presStyleLbl="revTx" presStyleIdx="2" presStyleCnt="5">
        <dgm:presLayoutVars>
          <dgm:chMax val="0"/>
          <dgm:chPref val="0"/>
        </dgm:presLayoutVars>
      </dgm:prSet>
      <dgm:spPr/>
    </dgm:pt>
    <dgm:pt modelId="{7C207073-D60B-485D-86B0-393F85158463}" type="pres">
      <dgm:prSet presAssocID="{3A204504-D7E7-4A00-8480-1FB2CBB95D2B}" presName="sibTrans" presStyleCnt="0"/>
      <dgm:spPr/>
    </dgm:pt>
    <dgm:pt modelId="{FD4F4052-76EF-4EAB-9DB2-6FD5FEE954A2}" type="pres">
      <dgm:prSet presAssocID="{4C0B3E26-0019-457E-AC6B-034AF3A1134C}" presName="compNode" presStyleCnt="0"/>
      <dgm:spPr/>
    </dgm:pt>
    <dgm:pt modelId="{26802ED0-5FE9-4AE5-AC16-6BDAD0E6EC79}" type="pres">
      <dgm:prSet presAssocID="{4C0B3E26-0019-457E-AC6B-034AF3A1134C}" presName="bgRect" presStyleLbl="bgShp" presStyleIdx="3" presStyleCnt="5"/>
      <dgm:spPr/>
    </dgm:pt>
    <dgm:pt modelId="{A66BA5CF-6257-4003-B379-AFF0A6C5C8B9}" type="pres">
      <dgm:prSet presAssocID="{4C0B3E26-0019-457E-AC6B-034AF3A1134C}"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E70A287E-9BCE-46D0-AF44-40C94CBA92BF}" type="pres">
      <dgm:prSet presAssocID="{4C0B3E26-0019-457E-AC6B-034AF3A1134C}" presName="spaceRect" presStyleCnt="0"/>
      <dgm:spPr/>
    </dgm:pt>
    <dgm:pt modelId="{2FE12426-BF7E-4F69-8A8B-11721FCC5E8A}" type="pres">
      <dgm:prSet presAssocID="{4C0B3E26-0019-457E-AC6B-034AF3A1134C}" presName="parTx" presStyleLbl="revTx" presStyleIdx="3" presStyleCnt="5" custLinFactNeighborY="-5148">
        <dgm:presLayoutVars>
          <dgm:chMax val="0"/>
          <dgm:chPref val="0"/>
        </dgm:presLayoutVars>
      </dgm:prSet>
      <dgm:spPr/>
    </dgm:pt>
    <dgm:pt modelId="{FADAB39E-E5CC-43BB-9C19-D978759ABB2A}" type="pres">
      <dgm:prSet presAssocID="{6C12A281-6E06-4394-A4FB-634B6912E1A3}" presName="sibTrans" presStyleCnt="0"/>
      <dgm:spPr/>
    </dgm:pt>
    <dgm:pt modelId="{A2CA493B-920A-4E54-8DC5-6711C3C65605}" type="pres">
      <dgm:prSet presAssocID="{04F550AC-AD0F-4542-A860-69B23CD5AE7D}" presName="compNode" presStyleCnt="0"/>
      <dgm:spPr/>
    </dgm:pt>
    <dgm:pt modelId="{F8FDEAC3-0549-4754-B6A9-16A61342124F}" type="pres">
      <dgm:prSet presAssocID="{04F550AC-AD0F-4542-A860-69B23CD5AE7D}" presName="bgRect" presStyleLbl="bgShp" presStyleIdx="4" presStyleCnt="5"/>
      <dgm:spPr/>
    </dgm:pt>
    <dgm:pt modelId="{91105B90-900B-4920-A740-33CB008DD5F1}" type="pres">
      <dgm:prSet presAssocID="{04F550AC-AD0F-4542-A860-69B23CD5AE7D}"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andshake"/>
        </a:ext>
      </dgm:extLst>
    </dgm:pt>
    <dgm:pt modelId="{949DA9EF-47D9-4D3F-B2EB-C3DA8F76BA24}" type="pres">
      <dgm:prSet presAssocID="{04F550AC-AD0F-4542-A860-69B23CD5AE7D}" presName="spaceRect" presStyleCnt="0"/>
      <dgm:spPr/>
    </dgm:pt>
    <dgm:pt modelId="{AFC8EADD-186E-45A9-BBE5-0264A166D36F}" type="pres">
      <dgm:prSet presAssocID="{04F550AC-AD0F-4542-A860-69B23CD5AE7D}" presName="parTx" presStyleLbl="revTx" presStyleIdx="4" presStyleCnt="5" custLinFactNeighborY="-6864">
        <dgm:presLayoutVars>
          <dgm:chMax val="0"/>
          <dgm:chPref val="0"/>
        </dgm:presLayoutVars>
      </dgm:prSet>
      <dgm:spPr/>
    </dgm:pt>
  </dgm:ptLst>
  <dgm:cxnLst>
    <dgm:cxn modelId="{756A7C12-A1BA-4D6F-AB9C-CE7AC36556A3}" type="presOf" srcId="{73A103D0-609E-4E55-9518-07CC3FB91E3E}" destId="{D953C8B2-7605-4EBD-A6AF-E4C0AFF56FFA}" srcOrd="0" destOrd="0" presId="urn:microsoft.com/office/officeart/2018/2/layout/IconVerticalSolidList"/>
    <dgm:cxn modelId="{CEEAED17-CB42-41DA-A75C-2CD9DD97301B}" type="presOf" srcId="{4C0B3E26-0019-457E-AC6B-034AF3A1134C}" destId="{2FE12426-BF7E-4F69-8A8B-11721FCC5E8A}" srcOrd="0" destOrd="0" presId="urn:microsoft.com/office/officeart/2018/2/layout/IconVerticalSolidList"/>
    <dgm:cxn modelId="{C5C9091D-8512-49CA-8B33-88AEC074115B}" srcId="{9BF760EF-BF4F-4F9F-97AD-FA6D2F9EDE51}" destId="{9C802ADD-762C-46EF-8AB3-8A3A2F8BD142}" srcOrd="1" destOrd="0" parTransId="{827F3A2D-1B31-4A3A-B5AF-DA068027DFB4}" sibTransId="{7EFDABB8-ACEC-4CA6-B955-E789382A973C}"/>
    <dgm:cxn modelId="{21098025-D2E1-4080-9869-CBEAA0E467E6}" type="presOf" srcId="{5B94E248-8085-4C70-9EEB-421712CAABEF}" destId="{09ACDB5C-B105-4912-863F-5AD33CB20D8D}" srcOrd="0" destOrd="0" presId="urn:microsoft.com/office/officeart/2018/2/layout/IconVerticalSolidList"/>
    <dgm:cxn modelId="{42618D25-508C-43BC-90EA-3E7BBAF4EAFA}" type="presOf" srcId="{9BF760EF-BF4F-4F9F-97AD-FA6D2F9EDE51}" destId="{4D7CFE6D-2167-4ECE-AC85-5055B91677F0}" srcOrd="0" destOrd="0" presId="urn:microsoft.com/office/officeart/2018/2/layout/IconVerticalSolidList"/>
    <dgm:cxn modelId="{743C6E46-26D1-4D5F-96ED-DAA347A15939}" srcId="{9BF760EF-BF4F-4F9F-97AD-FA6D2F9EDE51}" destId="{04F550AC-AD0F-4542-A860-69B23CD5AE7D}" srcOrd="4" destOrd="0" parTransId="{721FF418-7691-41EA-B36E-2576B98034EC}" sibTransId="{7737B5A2-3991-4E78-9FA8-E23D7FFACF1A}"/>
    <dgm:cxn modelId="{4A9399A8-3D99-435C-8441-6BBE65BA6BAA}" srcId="{9BF760EF-BF4F-4F9F-97AD-FA6D2F9EDE51}" destId="{4C0B3E26-0019-457E-AC6B-034AF3A1134C}" srcOrd="3" destOrd="0" parTransId="{9BC04F21-E77F-49E3-92D5-96184968AE98}" sibTransId="{6C12A281-6E06-4394-A4FB-634B6912E1A3}"/>
    <dgm:cxn modelId="{27A363B3-0700-40AB-904F-021C7DD252F2}" srcId="{9BF760EF-BF4F-4F9F-97AD-FA6D2F9EDE51}" destId="{5B94E248-8085-4C70-9EEB-421712CAABEF}" srcOrd="0" destOrd="0" parTransId="{BFDCAE7C-CDFF-4D7B-8FBE-4BEC8F9939FC}" sibTransId="{2BDDCCDC-106F-4C06-8D33-6EF2180EA7F6}"/>
    <dgm:cxn modelId="{ED2C53C8-8813-47F7-8F75-C40A181D1246}" type="presOf" srcId="{9C802ADD-762C-46EF-8AB3-8A3A2F8BD142}" destId="{BC120E9D-C7D8-4F25-BA9C-E863C5A51725}" srcOrd="0" destOrd="0" presId="urn:microsoft.com/office/officeart/2018/2/layout/IconVerticalSolidList"/>
    <dgm:cxn modelId="{18F9C7E8-7130-4B8E-86EC-490C692E09EC}" srcId="{9BF760EF-BF4F-4F9F-97AD-FA6D2F9EDE51}" destId="{73A103D0-609E-4E55-9518-07CC3FB91E3E}" srcOrd="2" destOrd="0" parTransId="{2DCDD0D7-3777-4BB5-9EA9-4AD8A9A21082}" sibTransId="{3A204504-D7E7-4A00-8480-1FB2CBB95D2B}"/>
    <dgm:cxn modelId="{3E8E61F8-27F1-4377-A443-467814E3B62D}" type="presOf" srcId="{04F550AC-AD0F-4542-A860-69B23CD5AE7D}" destId="{AFC8EADD-186E-45A9-BBE5-0264A166D36F}" srcOrd="0" destOrd="0" presId="urn:microsoft.com/office/officeart/2018/2/layout/IconVerticalSolidList"/>
    <dgm:cxn modelId="{A87728C5-CD88-4A3F-B830-CD22D2F8C632}" type="presParOf" srcId="{4D7CFE6D-2167-4ECE-AC85-5055B91677F0}" destId="{DC752BCE-DBD1-42EB-914F-283B06BD9771}" srcOrd="0" destOrd="0" presId="urn:microsoft.com/office/officeart/2018/2/layout/IconVerticalSolidList"/>
    <dgm:cxn modelId="{9D2EE200-2495-4B5E-BD3A-FF5BF5119D08}" type="presParOf" srcId="{DC752BCE-DBD1-42EB-914F-283B06BD9771}" destId="{BA929548-1F89-4201-9E92-902604F0BE67}" srcOrd="0" destOrd="0" presId="urn:microsoft.com/office/officeart/2018/2/layout/IconVerticalSolidList"/>
    <dgm:cxn modelId="{7F83D1E1-66AB-4D96-BD5E-9C5755D43544}" type="presParOf" srcId="{DC752BCE-DBD1-42EB-914F-283B06BD9771}" destId="{A531A0C8-531E-47F9-90FF-F2B41D6100AE}" srcOrd="1" destOrd="0" presId="urn:microsoft.com/office/officeart/2018/2/layout/IconVerticalSolidList"/>
    <dgm:cxn modelId="{E32B87F4-F0D3-40EC-BA7A-BEB68BE2D5BB}" type="presParOf" srcId="{DC752BCE-DBD1-42EB-914F-283B06BD9771}" destId="{09CD4FE1-0A81-4777-A217-56DDFBC95B3F}" srcOrd="2" destOrd="0" presId="urn:microsoft.com/office/officeart/2018/2/layout/IconVerticalSolidList"/>
    <dgm:cxn modelId="{A6FA7015-EE2D-4A8E-85D1-41B99FC97481}" type="presParOf" srcId="{DC752BCE-DBD1-42EB-914F-283B06BD9771}" destId="{09ACDB5C-B105-4912-863F-5AD33CB20D8D}" srcOrd="3" destOrd="0" presId="urn:microsoft.com/office/officeart/2018/2/layout/IconVerticalSolidList"/>
    <dgm:cxn modelId="{34B7329C-C77A-4417-95D7-63D090BF39D5}" type="presParOf" srcId="{4D7CFE6D-2167-4ECE-AC85-5055B91677F0}" destId="{979EB06E-581A-4DF8-902A-7ED4B48332D4}" srcOrd="1" destOrd="0" presId="urn:microsoft.com/office/officeart/2018/2/layout/IconVerticalSolidList"/>
    <dgm:cxn modelId="{6CEF6232-9B2C-4490-B8B0-C96024244FF6}" type="presParOf" srcId="{4D7CFE6D-2167-4ECE-AC85-5055B91677F0}" destId="{8AD848F5-9D56-47B0-9E77-B17155BE68D5}" srcOrd="2" destOrd="0" presId="urn:microsoft.com/office/officeart/2018/2/layout/IconVerticalSolidList"/>
    <dgm:cxn modelId="{9DAC3F0A-06D4-46A3-BAE0-912F9853A7F1}" type="presParOf" srcId="{8AD848F5-9D56-47B0-9E77-B17155BE68D5}" destId="{84FF27BA-5C7D-4DCF-91A0-4C73A06E6B41}" srcOrd="0" destOrd="0" presId="urn:microsoft.com/office/officeart/2018/2/layout/IconVerticalSolidList"/>
    <dgm:cxn modelId="{76F02183-BADB-498A-BAD6-E59CCD1D5857}" type="presParOf" srcId="{8AD848F5-9D56-47B0-9E77-B17155BE68D5}" destId="{2A70E8A9-18AA-4DD3-9D17-E4C544F78305}" srcOrd="1" destOrd="0" presId="urn:microsoft.com/office/officeart/2018/2/layout/IconVerticalSolidList"/>
    <dgm:cxn modelId="{2A2D4CA9-DEB0-4C6C-9737-4082E4722F8C}" type="presParOf" srcId="{8AD848F5-9D56-47B0-9E77-B17155BE68D5}" destId="{57D55CFC-E5D4-4C4B-A9D9-8284B954C8FD}" srcOrd="2" destOrd="0" presId="urn:microsoft.com/office/officeart/2018/2/layout/IconVerticalSolidList"/>
    <dgm:cxn modelId="{D81472E3-60C7-41FD-9759-C778EE68B82E}" type="presParOf" srcId="{8AD848F5-9D56-47B0-9E77-B17155BE68D5}" destId="{BC120E9D-C7D8-4F25-BA9C-E863C5A51725}" srcOrd="3" destOrd="0" presId="urn:microsoft.com/office/officeart/2018/2/layout/IconVerticalSolidList"/>
    <dgm:cxn modelId="{C0C6E77E-6DCE-4157-9A33-670DEC4795E7}" type="presParOf" srcId="{4D7CFE6D-2167-4ECE-AC85-5055B91677F0}" destId="{3D3F4AAE-C29B-478B-8DED-A06D824FDF23}" srcOrd="3" destOrd="0" presId="urn:microsoft.com/office/officeart/2018/2/layout/IconVerticalSolidList"/>
    <dgm:cxn modelId="{9A697EDD-31BC-4D02-BEF9-B129706ED0EE}" type="presParOf" srcId="{4D7CFE6D-2167-4ECE-AC85-5055B91677F0}" destId="{9169F075-ECBF-4FE7-A094-5E9B511C81B9}" srcOrd="4" destOrd="0" presId="urn:microsoft.com/office/officeart/2018/2/layout/IconVerticalSolidList"/>
    <dgm:cxn modelId="{9C078C14-2499-4233-ABE5-0725E7B52DFD}" type="presParOf" srcId="{9169F075-ECBF-4FE7-A094-5E9B511C81B9}" destId="{FE88C91A-CAF7-4A0B-A088-68379460F766}" srcOrd="0" destOrd="0" presId="urn:microsoft.com/office/officeart/2018/2/layout/IconVerticalSolidList"/>
    <dgm:cxn modelId="{67801039-A9F1-4E4C-867E-18358A5D870A}" type="presParOf" srcId="{9169F075-ECBF-4FE7-A094-5E9B511C81B9}" destId="{473B753C-8F65-4729-BB2E-0482926E744B}" srcOrd="1" destOrd="0" presId="urn:microsoft.com/office/officeart/2018/2/layout/IconVerticalSolidList"/>
    <dgm:cxn modelId="{E1C7989C-9B78-4AB5-806B-34294036D1DD}" type="presParOf" srcId="{9169F075-ECBF-4FE7-A094-5E9B511C81B9}" destId="{0AAA6920-8634-4C5A-87B0-0522AD1C6E7E}" srcOrd="2" destOrd="0" presId="urn:microsoft.com/office/officeart/2018/2/layout/IconVerticalSolidList"/>
    <dgm:cxn modelId="{6DF4B576-DE97-450C-869E-BF4E4AE1A281}" type="presParOf" srcId="{9169F075-ECBF-4FE7-A094-5E9B511C81B9}" destId="{D953C8B2-7605-4EBD-A6AF-E4C0AFF56FFA}" srcOrd="3" destOrd="0" presId="urn:microsoft.com/office/officeart/2018/2/layout/IconVerticalSolidList"/>
    <dgm:cxn modelId="{83CB4AAE-A846-48A8-ABF4-3CB7D186AD83}" type="presParOf" srcId="{4D7CFE6D-2167-4ECE-AC85-5055B91677F0}" destId="{7C207073-D60B-485D-86B0-393F85158463}" srcOrd="5" destOrd="0" presId="urn:microsoft.com/office/officeart/2018/2/layout/IconVerticalSolidList"/>
    <dgm:cxn modelId="{1EDE943B-DEF4-4B01-9B3F-E18BF1533864}" type="presParOf" srcId="{4D7CFE6D-2167-4ECE-AC85-5055B91677F0}" destId="{FD4F4052-76EF-4EAB-9DB2-6FD5FEE954A2}" srcOrd="6" destOrd="0" presId="urn:microsoft.com/office/officeart/2018/2/layout/IconVerticalSolidList"/>
    <dgm:cxn modelId="{535FC5F2-E04A-4578-9226-CC6DB0CAC88C}" type="presParOf" srcId="{FD4F4052-76EF-4EAB-9DB2-6FD5FEE954A2}" destId="{26802ED0-5FE9-4AE5-AC16-6BDAD0E6EC79}" srcOrd="0" destOrd="0" presId="urn:microsoft.com/office/officeart/2018/2/layout/IconVerticalSolidList"/>
    <dgm:cxn modelId="{75135FE0-B522-4322-967F-C5E6CB0833F5}" type="presParOf" srcId="{FD4F4052-76EF-4EAB-9DB2-6FD5FEE954A2}" destId="{A66BA5CF-6257-4003-B379-AFF0A6C5C8B9}" srcOrd="1" destOrd="0" presId="urn:microsoft.com/office/officeart/2018/2/layout/IconVerticalSolidList"/>
    <dgm:cxn modelId="{D7F510DB-54AE-4010-864C-C73209D87BBB}" type="presParOf" srcId="{FD4F4052-76EF-4EAB-9DB2-6FD5FEE954A2}" destId="{E70A287E-9BCE-46D0-AF44-40C94CBA92BF}" srcOrd="2" destOrd="0" presId="urn:microsoft.com/office/officeart/2018/2/layout/IconVerticalSolidList"/>
    <dgm:cxn modelId="{0ABB977D-4162-4CB4-AE6D-C75AC31A146D}" type="presParOf" srcId="{FD4F4052-76EF-4EAB-9DB2-6FD5FEE954A2}" destId="{2FE12426-BF7E-4F69-8A8B-11721FCC5E8A}" srcOrd="3" destOrd="0" presId="urn:microsoft.com/office/officeart/2018/2/layout/IconVerticalSolidList"/>
    <dgm:cxn modelId="{F164B379-0CFB-4784-8426-A17F5A12BE2E}" type="presParOf" srcId="{4D7CFE6D-2167-4ECE-AC85-5055B91677F0}" destId="{FADAB39E-E5CC-43BB-9C19-D978759ABB2A}" srcOrd="7" destOrd="0" presId="urn:microsoft.com/office/officeart/2018/2/layout/IconVerticalSolidList"/>
    <dgm:cxn modelId="{525A769B-575F-45E1-9788-9BA601B1EBF1}" type="presParOf" srcId="{4D7CFE6D-2167-4ECE-AC85-5055B91677F0}" destId="{A2CA493B-920A-4E54-8DC5-6711C3C65605}" srcOrd="8" destOrd="0" presId="urn:microsoft.com/office/officeart/2018/2/layout/IconVerticalSolidList"/>
    <dgm:cxn modelId="{2D0382DB-12E8-469C-B29D-73F21D5FDD03}" type="presParOf" srcId="{A2CA493B-920A-4E54-8DC5-6711C3C65605}" destId="{F8FDEAC3-0549-4754-B6A9-16A61342124F}" srcOrd="0" destOrd="0" presId="urn:microsoft.com/office/officeart/2018/2/layout/IconVerticalSolidList"/>
    <dgm:cxn modelId="{F4E63A70-5A91-4305-A99D-97FD3FBB7A6D}" type="presParOf" srcId="{A2CA493B-920A-4E54-8DC5-6711C3C65605}" destId="{91105B90-900B-4920-A740-33CB008DD5F1}" srcOrd="1" destOrd="0" presId="urn:microsoft.com/office/officeart/2018/2/layout/IconVerticalSolidList"/>
    <dgm:cxn modelId="{EC3B5916-E59D-4C3B-87D7-9BB9DAC55813}" type="presParOf" srcId="{A2CA493B-920A-4E54-8DC5-6711C3C65605}" destId="{949DA9EF-47D9-4D3F-B2EB-C3DA8F76BA24}" srcOrd="2" destOrd="0" presId="urn:microsoft.com/office/officeart/2018/2/layout/IconVerticalSolidList"/>
    <dgm:cxn modelId="{A2929B41-B072-41EB-A572-C57BBCD4A488}" type="presParOf" srcId="{A2CA493B-920A-4E54-8DC5-6711C3C65605}" destId="{AFC8EADD-186E-45A9-BBE5-0264A166D36F}"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13CC98D-FFBA-49D8-B96A-F6F0C19A4CF2}"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D102EBD8-D89D-4A35-8A1C-D31FB61B2836}">
      <dgm:prSet custT="1"/>
      <dgm:spPr/>
      <dgm:t>
        <a:bodyPr/>
        <a:lstStyle/>
        <a:p>
          <a:r>
            <a:rPr lang="en-GB" sz="1100"/>
            <a:t>business model canvas</a:t>
          </a:r>
          <a:endParaRPr lang="en-US" sz="1100"/>
        </a:p>
      </dgm:t>
    </dgm:pt>
    <dgm:pt modelId="{934A04F9-F9F4-4387-B722-54C51170F213}" type="parTrans" cxnId="{CEC1FFCB-DDD4-4191-95E5-CAB86AE9BEA4}">
      <dgm:prSet/>
      <dgm:spPr/>
      <dgm:t>
        <a:bodyPr/>
        <a:lstStyle/>
        <a:p>
          <a:endParaRPr lang="en-US" sz="1100"/>
        </a:p>
      </dgm:t>
    </dgm:pt>
    <dgm:pt modelId="{DB66931B-920A-4CAC-BFA9-24C024D0E832}" type="sibTrans" cxnId="{CEC1FFCB-DDD4-4191-95E5-CAB86AE9BEA4}">
      <dgm:prSet/>
      <dgm:spPr/>
      <dgm:t>
        <a:bodyPr/>
        <a:lstStyle/>
        <a:p>
          <a:endParaRPr lang="en-US" sz="1100"/>
        </a:p>
      </dgm:t>
    </dgm:pt>
    <dgm:pt modelId="{4552BEDD-13D0-412F-9C79-E8D538764961}">
      <dgm:prSet custT="1"/>
      <dgm:spPr/>
      <dgm:t>
        <a:bodyPr/>
        <a:lstStyle/>
        <a:p>
          <a:r>
            <a:rPr lang="en-GB" sz="1100"/>
            <a:t>business scenarios</a:t>
          </a:r>
          <a:endParaRPr lang="en-US" sz="1100"/>
        </a:p>
      </dgm:t>
    </dgm:pt>
    <dgm:pt modelId="{C572B101-4F45-4AF0-8BB8-671945EEF004}" type="parTrans" cxnId="{EE02D698-81A9-4957-B2AD-01BF21467759}">
      <dgm:prSet/>
      <dgm:spPr/>
      <dgm:t>
        <a:bodyPr/>
        <a:lstStyle/>
        <a:p>
          <a:endParaRPr lang="en-US" sz="1100"/>
        </a:p>
      </dgm:t>
    </dgm:pt>
    <dgm:pt modelId="{C06517DD-7391-4E14-8D7A-320A77EFC03B}" type="sibTrans" cxnId="{EE02D698-81A9-4957-B2AD-01BF21467759}">
      <dgm:prSet/>
      <dgm:spPr/>
      <dgm:t>
        <a:bodyPr/>
        <a:lstStyle/>
        <a:p>
          <a:endParaRPr lang="en-US" sz="1100"/>
        </a:p>
      </dgm:t>
    </dgm:pt>
    <dgm:pt modelId="{E3B5A860-D6CD-4442-81AD-453FD5A0055B}">
      <dgm:prSet custT="1"/>
      <dgm:spPr/>
      <dgm:t>
        <a:bodyPr/>
        <a:lstStyle/>
        <a:p>
          <a:r>
            <a:rPr lang="en-GB" sz="1000"/>
            <a:t>value stream and business capabilities mapping</a:t>
          </a:r>
          <a:endParaRPr lang="en-US" sz="1000"/>
        </a:p>
      </dgm:t>
    </dgm:pt>
    <dgm:pt modelId="{EE7EC4C7-B6EB-472A-958E-DEF6BA9627A1}" type="parTrans" cxnId="{8E687786-9879-4113-9DB0-DB896007E03D}">
      <dgm:prSet/>
      <dgm:spPr/>
      <dgm:t>
        <a:bodyPr/>
        <a:lstStyle/>
        <a:p>
          <a:endParaRPr lang="en-US" sz="1100"/>
        </a:p>
      </dgm:t>
    </dgm:pt>
    <dgm:pt modelId="{A92A04C6-ABCE-4F41-845A-7F766AFA1ECC}" type="sibTrans" cxnId="{8E687786-9879-4113-9DB0-DB896007E03D}">
      <dgm:prSet/>
      <dgm:spPr/>
      <dgm:t>
        <a:bodyPr/>
        <a:lstStyle/>
        <a:p>
          <a:endParaRPr lang="en-US" sz="1100"/>
        </a:p>
      </dgm:t>
    </dgm:pt>
    <dgm:pt modelId="{87A645B0-1954-4292-9F70-5AD42139EFC7}">
      <dgm:prSet custT="1"/>
      <dgm:spPr/>
      <dgm:t>
        <a:bodyPr/>
        <a:lstStyle/>
        <a:p>
          <a:r>
            <a:rPr lang="en-GB" sz="1100"/>
            <a:t>product and service modelling</a:t>
          </a:r>
          <a:endParaRPr lang="en-US" sz="1100"/>
        </a:p>
      </dgm:t>
    </dgm:pt>
    <dgm:pt modelId="{C9A3C8FB-8CA4-49B3-B898-0E3C10B5D4CE}" type="parTrans" cxnId="{042D0031-3EAC-40E7-B505-80679B8D7451}">
      <dgm:prSet/>
      <dgm:spPr/>
      <dgm:t>
        <a:bodyPr/>
        <a:lstStyle/>
        <a:p>
          <a:endParaRPr lang="en-US" sz="1100"/>
        </a:p>
      </dgm:t>
    </dgm:pt>
    <dgm:pt modelId="{904AFBE5-D816-4F8A-878B-FCC8D5814CE5}" type="sibTrans" cxnId="{042D0031-3EAC-40E7-B505-80679B8D7451}">
      <dgm:prSet/>
      <dgm:spPr/>
      <dgm:t>
        <a:bodyPr/>
        <a:lstStyle/>
        <a:p>
          <a:endParaRPr lang="en-US" sz="1100"/>
        </a:p>
      </dgm:t>
    </dgm:pt>
    <dgm:pt modelId="{2B96BDC5-D2B7-47E8-AB2C-F315CE0CD840}">
      <dgm:prSet custT="1"/>
      <dgm:spPr/>
      <dgm:t>
        <a:bodyPr/>
        <a:lstStyle/>
        <a:p>
          <a:r>
            <a:rPr lang="en-GB" sz="900"/>
            <a:t>use cases and business cases specifically around requirements management</a:t>
          </a:r>
          <a:endParaRPr lang="en-US" sz="900"/>
        </a:p>
      </dgm:t>
    </dgm:pt>
    <dgm:pt modelId="{3F7FCE9A-0134-4D36-B720-3809D084C97A}" type="parTrans" cxnId="{FE642823-DEF6-4E1E-A2DB-F56F9E7D3B6E}">
      <dgm:prSet/>
      <dgm:spPr/>
      <dgm:t>
        <a:bodyPr/>
        <a:lstStyle/>
        <a:p>
          <a:endParaRPr lang="en-US" sz="1100"/>
        </a:p>
      </dgm:t>
    </dgm:pt>
    <dgm:pt modelId="{9FDD1821-DD20-4251-8720-876D10A87D60}" type="sibTrans" cxnId="{FE642823-DEF6-4E1E-A2DB-F56F9E7D3B6E}">
      <dgm:prSet/>
      <dgm:spPr/>
      <dgm:t>
        <a:bodyPr/>
        <a:lstStyle/>
        <a:p>
          <a:endParaRPr lang="en-US" sz="1100"/>
        </a:p>
      </dgm:t>
    </dgm:pt>
    <dgm:pt modelId="{731CABFD-57CF-4D3D-B372-CA574ECF7BF4}" type="pres">
      <dgm:prSet presAssocID="{C13CC98D-FFBA-49D8-B96A-F6F0C19A4CF2}" presName="root" presStyleCnt="0">
        <dgm:presLayoutVars>
          <dgm:dir/>
          <dgm:resizeHandles val="exact"/>
        </dgm:presLayoutVars>
      </dgm:prSet>
      <dgm:spPr/>
    </dgm:pt>
    <dgm:pt modelId="{040F1CC0-8E17-467B-BC71-FF090159BED4}" type="pres">
      <dgm:prSet presAssocID="{D102EBD8-D89D-4A35-8A1C-D31FB61B2836}" presName="compNode" presStyleCnt="0"/>
      <dgm:spPr/>
    </dgm:pt>
    <dgm:pt modelId="{AE667054-C654-4385-9B6F-3524BD6745A8}" type="pres">
      <dgm:prSet presAssocID="{D102EBD8-D89D-4A35-8A1C-D31FB61B2836}"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F1180369-72E3-4410-B412-2D889D456DA0}" type="pres">
      <dgm:prSet presAssocID="{D102EBD8-D89D-4A35-8A1C-D31FB61B2836}" presName="spaceRect" presStyleCnt="0"/>
      <dgm:spPr/>
    </dgm:pt>
    <dgm:pt modelId="{97F1CDB9-732A-4CB5-A911-8DF1DDD4FDDF}" type="pres">
      <dgm:prSet presAssocID="{D102EBD8-D89D-4A35-8A1C-D31FB61B2836}" presName="textRect" presStyleLbl="revTx" presStyleIdx="0" presStyleCnt="5">
        <dgm:presLayoutVars>
          <dgm:chMax val="1"/>
          <dgm:chPref val="1"/>
        </dgm:presLayoutVars>
      </dgm:prSet>
      <dgm:spPr/>
    </dgm:pt>
    <dgm:pt modelId="{F54315B8-D2D0-48D9-B759-EB005EECA1C0}" type="pres">
      <dgm:prSet presAssocID="{DB66931B-920A-4CAC-BFA9-24C024D0E832}" presName="sibTrans" presStyleCnt="0"/>
      <dgm:spPr/>
    </dgm:pt>
    <dgm:pt modelId="{05093106-7F08-47E5-9D3A-2DC4864E44D2}" type="pres">
      <dgm:prSet presAssocID="{4552BEDD-13D0-412F-9C79-E8D538764961}" presName="compNode" presStyleCnt="0"/>
      <dgm:spPr/>
    </dgm:pt>
    <dgm:pt modelId="{54EE8568-96CB-436B-8421-95FC8C9D72D6}" type="pres">
      <dgm:prSet presAssocID="{4552BEDD-13D0-412F-9C79-E8D538764961}"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DF007156-CEEE-4078-83A5-AFD59B9028F1}" type="pres">
      <dgm:prSet presAssocID="{4552BEDD-13D0-412F-9C79-E8D538764961}" presName="spaceRect" presStyleCnt="0"/>
      <dgm:spPr/>
    </dgm:pt>
    <dgm:pt modelId="{CE3B1076-1B22-488C-AA77-CF86E0529AFE}" type="pres">
      <dgm:prSet presAssocID="{4552BEDD-13D0-412F-9C79-E8D538764961}" presName="textRect" presStyleLbl="revTx" presStyleIdx="1" presStyleCnt="5">
        <dgm:presLayoutVars>
          <dgm:chMax val="1"/>
          <dgm:chPref val="1"/>
        </dgm:presLayoutVars>
      </dgm:prSet>
      <dgm:spPr/>
    </dgm:pt>
    <dgm:pt modelId="{BB9C6A8B-D6D8-4D51-8AC7-24F1F2AFB0A1}" type="pres">
      <dgm:prSet presAssocID="{C06517DD-7391-4E14-8D7A-320A77EFC03B}" presName="sibTrans" presStyleCnt="0"/>
      <dgm:spPr/>
    </dgm:pt>
    <dgm:pt modelId="{32A56956-4107-4D96-8C06-17D9CC5282AD}" type="pres">
      <dgm:prSet presAssocID="{E3B5A860-D6CD-4442-81AD-453FD5A0055B}" presName="compNode" presStyleCnt="0"/>
      <dgm:spPr/>
    </dgm:pt>
    <dgm:pt modelId="{62672EA6-22C7-422B-B34B-28536554B989}" type="pres">
      <dgm:prSet presAssocID="{E3B5A860-D6CD-4442-81AD-453FD5A0055B}"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pward trend"/>
        </a:ext>
      </dgm:extLst>
    </dgm:pt>
    <dgm:pt modelId="{B497405C-D563-467F-ACA4-669713DC99A4}" type="pres">
      <dgm:prSet presAssocID="{E3B5A860-D6CD-4442-81AD-453FD5A0055B}" presName="spaceRect" presStyleCnt="0"/>
      <dgm:spPr/>
    </dgm:pt>
    <dgm:pt modelId="{545055CC-5A78-4A17-9625-6BBF1758FCAF}" type="pres">
      <dgm:prSet presAssocID="{E3B5A860-D6CD-4442-81AD-453FD5A0055B}" presName="textRect" presStyleLbl="revTx" presStyleIdx="2" presStyleCnt="5" custScaleX="171472">
        <dgm:presLayoutVars>
          <dgm:chMax val="1"/>
          <dgm:chPref val="1"/>
        </dgm:presLayoutVars>
      </dgm:prSet>
      <dgm:spPr/>
    </dgm:pt>
    <dgm:pt modelId="{C20C95EE-8FE5-4670-9B0A-6D1E15532C11}" type="pres">
      <dgm:prSet presAssocID="{A92A04C6-ABCE-4F41-845A-7F766AFA1ECC}" presName="sibTrans" presStyleCnt="0"/>
      <dgm:spPr/>
    </dgm:pt>
    <dgm:pt modelId="{474FB13A-F61C-4B4C-A4CD-751788FED7E8}" type="pres">
      <dgm:prSet presAssocID="{87A645B0-1954-4292-9F70-5AD42139EFC7}" presName="compNode" presStyleCnt="0"/>
      <dgm:spPr/>
    </dgm:pt>
    <dgm:pt modelId="{88A93097-F4B0-4215-BAF9-AB2ADA6AD809}" type="pres">
      <dgm:prSet presAssocID="{87A645B0-1954-4292-9F70-5AD42139EFC7}"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172EA4C7-FA86-4AD4-A180-771D27E3C335}" type="pres">
      <dgm:prSet presAssocID="{87A645B0-1954-4292-9F70-5AD42139EFC7}" presName="spaceRect" presStyleCnt="0"/>
      <dgm:spPr/>
    </dgm:pt>
    <dgm:pt modelId="{B03999F2-6D35-4A6F-958C-47A9639C1583}" type="pres">
      <dgm:prSet presAssocID="{87A645B0-1954-4292-9F70-5AD42139EFC7}" presName="textRect" presStyleLbl="revTx" presStyleIdx="3" presStyleCnt="5" custScaleX="144175">
        <dgm:presLayoutVars>
          <dgm:chMax val="1"/>
          <dgm:chPref val="1"/>
        </dgm:presLayoutVars>
      </dgm:prSet>
      <dgm:spPr/>
    </dgm:pt>
    <dgm:pt modelId="{1A7AC3B4-28B6-45FE-9899-92A2691713E0}" type="pres">
      <dgm:prSet presAssocID="{904AFBE5-D816-4F8A-878B-FCC8D5814CE5}" presName="sibTrans" presStyleCnt="0"/>
      <dgm:spPr/>
    </dgm:pt>
    <dgm:pt modelId="{BB010A53-57AB-4D64-9973-BD61232E2DB5}" type="pres">
      <dgm:prSet presAssocID="{2B96BDC5-D2B7-47E8-AB2C-F315CE0CD840}" presName="compNode" presStyleCnt="0"/>
      <dgm:spPr/>
    </dgm:pt>
    <dgm:pt modelId="{CE6FD395-5DDF-43A9-A3E4-9179C1D7A5E8}" type="pres">
      <dgm:prSet presAssocID="{2B96BDC5-D2B7-47E8-AB2C-F315CE0CD840}"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 List"/>
        </a:ext>
      </dgm:extLst>
    </dgm:pt>
    <dgm:pt modelId="{9DE4E98A-E9A6-4C5F-9814-49901C9B215D}" type="pres">
      <dgm:prSet presAssocID="{2B96BDC5-D2B7-47E8-AB2C-F315CE0CD840}" presName="spaceRect" presStyleCnt="0"/>
      <dgm:spPr/>
    </dgm:pt>
    <dgm:pt modelId="{11145389-FE97-4288-A837-FD0AB7C3A2AA}" type="pres">
      <dgm:prSet presAssocID="{2B96BDC5-D2B7-47E8-AB2C-F315CE0CD840}" presName="textRect" presStyleLbl="revTx" presStyleIdx="4" presStyleCnt="5" custScaleX="230638" custScaleY="110580">
        <dgm:presLayoutVars>
          <dgm:chMax val="1"/>
          <dgm:chPref val="1"/>
        </dgm:presLayoutVars>
      </dgm:prSet>
      <dgm:spPr/>
    </dgm:pt>
  </dgm:ptLst>
  <dgm:cxnLst>
    <dgm:cxn modelId="{FE642823-DEF6-4E1E-A2DB-F56F9E7D3B6E}" srcId="{C13CC98D-FFBA-49D8-B96A-F6F0C19A4CF2}" destId="{2B96BDC5-D2B7-47E8-AB2C-F315CE0CD840}" srcOrd="4" destOrd="0" parTransId="{3F7FCE9A-0134-4D36-B720-3809D084C97A}" sibTransId="{9FDD1821-DD20-4251-8720-876D10A87D60}"/>
    <dgm:cxn modelId="{042D0031-3EAC-40E7-B505-80679B8D7451}" srcId="{C13CC98D-FFBA-49D8-B96A-F6F0C19A4CF2}" destId="{87A645B0-1954-4292-9F70-5AD42139EFC7}" srcOrd="3" destOrd="0" parTransId="{C9A3C8FB-8CA4-49B3-B898-0E3C10B5D4CE}" sibTransId="{904AFBE5-D816-4F8A-878B-FCC8D5814CE5}"/>
    <dgm:cxn modelId="{DE48E774-9C72-40A8-A463-E1022ADA21A9}" type="presOf" srcId="{D102EBD8-D89D-4A35-8A1C-D31FB61B2836}" destId="{97F1CDB9-732A-4CB5-A911-8DF1DDD4FDDF}" srcOrd="0" destOrd="0" presId="urn:microsoft.com/office/officeart/2018/2/layout/IconLabelList"/>
    <dgm:cxn modelId="{1B2A6D7B-A081-4BC2-9027-8A3E6146E817}" type="presOf" srcId="{2B96BDC5-D2B7-47E8-AB2C-F315CE0CD840}" destId="{11145389-FE97-4288-A837-FD0AB7C3A2AA}" srcOrd="0" destOrd="0" presId="urn:microsoft.com/office/officeart/2018/2/layout/IconLabelList"/>
    <dgm:cxn modelId="{8E687786-9879-4113-9DB0-DB896007E03D}" srcId="{C13CC98D-FFBA-49D8-B96A-F6F0C19A4CF2}" destId="{E3B5A860-D6CD-4442-81AD-453FD5A0055B}" srcOrd="2" destOrd="0" parTransId="{EE7EC4C7-B6EB-472A-958E-DEF6BA9627A1}" sibTransId="{A92A04C6-ABCE-4F41-845A-7F766AFA1ECC}"/>
    <dgm:cxn modelId="{4716298C-B858-48F1-86F9-8A3D02B21DE4}" type="presOf" srcId="{4552BEDD-13D0-412F-9C79-E8D538764961}" destId="{CE3B1076-1B22-488C-AA77-CF86E0529AFE}" srcOrd="0" destOrd="0" presId="urn:microsoft.com/office/officeart/2018/2/layout/IconLabelList"/>
    <dgm:cxn modelId="{EE02D698-81A9-4957-B2AD-01BF21467759}" srcId="{C13CC98D-FFBA-49D8-B96A-F6F0C19A4CF2}" destId="{4552BEDD-13D0-412F-9C79-E8D538764961}" srcOrd="1" destOrd="0" parTransId="{C572B101-4F45-4AF0-8BB8-671945EEF004}" sibTransId="{C06517DD-7391-4E14-8D7A-320A77EFC03B}"/>
    <dgm:cxn modelId="{368DC79A-8EFD-4220-A75A-E6775D928C01}" type="presOf" srcId="{E3B5A860-D6CD-4442-81AD-453FD5A0055B}" destId="{545055CC-5A78-4A17-9625-6BBF1758FCAF}" srcOrd="0" destOrd="0" presId="urn:microsoft.com/office/officeart/2018/2/layout/IconLabelList"/>
    <dgm:cxn modelId="{127DCDBA-FE50-445E-9474-F5C3FBA2DDFF}" type="presOf" srcId="{C13CC98D-FFBA-49D8-B96A-F6F0C19A4CF2}" destId="{731CABFD-57CF-4D3D-B372-CA574ECF7BF4}" srcOrd="0" destOrd="0" presId="urn:microsoft.com/office/officeart/2018/2/layout/IconLabelList"/>
    <dgm:cxn modelId="{CEC1FFCB-DDD4-4191-95E5-CAB86AE9BEA4}" srcId="{C13CC98D-FFBA-49D8-B96A-F6F0C19A4CF2}" destId="{D102EBD8-D89D-4A35-8A1C-D31FB61B2836}" srcOrd="0" destOrd="0" parTransId="{934A04F9-F9F4-4387-B722-54C51170F213}" sibTransId="{DB66931B-920A-4CAC-BFA9-24C024D0E832}"/>
    <dgm:cxn modelId="{A46367EF-EC6A-459A-BD42-007C2B2B119E}" type="presOf" srcId="{87A645B0-1954-4292-9F70-5AD42139EFC7}" destId="{B03999F2-6D35-4A6F-958C-47A9639C1583}" srcOrd="0" destOrd="0" presId="urn:microsoft.com/office/officeart/2018/2/layout/IconLabelList"/>
    <dgm:cxn modelId="{4D65C706-CB1F-4546-8765-476021B5E688}" type="presParOf" srcId="{731CABFD-57CF-4D3D-B372-CA574ECF7BF4}" destId="{040F1CC0-8E17-467B-BC71-FF090159BED4}" srcOrd="0" destOrd="0" presId="urn:microsoft.com/office/officeart/2018/2/layout/IconLabelList"/>
    <dgm:cxn modelId="{A7D45F84-037C-4EF9-8269-05402EC7CD9C}" type="presParOf" srcId="{040F1CC0-8E17-467B-BC71-FF090159BED4}" destId="{AE667054-C654-4385-9B6F-3524BD6745A8}" srcOrd="0" destOrd="0" presId="urn:microsoft.com/office/officeart/2018/2/layout/IconLabelList"/>
    <dgm:cxn modelId="{E260388D-0505-45F6-927F-A6107F5389E2}" type="presParOf" srcId="{040F1CC0-8E17-467B-BC71-FF090159BED4}" destId="{F1180369-72E3-4410-B412-2D889D456DA0}" srcOrd="1" destOrd="0" presId="urn:microsoft.com/office/officeart/2018/2/layout/IconLabelList"/>
    <dgm:cxn modelId="{15362465-A30C-47C6-881E-6235F895FCF2}" type="presParOf" srcId="{040F1CC0-8E17-467B-BC71-FF090159BED4}" destId="{97F1CDB9-732A-4CB5-A911-8DF1DDD4FDDF}" srcOrd="2" destOrd="0" presId="urn:microsoft.com/office/officeart/2018/2/layout/IconLabelList"/>
    <dgm:cxn modelId="{06083289-F114-4C8B-B9F7-734CC9DA024A}" type="presParOf" srcId="{731CABFD-57CF-4D3D-B372-CA574ECF7BF4}" destId="{F54315B8-D2D0-48D9-B759-EB005EECA1C0}" srcOrd="1" destOrd="0" presId="urn:microsoft.com/office/officeart/2018/2/layout/IconLabelList"/>
    <dgm:cxn modelId="{965315CE-4F08-4725-A361-605AB4D87F2A}" type="presParOf" srcId="{731CABFD-57CF-4D3D-B372-CA574ECF7BF4}" destId="{05093106-7F08-47E5-9D3A-2DC4864E44D2}" srcOrd="2" destOrd="0" presId="urn:microsoft.com/office/officeart/2018/2/layout/IconLabelList"/>
    <dgm:cxn modelId="{2364A16D-5420-4E3E-9166-BC1AF18CC0B8}" type="presParOf" srcId="{05093106-7F08-47E5-9D3A-2DC4864E44D2}" destId="{54EE8568-96CB-436B-8421-95FC8C9D72D6}" srcOrd="0" destOrd="0" presId="urn:microsoft.com/office/officeart/2018/2/layout/IconLabelList"/>
    <dgm:cxn modelId="{BEDA42E7-3641-4D0A-B2F4-58B53155DE02}" type="presParOf" srcId="{05093106-7F08-47E5-9D3A-2DC4864E44D2}" destId="{DF007156-CEEE-4078-83A5-AFD59B9028F1}" srcOrd="1" destOrd="0" presId="urn:microsoft.com/office/officeart/2018/2/layout/IconLabelList"/>
    <dgm:cxn modelId="{CF4B3C5F-3AEB-49D8-BE22-058EAD7F0E18}" type="presParOf" srcId="{05093106-7F08-47E5-9D3A-2DC4864E44D2}" destId="{CE3B1076-1B22-488C-AA77-CF86E0529AFE}" srcOrd="2" destOrd="0" presId="urn:microsoft.com/office/officeart/2018/2/layout/IconLabelList"/>
    <dgm:cxn modelId="{93AACF8C-D1F6-46E6-B6A2-26E3A93B6CCC}" type="presParOf" srcId="{731CABFD-57CF-4D3D-B372-CA574ECF7BF4}" destId="{BB9C6A8B-D6D8-4D51-8AC7-24F1F2AFB0A1}" srcOrd="3" destOrd="0" presId="urn:microsoft.com/office/officeart/2018/2/layout/IconLabelList"/>
    <dgm:cxn modelId="{FEEE2285-9177-4D45-8B2D-575564B7B086}" type="presParOf" srcId="{731CABFD-57CF-4D3D-B372-CA574ECF7BF4}" destId="{32A56956-4107-4D96-8C06-17D9CC5282AD}" srcOrd="4" destOrd="0" presId="urn:microsoft.com/office/officeart/2018/2/layout/IconLabelList"/>
    <dgm:cxn modelId="{6DA2D88B-31C6-429E-89CB-90916A5C435C}" type="presParOf" srcId="{32A56956-4107-4D96-8C06-17D9CC5282AD}" destId="{62672EA6-22C7-422B-B34B-28536554B989}" srcOrd="0" destOrd="0" presId="urn:microsoft.com/office/officeart/2018/2/layout/IconLabelList"/>
    <dgm:cxn modelId="{34A23772-5B7D-4999-99E7-4628FABB31BF}" type="presParOf" srcId="{32A56956-4107-4D96-8C06-17D9CC5282AD}" destId="{B497405C-D563-467F-ACA4-669713DC99A4}" srcOrd="1" destOrd="0" presId="urn:microsoft.com/office/officeart/2018/2/layout/IconLabelList"/>
    <dgm:cxn modelId="{D27883E8-8773-457F-9693-C1A95EBDE324}" type="presParOf" srcId="{32A56956-4107-4D96-8C06-17D9CC5282AD}" destId="{545055CC-5A78-4A17-9625-6BBF1758FCAF}" srcOrd="2" destOrd="0" presId="urn:microsoft.com/office/officeart/2018/2/layout/IconLabelList"/>
    <dgm:cxn modelId="{D5FC2BE6-0A07-4EF4-9FA4-A5FC34534DC8}" type="presParOf" srcId="{731CABFD-57CF-4D3D-B372-CA574ECF7BF4}" destId="{C20C95EE-8FE5-4670-9B0A-6D1E15532C11}" srcOrd="5" destOrd="0" presId="urn:microsoft.com/office/officeart/2018/2/layout/IconLabelList"/>
    <dgm:cxn modelId="{9D9DA5D7-B168-47B9-8169-03D536419048}" type="presParOf" srcId="{731CABFD-57CF-4D3D-B372-CA574ECF7BF4}" destId="{474FB13A-F61C-4B4C-A4CD-751788FED7E8}" srcOrd="6" destOrd="0" presId="urn:microsoft.com/office/officeart/2018/2/layout/IconLabelList"/>
    <dgm:cxn modelId="{340EE42F-6CE0-4E84-95E9-43CD8C9E4061}" type="presParOf" srcId="{474FB13A-F61C-4B4C-A4CD-751788FED7E8}" destId="{88A93097-F4B0-4215-BAF9-AB2ADA6AD809}" srcOrd="0" destOrd="0" presId="urn:microsoft.com/office/officeart/2018/2/layout/IconLabelList"/>
    <dgm:cxn modelId="{D5970D22-C6AE-4F5F-9A10-F7CE2FFE421E}" type="presParOf" srcId="{474FB13A-F61C-4B4C-A4CD-751788FED7E8}" destId="{172EA4C7-FA86-4AD4-A180-771D27E3C335}" srcOrd="1" destOrd="0" presId="urn:microsoft.com/office/officeart/2018/2/layout/IconLabelList"/>
    <dgm:cxn modelId="{BED0B3CF-F843-4598-90C3-9CDB42DCD86B}" type="presParOf" srcId="{474FB13A-F61C-4B4C-A4CD-751788FED7E8}" destId="{B03999F2-6D35-4A6F-958C-47A9639C1583}" srcOrd="2" destOrd="0" presId="urn:microsoft.com/office/officeart/2018/2/layout/IconLabelList"/>
    <dgm:cxn modelId="{284C81B6-02FA-45BF-9252-96D3B2F93416}" type="presParOf" srcId="{731CABFD-57CF-4D3D-B372-CA574ECF7BF4}" destId="{1A7AC3B4-28B6-45FE-9899-92A2691713E0}" srcOrd="7" destOrd="0" presId="urn:microsoft.com/office/officeart/2018/2/layout/IconLabelList"/>
    <dgm:cxn modelId="{9540DC19-86BE-4B13-A039-EF36E0866726}" type="presParOf" srcId="{731CABFD-57CF-4D3D-B372-CA574ECF7BF4}" destId="{BB010A53-57AB-4D64-9973-BD61232E2DB5}" srcOrd="8" destOrd="0" presId="urn:microsoft.com/office/officeart/2018/2/layout/IconLabelList"/>
    <dgm:cxn modelId="{FD9C8D0D-6329-413A-9800-ABB09463D536}" type="presParOf" srcId="{BB010A53-57AB-4D64-9973-BD61232E2DB5}" destId="{CE6FD395-5DDF-43A9-A3E4-9179C1D7A5E8}" srcOrd="0" destOrd="0" presId="urn:microsoft.com/office/officeart/2018/2/layout/IconLabelList"/>
    <dgm:cxn modelId="{68AF5EA3-BAC3-4BFB-BFD0-2AEEE48E3479}" type="presParOf" srcId="{BB010A53-57AB-4D64-9973-BD61232E2DB5}" destId="{9DE4E98A-E9A6-4C5F-9814-49901C9B215D}" srcOrd="1" destOrd="0" presId="urn:microsoft.com/office/officeart/2018/2/layout/IconLabelList"/>
    <dgm:cxn modelId="{2E94BDB1-72C1-42E9-93C2-1A70E46E81B3}" type="presParOf" srcId="{BB010A53-57AB-4D64-9973-BD61232E2DB5}" destId="{11145389-FE97-4288-A837-FD0AB7C3A2AA}" srcOrd="2" destOrd="0" presId="urn:microsoft.com/office/officeart/2018/2/layout/IconLabel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2490E37-CBE4-456E-AD4B-26E1AD0D912B}" type="doc">
      <dgm:prSet loTypeId="urn:microsoft.com/office/officeart/2005/8/layout/list1" loCatId="list" qsTypeId="urn:microsoft.com/office/officeart/2005/8/quickstyle/simple4" qsCatId="simple" csTypeId="urn:microsoft.com/office/officeart/2005/8/colors/accent5_3" csCatId="accent5" phldr="1"/>
      <dgm:spPr/>
      <dgm:t>
        <a:bodyPr/>
        <a:lstStyle/>
        <a:p>
          <a:endParaRPr lang="en-US"/>
        </a:p>
      </dgm:t>
    </dgm:pt>
    <dgm:pt modelId="{A2426AD6-1FA9-440C-8523-4AA4EB8B86AF}">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accent1"/>
        </a:solidFill>
      </dgm:spPr>
      <dgm:t>
        <a:bodyPr/>
        <a:lstStyle/>
        <a:p>
          <a:pPr>
            <a:lnSpc>
              <a:spcPct val="100000"/>
            </a:lnSpc>
            <a:spcBef>
              <a:spcPts val="300"/>
            </a:spcBef>
            <a:spcAft>
              <a:spcPts val="300"/>
            </a:spcAft>
          </a:pPr>
          <a:r>
            <a:rPr lang="en-GB" sz="1200"/>
            <a:t>The team has a single mission and a cohesive identity</a:t>
          </a:r>
          <a:endParaRPr lang="en-US" sz="1200"/>
        </a:p>
      </dgm:t>
    </dgm:pt>
    <dgm:pt modelId="{255EB34D-ED9F-4FEC-AAB0-DB4898EBB5AB}" type="parTrans" cxnId="{0D541A19-48BF-4A33-B489-C502239415FA}">
      <dgm:prSet/>
      <dgm:spPr/>
      <dgm:t>
        <a:bodyPr/>
        <a:lstStyle/>
        <a:p>
          <a:endParaRPr lang="en-US" sz="1100"/>
        </a:p>
      </dgm:t>
    </dgm:pt>
    <dgm:pt modelId="{3DE80E29-4913-44EB-BAB4-0E03B3C64792}" type="sibTrans" cxnId="{0D541A19-48BF-4A33-B489-C502239415FA}">
      <dgm:prSet/>
      <dgm:spPr/>
      <dgm:t>
        <a:bodyPr/>
        <a:lstStyle/>
        <a:p>
          <a:endParaRPr lang="en-US" sz="1100"/>
        </a:p>
      </dgm:t>
    </dgm:pt>
    <dgm:pt modelId="{84293DEE-EC9F-469E-8ECC-EBF0AD771BEA}">
      <dgm:prSet custT="1"/>
      <dgm:spPr>
        <a:solidFill>
          <a:schemeClr val="accent1"/>
        </a:solidFill>
      </dgm:spPr>
      <dgm:t>
        <a:bodyPr/>
        <a:lstStyle/>
        <a:p>
          <a:pPr>
            <a:lnSpc>
              <a:spcPct val="100000"/>
            </a:lnSpc>
            <a:spcBef>
              <a:spcPts val="300"/>
            </a:spcBef>
            <a:spcAft>
              <a:spcPts val="300"/>
            </a:spcAft>
          </a:pPr>
          <a:r>
            <a:rPr lang="en-GB" sz="1200"/>
            <a:t>Establishing team collaboration is essential to success</a:t>
          </a:r>
          <a:endParaRPr lang="en-US" sz="1200"/>
        </a:p>
      </dgm:t>
    </dgm:pt>
    <dgm:pt modelId="{42100537-6E8A-4DCD-AF19-9DA46CE7CB6B}" type="parTrans" cxnId="{38567B03-5918-4BD2-9FDA-5AE2F037EE1B}">
      <dgm:prSet/>
      <dgm:spPr/>
      <dgm:t>
        <a:bodyPr/>
        <a:lstStyle/>
        <a:p>
          <a:endParaRPr lang="en-US" sz="1100"/>
        </a:p>
      </dgm:t>
    </dgm:pt>
    <dgm:pt modelId="{6A7BA59E-011B-4423-9F6A-ED982455EF67}" type="sibTrans" cxnId="{38567B03-5918-4BD2-9FDA-5AE2F037EE1B}">
      <dgm:prSet/>
      <dgm:spPr/>
      <dgm:t>
        <a:bodyPr/>
        <a:lstStyle/>
        <a:p>
          <a:endParaRPr lang="en-US" sz="1100"/>
        </a:p>
      </dgm:t>
    </dgm:pt>
    <dgm:pt modelId="{7459397B-2D64-4989-94F1-F5CBAF63DCF7}">
      <dgm:prSet custT="1"/>
      <dgm:spPr>
        <a:solidFill>
          <a:schemeClr val="accent1"/>
        </a:solidFill>
      </dgm:spPr>
      <dgm:t>
        <a:bodyPr/>
        <a:lstStyle/>
        <a:p>
          <a:pPr>
            <a:lnSpc>
              <a:spcPct val="100000"/>
            </a:lnSpc>
            <a:spcBef>
              <a:spcPts val="300"/>
            </a:spcBef>
            <a:spcAft>
              <a:spcPts val="300"/>
            </a:spcAft>
          </a:pPr>
          <a:r>
            <a:rPr lang="en-GB" sz="1200" dirty="0"/>
            <a:t>The insights of Agile and themes such as Lean are primary in this context</a:t>
          </a:r>
          <a:endParaRPr lang="en-US" sz="1200" dirty="0"/>
        </a:p>
      </dgm:t>
    </dgm:pt>
    <dgm:pt modelId="{1C4A8226-C58F-4661-9B62-F7D70610569C}" type="parTrans" cxnId="{382ED534-AE46-4A07-AF09-8A6B2A064F54}">
      <dgm:prSet/>
      <dgm:spPr/>
      <dgm:t>
        <a:bodyPr/>
        <a:lstStyle/>
        <a:p>
          <a:endParaRPr lang="en-US" sz="1100"/>
        </a:p>
      </dgm:t>
    </dgm:pt>
    <dgm:pt modelId="{0033F827-EEC0-4CEB-90A1-9CA9F7C3DBE0}" type="sibTrans" cxnId="{382ED534-AE46-4A07-AF09-8A6B2A064F54}">
      <dgm:prSet/>
      <dgm:spPr/>
      <dgm:t>
        <a:bodyPr/>
        <a:lstStyle/>
        <a:p>
          <a:endParaRPr lang="en-US" sz="1100"/>
        </a:p>
      </dgm:t>
    </dgm:pt>
    <dgm:pt modelId="{E90415E5-1B14-425D-9386-277D4D81CDD9}">
      <dgm:prSet custT="1"/>
      <dgm:spPr>
        <a:solidFill>
          <a:schemeClr val="accent1"/>
        </a:solidFill>
      </dgm:spPr>
      <dgm:t>
        <a:bodyPr/>
        <a:lstStyle/>
        <a:p>
          <a:pPr>
            <a:lnSpc>
              <a:spcPct val="100000"/>
            </a:lnSpc>
            <a:spcBef>
              <a:spcPts val="300"/>
            </a:spcBef>
            <a:spcAft>
              <a:spcPts val="300"/>
            </a:spcAft>
          </a:pPr>
          <a:r>
            <a:rPr lang="en-GB" sz="1200"/>
            <a:t>The </a:t>
          </a:r>
          <a:r>
            <a:rPr lang="en-GB" sz="1200" err="1"/>
            <a:t>DPBoK</a:t>
          </a:r>
          <a:r>
            <a:rPr lang="en-GB" sz="1200"/>
            <a:t> Standard highlights:</a:t>
          </a:r>
          <a:endParaRPr lang="en-US" sz="1200"/>
        </a:p>
      </dgm:t>
    </dgm:pt>
    <dgm:pt modelId="{27B14B1A-79C8-4FEF-BB52-FBFAFE6221AA}" type="parTrans" cxnId="{8AB933FF-90C4-43D8-A27B-811BC8A4FDB1}">
      <dgm:prSet/>
      <dgm:spPr/>
      <dgm:t>
        <a:bodyPr/>
        <a:lstStyle/>
        <a:p>
          <a:endParaRPr lang="en-US" sz="1100"/>
        </a:p>
      </dgm:t>
    </dgm:pt>
    <dgm:pt modelId="{2370948A-BF43-4B6A-9E4D-6FC6F6927F63}" type="sibTrans" cxnId="{8AB933FF-90C4-43D8-A27B-811BC8A4FDB1}">
      <dgm:prSet/>
      <dgm:spPr/>
      <dgm:t>
        <a:bodyPr/>
        <a:lstStyle/>
        <a:p>
          <a:endParaRPr lang="en-US" sz="1100"/>
        </a:p>
      </dgm:t>
    </dgm:pt>
    <dgm:pt modelId="{95EBEA16-A7BE-4C9D-80AD-CC5F0A26971B}">
      <dgm:prSet custT="1"/>
      <dgm:spPr/>
      <dgm:t>
        <a:bodyPr/>
        <a:lstStyle/>
        <a:p>
          <a:r>
            <a:rPr lang="en-GB" sz="1200" dirty="0"/>
            <a:t>Product Management </a:t>
          </a:r>
          <a:endParaRPr lang="en-US" sz="1200" dirty="0"/>
        </a:p>
      </dgm:t>
    </dgm:pt>
    <dgm:pt modelId="{56D0A1C5-728A-4C7A-945A-6F2C67399876}" type="parTrans" cxnId="{F716B451-56A4-4DA5-825B-B413214AB2C2}">
      <dgm:prSet/>
      <dgm:spPr/>
      <dgm:t>
        <a:bodyPr/>
        <a:lstStyle/>
        <a:p>
          <a:endParaRPr lang="en-US" sz="1100"/>
        </a:p>
      </dgm:t>
    </dgm:pt>
    <dgm:pt modelId="{9069A08F-07B0-4391-8FB4-100331B312B4}" type="sibTrans" cxnId="{F716B451-56A4-4DA5-825B-B413214AB2C2}">
      <dgm:prSet/>
      <dgm:spPr/>
      <dgm:t>
        <a:bodyPr/>
        <a:lstStyle/>
        <a:p>
          <a:endParaRPr lang="en-US" sz="1100"/>
        </a:p>
      </dgm:t>
    </dgm:pt>
    <dgm:pt modelId="{1518953A-AB6D-489F-8ADC-C12EFDA2B5BB}">
      <dgm:prSet custT="1"/>
      <dgm:spPr/>
      <dgm:t>
        <a:bodyPr/>
        <a:lstStyle/>
        <a:p>
          <a:r>
            <a:rPr lang="en-GB" sz="1200" dirty="0"/>
            <a:t>Work Execution Management</a:t>
          </a:r>
          <a:endParaRPr lang="en-US" sz="1200" dirty="0"/>
        </a:p>
      </dgm:t>
    </dgm:pt>
    <dgm:pt modelId="{A672C752-2897-42BA-936C-31C0EF67D44A}" type="parTrans" cxnId="{3F225E97-C08C-4128-89F9-0D766C0B2CEC}">
      <dgm:prSet/>
      <dgm:spPr/>
      <dgm:t>
        <a:bodyPr/>
        <a:lstStyle/>
        <a:p>
          <a:endParaRPr lang="en-US" sz="1100"/>
        </a:p>
      </dgm:t>
    </dgm:pt>
    <dgm:pt modelId="{9489A01B-AC0C-4A13-8425-E5DC86B80AA1}" type="sibTrans" cxnId="{3F225E97-C08C-4128-89F9-0D766C0B2CEC}">
      <dgm:prSet/>
      <dgm:spPr/>
      <dgm:t>
        <a:bodyPr/>
        <a:lstStyle/>
        <a:p>
          <a:endParaRPr lang="en-US" sz="1100"/>
        </a:p>
      </dgm:t>
    </dgm:pt>
    <dgm:pt modelId="{3AA65E50-0FB6-43C9-AFEA-6E956A3B46EA}">
      <dgm:prSet custT="1"/>
      <dgm:spPr/>
      <dgm:t>
        <a:bodyPr/>
        <a:lstStyle/>
        <a:p>
          <a:r>
            <a:rPr lang="en-GB" sz="1200" dirty="0"/>
            <a:t>Operations Management</a:t>
          </a:r>
          <a:endParaRPr lang="en-US" sz="1200" dirty="0"/>
        </a:p>
      </dgm:t>
    </dgm:pt>
    <dgm:pt modelId="{3D28C1B5-956D-4870-BF11-21D195C54209}" type="parTrans" cxnId="{64CBBEE6-B1D7-4143-9254-6534018CB7DB}">
      <dgm:prSet/>
      <dgm:spPr/>
      <dgm:t>
        <a:bodyPr/>
        <a:lstStyle/>
        <a:p>
          <a:endParaRPr lang="en-US" sz="1100"/>
        </a:p>
      </dgm:t>
    </dgm:pt>
    <dgm:pt modelId="{158F0BDA-B709-4D22-BF19-166C2612FA7E}" type="sibTrans" cxnId="{64CBBEE6-B1D7-4143-9254-6534018CB7DB}">
      <dgm:prSet/>
      <dgm:spPr/>
      <dgm:t>
        <a:bodyPr/>
        <a:lstStyle/>
        <a:p>
          <a:endParaRPr lang="en-US" sz="1100"/>
        </a:p>
      </dgm:t>
    </dgm:pt>
    <dgm:pt modelId="{8B8EC488-AA14-4D63-9E61-42F62F40B835}">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accent1"/>
        </a:solidFill>
      </dgm:spPr>
      <dgm:t>
        <a:bodyPr/>
        <a:lstStyle/>
        <a:p>
          <a:pPr>
            <a:lnSpc>
              <a:spcPct val="100000"/>
            </a:lnSpc>
            <a:spcBef>
              <a:spcPts val="300"/>
            </a:spcBef>
            <a:spcAft>
              <a:spcPts val="300"/>
            </a:spcAft>
          </a:pPr>
          <a:r>
            <a:rPr lang="en-GB" sz="1200"/>
            <a:t>In the Team context an Enterprise Architect has a role to assure that risk is understood</a:t>
          </a:r>
          <a:endParaRPr lang="en-US" sz="1200"/>
        </a:p>
      </dgm:t>
    </dgm:pt>
    <dgm:pt modelId="{78ECE7FF-9A38-411D-9252-6AFD2BEE3252}" type="parTrans" cxnId="{18DB5AA3-7BD7-458D-A7BC-E82C9C8414A2}">
      <dgm:prSet/>
      <dgm:spPr/>
      <dgm:t>
        <a:bodyPr/>
        <a:lstStyle/>
        <a:p>
          <a:endParaRPr lang="en-US" sz="1100"/>
        </a:p>
      </dgm:t>
    </dgm:pt>
    <dgm:pt modelId="{CFED4F00-47CD-4797-B9F4-F5629EE33589}" type="sibTrans" cxnId="{18DB5AA3-7BD7-458D-A7BC-E82C9C8414A2}">
      <dgm:prSet/>
      <dgm:spPr/>
      <dgm:t>
        <a:bodyPr/>
        <a:lstStyle/>
        <a:p>
          <a:endParaRPr lang="en-US" sz="1100"/>
        </a:p>
      </dgm:t>
    </dgm:pt>
    <dgm:pt modelId="{D57D4927-6055-4BFC-9C11-D2A0B9734DBE}">
      <dgm:prSet custT="1">
        <dgm:style>
          <a:lnRef idx="2">
            <a:schemeClr val="accent5">
              <a:shade val="50000"/>
            </a:schemeClr>
          </a:lnRef>
          <a:fillRef idx="1">
            <a:schemeClr val="accent5"/>
          </a:fillRef>
          <a:effectRef idx="0">
            <a:schemeClr val="accent5"/>
          </a:effectRef>
          <a:fontRef idx="minor">
            <a:schemeClr val="lt1"/>
          </a:fontRef>
        </dgm:style>
      </dgm:prSet>
      <dgm:spPr>
        <a:solidFill>
          <a:schemeClr val="accent1"/>
        </a:solidFill>
      </dgm:spPr>
      <dgm:t>
        <a:bodyPr/>
        <a:lstStyle/>
        <a:p>
          <a:pPr>
            <a:lnSpc>
              <a:spcPct val="100000"/>
            </a:lnSpc>
            <a:spcBef>
              <a:spcPts val="300"/>
            </a:spcBef>
            <a:spcAft>
              <a:spcPts val="300"/>
            </a:spcAft>
          </a:pPr>
          <a:r>
            <a:rPr lang="en-GB" sz="1200"/>
            <a:t>Modelling and documenting become more important</a:t>
          </a:r>
          <a:endParaRPr lang="en-US" sz="1200"/>
        </a:p>
      </dgm:t>
    </dgm:pt>
    <dgm:pt modelId="{2E21644F-1E7E-4549-98BE-4E45EC2581C8}" type="parTrans" cxnId="{C732FB17-66EE-4C23-B0DD-3976A79D9CBC}">
      <dgm:prSet/>
      <dgm:spPr/>
      <dgm:t>
        <a:bodyPr/>
        <a:lstStyle/>
        <a:p>
          <a:endParaRPr lang="en-US" sz="1100"/>
        </a:p>
      </dgm:t>
    </dgm:pt>
    <dgm:pt modelId="{F39368E5-30B2-49AC-954F-31AF94B377B8}" type="sibTrans" cxnId="{C732FB17-66EE-4C23-B0DD-3976A79D9CBC}">
      <dgm:prSet/>
      <dgm:spPr/>
      <dgm:t>
        <a:bodyPr/>
        <a:lstStyle/>
        <a:p>
          <a:endParaRPr lang="en-US" sz="1100"/>
        </a:p>
      </dgm:t>
    </dgm:pt>
    <dgm:pt modelId="{F0CF42D2-B331-4A44-A0D7-B45CD1E49522}">
      <dgm:prSet custT="1"/>
      <dgm:spPr>
        <a:solidFill>
          <a:schemeClr val="accent1"/>
        </a:solidFill>
      </dgm:spPr>
      <dgm:t>
        <a:bodyPr/>
        <a:lstStyle/>
        <a:p>
          <a:pPr>
            <a:lnSpc>
              <a:spcPct val="100000"/>
            </a:lnSpc>
            <a:spcBef>
              <a:spcPts val="300"/>
            </a:spcBef>
            <a:spcAft>
              <a:spcPts val="300"/>
            </a:spcAft>
          </a:pPr>
          <a:r>
            <a:rPr lang="en-GB" sz="1200"/>
            <a:t>A common and shared approach to requirements understanding </a:t>
          </a:r>
          <a:endParaRPr lang="en-US" sz="1200"/>
        </a:p>
      </dgm:t>
    </dgm:pt>
    <dgm:pt modelId="{D3DD7B7D-1679-4046-95BE-2C7D42ED6DC4}" type="parTrans" cxnId="{3677DCAF-CE4C-411C-A337-B49EF1F44413}">
      <dgm:prSet/>
      <dgm:spPr/>
      <dgm:t>
        <a:bodyPr/>
        <a:lstStyle/>
        <a:p>
          <a:endParaRPr lang="en-US" sz="1100"/>
        </a:p>
      </dgm:t>
    </dgm:pt>
    <dgm:pt modelId="{485BEABC-F3D8-4A17-ACB2-0B30B04E01FB}" type="sibTrans" cxnId="{3677DCAF-CE4C-411C-A337-B49EF1F44413}">
      <dgm:prSet/>
      <dgm:spPr/>
      <dgm:t>
        <a:bodyPr/>
        <a:lstStyle/>
        <a:p>
          <a:endParaRPr lang="en-US" sz="1100"/>
        </a:p>
      </dgm:t>
    </dgm:pt>
    <dgm:pt modelId="{83E5B956-BB0D-49B0-8AA6-4C28E8ADBDE6}">
      <dgm:prSet custT="1"/>
      <dgm:spPr>
        <a:solidFill>
          <a:schemeClr val="accent1"/>
        </a:solidFill>
      </dgm:spPr>
      <dgm:t>
        <a:bodyPr/>
        <a:lstStyle/>
        <a:p>
          <a:pPr>
            <a:lnSpc>
              <a:spcPct val="100000"/>
            </a:lnSpc>
            <a:spcBef>
              <a:spcPts val="300"/>
            </a:spcBef>
            <a:spcAft>
              <a:spcPts val="300"/>
            </a:spcAft>
          </a:pPr>
          <a:r>
            <a:rPr lang="en-GB" sz="1200"/>
            <a:t>Enterprise Architects should deliver this support in an on-demand, service-oriented manner</a:t>
          </a:r>
          <a:endParaRPr lang="en-US" sz="1200"/>
        </a:p>
      </dgm:t>
    </dgm:pt>
    <dgm:pt modelId="{188406E0-DB13-44D0-AF13-43B63ECE37D8}" type="parTrans" cxnId="{1EBEEB34-8317-4293-B0F0-031738B542E0}">
      <dgm:prSet/>
      <dgm:spPr/>
      <dgm:t>
        <a:bodyPr/>
        <a:lstStyle/>
        <a:p>
          <a:endParaRPr lang="en-US" sz="1100"/>
        </a:p>
      </dgm:t>
    </dgm:pt>
    <dgm:pt modelId="{67DCF8E1-8CF8-4648-87FD-C31F31EA72B0}" type="sibTrans" cxnId="{1EBEEB34-8317-4293-B0F0-031738B542E0}">
      <dgm:prSet/>
      <dgm:spPr/>
      <dgm:t>
        <a:bodyPr/>
        <a:lstStyle/>
        <a:p>
          <a:endParaRPr lang="en-US" sz="1100"/>
        </a:p>
      </dgm:t>
    </dgm:pt>
    <dgm:pt modelId="{E34C0270-AB16-4B4E-A9E7-680F3FA7E7CF}" type="pres">
      <dgm:prSet presAssocID="{52490E37-CBE4-456E-AD4B-26E1AD0D912B}" presName="linear" presStyleCnt="0">
        <dgm:presLayoutVars>
          <dgm:dir/>
          <dgm:animLvl val="lvl"/>
          <dgm:resizeHandles val="exact"/>
        </dgm:presLayoutVars>
      </dgm:prSet>
      <dgm:spPr/>
    </dgm:pt>
    <dgm:pt modelId="{C6D58D32-511F-4A7D-9E13-47906D86A29C}" type="pres">
      <dgm:prSet presAssocID="{A2426AD6-1FA9-440C-8523-4AA4EB8B86AF}" presName="parentLin" presStyleCnt="0"/>
      <dgm:spPr/>
    </dgm:pt>
    <dgm:pt modelId="{06E0ADB5-F544-4218-AEAD-796D3F521865}" type="pres">
      <dgm:prSet presAssocID="{A2426AD6-1FA9-440C-8523-4AA4EB8B86AF}" presName="parentLeftMargin" presStyleLbl="node1" presStyleIdx="0" presStyleCnt="8"/>
      <dgm:spPr/>
    </dgm:pt>
    <dgm:pt modelId="{6BAE70B7-D994-4C6E-A9D1-0020B97EA42A}" type="pres">
      <dgm:prSet presAssocID="{A2426AD6-1FA9-440C-8523-4AA4EB8B86AF}" presName="parentText" presStyleLbl="node1" presStyleIdx="0" presStyleCnt="8" custScaleX="116962" custScaleY="75966">
        <dgm:presLayoutVars>
          <dgm:chMax val="0"/>
          <dgm:bulletEnabled val="1"/>
        </dgm:presLayoutVars>
      </dgm:prSet>
      <dgm:spPr/>
    </dgm:pt>
    <dgm:pt modelId="{BC5AF9B1-9AC3-47AA-A43F-4BE08F21EF8E}" type="pres">
      <dgm:prSet presAssocID="{A2426AD6-1FA9-440C-8523-4AA4EB8B86AF}" presName="negativeSpace" presStyleCnt="0"/>
      <dgm:spPr/>
    </dgm:pt>
    <dgm:pt modelId="{3B35065D-121D-4CB2-B157-E6E94206AFA8}" type="pres">
      <dgm:prSet presAssocID="{A2426AD6-1FA9-440C-8523-4AA4EB8B86AF}" presName="childText" presStyleLbl="conFgAcc1" presStyleIdx="0" presStyleCnt="8">
        <dgm:presLayoutVars>
          <dgm:bulletEnabled val="1"/>
        </dgm:presLayoutVars>
      </dgm:prSet>
      <dgm:spPr/>
    </dgm:pt>
    <dgm:pt modelId="{8FC4E620-F09F-4657-B65B-EF164483FC05}" type="pres">
      <dgm:prSet presAssocID="{3DE80E29-4913-44EB-BAB4-0E03B3C64792}" presName="spaceBetweenRectangles" presStyleCnt="0"/>
      <dgm:spPr/>
    </dgm:pt>
    <dgm:pt modelId="{8B26B430-AA9B-4952-B014-E718E805CEAB}" type="pres">
      <dgm:prSet presAssocID="{84293DEE-EC9F-469E-8ECC-EBF0AD771BEA}" presName="parentLin" presStyleCnt="0"/>
      <dgm:spPr/>
    </dgm:pt>
    <dgm:pt modelId="{16751052-7D2A-43A6-9CEB-89C65928553D}" type="pres">
      <dgm:prSet presAssocID="{84293DEE-EC9F-469E-8ECC-EBF0AD771BEA}" presName="parentLeftMargin" presStyleLbl="node1" presStyleIdx="0" presStyleCnt="8"/>
      <dgm:spPr/>
    </dgm:pt>
    <dgm:pt modelId="{67001155-569F-4103-8613-C1304EF1298B}" type="pres">
      <dgm:prSet presAssocID="{84293DEE-EC9F-469E-8ECC-EBF0AD771BEA}" presName="parentText" presStyleLbl="node1" presStyleIdx="1" presStyleCnt="8" custScaleX="116962" custScaleY="75966">
        <dgm:presLayoutVars>
          <dgm:chMax val="0"/>
          <dgm:bulletEnabled val="1"/>
        </dgm:presLayoutVars>
      </dgm:prSet>
      <dgm:spPr/>
    </dgm:pt>
    <dgm:pt modelId="{294749C8-712D-4A67-A0BE-11D39B70CA9F}" type="pres">
      <dgm:prSet presAssocID="{84293DEE-EC9F-469E-8ECC-EBF0AD771BEA}" presName="negativeSpace" presStyleCnt="0"/>
      <dgm:spPr/>
    </dgm:pt>
    <dgm:pt modelId="{58739EFE-52CF-4A5B-A217-F0DCC6F19383}" type="pres">
      <dgm:prSet presAssocID="{84293DEE-EC9F-469E-8ECC-EBF0AD771BEA}" presName="childText" presStyleLbl="conFgAcc1" presStyleIdx="1" presStyleCnt="8">
        <dgm:presLayoutVars>
          <dgm:bulletEnabled val="1"/>
        </dgm:presLayoutVars>
      </dgm:prSet>
      <dgm:spPr/>
    </dgm:pt>
    <dgm:pt modelId="{ED3747EF-F437-4827-B91C-C4CDE79960B8}" type="pres">
      <dgm:prSet presAssocID="{6A7BA59E-011B-4423-9F6A-ED982455EF67}" presName="spaceBetweenRectangles" presStyleCnt="0"/>
      <dgm:spPr/>
    </dgm:pt>
    <dgm:pt modelId="{910E0388-9EBD-4C6F-B9DA-3F78F0BC3F74}" type="pres">
      <dgm:prSet presAssocID="{7459397B-2D64-4989-94F1-F5CBAF63DCF7}" presName="parentLin" presStyleCnt="0"/>
      <dgm:spPr/>
    </dgm:pt>
    <dgm:pt modelId="{C0AE9955-405B-4299-AB75-4FBD5C51F8F9}" type="pres">
      <dgm:prSet presAssocID="{7459397B-2D64-4989-94F1-F5CBAF63DCF7}" presName="parentLeftMargin" presStyleLbl="node1" presStyleIdx="1" presStyleCnt="8"/>
      <dgm:spPr/>
    </dgm:pt>
    <dgm:pt modelId="{35D3B79E-BD1C-4DF0-9F3C-EA8589804096}" type="pres">
      <dgm:prSet presAssocID="{7459397B-2D64-4989-94F1-F5CBAF63DCF7}" presName="parentText" presStyleLbl="node1" presStyleIdx="2" presStyleCnt="8" custScaleX="116962" custScaleY="135420">
        <dgm:presLayoutVars>
          <dgm:chMax val="0"/>
          <dgm:bulletEnabled val="1"/>
        </dgm:presLayoutVars>
      </dgm:prSet>
      <dgm:spPr/>
    </dgm:pt>
    <dgm:pt modelId="{194D39F5-2B9A-4A3E-AA97-7E9A2104750C}" type="pres">
      <dgm:prSet presAssocID="{7459397B-2D64-4989-94F1-F5CBAF63DCF7}" presName="negativeSpace" presStyleCnt="0"/>
      <dgm:spPr/>
    </dgm:pt>
    <dgm:pt modelId="{4DF0C077-134D-490E-9786-0556C4463550}" type="pres">
      <dgm:prSet presAssocID="{7459397B-2D64-4989-94F1-F5CBAF63DCF7}" presName="childText" presStyleLbl="conFgAcc1" presStyleIdx="2" presStyleCnt="8">
        <dgm:presLayoutVars>
          <dgm:bulletEnabled val="1"/>
        </dgm:presLayoutVars>
      </dgm:prSet>
      <dgm:spPr/>
    </dgm:pt>
    <dgm:pt modelId="{4EA4461B-2911-4A42-87F9-F5A763B71043}" type="pres">
      <dgm:prSet presAssocID="{0033F827-EEC0-4CEB-90A1-9CA9F7C3DBE0}" presName="spaceBetweenRectangles" presStyleCnt="0"/>
      <dgm:spPr/>
    </dgm:pt>
    <dgm:pt modelId="{1F7C5067-35A3-4132-A16B-91794FBEBE08}" type="pres">
      <dgm:prSet presAssocID="{E90415E5-1B14-425D-9386-277D4D81CDD9}" presName="parentLin" presStyleCnt="0"/>
      <dgm:spPr/>
    </dgm:pt>
    <dgm:pt modelId="{2495A804-105E-434E-A167-84AC7A164CC9}" type="pres">
      <dgm:prSet presAssocID="{E90415E5-1B14-425D-9386-277D4D81CDD9}" presName="parentLeftMargin" presStyleLbl="node1" presStyleIdx="2" presStyleCnt="8"/>
      <dgm:spPr/>
    </dgm:pt>
    <dgm:pt modelId="{1FF92A4B-3465-4B7C-9F43-A7DCE570EA02}" type="pres">
      <dgm:prSet presAssocID="{E90415E5-1B14-425D-9386-277D4D81CDD9}" presName="parentText" presStyleLbl="node1" presStyleIdx="3" presStyleCnt="8" custScaleX="116962" custScaleY="75966">
        <dgm:presLayoutVars>
          <dgm:chMax val="0"/>
          <dgm:bulletEnabled val="1"/>
        </dgm:presLayoutVars>
      </dgm:prSet>
      <dgm:spPr/>
    </dgm:pt>
    <dgm:pt modelId="{DF9B54C9-E2F6-4ECB-ADC9-0B2DCEB05219}" type="pres">
      <dgm:prSet presAssocID="{E90415E5-1B14-425D-9386-277D4D81CDD9}" presName="negativeSpace" presStyleCnt="0"/>
      <dgm:spPr/>
    </dgm:pt>
    <dgm:pt modelId="{239D5B23-5C2D-4A10-B723-820AF870DCBA}" type="pres">
      <dgm:prSet presAssocID="{E90415E5-1B14-425D-9386-277D4D81CDD9}" presName="childText" presStyleLbl="conFgAcc1" presStyleIdx="3" presStyleCnt="8">
        <dgm:presLayoutVars>
          <dgm:bulletEnabled val="1"/>
        </dgm:presLayoutVars>
      </dgm:prSet>
      <dgm:spPr/>
    </dgm:pt>
    <dgm:pt modelId="{EF942555-F491-4677-943D-3316CD600209}" type="pres">
      <dgm:prSet presAssocID="{2370948A-BF43-4B6A-9E4D-6FC6F6927F63}" presName="spaceBetweenRectangles" presStyleCnt="0"/>
      <dgm:spPr/>
    </dgm:pt>
    <dgm:pt modelId="{5587BB23-B4A1-4BA4-B7DD-B96686825147}" type="pres">
      <dgm:prSet presAssocID="{8B8EC488-AA14-4D63-9E61-42F62F40B835}" presName="parentLin" presStyleCnt="0"/>
      <dgm:spPr/>
    </dgm:pt>
    <dgm:pt modelId="{F49DB462-2170-4EC4-A48E-634997E055E9}" type="pres">
      <dgm:prSet presAssocID="{8B8EC488-AA14-4D63-9E61-42F62F40B835}" presName="parentLeftMargin" presStyleLbl="node1" presStyleIdx="3" presStyleCnt="8"/>
      <dgm:spPr/>
    </dgm:pt>
    <dgm:pt modelId="{1091D836-D270-42A7-836E-F2673D6BF43D}" type="pres">
      <dgm:prSet presAssocID="{8B8EC488-AA14-4D63-9E61-42F62F40B835}" presName="parentText" presStyleLbl="node1" presStyleIdx="4" presStyleCnt="8" custScaleX="116962" custScaleY="142437">
        <dgm:presLayoutVars>
          <dgm:chMax val="0"/>
          <dgm:bulletEnabled val="1"/>
        </dgm:presLayoutVars>
      </dgm:prSet>
      <dgm:spPr/>
    </dgm:pt>
    <dgm:pt modelId="{33832EED-A22E-4985-9C45-EDE057139144}" type="pres">
      <dgm:prSet presAssocID="{8B8EC488-AA14-4D63-9E61-42F62F40B835}" presName="negativeSpace" presStyleCnt="0"/>
      <dgm:spPr/>
    </dgm:pt>
    <dgm:pt modelId="{DE512DC3-710B-4F11-986B-689AB8AC84F5}" type="pres">
      <dgm:prSet presAssocID="{8B8EC488-AA14-4D63-9E61-42F62F40B835}" presName="childText" presStyleLbl="conFgAcc1" presStyleIdx="4" presStyleCnt="8">
        <dgm:presLayoutVars>
          <dgm:bulletEnabled val="1"/>
        </dgm:presLayoutVars>
      </dgm:prSet>
      <dgm:spPr/>
    </dgm:pt>
    <dgm:pt modelId="{B44573B4-63E7-4838-9392-BF5BFD180864}" type="pres">
      <dgm:prSet presAssocID="{CFED4F00-47CD-4797-B9F4-F5629EE33589}" presName="spaceBetweenRectangles" presStyleCnt="0"/>
      <dgm:spPr/>
    </dgm:pt>
    <dgm:pt modelId="{79DBF536-4CE8-4E21-A3C1-BC62E653965E}" type="pres">
      <dgm:prSet presAssocID="{D57D4927-6055-4BFC-9C11-D2A0B9734DBE}" presName="parentLin" presStyleCnt="0"/>
      <dgm:spPr/>
    </dgm:pt>
    <dgm:pt modelId="{74721018-5942-4946-BAF4-7F75B80F78C5}" type="pres">
      <dgm:prSet presAssocID="{D57D4927-6055-4BFC-9C11-D2A0B9734DBE}" presName="parentLeftMargin" presStyleLbl="node1" presStyleIdx="4" presStyleCnt="8"/>
      <dgm:spPr/>
    </dgm:pt>
    <dgm:pt modelId="{D75116C4-E9C3-481B-971B-584D1A1A421F}" type="pres">
      <dgm:prSet presAssocID="{D57D4927-6055-4BFC-9C11-D2A0B9734DBE}" presName="parentText" presStyleLbl="node1" presStyleIdx="5" presStyleCnt="8" custScaleX="116962" custScaleY="75966">
        <dgm:presLayoutVars>
          <dgm:chMax val="0"/>
          <dgm:bulletEnabled val="1"/>
        </dgm:presLayoutVars>
      </dgm:prSet>
      <dgm:spPr/>
    </dgm:pt>
    <dgm:pt modelId="{1F30E585-5F03-45EF-84CD-4372CE33113D}" type="pres">
      <dgm:prSet presAssocID="{D57D4927-6055-4BFC-9C11-D2A0B9734DBE}" presName="negativeSpace" presStyleCnt="0"/>
      <dgm:spPr/>
    </dgm:pt>
    <dgm:pt modelId="{936FEA58-B14D-4DD6-B627-2B1F5902F680}" type="pres">
      <dgm:prSet presAssocID="{D57D4927-6055-4BFC-9C11-D2A0B9734DBE}" presName="childText" presStyleLbl="conFgAcc1" presStyleIdx="5" presStyleCnt="8">
        <dgm:presLayoutVars>
          <dgm:bulletEnabled val="1"/>
        </dgm:presLayoutVars>
      </dgm:prSet>
      <dgm:spPr/>
    </dgm:pt>
    <dgm:pt modelId="{DA6FBA64-9CAF-4091-8DCE-ED340E7E9BCD}" type="pres">
      <dgm:prSet presAssocID="{F39368E5-30B2-49AC-954F-31AF94B377B8}" presName="spaceBetweenRectangles" presStyleCnt="0"/>
      <dgm:spPr/>
    </dgm:pt>
    <dgm:pt modelId="{605FA9E9-E11E-4E9C-BD74-9B410641D77B}" type="pres">
      <dgm:prSet presAssocID="{F0CF42D2-B331-4A44-A0D7-B45CD1E49522}" presName="parentLin" presStyleCnt="0"/>
      <dgm:spPr/>
    </dgm:pt>
    <dgm:pt modelId="{68E43061-C532-4E53-AE38-C0ABA08FF80B}" type="pres">
      <dgm:prSet presAssocID="{F0CF42D2-B331-4A44-A0D7-B45CD1E49522}" presName="parentLeftMargin" presStyleLbl="node1" presStyleIdx="5" presStyleCnt="8"/>
      <dgm:spPr/>
    </dgm:pt>
    <dgm:pt modelId="{681500AE-C4F0-4262-8CBA-BB4B00C56C6C}" type="pres">
      <dgm:prSet presAssocID="{F0CF42D2-B331-4A44-A0D7-B45CD1E49522}" presName="parentText" presStyleLbl="node1" presStyleIdx="6" presStyleCnt="8" custScaleX="116962" custScaleY="122737">
        <dgm:presLayoutVars>
          <dgm:chMax val="0"/>
          <dgm:bulletEnabled val="1"/>
        </dgm:presLayoutVars>
      </dgm:prSet>
      <dgm:spPr/>
    </dgm:pt>
    <dgm:pt modelId="{FCAE18CB-5AD2-42D2-96BE-A8E06910B5EB}" type="pres">
      <dgm:prSet presAssocID="{F0CF42D2-B331-4A44-A0D7-B45CD1E49522}" presName="negativeSpace" presStyleCnt="0"/>
      <dgm:spPr/>
    </dgm:pt>
    <dgm:pt modelId="{CB9036A3-ECC9-4639-9690-FF574A88AECE}" type="pres">
      <dgm:prSet presAssocID="{F0CF42D2-B331-4A44-A0D7-B45CD1E49522}" presName="childText" presStyleLbl="conFgAcc1" presStyleIdx="6" presStyleCnt="8">
        <dgm:presLayoutVars>
          <dgm:bulletEnabled val="1"/>
        </dgm:presLayoutVars>
      </dgm:prSet>
      <dgm:spPr/>
    </dgm:pt>
    <dgm:pt modelId="{9C4A64B3-2B05-4D31-AE46-B73480B0AA9B}" type="pres">
      <dgm:prSet presAssocID="{485BEABC-F3D8-4A17-ACB2-0B30B04E01FB}" presName="spaceBetweenRectangles" presStyleCnt="0"/>
      <dgm:spPr/>
    </dgm:pt>
    <dgm:pt modelId="{C6CEDC39-3A6A-4655-B7AB-9490B15F4AD3}" type="pres">
      <dgm:prSet presAssocID="{83E5B956-BB0D-49B0-8AA6-4C28E8ADBDE6}" presName="parentLin" presStyleCnt="0"/>
      <dgm:spPr/>
    </dgm:pt>
    <dgm:pt modelId="{BD8F6068-0836-41A8-902A-319542CA53B7}" type="pres">
      <dgm:prSet presAssocID="{83E5B956-BB0D-49B0-8AA6-4C28E8ADBDE6}" presName="parentLeftMargin" presStyleLbl="node1" presStyleIdx="6" presStyleCnt="8"/>
      <dgm:spPr/>
    </dgm:pt>
    <dgm:pt modelId="{900FC1E5-465A-413E-9D48-1D0E9EF80386}" type="pres">
      <dgm:prSet presAssocID="{83E5B956-BB0D-49B0-8AA6-4C28E8ADBDE6}" presName="parentText" presStyleLbl="node1" presStyleIdx="7" presStyleCnt="8" custScaleX="116962" custScaleY="151086">
        <dgm:presLayoutVars>
          <dgm:chMax val="0"/>
          <dgm:bulletEnabled val="1"/>
        </dgm:presLayoutVars>
      </dgm:prSet>
      <dgm:spPr/>
    </dgm:pt>
    <dgm:pt modelId="{1B5D014E-4AAE-4C87-983E-6480A0F810C4}" type="pres">
      <dgm:prSet presAssocID="{83E5B956-BB0D-49B0-8AA6-4C28E8ADBDE6}" presName="negativeSpace" presStyleCnt="0"/>
      <dgm:spPr/>
    </dgm:pt>
    <dgm:pt modelId="{B8837473-1A4F-4434-997F-D88796D757AF}" type="pres">
      <dgm:prSet presAssocID="{83E5B956-BB0D-49B0-8AA6-4C28E8ADBDE6}" presName="childText" presStyleLbl="conFgAcc1" presStyleIdx="7" presStyleCnt="8">
        <dgm:presLayoutVars>
          <dgm:bulletEnabled val="1"/>
        </dgm:presLayoutVars>
      </dgm:prSet>
      <dgm:spPr/>
    </dgm:pt>
  </dgm:ptLst>
  <dgm:cxnLst>
    <dgm:cxn modelId="{EF7D7700-D4CA-46A2-80BC-F8B08579B814}" type="presOf" srcId="{1518953A-AB6D-489F-8ADC-C12EFDA2B5BB}" destId="{239D5B23-5C2D-4A10-B723-820AF870DCBA}" srcOrd="0" destOrd="1" presId="urn:microsoft.com/office/officeart/2005/8/layout/list1"/>
    <dgm:cxn modelId="{38567B03-5918-4BD2-9FDA-5AE2F037EE1B}" srcId="{52490E37-CBE4-456E-AD4B-26E1AD0D912B}" destId="{84293DEE-EC9F-469E-8ECC-EBF0AD771BEA}" srcOrd="1" destOrd="0" parTransId="{42100537-6E8A-4DCD-AF19-9DA46CE7CB6B}" sibTransId="{6A7BA59E-011B-4423-9F6A-ED982455EF67}"/>
    <dgm:cxn modelId="{0E6E6C04-E92C-48C7-ACD3-F322B9FCB7D9}" type="presOf" srcId="{52490E37-CBE4-456E-AD4B-26E1AD0D912B}" destId="{E34C0270-AB16-4B4E-A9E7-680F3FA7E7CF}" srcOrd="0" destOrd="0" presId="urn:microsoft.com/office/officeart/2005/8/layout/list1"/>
    <dgm:cxn modelId="{C732FB17-66EE-4C23-B0DD-3976A79D9CBC}" srcId="{52490E37-CBE4-456E-AD4B-26E1AD0D912B}" destId="{D57D4927-6055-4BFC-9C11-D2A0B9734DBE}" srcOrd="5" destOrd="0" parTransId="{2E21644F-1E7E-4549-98BE-4E45EC2581C8}" sibTransId="{F39368E5-30B2-49AC-954F-31AF94B377B8}"/>
    <dgm:cxn modelId="{0D541A19-48BF-4A33-B489-C502239415FA}" srcId="{52490E37-CBE4-456E-AD4B-26E1AD0D912B}" destId="{A2426AD6-1FA9-440C-8523-4AA4EB8B86AF}" srcOrd="0" destOrd="0" parTransId="{255EB34D-ED9F-4FEC-AAB0-DB4898EBB5AB}" sibTransId="{3DE80E29-4913-44EB-BAB4-0E03B3C64792}"/>
    <dgm:cxn modelId="{F5E3C82A-6AF2-421E-9093-312C2BB5B9EE}" type="presOf" srcId="{F0CF42D2-B331-4A44-A0D7-B45CD1E49522}" destId="{68E43061-C532-4E53-AE38-C0ABA08FF80B}" srcOrd="0" destOrd="0" presId="urn:microsoft.com/office/officeart/2005/8/layout/list1"/>
    <dgm:cxn modelId="{382ED534-AE46-4A07-AF09-8A6B2A064F54}" srcId="{52490E37-CBE4-456E-AD4B-26E1AD0D912B}" destId="{7459397B-2D64-4989-94F1-F5CBAF63DCF7}" srcOrd="2" destOrd="0" parTransId="{1C4A8226-C58F-4661-9B62-F7D70610569C}" sibTransId="{0033F827-EEC0-4CEB-90A1-9CA9F7C3DBE0}"/>
    <dgm:cxn modelId="{1EBEEB34-8317-4293-B0F0-031738B542E0}" srcId="{52490E37-CBE4-456E-AD4B-26E1AD0D912B}" destId="{83E5B956-BB0D-49B0-8AA6-4C28E8ADBDE6}" srcOrd="7" destOrd="0" parTransId="{188406E0-DB13-44D0-AF13-43B63ECE37D8}" sibTransId="{67DCF8E1-8CF8-4648-87FD-C31F31EA72B0}"/>
    <dgm:cxn modelId="{99F31540-0E3F-4AF6-B341-17F4AB9D207E}" type="presOf" srcId="{8B8EC488-AA14-4D63-9E61-42F62F40B835}" destId="{1091D836-D270-42A7-836E-F2673D6BF43D}" srcOrd="1" destOrd="0" presId="urn:microsoft.com/office/officeart/2005/8/layout/list1"/>
    <dgm:cxn modelId="{0BBD6847-727A-4922-995E-DC0BAF67720D}" type="presOf" srcId="{E90415E5-1B14-425D-9386-277D4D81CDD9}" destId="{1FF92A4B-3465-4B7C-9F43-A7DCE570EA02}" srcOrd="1" destOrd="0" presId="urn:microsoft.com/office/officeart/2005/8/layout/list1"/>
    <dgm:cxn modelId="{0249B66A-9C7F-4CE3-8E9C-8B885DF10B54}" type="presOf" srcId="{E90415E5-1B14-425D-9386-277D4D81CDD9}" destId="{2495A804-105E-434E-A167-84AC7A164CC9}" srcOrd="0" destOrd="0" presId="urn:microsoft.com/office/officeart/2005/8/layout/list1"/>
    <dgm:cxn modelId="{F716B451-56A4-4DA5-825B-B413214AB2C2}" srcId="{E90415E5-1B14-425D-9386-277D4D81CDD9}" destId="{95EBEA16-A7BE-4C9D-80AD-CC5F0A26971B}" srcOrd="0" destOrd="0" parTransId="{56D0A1C5-728A-4C7A-945A-6F2C67399876}" sibTransId="{9069A08F-07B0-4391-8FB4-100331B312B4}"/>
    <dgm:cxn modelId="{3B01227B-CE99-400C-B6C3-362BEFE9D9DE}" type="presOf" srcId="{A2426AD6-1FA9-440C-8523-4AA4EB8B86AF}" destId="{06E0ADB5-F544-4218-AEAD-796D3F521865}" srcOrd="0" destOrd="0" presId="urn:microsoft.com/office/officeart/2005/8/layout/list1"/>
    <dgm:cxn modelId="{3D07D37B-0084-45AA-B9D3-FFD0C9AC4588}" type="presOf" srcId="{D57D4927-6055-4BFC-9C11-D2A0B9734DBE}" destId="{74721018-5942-4946-BAF4-7F75B80F78C5}" srcOrd="0" destOrd="0" presId="urn:microsoft.com/office/officeart/2005/8/layout/list1"/>
    <dgm:cxn modelId="{58E5B57F-7DC5-4AE3-B5F5-8885F5197556}" type="presOf" srcId="{84293DEE-EC9F-469E-8ECC-EBF0AD771BEA}" destId="{67001155-569F-4103-8613-C1304EF1298B}" srcOrd="1" destOrd="0" presId="urn:microsoft.com/office/officeart/2005/8/layout/list1"/>
    <dgm:cxn modelId="{C6733296-F915-4260-B9E5-8A82765CB894}" type="presOf" srcId="{8B8EC488-AA14-4D63-9E61-42F62F40B835}" destId="{F49DB462-2170-4EC4-A48E-634997E055E9}" srcOrd="0" destOrd="0" presId="urn:microsoft.com/office/officeart/2005/8/layout/list1"/>
    <dgm:cxn modelId="{3F225E97-C08C-4128-89F9-0D766C0B2CEC}" srcId="{E90415E5-1B14-425D-9386-277D4D81CDD9}" destId="{1518953A-AB6D-489F-8ADC-C12EFDA2B5BB}" srcOrd="1" destOrd="0" parTransId="{A672C752-2897-42BA-936C-31C0EF67D44A}" sibTransId="{9489A01B-AC0C-4A13-8425-E5DC86B80AA1}"/>
    <dgm:cxn modelId="{F97F4B9E-167E-434B-A3C1-8F874B741B96}" type="presOf" srcId="{3AA65E50-0FB6-43C9-AFEA-6E956A3B46EA}" destId="{239D5B23-5C2D-4A10-B723-820AF870DCBA}" srcOrd="0" destOrd="2" presId="urn:microsoft.com/office/officeart/2005/8/layout/list1"/>
    <dgm:cxn modelId="{18DB5AA3-7BD7-458D-A7BC-E82C9C8414A2}" srcId="{52490E37-CBE4-456E-AD4B-26E1AD0D912B}" destId="{8B8EC488-AA14-4D63-9E61-42F62F40B835}" srcOrd="4" destOrd="0" parTransId="{78ECE7FF-9A38-411D-9252-6AFD2BEE3252}" sibTransId="{CFED4F00-47CD-4797-B9F4-F5629EE33589}"/>
    <dgm:cxn modelId="{E549BCA5-8CAA-4A2E-868B-6901AFB75BA3}" type="presOf" srcId="{F0CF42D2-B331-4A44-A0D7-B45CD1E49522}" destId="{681500AE-C4F0-4262-8CBA-BB4B00C56C6C}" srcOrd="1" destOrd="0" presId="urn:microsoft.com/office/officeart/2005/8/layout/list1"/>
    <dgm:cxn modelId="{8DC3C7A9-7F30-4975-8D57-C44B97806C9F}" type="presOf" srcId="{D57D4927-6055-4BFC-9C11-D2A0B9734DBE}" destId="{D75116C4-E9C3-481B-971B-584D1A1A421F}" srcOrd="1" destOrd="0" presId="urn:microsoft.com/office/officeart/2005/8/layout/list1"/>
    <dgm:cxn modelId="{3677DCAF-CE4C-411C-A337-B49EF1F44413}" srcId="{52490E37-CBE4-456E-AD4B-26E1AD0D912B}" destId="{F0CF42D2-B331-4A44-A0D7-B45CD1E49522}" srcOrd="6" destOrd="0" parTransId="{D3DD7B7D-1679-4046-95BE-2C7D42ED6DC4}" sibTransId="{485BEABC-F3D8-4A17-ACB2-0B30B04E01FB}"/>
    <dgm:cxn modelId="{16DE3EBC-3316-4FD5-A2C2-40C982D187AA}" type="presOf" srcId="{84293DEE-EC9F-469E-8ECC-EBF0AD771BEA}" destId="{16751052-7D2A-43A6-9CEB-89C65928553D}" srcOrd="0" destOrd="0" presId="urn:microsoft.com/office/officeart/2005/8/layout/list1"/>
    <dgm:cxn modelId="{903C84BC-F8FD-4C51-9F3B-E6F68CEFC283}" type="presOf" srcId="{7459397B-2D64-4989-94F1-F5CBAF63DCF7}" destId="{C0AE9955-405B-4299-AB75-4FBD5C51F8F9}" srcOrd="0" destOrd="0" presId="urn:microsoft.com/office/officeart/2005/8/layout/list1"/>
    <dgm:cxn modelId="{8F0A98BD-D11A-4EF9-A47A-29147C451ABC}" type="presOf" srcId="{7459397B-2D64-4989-94F1-F5CBAF63DCF7}" destId="{35D3B79E-BD1C-4DF0-9F3C-EA8589804096}" srcOrd="1" destOrd="0" presId="urn:microsoft.com/office/officeart/2005/8/layout/list1"/>
    <dgm:cxn modelId="{C0798ED4-9B61-4901-A1F4-B047C77B4F57}" type="presOf" srcId="{A2426AD6-1FA9-440C-8523-4AA4EB8B86AF}" destId="{6BAE70B7-D994-4C6E-A9D1-0020B97EA42A}" srcOrd="1" destOrd="0" presId="urn:microsoft.com/office/officeart/2005/8/layout/list1"/>
    <dgm:cxn modelId="{706331DD-6CEB-4F83-B6C2-783A841681FE}" type="presOf" srcId="{83E5B956-BB0D-49B0-8AA6-4C28E8ADBDE6}" destId="{BD8F6068-0836-41A8-902A-319542CA53B7}" srcOrd="0" destOrd="0" presId="urn:microsoft.com/office/officeart/2005/8/layout/list1"/>
    <dgm:cxn modelId="{64CBBEE6-B1D7-4143-9254-6534018CB7DB}" srcId="{E90415E5-1B14-425D-9386-277D4D81CDD9}" destId="{3AA65E50-0FB6-43C9-AFEA-6E956A3B46EA}" srcOrd="2" destOrd="0" parTransId="{3D28C1B5-956D-4870-BF11-21D195C54209}" sibTransId="{158F0BDA-B709-4D22-BF19-166C2612FA7E}"/>
    <dgm:cxn modelId="{7080A2EB-1E14-49F6-803C-813443DDDF07}" type="presOf" srcId="{83E5B956-BB0D-49B0-8AA6-4C28E8ADBDE6}" destId="{900FC1E5-465A-413E-9D48-1D0E9EF80386}" srcOrd="1" destOrd="0" presId="urn:microsoft.com/office/officeart/2005/8/layout/list1"/>
    <dgm:cxn modelId="{C29611F8-274E-437E-9034-AC521EACF849}" type="presOf" srcId="{95EBEA16-A7BE-4C9D-80AD-CC5F0A26971B}" destId="{239D5B23-5C2D-4A10-B723-820AF870DCBA}" srcOrd="0" destOrd="0" presId="urn:microsoft.com/office/officeart/2005/8/layout/list1"/>
    <dgm:cxn modelId="{8AB933FF-90C4-43D8-A27B-811BC8A4FDB1}" srcId="{52490E37-CBE4-456E-AD4B-26E1AD0D912B}" destId="{E90415E5-1B14-425D-9386-277D4D81CDD9}" srcOrd="3" destOrd="0" parTransId="{27B14B1A-79C8-4FEF-BB52-FBFAFE6221AA}" sibTransId="{2370948A-BF43-4B6A-9E4D-6FC6F6927F63}"/>
    <dgm:cxn modelId="{B55FD500-A41C-44FE-90FA-CB480064A9ED}" type="presParOf" srcId="{E34C0270-AB16-4B4E-A9E7-680F3FA7E7CF}" destId="{C6D58D32-511F-4A7D-9E13-47906D86A29C}" srcOrd="0" destOrd="0" presId="urn:microsoft.com/office/officeart/2005/8/layout/list1"/>
    <dgm:cxn modelId="{A7AF1683-0E7D-421D-ACEE-85CFDECF56E4}" type="presParOf" srcId="{C6D58D32-511F-4A7D-9E13-47906D86A29C}" destId="{06E0ADB5-F544-4218-AEAD-796D3F521865}" srcOrd="0" destOrd="0" presId="urn:microsoft.com/office/officeart/2005/8/layout/list1"/>
    <dgm:cxn modelId="{EF5332D4-B55C-410B-84D0-22754CCBD44B}" type="presParOf" srcId="{C6D58D32-511F-4A7D-9E13-47906D86A29C}" destId="{6BAE70B7-D994-4C6E-A9D1-0020B97EA42A}" srcOrd="1" destOrd="0" presId="urn:microsoft.com/office/officeart/2005/8/layout/list1"/>
    <dgm:cxn modelId="{FD216101-7158-4E9A-92AC-BDE81BDD9571}" type="presParOf" srcId="{E34C0270-AB16-4B4E-A9E7-680F3FA7E7CF}" destId="{BC5AF9B1-9AC3-47AA-A43F-4BE08F21EF8E}" srcOrd="1" destOrd="0" presId="urn:microsoft.com/office/officeart/2005/8/layout/list1"/>
    <dgm:cxn modelId="{6412FFBF-3F88-4A70-A6E4-AD6BE402C0C6}" type="presParOf" srcId="{E34C0270-AB16-4B4E-A9E7-680F3FA7E7CF}" destId="{3B35065D-121D-4CB2-B157-E6E94206AFA8}" srcOrd="2" destOrd="0" presId="urn:microsoft.com/office/officeart/2005/8/layout/list1"/>
    <dgm:cxn modelId="{253D5B71-A102-468A-83F6-19A80134D245}" type="presParOf" srcId="{E34C0270-AB16-4B4E-A9E7-680F3FA7E7CF}" destId="{8FC4E620-F09F-4657-B65B-EF164483FC05}" srcOrd="3" destOrd="0" presId="urn:microsoft.com/office/officeart/2005/8/layout/list1"/>
    <dgm:cxn modelId="{89416E70-750F-4418-8901-7D174845075E}" type="presParOf" srcId="{E34C0270-AB16-4B4E-A9E7-680F3FA7E7CF}" destId="{8B26B430-AA9B-4952-B014-E718E805CEAB}" srcOrd="4" destOrd="0" presId="urn:microsoft.com/office/officeart/2005/8/layout/list1"/>
    <dgm:cxn modelId="{DFB0C842-9CFA-4BEE-80E9-AA8FDD774DE0}" type="presParOf" srcId="{8B26B430-AA9B-4952-B014-E718E805CEAB}" destId="{16751052-7D2A-43A6-9CEB-89C65928553D}" srcOrd="0" destOrd="0" presId="urn:microsoft.com/office/officeart/2005/8/layout/list1"/>
    <dgm:cxn modelId="{57453C51-FE8B-400E-B716-0E11A738785F}" type="presParOf" srcId="{8B26B430-AA9B-4952-B014-E718E805CEAB}" destId="{67001155-569F-4103-8613-C1304EF1298B}" srcOrd="1" destOrd="0" presId="urn:microsoft.com/office/officeart/2005/8/layout/list1"/>
    <dgm:cxn modelId="{8CAA391E-57BD-40F9-B951-B14BA62A6B78}" type="presParOf" srcId="{E34C0270-AB16-4B4E-A9E7-680F3FA7E7CF}" destId="{294749C8-712D-4A67-A0BE-11D39B70CA9F}" srcOrd="5" destOrd="0" presId="urn:microsoft.com/office/officeart/2005/8/layout/list1"/>
    <dgm:cxn modelId="{31147D96-27CE-4AF2-BCB6-88BD8D12AE77}" type="presParOf" srcId="{E34C0270-AB16-4B4E-A9E7-680F3FA7E7CF}" destId="{58739EFE-52CF-4A5B-A217-F0DCC6F19383}" srcOrd="6" destOrd="0" presId="urn:microsoft.com/office/officeart/2005/8/layout/list1"/>
    <dgm:cxn modelId="{D3D567A8-96FF-4EF9-9681-50E90502E7C9}" type="presParOf" srcId="{E34C0270-AB16-4B4E-A9E7-680F3FA7E7CF}" destId="{ED3747EF-F437-4827-B91C-C4CDE79960B8}" srcOrd="7" destOrd="0" presId="urn:microsoft.com/office/officeart/2005/8/layout/list1"/>
    <dgm:cxn modelId="{36BC8057-6E9A-464F-B5F5-77DBF6EBDD12}" type="presParOf" srcId="{E34C0270-AB16-4B4E-A9E7-680F3FA7E7CF}" destId="{910E0388-9EBD-4C6F-B9DA-3F78F0BC3F74}" srcOrd="8" destOrd="0" presId="urn:microsoft.com/office/officeart/2005/8/layout/list1"/>
    <dgm:cxn modelId="{A11B60BC-D1A0-47AF-9A84-7F8FEF232880}" type="presParOf" srcId="{910E0388-9EBD-4C6F-B9DA-3F78F0BC3F74}" destId="{C0AE9955-405B-4299-AB75-4FBD5C51F8F9}" srcOrd="0" destOrd="0" presId="urn:microsoft.com/office/officeart/2005/8/layout/list1"/>
    <dgm:cxn modelId="{E2E7E93F-36BA-4D15-86C8-3B38B8C7346D}" type="presParOf" srcId="{910E0388-9EBD-4C6F-B9DA-3F78F0BC3F74}" destId="{35D3B79E-BD1C-4DF0-9F3C-EA8589804096}" srcOrd="1" destOrd="0" presId="urn:microsoft.com/office/officeart/2005/8/layout/list1"/>
    <dgm:cxn modelId="{E2CA08F7-EC00-48D8-8836-94579ED4DA2C}" type="presParOf" srcId="{E34C0270-AB16-4B4E-A9E7-680F3FA7E7CF}" destId="{194D39F5-2B9A-4A3E-AA97-7E9A2104750C}" srcOrd="9" destOrd="0" presId="urn:microsoft.com/office/officeart/2005/8/layout/list1"/>
    <dgm:cxn modelId="{5642FB1C-F51D-4984-9B46-575AEC7BEA28}" type="presParOf" srcId="{E34C0270-AB16-4B4E-A9E7-680F3FA7E7CF}" destId="{4DF0C077-134D-490E-9786-0556C4463550}" srcOrd="10" destOrd="0" presId="urn:microsoft.com/office/officeart/2005/8/layout/list1"/>
    <dgm:cxn modelId="{3FCCBE93-FA5D-4356-AF65-B843E57F8FE9}" type="presParOf" srcId="{E34C0270-AB16-4B4E-A9E7-680F3FA7E7CF}" destId="{4EA4461B-2911-4A42-87F9-F5A763B71043}" srcOrd="11" destOrd="0" presId="urn:microsoft.com/office/officeart/2005/8/layout/list1"/>
    <dgm:cxn modelId="{63E51FEB-45FC-4AB0-BF9F-C217FAB123DD}" type="presParOf" srcId="{E34C0270-AB16-4B4E-A9E7-680F3FA7E7CF}" destId="{1F7C5067-35A3-4132-A16B-91794FBEBE08}" srcOrd="12" destOrd="0" presId="urn:microsoft.com/office/officeart/2005/8/layout/list1"/>
    <dgm:cxn modelId="{BE5BAFBE-EC9E-4FEA-A058-55487F783760}" type="presParOf" srcId="{1F7C5067-35A3-4132-A16B-91794FBEBE08}" destId="{2495A804-105E-434E-A167-84AC7A164CC9}" srcOrd="0" destOrd="0" presId="urn:microsoft.com/office/officeart/2005/8/layout/list1"/>
    <dgm:cxn modelId="{5A818862-5C1C-4844-B0B1-0D80EA9F964B}" type="presParOf" srcId="{1F7C5067-35A3-4132-A16B-91794FBEBE08}" destId="{1FF92A4B-3465-4B7C-9F43-A7DCE570EA02}" srcOrd="1" destOrd="0" presId="urn:microsoft.com/office/officeart/2005/8/layout/list1"/>
    <dgm:cxn modelId="{98ACA426-B5B6-4F63-ACCA-858DE1A67769}" type="presParOf" srcId="{E34C0270-AB16-4B4E-A9E7-680F3FA7E7CF}" destId="{DF9B54C9-E2F6-4ECB-ADC9-0B2DCEB05219}" srcOrd="13" destOrd="0" presId="urn:microsoft.com/office/officeart/2005/8/layout/list1"/>
    <dgm:cxn modelId="{9EF1AB17-632F-4BA8-8B42-C050B1D2C3C2}" type="presParOf" srcId="{E34C0270-AB16-4B4E-A9E7-680F3FA7E7CF}" destId="{239D5B23-5C2D-4A10-B723-820AF870DCBA}" srcOrd="14" destOrd="0" presId="urn:microsoft.com/office/officeart/2005/8/layout/list1"/>
    <dgm:cxn modelId="{E14CE335-7F65-4B2C-85A4-D48361F541BC}" type="presParOf" srcId="{E34C0270-AB16-4B4E-A9E7-680F3FA7E7CF}" destId="{EF942555-F491-4677-943D-3316CD600209}" srcOrd="15" destOrd="0" presId="urn:microsoft.com/office/officeart/2005/8/layout/list1"/>
    <dgm:cxn modelId="{DD3C31F5-EDD7-4D0D-A44A-70A3E2B2D734}" type="presParOf" srcId="{E34C0270-AB16-4B4E-A9E7-680F3FA7E7CF}" destId="{5587BB23-B4A1-4BA4-B7DD-B96686825147}" srcOrd="16" destOrd="0" presId="urn:microsoft.com/office/officeart/2005/8/layout/list1"/>
    <dgm:cxn modelId="{6E987D26-E4FD-4516-A8EA-A20675019B33}" type="presParOf" srcId="{5587BB23-B4A1-4BA4-B7DD-B96686825147}" destId="{F49DB462-2170-4EC4-A48E-634997E055E9}" srcOrd="0" destOrd="0" presId="urn:microsoft.com/office/officeart/2005/8/layout/list1"/>
    <dgm:cxn modelId="{FFA973AA-9993-4401-9949-B3DB656916F0}" type="presParOf" srcId="{5587BB23-B4A1-4BA4-B7DD-B96686825147}" destId="{1091D836-D270-42A7-836E-F2673D6BF43D}" srcOrd="1" destOrd="0" presId="urn:microsoft.com/office/officeart/2005/8/layout/list1"/>
    <dgm:cxn modelId="{F4FBDFCE-D981-46A1-902F-1397DBB9E876}" type="presParOf" srcId="{E34C0270-AB16-4B4E-A9E7-680F3FA7E7CF}" destId="{33832EED-A22E-4985-9C45-EDE057139144}" srcOrd="17" destOrd="0" presId="urn:microsoft.com/office/officeart/2005/8/layout/list1"/>
    <dgm:cxn modelId="{49631E2F-0879-4262-A4D2-79C66F915BE1}" type="presParOf" srcId="{E34C0270-AB16-4B4E-A9E7-680F3FA7E7CF}" destId="{DE512DC3-710B-4F11-986B-689AB8AC84F5}" srcOrd="18" destOrd="0" presId="urn:microsoft.com/office/officeart/2005/8/layout/list1"/>
    <dgm:cxn modelId="{98D563A3-3814-4A4D-86CA-777DAACA1DC9}" type="presParOf" srcId="{E34C0270-AB16-4B4E-A9E7-680F3FA7E7CF}" destId="{B44573B4-63E7-4838-9392-BF5BFD180864}" srcOrd="19" destOrd="0" presId="urn:microsoft.com/office/officeart/2005/8/layout/list1"/>
    <dgm:cxn modelId="{205E1FF7-3FCD-4400-8F27-B56E99C4C0EA}" type="presParOf" srcId="{E34C0270-AB16-4B4E-A9E7-680F3FA7E7CF}" destId="{79DBF536-4CE8-4E21-A3C1-BC62E653965E}" srcOrd="20" destOrd="0" presId="urn:microsoft.com/office/officeart/2005/8/layout/list1"/>
    <dgm:cxn modelId="{A1024330-1053-451B-907F-2E28C2243EED}" type="presParOf" srcId="{79DBF536-4CE8-4E21-A3C1-BC62E653965E}" destId="{74721018-5942-4946-BAF4-7F75B80F78C5}" srcOrd="0" destOrd="0" presId="urn:microsoft.com/office/officeart/2005/8/layout/list1"/>
    <dgm:cxn modelId="{0276BC9A-5313-4D2D-A2E9-9691629A3BA4}" type="presParOf" srcId="{79DBF536-4CE8-4E21-A3C1-BC62E653965E}" destId="{D75116C4-E9C3-481B-971B-584D1A1A421F}" srcOrd="1" destOrd="0" presId="urn:microsoft.com/office/officeart/2005/8/layout/list1"/>
    <dgm:cxn modelId="{505E9833-73C3-4FC2-9823-AA895EF1A9E3}" type="presParOf" srcId="{E34C0270-AB16-4B4E-A9E7-680F3FA7E7CF}" destId="{1F30E585-5F03-45EF-84CD-4372CE33113D}" srcOrd="21" destOrd="0" presId="urn:microsoft.com/office/officeart/2005/8/layout/list1"/>
    <dgm:cxn modelId="{184BBBE8-925C-4B21-8530-6DE06DA3F5E0}" type="presParOf" srcId="{E34C0270-AB16-4B4E-A9E7-680F3FA7E7CF}" destId="{936FEA58-B14D-4DD6-B627-2B1F5902F680}" srcOrd="22" destOrd="0" presId="urn:microsoft.com/office/officeart/2005/8/layout/list1"/>
    <dgm:cxn modelId="{771CA358-1ADE-43C7-8768-ACB44FA55C54}" type="presParOf" srcId="{E34C0270-AB16-4B4E-A9E7-680F3FA7E7CF}" destId="{DA6FBA64-9CAF-4091-8DCE-ED340E7E9BCD}" srcOrd="23" destOrd="0" presId="urn:microsoft.com/office/officeart/2005/8/layout/list1"/>
    <dgm:cxn modelId="{633D50E8-0F1A-433F-8F5E-3C97FFD86C48}" type="presParOf" srcId="{E34C0270-AB16-4B4E-A9E7-680F3FA7E7CF}" destId="{605FA9E9-E11E-4E9C-BD74-9B410641D77B}" srcOrd="24" destOrd="0" presId="urn:microsoft.com/office/officeart/2005/8/layout/list1"/>
    <dgm:cxn modelId="{EC0510F6-DC60-4F89-A5D6-EFBB414FF9E3}" type="presParOf" srcId="{605FA9E9-E11E-4E9C-BD74-9B410641D77B}" destId="{68E43061-C532-4E53-AE38-C0ABA08FF80B}" srcOrd="0" destOrd="0" presId="urn:microsoft.com/office/officeart/2005/8/layout/list1"/>
    <dgm:cxn modelId="{AB313529-798C-4FF4-9E48-E413D62FD543}" type="presParOf" srcId="{605FA9E9-E11E-4E9C-BD74-9B410641D77B}" destId="{681500AE-C4F0-4262-8CBA-BB4B00C56C6C}" srcOrd="1" destOrd="0" presId="urn:microsoft.com/office/officeart/2005/8/layout/list1"/>
    <dgm:cxn modelId="{ED956A42-DFAC-4FDB-ADFE-FE6C0E532E71}" type="presParOf" srcId="{E34C0270-AB16-4B4E-A9E7-680F3FA7E7CF}" destId="{FCAE18CB-5AD2-42D2-96BE-A8E06910B5EB}" srcOrd="25" destOrd="0" presId="urn:microsoft.com/office/officeart/2005/8/layout/list1"/>
    <dgm:cxn modelId="{56EE98C1-1CAE-4598-8BCE-3EE776EF555F}" type="presParOf" srcId="{E34C0270-AB16-4B4E-A9E7-680F3FA7E7CF}" destId="{CB9036A3-ECC9-4639-9690-FF574A88AECE}" srcOrd="26" destOrd="0" presId="urn:microsoft.com/office/officeart/2005/8/layout/list1"/>
    <dgm:cxn modelId="{6700EDED-FC75-4F1C-840E-DBE46FB95523}" type="presParOf" srcId="{E34C0270-AB16-4B4E-A9E7-680F3FA7E7CF}" destId="{9C4A64B3-2B05-4D31-AE46-B73480B0AA9B}" srcOrd="27" destOrd="0" presId="urn:microsoft.com/office/officeart/2005/8/layout/list1"/>
    <dgm:cxn modelId="{2A225BC3-6766-43E6-900F-8C3AF3C81A77}" type="presParOf" srcId="{E34C0270-AB16-4B4E-A9E7-680F3FA7E7CF}" destId="{C6CEDC39-3A6A-4655-B7AB-9490B15F4AD3}" srcOrd="28" destOrd="0" presId="urn:microsoft.com/office/officeart/2005/8/layout/list1"/>
    <dgm:cxn modelId="{24E8CCCB-D702-433C-8C00-3CBD123F810B}" type="presParOf" srcId="{C6CEDC39-3A6A-4655-B7AB-9490B15F4AD3}" destId="{BD8F6068-0836-41A8-902A-319542CA53B7}" srcOrd="0" destOrd="0" presId="urn:microsoft.com/office/officeart/2005/8/layout/list1"/>
    <dgm:cxn modelId="{133D6146-E59E-46B6-A222-76C61FE1E0B7}" type="presParOf" srcId="{C6CEDC39-3A6A-4655-B7AB-9490B15F4AD3}" destId="{900FC1E5-465A-413E-9D48-1D0E9EF80386}" srcOrd="1" destOrd="0" presId="urn:microsoft.com/office/officeart/2005/8/layout/list1"/>
    <dgm:cxn modelId="{547EF4F7-D5BF-4B83-BFE3-8E8D190B6D63}" type="presParOf" srcId="{E34C0270-AB16-4B4E-A9E7-680F3FA7E7CF}" destId="{1B5D014E-4AAE-4C87-983E-6480A0F810C4}" srcOrd="29" destOrd="0" presId="urn:microsoft.com/office/officeart/2005/8/layout/list1"/>
    <dgm:cxn modelId="{D15119B3-84E1-43AB-9CD1-ADEF05A46BBB}" type="presParOf" srcId="{E34C0270-AB16-4B4E-A9E7-680F3FA7E7CF}" destId="{B8837473-1A4F-4434-997F-D88796D757AF}"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206B78D-3E29-40BC-8819-463EA93671D5}"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2323F2BB-AA20-44D1-B0CD-3D484E7542B4}">
      <dgm:prSet custT="1"/>
      <dgm:spPr>
        <a:ln>
          <a:solidFill>
            <a:schemeClr val="accent5">
              <a:lumMod val="75000"/>
            </a:schemeClr>
          </a:solidFill>
        </a:ln>
      </dgm:spPr>
      <dgm:t>
        <a:bodyPr/>
        <a:lstStyle/>
        <a:p>
          <a:r>
            <a:rPr lang="en-GB" sz="1200"/>
            <a:t>Organization and cultural factors</a:t>
          </a:r>
          <a:endParaRPr lang="en-US" sz="1200"/>
        </a:p>
      </dgm:t>
    </dgm:pt>
    <dgm:pt modelId="{416D1AAB-8BC2-47A4-8F89-AD5C86FFC3B1}" type="parTrans" cxnId="{B5CEFE4E-31E6-44F2-8099-1FED0A011362}">
      <dgm:prSet/>
      <dgm:spPr/>
      <dgm:t>
        <a:bodyPr/>
        <a:lstStyle/>
        <a:p>
          <a:endParaRPr lang="en-US" sz="1200"/>
        </a:p>
      </dgm:t>
    </dgm:pt>
    <dgm:pt modelId="{75ED4685-D2A6-44A2-9138-C7694DB3669B}" type="sibTrans" cxnId="{B5CEFE4E-31E6-44F2-8099-1FED0A011362}">
      <dgm:prSet/>
      <dgm:spPr/>
      <dgm:t>
        <a:bodyPr/>
        <a:lstStyle/>
        <a:p>
          <a:endParaRPr lang="en-US" sz="1200"/>
        </a:p>
      </dgm:t>
    </dgm:pt>
    <dgm:pt modelId="{47ACE100-8119-41B7-B3AA-33F39733C407}">
      <dgm:prSet custT="1"/>
      <dgm:spPr>
        <a:ln>
          <a:solidFill>
            <a:schemeClr val="accent5">
              <a:lumMod val="75000"/>
            </a:schemeClr>
          </a:solidFill>
        </a:ln>
      </dgm:spPr>
      <dgm:t>
        <a:bodyPr/>
        <a:lstStyle/>
        <a:p>
          <a:r>
            <a:rPr lang="en-GB" sz="1200"/>
            <a:t>Coordination and process mechanisms</a:t>
          </a:r>
          <a:endParaRPr lang="en-US" sz="1200"/>
        </a:p>
      </dgm:t>
    </dgm:pt>
    <dgm:pt modelId="{F2060823-9C48-4F7B-AA2E-22699AD11E20}" type="parTrans" cxnId="{5D77E3A3-8715-4968-AA06-5311A183AEFE}">
      <dgm:prSet/>
      <dgm:spPr/>
      <dgm:t>
        <a:bodyPr/>
        <a:lstStyle/>
        <a:p>
          <a:endParaRPr lang="en-US" sz="1200"/>
        </a:p>
      </dgm:t>
    </dgm:pt>
    <dgm:pt modelId="{9FC8FFB1-6ACE-4486-BA52-DDEC942CA47F}" type="sibTrans" cxnId="{5D77E3A3-8715-4968-AA06-5311A183AEFE}">
      <dgm:prSet/>
      <dgm:spPr/>
      <dgm:t>
        <a:bodyPr/>
        <a:lstStyle/>
        <a:p>
          <a:endParaRPr lang="en-US" sz="1200"/>
        </a:p>
      </dgm:t>
    </dgm:pt>
    <dgm:pt modelId="{B99C67E7-9FD4-40E1-9D2F-19B48651881A}">
      <dgm:prSet custT="1"/>
      <dgm:spPr>
        <a:ln>
          <a:solidFill>
            <a:schemeClr val="accent5">
              <a:lumMod val="75000"/>
            </a:schemeClr>
          </a:solidFill>
        </a:ln>
      </dgm:spPr>
      <dgm:t>
        <a:bodyPr/>
        <a:lstStyle/>
        <a:p>
          <a:r>
            <a:rPr lang="en-GB" sz="1200"/>
            <a:t>Investment and portfolio consequences of a multi-team structure</a:t>
          </a:r>
          <a:endParaRPr lang="en-US" sz="1200"/>
        </a:p>
      </dgm:t>
    </dgm:pt>
    <dgm:pt modelId="{151B5B34-9AC8-4681-BA17-CE7CE9C0171A}" type="parTrans" cxnId="{47DA1228-AD21-4533-BF6C-43859F475CCF}">
      <dgm:prSet/>
      <dgm:spPr/>
      <dgm:t>
        <a:bodyPr/>
        <a:lstStyle/>
        <a:p>
          <a:endParaRPr lang="en-US" sz="1200"/>
        </a:p>
      </dgm:t>
    </dgm:pt>
    <dgm:pt modelId="{72AB2FC8-9A21-40B2-8925-5F07EFE47107}" type="sibTrans" cxnId="{47DA1228-AD21-4533-BF6C-43859F475CCF}">
      <dgm:prSet/>
      <dgm:spPr/>
      <dgm:t>
        <a:bodyPr/>
        <a:lstStyle/>
        <a:p>
          <a:endParaRPr lang="en-US" sz="1200"/>
        </a:p>
      </dgm:t>
    </dgm:pt>
    <dgm:pt modelId="{00076586-8B90-4E2A-9792-94D93F5CC165}" type="pres">
      <dgm:prSet presAssocID="{8206B78D-3E29-40BC-8819-463EA93671D5}" presName="hierChild1" presStyleCnt="0">
        <dgm:presLayoutVars>
          <dgm:chPref val="1"/>
          <dgm:dir/>
          <dgm:animOne val="branch"/>
          <dgm:animLvl val="lvl"/>
          <dgm:resizeHandles/>
        </dgm:presLayoutVars>
      </dgm:prSet>
      <dgm:spPr/>
    </dgm:pt>
    <dgm:pt modelId="{1F072579-92EB-4381-B1E0-8B13E45A46A0}" type="pres">
      <dgm:prSet presAssocID="{2323F2BB-AA20-44D1-B0CD-3D484E7542B4}" presName="hierRoot1" presStyleCnt="0"/>
      <dgm:spPr/>
    </dgm:pt>
    <dgm:pt modelId="{2E10FAD1-A529-4ECF-9A5A-046CCC96534F}" type="pres">
      <dgm:prSet presAssocID="{2323F2BB-AA20-44D1-B0CD-3D484E7542B4}" presName="composite" presStyleCnt="0"/>
      <dgm:spPr/>
    </dgm:pt>
    <dgm:pt modelId="{2B2A8179-5F9D-4D28-B55D-6013A705485A}" type="pres">
      <dgm:prSet presAssocID="{2323F2BB-AA20-44D1-B0CD-3D484E7542B4}" presName="background" presStyleLbl="node0" presStyleIdx="0" presStyleCnt="3"/>
      <dgm:spPr>
        <a:solidFill>
          <a:schemeClr val="accent5">
            <a:lumMod val="75000"/>
          </a:schemeClr>
        </a:solidFill>
      </dgm:spPr>
    </dgm:pt>
    <dgm:pt modelId="{BF47D190-D3ED-4950-BE21-2A6C2C33144E}" type="pres">
      <dgm:prSet presAssocID="{2323F2BB-AA20-44D1-B0CD-3D484E7542B4}" presName="text" presStyleLbl="fgAcc0" presStyleIdx="0" presStyleCnt="3">
        <dgm:presLayoutVars>
          <dgm:chPref val="3"/>
        </dgm:presLayoutVars>
      </dgm:prSet>
      <dgm:spPr/>
    </dgm:pt>
    <dgm:pt modelId="{C541E8D2-BBAB-4A93-A37D-B0DAE3D5E9A1}" type="pres">
      <dgm:prSet presAssocID="{2323F2BB-AA20-44D1-B0CD-3D484E7542B4}" presName="hierChild2" presStyleCnt="0"/>
      <dgm:spPr/>
    </dgm:pt>
    <dgm:pt modelId="{62056363-ADFB-48B6-B1EA-58BEAA195C04}" type="pres">
      <dgm:prSet presAssocID="{47ACE100-8119-41B7-B3AA-33F39733C407}" presName="hierRoot1" presStyleCnt="0"/>
      <dgm:spPr/>
    </dgm:pt>
    <dgm:pt modelId="{37944E2B-880C-44F4-823C-AD254606791A}" type="pres">
      <dgm:prSet presAssocID="{47ACE100-8119-41B7-B3AA-33F39733C407}" presName="composite" presStyleCnt="0"/>
      <dgm:spPr/>
    </dgm:pt>
    <dgm:pt modelId="{26161E5C-C07A-4AE2-AE84-538C5186E906}" type="pres">
      <dgm:prSet presAssocID="{47ACE100-8119-41B7-B3AA-33F39733C407}" presName="background" presStyleLbl="node0" presStyleIdx="1" presStyleCnt="3"/>
      <dgm:spPr>
        <a:solidFill>
          <a:schemeClr val="accent5">
            <a:lumMod val="75000"/>
          </a:schemeClr>
        </a:solidFill>
      </dgm:spPr>
    </dgm:pt>
    <dgm:pt modelId="{E636BDA3-AE6A-4ED8-9C1B-B8FE5655A37A}" type="pres">
      <dgm:prSet presAssocID="{47ACE100-8119-41B7-B3AA-33F39733C407}" presName="text" presStyleLbl="fgAcc0" presStyleIdx="1" presStyleCnt="3">
        <dgm:presLayoutVars>
          <dgm:chPref val="3"/>
        </dgm:presLayoutVars>
      </dgm:prSet>
      <dgm:spPr/>
    </dgm:pt>
    <dgm:pt modelId="{59D20188-82B8-4AC5-9468-D05D1279DC27}" type="pres">
      <dgm:prSet presAssocID="{47ACE100-8119-41B7-B3AA-33F39733C407}" presName="hierChild2" presStyleCnt="0"/>
      <dgm:spPr/>
    </dgm:pt>
    <dgm:pt modelId="{10132BC0-5EFD-486D-B0C1-A9B7D5591EB3}" type="pres">
      <dgm:prSet presAssocID="{B99C67E7-9FD4-40E1-9D2F-19B48651881A}" presName="hierRoot1" presStyleCnt="0"/>
      <dgm:spPr/>
    </dgm:pt>
    <dgm:pt modelId="{8B221D23-6D73-44C5-ACCC-D2CD971B6652}" type="pres">
      <dgm:prSet presAssocID="{B99C67E7-9FD4-40E1-9D2F-19B48651881A}" presName="composite" presStyleCnt="0"/>
      <dgm:spPr/>
    </dgm:pt>
    <dgm:pt modelId="{11CC9945-6C5D-4291-B01C-103835577C83}" type="pres">
      <dgm:prSet presAssocID="{B99C67E7-9FD4-40E1-9D2F-19B48651881A}" presName="background" presStyleLbl="node0" presStyleIdx="2" presStyleCnt="3"/>
      <dgm:spPr>
        <a:solidFill>
          <a:schemeClr val="accent5">
            <a:lumMod val="75000"/>
          </a:schemeClr>
        </a:solidFill>
      </dgm:spPr>
    </dgm:pt>
    <dgm:pt modelId="{6116BDB0-252E-498A-8381-5E5AA27C431A}" type="pres">
      <dgm:prSet presAssocID="{B99C67E7-9FD4-40E1-9D2F-19B48651881A}" presName="text" presStyleLbl="fgAcc0" presStyleIdx="2" presStyleCnt="3">
        <dgm:presLayoutVars>
          <dgm:chPref val="3"/>
        </dgm:presLayoutVars>
      </dgm:prSet>
      <dgm:spPr/>
    </dgm:pt>
    <dgm:pt modelId="{67DF7779-8055-4D5A-96C1-AA00B4001522}" type="pres">
      <dgm:prSet presAssocID="{B99C67E7-9FD4-40E1-9D2F-19B48651881A}" presName="hierChild2" presStyleCnt="0"/>
      <dgm:spPr/>
    </dgm:pt>
  </dgm:ptLst>
  <dgm:cxnLst>
    <dgm:cxn modelId="{23F77B01-6F0F-47D5-A6A7-F6261774034F}" type="presOf" srcId="{47ACE100-8119-41B7-B3AA-33F39733C407}" destId="{E636BDA3-AE6A-4ED8-9C1B-B8FE5655A37A}" srcOrd="0" destOrd="0" presId="urn:microsoft.com/office/officeart/2005/8/layout/hierarchy1"/>
    <dgm:cxn modelId="{47DA1228-AD21-4533-BF6C-43859F475CCF}" srcId="{8206B78D-3E29-40BC-8819-463EA93671D5}" destId="{B99C67E7-9FD4-40E1-9D2F-19B48651881A}" srcOrd="2" destOrd="0" parTransId="{151B5B34-9AC8-4681-BA17-CE7CE9C0171A}" sibTransId="{72AB2FC8-9A21-40B2-8925-5F07EFE47107}"/>
    <dgm:cxn modelId="{B5CEFE4E-31E6-44F2-8099-1FED0A011362}" srcId="{8206B78D-3E29-40BC-8819-463EA93671D5}" destId="{2323F2BB-AA20-44D1-B0CD-3D484E7542B4}" srcOrd="0" destOrd="0" parTransId="{416D1AAB-8BC2-47A4-8F89-AD5C86FFC3B1}" sibTransId="{75ED4685-D2A6-44A2-9138-C7694DB3669B}"/>
    <dgm:cxn modelId="{0F061C90-AD7B-41DA-9152-7538B8B3E5E3}" type="presOf" srcId="{2323F2BB-AA20-44D1-B0CD-3D484E7542B4}" destId="{BF47D190-D3ED-4950-BE21-2A6C2C33144E}" srcOrd="0" destOrd="0" presId="urn:microsoft.com/office/officeart/2005/8/layout/hierarchy1"/>
    <dgm:cxn modelId="{5D77E3A3-8715-4968-AA06-5311A183AEFE}" srcId="{8206B78D-3E29-40BC-8819-463EA93671D5}" destId="{47ACE100-8119-41B7-B3AA-33F39733C407}" srcOrd="1" destOrd="0" parTransId="{F2060823-9C48-4F7B-AA2E-22699AD11E20}" sibTransId="{9FC8FFB1-6ACE-4486-BA52-DDEC942CA47F}"/>
    <dgm:cxn modelId="{358983C5-68B6-40B6-A7C0-DD8F64C59185}" type="presOf" srcId="{8206B78D-3E29-40BC-8819-463EA93671D5}" destId="{00076586-8B90-4E2A-9792-94D93F5CC165}" srcOrd="0" destOrd="0" presId="urn:microsoft.com/office/officeart/2005/8/layout/hierarchy1"/>
    <dgm:cxn modelId="{5057F8F0-48DA-46CC-88F8-973AED02A44D}" type="presOf" srcId="{B99C67E7-9FD4-40E1-9D2F-19B48651881A}" destId="{6116BDB0-252E-498A-8381-5E5AA27C431A}" srcOrd="0" destOrd="0" presId="urn:microsoft.com/office/officeart/2005/8/layout/hierarchy1"/>
    <dgm:cxn modelId="{94435374-5A5F-401D-9F5D-3FCB3BBA858F}" type="presParOf" srcId="{00076586-8B90-4E2A-9792-94D93F5CC165}" destId="{1F072579-92EB-4381-B1E0-8B13E45A46A0}" srcOrd="0" destOrd="0" presId="urn:microsoft.com/office/officeart/2005/8/layout/hierarchy1"/>
    <dgm:cxn modelId="{F0012831-D881-4702-AFD3-2BB044181900}" type="presParOf" srcId="{1F072579-92EB-4381-B1E0-8B13E45A46A0}" destId="{2E10FAD1-A529-4ECF-9A5A-046CCC96534F}" srcOrd="0" destOrd="0" presId="urn:microsoft.com/office/officeart/2005/8/layout/hierarchy1"/>
    <dgm:cxn modelId="{4C8A64FD-C986-48E3-84D2-BEE395F61AEA}" type="presParOf" srcId="{2E10FAD1-A529-4ECF-9A5A-046CCC96534F}" destId="{2B2A8179-5F9D-4D28-B55D-6013A705485A}" srcOrd="0" destOrd="0" presId="urn:microsoft.com/office/officeart/2005/8/layout/hierarchy1"/>
    <dgm:cxn modelId="{B1B0F82F-B992-4927-ACA3-695714E2377F}" type="presParOf" srcId="{2E10FAD1-A529-4ECF-9A5A-046CCC96534F}" destId="{BF47D190-D3ED-4950-BE21-2A6C2C33144E}" srcOrd="1" destOrd="0" presId="urn:microsoft.com/office/officeart/2005/8/layout/hierarchy1"/>
    <dgm:cxn modelId="{85FB6749-DEF6-400C-B9D7-43A0E9882DA2}" type="presParOf" srcId="{1F072579-92EB-4381-B1E0-8B13E45A46A0}" destId="{C541E8D2-BBAB-4A93-A37D-B0DAE3D5E9A1}" srcOrd="1" destOrd="0" presId="urn:microsoft.com/office/officeart/2005/8/layout/hierarchy1"/>
    <dgm:cxn modelId="{573022AE-CF15-499B-BCA6-179D1974369A}" type="presParOf" srcId="{00076586-8B90-4E2A-9792-94D93F5CC165}" destId="{62056363-ADFB-48B6-B1EA-58BEAA195C04}" srcOrd="1" destOrd="0" presId="urn:microsoft.com/office/officeart/2005/8/layout/hierarchy1"/>
    <dgm:cxn modelId="{7ACAEB04-4C13-4C86-829F-1EB5CFBF796B}" type="presParOf" srcId="{62056363-ADFB-48B6-B1EA-58BEAA195C04}" destId="{37944E2B-880C-44F4-823C-AD254606791A}" srcOrd="0" destOrd="0" presId="urn:microsoft.com/office/officeart/2005/8/layout/hierarchy1"/>
    <dgm:cxn modelId="{7A39B0C8-7CAD-4E0B-B7E7-D8B03B97D248}" type="presParOf" srcId="{37944E2B-880C-44F4-823C-AD254606791A}" destId="{26161E5C-C07A-4AE2-AE84-538C5186E906}" srcOrd="0" destOrd="0" presId="urn:microsoft.com/office/officeart/2005/8/layout/hierarchy1"/>
    <dgm:cxn modelId="{CD54199D-6F16-4A10-86C9-23D58CC91C61}" type="presParOf" srcId="{37944E2B-880C-44F4-823C-AD254606791A}" destId="{E636BDA3-AE6A-4ED8-9C1B-B8FE5655A37A}" srcOrd="1" destOrd="0" presId="urn:microsoft.com/office/officeart/2005/8/layout/hierarchy1"/>
    <dgm:cxn modelId="{558F1CB5-F694-466A-A70E-4F5AA74A14EF}" type="presParOf" srcId="{62056363-ADFB-48B6-B1EA-58BEAA195C04}" destId="{59D20188-82B8-4AC5-9468-D05D1279DC27}" srcOrd="1" destOrd="0" presId="urn:microsoft.com/office/officeart/2005/8/layout/hierarchy1"/>
    <dgm:cxn modelId="{8E99CE00-6458-412F-9288-1C301686ABCF}" type="presParOf" srcId="{00076586-8B90-4E2A-9792-94D93F5CC165}" destId="{10132BC0-5EFD-486D-B0C1-A9B7D5591EB3}" srcOrd="2" destOrd="0" presId="urn:microsoft.com/office/officeart/2005/8/layout/hierarchy1"/>
    <dgm:cxn modelId="{889DD8FE-0D40-4AEE-BE2D-2DF7686D3800}" type="presParOf" srcId="{10132BC0-5EFD-486D-B0C1-A9B7D5591EB3}" destId="{8B221D23-6D73-44C5-ACCC-D2CD971B6652}" srcOrd="0" destOrd="0" presId="urn:microsoft.com/office/officeart/2005/8/layout/hierarchy1"/>
    <dgm:cxn modelId="{D9DE25B0-CB7A-460E-9E69-985C248B2DF5}" type="presParOf" srcId="{8B221D23-6D73-44C5-ACCC-D2CD971B6652}" destId="{11CC9945-6C5D-4291-B01C-103835577C83}" srcOrd="0" destOrd="0" presId="urn:microsoft.com/office/officeart/2005/8/layout/hierarchy1"/>
    <dgm:cxn modelId="{5000EB3C-A9AF-4843-8C4A-184391505342}" type="presParOf" srcId="{8B221D23-6D73-44C5-ACCC-D2CD971B6652}" destId="{6116BDB0-252E-498A-8381-5E5AA27C431A}" srcOrd="1" destOrd="0" presId="urn:microsoft.com/office/officeart/2005/8/layout/hierarchy1"/>
    <dgm:cxn modelId="{58DF3DBD-A237-495F-8275-E30464BDB68B}" type="presParOf" srcId="{10132BC0-5EFD-486D-B0C1-A9B7D5591EB3}" destId="{67DF7779-8055-4D5A-96C1-AA00B400152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AFAC55E-4052-4246-8F29-F69D72390B80}" type="doc">
      <dgm:prSet loTypeId="urn:microsoft.com/office/officeart/2018/5/layout/IconCircleLabelList" loCatId="icon" qsTypeId="urn:microsoft.com/office/officeart/2005/8/quickstyle/simple1" qsCatId="simple" csTypeId="urn:microsoft.com/office/officeart/2005/8/colors/accent1_1" csCatId="accent1" phldr="1"/>
      <dgm:spPr/>
      <dgm:t>
        <a:bodyPr/>
        <a:lstStyle/>
        <a:p>
          <a:endParaRPr lang="en-US"/>
        </a:p>
      </dgm:t>
    </dgm:pt>
    <dgm:pt modelId="{8F10D9D5-5B95-4B2B-A2DF-B0C2D1DD1D0D}">
      <dgm:prSet custT="1"/>
      <dgm:spPr/>
      <dgm:t>
        <a:bodyPr/>
        <a:lstStyle/>
        <a:p>
          <a:pPr>
            <a:lnSpc>
              <a:spcPct val="100000"/>
            </a:lnSpc>
            <a:defRPr cap="all"/>
          </a:pPr>
          <a:r>
            <a:rPr lang="en-GB" sz="1200"/>
            <a:t>Identifying key drivers for the transition from a unitary team to a team of teams</a:t>
          </a:r>
          <a:endParaRPr lang="en-US" sz="1200"/>
        </a:p>
      </dgm:t>
    </dgm:pt>
    <dgm:pt modelId="{D8D8D15D-9812-43A3-8D0D-2F89D394D942}" type="parTrans" cxnId="{C321AEB0-6D61-4A6D-B244-1A4C44212423}">
      <dgm:prSet/>
      <dgm:spPr/>
      <dgm:t>
        <a:bodyPr/>
        <a:lstStyle/>
        <a:p>
          <a:endParaRPr lang="en-US" sz="1200"/>
        </a:p>
      </dgm:t>
    </dgm:pt>
    <dgm:pt modelId="{36A44948-3583-4E42-81E4-C27B09974C20}" type="sibTrans" cxnId="{C321AEB0-6D61-4A6D-B244-1A4C44212423}">
      <dgm:prSet/>
      <dgm:spPr/>
      <dgm:t>
        <a:bodyPr/>
        <a:lstStyle/>
        <a:p>
          <a:endParaRPr lang="en-US" sz="1200"/>
        </a:p>
      </dgm:t>
    </dgm:pt>
    <dgm:pt modelId="{7B7ED443-4A91-4E67-B62C-AFA4C532C76F}">
      <dgm:prSet custT="1"/>
      <dgm:spPr/>
      <dgm:t>
        <a:bodyPr/>
        <a:lstStyle/>
        <a:p>
          <a:pPr>
            <a:lnSpc>
              <a:spcPct val="100000"/>
            </a:lnSpc>
            <a:defRPr cap="all"/>
          </a:pPr>
          <a:r>
            <a:rPr lang="en-GB" sz="1200"/>
            <a:t>Identifying the basics of coordination problems</a:t>
          </a:r>
          <a:endParaRPr lang="en-US" sz="1200"/>
        </a:p>
      </dgm:t>
    </dgm:pt>
    <dgm:pt modelId="{24E8259D-5D01-4FDB-BF5E-D5BF1A5EC2A9}" type="parTrans" cxnId="{BE00099E-30F2-4CF7-8F4B-4A3E94BE344B}">
      <dgm:prSet/>
      <dgm:spPr/>
      <dgm:t>
        <a:bodyPr/>
        <a:lstStyle/>
        <a:p>
          <a:endParaRPr lang="en-US" sz="1200"/>
        </a:p>
      </dgm:t>
    </dgm:pt>
    <dgm:pt modelId="{F84E92CA-4123-46CE-AEB4-12272E54E460}" type="sibTrans" cxnId="{BE00099E-30F2-4CF7-8F4B-4A3E94BE344B}">
      <dgm:prSet/>
      <dgm:spPr/>
      <dgm:t>
        <a:bodyPr/>
        <a:lstStyle/>
        <a:p>
          <a:endParaRPr lang="en-US" sz="1200"/>
        </a:p>
      </dgm:t>
    </dgm:pt>
    <dgm:pt modelId="{9046F726-2C6E-4B70-A5F0-81BADC8F889D}">
      <dgm:prSet custT="1"/>
      <dgm:spPr/>
      <dgm:t>
        <a:bodyPr/>
        <a:lstStyle/>
        <a:p>
          <a:pPr>
            <a:lnSpc>
              <a:spcPct val="100000"/>
            </a:lnSpc>
            <a:defRPr cap="all"/>
          </a:pPr>
          <a:r>
            <a:rPr lang="en-GB" sz="1200"/>
            <a:t>Identifying the basic product/function spectrum of organizational forms</a:t>
          </a:r>
          <a:endParaRPr lang="en-US" sz="1200"/>
        </a:p>
      </dgm:t>
    </dgm:pt>
    <dgm:pt modelId="{8D169C43-A3B3-423F-87B0-48037292525B}" type="parTrans" cxnId="{1E286B30-9952-4954-A181-CD7863DF5AC4}">
      <dgm:prSet/>
      <dgm:spPr/>
      <dgm:t>
        <a:bodyPr/>
        <a:lstStyle/>
        <a:p>
          <a:endParaRPr lang="en-US" sz="1200"/>
        </a:p>
      </dgm:t>
    </dgm:pt>
    <dgm:pt modelId="{62C986DE-16DA-4974-8D51-D8CADD188EF1}" type="sibTrans" cxnId="{1E286B30-9952-4954-A181-CD7863DF5AC4}">
      <dgm:prSet/>
      <dgm:spPr/>
      <dgm:t>
        <a:bodyPr/>
        <a:lstStyle/>
        <a:p>
          <a:endParaRPr lang="en-US" sz="1200"/>
        </a:p>
      </dgm:t>
    </dgm:pt>
    <dgm:pt modelId="{0AB8BE0F-070C-4FEE-9081-B4AE7B5FD614}">
      <dgm:prSet custT="1"/>
      <dgm:spPr/>
      <dgm:t>
        <a:bodyPr/>
        <a:lstStyle/>
        <a:p>
          <a:pPr>
            <a:lnSpc>
              <a:spcPct val="100000"/>
            </a:lnSpc>
            <a:defRPr cap="all"/>
          </a:pPr>
          <a:r>
            <a:rPr lang="en-GB" sz="1200"/>
            <a:t>Identifying important cultural factors and concepts</a:t>
          </a:r>
          <a:endParaRPr lang="en-US" sz="1200"/>
        </a:p>
      </dgm:t>
    </dgm:pt>
    <dgm:pt modelId="{F27C6E9D-CE66-415D-B1E1-F6A061ACCCC6}" type="parTrans" cxnId="{177E15AA-03F3-4866-8B04-CE2738EBC05D}">
      <dgm:prSet/>
      <dgm:spPr/>
      <dgm:t>
        <a:bodyPr/>
        <a:lstStyle/>
        <a:p>
          <a:endParaRPr lang="en-US" sz="1200"/>
        </a:p>
      </dgm:t>
    </dgm:pt>
    <dgm:pt modelId="{B12E7965-D0E0-4C79-9F83-19831DCDC34A}" type="sibTrans" cxnId="{177E15AA-03F3-4866-8B04-CE2738EBC05D}">
      <dgm:prSet/>
      <dgm:spPr/>
      <dgm:t>
        <a:bodyPr/>
        <a:lstStyle/>
        <a:p>
          <a:endParaRPr lang="en-US" sz="1200"/>
        </a:p>
      </dgm:t>
    </dgm:pt>
    <dgm:pt modelId="{A941DAD1-0432-4762-9B48-B204188549A4}" type="pres">
      <dgm:prSet presAssocID="{2AFAC55E-4052-4246-8F29-F69D72390B80}" presName="root" presStyleCnt="0">
        <dgm:presLayoutVars>
          <dgm:dir/>
          <dgm:resizeHandles val="exact"/>
        </dgm:presLayoutVars>
      </dgm:prSet>
      <dgm:spPr/>
    </dgm:pt>
    <dgm:pt modelId="{C301223C-CAFB-485B-9E81-E79D405BAB6D}" type="pres">
      <dgm:prSet presAssocID="{8F10D9D5-5B95-4B2B-A2DF-B0C2D1DD1D0D}" presName="compNode" presStyleCnt="0"/>
      <dgm:spPr/>
    </dgm:pt>
    <dgm:pt modelId="{7AE45281-7B1C-466B-B795-E3D767774709}" type="pres">
      <dgm:prSet presAssocID="{8F10D9D5-5B95-4B2B-A2DF-B0C2D1DD1D0D}" presName="iconBgRect" presStyleLbl="bgShp" presStyleIdx="0" presStyleCnt="4"/>
      <dgm:spPr>
        <a:solidFill>
          <a:srgbClr val="68CEE8"/>
        </a:solidFill>
        <a:ln>
          <a:solidFill>
            <a:srgbClr val="68CEE8"/>
          </a:solidFill>
        </a:ln>
      </dgm:spPr>
    </dgm:pt>
    <dgm:pt modelId="{2C1C0739-B23C-4157-AF91-8BCF8BCCBE51}" type="pres">
      <dgm:prSet presAssocID="{8F10D9D5-5B95-4B2B-A2DF-B0C2D1DD1D0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8CEE8"/>
          </a:solidFill>
        </a:ln>
      </dgm:spPr>
      <dgm:extLst>
        <a:ext uri="{E40237B7-FDA0-4F09-8148-C483321AD2D9}">
          <dgm14:cNvPr xmlns:dgm14="http://schemas.microsoft.com/office/drawing/2010/diagram" id="0" name="" descr="Users"/>
        </a:ext>
      </dgm:extLst>
    </dgm:pt>
    <dgm:pt modelId="{4155C743-C8B6-4483-933C-07FF1B1D076C}" type="pres">
      <dgm:prSet presAssocID="{8F10D9D5-5B95-4B2B-A2DF-B0C2D1DD1D0D}" presName="spaceRect" presStyleCnt="0"/>
      <dgm:spPr/>
    </dgm:pt>
    <dgm:pt modelId="{0BDE8D03-8582-446F-9073-6A3A034485F7}" type="pres">
      <dgm:prSet presAssocID="{8F10D9D5-5B95-4B2B-A2DF-B0C2D1DD1D0D}" presName="textRect" presStyleLbl="revTx" presStyleIdx="0" presStyleCnt="4" custScaleX="201000">
        <dgm:presLayoutVars>
          <dgm:chMax val="1"/>
          <dgm:chPref val="1"/>
        </dgm:presLayoutVars>
      </dgm:prSet>
      <dgm:spPr/>
    </dgm:pt>
    <dgm:pt modelId="{74769E31-80E1-4A43-8416-2B0CDE3EC489}" type="pres">
      <dgm:prSet presAssocID="{36A44948-3583-4E42-81E4-C27B09974C20}" presName="sibTrans" presStyleCnt="0"/>
      <dgm:spPr/>
    </dgm:pt>
    <dgm:pt modelId="{408519AE-E239-4326-BAA7-2E44505FDDE2}" type="pres">
      <dgm:prSet presAssocID="{7B7ED443-4A91-4E67-B62C-AFA4C532C76F}" presName="compNode" presStyleCnt="0"/>
      <dgm:spPr/>
    </dgm:pt>
    <dgm:pt modelId="{2723A015-08BD-45D0-AB3C-1666E00A942A}" type="pres">
      <dgm:prSet presAssocID="{7B7ED443-4A91-4E67-B62C-AFA4C532C76F}" presName="iconBgRect" presStyleLbl="bgShp" presStyleIdx="1" presStyleCnt="4"/>
      <dgm:spPr>
        <a:solidFill>
          <a:srgbClr val="68CEE8"/>
        </a:solidFill>
        <a:ln>
          <a:solidFill>
            <a:srgbClr val="68CEE8"/>
          </a:solidFill>
        </a:ln>
      </dgm:spPr>
    </dgm:pt>
    <dgm:pt modelId="{CFC81386-6D26-4640-9BA7-25B897C53B6B}" type="pres">
      <dgm:prSet presAssocID="{7B7ED443-4A91-4E67-B62C-AFA4C532C76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8CEE8"/>
          </a:solidFill>
        </a:ln>
      </dgm:spPr>
      <dgm:extLst>
        <a:ext uri="{E40237B7-FDA0-4F09-8148-C483321AD2D9}">
          <dgm14:cNvPr xmlns:dgm14="http://schemas.microsoft.com/office/drawing/2010/diagram" id="0" name="" descr="Head with Gears"/>
        </a:ext>
      </dgm:extLst>
    </dgm:pt>
    <dgm:pt modelId="{01F018DE-F38D-4B1B-A408-627AB5634005}" type="pres">
      <dgm:prSet presAssocID="{7B7ED443-4A91-4E67-B62C-AFA4C532C76F}" presName="spaceRect" presStyleCnt="0"/>
      <dgm:spPr/>
    </dgm:pt>
    <dgm:pt modelId="{E3952A90-80BE-40F7-B534-84ECC82E6EA1}" type="pres">
      <dgm:prSet presAssocID="{7B7ED443-4A91-4E67-B62C-AFA4C532C76F}" presName="textRect" presStyleLbl="revTx" presStyleIdx="1" presStyleCnt="4" custScaleX="174796">
        <dgm:presLayoutVars>
          <dgm:chMax val="1"/>
          <dgm:chPref val="1"/>
        </dgm:presLayoutVars>
      </dgm:prSet>
      <dgm:spPr/>
    </dgm:pt>
    <dgm:pt modelId="{B37B15D8-8F77-4392-AEE2-881FC452360B}" type="pres">
      <dgm:prSet presAssocID="{F84E92CA-4123-46CE-AEB4-12272E54E460}" presName="sibTrans" presStyleCnt="0"/>
      <dgm:spPr/>
    </dgm:pt>
    <dgm:pt modelId="{49EDEB66-58D5-414A-8A9E-C3192040FA6B}" type="pres">
      <dgm:prSet presAssocID="{9046F726-2C6E-4B70-A5F0-81BADC8F889D}" presName="compNode" presStyleCnt="0"/>
      <dgm:spPr/>
    </dgm:pt>
    <dgm:pt modelId="{693077E3-283B-41F5-980F-580162572BE3}" type="pres">
      <dgm:prSet presAssocID="{9046F726-2C6E-4B70-A5F0-81BADC8F889D}" presName="iconBgRect" presStyleLbl="bgShp" presStyleIdx="2" presStyleCnt="4"/>
      <dgm:spPr>
        <a:solidFill>
          <a:srgbClr val="68CEE8"/>
        </a:solidFill>
        <a:ln>
          <a:solidFill>
            <a:srgbClr val="68CEE8"/>
          </a:solidFill>
        </a:ln>
      </dgm:spPr>
    </dgm:pt>
    <dgm:pt modelId="{78668375-6BB3-4CD9-97E5-00B2857D684D}" type="pres">
      <dgm:prSet presAssocID="{9046F726-2C6E-4B70-A5F0-81BADC8F889D}"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8CEE8"/>
          </a:solidFill>
        </a:ln>
      </dgm:spPr>
      <dgm:extLst>
        <a:ext uri="{E40237B7-FDA0-4F09-8148-C483321AD2D9}">
          <dgm14:cNvPr xmlns:dgm14="http://schemas.microsoft.com/office/drawing/2010/diagram" id="0" name="" descr="Hierarchy"/>
        </a:ext>
      </dgm:extLst>
    </dgm:pt>
    <dgm:pt modelId="{3392C752-6891-4A59-9750-E5F74E3C3123}" type="pres">
      <dgm:prSet presAssocID="{9046F726-2C6E-4B70-A5F0-81BADC8F889D}" presName="spaceRect" presStyleCnt="0"/>
      <dgm:spPr/>
    </dgm:pt>
    <dgm:pt modelId="{F9AE090B-14A5-46C4-9880-B12814C984D0}" type="pres">
      <dgm:prSet presAssocID="{9046F726-2C6E-4B70-A5F0-81BADC8F889D}" presName="textRect" presStyleLbl="revTx" presStyleIdx="2" presStyleCnt="4" custScaleX="229770">
        <dgm:presLayoutVars>
          <dgm:chMax val="1"/>
          <dgm:chPref val="1"/>
        </dgm:presLayoutVars>
      </dgm:prSet>
      <dgm:spPr/>
    </dgm:pt>
    <dgm:pt modelId="{6F1D42FB-6263-4F14-B5E6-2171816B54A7}" type="pres">
      <dgm:prSet presAssocID="{62C986DE-16DA-4974-8D51-D8CADD188EF1}" presName="sibTrans" presStyleCnt="0"/>
      <dgm:spPr/>
    </dgm:pt>
    <dgm:pt modelId="{AC0118E2-D59D-433E-A955-0DA27CF07F3B}" type="pres">
      <dgm:prSet presAssocID="{0AB8BE0F-070C-4FEE-9081-B4AE7B5FD614}" presName="compNode" presStyleCnt="0"/>
      <dgm:spPr/>
    </dgm:pt>
    <dgm:pt modelId="{8A519D6C-D494-4144-A5DC-2D560C547DF8}" type="pres">
      <dgm:prSet presAssocID="{0AB8BE0F-070C-4FEE-9081-B4AE7B5FD614}" presName="iconBgRect" presStyleLbl="bgShp" presStyleIdx="3" presStyleCnt="4"/>
      <dgm:spPr>
        <a:solidFill>
          <a:srgbClr val="68CEE8"/>
        </a:solidFill>
        <a:ln>
          <a:solidFill>
            <a:srgbClr val="68CEE8"/>
          </a:solidFill>
        </a:ln>
      </dgm:spPr>
    </dgm:pt>
    <dgm:pt modelId="{EA598810-4A16-4157-950E-1802F4A29DAB}" type="pres">
      <dgm:prSet presAssocID="{0AB8BE0F-070C-4FEE-9081-B4AE7B5FD61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solidFill>
            <a:srgbClr val="68CEE8"/>
          </a:solidFill>
        </a:ln>
      </dgm:spPr>
      <dgm:extLst>
        <a:ext uri="{E40237B7-FDA0-4F09-8148-C483321AD2D9}">
          <dgm14:cNvPr xmlns:dgm14="http://schemas.microsoft.com/office/drawing/2010/diagram" id="0" name="" descr="Earth Globe Americas"/>
        </a:ext>
      </dgm:extLst>
    </dgm:pt>
    <dgm:pt modelId="{91D22B29-33BA-4236-811B-3AFA8B74F937}" type="pres">
      <dgm:prSet presAssocID="{0AB8BE0F-070C-4FEE-9081-B4AE7B5FD614}" presName="spaceRect" presStyleCnt="0"/>
      <dgm:spPr/>
    </dgm:pt>
    <dgm:pt modelId="{5FF67ECA-DEB2-4A4C-B368-C09E3EFDD222}" type="pres">
      <dgm:prSet presAssocID="{0AB8BE0F-070C-4FEE-9081-B4AE7B5FD614}" presName="textRect" presStyleLbl="revTx" presStyleIdx="3" presStyleCnt="4" custScaleX="184727">
        <dgm:presLayoutVars>
          <dgm:chMax val="1"/>
          <dgm:chPref val="1"/>
        </dgm:presLayoutVars>
      </dgm:prSet>
      <dgm:spPr/>
    </dgm:pt>
  </dgm:ptLst>
  <dgm:cxnLst>
    <dgm:cxn modelId="{1B5BF30E-32A2-4F8C-AC30-AD829C544BC8}" type="presOf" srcId="{0AB8BE0F-070C-4FEE-9081-B4AE7B5FD614}" destId="{5FF67ECA-DEB2-4A4C-B368-C09E3EFDD222}" srcOrd="0" destOrd="0" presId="urn:microsoft.com/office/officeart/2018/5/layout/IconCircleLabelList"/>
    <dgm:cxn modelId="{1E286B30-9952-4954-A181-CD7863DF5AC4}" srcId="{2AFAC55E-4052-4246-8F29-F69D72390B80}" destId="{9046F726-2C6E-4B70-A5F0-81BADC8F889D}" srcOrd="2" destOrd="0" parTransId="{8D169C43-A3B3-423F-87B0-48037292525B}" sibTransId="{62C986DE-16DA-4974-8D51-D8CADD188EF1}"/>
    <dgm:cxn modelId="{8E9E685C-7D70-400B-8B72-46134C5F0B36}" type="presOf" srcId="{7B7ED443-4A91-4E67-B62C-AFA4C532C76F}" destId="{E3952A90-80BE-40F7-B534-84ECC82E6EA1}" srcOrd="0" destOrd="0" presId="urn:microsoft.com/office/officeart/2018/5/layout/IconCircleLabelList"/>
    <dgm:cxn modelId="{BE00099E-30F2-4CF7-8F4B-4A3E94BE344B}" srcId="{2AFAC55E-4052-4246-8F29-F69D72390B80}" destId="{7B7ED443-4A91-4E67-B62C-AFA4C532C76F}" srcOrd="1" destOrd="0" parTransId="{24E8259D-5D01-4FDB-BF5E-D5BF1A5EC2A9}" sibTransId="{F84E92CA-4123-46CE-AEB4-12272E54E460}"/>
    <dgm:cxn modelId="{177E15AA-03F3-4866-8B04-CE2738EBC05D}" srcId="{2AFAC55E-4052-4246-8F29-F69D72390B80}" destId="{0AB8BE0F-070C-4FEE-9081-B4AE7B5FD614}" srcOrd="3" destOrd="0" parTransId="{F27C6E9D-CE66-415D-B1E1-F6A061ACCCC6}" sibTransId="{B12E7965-D0E0-4C79-9F83-19831DCDC34A}"/>
    <dgm:cxn modelId="{2970E6AD-51DB-4792-B96E-206C31BF8457}" type="presOf" srcId="{8F10D9D5-5B95-4B2B-A2DF-B0C2D1DD1D0D}" destId="{0BDE8D03-8582-446F-9073-6A3A034485F7}" srcOrd="0" destOrd="0" presId="urn:microsoft.com/office/officeart/2018/5/layout/IconCircleLabelList"/>
    <dgm:cxn modelId="{C321AEB0-6D61-4A6D-B244-1A4C44212423}" srcId="{2AFAC55E-4052-4246-8F29-F69D72390B80}" destId="{8F10D9D5-5B95-4B2B-A2DF-B0C2D1DD1D0D}" srcOrd="0" destOrd="0" parTransId="{D8D8D15D-9812-43A3-8D0D-2F89D394D942}" sibTransId="{36A44948-3583-4E42-81E4-C27B09974C20}"/>
    <dgm:cxn modelId="{7CE597D7-84E5-4F2D-93BA-3418F2575A65}" type="presOf" srcId="{9046F726-2C6E-4B70-A5F0-81BADC8F889D}" destId="{F9AE090B-14A5-46C4-9880-B12814C984D0}" srcOrd="0" destOrd="0" presId="urn:microsoft.com/office/officeart/2018/5/layout/IconCircleLabelList"/>
    <dgm:cxn modelId="{60C1EFE6-A8B5-4103-AA04-9DDE7A8BF05C}" type="presOf" srcId="{2AFAC55E-4052-4246-8F29-F69D72390B80}" destId="{A941DAD1-0432-4762-9B48-B204188549A4}" srcOrd="0" destOrd="0" presId="urn:microsoft.com/office/officeart/2018/5/layout/IconCircleLabelList"/>
    <dgm:cxn modelId="{21CE532F-B1CB-46D0-B7F0-944A99D99956}" type="presParOf" srcId="{A941DAD1-0432-4762-9B48-B204188549A4}" destId="{C301223C-CAFB-485B-9E81-E79D405BAB6D}" srcOrd="0" destOrd="0" presId="urn:microsoft.com/office/officeart/2018/5/layout/IconCircleLabelList"/>
    <dgm:cxn modelId="{9D4ED48F-E3DE-4898-8D75-A7F0307BBA33}" type="presParOf" srcId="{C301223C-CAFB-485B-9E81-E79D405BAB6D}" destId="{7AE45281-7B1C-466B-B795-E3D767774709}" srcOrd="0" destOrd="0" presId="urn:microsoft.com/office/officeart/2018/5/layout/IconCircleLabelList"/>
    <dgm:cxn modelId="{25D72988-1F17-4B6B-A384-157084FCB8F0}" type="presParOf" srcId="{C301223C-CAFB-485B-9E81-E79D405BAB6D}" destId="{2C1C0739-B23C-4157-AF91-8BCF8BCCBE51}" srcOrd="1" destOrd="0" presId="urn:microsoft.com/office/officeart/2018/5/layout/IconCircleLabelList"/>
    <dgm:cxn modelId="{E3C7B35F-4957-456A-BF65-F18AD74AF82A}" type="presParOf" srcId="{C301223C-CAFB-485B-9E81-E79D405BAB6D}" destId="{4155C743-C8B6-4483-933C-07FF1B1D076C}" srcOrd="2" destOrd="0" presId="urn:microsoft.com/office/officeart/2018/5/layout/IconCircleLabelList"/>
    <dgm:cxn modelId="{DA5AA55D-2F3D-4F78-B099-75AF080C972C}" type="presParOf" srcId="{C301223C-CAFB-485B-9E81-E79D405BAB6D}" destId="{0BDE8D03-8582-446F-9073-6A3A034485F7}" srcOrd="3" destOrd="0" presId="urn:microsoft.com/office/officeart/2018/5/layout/IconCircleLabelList"/>
    <dgm:cxn modelId="{6104261C-009B-44CF-B74D-3F327F9474B1}" type="presParOf" srcId="{A941DAD1-0432-4762-9B48-B204188549A4}" destId="{74769E31-80E1-4A43-8416-2B0CDE3EC489}" srcOrd="1" destOrd="0" presId="urn:microsoft.com/office/officeart/2018/5/layout/IconCircleLabelList"/>
    <dgm:cxn modelId="{C0BE3E75-C940-4C47-8A46-A43103FB1779}" type="presParOf" srcId="{A941DAD1-0432-4762-9B48-B204188549A4}" destId="{408519AE-E239-4326-BAA7-2E44505FDDE2}" srcOrd="2" destOrd="0" presId="urn:microsoft.com/office/officeart/2018/5/layout/IconCircleLabelList"/>
    <dgm:cxn modelId="{A654B01D-E396-4B92-AD20-2E0FCC3358A7}" type="presParOf" srcId="{408519AE-E239-4326-BAA7-2E44505FDDE2}" destId="{2723A015-08BD-45D0-AB3C-1666E00A942A}" srcOrd="0" destOrd="0" presId="urn:microsoft.com/office/officeart/2018/5/layout/IconCircleLabelList"/>
    <dgm:cxn modelId="{AC8D3EEF-009C-4A39-9648-29EBAE308916}" type="presParOf" srcId="{408519AE-E239-4326-BAA7-2E44505FDDE2}" destId="{CFC81386-6D26-4640-9BA7-25B897C53B6B}" srcOrd="1" destOrd="0" presId="urn:microsoft.com/office/officeart/2018/5/layout/IconCircleLabelList"/>
    <dgm:cxn modelId="{4C41EC36-47A4-4D6C-8379-6D3040ABE83D}" type="presParOf" srcId="{408519AE-E239-4326-BAA7-2E44505FDDE2}" destId="{01F018DE-F38D-4B1B-A408-627AB5634005}" srcOrd="2" destOrd="0" presId="urn:microsoft.com/office/officeart/2018/5/layout/IconCircleLabelList"/>
    <dgm:cxn modelId="{130F592B-09BE-4050-AD4E-ED7768E7A078}" type="presParOf" srcId="{408519AE-E239-4326-BAA7-2E44505FDDE2}" destId="{E3952A90-80BE-40F7-B534-84ECC82E6EA1}" srcOrd="3" destOrd="0" presId="urn:microsoft.com/office/officeart/2018/5/layout/IconCircleLabelList"/>
    <dgm:cxn modelId="{01DD89DF-0F21-4D21-BA91-B35F58661479}" type="presParOf" srcId="{A941DAD1-0432-4762-9B48-B204188549A4}" destId="{B37B15D8-8F77-4392-AEE2-881FC452360B}" srcOrd="3" destOrd="0" presId="urn:microsoft.com/office/officeart/2018/5/layout/IconCircleLabelList"/>
    <dgm:cxn modelId="{B9D8381F-BD9F-4D9D-9EE0-FFAF72B7AB42}" type="presParOf" srcId="{A941DAD1-0432-4762-9B48-B204188549A4}" destId="{49EDEB66-58D5-414A-8A9E-C3192040FA6B}" srcOrd="4" destOrd="0" presId="urn:microsoft.com/office/officeart/2018/5/layout/IconCircleLabelList"/>
    <dgm:cxn modelId="{8639234A-DCC7-4D3A-9740-92C5FD6D65DE}" type="presParOf" srcId="{49EDEB66-58D5-414A-8A9E-C3192040FA6B}" destId="{693077E3-283B-41F5-980F-580162572BE3}" srcOrd="0" destOrd="0" presId="urn:microsoft.com/office/officeart/2018/5/layout/IconCircleLabelList"/>
    <dgm:cxn modelId="{6ED0A2A6-9010-4AE7-BF41-4555501C06F8}" type="presParOf" srcId="{49EDEB66-58D5-414A-8A9E-C3192040FA6B}" destId="{78668375-6BB3-4CD9-97E5-00B2857D684D}" srcOrd="1" destOrd="0" presId="urn:microsoft.com/office/officeart/2018/5/layout/IconCircleLabelList"/>
    <dgm:cxn modelId="{7729D4BA-04E1-4B3C-B31F-D130973F1B23}" type="presParOf" srcId="{49EDEB66-58D5-414A-8A9E-C3192040FA6B}" destId="{3392C752-6891-4A59-9750-E5F74E3C3123}" srcOrd="2" destOrd="0" presId="urn:microsoft.com/office/officeart/2018/5/layout/IconCircleLabelList"/>
    <dgm:cxn modelId="{B808E68A-D62E-4A01-A5BA-F2F46EB847F4}" type="presParOf" srcId="{49EDEB66-58D5-414A-8A9E-C3192040FA6B}" destId="{F9AE090B-14A5-46C4-9880-B12814C984D0}" srcOrd="3" destOrd="0" presId="urn:microsoft.com/office/officeart/2018/5/layout/IconCircleLabelList"/>
    <dgm:cxn modelId="{81CA8161-7AC5-4A16-9C8D-0C4E6BAD55DE}" type="presParOf" srcId="{A941DAD1-0432-4762-9B48-B204188549A4}" destId="{6F1D42FB-6263-4F14-B5E6-2171816B54A7}" srcOrd="5" destOrd="0" presId="urn:microsoft.com/office/officeart/2018/5/layout/IconCircleLabelList"/>
    <dgm:cxn modelId="{51AF4344-5F7D-4B72-89BD-F7B6D583604C}" type="presParOf" srcId="{A941DAD1-0432-4762-9B48-B204188549A4}" destId="{AC0118E2-D59D-433E-A955-0DA27CF07F3B}" srcOrd="6" destOrd="0" presId="urn:microsoft.com/office/officeart/2018/5/layout/IconCircleLabelList"/>
    <dgm:cxn modelId="{43A9BBDE-0AA8-4337-980A-459DF23B53FB}" type="presParOf" srcId="{AC0118E2-D59D-433E-A955-0DA27CF07F3B}" destId="{8A519D6C-D494-4144-A5DC-2D560C547DF8}" srcOrd="0" destOrd="0" presId="urn:microsoft.com/office/officeart/2018/5/layout/IconCircleLabelList"/>
    <dgm:cxn modelId="{58883939-A515-4134-AE3E-FE681EC7B39A}" type="presParOf" srcId="{AC0118E2-D59D-433E-A955-0DA27CF07F3B}" destId="{EA598810-4A16-4157-950E-1802F4A29DAB}" srcOrd="1" destOrd="0" presId="urn:microsoft.com/office/officeart/2018/5/layout/IconCircleLabelList"/>
    <dgm:cxn modelId="{9FC19561-8F8B-4F9C-982A-56EBE37EDD52}" type="presParOf" srcId="{AC0118E2-D59D-433E-A955-0DA27CF07F3B}" destId="{91D22B29-33BA-4236-811B-3AFA8B74F937}" srcOrd="2" destOrd="0" presId="urn:microsoft.com/office/officeart/2018/5/layout/IconCircleLabelList"/>
    <dgm:cxn modelId="{5DE00F70-4C65-4C11-A9BB-49A2816A66E1}" type="presParOf" srcId="{AC0118E2-D59D-433E-A955-0DA27CF07F3B}" destId="{5FF67ECA-DEB2-4A4C-B368-C09E3EFDD222}"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D861AA6-2D8C-49BE-9A2E-2B6583B1340B}" type="doc">
      <dgm:prSet loTypeId="urn:microsoft.com/office/officeart/2018/5/layout/IconLeafLabelList" loCatId="icon" qsTypeId="urn:microsoft.com/office/officeart/2005/8/quickstyle/simple1" qsCatId="simple" csTypeId="urn:microsoft.com/office/officeart/2005/8/colors/accent1_1" csCatId="accent1" phldr="1"/>
      <dgm:spPr/>
      <dgm:t>
        <a:bodyPr/>
        <a:lstStyle/>
        <a:p>
          <a:endParaRPr lang="en-US"/>
        </a:p>
      </dgm:t>
    </dgm:pt>
    <dgm:pt modelId="{DD785310-3AB5-47B7-93B8-2ABF5B790881}">
      <dgm:prSet custT="1"/>
      <dgm:spPr/>
      <dgm:t>
        <a:bodyPr/>
        <a:lstStyle/>
        <a:p>
          <a:pPr>
            <a:lnSpc>
              <a:spcPct val="100000"/>
            </a:lnSpc>
            <a:defRPr cap="all"/>
          </a:pPr>
          <a:r>
            <a:rPr lang="en-GB" sz="1800"/>
            <a:t>Establishing additional feedback mechanisms</a:t>
          </a:r>
          <a:endParaRPr lang="en-US" sz="1800"/>
        </a:p>
      </dgm:t>
    </dgm:pt>
    <dgm:pt modelId="{A7EA080C-617D-4171-8D68-4460AD586279}" type="parTrans" cxnId="{5B2761B9-9E11-4C90-A735-E95D09A0FD5C}">
      <dgm:prSet/>
      <dgm:spPr/>
      <dgm:t>
        <a:bodyPr/>
        <a:lstStyle/>
        <a:p>
          <a:endParaRPr lang="en-US" sz="1800"/>
        </a:p>
      </dgm:t>
    </dgm:pt>
    <dgm:pt modelId="{0FAEEE5A-A0DA-4B5E-860D-D48305F6B9BF}" type="sibTrans" cxnId="{5B2761B9-9E11-4C90-A735-E95D09A0FD5C}">
      <dgm:prSet/>
      <dgm:spPr/>
      <dgm:t>
        <a:bodyPr/>
        <a:lstStyle/>
        <a:p>
          <a:endParaRPr lang="en-US" sz="1800"/>
        </a:p>
      </dgm:t>
    </dgm:pt>
    <dgm:pt modelId="{C3D8C6C4-116E-466A-ADC5-642F6445E318}">
      <dgm:prSet custT="1"/>
      <dgm:spPr/>
      <dgm:t>
        <a:bodyPr/>
        <a:lstStyle/>
        <a:p>
          <a:pPr>
            <a:lnSpc>
              <a:spcPct val="100000"/>
            </a:lnSpc>
            <a:defRPr cap="all"/>
          </a:pPr>
          <a:r>
            <a:rPr lang="en-GB" sz="1800"/>
            <a:t>Founding and maturing information management across the company</a:t>
          </a:r>
          <a:endParaRPr lang="en-US" sz="1800"/>
        </a:p>
      </dgm:t>
    </dgm:pt>
    <dgm:pt modelId="{8545E089-4D21-4CB9-B9BC-A0208A728A86}" type="parTrans" cxnId="{6A01B785-B8CA-4016-BB66-06917FA8D322}">
      <dgm:prSet/>
      <dgm:spPr/>
      <dgm:t>
        <a:bodyPr/>
        <a:lstStyle/>
        <a:p>
          <a:endParaRPr lang="en-US" sz="1800"/>
        </a:p>
      </dgm:t>
    </dgm:pt>
    <dgm:pt modelId="{9D4F0389-E8D7-4017-A266-07D8F1EE6ACF}" type="sibTrans" cxnId="{6A01B785-B8CA-4016-BB66-06917FA8D322}">
      <dgm:prSet/>
      <dgm:spPr/>
      <dgm:t>
        <a:bodyPr/>
        <a:lstStyle/>
        <a:p>
          <a:endParaRPr lang="en-US" sz="1800"/>
        </a:p>
      </dgm:t>
    </dgm:pt>
    <dgm:pt modelId="{0EB5D7EF-1FC1-41F2-B27C-B662BA46580B}">
      <dgm:prSet custT="1"/>
      <dgm:spPr/>
      <dgm:t>
        <a:bodyPr/>
        <a:lstStyle/>
        <a:p>
          <a:pPr>
            <a:lnSpc>
              <a:spcPct val="100000"/>
            </a:lnSpc>
            <a:defRPr cap="all"/>
          </a:pPr>
          <a:r>
            <a:rPr lang="en-GB" sz="1800"/>
            <a:t>Fostering an architecture-driven and portfolio management culture</a:t>
          </a:r>
          <a:endParaRPr lang="en-US" sz="1800"/>
        </a:p>
      </dgm:t>
    </dgm:pt>
    <dgm:pt modelId="{44585444-78BF-4A43-BCA2-BA9EBC01446F}" type="parTrans" cxnId="{83F0F66B-34CA-4368-9DE9-75E05FAD2FE1}">
      <dgm:prSet/>
      <dgm:spPr/>
      <dgm:t>
        <a:bodyPr/>
        <a:lstStyle/>
        <a:p>
          <a:endParaRPr lang="en-US" sz="1800"/>
        </a:p>
      </dgm:t>
    </dgm:pt>
    <dgm:pt modelId="{4FE340DE-4860-4D26-9498-8E4D45466116}" type="sibTrans" cxnId="{83F0F66B-34CA-4368-9DE9-75E05FAD2FE1}">
      <dgm:prSet/>
      <dgm:spPr/>
      <dgm:t>
        <a:bodyPr/>
        <a:lstStyle/>
        <a:p>
          <a:endParaRPr lang="en-US" sz="1800"/>
        </a:p>
      </dgm:t>
    </dgm:pt>
    <dgm:pt modelId="{E916C3B9-4343-4640-82B2-E5D253D2E09F}" type="pres">
      <dgm:prSet presAssocID="{8D861AA6-2D8C-49BE-9A2E-2B6583B1340B}" presName="root" presStyleCnt="0">
        <dgm:presLayoutVars>
          <dgm:dir/>
          <dgm:resizeHandles val="exact"/>
        </dgm:presLayoutVars>
      </dgm:prSet>
      <dgm:spPr/>
    </dgm:pt>
    <dgm:pt modelId="{87EB055F-166D-4D18-BC04-08E003151DD4}" type="pres">
      <dgm:prSet presAssocID="{DD785310-3AB5-47B7-93B8-2ABF5B790881}" presName="compNode" presStyleCnt="0"/>
      <dgm:spPr/>
    </dgm:pt>
    <dgm:pt modelId="{82865C96-CDE3-47A6-863E-42BCA2735D26}" type="pres">
      <dgm:prSet presAssocID="{DD785310-3AB5-47B7-93B8-2ABF5B790881}" presName="iconBgRect" presStyleLbl="bgShp" presStyleIdx="0" presStyleCnt="3" custLinFactNeighborX="3394" custLinFactNeighborY="-1202"/>
      <dgm:spPr>
        <a:prstGeom prst="round2DiagRect">
          <a:avLst>
            <a:gd name="adj1" fmla="val 29727"/>
            <a:gd name="adj2" fmla="val 0"/>
          </a:avLst>
        </a:prstGeom>
        <a:solidFill>
          <a:srgbClr val="68CEE8"/>
        </a:solidFill>
        <a:ln>
          <a:solidFill>
            <a:srgbClr val="68CEE8"/>
          </a:solidFill>
        </a:ln>
      </dgm:spPr>
    </dgm:pt>
    <dgm:pt modelId="{0CAA0E5C-033F-4FC7-AC0D-96ED87A76460}" type="pres">
      <dgm:prSet presAssocID="{DD785310-3AB5-47B7-93B8-2ABF5B79088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8CEE8"/>
          </a:solidFill>
        </a:ln>
      </dgm:spPr>
      <dgm:extLst>
        <a:ext uri="{E40237B7-FDA0-4F09-8148-C483321AD2D9}">
          <dgm14:cNvPr xmlns:dgm14="http://schemas.microsoft.com/office/drawing/2010/diagram" id="0" name="" descr="Chat"/>
        </a:ext>
      </dgm:extLst>
    </dgm:pt>
    <dgm:pt modelId="{F94D7803-F1AB-4570-8A96-E4934175736D}" type="pres">
      <dgm:prSet presAssocID="{DD785310-3AB5-47B7-93B8-2ABF5B790881}" presName="spaceRect" presStyleCnt="0"/>
      <dgm:spPr/>
    </dgm:pt>
    <dgm:pt modelId="{3AE896E4-4817-47F6-976F-C6C42B57ABC2}" type="pres">
      <dgm:prSet presAssocID="{DD785310-3AB5-47B7-93B8-2ABF5B790881}" presName="textRect" presStyleLbl="revTx" presStyleIdx="0" presStyleCnt="3">
        <dgm:presLayoutVars>
          <dgm:chMax val="1"/>
          <dgm:chPref val="1"/>
        </dgm:presLayoutVars>
      </dgm:prSet>
      <dgm:spPr/>
    </dgm:pt>
    <dgm:pt modelId="{4CC32663-EEC8-46B7-9995-25F3A767041E}" type="pres">
      <dgm:prSet presAssocID="{0FAEEE5A-A0DA-4B5E-860D-D48305F6B9BF}" presName="sibTrans" presStyleCnt="0"/>
      <dgm:spPr/>
    </dgm:pt>
    <dgm:pt modelId="{987F03D7-7A1F-4B9E-B11C-EB6A8437EE76}" type="pres">
      <dgm:prSet presAssocID="{C3D8C6C4-116E-466A-ADC5-642F6445E318}" presName="compNode" presStyleCnt="0"/>
      <dgm:spPr/>
    </dgm:pt>
    <dgm:pt modelId="{DC5C6AEF-AAE4-40BA-AB6D-A03C76F641AB}" type="pres">
      <dgm:prSet presAssocID="{C3D8C6C4-116E-466A-ADC5-642F6445E318}" presName="iconBgRect" presStyleLbl="bgShp" presStyleIdx="1" presStyleCnt="3" custLinFactNeighborX="3394" custLinFactNeighborY="-1202"/>
      <dgm:spPr>
        <a:prstGeom prst="round2DiagRect">
          <a:avLst>
            <a:gd name="adj1" fmla="val 29727"/>
            <a:gd name="adj2" fmla="val 0"/>
          </a:avLst>
        </a:prstGeom>
        <a:solidFill>
          <a:srgbClr val="68CEE8"/>
        </a:solidFill>
        <a:ln>
          <a:solidFill>
            <a:srgbClr val="68CEE8"/>
          </a:solidFill>
        </a:ln>
      </dgm:spPr>
    </dgm:pt>
    <dgm:pt modelId="{A654B64E-5386-4ADC-879D-00C4E23004F3}" type="pres">
      <dgm:prSet presAssocID="{C3D8C6C4-116E-466A-ADC5-642F6445E318}"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8CEE8"/>
          </a:solidFill>
        </a:ln>
      </dgm:spPr>
      <dgm:extLst>
        <a:ext uri="{E40237B7-FDA0-4F09-8148-C483321AD2D9}">
          <dgm14:cNvPr xmlns:dgm14="http://schemas.microsoft.com/office/drawing/2010/diagram" id="0" name="" descr="Handshake"/>
        </a:ext>
      </dgm:extLst>
    </dgm:pt>
    <dgm:pt modelId="{88977D1B-1430-4D2B-BA60-0211CAC4C193}" type="pres">
      <dgm:prSet presAssocID="{C3D8C6C4-116E-466A-ADC5-642F6445E318}" presName="spaceRect" presStyleCnt="0"/>
      <dgm:spPr/>
    </dgm:pt>
    <dgm:pt modelId="{D8E13D37-CDFD-422E-BC6D-4BBB6145C91C}" type="pres">
      <dgm:prSet presAssocID="{C3D8C6C4-116E-466A-ADC5-642F6445E318}" presName="textRect" presStyleLbl="revTx" presStyleIdx="1" presStyleCnt="3" custScaleX="155292">
        <dgm:presLayoutVars>
          <dgm:chMax val="1"/>
          <dgm:chPref val="1"/>
        </dgm:presLayoutVars>
      </dgm:prSet>
      <dgm:spPr/>
    </dgm:pt>
    <dgm:pt modelId="{D56DBE79-96A6-4A18-AE23-57DE336806CA}" type="pres">
      <dgm:prSet presAssocID="{9D4F0389-E8D7-4017-A266-07D8F1EE6ACF}" presName="sibTrans" presStyleCnt="0"/>
      <dgm:spPr/>
    </dgm:pt>
    <dgm:pt modelId="{EDB46B52-4075-44F7-89FA-6AE4A8589583}" type="pres">
      <dgm:prSet presAssocID="{0EB5D7EF-1FC1-41F2-B27C-B662BA46580B}" presName="compNode" presStyleCnt="0"/>
      <dgm:spPr/>
    </dgm:pt>
    <dgm:pt modelId="{7B2EC00A-FD5E-4D0C-93B5-9B4FE9878ECF}" type="pres">
      <dgm:prSet presAssocID="{0EB5D7EF-1FC1-41F2-B27C-B662BA46580B}" presName="iconBgRect" presStyleLbl="bgShp" presStyleIdx="2" presStyleCnt="3"/>
      <dgm:spPr>
        <a:prstGeom prst="round2DiagRect">
          <a:avLst>
            <a:gd name="adj1" fmla="val 29727"/>
            <a:gd name="adj2" fmla="val 0"/>
          </a:avLst>
        </a:prstGeom>
        <a:solidFill>
          <a:srgbClr val="68CEE8"/>
        </a:solidFill>
        <a:ln>
          <a:solidFill>
            <a:srgbClr val="68CEE8"/>
          </a:solidFill>
        </a:ln>
      </dgm:spPr>
    </dgm:pt>
    <dgm:pt modelId="{D440A5F3-4F23-43ED-AFC6-2B691A39CFA4}" type="pres">
      <dgm:prSet presAssocID="{0EB5D7EF-1FC1-41F2-B27C-B662BA46580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solidFill>
            <a:srgbClr val="68CEE8"/>
          </a:solidFill>
        </a:ln>
      </dgm:spPr>
      <dgm:extLst>
        <a:ext uri="{E40237B7-FDA0-4F09-8148-C483321AD2D9}">
          <dgm14:cNvPr xmlns:dgm14="http://schemas.microsoft.com/office/drawing/2010/diagram" id="0" name="" descr="Hierarchy"/>
        </a:ext>
      </dgm:extLst>
    </dgm:pt>
    <dgm:pt modelId="{BCBF27D8-B48D-4515-932E-48E00A3748D5}" type="pres">
      <dgm:prSet presAssocID="{0EB5D7EF-1FC1-41F2-B27C-B662BA46580B}" presName="spaceRect" presStyleCnt="0"/>
      <dgm:spPr/>
    </dgm:pt>
    <dgm:pt modelId="{BDA6CA99-94DA-45DB-87B0-5C01FF26C61F}" type="pres">
      <dgm:prSet presAssocID="{0EB5D7EF-1FC1-41F2-B27C-B662BA46580B}" presName="textRect" presStyleLbl="revTx" presStyleIdx="2" presStyleCnt="3" custScaleX="110799">
        <dgm:presLayoutVars>
          <dgm:chMax val="1"/>
          <dgm:chPref val="1"/>
        </dgm:presLayoutVars>
      </dgm:prSet>
      <dgm:spPr/>
    </dgm:pt>
  </dgm:ptLst>
  <dgm:cxnLst>
    <dgm:cxn modelId="{42F7CB2D-6F26-4EB9-BBB8-E642667F39B6}" type="presOf" srcId="{0EB5D7EF-1FC1-41F2-B27C-B662BA46580B}" destId="{BDA6CA99-94DA-45DB-87B0-5C01FF26C61F}" srcOrd="0" destOrd="0" presId="urn:microsoft.com/office/officeart/2018/5/layout/IconLeafLabelList"/>
    <dgm:cxn modelId="{83F0F66B-34CA-4368-9DE9-75E05FAD2FE1}" srcId="{8D861AA6-2D8C-49BE-9A2E-2B6583B1340B}" destId="{0EB5D7EF-1FC1-41F2-B27C-B662BA46580B}" srcOrd="2" destOrd="0" parTransId="{44585444-78BF-4A43-BCA2-BA9EBC01446F}" sibTransId="{4FE340DE-4860-4D26-9498-8E4D45466116}"/>
    <dgm:cxn modelId="{6A01B785-B8CA-4016-BB66-06917FA8D322}" srcId="{8D861AA6-2D8C-49BE-9A2E-2B6583B1340B}" destId="{C3D8C6C4-116E-466A-ADC5-642F6445E318}" srcOrd="1" destOrd="0" parTransId="{8545E089-4D21-4CB9-B9BC-A0208A728A86}" sibTransId="{9D4F0389-E8D7-4017-A266-07D8F1EE6ACF}"/>
    <dgm:cxn modelId="{1C78F4A7-A119-41D3-96AB-017B6B5B5737}" type="presOf" srcId="{C3D8C6C4-116E-466A-ADC5-642F6445E318}" destId="{D8E13D37-CDFD-422E-BC6D-4BBB6145C91C}" srcOrd="0" destOrd="0" presId="urn:microsoft.com/office/officeart/2018/5/layout/IconLeafLabelList"/>
    <dgm:cxn modelId="{A15449B1-8BBA-47C6-9203-68A0594C5FDB}" type="presOf" srcId="{8D861AA6-2D8C-49BE-9A2E-2B6583B1340B}" destId="{E916C3B9-4343-4640-82B2-E5D253D2E09F}" srcOrd="0" destOrd="0" presId="urn:microsoft.com/office/officeart/2018/5/layout/IconLeafLabelList"/>
    <dgm:cxn modelId="{5B2761B9-9E11-4C90-A735-E95D09A0FD5C}" srcId="{8D861AA6-2D8C-49BE-9A2E-2B6583B1340B}" destId="{DD785310-3AB5-47B7-93B8-2ABF5B790881}" srcOrd="0" destOrd="0" parTransId="{A7EA080C-617D-4171-8D68-4460AD586279}" sibTransId="{0FAEEE5A-A0DA-4B5E-860D-D48305F6B9BF}"/>
    <dgm:cxn modelId="{44BED1FD-B50A-43BE-B6EA-11ECAE398EEE}" type="presOf" srcId="{DD785310-3AB5-47B7-93B8-2ABF5B790881}" destId="{3AE896E4-4817-47F6-976F-C6C42B57ABC2}" srcOrd="0" destOrd="0" presId="urn:microsoft.com/office/officeart/2018/5/layout/IconLeafLabelList"/>
    <dgm:cxn modelId="{E295A535-7191-48A2-BAD6-A9D136F29971}" type="presParOf" srcId="{E916C3B9-4343-4640-82B2-E5D253D2E09F}" destId="{87EB055F-166D-4D18-BC04-08E003151DD4}" srcOrd="0" destOrd="0" presId="urn:microsoft.com/office/officeart/2018/5/layout/IconLeafLabelList"/>
    <dgm:cxn modelId="{757A8728-BF65-4B50-BE56-DD7185E06B6F}" type="presParOf" srcId="{87EB055F-166D-4D18-BC04-08E003151DD4}" destId="{82865C96-CDE3-47A6-863E-42BCA2735D26}" srcOrd="0" destOrd="0" presId="urn:microsoft.com/office/officeart/2018/5/layout/IconLeafLabelList"/>
    <dgm:cxn modelId="{94F65F51-510E-40AF-8916-8B11ABE3ED93}" type="presParOf" srcId="{87EB055F-166D-4D18-BC04-08E003151DD4}" destId="{0CAA0E5C-033F-4FC7-AC0D-96ED87A76460}" srcOrd="1" destOrd="0" presId="urn:microsoft.com/office/officeart/2018/5/layout/IconLeafLabelList"/>
    <dgm:cxn modelId="{FBDAD136-1B42-49CA-BC6D-D784B111DFE6}" type="presParOf" srcId="{87EB055F-166D-4D18-BC04-08E003151DD4}" destId="{F94D7803-F1AB-4570-8A96-E4934175736D}" srcOrd="2" destOrd="0" presId="urn:microsoft.com/office/officeart/2018/5/layout/IconLeafLabelList"/>
    <dgm:cxn modelId="{3B2C9CBE-96F4-4661-9884-A6FFA5B1F79B}" type="presParOf" srcId="{87EB055F-166D-4D18-BC04-08E003151DD4}" destId="{3AE896E4-4817-47F6-976F-C6C42B57ABC2}" srcOrd="3" destOrd="0" presId="urn:microsoft.com/office/officeart/2018/5/layout/IconLeafLabelList"/>
    <dgm:cxn modelId="{2C66AF55-7F7A-4604-908B-564C2E02BB83}" type="presParOf" srcId="{E916C3B9-4343-4640-82B2-E5D253D2E09F}" destId="{4CC32663-EEC8-46B7-9995-25F3A767041E}" srcOrd="1" destOrd="0" presId="urn:microsoft.com/office/officeart/2018/5/layout/IconLeafLabelList"/>
    <dgm:cxn modelId="{47A38046-F951-4E0E-B9AE-EF73BF449961}" type="presParOf" srcId="{E916C3B9-4343-4640-82B2-E5D253D2E09F}" destId="{987F03D7-7A1F-4B9E-B11C-EB6A8437EE76}" srcOrd="2" destOrd="0" presId="urn:microsoft.com/office/officeart/2018/5/layout/IconLeafLabelList"/>
    <dgm:cxn modelId="{AB79CA8B-CF02-4D0C-9D92-34C213A3BFC2}" type="presParOf" srcId="{987F03D7-7A1F-4B9E-B11C-EB6A8437EE76}" destId="{DC5C6AEF-AAE4-40BA-AB6D-A03C76F641AB}" srcOrd="0" destOrd="0" presId="urn:microsoft.com/office/officeart/2018/5/layout/IconLeafLabelList"/>
    <dgm:cxn modelId="{990C70BC-D757-4433-BF11-8E8B3BCAA4CD}" type="presParOf" srcId="{987F03D7-7A1F-4B9E-B11C-EB6A8437EE76}" destId="{A654B64E-5386-4ADC-879D-00C4E23004F3}" srcOrd="1" destOrd="0" presId="urn:microsoft.com/office/officeart/2018/5/layout/IconLeafLabelList"/>
    <dgm:cxn modelId="{7D2AF422-FA84-4F51-8C96-EDC9AC9D5BC0}" type="presParOf" srcId="{987F03D7-7A1F-4B9E-B11C-EB6A8437EE76}" destId="{88977D1B-1430-4D2B-BA60-0211CAC4C193}" srcOrd="2" destOrd="0" presId="urn:microsoft.com/office/officeart/2018/5/layout/IconLeafLabelList"/>
    <dgm:cxn modelId="{26447A8C-3102-49DF-BD56-EB23CA0041AA}" type="presParOf" srcId="{987F03D7-7A1F-4B9E-B11C-EB6A8437EE76}" destId="{D8E13D37-CDFD-422E-BC6D-4BBB6145C91C}" srcOrd="3" destOrd="0" presId="urn:microsoft.com/office/officeart/2018/5/layout/IconLeafLabelList"/>
    <dgm:cxn modelId="{EC84BB4C-EC4C-43A5-BF8D-171BF50B4E9A}" type="presParOf" srcId="{E916C3B9-4343-4640-82B2-E5D253D2E09F}" destId="{D56DBE79-96A6-4A18-AE23-57DE336806CA}" srcOrd="3" destOrd="0" presId="urn:microsoft.com/office/officeart/2018/5/layout/IconLeafLabelList"/>
    <dgm:cxn modelId="{E777AD62-D985-4E69-90B2-2912912A89C0}" type="presParOf" srcId="{E916C3B9-4343-4640-82B2-E5D253D2E09F}" destId="{EDB46B52-4075-44F7-89FA-6AE4A8589583}" srcOrd="4" destOrd="0" presId="urn:microsoft.com/office/officeart/2018/5/layout/IconLeafLabelList"/>
    <dgm:cxn modelId="{C1178E44-15A9-4E31-95A1-E2116728D908}" type="presParOf" srcId="{EDB46B52-4075-44F7-89FA-6AE4A8589583}" destId="{7B2EC00A-FD5E-4D0C-93B5-9B4FE9878ECF}" srcOrd="0" destOrd="0" presId="urn:microsoft.com/office/officeart/2018/5/layout/IconLeafLabelList"/>
    <dgm:cxn modelId="{CACEF166-08AA-4E6D-8BC0-6FD19161560F}" type="presParOf" srcId="{EDB46B52-4075-44F7-89FA-6AE4A8589583}" destId="{D440A5F3-4F23-43ED-AFC6-2B691A39CFA4}" srcOrd="1" destOrd="0" presId="urn:microsoft.com/office/officeart/2018/5/layout/IconLeafLabelList"/>
    <dgm:cxn modelId="{0D78FD26-20AA-4C26-A49E-C853DAEA73E5}" type="presParOf" srcId="{EDB46B52-4075-44F7-89FA-6AE4A8589583}" destId="{BCBF27D8-B48D-4515-932E-48E00A3748D5}" srcOrd="2" destOrd="0" presId="urn:microsoft.com/office/officeart/2018/5/layout/IconLeafLabelList"/>
    <dgm:cxn modelId="{4CB93D29-9067-45FA-BB06-33743CCBA19D}" type="presParOf" srcId="{EDB46B52-4075-44F7-89FA-6AE4A8589583}" destId="{BDA6CA99-94DA-45DB-87B0-5C01FF26C61F}"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8B827C4-C949-48A0-B97D-C4CAB72590A9}" type="doc">
      <dgm:prSet loTypeId="urn:microsoft.com/office/officeart/2016/7/layout/VerticalDownArrowProcess" loCatId="process" qsTypeId="urn:microsoft.com/office/officeart/2005/8/quickstyle/simple1" qsCatId="simple" csTypeId="urn:microsoft.com/office/officeart/2005/8/colors/accent1_2" csCatId="accent1" phldr="1"/>
      <dgm:spPr/>
      <dgm:t>
        <a:bodyPr/>
        <a:lstStyle/>
        <a:p>
          <a:endParaRPr lang="en-US"/>
        </a:p>
      </dgm:t>
    </dgm:pt>
    <dgm:pt modelId="{5FDB1ADC-78A0-4357-83D1-8B6C8040169E}">
      <dgm:prSet custT="1"/>
      <dgm:spPr/>
      <dgm:t>
        <a:bodyPr/>
        <a:lstStyle/>
        <a:p>
          <a:r>
            <a:rPr lang="en-US" sz="1400"/>
            <a:t>Define</a:t>
          </a:r>
        </a:p>
      </dgm:t>
    </dgm:pt>
    <dgm:pt modelId="{AA6B43C4-0612-4C82-BC0C-94D82002CE39}" type="parTrans" cxnId="{EAF3A414-F6CF-479E-9E3F-AF9AF35549D3}">
      <dgm:prSet/>
      <dgm:spPr/>
      <dgm:t>
        <a:bodyPr/>
        <a:lstStyle/>
        <a:p>
          <a:endParaRPr lang="en-US" sz="1400"/>
        </a:p>
      </dgm:t>
    </dgm:pt>
    <dgm:pt modelId="{BF7F05BE-7354-4EFB-A609-45C4C5E407C9}" type="sibTrans" cxnId="{EAF3A414-F6CF-479E-9E3F-AF9AF35549D3}">
      <dgm:prSet/>
      <dgm:spPr/>
      <dgm:t>
        <a:bodyPr/>
        <a:lstStyle/>
        <a:p>
          <a:endParaRPr lang="en-US" sz="1400"/>
        </a:p>
      </dgm:t>
    </dgm:pt>
    <dgm:pt modelId="{7DA8DB31-3193-4EE7-B862-ADED38C4230C}">
      <dgm:prSet custT="1"/>
      <dgm:spPr/>
      <dgm:t>
        <a:bodyPr/>
        <a:lstStyle/>
        <a:p>
          <a:r>
            <a:rPr lang="en-US" sz="1400"/>
            <a:t>Define architecture as a competency area</a:t>
          </a:r>
        </a:p>
      </dgm:t>
    </dgm:pt>
    <dgm:pt modelId="{A5907CAB-C525-4448-8973-5E5C87FC8818}" type="parTrans" cxnId="{B227B50E-F15A-49CC-9DF6-BDB6A62C2D09}">
      <dgm:prSet/>
      <dgm:spPr/>
      <dgm:t>
        <a:bodyPr/>
        <a:lstStyle/>
        <a:p>
          <a:endParaRPr lang="en-US" sz="1400"/>
        </a:p>
      </dgm:t>
    </dgm:pt>
    <dgm:pt modelId="{71ACCD47-D5A7-4A39-852A-4A5957404BDB}" type="sibTrans" cxnId="{B227B50E-F15A-49CC-9DF6-BDB6A62C2D09}">
      <dgm:prSet/>
      <dgm:spPr/>
      <dgm:t>
        <a:bodyPr/>
        <a:lstStyle/>
        <a:p>
          <a:endParaRPr lang="en-US" sz="1400"/>
        </a:p>
      </dgm:t>
    </dgm:pt>
    <dgm:pt modelId="{3B3E2D8C-6278-4F0E-BCB4-940F1B7AACA1}">
      <dgm:prSet custT="1"/>
      <dgm:spPr/>
      <dgm:t>
        <a:bodyPr/>
        <a:lstStyle/>
        <a:p>
          <a:r>
            <a:rPr lang="en-US" sz="1400"/>
            <a:t>Define</a:t>
          </a:r>
        </a:p>
      </dgm:t>
    </dgm:pt>
    <dgm:pt modelId="{8C46C7B9-9B69-4236-909B-27F9A7D6A092}" type="parTrans" cxnId="{5B498776-E630-4C51-BEE5-A61054DB23BE}">
      <dgm:prSet/>
      <dgm:spPr/>
      <dgm:t>
        <a:bodyPr/>
        <a:lstStyle/>
        <a:p>
          <a:endParaRPr lang="en-US" sz="1400"/>
        </a:p>
      </dgm:t>
    </dgm:pt>
    <dgm:pt modelId="{156D2A3F-4B02-467C-9C43-143B8055B239}" type="sibTrans" cxnId="{5B498776-E630-4C51-BEE5-A61054DB23BE}">
      <dgm:prSet/>
      <dgm:spPr/>
      <dgm:t>
        <a:bodyPr/>
        <a:lstStyle/>
        <a:p>
          <a:endParaRPr lang="en-US" sz="1400"/>
        </a:p>
      </dgm:t>
    </dgm:pt>
    <dgm:pt modelId="{89A13535-0B77-4C50-99E2-ADCD1ECA07CB}">
      <dgm:prSet custT="1"/>
      <dgm:spPr/>
      <dgm:t>
        <a:bodyPr/>
        <a:lstStyle/>
        <a:p>
          <a:r>
            <a:rPr lang="en-US" sz="1400"/>
            <a:t>Define concepts, quality levels, and implementation guidance</a:t>
          </a:r>
        </a:p>
      </dgm:t>
    </dgm:pt>
    <dgm:pt modelId="{E41D9509-7B5F-4E73-AFAE-52A7E5E670B5}" type="parTrans" cxnId="{F6ABDF68-B489-4BEB-BDEF-C6BEDB3A1B69}">
      <dgm:prSet/>
      <dgm:spPr/>
      <dgm:t>
        <a:bodyPr/>
        <a:lstStyle/>
        <a:p>
          <a:endParaRPr lang="en-US" sz="1400"/>
        </a:p>
      </dgm:t>
    </dgm:pt>
    <dgm:pt modelId="{FBC23A1A-3F7D-4E68-BD6B-00F368ACEC86}" type="sibTrans" cxnId="{F6ABDF68-B489-4BEB-BDEF-C6BEDB3A1B69}">
      <dgm:prSet/>
      <dgm:spPr/>
      <dgm:t>
        <a:bodyPr/>
        <a:lstStyle/>
        <a:p>
          <a:endParaRPr lang="en-US" sz="1400"/>
        </a:p>
      </dgm:t>
    </dgm:pt>
    <dgm:pt modelId="{4676455D-7A78-4103-A65B-BC7AA4ED77CC}">
      <dgm:prSet custT="1"/>
      <dgm:spPr/>
      <dgm:t>
        <a:bodyPr/>
        <a:lstStyle/>
        <a:p>
          <a:r>
            <a:rPr lang="en-US" sz="1400"/>
            <a:t>Define and establish</a:t>
          </a:r>
        </a:p>
      </dgm:t>
    </dgm:pt>
    <dgm:pt modelId="{1F7CE481-ECFB-4B6B-A984-A80E92FA716E}" type="parTrans" cxnId="{378C9C6E-5306-4FF9-951F-BA0779629B2C}">
      <dgm:prSet/>
      <dgm:spPr/>
      <dgm:t>
        <a:bodyPr/>
        <a:lstStyle/>
        <a:p>
          <a:endParaRPr lang="en-US" sz="1400"/>
        </a:p>
      </dgm:t>
    </dgm:pt>
    <dgm:pt modelId="{D41DC827-DBE8-4AC3-BD99-A52CADAB6778}" type="sibTrans" cxnId="{378C9C6E-5306-4FF9-951F-BA0779629B2C}">
      <dgm:prSet/>
      <dgm:spPr/>
      <dgm:t>
        <a:bodyPr/>
        <a:lstStyle/>
        <a:p>
          <a:endParaRPr lang="en-US" sz="1400"/>
        </a:p>
      </dgm:t>
    </dgm:pt>
    <dgm:pt modelId="{6D3A0301-036E-4FFA-8AF2-A2AA2B1B9CB9}">
      <dgm:prSet custT="1"/>
      <dgm:spPr/>
      <dgm:t>
        <a:bodyPr/>
        <a:lstStyle/>
        <a:p>
          <a:r>
            <a:rPr lang="en-US" sz="1400"/>
            <a:t>Define and establish Agile or other relevant techniques </a:t>
          </a:r>
        </a:p>
      </dgm:t>
    </dgm:pt>
    <dgm:pt modelId="{F5253975-7F6E-4152-9D05-D1E49C9B114A}" type="parTrans" cxnId="{7D371F74-D1D0-46F7-9F9A-FF77C975DBE2}">
      <dgm:prSet/>
      <dgm:spPr/>
      <dgm:t>
        <a:bodyPr/>
        <a:lstStyle/>
        <a:p>
          <a:endParaRPr lang="en-US" sz="1400"/>
        </a:p>
      </dgm:t>
    </dgm:pt>
    <dgm:pt modelId="{1A611289-942A-414C-A4AB-6FB4FC2F553A}" type="sibTrans" cxnId="{7D371F74-D1D0-46F7-9F9A-FF77C975DBE2}">
      <dgm:prSet/>
      <dgm:spPr/>
      <dgm:t>
        <a:bodyPr/>
        <a:lstStyle/>
        <a:p>
          <a:endParaRPr lang="en-US" sz="1400"/>
        </a:p>
      </dgm:t>
    </dgm:pt>
    <dgm:pt modelId="{E54F8D59-E5F8-429F-8BCE-2A635C42F49A}">
      <dgm:prSet custT="1"/>
      <dgm:spPr/>
      <dgm:t>
        <a:bodyPr/>
        <a:lstStyle/>
        <a:p>
          <a:r>
            <a:rPr lang="en-US" sz="1400"/>
            <a:t>Implement</a:t>
          </a:r>
        </a:p>
      </dgm:t>
    </dgm:pt>
    <dgm:pt modelId="{951EAB8C-965F-4277-BF82-92888BEE0F27}" type="parTrans" cxnId="{8E8B9131-CDE9-47F5-9E52-AAEB713B51C7}">
      <dgm:prSet/>
      <dgm:spPr/>
      <dgm:t>
        <a:bodyPr/>
        <a:lstStyle/>
        <a:p>
          <a:endParaRPr lang="en-US" sz="1400"/>
        </a:p>
      </dgm:t>
    </dgm:pt>
    <dgm:pt modelId="{C42548D5-EAC0-41F8-91CA-E5CC462EB88E}" type="sibTrans" cxnId="{8E8B9131-CDE9-47F5-9E52-AAEB713B51C7}">
      <dgm:prSet/>
      <dgm:spPr/>
      <dgm:t>
        <a:bodyPr/>
        <a:lstStyle/>
        <a:p>
          <a:endParaRPr lang="en-US" sz="1400"/>
        </a:p>
      </dgm:t>
    </dgm:pt>
    <dgm:pt modelId="{DBA6F6FB-86D2-4B24-B70F-F378738737CB}">
      <dgm:prSet custT="1"/>
      <dgm:spPr/>
      <dgm:t>
        <a:bodyPr/>
        <a:lstStyle/>
        <a:p>
          <a:r>
            <a:rPr lang="en-US" sz="1400"/>
            <a:t>Implement the TOGAF governance framework</a:t>
          </a:r>
        </a:p>
      </dgm:t>
    </dgm:pt>
    <dgm:pt modelId="{1005E7C1-8D2D-4E81-8A4D-3F7DB7F77BA6}" type="parTrans" cxnId="{D197308D-34B3-45B8-9B03-FB2C24C9BF80}">
      <dgm:prSet/>
      <dgm:spPr/>
      <dgm:t>
        <a:bodyPr/>
        <a:lstStyle/>
        <a:p>
          <a:endParaRPr lang="en-US" sz="1400"/>
        </a:p>
      </dgm:t>
    </dgm:pt>
    <dgm:pt modelId="{74F289C3-07E0-4D23-BAE3-24A949B2595C}" type="sibTrans" cxnId="{D197308D-34B3-45B8-9B03-FB2C24C9BF80}">
      <dgm:prSet/>
      <dgm:spPr/>
      <dgm:t>
        <a:bodyPr/>
        <a:lstStyle/>
        <a:p>
          <a:endParaRPr lang="en-US" sz="1400"/>
        </a:p>
      </dgm:t>
    </dgm:pt>
    <dgm:pt modelId="{60665DA6-EEAD-48C8-8BFA-EA67908C17C9}">
      <dgm:prSet custT="1"/>
      <dgm:spPr/>
      <dgm:t>
        <a:bodyPr/>
        <a:lstStyle/>
        <a:p>
          <a:r>
            <a:rPr lang="en-US" sz="1400"/>
            <a:t>Provide</a:t>
          </a:r>
        </a:p>
      </dgm:t>
    </dgm:pt>
    <dgm:pt modelId="{B4E96573-13F3-4174-9A5D-8F8BA028DB29}" type="parTrans" cxnId="{0DA4A93A-57F4-4B63-8441-1B9B674FFBAE}">
      <dgm:prSet/>
      <dgm:spPr/>
      <dgm:t>
        <a:bodyPr/>
        <a:lstStyle/>
        <a:p>
          <a:endParaRPr lang="en-US" sz="1400"/>
        </a:p>
      </dgm:t>
    </dgm:pt>
    <dgm:pt modelId="{C93B786C-7B42-4013-907A-0026580F7BA3}" type="sibTrans" cxnId="{0DA4A93A-57F4-4B63-8441-1B9B674FFBAE}">
      <dgm:prSet/>
      <dgm:spPr/>
      <dgm:t>
        <a:bodyPr/>
        <a:lstStyle/>
        <a:p>
          <a:endParaRPr lang="en-US" sz="1400"/>
        </a:p>
      </dgm:t>
    </dgm:pt>
    <dgm:pt modelId="{9BDF1B4D-4244-405F-9D55-13F1D8B9729A}">
      <dgm:prSet custT="1"/>
      <dgm:spPr/>
      <dgm:t>
        <a:bodyPr/>
        <a:lstStyle/>
        <a:p>
          <a:r>
            <a:rPr lang="en-US" sz="1400"/>
            <a:t>Provide architectural guidance to evolve data</a:t>
          </a:r>
        </a:p>
      </dgm:t>
    </dgm:pt>
    <dgm:pt modelId="{0EC4C289-B369-4596-9095-A85493D51FBF}" type="parTrans" cxnId="{5DFFA386-6182-432E-9D04-6941BB72E33B}">
      <dgm:prSet/>
      <dgm:spPr/>
      <dgm:t>
        <a:bodyPr/>
        <a:lstStyle/>
        <a:p>
          <a:endParaRPr lang="en-US" sz="1400"/>
        </a:p>
      </dgm:t>
    </dgm:pt>
    <dgm:pt modelId="{9FAEC351-373B-4E12-85DC-23AFD8026FFC}" type="sibTrans" cxnId="{5DFFA386-6182-432E-9D04-6941BB72E33B}">
      <dgm:prSet/>
      <dgm:spPr/>
      <dgm:t>
        <a:bodyPr/>
        <a:lstStyle/>
        <a:p>
          <a:endParaRPr lang="en-US" sz="1400"/>
        </a:p>
      </dgm:t>
    </dgm:pt>
    <dgm:pt modelId="{2C81DBDD-88E2-4FED-AD03-96717E11BEC1}">
      <dgm:prSet custT="1"/>
      <dgm:spPr/>
      <dgm:t>
        <a:bodyPr/>
        <a:lstStyle/>
        <a:p>
          <a:r>
            <a:rPr lang="en-US" sz="1400"/>
            <a:t>Provide</a:t>
          </a:r>
        </a:p>
      </dgm:t>
    </dgm:pt>
    <dgm:pt modelId="{DEEA933D-C29B-4F04-BC9D-31E1C2B5EAC7}" type="parTrans" cxnId="{A7E69E24-272F-4A6E-87D3-B760EBFEEEAD}">
      <dgm:prSet/>
      <dgm:spPr/>
      <dgm:t>
        <a:bodyPr/>
        <a:lstStyle/>
        <a:p>
          <a:endParaRPr lang="en-US" sz="1400"/>
        </a:p>
      </dgm:t>
    </dgm:pt>
    <dgm:pt modelId="{0A96A8A1-B7C1-4C98-8960-B6932D828ACC}" type="sibTrans" cxnId="{A7E69E24-272F-4A6E-87D3-B760EBFEEEAD}">
      <dgm:prSet/>
      <dgm:spPr/>
      <dgm:t>
        <a:bodyPr/>
        <a:lstStyle/>
        <a:p>
          <a:endParaRPr lang="en-US" sz="1400"/>
        </a:p>
      </dgm:t>
    </dgm:pt>
    <dgm:pt modelId="{78BF4FD0-E2BA-4D54-AB9D-A27E519C5EC8}">
      <dgm:prSet custT="1"/>
      <dgm:spPr/>
      <dgm:t>
        <a:bodyPr/>
        <a:lstStyle/>
        <a:p>
          <a:r>
            <a:rPr lang="en-US" sz="1400"/>
            <a:t>Provide support in the creation and connectedness between portfolios</a:t>
          </a:r>
        </a:p>
      </dgm:t>
    </dgm:pt>
    <dgm:pt modelId="{09073616-C0A3-458B-B5F8-1AACDF801CCB}" type="parTrans" cxnId="{8318F332-813C-4315-A29D-467EBE053038}">
      <dgm:prSet/>
      <dgm:spPr/>
      <dgm:t>
        <a:bodyPr/>
        <a:lstStyle/>
        <a:p>
          <a:endParaRPr lang="en-US" sz="1400"/>
        </a:p>
      </dgm:t>
    </dgm:pt>
    <dgm:pt modelId="{06B52630-6ABD-49CC-8689-B2D1FD4FF454}" type="sibTrans" cxnId="{8318F332-813C-4315-A29D-467EBE053038}">
      <dgm:prSet/>
      <dgm:spPr/>
      <dgm:t>
        <a:bodyPr/>
        <a:lstStyle/>
        <a:p>
          <a:endParaRPr lang="en-US" sz="1400"/>
        </a:p>
      </dgm:t>
    </dgm:pt>
    <dgm:pt modelId="{9B170C15-56D1-47A2-B2E8-7452F8CBC1E3}">
      <dgm:prSet custT="1"/>
      <dgm:spPr/>
      <dgm:t>
        <a:bodyPr/>
        <a:lstStyle/>
        <a:p>
          <a:r>
            <a:rPr lang="en-US" sz="1400"/>
            <a:t>Adapt</a:t>
          </a:r>
        </a:p>
      </dgm:t>
    </dgm:pt>
    <dgm:pt modelId="{7F27B3A6-9128-402C-ABBE-61213AAE364F}" type="parTrans" cxnId="{0247008B-984E-4B43-8816-ADA9DEB4E314}">
      <dgm:prSet/>
      <dgm:spPr/>
      <dgm:t>
        <a:bodyPr/>
        <a:lstStyle/>
        <a:p>
          <a:endParaRPr lang="en-US" sz="1400"/>
        </a:p>
      </dgm:t>
    </dgm:pt>
    <dgm:pt modelId="{3984DDEE-EB11-4EDB-914E-0FC8D908C23E}" type="sibTrans" cxnId="{0247008B-984E-4B43-8816-ADA9DEB4E314}">
      <dgm:prSet/>
      <dgm:spPr/>
      <dgm:t>
        <a:bodyPr/>
        <a:lstStyle/>
        <a:p>
          <a:endParaRPr lang="en-US" sz="1400"/>
        </a:p>
      </dgm:t>
    </dgm:pt>
    <dgm:pt modelId="{A0EA0B34-6156-4475-95AE-E6B75C18141F}">
      <dgm:prSet custT="1"/>
      <dgm:spPr/>
      <dgm:t>
        <a:bodyPr/>
        <a:lstStyle/>
        <a:p>
          <a:r>
            <a:rPr lang="en-US" sz="1400" dirty="0"/>
            <a:t>Adapt an existing or new  capability to support Agile</a:t>
          </a:r>
        </a:p>
      </dgm:t>
    </dgm:pt>
    <dgm:pt modelId="{4AC888C1-EE56-466C-AC03-C73120BE3039}" type="parTrans" cxnId="{F2714F49-9639-4D43-8616-D288587FB534}">
      <dgm:prSet/>
      <dgm:spPr/>
      <dgm:t>
        <a:bodyPr/>
        <a:lstStyle/>
        <a:p>
          <a:endParaRPr lang="en-US" sz="1400"/>
        </a:p>
      </dgm:t>
    </dgm:pt>
    <dgm:pt modelId="{C305289B-7A32-41DB-ADFB-B80E46E878A1}" type="sibTrans" cxnId="{F2714F49-9639-4D43-8616-D288587FB534}">
      <dgm:prSet/>
      <dgm:spPr/>
      <dgm:t>
        <a:bodyPr/>
        <a:lstStyle/>
        <a:p>
          <a:endParaRPr lang="en-US" sz="1400"/>
        </a:p>
      </dgm:t>
    </dgm:pt>
    <dgm:pt modelId="{37F41F65-8FF2-4B04-AEE1-00A435B59664}">
      <dgm:prSet custT="1"/>
      <dgm:spPr/>
      <dgm:t>
        <a:bodyPr/>
        <a:lstStyle/>
        <a:p>
          <a:r>
            <a:rPr lang="en-US" sz="1400"/>
            <a:t>Adapt</a:t>
          </a:r>
        </a:p>
      </dgm:t>
    </dgm:pt>
    <dgm:pt modelId="{787116EB-A8AA-4EF4-A742-4AF4F2E62AA2}" type="parTrans" cxnId="{F7C40C77-E227-40B7-89C7-71FC3A583134}">
      <dgm:prSet/>
      <dgm:spPr/>
      <dgm:t>
        <a:bodyPr/>
        <a:lstStyle/>
        <a:p>
          <a:endParaRPr lang="en-US" sz="1400"/>
        </a:p>
      </dgm:t>
    </dgm:pt>
    <dgm:pt modelId="{8B609168-749C-499B-8732-27E0AB878F97}" type="sibTrans" cxnId="{F7C40C77-E227-40B7-89C7-71FC3A583134}">
      <dgm:prSet/>
      <dgm:spPr/>
      <dgm:t>
        <a:bodyPr/>
        <a:lstStyle/>
        <a:p>
          <a:endParaRPr lang="en-US" sz="1400"/>
        </a:p>
      </dgm:t>
    </dgm:pt>
    <dgm:pt modelId="{F83881EB-81A1-498A-98DC-5E72F4557C23}">
      <dgm:prSet custT="1"/>
      <dgm:spPr/>
      <dgm:t>
        <a:bodyPr/>
        <a:lstStyle/>
        <a:p>
          <a:r>
            <a:rPr lang="en-US" sz="1400"/>
            <a:t>Adapt  to support business strategies that are digital</a:t>
          </a:r>
        </a:p>
      </dgm:t>
    </dgm:pt>
    <dgm:pt modelId="{50CD5C2C-97A6-4A4F-A1DB-21856B9BAB54}" type="parTrans" cxnId="{923BA673-4694-4B17-87CA-0C222AED05CB}">
      <dgm:prSet/>
      <dgm:spPr/>
      <dgm:t>
        <a:bodyPr/>
        <a:lstStyle/>
        <a:p>
          <a:endParaRPr lang="en-US" sz="1400"/>
        </a:p>
      </dgm:t>
    </dgm:pt>
    <dgm:pt modelId="{8F802A8E-AB8B-4CE3-8761-7F0F5DD8104F}" type="sibTrans" cxnId="{923BA673-4694-4B17-87CA-0C222AED05CB}">
      <dgm:prSet/>
      <dgm:spPr/>
      <dgm:t>
        <a:bodyPr/>
        <a:lstStyle/>
        <a:p>
          <a:endParaRPr lang="en-US" sz="1400"/>
        </a:p>
      </dgm:t>
    </dgm:pt>
    <dgm:pt modelId="{BB5B223E-4A94-4326-859B-60EE9D3C9C36}" type="pres">
      <dgm:prSet presAssocID="{38B827C4-C949-48A0-B97D-C4CAB72590A9}" presName="Name0" presStyleCnt="0">
        <dgm:presLayoutVars>
          <dgm:dir/>
          <dgm:animLvl val="lvl"/>
          <dgm:resizeHandles val="exact"/>
        </dgm:presLayoutVars>
      </dgm:prSet>
      <dgm:spPr/>
    </dgm:pt>
    <dgm:pt modelId="{F4DECD32-EFFB-48EE-B202-F53423317CF7}" type="pres">
      <dgm:prSet presAssocID="{37F41F65-8FF2-4B04-AEE1-00A435B59664}" presName="boxAndChildren" presStyleCnt="0"/>
      <dgm:spPr/>
    </dgm:pt>
    <dgm:pt modelId="{8C2F6264-1032-4949-BF94-F887F9655A91}" type="pres">
      <dgm:prSet presAssocID="{37F41F65-8FF2-4B04-AEE1-00A435B59664}" presName="parentTextBox" presStyleLbl="alignNode1" presStyleIdx="0" presStyleCnt="8" custScaleX="119953" custLinFactNeighborX="-4556" custLinFactNeighborY="-50"/>
      <dgm:spPr/>
    </dgm:pt>
    <dgm:pt modelId="{0E7725C4-CE5F-4E28-83F6-2FE2DC0FA221}" type="pres">
      <dgm:prSet presAssocID="{37F41F65-8FF2-4B04-AEE1-00A435B59664}" presName="descendantBox" presStyleLbl="bgAccFollowNode1" presStyleIdx="0" presStyleCnt="8" custLinFactNeighborY="-2439"/>
      <dgm:spPr/>
    </dgm:pt>
    <dgm:pt modelId="{07E3BD2E-B66B-4CD4-AAEA-3FE05B2F0389}" type="pres">
      <dgm:prSet presAssocID="{3984DDEE-EB11-4EDB-914E-0FC8D908C23E}" presName="sp" presStyleCnt="0"/>
      <dgm:spPr/>
    </dgm:pt>
    <dgm:pt modelId="{A911B57F-AF88-4207-9939-C0D6CF33D996}" type="pres">
      <dgm:prSet presAssocID="{9B170C15-56D1-47A2-B2E8-7452F8CBC1E3}" presName="arrowAndChildren" presStyleCnt="0"/>
      <dgm:spPr/>
    </dgm:pt>
    <dgm:pt modelId="{B83FBDF5-A01D-4D1A-BF6A-22A2D07D5877}" type="pres">
      <dgm:prSet presAssocID="{9B170C15-56D1-47A2-B2E8-7452F8CBC1E3}" presName="parentTextArrow" presStyleLbl="node1" presStyleIdx="0" presStyleCnt="0"/>
      <dgm:spPr/>
    </dgm:pt>
    <dgm:pt modelId="{9ED3807C-44A7-4327-913D-4D0157766AF7}" type="pres">
      <dgm:prSet presAssocID="{9B170C15-56D1-47A2-B2E8-7452F8CBC1E3}" presName="arrow" presStyleLbl="alignNode1" presStyleIdx="1" presStyleCnt="8" custScaleX="119953" custLinFactNeighborX="-4556" custLinFactNeighborY="-32"/>
      <dgm:spPr/>
    </dgm:pt>
    <dgm:pt modelId="{1AC3A181-BD31-4E7E-A003-C63DDF97E676}" type="pres">
      <dgm:prSet presAssocID="{9B170C15-56D1-47A2-B2E8-7452F8CBC1E3}" presName="descendantArrow" presStyleLbl="bgAccFollowNode1" presStyleIdx="1" presStyleCnt="8" custLinFactNeighborY="-1027"/>
      <dgm:spPr/>
    </dgm:pt>
    <dgm:pt modelId="{BCB11799-B6E2-4C57-8DF8-CC837CC2039E}" type="pres">
      <dgm:prSet presAssocID="{0A96A8A1-B7C1-4C98-8960-B6932D828ACC}" presName="sp" presStyleCnt="0"/>
      <dgm:spPr/>
    </dgm:pt>
    <dgm:pt modelId="{65D375D5-9595-434F-9A66-47429E090475}" type="pres">
      <dgm:prSet presAssocID="{2C81DBDD-88E2-4FED-AD03-96717E11BEC1}" presName="arrowAndChildren" presStyleCnt="0"/>
      <dgm:spPr/>
    </dgm:pt>
    <dgm:pt modelId="{BC85966A-A3D3-4D2B-8F76-D25F0AD10411}" type="pres">
      <dgm:prSet presAssocID="{2C81DBDD-88E2-4FED-AD03-96717E11BEC1}" presName="parentTextArrow" presStyleLbl="node1" presStyleIdx="0" presStyleCnt="0"/>
      <dgm:spPr/>
    </dgm:pt>
    <dgm:pt modelId="{CB3A2829-91C3-4019-B8BD-F30787039F0C}" type="pres">
      <dgm:prSet presAssocID="{2C81DBDD-88E2-4FED-AD03-96717E11BEC1}" presName="arrow" presStyleLbl="alignNode1" presStyleIdx="2" presStyleCnt="8" custScaleX="119953" custLinFactNeighborX="-4556" custLinFactNeighborY="-32"/>
      <dgm:spPr/>
    </dgm:pt>
    <dgm:pt modelId="{93585C68-9BE1-4BE9-8719-4E7605930AB6}" type="pres">
      <dgm:prSet presAssocID="{2C81DBDD-88E2-4FED-AD03-96717E11BEC1}" presName="descendantArrow" presStyleLbl="bgAccFollowNode1" presStyleIdx="2" presStyleCnt="8" custLinFactNeighborY="-1027"/>
      <dgm:spPr/>
    </dgm:pt>
    <dgm:pt modelId="{FC481993-CB42-44CF-AF28-04C83F977890}" type="pres">
      <dgm:prSet presAssocID="{C93B786C-7B42-4013-907A-0026580F7BA3}" presName="sp" presStyleCnt="0"/>
      <dgm:spPr/>
    </dgm:pt>
    <dgm:pt modelId="{1E7FE394-A5C6-4526-966C-DE0731ABF9F9}" type="pres">
      <dgm:prSet presAssocID="{60665DA6-EEAD-48C8-8BFA-EA67908C17C9}" presName="arrowAndChildren" presStyleCnt="0"/>
      <dgm:spPr/>
    </dgm:pt>
    <dgm:pt modelId="{B345DBA1-F7D9-4282-9974-A3E8D763048E}" type="pres">
      <dgm:prSet presAssocID="{60665DA6-EEAD-48C8-8BFA-EA67908C17C9}" presName="parentTextArrow" presStyleLbl="node1" presStyleIdx="0" presStyleCnt="0"/>
      <dgm:spPr/>
    </dgm:pt>
    <dgm:pt modelId="{8C62F350-7FF2-456E-A5BB-F99CC662ACBE}" type="pres">
      <dgm:prSet presAssocID="{60665DA6-EEAD-48C8-8BFA-EA67908C17C9}" presName="arrow" presStyleLbl="alignNode1" presStyleIdx="3" presStyleCnt="8" custScaleX="119953" custLinFactNeighborX="-4556" custLinFactNeighborY="-32"/>
      <dgm:spPr/>
    </dgm:pt>
    <dgm:pt modelId="{32EA4BBB-F267-4EF4-AB1F-CA60A6C648FF}" type="pres">
      <dgm:prSet presAssocID="{60665DA6-EEAD-48C8-8BFA-EA67908C17C9}" presName="descendantArrow" presStyleLbl="bgAccFollowNode1" presStyleIdx="3" presStyleCnt="8" custLinFactNeighborY="-1027"/>
      <dgm:spPr/>
    </dgm:pt>
    <dgm:pt modelId="{E6ABE197-46EC-4BD3-94AD-8CC75D4CA3BE}" type="pres">
      <dgm:prSet presAssocID="{C42548D5-EAC0-41F8-91CA-E5CC462EB88E}" presName="sp" presStyleCnt="0"/>
      <dgm:spPr/>
    </dgm:pt>
    <dgm:pt modelId="{340F7531-EB89-47EB-BD15-493FE97E097C}" type="pres">
      <dgm:prSet presAssocID="{E54F8D59-E5F8-429F-8BCE-2A635C42F49A}" presName="arrowAndChildren" presStyleCnt="0"/>
      <dgm:spPr/>
    </dgm:pt>
    <dgm:pt modelId="{455DCA3B-0CFC-4B3F-BE0F-2A1F8DE1C275}" type="pres">
      <dgm:prSet presAssocID="{E54F8D59-E5F8-429F-8BCE-2A635C42F49A}" presName="parentTextArrow" presStyleLbl="node1" presStyleIdx="0" presStyleCnt="0"/>
      <dgm:spPr/>
    </dgm:pt>
    <dgm:pt modelId="{2BAC287C-F437-4094-872D-FD900F31D482}" type="pres">
      <dgm:prSet presAssocID="{E54F8D59-E5F8-429F-8BCE-2A635C42F49A}" presName="arrow" presStyleLbl="alignNode1" presStyleIdx="4" presStyleCnt="8" custScaleX="119953" custLinFactNeighborX="-4556" custLinFactNeighborY="-32"/>
      <dgm:spPr/>
    </dgm:pt>
    <dgm:pt modelId="{868A41D6-64EC-4ECB-A637-A8ADDF98B656}" type="pres">
      <dgm:prSet presAssocID="{E54F8D59-E5F8-429F-8BCE-2A635C42F49A}" presName="descendantArrow" presStyleLbl="bgAccFollowNode1" presStyleIdx="4" presStyleCnt="8" custLinFactNeighborY="-1027"/>
      <dgm:spPr/>
    </dgm:pt>
    <dgm:pt modelId="{5576036D-CBBF-41EB-BAD9-62F5EDA68026}" type="pres">
      <dgm:prSet presAssocID="{D41DC827-DBE8-4AC3-BD99-A52CADAB6778}" presName="sp" presStyleCnt="0"/>
      <dgm:spPr/>
    </dgm:pt>
    <dgm:pt modelId="{AAD2446F-FFC7-4C7D-9C0B-D725582D231F}" type="pres">
      <dgm:prSet presAssocID="{4676455D-7A78-4103-A65B-BC7AA4ED77CC}" presName="arrowAndChildren" presStyleCnt="0"/>
      <dgm:spPr/>
    </dgm:pt>
    <dgm:pt modelId="{414AE218-021B-43BF-BF4D-27FFD73EA2B7}" type="pres">
      <dgm:prSet presAssocID="{4676455D-7A78-4103-A65B-BC7AA4ED77CC}" presName="parentTextArrow" presStyleLbl="node1" presStyleIdx="0" presStyleCnt="0"/>
      <dgm:spPr/>
    </dgm:pt>
    <dgm:pt modelId="{EF444CC5-F0E9-4A26-A185-0A7DBDAEE674}" type="pres">
      <dgm:prSet presAssocID="{4676455D-7A78-4103-A65B-BC7AA4ED77CC}" presName="arrow" presStyleLbl="alignNode1" presStyleIdx="5" presStyleCnt="8" custScaleX="119953" custLinFactNeighborX="-4556" custLinFactNeighborY="-32"/>
      <dgm:spPr/>
    </dgm:pt>
    <dgm:pt modelId="{4A2AE830-0DCB-43D8-A8EA-127F14A5C6C9}" type="pres">
      <dgm:prSet presAssocID="{4676455D-7A78-4103-A65B-BC7AA4ED77CC}" presName="descendantArrow" presStyleLbl="bgAccFollowNode1" presStyleIdx="5" presStyleCnt="8" custLinFactNeighborY="-3893"/>
      <dgm:spPr/>
    </dgm:pt>
    <dgm:pt modelId="{D02D73C4-515A-48DF-9255-42B1E7A40C42}" type="pres">
      <dgm:prSet presAssocID="{156D2A3F-4B02-467C-9C43-143B8055B239}" presName="sp" presStyleCnt="0"/>
      <dgm:spPr/>
    </dgm:pt>
    <dgm:pt modelId="{71AEDF2A-0A72-4483-9387-7A6725FFE33D}" type="pres">
      <dgm:prSet presAssocID="{3B3E2D8C-6278-4F0E-BCB4-940F1B7AACA1}" presName="arrowAndChildren" presStyleCnt="0"/>
      <dgm:spPr/>
    </dgm:pt>
    <dgm:pt modelId="{F2B1014F-AE27-4296-89B8-668D22945476}" type="pres">
      <dgm:prSet presAssocID="{3B3E2D8C-6278-4F0E-BCB4-940F1B7AACA1}" presName="parentTextArrow" presStyleLbl="node1" presStyleIdx="0" presStyleCnt="0"/>
      <dgm:spPr/>
    </dgm:pt>
    <dgm:pt modelId="{1E903F31-00CF-4B9B-8930-BA3E62FF02D6}" type="pres">
      <dgm:prSet presAssocID="{3B3E2D8C-6278-4F0E-BCB4-940F1B7AACA1}" presName="arrow" presStyleLbl="alignNode1" presStyleIdx="6" presStyleCnt="8" custScaleX="119953" custLinFactNeighborX="-4556" custLinFactNeighborY="-32"/>
      <dgm:spPr/>
    </dgm:pt>
    <dgm:pt modelId="{37317B75-6503-4711-B684-49556C38DCD4}" type="pres">
      <dgm:prSet presAssocID="{3B3E2D8C-6278-4F0E-BCB4-940F1B7AACA1}" presName="descendantArrow" presStyleLbl="bgAccFollowNode1" presStyleIdx="6" presStyleCnt="8" custLinFactNeighborY="-3893"/>
      <dgm:spPr/>
    </dgm:pt>
    <dgm:pt modelId="{817C9859-92B8-44D3-87EC-30072642B555}" type="pres">
      <dgm:prSet presAssocID="{BF7F05BE-7354-4EFB-A609-45C4C5E407C9}" presName="sp" presStyleCnt="0"/>
      <dgm:spPr/>
    </dgm:pt>
    <dgm:pt modelId="{6A505199-3594-40ED-9B33-74E0D66971E7}" type="pres">
      <dgm:prSet presAssocID="{5FDB1ADC-78A0-4357-83D1-8B6C8040169E}" presName="arrowAndChildren" presStyleCnt="0"/>
      <dgm:spPr/>
    </dgm:pt>
    <dgm:pt modelId="{DADA53B1-5A94-4FC4-8406-18707C446523}" type="pres">
      <dgm:prSet presAssocID="{5FDB1ADC-78A0-4357-83D1-8B6C8040169E}" presName="parentTextArrow" presStyleLbl="node1" presStyleIdx="0" presStyleCnt="0"/>
      <dgm:spPr/>
    </dgm:pt>
    <dgm:pt modelId="{72D4D2FA-3173-4655-B84E-B1FD5DB8EBF1}" type="pres">
      <dgm:prSet presAssocID="{5FDB1ADC-78A0-4357-83D1-8B6C8040169E}" presName="arrow" presStyleLbl="alignNode1" presStyleIdx="7" presStyleCnt="8" custScaleX="119953" custLinFactNeighborX="-4556" custLinFactNeighborY="3554"/>
      <dgm:spPr/>
    </dgm:pt>
    <dgm:pt modelId="{9BFC34D9-93C2-4AC1-B19F-8CD3C85974E4}" type="pres">
      <dgm:prSet presAssocID="{5FDB1ADC-78A0-4357-83D1-8B6C8040169E}" presName="descendantArrow" presStyleLbl="bgAccFollowNode1" presStyleIdx="7" presStyleCnt="8" custLinFactNeighborX="127" custLinFactNeighborY="1839"/>
      <dgm:spPr/>
    </dgm:pt>
  </dgm:ptLst>
  <dgm:cxnLst>
    <dgm:cxn modelId="{025C340A-F04A-49EC-B939-53E2A6FB209B}" type="presOf" srcId="{78BF4FD0-E2BA-4D54-AB9D-A27E519C5EC8}" destId="{93585C68-9BE1-4BE9-8719-4E7605930AB6}" srcOrd="0" destOrd="0" presId="urn:microsoft.com/office/officeart/2016/7/layout/VerticalDownArrowProcess"/>
    <dgm:cxn modelId="{B227B50E-F15A-49CC-9DF6-BDB6A62C2D09}" srcId="{5FDB1ADC-78A0-4357-83D1-8B6C8040169E}" destId="{7DA8DB31-3193-4EE7-B862-ADED38C4230C}" srcOrd="0" destOrd="0" parTransId="{A5907CAB-C525-4448-8973-5E5C87FC8818}" sibTransId="{71ACCD47-D5A7-4A39-852A-4A5957404BDB}"/>
    <dgm:cxn modelId="{EAF3A414-F6CF-479E-9E3F-AF9AF35549D3}" srcId="{38B827C4-C949-48A0-B97D-C4CAB72590A9}" destId="{5FDB1ADC-78A0-4357-83D1-8B6C8040169E}" srcOrd="0" destOrd="0" parTransId="{AA6B43C4-0612-4C82-BC0C-94D82002CE39}" sibTransId="{BF7F05BE-7354-4EFB-A609-45C4C5E407C9}"/>
    <dgm:cxn modelId="{65C46917-FC33-4D43-992C-FB01C549DF25}" type="presOf" srcId="{F83881EB-81A1-498A-98DC-5E72F4557C23}" destId="{0E7725C4-CE5F-4E28-83F6-2FE2DC0FA221}" srcOrd="0" destOrd="0" presId="urn:microsoft.com/office/officeart/2016/7/layout/VerticalDownArrowProcess"/>
    <dgm:cxn modelId="{A7E69E24-272F-4A6E-87D3-B760EBFEEEAD}" srcId="{38B827C4-C949-48A0-B97D-C4CAB72590A9}" destId="{2C81DBDD-88E2-4FED-AD03-96717E11BEC1}" srcOrd="5" destOrd="0" parTransId="{DEEA933D-C29B-4F04-BC9D-31E1C2B5EAC7}" sibTransId="{0A96A8A1-B7C1-4C98-8960-B6932D828ACC}"/>
    <dgm:cxn modelId="{6B236330-EE0A-45A8-BBCF-4D245DB941AB}" type="presOf" srcId="{E54F8D59-E5F8-429F-8BCE-2A635C42F49A}" destId="{2BAC287C-F437-4094-872D-FD900F31D482}" srcOrd="1" destOrd="0" presId="urn:microsoft.com/office/officeart/2016/7/layout/VerticalDownArrowProcess"/>
    <dgm:cxn modelId="{8E8B9131-CDE9-47F5-9E52-AAEB713B51C7}" srcId="{38B827C4-C949-48A0-B97D-C4CAB72590A9}" destId="{E54F8D59-E5F8-429F-8BCE-2A635C42F49A}" srcOrd="3" destOrd="0" parTransId="{951EAB8C-965F-4277-BF82-92888BEE0F27}" sibTransId="{C42548D5-EAC0-41F8-91CA-E5CC462EB88E}"/>
    <dgm:cxn modelId="{8318F332-813C-4315-A29D-467EBE053038}" srcId="{2C81DBDD-88E2-4FED-AD03-96717E11BEC1}" destId="{78BF4FD0-E2BA-4D54-AB9D-A27E519C5EC8}" srcOrd="0" destOrd="0" parTransId="{09073616-C0A3-458B-B5F8-1AACDF801CCB}" sibTransId="{06B52630-6ABD-49CC-8689-B2D1FD4FF454}"/>
    <dgm:cxn modelId="{0DA4A93A-57F4-4B63-8441-1B9B674FFBAE}" srcId="{38B827C4-C949-48A0-B97D-C4CAB72590A9}" destId="{60665DA6-EEAD-48C8-8BFA-EA67908C17C9}" srcOrd="4" destOrd="0" parTransId="{B4E96573-13F3-4174-9A5D-8F8BA028DB29}" sibTransId="{C93B786C-7B42-4013-907A-0026580F7BA3}"/>
    <dgm:cxn modelId="{6A47095E-DB15-4CEB-99AC-83E824E9807B}" type="presOf" srcId="{3B3E2D8C-6278-4F0E-BCB4-940F1B7AACA1}" destId="{1E903F31-00CF-4B9B-8930-BA3E62FF02D6}" srcOrd="1" destOrd="0" presId="urn:microsoft.com/office/officeart/2016/7/layout/VerticalDownArrowProcess"/>
    <dgm:cxn modelId="{EE2CD862-A8CE-41E9-8DCA-1456AA6F7772}" type="presOf" srcId="{5FDB1ADC-78A0-4357-83D1-8B6C8040169E}" destId="{72D4D2FA-3173-4655-B84E-B1FD5DB8EBF1}" srcOrd="1" destOrd="0" presId="urn:microsoft.com/office/officeart/2016/7/layout/VerticalDownArrowProcess"/>
    <dgm:cxn modelId="{F6ABDF68-B489-4BEB-BDEF-C6BEDB3A1B69}" srcId="{3B3E2D8C-6278-4F0E-BCB4-940F1B7AACA1}" destId="{89A13535-0B77-4C50-99E2-ADCD1ECA07CB}" srcOrd="0" destOrd="0" parTransId="{E41D9509-7B5F-4E73-AFAE-52A7E5E670B5}" sibTransId="{FBC23A1A-3F7D-4E68-BD6B-00F368ACEC86}"/>
    <dgm:cxn modelId="{F2714F49-9639-4D43-8616-D288587FB534}" srcId="{9B170C15-56D1-47A2-B2E8-7452F8CBC1E3}" destId="{A0EA0B34-6156-4475-95AE-E6B75C18141F}" srcOrd="0" destOrd="0" parTransId="{4AC888C1-EE56-466C-AC03-C73120BE3039}" sibTransId="{C305289B-7A32-41DB-ADFB-B80E46E878A1}"/>
    <dgm:cxn modelId="{378C9C6E-5306-4FF9-951F-BA0779629B2C}" srcId="{38B827C4-C949-48A0-B97D-C4CAB72590A9}" destId="{4676455D-7A78-4103-A65B-BC7AA4ED77CC}" srcOrd="2" destOrd="0" parTransId="{1F7CE481-ECFB-4B6B-A984-A80E92FA716E}" sibTransId="{D41DC827-DBE8-4AC3-BD99-A52CADAB6778}"/>
    <dgm:cxn modelId="{923BA673-4694-4B17-87CA-0C222AED05CB}" srcId="{37F41F65-8FF2-4B04-AEE1-00A435B59664}" destId="{F83881EB-81A1-498A-98DC-5E72F4557C23}" srcOrd="0" destOrd="0" parTransId="{50CD5C2C-97A6-4A4F-A1DB-21856B9BAB54}" sibTransId="{8F802A8E-AB8B-4CE3-8761-7F0F5DD8104F}"/>
    <dgm:cxn modelId="{33CFB953-91A2-4A2B-BF12-475256955F43}" type="presOf" srcId="{9B170C15-56D1-47A2-B2E8-7452F8CBC1E3}" destId="{B83FBDF5-A01D-4D1A-BF6A-22A2D07D5877}" srcOrd="0" destOrd="0" presId="urn:microsoft.com/office/officeart/2016/7/layout/VerticalDownArrowProcess"/>
    <dgm:cxn modelId="{7D371F74-D1D0-46F7-9F9A-FF77C975DBE2}" srcId="{4676455D-7A78-4103-A65B-BC7AA4ED77CC}" destId="{6D3A0301-036E-4FFA-8AF2-A2AA2B1B9CB9}" srcOrd="0" destOrd="0" parTransId="{F5253975-7F6E-4152-9D05-D1E49C9B114A}" sibTransId="{1A611289-942A-414C-A4AB-6FB4FC2F553A}"/>
    <dgm:cxn modelId="{5B498776-E630-4C51-BEE5-A61054DB23BE}" srcId="{38B827C4-C949-48A0-B97D-C4CAB72590A9}" destId="{3B3E2D8C-6278-4F0E-BCB4-940F1B7AACA1}" srcOrd="1" destOrd="0" parTransId="{8C46C7B9-9B69-4236-909B-27F9A7D6A092}" sibTransId="{156D2A3F-4B02-467C-9C43-143B8055B239}"/>
    <dgm:cxn modelId="{F7C40C77-E227-40B7-89C7-71FC3A583134}" srcId="{38B827C4-C949-48A0-B97D-C4CAB72590A9}" destId="{37F41F65-8FF2-4B04-AEE1-00A435B59664}" srcOrd="7" destOrd="0" parTransId="{787116EB-A8AA-4EF4-A742-4AF4F2E62AA2}" sibTransId="{8B609168-749C-499B-8732-27E0AB878F97}"/>
    <dgm:cxn modelId="{5DFFA386-6182-432E-9D04-6941BB72E33B}" srcId="{60665DA6-EEAD-48C8-8BFA-EA67908C17C9}" destId="{9BDF1B4D-4244-405F-9D55-13F1D8B9729A}" srcOrd="0" destOrd="0" parTransId="{0EC4C289-B369-4596-9095-A85493D51FBF}" sibTransId="{9FAEC351-373B-4E12-85DC-23AFD8026FFC}"/>
    <dgm:cxn modelId="{0247008B-984E-4B43-8816-ADA9DEB4E314}" srcId="{38B827C4-C949-48A0-B97D-C4CAB72590A9}" destId="{9B170C15-56D1-47A2-B2E8-7452F8CBC1E3}" srcOrd="6" destOrd="0" parTransId="{7F27B3A6-9128-402C-ABBE-61213AAE364F}" sibTransId="{3984DDEE-EB11-4EDB-914E-0FC8D908C23E}"/>
    <dgm:cxn modelId="{E429AC8B-989E-46AB-ACA0-6083F46E3397}" type="presOf" srcId="{2C81DBDD-88E2-4FED-AD03-96717E11BEC1}" destId="{CB3A2829-91C3-4019-B8BD-F30787039F0C}" srcOrd="1" destOrd="0" presId="urn:microsoft.com/office/officeart/2016/7/layout/VerticalDownArrowProcess"/>
    <dgm:cxn modelId="{D197308D-34B3-45B8-9B03-FB2C24C9BF80}" srcId="{E54F8D59-E5F8-429F-8BCE-2A635C42F49A}" destId="{DBA6F6FB-86D2-4B24-B70F-F378738737CB}" srcOrd="0" destOrd="0" parTransId="{1005E7C1-8D2D-4E81-8A4D-3F7DB7F77BA6}" sibTransId="{74F289C3-07E0-4D23-BAE3-24A949B2595C}"/>
    <dgm:cxn modelId="{6CC8428D-48F6-4C3F-9D12-7EBF1213F990}" type="presOf" srcId="{2C81DBDD-88E2-4FED-AD03-96717E11BEC1}" destId="{BC85966A-A3D3-4D2B-8F76-D25F0AD10411}" srcOrd="0" destOrd="0" presId="urn:microsoft.com/office/officeart/2016/7/layout/VerticalDownArrowProcess"/>
    <dgm:cxn modelId="{F086598F-2243-4DE4-99A3-933F505E3E8C}" type="presOf" srcId="{4676455D-7A78-4103-A65B-BC7AA4ED77CC}" destId="{EF444CC5-F0E9-4A26-A185-0A7DBDAEE674}" srcOrd="1" destOrd="0" presId="urn:microsoft.com/office/officeart/2016/7/layout/VerticalDownArrowProcess"/>
    <dgm:cxn modelId="{E13BD69A-B01E-4012-8B2D-4EF079A13520}" type="presOf" srcId="{E54F8D59-E5F8-429F-8BCE-2A635C42F49A}" destId="{455DCA3B-0CFC-4B3F-BE0F-2A1F8DE1C275}" srcOrd="0" destOrd="0" presId="urn:microsoft.com/office/officeart/2016/7/layout/VerticalDownArrowProcess"/>
    <dgm:cxn modelId="{C9435F9C-8F59-4050-8103-A464E60CFCE6}" type="presOf" srcId="{5FDB1ADC-78A0-4357-83D1-8B6C8040169E}" destId="{DADA53B1-5A94-4FC4-8406-18707C446523}" srcOrd="0" destOrd="0" presId="urn:microsoft.com/office/officeart/2016/7/layout/VerticalDownArrowProcess"/>
    <dgm:cxn modelId="{1666DCAA-0697-436A-94B6-8AF9953D5AFD}" type="presOf" srcId="{DBA6F6FB-86D2-4B24-B70F-F378738737CB}" destId="{868A41D6-64EC-4ECB-A637-A8ADDF98B656}" srcOrd="0" destOrd="0" presId="urn:microsoft.com/office/officeart/2016/7/layout/VerticalDownArrowProcess"/>
    <dgm:cxn modelId="{A8A7E3AD-8446-4163-90E6-B2EC6CD5F9E2}" type="presOf" srcId="{60665DA6-EEAD-48C8-8BFA-EA67908C17C9}" destId="{8C62F350-7FF2-456E-A5BB-F99CC662ACBE}" srcOrd="1" destOrd="0" presId="urn:microsoft.com/office/officeart/2016/7/layout/VerticalDownArrowProcess"/>
    <dgm:cxn modelId="{17AB4CB3-BCBA-48C8-ADCD-33F95F11E9E1}" type="presOf" srcId="{7DA8DB31-3193-4EE7-B862-ADED38C4230C}" destId="{9BFC34D9-93C2-4AC1-B19F-8CD3C85974E4}" srcOrd="0" destOrd="0" presId="urn:microsoft.com/office/officeart/2016/7/layout/VerticalDownArrowProcess"/>
    <dgm:cxn modelId="{F38399B6-1B0D-43D5-9A7D-A3B771779031}" type="presOf" srcId="{A0EA0B34-6156-4475-95AE-E6B75C18141F}" destId="{1AC3A181-BD31-4E7E-A003-C63DDF97E676}" srcOrd="0" destOrd="0" presId="urn:microsoft.com/office/officeart/2016/7/layout/VerticalDownArrowProcess"/>
    <dgm:cxn modelId="{1A702CB8-12F5-4ED7-97CA-20932177F75D}" type="presOf" srcId="{6D3A0301-036E-4FFA-8AF2-A2AA2B1B9CB9}" destId="{4A2AE830-0DCB-43D8-A8EA-127F14A5C6C9}" srcOrd="0" destOrd="0" presId="urn:microsoft.com/office/officeart/2016/7/layout/VerticalDownArrowProcess"/>
    <dgm:cxn modelId="{D559EDC0-30E4-44D5-9A6C-C66E3C27C836}" type="presOf" srcId="{4676455D-7A78-4103-A65B-BC7AA4ED77CC}" destId="{414AE218-021B-43BF-BF4D-27FFD73EA2B7}" srcOrd="0" destOrd="0" presId="urn:microsoft.com/office/officeart/2016/7/layout/VerticalDownArrowProcess"/>
    <dgm:cxn modelId="{A5B798C6-9C7B-4B75-BA32-7FAB30D32DED}" type="presOf" srcId="{60665DA6-EEAD-48C8-8BFA-EA67908C17C9}" destId="{B345DBA1-F7D9-4282-9974-A3E8D763048E}" srcOrd="0" destOrd="0" presId="urn:microsoft.com/office/officeart/2016/7/layout/VerticalDownArrowProcess"/>
    <dgm:cxn modelId="{FDF3A3CC-07AE-4522-980F-9D6960772F19}" type="presOf" srcId="{3B3E2D8C-6278-4F0E-BCB4-940F1B7AACA1}" destId="{F2B1014F-AE27-4296-89B8-668D22945476}" srcOrd="0" destOrd="0" presId="urn:microsoft.com/office/officeart/2016/7/layout/VerticalDownArrowProcess"/>
    <dgm:cxn modelId="{3D1BFCD7-1DF5-4E3D-8FC6-89294966D807}" type="presOf" srcId="{89A13535-0B77-4C50-99E2-ADCD1ECA07CB}" destId="{37317B75-6503-4711-B684-49556C38DCD4}" srcOrd="0" destOrd="0" presId="urn:microsoft.com/office/officeart/2016/7/layout/VerticalDownArrowProcess"/>
    <dgm:cxn modelId="{259F2DE2-1DEA-474B-97E7-D94C7A974805}" type="presOf" srcId="{9B170C15-56D1-47A2-B2E8-7452F8CBC1E3}" destId="{9ED3807C-44A7-4327-913D-4D0157766AF7}" srcOrd="1" destOrd="0" presId="urn:microsoft.com/office/officeart/2016/7/layout/VerticalDownArrowProcess"/>
    <dgm:cxn modelId="{DF8A28E3-23AB-4625-86D6-C1CC867FC700}" type="presOf" srcId="{38B827C4-C949-48A0-B97D-C4CAB72590A9}" destId="{BB5B223E-4A94-4326-859B-60EE9D3C9C36}" srcOrd="0" destOrd="0" presId="urn:microsoft.com/office/officeart/2016/7/layout/VerticalDownArrowProcess"/>
    <dgm:cxn modelId="{82421AF6-14E3-4AA2-9490-6B5DBB312E66}" type="presOf" srcId="{37F41F65-8FF2-4B04-AEE1-00A435B59664}" destId="{8C2F6264-1032-4949-BF94-F887F9655A91}" srcOrd="0" destOrd="0" presId="urn:microsoft.com/office/officeart/2016/7/layout/VerticalDownArrowProcess"/>
    <dgm:cxn modelId="{56AA96FB-F2B9-437B-B5F2-72FA4FFCACAD}" type="presOf" srcId="{9BDF1B4D-4244-405F-9D55-13F1D8B9729A}" destId="{32EA4BBB-F267-4EF4-AB1F-CA60A6C648FF}" srcOrd="0" destOrd="0" presId="urn:microsoft.com/office/officeart/2016/7/layout/VerticalDownArrowProcess"/>
    <dgm:cxn modelId="{18BD01CC-DFED-4224-BB75-30D1188A2299}" type="presParOf" srcId="{BB5B223E-4A94-4326-859B-60EE9D3C9C36}" destId="{F4DECD32-EFFB-48EE-B202-F53423317CF7}" srcOrd="0" destOrd="0" presId="urn:microsoft.com/office/officeart/2016/7/layout/VerticalDownArrowProcess"/>
    <dgm:cxn modelId="{1F1B8051-2CBF-4BF5-A545-EC0CFC9B12C7}" type="presParOf" srcId="{F4DECD32-EFFB-48EE-B202-F53423317CF7}" destId="{8C2F6264-1032-4949-BF94-F887F9655A91}" srcOrd="0" destOrd="0" presId="urn:microsoft.com/office/officeart/2016/7/layout/VerticalDownArrowProcess"/>
    <dgm:cxn modelId="{62D033B8-5079-4271-89EC-32850EF34350}" type="presParOf" srcId="{F4DECD32-EFFB-48EE-B202-F53423317CF7}" destId="{0E7725C4-CE5F-4E28-83F6-2FE2DC0FA221}" srcOrd="1" destOrd="0" presId="urn:microsoft.com/office/officeart/2016/7/layout/VerticalDownArrowProcess"/>
    <dgm:cxn modelId="{E80EE357-21C8-4678-9184-239F13390DBD}" type="presParOf" srcId="{BB5B223E-4A94-4326-859B-60EE9D3C9C36}" destId="{07E3BD2E-B66B-4CD4-AAEA-3FE05B2F0389}" srcOrd="1" destOrd="0" presId="urn:microsoft.com/office/officeart/2016/7/layout/VerticalDownArrowProcess"/>
    <dgm:cxn modelId="{9AD5FBD7-E604-40BA-B4C5-B2645F22C6FA}" type="presParOf" srcId="{BB5B223E-4A94-4326-859B-60EE9D3C9C36}" destId="{A911B57F-AF88-4207-9939-C0D6CF33D996}" srcOrd="2" destOrd="0" presId="urn:microsoft.com/office/officeart/2016/7/layout/VerticalDownArrowProcess"/>
    <dgm:cxn modelId="{4A2C0877-9982-41BB-94F8-56944957B8EC}" type="presParOf" srcId="{A911B57F-AF88-4207-9939-C0D6CF33D996}" destId="{B83FBDF5-A01D-4D1A-BF6A-22A2D07D5877}" srcOrd="0" destOrd="0" presId="urn:microsoft.com/office/officeart/2016/7/layout/VerticalDownArrowProcess"/>
    <dgm:cxn modelId="{5C306058-13A1-40E9-954F-C20F276EF6AA}" type="presParOf" srcId="{A911B57F-AF88-4207-9939-C0D6CF33D996}" destId="{9ED3807C-44A7-4327-913D-4D0157766AF7}" srcOrd="1" destOrd="0" presId="urn:microsoft.com/office/officeart/2016/7/layout/VerticalDownArrowProcess"/>
    <dgm:cxn modelId="{A9DB5CF2-FA64-43A5-A5BA-806A43C6111B}" type="presParOf" srcId="{A911B57F-AF88-4207-9939-C0D6CF33D996}" destId="{1AC3A181-BD31-4E7E-A003-C63DDF97E676}" srcOrd="2" destOrd="0" presId="urn:microsoft.com/office/officeart/2016/7/layout/VerticalDownArrowProcess"/>
    <dgm:cxn modelId="{B5F3E855-29BC-4A4D-8E3E-4ADC5D272231}" type="presParOf" srcId="{BB5B223E-4A94-4326-859B-60EE9D3C9C36}" destId="{BCB11799-B6E2-4C57-8DF8-CC837CC2039E}" srcOrd="3" destOrd="0" presId="urn:microsoft.com/office/officeart/2016/7/layout/VerticalDownArrowProcess"/>
    <dgm:cxn modelId="{5795D87E-85F1-4F87-9B61-DE5B2DCEF6E7}" type="presParOf" srcId="{BB5B223E-4A94-4326-859B-60EE9D3C9C36}" destId="{65D375D5-9595-434F-9A66-47429E090475}" srcOrd="4" destOrd="0" presId="urn:microsoft.com/office/officeart/2016/7/layout/VerticalDownArrowProcess"/>
    <dgm:cxn modelId="{F9F6BCB8-BAE0-47AC-B32F-D2AA08F41B62}" type="presParOf" srcId="{65D375D5-9595-434F-9A66-47429E090475}" destId="{BC85966A-A3D3-4D2B-8F76-D25F0AD10411}" srcOrd="0" destOrd="0" presId="urn:microsoft.com/office/officeart/2016/7/layout/VerticalDownArrowProcess"/>
    <dgm:cxn modelId="{5FC96D9E-049F-46F5-A9E4-0DD2B8AE81EC}" type="presParOf" srcId="{65D375D5-9595-434F-9A66-47429E090475}" destId="{CB3A2829-91C3-4019-B8BD-F30787039F0C}" srcOrd="1" destOrd="0" presId="urn:microsoft.com/office/officeart/2016/7/layout/VerticalDownArrowProcess"/>
    <dgm:cxn modelId="{F00EACFD-EBEC-4822-AAD8-72F28BA81F38}" type="presParOf" srcId="{65D375D5-9595-434F-9A66-47429E090475}" destId="{93585C68-9BE1-4BE9-8719-4E7605930AB6}" srcOrd="2" destOrd="0" presId="urn:microsoft.com/office/officeart/2016/7/layout/VerticalDownArrowProcess"/>
    <dgm:cxn modelId="{1018D65A-3765-4C08-AE3C-FA06F6CC9910}" type="presParOf" srcId="{BB5B223E-4A94-4326-859B-60EE9D3C9C36}" destId="{FC481993-CB42-44CF-AF28-04C83F977890}" srcOrd="5" destOrd="0" presId="urn:microsoft.com/office/officeart/2016/7/layout/VerticalDownArrowProcess"/>
    <dgm:cxn modelId="{9EC53B9B-9682-4140-AE10-D15A19DBD992}" type="presParOf" srcId="{BB5B223E-4A94-4326-859B-60EE9D3C9C36}" destId="{1E7FE394-A5C6-4526-966C-DE0731ABF9F9}" srcOrd="6" destOrd="0" presId="urn:microsoft.com/office/officeart/2016/7/layout/VerticalDownArrowProcess"/>
    <dgm:cxn modelId="{A0784234-F689-4BE2-9183-A5CC58B7E43C}" type="presParOf" srcId="{1E7FE394-A5C6-4526-966C-DE0731ABF9F9}" destId="{B345DBA1-F7D9-4282-9974-A3E8D763048E}" srcOrd="0" destOrd="0" presId="urn:microsoft.com/office/officeart/2016/7/layout/VerticalDownArrowProcess"/>
    <dgm:cxn modelId="{7306CCFE-7834-4FCF-A74B-EB85E1193446}" type="presParOf" srcId="{1E7FE394-A5C6-4526-966C-DE0731ABF9F9}" destId="{8C62F350-7FF2-456E-A5BB-F99CC662ACBE}" srcOrd="1" destOrd="0" presId="urn:microsoft.com/office/officeart/2016/7/layout/VerticalDownArrowProcess"/>
    <dgm:cxn modelId="{CAB4B6A0-DAD2-4F19-A6C4-8019859A7193}" type="presParOf" srcId="{1E7FE394-A5C6-4526-966C-DE0731ABF9F9}" destId="{32EA4BBB-F267-4EF4-AB1F-CA60A6C648FF}" srcOrd="2" destOrd="0" presId="urn:microsoft.com/office/officeart/2016/7/layout/VerticalDownArrowProcess"/>
    <dgm:cxn modelId="{043DA26A-7275-4A2E-9B31-ADB266F7B120}" type="presParOf" srcId="{BB5B223E-4A94-4326-859B-60EE9D3C9C36}" destId="{E6ABE197-46EC-4BD3-94AD-8CC75D4CA3BE}" srcOrd="7" destOrd="0" presId="urn:microsoft.com/office/officeart/2016/7/layout/VerticalDownArrowProcess"/>
    <dgm:cxn modelId="{A478A46E-2281-41F6-882F-CD6E2EC15AC2}" type="presParOf" srcId="{BB5B223E-4A94-4326-859B-60EE9D3C9C36}" destId="{340F7531-EB89-47EB-BD15-493FE97E097C}" srcOrd="8" destOrd="0" presId="urn:microsoft.com/office/officeart/2016/7/layout/VerticalDownArrowProcess"/>
    <dgm:cxn modelId="{75F003C8-878A-479F-A87A-8A5E639DCD62}" type="presParOf" srcId="{340F7531-EB89-47EB-BD15-493FE97E097C}" destId="{455DCA3B-0CFC-4B3F-BE0F-2A1F8DE1C275}" srcOrd="0" destOrd="0" presId="urn:microsoft.com/office/officeart/2016/7/layout/VerticalDownArrowProcess"/>
    <dgm:cxn modelId="{90C21D89-7C13-4319-AC79-92F73D433ACF}" type="presParOf" srcId="{340F7531-EB89-47EB-BD15-493FE97E097C}" destId="{2BAC287C-F437-4094-872D-FD900F31D482}" srcOrd="1" destOrd="0" presId="urn:microsoft.com/office/officeart/2016/7/layout/VerticalDownArrowProcess"/>
    <dgm:cxn modelId="{C4E809B6-E36C-431A-85A2-667A776D3BFD}" type="presParOf" srcId="{340F7531-EB89-47EB-BD15-493FE97E097C}" destId="{868A41D6-64EC-4ECB-A637-A8ADDF98B656}" srcOrd="2" destOrd="0" presId="urn:microsoft.com/office/officeart/2016/7/layout/VerticalDownArrowProcess"/>
    <dgm:cxn modelId="{33A10301-165C-45FD-97D5-2A4A698A4CB6}" type="presParOf" srcId="{BB5B223E-4A94-4326-859B-60EE9D3C9C36}" destId="{5576036D-CBBF-41EB-BAD9-62F5EDA68026}" srcOrd="9" destOrd="0" presId="urn:microsoft.com/office/officeart/2016/7/layout/VerticalDownArrowProcess"/>
    <dgm:cxn modelId="{5F08FB17-37E1-4B5D-A18A-308554AED358}" type="presParOf" srcId="{BB5B223E-4A94-4326-859B-60EE9D3C9C36}" destId="{AAD2446F-FFC7-4C7D-9C0B-D725582D231F}" srcOrd="10" destOrd="0" presId="urn:microsoft.com/office/officeart/2016/7/layout/VerticalDownArrowProcess"/>
    <dgm:cxn modelId="{7EFF1D0E-004F-4002-95BC-AD310ECD7BBC}" type="presParOf" srcId="{AAD2446F-FFC7-4C7D-9C0B-D725582D231F}" destId="{414AE218-021B-43BF-BF4D-27FFD73EA2B7}" srcOrd="0" destOrd="0" presId="urn:microsoft.com/office/officeart/2016/7/layout/VerticalDownArrowProcess"/>
    <dgm:cxn modelId="{AE2C6B1E-1059-43D2-A6DD-66BB2247974A}" type="presParOf" srcId="{AAD2446F-FFC7-4C7D-9C0B-D725582D231F}" destId="{EF444CC5-F0E9-4A26-A185-0A7DBDAEE674}" srcOrd="1" destOrd="0" presId="urn:microsoft.com/office/officeart/2016/7/layout/VerticalDownArrowProcess"/>
    <dgm:cxn modelId="{3B250F30-43DE-4AEE-BA1F-37398D91F9DD}" type="presParOf" srcId="{AAD2446F-FFC7-4C7D-9C0B-D725582D231F}" destId="{4A2AE830-0DCB-43D8-A8EA-127F14A5C6C9}" srcOrd="2" destOrd="0" presId="urn:microsoft.com/office/officeart/2016/7/layout/VerticalDownArrowProcess"/>
    <dgm:cxn modelId="{148B9C71-7A18-4CE6-A5A1-58DA46C07071}" type="presParOf" srcId="{BB5B223E-4A94-4326-859B-60EE9D3C9C36}" destId="{D02D73C4-515A-48DF-9255-42B1E7A40C42}" srcOrd="11" destOrd="0" presId="urn:microsoft.com/office/officeart/2016/7/layout/VerticalDownArrowProcess"/>
    <dgm:cxn modelId="{162745EE-BFCB-455F-B225-851548E4017B}" type="presParOf" srcId="{BB5B223E-4A94-4326-859B-60EE9D3C9C36}" destId="{71AEDF2A-0A72-4483-9387-7A6725FFE33D}" srcOrd="12" destOrd="0" presId="urn:microsoft.com/office/officeart/2016/7/layout/VerticalDownArrowProcess"/>
    <dgm:cxn modelId="{9CAB3650-DEEB-4346-98CE-C076901521A0}" type="presParOf" srcId="{71AEDF2A-0A72-4483-9387-7A6725FFE33D}" destId="{F2B1014F-AE27-4296-89B8-668D22945476}" srcOrd="0" destOrd="0" presId="urn:microsoft.com/office/officeart/2016/7/layout/VerticalDownArrowProcess"/>
    <dgm:cxn modelId="{85DE1976-9999-46BC-9DF5-6F6A1993415F}" type="presParOf" srcId="{71AEDF2A-0A72-4483-9387-7A6725FFE33D}" destId="{1E903F31-00CF-4B9B-8930-BA3E62FF02D6}" srcOrd="1" destOrd="0" presId="urn:microsoft.com/office/officeart/2016/7/layout/VerticalDownArrowProcess"/>
    <dgm:cxn modelId="{72B5E7CA-BF05-4144-884A-5C0F0FC5B81A}" type="presParOf" srcId="{71AEDF2A-0A72-4483-9387-7A6725FFE33D}" destId="{37317B75-6503-4711-B684-49556C38DCD4}" srcOrd="2" destOrd="0" presId="urn:microsoft.com/office/officeart/2016/7/layout/VerticalDownArrowProcess"/>
    <dgm:cxn modelId="{86F59E7A-9C22-45D3-91BA-DA28AAECAB9A}" type="presParOf" srcId="{BB5B223E-4A94-4326-859B-60EE9D3C9C36}" destId="{817C9859-92B8-44D3-87EC-30072642B555}" srcOrd="13" destOrd="0" presId="urn:microsoft.com/office/officeart/2016/7/layout/VerticalDownArrowProcess"/>
    <dgm:cxn modelId="{17B78259-0D87-4BDE-A61B-53F725F75D2D}" type="presParOf" srcId="{BB5B223E-4A94-4326-859B-60EE9D3C9C36}" destId="{6A505199-3594-40ED-9B33-74E0D66971E7}" srcOrd="14" destOrd="0" presId="urn:microsoft.com/office/officeart/2016/7/layout/VerticalDownArrowProcess"/>
    <dgm:cxn modelId="{DA1FF2E8-8D09-427E-BAFC-CFD67F7B0A56}" type="presParOf" srcId="{6A505199-3594-40ED-9B33-74E0D66971E7}" destId="{DADA53B1-5A94-4FC4-8406-18707C446523}" srcOrd="0" destOrd="0" presId="urn:microsoft.com/office/officeart/2016/7/layout/VerticalDownArrowProcess"/>
    <dgm:cxn modelId="{6FFFB94B-A8E2-48FD-8F50-D42EFA5666C4}" type="presParOf" srcId="{6A505199-3594-40ED-9B33-74E0D66971E7}" destId="{72D4D2FA-3173-4655-B84E-B1FD5DB8EBF1}" srcOrd="1" destOrd="0" presId="urn:microsoft.com/office/officeart/2016/7/layout/VerticalDownArrowProcess"/>
    <dgm:cxn modelId="{B7E1CFAE-1315-4E99-9358-06C6365649AD}" type="presParOf" srcId="{6A505199-3594-40ED-9B33-74E0D66971E7}" destId="{9BFC34D9-93C2-4AC1-B19F-8CD3C85974E4}"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6271B68-3D2B-4990-B6CE-596E82756160}"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F03C0C44-BD79-4E31-AED3-26B3CBCF3753}">
      <dgm:prSet/>
      <dgm:spPr/>
      <dgm:t>
        <a:bodyPr/>
        <a:lstStyle/>
        <a:p>
          <a:r>
            <a:rPr lang="en-GB"/>
            <a:t>Stakeholder</a:t>
          </a:r>
          <a:endParaRPr lang="en-US"/>
        </a:p>
      </dgm:t>
    </dgm:pt>
    <dgm:pt modelId="{98C66A8F-85B1-4801-878F-05FF56799A19}" type="parTrans" cxnId="{53D3F2EB-8B60-49D5-93FD-D9BC1D4E1BB0}">
      <dgm:prSet/>
      <dgm:spPr/>
      <dgm:t>
        <a:bodyPr/>
        <a:lstStyle/>
        <a:p>
          <a:endParaRPr lang="en-US"/>
        </a:p>
      </dgm:t>
    </dgm:pt>
    <dgm:pt modelId="{CEDA29D0-E2DF-45F1-A364-45EE14551D2D}" type="sibTrans" cxnId="{53D3F2EB-8B60-49D5-93FD-D9BC1D4E1BB0}">
      <dgm:prSet/>
      <dgm:spPr/>
      <dgm:t>
        <a:bodyPr/>
        <a:lstStyle/>
        <a:p>
          <a:endParaRPr lang="en-US"/>
        </a:p>
      </dgm:t>
    </dgm:pt>
    <dgm:pt modelId="{3F199ABC-3E6C-486D-ACD8-FF8C29233BC8}">
      <dgm:prSet/>
      <dgm:spPr/>
      <dgm:t>
        <a:bodyPr/>
        <a:lstStyle/>
        <a:p>
          <a:r>
            <a:rPr lang="en-GB"/>
            <a:t>Concern</a:t>
          </a:r>
          <a:endParaRPr lang="en-US"/>
        </a:p>
      </dgm:t>
    </dgm:pt>
    <dgm:pt modelId="{3AFA4289-E278-4651-AF11-4D3F896607D3}" type="parTrans" cxnId="{D142E959-E0F4-494F-8EDF-7DA5FE77A7AF}">
      <dgm:prSet/>
      <dgm:spPr/>
      <dgm:t>
        <a:bodyPr/>
        <a:lstStyle/>
        <a:p>
          <a:endParaRPr lang="en-US"/>
        </a:p>
      </dgm:t>
    </dgm:pt>
    <dgm:pt modelId="{38F9BE54-10D3-49D7-AE52-37DC116AFA14}" type="sibTrans" cxnId="{D142E959-E0F4-494F-8EDF-7DA5FE77A7AF}">
      <dgm:prSet/>
      <dgm:spPr/>
      <dgm:t>
        <a:bodyPr/>
        <a:lstStyle/>
        <a:p>
          <a:endParaRPr lang="en-US"/>
        </a:p>
      </dgm:t>
    </dgm:pt>
    <dgm:pt modelId="{6D2FA3A1-FA6E-4CF6-A95C-3B8314994E7A}">
      <dgm:prSet/>
      <dgm:spPr/>
      <dgm:t>
        <a:bodyPr/>
        <a:lstStyle/>
        <a:p>
          <a:r>
            <a:rPr lang="en-GB"/>
            <a:t>View</a:t>
          </a:r>
          <a:endParaRPr lang="en-US"/>
        </a:p>
      </dgm:t>
    </dgm:pt>
    <dgm:pt modelId="{567E2394-1F07-44FC-9F44-18433D8045DD}" type="parTrans" cxnId="{7B410EFB-E703-4666-A719-683727BB7FA8}">
      <dgm:prSet/>
      <dgm:spPr/>
      <dgm:t>
        <a:bodyPr/>
        <a:lstStyle/>
        <a:p>
          <a:endParaRPr lang="en-US"/>
        </a:p>
      </dgm:t>
    </dgm:pt>
    <dgm:pt modelId="{15FDC913-C251-4E5B-97B3-AA37C25701D4}" type="sibTrans" cxnId="{7B410EFB-E703-4666-A719-683727BB7FA8}">
      <dgm:prSet/>
      <dgm:spPr/>
      <dgm:t>
        <a:bodyPr/>
        <a:lstStyle/>
        <a:p>
          <a:endParaRPr lang="en-US"/>
        </a:p>
      </dgm:t>
    </dgm:pt>
    <dgm:pt modelId="{D0D49687-6A1C-47CF-A76B-54C7CB27B2F8}" type="pres">
      <dgm:prSet presAssocID="{76271B68-3D2B-4990-B6CE-596E82756160}" presName="root" presStyleCnt="0">
        <dgm:presLayoutVars>
          <dgm:dir/>
          <dgm:resizeHandles val="exact"/>
        </dgm:presLayoutVars>
      </dgm:prSet>
      <dgm:spPr/>
    </dgm:pt>
    <dgm:pt modelId="{AFB5849D-EDB3-4E12-A8F3-F8D81A07BAB6}" type="pres">
      <dgm:prSet presAssocID="{F03C0C44-BD79-4E31-AED3-26B3CBCF3753}" presName="compNode" presStyleCnt="0"/>
      <dgm:spPr/>
    </dgm:pt>
    <dgm:pt modelId="{0F02FE76-F6EE-4B04-8098-B88AB3D1DC32}" type="pres">
      <dgm:prSet presAssocID="{F03C0C44-BD79-4E31-AED3-26B3CBCF375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sers"/>
        </a:ext>
      </dgm:extLst>
    </dgm:pt>
    <dgm:pt modelId="{5F5F851E-9B2B-4F64-81D5-335A64ED5145}" type="pres">
      <dgm:prSet presAssocID="{F03C0C44-BD79-4E31-AED3-26B3CBCF3753}" presName="spaceRect" presStyleCnt="0"/>
      <dgm:spPr/>
    </dgm:pt>
    <dgm:pt modelId="{EB8F113B-07DE-4544-898D-3BF99E4292A4}" type="pres">
      <dgm:prSet presAssocID="{F03C0C44-BD79-4E31-AED3-26B3CBCF3753}" presName="textRect" presStyleLbl="revTx" presStyleIdx="0" presStyleCnt="3">
        <dgm:presLayoutVars>
          <dgm:chMax val="1"/>
          <dgm:chPref val="1"/>
        </dgm:presLayoutVars>
      </dgm:prSet>
      <dgm:spPr/>
    </dgm:pt>
    <dgm:pt modelId="{2EA1DED2-BBC1-4CE3-810E-70D073F1EA85}" type="pres">
      <dgm:prSet presAssocID="{CEDA29D0-E2DF-45F1-A364-45EE14551D2D}" presName="sibTrans" presStyleCnt="0"/>
      <dgm:spPr/>
    </dgm:pt>
    <dgm:pt modelId="{00F92761-5F9B-4CE9-B257-00F9D0E26A7D}" type="pres">
      <dgm:prSet presAssocID="{3F199ABC-3E6C-486D-ACD8-FF8C29233BC8}" presName="compNode" presStyleCnt="0"/>
      <dgm:spPr/>
    </dgm:pt>
    <dgm:pt modelId="{94D2BB1E-3BF3-4C2D-9D1F-8EA8ED49E7C7}" type="pres">
      <dgm:prSet presAssocID="{3F199ABC-3E6C-486D-ACD8-FF8C29233BC8}"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used Face with Solid Fill"/>
        </a:ext>
      </dgm:extLst>
    </dgm:pt>
    <dgm:pt modelId="{18BD0005-ED86-4AA1-9CED-5D8041D2D74D}" type="pres">
      <dgm:prSet presAssocID="{3F199ABC-3E6C-486D-ACD8-FF8C29233BC8}" presName="spaceRect" presStyleCnt="0"/>
      <dgm:spPr/>
    </dgm:pt>
    <dgm:pt modelId="{B1CB84BD-5720-4677-8CF5-9FBA93944CEC}" type="pres">
      <dgm:prSet presAssocID="{3F199ABC-3E6C-486D-ACD8-FF8C29233BC8}" presName="textRect" presStyleLbl="revTx" presStyleIdx="1" presStyleCnt="3">
        <dgm:presLayoutVars>
          <dgm:chMax val="1"/>
          <dgm:chPref val="1"/>
        </dgm:presLayoutVars>
      </dgm:prSet>
      <dgm:spPr/>
    </dgm:pt>
    <dgm:pt modelId="{C57CE462-9B12-449A-824B-D2AFE5856B02}" type="pres">
      <dgm:prSet presAssocID="{38F9BE54-10D3-49D7-AE52-37DC116AFA14}" presName="sibTrans" presStyleCnt="0"/>
      <dgm:spPr/>
    </dgm:pt>
    <dgm:pt modelId="{90DE90F9-3DDF-4D30-877A-348B53220539}" type="pres">
      <dgm:prSet presAssocID="{6D2FA3A1-FA6E-4CF6-A95C-3B8314994E7A}" presName="compNode" presStyleCnt="0"/>
      <dgm:spPr/>
    </dgm:pt>
    <dgm:pt modelId="{DC01915D-3ADA-4E4F-AAE6-AE6BFE751BA9}" type="pres">
      <dgm:prSet presAssocID="{6D2FA3A1-FA6E-4CF6-A95C-3B8314994E7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rojector screen"/>
        </a:ext>
      </dgm:extLst>
    </dgm:pt>
    <dgm:pt modelId="{E9FFCEC4-A0A8-4E62-9C2F-3418036A2A53}" type="pres">
      <dgm:prSet presAssocID="{6D2FA3A1-FA6E-4CF6-A95C-3B8314994E7A}" presName="spaceRect" presStyleCnt="0"/>
      <dgm:spPr/>
    </dgm:pt>
    <dgm:pt modelId="{DE5EB68C-1E28-4932-94DB-62ED6EAA0D5F}" type="pres">
      <dgm:prSet presAssocID="{6D2FA3A1-FA6E-4CF6-A95C-3B8314994E7A}" presName="textRect" presStyleLbl="revTx" presStyleIdx="2" presStyleCnt="3">
        <dgm:presLayoutVars>
          <dgm:chMax val="1"/>
          <dgm:chPref val="1"/>
        </dgm:presLayoutVars>
      </dgm:prSet>
      <dgm:spPr/>
    </dgm:pt>
  </dgm:ptLst>
  <dgm:cxnLst>
    <dgm:cxn modelId="{C97A9C18-12F1-4076-9D01-1756C66A8301}" type="presOf" srcId="{76271B68-3D2B-4990-B6CE-596E82756160}" destId="{D0D49687-6A1C-47CF-A76B-54C7CB27B2F8}" srcOrd="0" destOrd="0" presId="urn:microsoft.com/office/officeart/2018/2/layout/IconLabelList"/>
    <dgm:cxn modelId="{D142E959-E0F4-494F-8EDF-7DA5FE77A7AF}" srcId="{76271B68-3D2B-4990-B6CE-596E82756160}" destId="{3F199ABC-3E6C-486D-ACD8-FF8C29233BC8}" srcOrd="1" destOrd="0" parTransId="{3AFA4289-E278-4651-AF11-4D3F896607D3}" sibTransId="{38F9BE54-10D3-49D7-AE52-37DC116AFA14}"/>
    <dgm:cxn modelId="{6C5BB197-44EE-4370-BB50-49F732D8CA91}" type="presOf" srcId="{3F199ABC-3E6C-486D-ACD8-FF8C29233BC8}" destId="{B1CB84BD-5720-4677-8CF5-9FBA93944CEC}" srcOrd="0" destOrd="0" presId="urn:microsoft.com/office/officeart/2018/2/layout/IconLabelList"/>
    <dgm:cxn modelId="{603DC4E0-7586-47A4-8B8C-7C65CC007FCA}" type="presOf" srcId="{F03C0C44-BD79-4E31-AED3-26B3CBCF3753}" destId="{EB8F113B-07DE-4544-898D-3BF99E4292A4}" srcOrd="0" destOrd="0" presId="urn:microsoft.com/office/officeart/2018/2/layout/IconLabelList"/>
    <dgm:cxn modelId="{53D3F2EB-8B60-49D5-93FD-D9BC1D4E1BB0}" srcId="{76271B68-3D2B-4990-B6CE-596E82756160}" destId="{F03C0C44-BD79-4E31-AED3-26B3CBCF3753}" srcOrd="0" destOrd="0" parTransId="{98C66A8F-85B1-4801-878F-05FF56799A19}" sibTransId="{CEDA29D0-E2DF-45F1-A364-45EE14551D2D}"/>
    <dgm:cxn modelId="{5F087AF2-6B0D-4B14-ADF5-C008521862FA}" type="presOf" srcId="{6D2FA3A1-FA6E-4CF6-A95C-3B8314994E7A}" destId="{DE5EB68C-1E28-4932-94DB-62ED6EAA0D5F}" srcOrd="0" destOrd="0" presId="urn:microsoft.com/office/officeart/2018/2/layout/IconLabelList"/>
    <dgm:cxn modelId="{7B410EFB-E703-4666-A719-683727BB7FA8}" srcId="{76271B68-3D2B-4990-B6CE-596E82756160}" destId="{6D2FA3A1-FA6E-4CF6-A95C-3B8314994E7A}" srcOrd="2" destOrd="0" parTransId="{567E2394-1F07-44FC-9F44-18433D8045DD}" sibTransId="{15FDC913-C251-4E5B-97B3-AA37C25701D4}"/>
    <dgm:cxn modelId="{1A15B7DB-349E-476D-95BC-16F16C4C6E98}" type="presParOf" srcId="{D0D49687-6A1C-47CF-A76B-54C7CB27B2F8}" destId="{AFB5849D-EDB3-4E12-A8F3-F8D81A07BAB6}" srcOrd="0" destOrd="0" presId="urn:microsoft.com/office/officeart/2018/2/layout/IconLabelList"/>
    <dgm:cxn modelId="{682B71B7-FA31-41DC-B938-FBCB20FEAFEB}" type="presParOf" srcId="{AFB5849D-EDB3-4E12-A8F3-F8D81A07BAB6}" destId="{0F02FE76-F6EE-4B04-8098-B88AB3D1DC32}" srcOrd="0" destOrd="0" presId="urn:microsoft.com/office/officeart/2018/2/layout/IconLabelList"/>
    <dgm:cxn modelId="{FEB56738-141A-4070-B5C2-EB07B1743C91}" type="presParOf" srcId="{AFB5849D-EDB3-4E12-A8F3-F8D81A07BAB6}" destId="{5F5F851E-9B2B-4F64-81D5-335A64ED5145}" srcOrd="1" destOrd="0" presId="urn:microsoft.com/office/officeart/2018/2/layout/IconLabelList"/>
    <dgm:cxn modelId="{498D2C30-FE66-4AA9-92A2-EE3E1EF382DE}" type="presParOf" srcId="{AFB5849D-EDB3-4E12-A8F3-F8D81A07BAB6}" destId="{EB8F113B-07DE-4544-898D-3BF99E4292A4}" srcOrd="2" destOrd="0" presId="urn:microsoft.com/office/officeart/2018/2/layout/IconLabelList"/>
    <dgm:cxn modelId="{FAEBC43D-1D00-4263-A511-24657B512224}" type="presParOf" srcId="{D0D49687-6A1C-47CF-A76B-54C7CB27B2F8}" destId="{2EA1DED2-BBC1-4CE3-810E-70D073F1EA85}" srcOrd="1" destOrd="0" presId="urn:microsoft.com/office/officeart/2018/2/layout/IconLabelList"/>
    <dgm:cxn modelId="{2E9CBDC4-322B-473B-AD17-67596BFDAA8B}" type="presParOf" srcId="{D0D49687-6A1C-47CF-A76B-54C7CB27B2F8}" destId="{00F92761-5F9B-4CE9-B257-00F9D0E26A7D}" srcOrd="2" destOrd="0" presId="urn:microsoft.com/office/officeart/2018/2/layout/IconLabelList"/>
    <dgm:cxn modelId="{09623AD7-BF47-417E-B544-8375011ED83A}" type="presParOf" srcId="{00F92761-5F9B-4CE9-B257-00F9D0E26A7D}" destId="{94D2BB1E-3BF3-4C2D-9D1F-8EA8ED49E7C7}" srcOrd="0" destOrd="0" presId="urn:microsoft.com/office/officeart/2018/2/layout/IconLabelList"/>
    <dgm:cxn modelId="{55DA5A3E-8B76-42AE-92C6-3F336C100752}" type="presParOf" srcId="{00F92761-5F9B-4CE9-B257-00F9D0E26A7D}" destId="{18BD0005-ED86-4AA1-9CED-5D8041D2D74D}" srcOrd="1" destOrd="0" presId="urn:microsoft.com/office/officeart/2018/2/layout/IconLabelList"/>
    <dgm:cxn modelId="{6E61E8A0-58F8-478E-86A0-04948CAED1E8}" type="presParOf" srcId="{00F92761-5F9B-4CE9-B257-00F9D0E26A7D}" destId="{B1CB84BD-5720-4677-8CF5-9FBA93944CEC}" srcOrd="2" destOrd="0" presId="urn:microsoft.com/office/officeart/2018/2/layout/IconLabelList"/>
    <dgm:cxn modelId="{88190D23-CDB0-42FD-BE81-3AD967D5BA39}" type="presParOf" srcId="{D0D49687-6A1C-47CF-A76B-54C7CB27B2F8}" destId="{C57CE462-9B12-449A-824B-D2AFE5856B02}" srcOrd="3" destOrd="0" presId="urn:microsoft.com/office/officeart/2018/2/layout/IconLabelList"/>
    <dgm:cxn modelId="{5416265D-3816-42DA-8468-94D7A8CBB69C}" type="presParOf" srcId="{D0D49687-6A1C-47CF-A76B-54C7CB27B2F8}" destId="{90DE90F9-3DDF-4D30-877A-348B53220539}" srcOrd="4" destOrd="0" presId="urn:microsoft.com/office/officeart/2018/2/layout/IconLabelList"/>
    <dgm:cxn modelId="{F58853CE-E630-435F-AD9A-382E6F742FD2}" type="presParOf" srcId="{90DE90F9-3DDF-4D30-877A-348B53220539}" destId="{DC01915D-3ADA-4E4F-AAE6-AE6BFE751BA9}" srcOrd="0" destOrd="0" presId="urn:microsoft.com/office/officeart/2018/2/layout/IconLabelList"/>
    <dgm:cxn modelId="{62833BAB-FAA1-4025-A8CE-DEC0186F06F0}" type="presParOf" srcId="{90DE90F9-3DDF-4D30-877A-348B53220539}" destId="{E9FFCEC4-A0A8-4E62-9C2F-3418036A2A53}" srcOrd="1" destOrd="0" presId="urn:microsoft.com/office/officeart/2018/2/layout/IconLabelList"/>
    <dgm:cxn modelId="{F6B6FB3B-C551-4AC1-AB04-BC418C6145A6}" type="presParOf" srcId="{90DE90F9-3DDF-4D30-877A-348B53220539}" destId="{DE5EB68C-1E28-4932-94DB-62ED6EAA0D5F}"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C320BD-E314-4DEF-9CD8-2E4E5D10B40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DBA7DC05-0B05-4409-8595-869D40C4ECA9}">
      <dgm:prSet custT="1"/>
      <dgm:spPr/>
      <dgm:t>
        <a:bodyPr/>
        <a:lstStyle/>
        <a:p>
          <a:r>
            <a:rPr lang="en-GB" sz="1800"/>
            <a:t>The TOGAF Content Framework identifies two sets of work products: </a:t>
          </a:r>
          <a:endParaRPr lang="en-US" sz="1800"/>
        </a:p>
      </dgm:t>
    </dgm:pt>
    <dgm:pt modelId="{141666A2-F984-4595-A732-613CC4EE6BC6}" type="parTrans" cxnId="{39DCF37D-5903-484F-9966-0B5EFD373402}">
      <dgm:prSet/>
      <dgm:spPr/>
      <dgm:t>
        <a:bodyPr/>
        <a:lstStyle/>
        <a:p>
          <a:endParaRPr lang="en-GB"/>
        </a:p>
      </dgm:t>
    </dgm:pt>
    <dgm:pt modelId="{1DB2207D-12DF-4522-87F2-CE8F5A7C8777}" type="sibTrans" cxnId="{39DCF37D-5903-484F-9966-0B5EFD373402}">
      <dgm:prSet/>
      <dgm:spPr/>
      <dgm:t>
        <a:bodyPr/>
        <a:lstStyle/>
        <a:p>
          <a:endParaRPr lang="en-GB"/>
        </a:p>
      </dgm:t>
    </dgm:pt>
    <dgm:pt modelId="{2C527916-89EF-4AA2-A831-F32DC70937A3}">
      <dgm:prSet custT="1"/>
      <dgm:spPr/>
      <dgm:t>
        <a:bodyPr/>
        <a:lstStyle/>
        <a:p>
          <a:pPr>
            <a:buFont typeface="+mj-lt"/>
            <a:buAutoNum type="romanLcPeriod"/>
          </a:pPr>
          <a:r>
            <a:rPr lang="en-GB" sz="1400"/>
            <a:t>Work products impacting planning, change governance, and benefits realization.</a:t>
          </a:r>
          <a:endParaRPr lang="en-US" sz="1400"/>
        </a:p>
      </dgm:t>
    </dgm:pt>
    <dgm:pt modelId="{7093D6A9-A28E-4F45-8E4F-0FBC94BE4C88}" type="parTrans" cxnId="{6BBE9F85-32FC-4CFD-AA4A-FEAD155948DC}">
      <dgm:prSet/>
      <dgm:spPr/>
      <dgm:t>
        <a:bodyPr/>
        <a:lstStyle/>
        <a:p>
          <a:endParaRPr lang="en-GB"/>
        </a:p>
      </dgm:t>
    </dgm:pt>
    <dgm:pt modelId="{42FDB5DB-E612-432B-85E2-46C108DD075A}" type="sibTrans" cxnId="{6BBE9F85-32FC-4CFD-AA4A-FEAD155948DC}">
      <dgm:prSet/>
      <dgm:spPr/>
      <dgm:t>
        <a:bodyPr/>
        <a:lstStyle/>
        <a:p>
          <a:endParaRPr lang="en-GB"/>
        </a:p>
      </dgm:t>
    </dgm:pt>
    <dgm:pt modelId="{6D8C2A51-30D4-43D7-96D1-72483C3F301C}">
      <dgm:prSet custT="1"/>
      <dgm:spPr/>
      <dgm:t>
        <a:bodyPr/>
        <a:lstStyle/>
        <a:p>
          <a:pPr>
            <a:buFont typeface="+mj-lt"/>
            <a:buAutoNum type="romanLcPeriod"/>
          </a:pPr>
          <a:r>
            <a:rPr lang="en-GB" sz="1400"/>
            <a:t>Work products that are used within the EA Capability to produce the first set.</a:t>
          </a:r>
          <a:endParaRPr lang="en-US" sz="1400"/>
        </a:p>
      </dgm:t>
    </dgm:pt>
    <dgm:pt modelId="{F8539741-90A7-43D5-8F08-C0A27E3C15DB}" type="parTrans" cxnId="{C976C07F-46CC-4718-A050-C5912C306C29}">
      <dgm:prSet/>
      <dgm:spPr/>
      <dgm:t>
        <a:bodyPr/>
        <a:lstStyle/>
        <a:p>
          <a:endParaRPr lang="en-GB"/>
        </a:p>
      </dgm:t>
    </dgm:pt>
    <dgm:pt modelId="{5A5A8CCF-3845-400D-83DC-B7A3B5665F54}" type="sibTrans" cxnId="{C976C07F-46CC-4718-A050-C5912C306C29}">
      <dgm:prSet/>
      <dgm:spPr/>
      <dgm:t>
        <a:bodyPr/>
        <a:lstStyle/>
        <a:p>
          <a:endParaRPr lang="en-GB"/>
        </a:p>
      </dgm:t>
    </dgm:pt>
    <dgm:pt modelId="{AA6A51B0-A7D4-4447-9F50-0B9290E1FD16}" type="pres">
      <dgm:prSet presAssocID="{41C320BD-E314-4DEF-9CD8-2E4E5D10B402}" presName="linear" presStyleCnt="0">
        <dgm:presLayoutVars>
          <dgm:animLvl val="lvl"/>
          <dgm:resizeHandles val="exact"/>
        </dgm:presLayoutVars>
      </dgm:prSet>
      <dgm:spPr/>
    </dgm:pt>
    <dgm:pt modelId="{C05B75DA-E9DA-4059-90AC-E86E99114DF3}" type="pres">
      <dgm:prSet presAssocID="{DBA7DC05-0B05-4409-8595-869D40C4ECA9}" presName="parentText" presStyleLbl="node1" presStyleIdx="0" presStyleCnt="1" custScaleY="81361" custLinFactNeighborY="-11056">
        <dgm:presLayoutVars>
          <dgm:chMax val="0"/>
          <dgm:bulletEnabled val="1"/>
        </dgm:presLayoutVars>
      </dgm:prSet>
      <dgm:spPr/>
    </dgm:pt>
    <dgm:pt modelId="{B0B15738-490F-479E-9197-142A93999927}" type="pres">
      <dgm:prSet presAssocID="{DBA7DC05-0B05-4409-8595-869D40C4ECA9}" presName="childText" presStyleLbl="revTx" presStyleIdx="0" presStyleCnt="1" custLinFactNeighborY="-9752">
        <dgm:presLayoutVars>
          <dgm:bulletEnabled val="1"/>
        </dgm:presLayoutVars>
      </dgm:prSet>
      <dgm:spPr/>
    </dgm:pt>
  </dgm:ptLst>
  <dgm:cxnLst>
    <dgm:cxn modelId="{BDD8A41E-AB9A-4EFB-96EC-84EED4F9E37E}" type="presOf" srcId="{41C320BD-E314-4DEF-9CD8-2E4E5D10B402}" destId="{AA6A51B0-A7D4-4447-9F50-0B9290E1FD16}" srcOrd="0" destOrd="0" presId="urn:microsoft.com/office/officeart/2005/8/layout/vList2"/>
    <dgm:cxn modelId="{5FA2D167-B3D6-4C99-9221-26656D546CD3}" type="presOf" srcId="{2C527916-89EF-4AA2-A831-F32DC70937A3}" destId="{B0B15738-490F-479E-9197-142A93999927}" srcOrd="0" destOrd="0" presId="urn:microsoft.com/office/officeart/2005/8/layout/vList2"/>
    <dgm:cxn modelId="{6CC5FD70-A085-4596-A77F-3888C8216906}" type="presOf" srcId="{DBA7DC05-0B05-4409-8595-869D40C4ECA9}" destId="{C05B75DA-E9DA-4059-90AC-E86E99114DF3}" srcOrd="0" destOrd="0" presId="urn:microsoft.com/office/officeart/2005/8/layout/vList2"/>
    <dgm:cxn modelId="{39DCF37D-5903-484F-9966-0B5EFD373402}" srcId="{41C320BD-E314-4DEF-9CD8-2E4E5D10B402}" destId="{DBA7DC05-0B05-4409-8595-869D40C4ECA9}" srcOrd="0" destOrd="0" parTransId="{141666A2-F984-4595-A732-613CC4EE6BC6}" sibTransId="{1DB2207D-12DF-4522-87F2-CE8F5A7C8777}"/>
    <dgm:cxn modelId="{C976C07F-46CC-4718-A050-C5912C306C29}" srcId="{DBA7DC05-0B05-4409-8595-869D40C4ECA9}" destId="{6D8C2A51-30D4-43D7-96D1-72483C3F301C}" srcOrd="1" destOrd="0" parTransId="{F8539741-90A7-43D5-8F08-C0A27E3C15DB}" sibTransId="{5A5A8CCF-3845-400D-83DC-B7A3B5665F54}"/>
    <dgm:cxn modelId="{6BBE9F85-32FC-4CFD-AA4A-FEAD155948DC}" srcId="{DBA7DC05-0B05-4409-8595-869D40C4ECA9}" destId="{2C527916-89EF-4AA2-A831-F32DC70937A3}" srcOrd="0" destOrd="0" parTransId="{7093D6A9-A28E-4F45-8E4F-0FBC94BE4C88}" sibTransId="{42FDB5DB-E612-432B-85E2-46C108DD075A}"/>
    <dgm:cxn modelId="{A99E1589-DD44-4FD2-B133-4A0FFE02D562}" type="presOf" srcId="{6D8C2A51-30D4-43D7-96D1-72483C3F301C}" destId="{B0B15738-490F-479E-9197-142A93999927}" srcOrd="0" destOrd="1" presId="urn:microsoft.com/office/officeart/2005/8/layout/vList2"/>
    <dgm:cxn modelId="{F00C638A-FD93-420D-8C71-C140111BA05F}" type="presParOf" srcId="{AA6A51B0-A7D4-4447-9F50-0B9290E1FD16}" destId="{C05B75DA-E9DA-4059-90AC-E86E99114DF3}" srcOrd="0" destOrd="0" presId="urn:microsoft.com/office/officeart/2005/8/layout/vList2"/>
    <dgm:cxn modelId="{2F4A0C59-044C-4C10-A669-C1CD0BA5D4BB}" type="presParOf" srcId="{AA6A51B0-A7D4-4447-9F50-0B9290E1FD16}" destId="{B0B15738-490F-479E-9197-142A93999927}"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0DA8110-A41A-4CE1-B5BF-58E735104E8D}" type="doc">
      <dgm:prSet loTypeId="urn:microsoft.com/office/officeart/2005/8/layout/orgChart1" loCatId="hierarchy" qsTypeId="urn:microsoft.com/office/officeart/2005/8/quickstyle/simple1" qsCatId="simple" csTypeId="urn:microsoft.com/office/officeart/2005/8/colors/accent1_3" csCatId="accent1" phldr="1"/>
      <dgm:spPr/>
      <dgm:t>
        <a:bodyPr/>
        <a:lstStyle/>
        <a:p>
          <a:endParaRPr lang="en-US"/>
        </a:p>
      </dgm:t>
    </dgm:pt>
    <dgm:pt modelId="{90AB3B44-3FBA-4C83-B964-7DAA2616AF6D}">
      <dgm:prSet custT="1"/>
      <dgm:spPr/>
      <dgm:t>
        <a:bodyPr/>
        <a:lstStyle/>
        <a:p>
          <a:pPr>
            <a:defRPr cap="all"/>
          </a:pPr>
          <a:r>
            <a:rPr lang="en-GB" sz="1200"/>
            <a:t>Agility</a:t>
          </a:r>
          <a:endParaRPr lang="en-US" sz="1200"/>
        </a:p>
      </dgm:t>
    </dgm:pt>
    <dgm:pt modelId="{27D04171-22F7-4CA9-9A77-C9D57221507F}" type="parTrans" cxnId="{424E3651-7B11-4DCA-8B2A-89E859355C27}">
      <dgm:prSet/>
      <dgm:spPr/>
      <dgm:t>
        <a:bodyPr/>
        <a:lstStyle/>
        <a:p>
          <a:endParaRPr lang="en-US" sz="1200"/>
        </a:p>
      </dgm:t>
    </dgm:pt>
    <dgm:pt modelId="{2625EE87-3CDE-4EC3-933D-790999125606}" type="sibTrans" cxnId="{424E3651-7B11-4DCA-8B2A-89E859355C27}">
      <dgm:prSet/>
      <dgm:spPr/>
      <dgm:t>
        <a:bodyPr/>
        <a:lstStyle/>
        <a:p>
          <a:endParaRPr lang="en-US" sz="1200"/>
        </a:p>
      </dgm:t>
    </dgm:pt>
    <dgm:pt modelId="{631DC150-7B25-459E-B296-3AA0950CE9BF}">
      <dgm:prSet custT="1"/>
      <dgm:spPr/>
      <dgm:t>
        <a:bodyPr/>
        <a:lstStyle/>
        <a:p>
          <a:pPr>
            <a:defRPr cap="all"/>
          </a:pPr>
          <a:r>
            <a:rPr lang="en-GB" sz="1200"/>
            <a:t>Efficiency</a:t>
          </a:r>
          <a:endParaRPr lang="en-US" sz="1200"/>
        </a:p>
      </dgm:t>
    </dgm:pt>
    <dgm:pt modelId="{4385BAF3-221F-494D-A411-2E4D14A371F7}" type="parTrans" cxnId="{1457357E-8D3E-4D0E-821A-77B47E6F121E}">
      <dgm:prSet/>
      <dgm:spPr/>
      <dgm:t>
        <a:bodyPr/>
        <a:lstStyle/>
        <a:p>
          <a:endParaRPr lang="en-US" sz="1200"/>
        </a:p>
      </dgm:t>
    </dgm:pt>
    <dgm:pt modelId="{5021D019-1D29-4743-A07C-8CC63963FA96}" type="sibTrans" cxnId="{1457357E-8D3E-4D0E-821A-77B47E6F121E}">
      <dgm:prSet/>
      <dgm:spPr/>
      <dgm:t>
        <a:bodyPr/>
        <a:lstStyle/>
        <a:p>
          <a:endParaRPr lang="en-US" sz="1200"/>
        </a:p>
      </dgm:t>
    </dgm:pt>
    <dgm:pt modelId="{783D0ADA-DFF1-45FA-9251-FCA495CD2C7F}">
      <dgm:prSet custT="1"/>
      <dgm:spPr/>
      <dgm:t>
        <a:bodyPr/>
        <a:lstStyle/>
        <a:p>
          <a:pPr>
            <a:defRPr cap="all"/>
          </a:pPr>
          <a:r>
            <a:rPr lang="en-GB" sz="1200"/>
            <a:t>IT complexity</a:t>
          </a:r>
          <a:endParaRPr lang="en-US" sz="1200"/>
        </a:p>
      </dgm:t>
    </dgm:pt>
    <dgm:pt modelId="{DA8D3E9E-1209-4791-A787-7C852626508E}" type="parTrans" cxnId="{C711FA50-E4D0-429F-989E-9409ADAB859D}">
      <dgm:prSet/>
      <dgm:spPr/>
      <dgm:t>
        <a:bodyPr/>
        <a:lstStyle/>
        <a:p>
          <a:endParaRPr lang="en-US" sz="1200"/>
        </a:p>
      </dgm:t>
    </dgm:pt>
    <dgm:pt modelId="{974317D8-95E9-4514-BBA5-AE007F0AB793}" type="sibTrans" cxnId="{C711FA50-E4D0-429F-989E-9409ADAB859D}">
      <dgm:prSet/>
      <dgm:spPr/>
      <dgm:t>
        <a:bodyPr/>
        <a:lstStyle/>
        <a:p>
          <a:endParaRPr lang="en-US" sz="1200"/>
        </a:p>
      </dgm:t>
    </dgm:pt>
    <dgm:pt modelId="{8DCC7222-60E8-42BD-A20C-B1DD9D5D2E54}">
      <dgm:prSet custT="1"/>
      <dgm:spPr/>
      <dgm:t>
        <a:bodyPr/>
        <a:lstStyle/>
        <a:p>
          <a:pPr>
            <a:defRPr cap="all"/>
          </a:pPr>
          <a:r>
            <a:rPr lang="en-GB" sz="1200"/>
            <a:t>Customer journey</a:t>
          </a:r>
          <a:endParaRPr lang="en-US" sz="1200"/>
        </a:p>
      </dgm:t>
    </dgm:pt>
    <dgm:pt modelId="{36A27CBC-E445-48CF-9E3F-D2760A8DFE52}" type="parTrans" cxnId="{54B74B63-BB90-476F-A022-B54402B1EFE0}">
      <dgm:prSet/>
      <dgm:spPr/>
      <dgm:t>
        <a:bodyPr/>
        <a:lstStyle/>
        <a:p>
          <a:endParaRPr lang="en-US" sz="1200"/>
        </a:p>
      </dgm:t>
    </dgm:pt>
    <dgm:pt modelId="{D1A4A67E-2EEB-4433-8BD9-8B9FDD0B5537}" type="sibTrans" cxnId="{54B74B63-BB90-476F-A022-B54402B1EFE0}">
      <dgm:prSet/>
      <dgm:spPr/>
      <dgm:t>
        <a:bodyPr/>
        <a:lstStyle/>
        <a:p>
          <a:endParaRPr lang="en-US" sz="1200"/>
        </a:p>
      </dgm:t>
    </dgm:pt>
    <dgm:pt modelId="{9D54710E-F887-49C0-87EF-5B88F233BB03}">
      <dgm:prSet custT="1"/>
      <dgm:spPr/>
      <dgm:t>
        <a:bodyPr/>
        <a:lstStyle/>
        <a:p>
          <a:pPr>
            <a:defRPr cap="all"/>
          </a:pPr>
          <a:r>
            <a:rPr lang="en-GB" sz="1200"/>
            <a:t>Effectiveness</a:t>
          </a:r>
          <a:endParaRPr lang="en-US" sz="1200"/>
        </a:p>
      </dgm:t>
    </dgm:pt>
    <dgm:pt modelId="{F42720DC-A4E0-4B18-A7F8-51779BFD1CF2}" type="parTrans" cxnId="{93CFA71B-3BB6-47CA-9E56-2B765A664DBC}">
      <dgm:prSet/>
      <dgm:spPr/>
      <dgm:t>
        <a:bodyPr/>
        <a:lstStyle/>
        <a:p>
          <a:endParaRPr lang="en-US" sz="1200"/>
        </a:p>
      </dgm:t>
    </dgm:pt>
    <dgm:pt modelId="{D585045A-183C-4A1D-B930-5C9EEC8AFE62}" type="sibTrans" cxnId="{93CFA71B-3BB6-47CA-9E56-2B765A664DBC}">
      <dgm:prSet/>
      <dgm:spPr/>
      <dgm:t>
        <a:bodyPr/>
        <a:lstStyle/>
        <a:p>
          <a:endParaRPr lang="en-US" sz="1200"/>
        </a:p>
      </dgm:t>
    </dgm:pt>
    <dgm:pt modelId="{E0BFE2DD-5C02-4649-BB84-4F78A516518B}">
      <dgm:prSet custT="1"/>
      <dgm:spPr/>
      <dgm:t>
        <a:bodyPr/>
        <a:lstStyle/>
        <a:p>
          <a:pPr>
            <a:defRPr cap="all"/>
          </a:pPr>
          <a:r>
            <a:rPr lang="en-GB" sz="1200"/>
            <a:t>Value</a:t>
          </a:r>
          <a:endParaRPr lang="en-US" sz="1200"/>
        </a:p>
      </dgm:t>
    </dgm:pt>
    <dgm:pt modelId="{412BE410-6C01-46E1-8D42-3ACB705CA5A7}" type="parTrans" cxnId="{C622246F-CC84-4EB9-8196-23AA22E48580}">
      <dgm:prSet/>
      <dgm:spPr/>
      <dgm:t>
        <a:bodyPr/>
        <a:lstStyle/>
        <a:p>
          <a:endParaRPr lang="en-US" sz="1200"/>
        </a:p>
      </dgm:t>
    </dgm:pt>
    <dgm:pt modelId="{2E6A96FE-E45F-48B5-96BA-C7AAD2971A30}" type="sibTrans" cxnId="{C622246F-CC84-4EB9-8196-23AA22E48580}">
      <dgm:prSet/>
      <dgm:spPr/>
      <dgm:t>
        <a:bodyPr/>
        <a:lstStyle/>
        <a:p>
          <a:endParaRPr lang="en-US" sz="1200"/>
        </a:p>
      </dgm:t>
    </dgm:pt>
    <dgm:pt modelId="{702E5AAB-C908-49DF-A5E9-ACE03462AF40}" type="pres">
      <dgm:prSet presAssocID="{50DA8110-A41A-4CE1-B5BF-58E735104E8D}" presName="hierChild1" presStyleCnt="0">
        <dgm:presLayoutVars>
          <dgm:orgChart val="1"/>
          <dgm:chPref val="1"/>
          <dgm:dir/>
          <dgm:animOne val="branch"/>
          <dgm:animLvl val="lvl"/>
          <dgm:resizeHandles/>
        </dgm:presLayoutVars>
      </dgm:prSet>
      <dgm:spPr/>
    </dgm:pt>
    <dgm:pt modelId="{BBF883A4-7D8E-49D8-AB2D-D243B5E810E6}" type="pres">
      <dgm:prSet presAssocID="{90AB3B44-3FBA-4C83-B964-7DAA2616AF6D}" presName="hierRoot1" presStyleCnt="0">
        <dgm:presLayoutVars>
          <dgm:hierBranch val="init"/>
        </dgm:presLayoutVars>
      </dgm:prSet>
      <dgm:spPr/>
    </dgm:pt>
    <dgm:pt modelId="{9B035C8E-6262-49A8-BC07-CC16C397BB4D}" type="pres">
      <dgm:prSet presAssocID="{90AB3B44-3FBA-4C83-B964-7DAA2616AF6D}" presName="rootComposite1" presStyleCnt="0"/>
      <dgm:spPr/>
    </dgm:pt>
    <dgm:pt modelId="{96468C74-DCEF-4B06-A819-88260D0CE25E}" type="pres">
      <dgm:prSet presAssocID="{90AB3B44-3FBA-4C83-B964-7DAA2616AF6D}" presName="rootText1" presStyleLbl="node0" presStyleIdx="0" presStyleCnt="6">
        <dgm:presLayoutVars>
          <dgm:chPref val="3"/>
        </dgm:presLayoutVars>
      </dgm:prSet>
      <dgm:spPr>
        <a:prstGeom prst="roundRect">
          <a:avLst/>
        </a:prstGeom>
      </dgm:spPr>
    </dgm:pt>
    <dgm:pt modelId="{553AE75B-AC01-40A5-BC80-C1CE7C486029}" type="pres">
      <dgm:prSet presAssocID="{90AB3B44-3FBA-4C83-B964-7DAA2616AF6D}" presName="rootConnector1" presStyleLbl="node1" presStyleIdx="0" presStyleCnt="0"/>
      <dgm:spPr/>
    </dgm:pt>
    <dgm:pt modelId="{E4764B8B-F315-4164-AD42-36A715E59512}" type="pres">
      <dgm:prSet presAssocID="{90AB3B44-3FBA-4C83-B964-7DAA2616AF6D}" presName="hierChild2" presStyleCnt="0"/>
      <dgm:spPr/>
    </dgm:pt>
    <dgm:pt modelId="{CF3FE95D-41E3-4F02-854E-6AE6A224A87D}" type="pres">
      <dgm:prSet presAssocID="{90AB3B44-3FBA-4C83-B964-7DAA2616AF6D}" presName="hierChild3" presStyleCnt="0"/>
      <dgm:spPr/>
    </dgm:pt>
    <dgm:pt modelId="{D7B0FD06-FC7D-4661-963E-149B838E1BA5}" type="pres">
      <dgm:prSet presAssocID="{631DC150-7B25-459E-B296-3AA0950CE9BF}" presName="hierRoot1" presStyleCnt="0">
        <dgm:presLayoutVars>
          <dgm:hierBranch val="init"/>
        </dgm:presLayoutVars>
      </dgm:prSet>
      <dgm:spPr/>
    </dgm:pt>
    <dgm:pt modelId="{B76B24CE-FDA3-41B1-9F45-428911A301A2}" type="pres">
      <dgm:prSet presAssocID="{631DC150-7B25-459E-B296-3AA0950CE9BF}" presName="rootComposite1" presStyleCnt="0"/>
      <dgm:spPr/>
    </dgm:pt>
    <dgm:pt modelId="{8B257CAB-7E39-46C8-92BB-480150D61570}" type="pres">
      <dgm:prSet presAssocID="{631DC150-7B25-459E-B296-3AA0950CE9BF}" presName="rootText1" presStyleLbl="node0" presStyleIdx="1" presStyleCnt="6">
        <dgm:presLayoutVars>
          <dgm:chPref val="3"/>
        </dgm:presLayoutVars>
      </dgm:prSet>
      <dgm:spPr>
        <a:prstGeom prst="roundRect">
          <a:avLst/>
        </a:prstGeom>
      </dgm:spPr>
    </dgm:pt>
    <dgm:pt modelId="{E34AF15B-3976-4B38-A2DD-65CC3C3F61EE}" type="pres">
      <dgm:prSet presAssocID="{631DC150-7B25-459E-B296-3AA0950CE9BF}" presName="rootConnector1" presStyleLbl="node1" presStyleIdx="0" presStyleCnt="0"/>
      <dgm:spPr/>
    </dgm:pt>
    <dgm:pt modelId="{26CAE8AE-59A1-463A-B8B1-E155D47FA7C5}" type="pres">
      <dgm:prSet presAssocID="{631DC150-7B25-459E-B296-3AA0950CE9BF}" presName="hierChild2" presStyleCnt="0"/>
      <dgm:spPr/>
    </dgm:pt>
    <dgm:pt modelId="{95FE876F-C6F6-4B83-8E1C-D0921A9BC3F5}" type="pres">
      <dgm:prSet presAssocID="{631DC150-7B25-459E-B296-3AA0950CE9BF}" presName="hierChild3" presStyleCnt="0"/>
      <dgm:spPr/>
    </dgm:pt>
    <dgm:pt modelId="{CD40AAA0-4BC2-4769-B19F-C28B3596FFD5}" type="pres">
      <dgm:prSet presAssocID="{783D0ADA-DFF1-45FA-9251-FCA495CD2C7F}" presName="hierRoot1" presStyleCnt="0">
        <dgm:presLayoutVars>
          <dgm:hierBranch val="init"/>
        </dgm:presLayoutVars>
      </dgm:prSet>
      <dgm:spPr/>
    </dgm:pt>
    <dgm:pt modelId="{9290BFD7-748E-408F-80F5-FA81592A73A4}" type="pres">
      <dgm:prSet presAssocID="{783D0ADA-DFF1-45FA-9251-FCA495CD2C7F}" presName="rootComposite1" presStyleCnt="0"/>
      <dgm:spPr/>
    </dgm:pt>
    <dgm:pt modelId="{2D15F725-D248-4ECE-8A7B-51A0721A3B6E}" type="pres">
      <dgm:prSet presAssocID="{783D0ADA-DFF1-45FA-9251-FCA495CD2C7F}" presName="rootText1" presStyleLbl="node0" presStyleIdx="2" presStyleCnt="6">
        <dgm:presLayoutVars>
          <dgm:chPref val="3"/>
        </dgm:presLayoutVars>
      </dgm:prSet>
      <dgm:spPr>
        <a:prstGeom prst="roundRect">
          <a:avLst/>
        </a:prstGeom>
      </dgm:spPr>
    </dgm:pt>
    <dgm:pt modelId="{014A45D5-7255-439F-AD53-06AAE9EAA188}" type="pres">
      <dgm:prSet presAssocID="{783D0ADA-DFF1-45FA-9251-FCA495CD2C7F}" presName="rootConnector1" presStyleLbl="node1" presStyleIdx="0" presStyleCnt="0"/>
      <dgm:spPr/>
    </dgm:pt>
    <dgm:pt modelId="{29BCF6A1-393B-423D-8396-36C0982E264F}" type="pres">
      <dgm:prSet presAssocID="{783D0ADA-DFF1-45FA-9251-FCA495CD2C7F}" presName="hierChild2" presStyleCnt="0"/>
      <dgm:spPr/>
    </dgm:pt>
    <dgm:pt modelId="{E8D88EC5-24E1-46C7-B332-A8FC52F9F72F}" type="pres">
      <dgm:prSet presAssocID="{783D0ADA-DFF1-45FA-9251-FCA495CD2C7F}" presName="hierChild3" presStyleCnt="0"/>
      <dgm:spPr/>
    </dgm:pt>
    <dgm:pt modelId="{6CA0B81D-1024-4552-950A-B814EDC6A23A}" type="pres">
      <dgm:prSet presAssocID="{8DCC7222-60E8-42BD-A20C-B1DD9D5D2E54}" presName="hierRoot1" presStyleCnt="0">
        <dgm:presLayoutVars>
          <dgm:hierBranch val="init"/>
        </dgm:presLayoutVars>
      </dgm:prSet>
      <dgm:spPr/>
    </dgm:pt>
    <dgm:pt modelId="{386B5E88-B531-4171-9753-082D193F2093}" type="pres">
      <dgm:prSet presAssocID="{8DCC7222-60E8-42BD-A20C-B1DD9D5D2E54}" presName="rootComposite1" presStyleCnt="0"/>
      <dgm:spPr/>
    </dgm:pt>
    <dgm:pt modelId="{554C799C-0786-4A4C-BB36-C7394D049A45}" type="pres">
      <dgm:prSet presAssocID="{8DCC7222-60E8-42BD-A20C-B1DD9D5D2E54}" presName="rootText1" presStyleLbl="node0" presStyleIdx="3" presStyleCnt="6">
        <dgm:presLayoutVars>
          <dgm:chPref val="3"/>
        </dgm:presLayoutVars>
      </dgm:prSet>
      <dgm:spPr>
        <a:prstGeom prst="roundRect">
          <a:avLst/>
        </a:prstGeom>
      </dgm:spPr>
    </dgm:pt>
    <dgm:pt modelId="{B77E7E51-6AD3-4E0F-AB85-B0C12081E456}" type="pres">
      <dgm:prSet presAssocID="{8DCC7222-60E8-42BD-A20C-B1DD9D5D2E54}" presName="rootConnector1" presStyleLbl="node1" presStyleIdx="0" presStyleCnt="0"/>
      <dgm:spPr/>
    </dgm:pt>
    <dgm:pt modelId="{B576A7B3-F2AA-43AD-8438-A6484E795D6A}" type="pres">
      <dgm:prSet presAssocID="{8DCC7222-60E8-42BD-A20C-B1DD9D5D2E54}" presName="hierChild2" presStyleCnt="0"/>
      <dgm:spPr/>
    </dgm:pt>
    <dgm:pt modelId="{BD20EF87-5171-4E37-8495-066966256469}" type="pres">
      <dgm:prSet presAssocID="{8DCC7222-60E8-42BD-A20C-B1DD9D5D2E54}" presName="hierChild3" presStyleCnt="0"/>
      <dgm:spPr/>
    </dgm:pt>
    <dgm:pt modelId="{E74CAA6F-08BA-49F8-8310-A0291445CA00}" type="pres">
      <dgm:prSet presAssocID="{9D54710E-F887-49C0-87EF-5B88F233BB03}" presName="hierRoot1" presStyleCnt="0">
        <dgm:presLayoutVars>
          <dgm:hierBranch val="init"/>
        </dgm:presLayoutVars>
      </dgm:prSet>
      <dgm:spPr/>
    </dgm:pt>
    <dgm:pt modelId="{C06C1F5F-DE66-42F5-B653-572E0A35B95F}" type="pres">
      <dgm:prSet presAssocID="{9D54710E-F887-49C0-87EF-5B88F233BB03}" presName="rootComposite1" presStyleCnt="0"/>
      <dgm:spPr/>
    </dgm:pt>
    <dgm:pt modelId="{46C3EC52-AF86-488C-B684-5D3D5A33289E}" type="pres">
      <dgm:prSet presAssocID="{9D54710E-F887-49C0-87EF-5B88F233BB03}" presName="rootText1" presStyleLbl="node0" presStyleIdx="4" presStyleCnt="6">
        <dgm:presLayoutVars>
          <dgm:chPref val="3"/>
        </dgm:presLayoutVars>
      </dgm:prSet>
      <dgm:spPr>
        <a:prstGeom prst="roundRect">
          <a:avLst/>
        </a:prstGeom>
      </dgm:spPr>
    </dgm:pt>
    <dgm:pt modelId="{849AE63E-33C2-4516-BA04-C050A467FF5E}" type="pres">
      <dgm:prSet presAssocID="{9D54710E-F887-49C0-87EF-5B88F233BB03}" presName="rootConnector1" presStyleLbl="node1" presStyleIdx="0" presStyleCnt="0"/>
      <dgm:spPr/>
    </dgm:pt>
    <dgm:pt modelId="{90767C1B-073D-407D-B746-069186E308BB}" type="pres">
      <dgm:prSet presAssocID="{9D54710E-F887-49C0-87EF-5B88F233BB03}" presName="hierChild2" presStyleCnt="0"/>
      <dgm:spPr/>
    </dgm:pt>
    <dgm:pt modelId="{CF03ADFE-F037-4AD4-B660-B88AA7650845}" type="pres">
      <dgm:prSet presAssocID="{9D54710E-F887-49C0-87EF-5B88F233BB03}" presName="hierChild3" presStyleCnt="0"/>
      <dgm:spPr/>
    </dgm:pt>
    <dgm:pt modelId="{1D78408B-C4FA-425A-BCC6-11F14850AD3F}" type="pres">
      <dgm:prSet presAssocID="{E0BFE2DD-5C02-4649-BB84-4F78A516518B}" presName="hierRoot1" presStyleCnt="0">
        <dgm:presLayoutVars>
          <dgm:hierBranch val="init"/>
        </dgm:presLayoutVars>
      </dgm:prSet>
      <dgm:spPr/>
    </dgm:pt>
    <dgm:pt modelId="{88E7C306-5647-4692-BFAC-02AC3F9F6785}" type="pres">
      <dgm:prSet presAssocID="{E0BFE2DD-5C02-4649-BB84-4F78A516518B}" presName="rootComposite1" presStyleCnt="0"/>
      <dgm:spPr/>
    </dgm:pt>
    <dgm:pt modelId="{FC53CDFE-F55E-4624-BB39-531B13BA2309}" type="pres">
      <dgm:prSet presAssocID="{E0BFE2DD-5C02-4649-BB84-4F78A516518B}" presName="rootText1" presStyleLbl="node0" presStyleIdx="5" presStyleCnt="6">
        <dgm:presLayoutVars>
          <dgm:chPref val="3"/>
        </dgm:presLayoutVars>
      </dgm:prSet>
      <dgm:spPr>
        <a:prstGeom prst="roundRect">
          <a:avLst/>
        </a:prstGeom>
      </dgm:spPr>
    </dgm:pt>
    <dgm:pt modelId="{035BCDA8-E8D4-47AF-85C8-4515E39887AE}" type="pres">
      <dgm:prSet presAssocID="{E0BFE2DD-5C02-4649-BB84-4F78A516518B}" presName="rootConnector1" presStyleLbl="node1" presStyleIdx="0" presStyleCnt="0"/>
      <dgm:spPr/>
    </dgm:pt>
    <dgm:pt modelId="{DB7CBFD6-69FC-4568-AD35-02C532E4CD07}" type="pres">
      <dgm:prSet presAssocID="{E0BFE2DD-5C02-4649-BB84-4F78A516518B}" presName="hierChild2" presStyleCnt="0"/>
      <dgm:spPr/>
    </dgm:pt>
    <dgm:pt modelId="{FF3C5EBF-6C38-4E04-BAB0-08B7C7AD15EF}" type="pres">
      <dgm:prSet presAssocID="{E0BFE2DD-5C02-4649-BB84-4F78A516518B}" presName="hierChild3" presStyleCnt="0"/>
      <dgm:spPr/>
    </dgm:pt>
  </dgm:ptLst>
  <dgm:cxnLst>
    <dgm:cxn modelId="{C6967700-E033-4E3F-8030-43D5D8EDFCD9}" type="presOf" srcId="{90AB3B44-3FBA-4C83-B964-7DAA2616AF6D}" destId="{96468C74-DCEF-4B06-A819-88260D0CE25E}" srcOrd="0" destOrd="0" presId="urn:microsoft.com/office/officeart/2005/8/layout/orgChart1"/>
    <dgm:cxn modelId="{0A7C1A02-7AFA-4DA8-9002-53CED2BB212F}" type="presOf" srcId="{8DCC7222-60E8-42BD-A20C-B1DD9D5D2E54}" destId="{B77E7E51-6AD3-4E0F-AB85-B0C12081E456}" srcOrd="1" destOrd="0" presId="urn:microsoft.com/office/officeart/2005/8/layout/orgChart1"/>
    <dgm:cxn modelId="{41D9CF08-B55A-4BF3-BBA7-8E42522C578E}" type="presOf" srcId="{E0BFE2DD-5C02-4649-BB84-4F78A516518B}" destId="{FC53CDFE-F55E-4624-BB39-531B13BA2309}" srcOrd="0" destOrd="0" presId="urn:microsoft.com/office/officeart/2005/8/layout/orgChart1"/>
    <dgm:cxn modelId="{60D60710-041B-438E-9247-1F897A686E13}" type="presOf" srcId="{90AB3B44-3FBA-4C83-B964-7DAA2616AF6D}" destId="{553AE75B-AC01-40A5-BC80-C1CE7C486029}" srcOrd="1" destOrd="0" presId="urn:microsoft.com/office/officeart/2005/8/layout/orgChart1"/>
    <dgm:cxn modelId="{93CFA71B-3BB6-47CA-9E56-2B765A664DBC}" srcId="{50DA8110-A41A-4CE1-B5BF-58E735104E8D}" destId="{9D54710E-F887-49C0-87EF-5B88F233BB03}" srcOrd="4" destOrd="0" parTransId="{F42720DC-A4E0-4B18-A7F8-51779BFD1CF2}" sibTransId="{D585045A-183C-4A1D-B930-5C9EEC8AFE62}"/>
    <dgm:cxn modelId="{A5531B40-CE12-4324-AE74-53B4CB916176}" type="presOf" srcId="{E0BFE2DD-5C02-4649-BB84-4F78A516518B}" destId="{035BCDA8-E8D4-47AF-85C8-4515E39887AE}" srcOrd="1" destOrd="0" presId="urn:microsoft.com/office/officeart/2005/8/layout/orgChart1"/>
    <dgm:cxn modelId="{548AF240-F16F-4F52-9613-73A124D9A4AD}" type="presOf" srcId="{9D54710E-F887-49C0-87EF-5B88F233BB03}" destId="{46C3EC52-AF86-488C-B684-5D3D5A33289E}" srcOrd="0" destOrd="0" presId="urn:microsoft.com/office/officeart/2005/8/layout/orgChart1"/>
    <dgm:cxn modelId="{54B74B63-BB90-476F-A022-B54402B1EFE0}" srcId="{50DA8110-A41A-4CE1-B5BF-58E735104E8D}" destId="{8DCC7222-60E8-42BD-A20C-B1DD9D5D2E54}" srcOrd="3" destOrd="0" parTransId="{36A27CBC-E445-48CF-9E3F-D2760A8DFE52}" sibTransId="{D1A4A67E-2EEB-4433-8BD9-8B9FDD0B5537}"/>
    <dgm:cxn modelId="{CB1F8966-74CE-43AE-8C67-C1A0212A0362}" type="presOf" srcId="{9D54710E-F887-49C0-87EF-5B88F233BB03}" destId="{849AE63E-33C2-4516-BA04-C050A467FF5E}" srcOrd="1" destOrd="0" presId="urn:microsoft.com/office/officeart/2005/8/layout/orgChart1"/>
    <dgm:cxn modelId="{C622246F-CC84-4EB9-8196-23AA22E48580}" srcId="{50DA8110-A41A-4CE1-B5BF-58E735104E8D}" destId="{E0BFE2DD-5C02-4649-BB84-4F78A516518B}" srcOrd="5" destOrd="0" parTransId="{412BE410-6C01-46E1-8D42-3ACB705CA5A7}" sibTransId="{2E6A96FE-E45F-48B5-96BA-C7AAD2971A30}"/>
    <dgm:cxn modelId="{C711FA50-E4D0-429F-989E-9409ADAB859D}" srcId="{50DA8110-A41A-4CE1-B5BF-58E735104E8D}" destId="{783D0ADA-DFF1-45FA-9251-FCA495CD2C7F}" srcOrd="2" destOrd="0" parTransId="{DA8D3E9E-1209-4791-A787-7C852626508E}" sibTransId="{974317D8-95E9-4514-BBA5-AE007F0AB793}"/>
    <dgm:cxn modelId="{424E3651-7B11-4DCA-8B2A-89E859355C27}" srcId="{50DA8110-A41A-4CE1-B5BF-58E735104E8D}" destId="{90AB3B44-3FBA-4C83-B964-7DAA2616AF6D}" srcOrd="0" destOrd="0" parTransId="{27D04171-22F7-4CA9-9A77-C9D57221507F}" sibTransId="{2625EE87-3CDE-4EC3-933D-790999125606}"/>
    <dgm:cxn modelId="{183C1B75-236D-49BD-988A-22013E08C92D}" type="presOf" srcId="{783D0ADA-DFF1-45FA-9251-FCA495CD2C7F}" destId="{2D15F725-D248-4ECE-8A7B-51A0721A3B6E}" srcOrd="0" destOrd="0" presId="urn:microsoft.com/office/officeart/2005/8/layout/orgChart1"/>
    <dgm:cxn modelId="{CD29A076-0C5C-473A-A34D-C9402A3AE689}" type="presOf" srcId="{50DA8110-A41A-4CE1-B5BF-58E735104E8D}" destId="{702E5AAB-C908-49DF-A5E9-ACE03462AF40}" srcOrd="0" destOrd="0" presId="urn:microsoft.com/office/officeart/2005/8/layout/orgChart1"/>
    <dgm:cxn modelId="{1457357E-8D3E-4D0E-821A-77B47E6F121E}" srcId="{50DA8110-A41A-4CE1-B5BF-58E735104E8D}" destId="{631DC150-7B25-459E-B296-3AA0950CE9BF}" srcOrd="1" destOrd="0" parTransId="{4385BAF3-221F-494D-A411-2E4D14A371F7}" sibTransId="{5021D019-1D29-4743-A07C-8CC63963FA96}"/>
    <dgm:cxn modelId="{9CDD618B-3DFB-4B82-A1AF-D5107B70DC2F}" type="presOf" srcId="{8DCC7222-60E8-42BD-A20C-B1DD9D5D2E54}" destId="{554C799C-0786-4A4C-BB36-C7394D049A45}" srcOrd="0" destOrd="0" presId="urn:microsoft.com/office/officeart/2005/8/layout/orgChart1"/>
    <dgm:cxn modelId="{51DEEEA9-AD6E-46E1-B5C0-0B81FAAC0BB1}" type="presOf" srcId="{631DC150-7B25-459E-B296-3AA0950CE9BF}" destId="{E34AF15B-3976-4B38-A2DD-65CC3C3F61EE}" srcOrd="1" destOrd="0" presId="urn:microsoft.com/office/officeart/2005/8/layout/orgChart1"/>
    <dgm:cxn modelId="{65D659F5-A659-4352-B24C-2118892E77FE}" type="presOf" srcId="{631DC150-7B25-459E-B296-3AA0950CE9BF}" destId="{8B257CAB-7E39-46C8-92BB-480150D61570}" srcOrd="0" destOrd="0" presId="urn:microsoft.com/office/officeart/2005/8/layout/orgChart1"/>
    <dgm:cxn modelId="{E80D91FF-4E2E-4279-A561-1561BA38711B}" type="presOf" srcId="{783D0ADA-DFF1-45FA-9251-FCA495CD2C7F}" destId="{014A45D5-7255-439F-AD53-06AAE9EAA188}" srcOrd="1" destOrd="0" presId="urn:microsoft.com/office/officeart/2005/8/layout/orgChart1"/>
    <dgm:cxn modelId="{52DF4621-B4BE-49FF-BE78-BC0E25A9875D}" type="presParOf" srcId="{702E5AAB-C908-49DF-A5E9-ACE03462AF40}" destId="{BBF883A4-7D8E-49D8-AB2D-D243B5E810E6}" srcOrd="0" destOrd="0" presId="urn:microsoft.com/office/officeart/2005/8/layout/orgChart1"/>
    <dgm:cxn modelId="{B8A22194-7809-411A-A504-3B231602F38E}" type="presParOf" srcId="{BBF883A4-7D8E-49D8-AB2D-D243B5E810E6}" destId="{9B035C8E-6262-49A8-BC07-CC16C397BB4D}" srcOrd="0" destOrd="0" presId="urn:microsoft.com/office/officeart/2005/8/layout/orgChart1"/>
    <dgm:cxn modelId="{F0DCE413-13CD-44AF-BC68-F9FE44DD0397}" type="presParOf" srcId="{9B035C8E-6262-49A8-BC07-CC16C397BB4D}" destId="{96468C74-DCEF-4B06-A819-88260D0CE25E}" srcOrd="0" destOrd="0" presId="urn:microsoft.com/office/officeart/2005/8/layout/orgChart1"/>
    <dgm:cxn modelId="{DF027654-92F0-4B03-B2C3-DF5E027B5AE2}" type="presParOf" srcId="{9B035C8E-6262-49A8-BC07-CC16C397BB4D}" destId="{553AE75B-AC01-40A5-BC80-C1CE7C486029}" srcOrd="1" destOrd="0" presId="urn:microsoft.com/office/officeart/2005/8/layout/orgChart1"/>
    <dgm:cxn modelId="{B6623858-35C9-4614-8051-F7CB71193348}" type="presParOf" srcId="{BBF883A4-7D8E-49D8-AB2D-D243B5E810E6}" destId="{E4764B8B-F315-4164-AD42-36A715E59512}" srcOrd="1" destOrd="0" presId="urn:microsoft.com/office/officeart/2005/8/layout/orgChart1"/>
    <dgm:cxn modelId="{D393D4C4-49C4-401D-ABAB-B28A385D1025}" type="presParOf" srcId="{BBF883A4-7D8E-49D8-AB2D-D243B5E810E6}" destId="{CF3FE95D-41E3-4F02-854E-6AE6A224A87D}" srcOrd="2" destOrd="0" presId="urn:microsoft.com/office/officeart/2005/8/layout/orgChart1"/>
    <dgm:cxn modelId="{6A0B95C1-4B4D-41ED-A2D2-7F62AA083070}" type="presParOf" srcId="{702E5AAB-C908-49DF-A5E9-ACE03462AF40}" destId="{D7B0FD06-FC7D-4661-963E-149B838E1BA5}" srcOrd="1" destOrd="0" presId="urn:microsoft.com/office/officeart/2005/8/layout/orgChart1"/>
    <dgm:cxn modelId="{6CE5D0C9-C981-43DD-A90C-A3BEC1356FEA}" type="presParOf" srcId="{D7B0FD06-FC7D-4661-963E-149B838E1BA5}" destId="{B76B24CE-FDA3-41B1-9F45-428911A301A2}" srcOrd="0" destOrd="0" presId="urn:microsoft.com/office/officeart/2005/8/layout/orgChart1"/>
    <dgm:cxn modelId="{8ADB430E-3B35-412C-A533-B4A5733AF0FA}" type="presParOf" srcId="{B76B24CE-FDA3-41B1-9F45-428911A301A2}" destId="{8B257CAB-7E39-46C8-92BB-480150D61570}" srcOrd="0" destOrd="0" presId="urn:microsoft.com/office/officeart/2005/8/layout/orgChart1"/>
    <dgm:cxn modelId="{47D29D9B-30F9-4DAB-9635-6A9393FD12C8}" type="presParOf" srcId="{B76B24CE-FDA3-41B1-9F45-428911A301A2}" destId="{E34AF15B-3976-4B38-A2DD-65CC3C3F61EE}" srcOrd="1" destOrd="0" presId="urn:microsoft.com/office/officeart/2005/8/layout/orgChart1"/>
    <dgm:cxn modelId="{B9159100-0F22-4750-A508-E48C88B6A55C}" type="presParOf" srcId="{D7B0FD06-FC7D-4661-963E-149B838E1BA5}" destId="{26CAE8AE-59A1-463A-B8B1-E155D47FA7C5}" srcOrd="1" destOrd="0" presId="urn:microsoft.com/office/officeart/2005/8/layout/orgChart1"/>
    <dgm:cxn modelId="{09E4EB8C-4168-4E2F-A3DF-FD75743F39EE}" type="presParOf" srcId="{D7B0FD06-FC7D-4661-963E-149B838E1BA5}" destId="{95FE876F-C6F6-4B83-8E1C-D0921A9BC3F5}" srcOrd="2" destOrd="0" presId="urn:microsoft.com/office/officeart/2005/8/layout/orgChart1"/>
    <dgm:cxn modelId="{AB60BEED-9FC5-4771-8BB7-A7A5163168C6}" type="presParOf" srcId="{702E5AAB-C908-49DF-A5E9-ACE03462AF40}" destId="{CD40AAA0-4BC2-4769-B19F-C28B3596FFD5}" srcOrd="2" destOrd="0" presId="urn:microsoft.com/office/officeart/2005/8/layout/orgChart1"/>
    <dgm:cxn modelId="{05F059A2-35A5-4B6F-9179-4E45E0453615}" type="presParOf" srcId="{CD40AAA0-4BC2-4769-B19F-C28B3596FFD5}" destId="{9290BFD7-748E-408F-80F5-FA81592A73A4}" srcOrd="0" destOrd="0" presId="urn:microsoft.com/office/officeart/2005/8/layout/orgChart1"/>
    <dgm:cxn modelId="{CA6021A6-6723-4FCC-A808-FC552E3A2C92}" type="presParOf" srcId="{9290BFD7-748E-408F-80F5-FA81592A73A4}" destId="{2D15F725-D248-4ECE-8A7B-51A0721A3B6E}" srcOrd="0" destOrd="0" presId="urn:microsoft.com/office/officeart/2005/8/layout/orgChart1"/>
    <dgm:cxn modelId="{E7F2EE35-6880-42AE-BA4F-B3B65AC66146}" type="presParOf" srcId="{9290BFD7-748E-408F-80F5-FA81592A73A4}" destId="{014A45D5-7255-439F-AD53-06AAE9EAA188}" srcOrd="1" destOrd="0" presId="urn:microsoft.com/office/officeart/2005/8/layout/orgChart1"/>
    <dgm:cxn modelId="{FC57D055-9D7F-4FE4-BD0E-18EF921D1511}" type="presParOf" srcId="{CD40AAA0-4BC2-4769-B19F-C28B3596FFD5}" destId="{29BCF6A1-393B-423D-8396-36C0982E264F}" srcOrd="1" destOrd="0" presId="urn:microsoft.com/office/officeart/2005/8/layout/orgChart1"/>
    <dgm:cxn modelId="{91D01FFA-15F2-49DB-B948-93EC03212C06}" type="presParOf" srcId="{CD40AAA0-4BC2-4769-B19F-C28B3596FFD5}" destId="{E8D88EC5-24E1-46C7-B332-A8FC52F9F72F}" srcOrd="2" destOrd="0" presId="urn:microsoft.com/office/officeart/2005/8/layout/orgChart1"/>
    <dgm:cxn modelId="{00999C8B-2539-4447-BBCF-45E44C615A83}" type="presParOf" srcId="{702E5AAB-C908-49DF-A5E9-ACE03462AF40}" destId="{6CA0B81D-1024-4552-950A-B814EDC6A23A}" srcOrd="3" destOrd="0" presId="urn:microsoft.com/office/officeart/2005/8/layout/orgChart1"/>
    <dgm:cxn modelId="{D4916A8C-8A6E-4E9B-8588-B377A7573DC6}" type="presParOf" srcId="{6CA0B81D-1024-4552-950A-B814EDC6A23A}" destId="{386B5E88-B531-4171-9753-082D193F2093}" srcOrd="0" destOrd="0" presId="urn:microsoft.com/office/officeart/2005/8/layout/orgChart1"/>
    <dgm:cxn modelId="{2866CF4F-1881-4576-B8A1-5C7B45083314}" type="presParOf" srcId="{386B5E88-B531-4171-9753-082D193F2093}" destId="{554C799C-0786-4A4C-BB36-C7394D049A45}" srcOrd="0" destOrd="0" presId="urn:microsoft.com/office/officeart/2005/8/layout/orgChart1"/>
    <dgm:cxn modelId="{3731CD37-9400-4638-83EF-BAB10C697E5B}" type="presParOf" srcId="{386B5E88-B531-4171-9753-082D193F2093}" destId="{B77E7E51-6AD3-4E0F-AB85-B0C12081E456}" srcOrd="1" destOrd="0" presId="urn:microsoft.com/office/officeart/2005/8/layout/orgChart1"/>
    <dgm:cxn modelId="{A67E4D28-7497-46E7-8F91-CD0AB040F5A4}" type="presParOf" srcId="{6CA0B81D-1024-4552-950A-B814EDC6A23A}" destId="{B576A7B3-F2AA-43AD-8438-A6484E795D6A}" srcOrd="1" destOrd="0" presId="urn:microsoft.com/office/officeart/2005/8/layout/orgChart1"/>
    <dgm:cxn modelId="{9715BC7A-6D00-40BA-8CFC-9CF2F6F2E471}" type="presParOf" srcId="{6CA0B81D-1024-4552-950A-B814EDC6A23A}" destId="{BD20EF87-5171-4E37-8495-066966256469}" srcOrd="2" destOrd="0" presId="urn:microsoft.com/office/officeart/2005/8/layout/orgChart1"/>
    <dgm:cxn modelId="{B77BE90C-E88E-4058-8218-40C5874CBB77}" type="presParOf" srcId="{702E5AAB-C908-49DF-A5E9-ACE03462AF40}" destId="{E74CAA6F-08BA-49F8-8310-A0291445CA00}" srcOrd="4" destOrd="0" presId="urn:microsoft.com/office/officeart/2005/8/layout/orgChart1"/>
    <dgm:cxn modelId="{C6C6DEDB-9229-4786-A1ED-6812FC9D7C97}" type="presParOf" srcId="{E74CAA6F-08BA-49F8-8310-A0291445CA00}" destId="{C06C1F5F-DE66-42F5-B653-572E0A35B95F}" srcOrd="0" destOrd="0" presId="urn:microsoft.com/office/officeart/2005/8/layout/orgChart1"/>
    <dgm:cxn modelId="{65A21262-0FE5-413C-B7E4-3CF6063A605F}" type="presParOf" srcId="{C06C1F5F-DE66-42F5-B653-572E0A35B95F}" destId="{46C3EC52-AF86-488C-B684-5D3D5A33289E}" srcOrd="0" destOrd="0" presId="urn:microsoft.com/office/officeart/2005/8/layout/orgChart1"/>
    <dgm:cxn modelId="{5C2E225F-5396-4396-A50C-739FF51C5461}" type="presParOf" srcId="{C06C1F5F-DE66-42F5-B653-572E0A35B95F}" destId="{849AE63E-33C2-4516-BA04-C050A467FF5E}" srcOrd="1" destOrd="0" presId="urn:microsoft.com/office/officeart/2005/8/layout/orgChart1"/>
    <dgm:cxn modelId="{447B6A49-D390-4A68-9CA8-9E5E225C4B93}" type="presParOf" srcId="{E74CAA6F-08BA-49F8-8310-A0291445CA00}" destId="{90767C1B-073D-407D-B746-069186E308BB}" srcOrd="1" destOrd="0" presId="urn:microsoft.com/office/officeart/2005/8/layout/orgChart1"/>
    <dgm:cxn modelId="{67E2A2FA-D1C8-4A47-B69E-F27C86962DF2}" type="presParOf" srcId="{E74CAA6F-08BA-49F8-8310-A0291445CA00}" destId="{CF03ADFE-F037-4AD4-B660-B88AA7650845}" srcOrd="2" destOrd="0" presId="urn:microsoft.com/office/officeart/2005/8/layout/orgChart1"/>
    <dgm:cxn modelId="{808DAD26-7655-4E24-A75C-1B9AFC95CC1A}" type="presParOf" srcId="{702E5AAB-C908-49DF-A5E9-ACE03462AF40}" destId="{1D78408B-C4FA-425A-BCC6-11F14850AD3F}" srcOrd="5" destOrd="0" presId="urn:microsoft.com/office/officeart/2005/8/layout/orgChart1"/>
    <dgm:cxn modelId="{4375A842-C7CE-4FF8-91EC-9F3D4D21B8F5}" type="presParOf" srcId="{1D78408B-C4FA-425A-BCC6-11F14850AD3F}" destId="{88E7C306-5647-4692-BFAC-02AC3F9F6785}" srcOrd="0" destOrd="0" presId="urn:microsoft.com/office/officeart/2005/8/layout/orgChart1"/>
    <dgm:cxn modelId="{6BCAF374-8239-4CD4-9185-572D936AFCF4}" type="presParOf" srcId="{88E7C306-5647-4692-BFAC-02AC3F9F6785}" destId="{FC53CDFE-F55E-4624-BB39-531B13BA2309}" srcOrd="0" destOrd="0" presId="urn:microsoft.com/office/officeart/2005/8/layout/orgChart1"/>
    <dgm:cxn modelId="{21336040-717B-40BD-B2A1-98FF38282F07}" type="presParOf" srcId="{88E7C306-5647-4692-BFAC-02AC3F9F6785}" destId="{035BCDA8-E8D4-47AF-85C8-4515E39887AE}" srcOrd="1" destOrd="0" presId="urn:microsoft.com/office/officeart/2005/8/layout/orgChart1"/>
    <dgm:cxn modelId="{98EDD7E6-BBB3-4653-A93F-D5402C6FA8BE}" type="presParOf" srcId="{1D78408B-C4FA-425A-BCC6-11F14850AD3F}" destId="{DB7CBFD6-69FC-4568-AD35-02C532E4CD07}" srcOrd="1" destOrd="0" presId="urn:microsoft.com/office/officeart/2005/8/layout/orgChart1"/>
    <dgm:cxn modelId="{4D6B22C5-F02E-49E3-98E2-53350C656B68}" type="presParOf" srcId="{1D78408B-C4FA-425A-BCC6-11F14850AD3F}" destId="{FF3C5EBF-6C38-4E04-BAB0-08B7C7AD15E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0DA8110-A41A-4CE1-B5BF-58E735104E8D}" type="doc">
      <dgm:prSet loTypeId="urn:microsoft.com/office/officeart/2005/8/layout/orgChart1" loCatId="hierarchy" qsTypeId="urn:microsoft.com/office/officeart/2005/8/quickstyle/simple1" qsCatId="simple" csTypeId="urn:microsoft.com/office/officeart/2005/8/colors/accent5_2" csCatId="accent5" phldr="1"/>
      <dgm:spPr/>
      <dgm:t>
        <a:bodyPr/>
        <a:lstStyle/>
        <a:p>
          <a:endParaRPr lang="en-US"/>
        </a:p>
      </dgm:t>
    </dgm:pt>
    <dgm:pt modelId="{90AB3B44-3FBA-4C83-B964-7DAA2616AF6D}">
      <dgm:prSet custT="1"/>
      <dgm:spPr/>
      <dgm:t>
        <a:bodyPr/>
        <a:lstStyle/>
        <a:p>
          <a:pPr>
            <a:defRPr cap="all"/>
          </a:pPr>
          <a:r>
            <a:rPr lang="en-GB" sz="1200"/>
            <a:t>The concern</a:t>
          </a:r>
          <a:endParaRPr lang="en-US" sz="1200"/>
        </a:p>
      </dgm:t>
    </dgm:pt>
    <dgm:pt modelId="{27D04171-22F7-4CA9-9A77-C9D57221507F}" type="parTrans" cxnId="{424E3651-7B11-4DCA-8B2A-89E859355C27}">
      <dgm:prSet/>
      <dgm:spPr/>
      <dgm:t>
        <a:bodyPr/>
        <a:lstStyle/>
        <a:p>
          <a:endParaRPr lang="en-US" sz="1200"/>
        </a:p>
      </dgm:t>
    </dgm:pt>
    <dgm:pt modelId="{2625EE87-3CDE-4EC3-933D-790999125606}" type="sibTrans" cxnId="{424E3651-7B11-4DCA-8B2A-89E859355C27}">
      <dgm:prSet/>
      <dgm:spPr/>
      <dgm:t>
        <a:bodyPr/>
        <a:lstStyle/>
        <a:p>
          <a:endParaRPr lang="en-US" sz="1200"/>
        </a:p>
      </dgm:t>
    </dgm:pt>
    <dgm:pt modelId="{631DC150-7B25-459E-B296-3AA0950CE9BF}">
      <dgm:prSet custT="1"/>
      <dgm:spPr/>
      <dgm:t>
        <a:bodyPr/>
        <a:lstStyle/>
        <a:p>
          <a:pPr>
            <a:defRPr cap="all"/>
          </a:pPr>
          <a:r>
            <a:rPr lang="en-GB" sz="1200"/>
            <a:t>The stakeholder(s)</a:t>
          </a:r>
          <a:endParaRPr lang="en-US" sz="1200"/>
        </a:p>
      </dgm:t>
    </dgm:pt>
    <dgm:pt modelId="{4385BAF3-221F-494D-A411-2E4D14A371F7}" type="parTrans" cxnId="{1457357E-8D3E-4D0E-821A-77B47E6F121E}">
      <dgm:prSet/>
      <dgm:spPr/>
      <dgm:t>
        <a:bodyPr/>
        <a:lstStyle/>
        <a:p>
          <a:endParaRPr lang="en-US" sz="1200"/>
        </a:p>
      </dgm:t>
    </dgm:pt>
    <dgm:pt modelId="{5021D019-1D29-4743-A07C-8CC63963FA96}" type="sibTrans" cxnId="{1457357E-8D3E-4D0E-821A-77B47E6F121E}">
      <dgm:prSet/>
      <dgm:spPr/>
      <dgm:t>
        <a:bodyPr/>
        <a:lstStyle/>
        <a:p>
          <a:endParaRPr lang="en-US" sz="1200"/>
        </a:p>
      </dgm:t>
    </dgm:pt>
    <dgm:pt modelId="{783D0ADA-DFF1-45FA-9251-FCA495CD2C7F}">
      <dgm:prSet custT="1"/>
      <dgm:spPr/>
      <dgm:t>
        <a:bodyPr/>
        <a:lstStyle/>
        <a:p>
          <a:pPr>
            <a:defRPr cap="all"/>
          </a:pPr>
          <a:r>
            <a:rPr lang="en-GB" sz="1200"/>
            <a:t>How the view should be constructed</a:t>
          </a:r>
          <a:endParaRPr lang="en-US" sz="1200"/>
        </a:p>
      </dgm:t>
    </dgm:pt>
    <dgm:pt modelId="{DA8D3E9E-1209-4791-A787-7C852626508E}" type="parTrans" cxnId="{C711FA50-E4D0-429F-989E-9409ADAB859D}">
      <dgm:prSet/>
      <dgm:spPr/>
      <dgm:t>
        <a:bodyPr/>
        <a:lstStyle/>
        <a:p>
          <a:endParaRPr lang="en-US" sz="1200"/>
        </a:p>
      </dgm:t>
    </dgm:pt>
    <dgm:pt modelId="{974317D8-95E9-4514-BBA5-AE007F0AB793}" type="sibTrans" cxnId="{C711FA50-E4D0-429F-989E-9409ADAB859D}">
      <dgm:prSet/>
      <dgm:spPr/>
      <dgm:t>
        <a:bodyPr/>
        <a:lstStyle/>
        <a:p>
          <a:endParaRPr lang="en-US" sz="1200"/>
        </a:p>
      </dgm:t>
    </dgm:pt>
    <dgm:pt modelId="{8DCC7222-60E8-42BD-A20C-B1DD9D5D2E54}">
      <dgm:prSet custT="1"/>
      <dgm:spPr/>
      <dgm:t>
        <a:bodyPr/>
        <a:lstStyle/>
        <a:p>
          <a:pPr>
            <a:defRPr cap="all"/>
          </a:pPr>
          <a:r>
            <a:rPr lang="en-GB" sz="1200"/>
            <a:t>The information required to address the question</a:t>
          </a:r>
          <a:endParaRPr lang="en-US" sz="1200"/>
        </a:p>
      </dgm:t>
    </dgm:pt>
    <dgm:pt modelId="{36A27CBC-E445-48CF-9E3F-D2760A8DFE52}" type="parTrans" cxnId="{54B74B63-BB90-476F-A022-B54402B1EFE0}">
      <dgm:prSet/>
      <dgm:spPr/>
      <dgm:t>
        <a:bodyPr/>
        <a:lstStyle/>
        <a:p>
          <a:endParaRPr lang="en-US" sz="1200"/>
        </a:p>
      </dgm:t>
    </dgm:pt>
    <dgm:pt modelId="{D1A4A67E-2EEB-4433-8BD9-8B9FDD0B5537}" type="sibTrans" cxnId="{54B74B63-BB90-476F-A022-B54402B1EFE0}">
      <dgm:prSet/>
      <dgm:spPr/>
      <dgm:t>
        <a:bodyPr/>
        <a:lstStyle/>
        <a:p>
          <a:endParaRPr lang="en-US" sz="1200"/>
        </a:p>
      </dgm:t>
    </dgm:pt>
    <dgm:pt modelId="{702E5AAB-C908-49DF-A5E9-ACE03462AF40}" type="pres">
      <dgm:prSet presAssocID="{50DA8110-A41A-4CE1-B5BF-58E735104E8D}" presName="hierChild1" presStyleCnt="0">
        <dgm:presLayoutVars>
          <dgm:orgChart val="1"/>
          <dgm:chPref val="1"/>
          <dgm:dir/>
          <dgm:animOne val="branch"/>
          <dgm:animLvl val="lvl"/>
          <dgm:resizeHandles/>
        </dgm:presLayoutVars>
      </dgm:prSet>
      <dgm:spPr/>
    </dgm:pt>
    <dgm:pt modelId="{BBF883A4-7D8E-49D8-AB2D-D243B5E810E6}" type="pres">
      <dgm:prSet presAssocID="{90AB3B44-3FBA-4C83-B964-7DAA2616AF6D}" presName="hierRoot1" presStyleCnt="0">
        <dgm:presLayoutVars>
          <dgm:hierBranch val="init"/>
        </dgm:presLayoutVars>
      </dgm:prSet>
      <dgm:spPr/>
    </dgm:pt>
    <dgm:pt modelId="{9B035C8E-6262-49A8-BC07-CC16C397BB4D}" type="pres">
      <dgm:prSet presAssocID="{90AB3B44-3FBA-4C83-B964-7DAA2616AF6D}" presName="rootComposite1" presStyleCnt="0"/>
      <dgm:spPr/>
    </dgm:pt>
    <dgm:pt modelId="{96468C74-DCEF-4B06-A819-88260D0CE25E}" type="pres">
      <dgm:prSet presAssocID="{90AB3B44-3FBA-4C83-B964-7DAA2616AF6D}" presName="rootText1" presStyleLbl="node0" presStyleIdx="0" presStyleCnt="4" custScaleX="146658">
        <dgm:presLayoutVars>
          <dgm:chPref val="3"/>
        </dgm:presLayoutVars>
      </dgm:prSet>
      <dgm:spPr>
        <a:prstGeom prst="roundRect">
          <a:avLst/>
        </a:prstGeom>
      </dgm:spPr>
    </dgm:pt>
    <dgm:pt modelId="{553AE75B-AC01-40A5-BC80-C1CE7C486029}" type="pres">
      <dgm:prSet presAssocID="{90AB3B44-3FBA-4C83-B964-7DAA2616AF6D}" presName="rootConnector1" presStyleLbl="node1" presStyleIdx="0" presStyleCnt="0"/>
      <dgm:spPr/>
    </dgm:pt>
    <dgm:pt modelId="{E4764B8B-F315-4164-AD42-36A715E59512}" type="pres">
      <dgm:prSet presAssocID="{90AB3B44-3FBA-4C83-B964-7DAA2616AF6D}" presName="hierChild2" presStyleCnt="0"/>
      <dgm:spPr/>
    </dgm:pt>
    <dgm:pt modelId="{CF3FE95D-41E3-4F02-854E-6AE6A224A87D}" type="pres">
      <dgm:prSet presAssocID="{90AB3B44-3FBA-4C83-B964-7DAA2616AF6D}" presName="hierChild3" presStyleCnt="0"/>
      <dgm:spPr/>
    </dgm:pt>
    <dgm:pt modelId="{D7B0FD06-FC7D-4661-963E-149B838E1BA5}" type="pres">
      <dgm:prSet presAssocID="{631DC150-7B25-459E-B296-3AA0950CE9BF}" presName="hierRoot1" presStyleCnt="0">
        <dgm:presLayoutVars>
          <dgm:hierBranch val="init"/>
        </dgm:presLayoutVars>
      </dgm:prSet>
      <dgm:spPr/>
    </dgm:pt>
    <dgm:pt modelId="{B76B24CE-FDA3-41B1-9F45-428911A301A2}" type="pres">
      <dgm:prSet presAssocID="{631DC150-7B25-459E-B296-3AA0950CE9BF}" presName="rootComposite1" presStyleCnt="0"/>
      <dgm:spPr/>
    </dgm:pt>
    <dgm:pt modelId="{8B257CAB-7E39-46C8-92BB-480150D61570}" type="pres">
      <dgm:prSet presAssocID="{631DC150-7B25-459E-B296-3AA0950CE9BF}" presName="rootText1" presStyleLbl="node0" presStyleIdx="1" presStyleCnt="4" custScaleX="146658">
        <dgm:presLayoutVars>
          <dgm:chPref val="3"/>
        </dgm:presLayoutVars>
      </dgm:prSet>
      <dgm:spPr>
        <a:prstGeom prst="roundRect">
          <a:avLst/>
        </a:prstGeom>
      </dgm:spPr>
    </dgm:pt>
    <dgm:pt modelId="{E34AF15B-3976-4B38-A2DD-65CC3C3F61EE}" type="pres">
      <dgm:prSet presAssocID="{631DC150-7B25-459E-B296-3AA0950CE9BF}" presName="rootConnector1" presStyleLbl="node1" presStyleIdx="0" presStyleCnt="0"/>
      <dgm:spPr/>
    </dgm:pt>
    <dgm:pt modelId="{26CAE8AE-59A1-463A-B8B1-E155D47FA7C5}" type="pres">
      <dgm:prSet presAssocID="{631DC150-7B25-459E-B296-3AA0950CE9BF}" presName="hierChild2" presStyleCnt="0"/>
      <dgm:spPr/>
    </dgm:pt>
    <dgm:pt modelId="{95FE876F-C6F6-4B83-8E1C-D0921A9BC3F5}" type="pres">
      <dgm:prSet presAssocID="{631DC150-7B25-459E-B296-3AA0950CE9BF}" presName="hierChild3" presStyleCnt="0"/>
      <dgm:spPr/>
    </dgm:pt>
    <dgm:pt modelId="{CD40AAA0-4BC2-4769-B19F-C28B3596FFD5}" type="pres">
      <dgm:prSet presAssocID="{783D0ADA-DFF1-45FA-9251-FCA495CD2C7F}" presName="hierRoot1" presStyleCnt="0">
        <dgm:presLayoutVars>
          <dgm:hierBranch val="init"/>
        </dgm:presLayoutVars>
      </dgm:prSet>
      <dgm:spPr/>
    </dgm:pt>
    <dgm:pt modelId="{9290BFD7-748E-408F-80F5-FA81592A73A4}" type="pres">
      <dgm:prSet presAssocID="{783D0ADA-DFF1-45FA-9251-FCA495CD2C7F}" presName="rootComposite1" presStyleCnt="0"/>
      <dgm:spPr/>
    </dgm:pt>
    <dgm:pt modelId="{2D15F725-D248-4ECE-8A7B-51A0721A3B6E}" type="pres">
      <dgm:prSet presAssocID="{783D0ADA-DFF1-45FA-9251-FCA495CD2C7F}" presName="rootText1" presStyleLbl="node0" presStyleIdx="2" presStyleCnt="4" custScaleX="146658">
        <dgm:presLayoutVars>
          <dgm:chPref val="3"/>
        </dgm:presLayoutVars>
      </dgm:prSet>
      <dgm:spPr>
        <a:prstGeom prst="roundRect">
          <a:avLst/>
        </a:prstGeom>
      </dgm:spPr>
    </dgm:pt>
    <dgm:pt modelId="{014A45D5-7255-439F-AD53-06AAE9EAA188}" type="pres">
      <dgm:prSet presAssocID="{783D0ADA-DFF1-45FA-9251-FCA495CD2C7F}" presName="rootConnector1" presStyleLbl="node1" presStyleIdx="0" presStyleCnt="0"/>
      <dgm:spPr/>
    </dgm:pt>
    <dgm:pt modelId="{29BCF6A1-393B-423D-8396-36C0982E264F}" type="pres">
      <dgm:prSet presAssocID="{783D0ADA-DFF1-45FA-9251-FCA495CD2C7F}" presName="hierChild2" presStyleCnt="0"/>
      <dgm:spPr/>
    </dgm:pt>
    <dgm:pt modelId="{E8D88EC5-24E1-46C7-B332-A8FC52F9F72F}" type="pres">
      <dgm:prSet presAssocID="{783D0ADA-DFF1-45FA-9251-FCA495CD2C7F}" presName="hierChild3" presStyleCnt="0"/>
      <dgm:spPr/>
    </dgm:pt>
    <dgm:pt modelId="{6CA0B81D-1024-4552-950A-B814EDC6A23A}" type="pres">
      <dgm:prSet presAssocID="{8DCC7222-60E8-42BD-A20C-B1DD9D5D2E54}" presName="hierRoot1" presStyleCnt="0">
        <dgm:presLayoutVars>
          <dgm:hierBranch val="init"/>
        </dgm:presLayoutVars>
      </dgm:prSet>
      <dgm:spPr/>
    </dgm:pt>
    <dgm:pt modelId="{386B5E88-B531-4171-9753-082D193F2093}" type="pres">
      <dgm:prSet presAssocID="{8DCC7222-60E8-42BD-A20C-B1DD9D5D2E54}" presName="rootComposite1" presStyleCnt="0"/>
      <dgm:spPr/>
    </dgm:pt>
    <dgm:pt modelId="{554C799C-0786-4A4C-BB36-C7394D049A45}" type="pres">
      <dgm:prSet presAssocID="{8DCC7222-60E8-42BD-A20C-B1DD9D5D2E54}" presName="rootText1" presStyleLbl="node0" presStyleIdx="3" presStyleCnt="4" custScaleX="146658">
        <dgm:presLayoutVars>
          <dgm:chPref val="3"/>
        </dgm:presLayoutVars>
      </dgm:prSet>
      <dgm:spPr>
        <a:prstGeom prst="roundRect">
          <a:avLst/>
        </a:prstGeom>
      </dgm:spPr>
    </dgm:pt>
    <dgm:pt modelId="{B77E7E51-6AD3-4E0F-AB85-B0C12081E456}" type="pres">
      <dgm:prSet presAssocID="{8DCC7222-60E8-42BD-A20C-B1DD9D5D2E54}" presName="rootConnector1" presStyleLbl="node1" presStyleIdx="0" presStyleCnt="0"/>
      <dgm:spPr/>
    </dgm:pt>
    <dgm:pt modelId="{B576A7B3-F2AA-43AD-8438-A6484E795D6A}" type="pres">
      <dgm:prSet presAssocID="{8DCC7222-60E8-42BD-A20C-B1DD9D5D2E54}" presName="hierChild2" presStyleCnt="0"/>
      <dgm:spPr/>
    </dgm:pt>
    <dgm:pt modelId="{BD20EF87-5171-4E37-8495-066966256469}" type="pres">
      <dgm:prSet presAssocID="{8DCC7222-60E8-42BD-A20C-B1DD9D5D2E54}" presName="hierChild3" presStyleCnt="0"/>
      <dgm:spPr/>
    </dgm:pt>
  </dgm:ptLst>
  <dgm:cxnLst>
    <dgm:cxn modelId="{C6967700-E033-4E3F-8030-43D5D8EDFCD9}" type="presOf" srcId="{90AB3B44-3FBA-4C83-B964-7DAA2616AF6D}" destId="{96468C74-DCEF-4B06-A819-88260D0CE25E}" srcOrd="0" destOrd="0" presId="urn:microsoft.com/office/officeart/2005/8/layout/orgChart1"/>
    <dgm:cxn modelId="{0A7C1A02-7AFA-4DA8-9002-53CED2BB212F}" type="presOf" srcId="{8DCC7222-60E8-42BD-A20C-B1DD9D5D2E54}" destId="{B77E7E51-6AD3-4E0F-AB85-B0C12081E456}" srcOrd="1" destOrd="0" presId="urn:microsoft.com/office/officeart/2005/8/layout/orgChart1"/>
    <dgm:cxn modelId="{60D60710-041B-438E-9247-1F897A686E13}" type="presOf" srcId="{90AB3B44-3FBA-4C83-B964-7DAA2616AF6D}" destId="{553AE75B-AC01-40A5-BC80-C1CE7C486029}" srcOrd="1" destOrd="0" presId="urn:microsoft.com/office/officeart/2005/8/layout/orgChart1"/>
    <dgm:cxn modelId="{54B74B63-BB90-476F-A022-B54402B1EFE0}" srcId="{50DA8110-A41A-4CE1-B5BF-58E735104E8D}" destId="{8DCC7222-60E8-42BD-A20C-B1DD9D5D2E54}" srcOrd="3" destOrd="0" parTransId="{36A27CBC-E445-48CF-9E3F-D2760A8DFE52}" sibTransId="{D1A4A67E-2EEB-4433-8BD9-8B9FDD0B5537}"/>
    <dgm:cxn modelId="{C711FA50-E4D0-429F-989E-9409ADAB859D}" srcId="{50DA8110-A41A-4CE1-B5BF-58E735104E8D}" destId="{783D0ADA-DFF1-45FA-9251-FCA495CD2C7F}" srcOrd="2" destOrd="0" parTransId="{DA8D3E9E-1209-4791-A787-7C852626508E}" sibTransId="{974317D8-95E9-4514-BBA5-AE007F0AB793}"/>
    <dgm:cxn modelId="{424E3651-7B11-4DCA-8B2A-89E859355C27}" srcId="{50DA8110-A41A-4CE1-B5BF-58E735104E8D}" destId="{90AB3B44-3FBA-4C83-B964-7DAA2616AF6D}" srcOrd="0" destOrd="0" parTransId="{27D04171-22F7-4CA9-9A77-C9D57221507F}" sibTransId="{2625EE87-3CDE-4EC3-933D-790999125606}"/>
    <dgm:cxn modelId="{183C1B75-236D-49BD-988A-22013E08C92D}" type="presOf" srcId="{783D0ADA-DFF1-45FA-9251-FCA495CD2C7F}" destId="{2D15F725-D248-4ECE-8A7B-51A0721A3B6E}" srcOrd="0" destOrd="0" presId="urn:microsoft.com/office/officeart/2005/8/layout/orgChart1"/>
    <dgm:cxn modelId="{CD29A076-0C5C-473A-A34D-C9402A3AE689}" type="presOf" srcId="{50DA8110-A41A-4CE1-B5BF-58E735104E8D}" destId="{702E5AAB-C908-49DF-A5E9-ACE03462AF40}" srcOrd="0" destOrd="0" presId="urn:microsoft.com/office/officeart/2005/8/layout/orgChart1"/>
    <dgm:cxn modelId="{1457357E-8D3E-4D0E-821A-77B47E6F121E}" srcId="{50DA8110-A41A-4CE1-B5BF-58E735104E8D}" destId="{631DC150-7B25-459E-B296-3AA0950CE9BF}" srcOrd="1" destOrd="0" parTransId="{4385BAF3-221F-494D-A411-2E4D14A371F7}" sibTransId="{5021D019-1D29-4743-A07C-8CC63963FA96}"/>
    <dgm:cxn modelId="{9CDD618B-3DFB-4B82-A1AF-D5107B70DC2F}" type="presOf" srcId="{8DCC7222-60E8-42BD-A20C-B1DD9D5D2E54}" destId="{554C799C-0786-4A4C-BB36-C7394D049A45}" srcOrd="0" destOrd="0" presId="urn:microsoft.com/office/officeart/2005/8/layout/orgChart1"/>
    <dgm:cxn modelId="{51DEEEA9-AD6E-46E1-B5C0-0B81FAAC0BB1}" type="presOf" srcId="{631DC150-7B25-459E-B296-3AA0950CE9BF}" destId="{E34AF15B-3976-4B38-A2DD-65CC3C3F61EE}" srcOrd="1" destOrd="0" presId="urn:microsoft.com/office/officeart/2005/8/layout/orgChart1"/>
    <dgm:cxn modelId="{65D659F5-A659-4352-B24C-2118892E77FE}" type="presOf" srcId="{631DC150-7B25-459E-B296-3AA0950CE9BF}" destId="{8B257CAB-7E39-46C8-92BB-480150D61570}" srcOrd="0" destOrd="0" presId="urn:microsoft.com/office/officeart/2005/8/layout/orgChart1"/>
    <dgm:cxn modelId="{E80D91FF-4E2E-4279-A561-1561BA38711B}" type="presOf" srcId="{783D0ADA-DFF1-45FA-9251-FCA495CD2C7F}" destId="{014A45D5-7255-439F-AD53-06AAE9EAA188}" srcOrd="1" destOrd="0" presId="urn:microsoft.com/office/officeart/2005/8/layout/orgChart1"/>
    <dgm:cxn modelId="{52DF4621-B4BE-49FF-BE78-BC0E25A9875D}" type="presParOf" srcId="{702E5AAB-C908-49DF-A5E9-ACE03462AF40}" destId="{BBF883A4-7D8E-49D8-AB2D-D243B5E810E6}" srcOrd="0" destOrd="0" presId="urn:microsoft.com/office/officeart/2005/8/layout/orgChart1"/>
    <dgm:cxn modelId="{B8A22194-7809-411A-A504-3B231602F38E}" type="presParOf" srcId="{BBF883A4-7D8E-49D8-AB2D-D243B5E810E6}" destId="{9B035C8E-6262-49A8-BC07-CC16C397BB4D}" srcOrd="0" destOrd="0" presId="urn:microsoft.com/office/officeart/2005/8/layout/orgChart1"/>
    <dgm:cxn modelId="{F0DCE413-13CD-44AF-BC68-F9FE44DD0397}" type="presParOf" srcId="{9B035C8E-6262-49A8-BC07-CC16C397BB4D}" destId="{96468C74-DCEF-4B06-A819-88260D0CE25E}" srcOrd="0" destOrd="0" presId="urn:microsoft.com/office/officeart/2005/8/layout/orgChart1"/>
    <dgm:cxn modelId="{DF027654-92F0-4B03-B2C3-DF5E027B5AE2}" type="presParOf" srcId="{9B035C8E-6262-49A8-BC07-CC16C397BB4D}" destId="{553AE75B-AC01-40A5-BC80-C1CE7C486029}" srcOrd="1" destOrd="0" presId="urn:microsoft.com/office/officeart/2005/8/layout/orgChart1"/>
    <dgm:cxn modelId="{B6623858-35C9-4614-8051-F7CB71193348}" type="presParOf" srcId="{BBF883A4-7D8E-49D8-AB2D-D243B5E810E6}" destId="{E4764B8B-F315-4164-AD42-36A715E59512}" srcOrd="1" destOrd="0" presId="urn:microsoft.com/office/officeart/2005/8/layout/orgChart1"/>
    <dgm:cxn modelId="{D393D4C4-49C4-401D-ABAB-B28A385D1025}" type="presParOf" srcId="{BBF883A4-7D8E-49D8-AB2D-D243B5E810E6}" destId="{CF3FE95D-41E3-4F02-854E-6AE6A224A87D}" srcOrd="2" destOrd="0" presId="urn:microsoft.com/office/officeart/2005/8/layout/orgChart1"/>
    <dgm:cxn modelId="{6A0B95C1-4B4D-41ED-A2D2-7F62AA083070}" type="presParOf" srcId="{702E5AAB-C908-49DF-A5E9-ACE03462AF40}" destId="{D7B0FD06-FC7D-4661-963E-149B838E1BA5}" srcOrd="1" destOrd="0" presId="urn:microsoft.com/office/officeart/2005/8/layout/orgChart1"/>
    <dgm:cxn modelId="{6CE5D0C9-C981-43DD-A90C-A3BEC1356FEA}" type="presParOf" srcId="{D7B0FD06-FC7D-4661-963E-149B838E1BA5}" destId="{B76B24CE-FDA3-41B1-9F45-428911A301A2}" srcOrd="0" destOrd="0" presId="urn:microsoft.com/office/officeart/2005/8/layout/orgChart1"/>
    <dgm:cxn modelId="{8ADB430E-3B35-412C-A533-B4A5733AF0FA}" type="presParOf" srcId="{B76B24CE-FDA3-41B1-9F45-428911A301A2}" destId="{8B257CAB-7E39-46C8-92BB-480150D61570}" srcOrd="0" destOrd="0" presId="urn:microsoft.com/office/officeart/2005/8/layout/orgChart1"/>
    <dgm:cxn modelId="{47D29D9B-30F9-4DAB-9635-6A9393FD12C8}" type="presParOf" srcId="{B76B24CE-FDA3-41B1-9F45-428911A301A2}" destId="{E34AF15B-3976-4B38-A2DD-65CC3C3F61EE}" srcOrd="1" destOrd="0" presId="urn:microsoft.com/office/officeart/2005/8/layout/orgChart1"/>
    <dgm:cxn modelId="{B9159100-0F22-4750-A508-E48C88B6A55C}" type="presParOf" srcId="{D7B0FD06-FC7D-4661-963E-149B838E1BA5}" destId="{26CAE8AE-59A1-463A-B8B1-E155D47FA7C5}" srcOrd="1" destOrd="0" presId="urn:microsoft.com/office/officeart/2005/8/layout/orgChart1"/>
    <dgm:cxn modelId="{09E4EB8C-4168-4E2F-A3DF-FD75743F39EE}" type="presParOf" srcId="{D7B0FD06-FC7D-4661-963E-149B838E1BA5}" destId="{95FE876F-C6F6-4B83-8E1C-D0921A9BC3F5}" srcOrd="2" destOrd="0" presId="urn:microsoft.com/office/officeart/2005/8/layout/orgChart1"/>
    <dgm:cxn modelId="{AB60BEED-9FC5-4771-8BB7-A7A5163168C6}" type="presParOf" srcId="{702E5AAB-C908-49DF-A5E9-ACE03462AF40}" destId="{CD40AAA0-4BC2-4769-B19F-C28B3596FFD5}" srcOrd="2" destOrd="0" presId="urn:microsoft.com/office/officeart/2005/8/layout/orgChart1"/>
    <dgm:cxn modelId="{05F059A2-35A5-4B6F-9179-4E45E0453615}" type="presParOf" srcId="{CD40AAA0-4BC2-4769-B19F-C28B3596FFD5}" destId="{9290BFD7-748E-408F-80F5-FA81592A73A4}" srcOrd="0" destOrd="0" presId="urn:microsoft.com/office/officeart/2005/8/layout/orgChart1"/>
    <dgm:cxn modelId="{CA6021A6-6723-4FCC-A808-FC552E3A2C92}" type="presParOf" srcId="{9290BFD7-748E-408F-80F5-FA81592A73A4}" destId="{2D15F725-D248-4ECE-8A7B-51A0721A3B6E}" srcOrd="0" destOrd="0" presId="urn:microsoft.com/office/officeart/2005/8/layout/orgChart1"/>
    <dgm:cxn modelId="{E7F2EE35-6880-42AE-BA4F-B3B65AC66146}" type="presParOf" srcId="{9290BFD7-748E-408F-80F5-FA81592A73A4}" destId="{014A45D5-7255-439F-AD53-06AAE9EAA188}" srcOrd="1" destOrd="0" presId="urn:microsoft.com/office/officeart/2005/8/layout/orgChart1"/>
    <dgm:cxn modelId="{FC57D055-9D7F-4FE4-BD0E-18EF921D1511}" type="presParOf" srcId="{CD40AAA0-4BC2-4769-B19F-C28B3596FFD5}" destId="{29BCF6A1-393B-423D-8396-36C0982E264F}" srcOrd="1" destOrd="0" presId="urn:microsoft.com/office/officeart/2005/8/layout/orgChart1"/>
    <dgm:cxn modelId="{91D01FFA-15F2-49DB-B948-93EC03212C06}" type="presParOf" srcId="{CD40AAA0-4BC2-4769-B19F-C28B3596FFD5}" destId="{E8D88EC5-24E1-46C7-B332-A8FC52F9F72F}" srcOrd="2" destOrd="0" presId="urn:microsoft.com/office/officeart/2005/8/layout/orgChart1"/>
    <dgm:cxn modelId="{00999C8B-2539-4447-BBCF-45E44C615A83}" type="presParOf" srcId="{702E5AAB-C908-49DF-A5E9-ACE03462AF40}" destId="{6CA0B81D-1024-4552-950A-B814EDC6A23A}" srcOrd="3" destOrd="0" presId="urn:microsoft.com/office/officeart/2005/8/layout/orgChart1"/>
    <dgm:cxn modelId="{D4916A8C-8A6E-4E9B-8588-B377A7573DC6}" type="presParOf" srcId="{6CA0B81D-1024-4552-950A-B814EDC6A23A}" destId="{386B5E88-B531-4171-9753-082D193F2093}" srcOrd="0" destOrd="0" presId="urn:microsoft.com/office/officeart/2005/8/layout/orgChart1"/>
    <dgm:cxn modelId="{2866CF4F-1881-4576-B8A1-5C7B45083314}" type="presParOf" srcId="{386B5E88-B531-4171-9753-082D193F2093}" destId="{554C799C-0786-4A4C-BB36-C7394D049A45}" srcOrd="0" destOrd="0" presId="urn:microsoft.com/office/officeart/2005/8/layout/orgChart1"/>
    <dgm:cxn modelId="{3731CD37-9400-4638-83EF-BAB10C697E5B}" type="presParOf" srcId="{386B5E88-B531-4171-9753-082D193F2093}" destId="{B77E7E51-6AD3-4E0F-AB85-B0C12081E456}" srcOrd="1" destOrd="0" presId="urn:microsoft.com/office/officeart/2005/8/layout/orgChart1"/>
    <dgm:cxn modelId="{A67E4D28-7497-46E7-8F91-CD0AB040F5A4}" type="presParOf" srcId="{6CA0B81D-1024-4552-950A-B814EDC6A23A}" destId="{B576A7B3-F2AA-43AD-8438-A6484E795D6A}" srcOrd="1" destOrd="0" presId="urn:microsoft.com/office/officeart/2005/8/layout/orgChart1"/>
    <dgm:cxn modelId="{9715BC7A-6D00-40BA-8CFC-9CF2F6F2E471}" type="presParOf" srcId="{6CA0B81D-1024-4552-950A-B814EDC6A23A}" destId="{BD20EF87-5171-4E37-8495-066966256469}"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C2D1FB9-06CA-4A94-B60E-65AA78E33952}" type="doc">
      <dgm:prSet loTypeId="urn:microsoft.com/office/officeart/2018/2/layout/IconVerticalSolidList" loCatId="icon" qsTypeId="urn:microsoft.com/office/officeart/2005/8/quickstyle/3d4" qsCatId="3D" csTypeId="urn:microsoft.com/office/officeart/2005/8/colors/accent5_5" csCatId="accent5" phldr="1"/>
      <dgm:spPr/>
      <dgm:t>
        <a:bodyPr/>
        <a:lstStyle/>
        <a:p>
          <a:endParaRPr lang="en-US"/>
        </a:p>
      </dgm:t>
    </dgm:pt>
    <dgm:pt modelId="{9917842A-164A-4F1D-908C-C6ED8210581F}">
      <dgm:prSet custT="1"/>
      <dgm:spPr/>
      <dgm:t>
        <a:bodyPr/>
        <a:lstStyle/>
        <a:p>
          <a:pPr>
            <a:lnSpc>
              <a:spcPct val="100000"/>
            </a:lnSpc>
          </a:pPr>
          <a:r>
            <a:rPr lang="en-GB" sz="1600"/>
            <a:t>Senior Leaders - responsibility for management and oversight </a:t>
          </a:r>
          <a:endParaRPr lang="en-US" sz="1600"/>
        </a:p>
      </dgm:t>
    </dgm:pt>
    <dgm:pt modelId="{EE5A6B13-5569-4E5C-81CF-AC558E83960E}" type="parTrans" cxnId="{AE525FCA-9A3D-46E2-ACF5-CF914D4539B8}">
      <dgm:prSet/>
      <dgm:spPr/>
      <dgm:t>
        <a:bodyPr/>
        <a:lstStyle/>
        <a:p>
          <a:endParaRPr lang="en-US" sz="1600"/>
        </a:p>
      </dgm:t>
    </dgm:pt>
    <dgm:pt modelId="{3036EF2E-CC10-4A91-B4FB-BBA96EAF8ABC}" type="sibTrans" cxnId="{AE525FCA-9A3D-46E2-ACF5-CF914D4539B8}">
      <dgm:prSet/>
      <dgm:spPr/>
      <dgm:t>
        <a:bodyPr/>
        <a:lstStyle/>
        <a:p>
          <a:endParaRPr lang="en-US" sz="1600"/>
        </a:p>
      </dgm:t>
    </dgm:pt>
    <dgm:pt modelId="{080C79AC-61EE-4F98-A0C3-9FECBA1B5587}">
      <dgm:prSet custT="1"/>
      <dgm:spPr/>
      <dgm:t>
        <a:bodyPr/>
        <a:lstStyle/>
        <a:p>
          <a:pPr>
            <a:lnSpc>
              <a:spcPct val="100000"/>
            </a:lnSpc>
          </a:pPr>
          <a:r>
            <a:rPr lang="en-GB" sz="1600"/>
            <a:t>Program/Portfolio Managers -  responsibility for management and oversight of strategic initiatives</a:t>
          </a:r>
          <a:endParaRPr lang="en-US" sz="1600"/>
        </a:p>
      </dgm:t>
    </dgm:pt>
    <dgm:pt modelId="{7B61D9FF-1833-4B3D-86E9-71F732612192}" type="parTrans" cxnId="{8A106228-7258-4269-888F-62393A43126A}">
      <dgm:prSet/>
      <dgm:spPr/>
      <dgm:t>
        <a:bodyPr/>
        <a:lstStyle/>
        <a:p>
          <a:endParaRPr lang="en-US" sz="1600"/>
        </a:p>
      </dgm:t>
    </dgm:pt>
    <dgm:pt modelId="{2CD3EAF9-11E4-4A77-8E0B-1BD92A00CB04}" type="sibTrans" cxnId="{8A106228-7258-4269-888F-62393A43126A}">
      <dgm:prSet/>
      <dgm:spPr/>
      <dgm:t>
        <a:bodyPr/>
        <a:lstStyle/>
        <a:p>
          <a:endParaRPr lang="en-US" sz="1600"/>
        </a:p>
      </dgm:t>
    </dgm:pt>
    <dgm:pt modelId="{471C325D-813A-458E-8A2F-6C94F1CED1FF}">
      <dgm:prSet custT="1"/>
      <dgm:spPr/>
      <dgm:t>
        <a:bodyPr/>
        <a:lstStyle/>
        <a:p>
          <a:pPr>
            <a:lnSpc>
              <a:spcPct val="100000"/>
            </a:lnSpc>
          </a:pPr>
          <a:r>
            <a:rPr lang="en-GB" sz="1600"/>
            <a:t>Business Requirements Owners - responsible for identifying and expressing business requirements</a:t>
          </a:r>
          <a:endParaRPr lang="en-US" sz="1600"/>
        </a:p>
      </dgm:t>
    </dgm:pt>
    <dgm:pt modelId="{7F948F11-AB82-4DCD-BD9D-D75CEA008C99}" type="parTrans" cxnId="{C61E2D6E-9F50-44BF-8DA8-E91458B225B4}">
      <dgm:prSet/>
      <dgm:spPr/>
      <dgm:t>
        <a:bodyPr/>
        <a:lstStyle/>
        <a:p>
          <a:endParaRPr lang="en-US" sz="1600"/>
        </a:p>
      </dgm:t>
    </dgm:pt>
    <dgm:pt modelId="{CA7E6641-B13C-4DCE-B2E3-0249A537EEA4}" type="sibTrans" cxnId="{C61E2D6E-9F50-44BF-8DA8-E91458B225B4}">
      <dgm:prSet/>
      <dgm:spPr/>
      <dgm:t>
        <a:bodyPr/>
        <a:lstStyle/>
        <a:p>
          <a:endParaRPr lang="en-US" sz="1600"/>
        </a:p>
      </dgm:t>
    </dgm:pt>
    <dgm:pt modelId="{1E9A2763-1C97-46F3-9070-B40B4612E7E8}">
      <dgm:prSet custT="1"/>
      <dgm:spPr/>
      <dgm:t>
        <a:bodyPr/>
        <a:lstStyle/>
        <a:p>
          <a:pPr>
            <a:lnSpc>
              <a:spcPct val="100000"/>
            </a:lnSpc>
          </a:pPr>
          <a:r>
            <a:rPr lang="en-GB" sz="1600"/>
            <a:t>Implementers - responsible for developing, integrating, and deploying the solution</a:t>
          </a:r>
          <a:endParaRPr lang="en-US" sz="1600"/>
        </a:p>
      </dgm:t>
    </dgm:pt>
    <dgm:pt modelId="{32884429-E827-4116-A86C-0379C40DB321}" type="parTrans" cxnId="{2C62A814-3758-49FA-881F-B66B1FD6B12D}">
      <dgm:prSet/>
      <dgm:spPr/>
      <dgm:t>
        <a:bodyPr/>
        <a:lstStyle/>
        <a:p>
          <a:endParaRPr lang="en-US" sz="1600"/>
        </a:p>
      </dgm:t>
    </dgm:pt>
    <dgm:pt modelId="{5BC766D5-D809-4510-9DFB-8772CAA66020}" type="sibTrans" cxnId="{2C62A814-3758-49FA-881F-B66B1FD6B12D}">
      <dgm:prSet/>
      <dgm:spPr/>
      <dgm:t>
        <a:bodyPr/>
        <a:lstStyle/>
        <a:p>
          <a:endParaRPr lang="en-US" sz="1600"/>
        </a:p>
      </dgm:t>
    </dgm:pt>
    <dgm:pt modelId="{808CA46E-3252-4A24-B140-99E1DE939830}">
      <dgm:prSet custT="1"/>
      <dgm:spPr/>
      <dgm:t>
        <a:bodyPr/>
        <a:lstStyle/>
        <a:p>
          <a:pPr>
            <a:lnSpc>
              <a:spcPct val="100000"/>
            </a:lnSpc>
          </a:pPr>
          <a:r>
            <a:rPr lang="en-GB" sz="1600"/>
            <a:t>Risk Owners - interested in risk</a:t>
          </a:r>
          <a:endParaRPr lang="en-US" sz="1600"/>
        </a:p>
      </dgm:t>
    </dgm:pt>
    <dgm:pt modelId="{49A525B8-61CE-42B0-9A5B-00CFE8DCACE1}" type="parTrans" cxnId="{3CE49BF3-EE99-47F6-AB79-629F4D8AC422}">
      <dgm:prSet/>
      <dgm:spPr/>
      <dgm:t>
        <a:bodyPr/>
        <a:lstStyle/>
        <a:p>
          <a:endParaRPr lang="en-US" sz="1600"/>
        </a:p>
      </dgm:t>
    </dgm:pt>
    <dgm:pt modelId="{EE1E97F6-C004-42A3-B4ED-F0DE910F512D}" type="sibTrans" cxnId="{3CE49BF3-EE99-47F6-AB79-629F4D8AC422}">
      <dgm:prSet/>
      <dgm:spPr/>
      <dgm:t>
        <a:bodyPr/>
        <a:lstStyle/>
        <a:p>
          <a:endParaRPr lang="en-US" sz="1600"/>
        </a:p>
      </dgm:t>
    </dgm:pt>
    <dgm:pt modelId="{5137FA0F-72B5-4112-AB33-3077C3EF44F2}">
      <dgm:prSet custT="1"/>
      <dgm:spPr/>
      <dgm:t>
        <a:bodyPr/>
        <a:lstStyle/>
        <a:p>
          <a:pPr>
            <a:lnSpc>
              <a:spcPct val="100000"/>
            </a:lnSpc>
          </a:pPr>
          <a:r>
            <a:rPr lang="en-GB" sz="1600"/>
            <a:t>Business Partners - who are engaged to provide services sustaining a customer value proposition</a:t>
          </a:r>
          <a:endParaRPr lang="en-US" sz="1600"/>
        </a:p>
      </dgm:t>
    </dgm:pt>
    <dgm:pt modelId="{D157735F-1DEE-49BD-9AD7-A21A9ADB8288}" type="parTrans" cxnId="{DE25DFF1-7BD0-4C0E-A326-A8722AF53ADA}">
      <dgm:prSet/>
      <dgm:spPr/>
      <dgm:t>
        <a:bodyPr/>
        <a:lstStyle/>
        <a:p>
          <a:endParaRPr lang="en-US" sz="1600"/>
        </a:p>
      </dgm:t>
    </dgm:pt>
    <dgm:pt modelId="{CB103E6C-FE03-4B29-BC5E-228C5654172D}" type="sibTrans" cxnId="{DE25DFF1-7BD0-4C0E-A326-A8722AF53ADA}">
      <dgm:prSet/>
      <dgm:spPr/>
      <dgm:t>
        <a:bodyPr/>
        <a:lstStyle/>
        <a:p>
          <a:endParaRPr lang="en-US" sz="1600"/>
        </a:p>
      </dgm:t>
    </dgm:pt>
    <dgm:pt modelId="{C33430C8-970F-4E15-ABB7-1020A0EDCBF6}">
      <dgm:prSet custT="1"/>
      <dgm:spPr/>
      <dgm:t>
        <a:bodyPr/>
        <a:lstStyle/>
        <a:p>
          <a:pPr>
            <a:lnSpc>
              <a:spcPct val="100000"/>
            </a:lnSpc>
          </a:pPr>
          <a:r>
            <a:rPr lang="en-GB" sz="1600"/>
            <a:t>Customers - who consume products and services</a:t>
          </a:r>
          <a:endParaRPr lang="en-US" sz="1600"/>
        </a:p>
      </dgm:t>
    </dgm:pt>
    <dgm:pt modelId="{ADB28B73-F950-43EC-88E1-96FEDFC32345}" type="parTrans" cxnId="{7DC61A6F-0D30-4388-A08A-D57A23AD016B}">
      <dgm:prSet/>
      <dgm:spPr/>
      <dgm:t>
        <a:bodyPr/>
        <a:lstStyle/>
        <a:p>
          <a:endParaRPr lang="en-US" sz="1600"/>
        </a:p>
      </dgm:t>
    </dgm:pt>
    <dgm:pt modelId="{39DAA54E-A703-4847-919F-95EB60B67C75}" type="sibTrans" cxnId="{7DC61A6F-0D30-4388-A08A-D57A23AD016B}">
      <dgm:prSet/>
      <dgm:spPr/>
      <dgm:t>
        <a:bodyPr/>
        <a:lstStyle/>
        <a:p>
          <a:endParaRPr lang="en-US" sz="1600"/>
        </a:p>
      </dgm:t>
    </dgm:pt>
    <dgm:pt modelId="{3E7F77CB-BB30-453C-A366-2CE047E70A2F}" type="pres">
      <dgm:prSet presAssocID="{CC2D1FB9-06CA-4A94-B60E-65AA78E33952}" presName="root" presStyleCnt="0">
        <dgm:presLayoutVars>
          <dgm:dir/>
          <dgm:resizeHandles val="exact"/>
        </dgm:presLayoutVars>
      </dgm:prSet>
      <dgm:spPr/>
    </dgm:pt>
    <dgm:pt modelId="{8CFF5E80-BDA2-4668-9FDB-A7456346EFC1}" type="pres">
      <dgm:prSet presAssocID="{9917842A-164A-4F1D-908C-C6ED8210581F}" presName="compNode" presStyleCnt="0"/>
      <dgm:spPr/>
    </dgm:pt>
    <dgm:pt modelId="{5EE13F0A-19B1-4DE8-BCA6-8C53F8701C90}" type="pres">
      <dgm:prSet presAssocID="{9917842A-164A-4F1D-908C-C6ED8210581F}" presName="bgRect" presStyleLbl="bgShp" presStyleIdx="0" presStyleCnt="7"/>
      <dgm:spPr/>
    </dgm:pt>
    <dgm:pt modelId="{7E0B77CF-90F0-4F63-ADA1-E0C908B941A1}" type="pres">
      <dgm:prSet presAssocID="{9917842A-164A-4F1D-908C-C6ED8210581F}"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ierarchy"/>
        </a:ext>
      </dgm:extLst>
    </dgm:pt>
    <dgm:pt modelId="{17935E7E-5B3A-4D2F-BDF9-284CEA2F0144}" type="pres">
      <dgm:prSet presAssocID="{9917842A-164A-4F1D-908C-C6ED8210581F}" presName="spaceRect" presStyleCnt="0"/>
      <dgm:spPr/>
    </dgm:pt>
    <dgm:pt modelId="{046CD96D-98BE-448D-BE03-9A47091B7AD5}" type="pres">
      <dgm:prSet presAssocID="{9917842A-164A-4F1D-908C-C6ED8210581F}" presName="parTx" presStyleLbl="revTx" presStyleIdx="0" presStyleCnt="7">
        <dgm:presLayoutVars>
          <dgm:chMax val="0"/>
          <dgm:chPref val="0"/>
        </dgm:presLayoutVars>
      </dgm:prSet>
      <dgm:spPr/>
    </dgm:pt>
    <dgm:pt modelId="{A9FF3688-F79A-4958-84B0-3F76A5A426AD}" type="pres">
      <dgm:prSet presAssocID="{3036EF2E-CC10-4A91-B4FB-BBA96EAF8ABC}" presName="sibTrans" presStyleCnt="0"/>
      <dgm:spPr/>
    </dgm:pt>
    <dgm:pt modelId="{34133569-F971-4B7E-A0EA-28B56C40E3F0}" type="pres">
      <dgm:prSet presAssocID="{080C79AC-61EE-4F98-A0C3-9FECBA1B5587}" presName="compNode" presStyleCnt="0"/>
      <dgm:spPr/>
    </dgm:pt>
    <dgm:pt modelId="{FCB013D0-6176-436F-B30F-FFE018BA9EBC}" type="pres">
      <dgm:prSet presAssocID="{080C79AC-61EE-4F98-A0C3-9FECBA1B5587}" presName="bgRect" presStyleLbl="bgShp" presStyleIdx="1" presStyleCnt="7"/>
      <dgm:spPr/>
    </dgm:pt>
    <dgm:pt modelId="{3706BB04-8CD7-4378-9917-EFD552F6728E}" type="pres">
      <dgm:prSet presAssocID="{080C79AC-61EE-4F98-A0C3-9FECBA1B5587}"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Org Chart"/>
        </a:ext>
      </dgm:extLst>
    </dgm:pt>
    <dgm:pt modelId="{1FE59852-0F29-4933-BCAB-33CF9BB4CDC7}" type="pres">
      <dgm:prSet presAssocID="{080C79AC-61EE-4F98-A0C3-9FECBA1B5587}" presName="spaceRect" presStyleCnt="0"/>
      <dgm:spPr/>
    </dgm:pt>
    <dgm:pt modelId="{376CC300-D5BC-4575-B8F2-42E71D8D3A46}" type="pres">
      <dgm:prSet presAssocID="{080C79AC-61EE-4F98-A0C3-9FECBA1B5587}" presName="parTx" presStyleLbl="revTx" presStyleIdx="1" presStyleCnt="7">
        <dgm:presLayoutVars>
          <dgm:chMax val="0"/>
          <dgm:chPref val="0"/>
        </dgm:presLayoutVars>
      </dgm:prSet>
      <dgm:spPr/>
    </dgm:pt>
    <dgm:pt modelId="{1760EA63-5E5C-4C80-A04D-B087B35D5F6E}" type="pres">
      <dgm:prSet presAssocID="{2CD3EAF9-11E4-4A77-8E0B-1BD92A00CB04}" presName="sibTrans" presStyleCnt="0"/>
      <dgm:spPr/>
    </dgm:pt>
    <dgm:pt modelId="{AE16E32C-5545-4D2D-82EC-62303506C177}" type="pres">
      <dgm:prSet presAssocID="{471C325D-813A-458E-8A2F-6C94F1CED1FF}" presName="compNode" presStyleCnt="0"/>
      <dgm:spPr/>
    </dgm:pt>
    <dgm:pt modelId="{DC62026E-5C7E-43C4-8A0B-DD03DF6D504E}" type="pres">
      <dgm:prSet presAssocID="{471C325D-813A-458E-8A2F-6C94F1CED1FF}" presName="bgRect" presStyleLbl="bgShp" presStyleIdx="2" presStyleCnt="7"/>
      <dgm:spPr/>
    </dgm:pt>
    <dgm:pt modelId="{D900203F-F8B1-48CD-A533-5B9CB11A5792}" type="pres">
      <dgm:prSet presAssocID="{471C325D-813A-458E-8A2F-6C94F1CED1FF}"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ard Room"/>
        </a:ext>
      </dgm:extLst>
    </dgm:pt>
    <dgm:pt modelId="{0CEC4455-36EF-481B-A558-777C32161E6E}" type="pres">
      <dgm:prSet presAssocID="{471C325D-813A-458E-8A2F-6C94F1CED1FF}" presName="spaceRect" presStyleCnt="0"/>
      <dgm:spPr/>
    </dgm:pt>
    <dgm:pt modelId="{6C6A57C0-8972-4362-9762-A19B0A51C981}" type="pres">
      <dgm:prSet presAssocID="{471C325D-813A-458E-8A2F-6C94F1CED1FF}" presName="parTx" presStyleLbl="revTx" presStyleIdx="2" presStyleCnt="7">
        <dgm:presLayoutVars>
          <dgm:chMax val="0"/>
          <dgm:chPref val="0"/>
        </dgm:presLayoutVars>
      </dgm:prSet>
      <dgm:spPr/>
    </dgm:pt>
    <dgm:pt modelId="{8C2282DD-EC1C-4189-9130-A29E6FC4FC78}" type="pres">
      <dgm:prSet presAssocID="{CA7E6641-B13C-4DCE-B2E3-0249A537EEA4}" presName="sibTrans" presStyleCnt="0"/>
      <dgm:spPr/>
    </dgm:pt>
    <dgm:pt modelId="{DC3F43DD-F953-4920-9FFC-C4D4F273074F}" type="pres">
      <dgm:prSet presAssocID="{1E9A2763-1C97-46F3-9070-B40B4612E7E8}" presName="compNode" presStyleCnt="0"/>
      <dgm:spPr/>
    </dgm:pt>
    <dgm:pt modelId="{71985A6C-8B03-424F-864A-0DA0B87EBA04}" type="pres">
      <dgm:prSet presAssocID="{1E9A2763-1C97-46F3-9070-B40B4612E7E8}" presName="bgRect" presStyleLbl="bgShp" presStyleIdx="3" presStyleCnt="7"/>
      <dgm:spPr/>
    </dgm:pt>
    <dgm:pt modelId="{6BE98394-FF81-46AF-BF45-AFD9F9BD0647}" type="pres">
      <dgm:prSet presAssocID="{1E9A2763-1C97-46F3-9070-B40B4612E7E8}"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349B5CC5-D4D1-498D-81FA-B3938C3710B3}" type="pres">
      <dgm:prSet presAssocID="{1E9A2763-1C97-46F3-9070-B40B4612E7E8}" presName="spaceRect" presStyleCnt="0"/>
      <dgm:spPr/>
    </dgm:pt>
    <dgm:pt modelId="{A5BC622C-C131-402D-877A-DE8B61F249DD}" type="pres">
      <dgm:prSet presAssocID="{1E9A2763-1C97-46F3-9070-B40B4612E7E8}" presName="parTx" presStyleLbl="revTx" presStyleIdx="3" presStyleCnt="7">
        <dgm:presLayoutVars>
          <dgm:chMax val="0"/>
          <dgm:chPref val="0"/>
        </dgm:presLayoutVars>
      </dgm:prSet>
      <dgm:spPr/>
    </dgm:pt>
    <dgm:pt modelId="{94F005A4-67ED-4395-BEBC-E5D37FFF71AD}" type="pres">
      <dgm:prSet presAssocID="{5BC766D5-D809-4510-9DFB-8772CAA66020}" presName="sibTrans" presStyleCnt="0"/>
      <dgm:spPr/>
    </dgm:pt>
    <dgm:pt modelId="{CE170391-B478-4365-AA5A-CC0EDED83B1A}" type="pres">
      <dgm:prSet presAssocID="{808CA46E-3252-4A24-B140-99E1DE939830}" presName="compNode" presStyleCnt="0"/>
      <dgm:spPr/>
    </dgm:pt>
    <dgm:pt modelId="{09D5C102-6C9F-4134-B797-BFFFA4AB92BA}" type="pres">
      <dgm:prSet presAssocID="{808CA46E-3252-4A24-B140-99E1DE939830}" presName="bgRect" presStyleLbl="bgShp" presStyleIdx="4" presStyleCnt="7"/>
      <dgm:spPr/>
    </dgm:pt>
    <dgm:pt modelId="{EE9529F1-02DF-4572-9CBB-9349A6A7AF6C}" type="pres">
      <dgm:prSet presAssocID="{808CA46E-3252-4A24-B140-99E1DE939830}"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Target Audience"/>
        </a:ext>
      </dgm:extLst>
    </dgm:pt>
    <dgm:pt modelId="{7E6D9A5D-44A1-4614-82C8-8B7B49FE0B4C}" type="pres">
      <dgm:prSet presAssocID="{808CA46E-3252-4A24-B140-99E1DE939830}" presName="spaceRect" presStyleCnt="0"/>
      <dgm:spPr/>
    </dgm:pt>
    <dgm:pt modelId="{02EE207E-3E88-4A2F-98D9-1371198023B4}" type="pres">
      <dgm:prSet presAssocID="{808CA46E-3252-4A24-B140-99E1DE939830}" presName="parTx" presStyleLbl="revTx" presStyleIdx="4" presStyleCnt="7">
        <dgm:presLayoutVars>
          <dgm:chMax val="0"/>
          <dgm:chPref val="0"/>
        </dgm:presLayoutVars>
      </dgm:prSet>
      <dgm:spPr/>
    </dgm:pt>
    <dgm:pt modelId="{B81D0B27-D75C-4526-BD65-13A4DDDBEA81}" type="pres">
      <dgm:prSet presAssocID="{EE1E97F6-C004-42A3-B4ED-F0DE910F512D}" presName="sibTrans" presStyleCnt="0"/>
      <dgm:spPr/>
    </dgm:pt>
    <dgm:pt modelId="{B8248ABA-11E0-416C-BBEB-9420FE92557A}" type="pres">
      <dgm:prSet presAssocID="{5137FA0F-72B5-4112-AB33-3077C3EF44F2}" presName="compNode" presStyleCnt="0"/>
      <dgm:spPr/>
    </dgm:pt>
    <dgm:pt modelId="{E2142C95-1243-4945-8A39-7C28C40877DD}" type="pres">
      <dgm:prSet presAssocID="{5137FA0F-72B5-4112-AB33-3077C3EF44F2}" presName="bgRect" presStyleLbl="bgShp" presStyleIdx="5" presStyleCnt="7"/>
      <dgm:spPr/>
    </dgm:pt>
    <dgm:pt modelId="{297341BF-CDB1-4DAB-BF89-3399717C1858}" type="pres">
      <dgm:prSet presAssocID="{5137FA0F-72B5-4112-AB33-3077C3EF44F2}"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4C16655E-D71E-420A-9D7B-EAE0BFAD85ED}" type="pres">
      <dgm:prSet presAssocID="{5137FA0F-72B5-4112-AB33-3077C3EF44F2}" presName="spaceRect" presStyleCnt="0"/>
      <dgm:spPr/>
    </dgm:pt>
    <dgm:pt modelId="{55D8703C-E9B3-44DE-BF34-80862F31CC31}" type="pres">
      <dgm:prSet presAssocID="{5137FA0F-72B5-4112-AB33-3077C3EF44F2}" presName="parTx" presStyleLbl="revTx" presStyleIdx="5" presStyleCnt="7">
        <dgm:presLayoutVars>
          <dgm:chMax val="0"/>
          <dgm:chPref val="0"/>
        </dgm:presLayoutVars>
      </dgm:prSet>
      <dgm:spPr/>
    </dgm:pt>
    <dgm:pt modelId="{24806C9C-468F-4F84-864F-6F29AE85E99D}" type="pres">
      <dgm:prSet presAssocID="{CB103E6C-FE03-4B29-BC5E-228C5654172D}" presName="sibTrans" presStyleCnt="0"/>
      <dgm:spPr/>
    </dgm:pt>
    <dgm:pt modelId="{381E9C31-9B83-413A-BCF0-AD3C97B5189C}" type="pres">
      <dgm:prSet presAssocID="{C33430C8-970F-4E15-ABB7-1020A0EDCBF6}" presName="compNode" presStyleCnt="0"/>
      <dgm:spPr/>
    </dgm:pt>
    <dgm:pt modelId="{64B2CD55-FFF2-4F9E-AA19-987BE685AFC9}" type="pres">
      <dgm:prSet presAssocID="{C33430C8-970F-4E15-ABB7-1020A0EDCBF6}" presName="bgRect" presStyleLbl="bgShp" presStyleIdx="6" presStyleCnt="7"/>
      <dgm:spPr/>
    </dgm:pt>
    <dgm:pt modelId="{6433F7E9-3276-4549-ABA5-FCEBDFCD526D}" type="pres">
      <dgm:prSet presAssocID="{C33430C8-970F-4E15-ABB7-1020A0EDCBF6}"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Advertising"/>
        </a:ext>
      </dgm:extLst>
    </dgm:pt>
    <dgm:pt modelId="{D3FE004A-A9AF-4705-ADB3-17091578FC72}" type="pres">
      <dgm:prSet presAssocID="{C33430C8-970F-4E15-ABB7-1020A0EDCBF6}" presName="spaceRect" presStyleCnt="0"/>
      <dgm:spPr/>
    </dgm:pt>
    <dgm:pt modelId="{0FF5BA9F-F016-4E6A-8763-70B2F4E80677}" type="pres">
      <dgm:prSet presAssocID="{C33430C8-970F-4E15-ABB7-1020A0EDCBF6}" presName="parTx" presStyleLbl="revTx" presStyleIdx="6" presStyleCnt="7">
        <dgm:presLayoutVars>
          <dgm:chMax val="0"/>
          <dgm:chPref val="0"/>
        </dgm:presLayoutVars>
      </dgm:prSet>
      <dgm:spPr/>
    </dgm:pt>
  </dgm:ptLst>
  <dgm:cxnLst>
    <dgm:cxn modelId="{70449804-F538-4EC7-989F-7967BD2E28C1}" type="presOf" srcId="{5137FA0F-72B5-4112-AB33-3077C3EF44F2}" destId="{55D8703C-E9B3-44DE-BF34-80862F31CC31}" srcOrd="0" destOrd="0" presId="urn:microsoft.com/office/officeart/2018/2/layout/IconVerticalSolidList"/>
    <dgm:cxn modelId="{2C62A814-3758-49FA-881F-B66B1FD6B12D}" srcId="{CC2D1FB9-06CA-4A94-B60E-65AA78E33952}" destId="{1E9A2763-1C97-46F3-9070-B40B4612E7E8}" srcOrd="3" destOrd="0" parTransId="{32884429-E827-4116-A86C-0379C40DB321}" sibTransId="{5BC766D5-D809-4510-9DFB-8772CAA66020}"/>
    <dgm:cxn modelId="{66B83E23-F1D7-455E-AB01-ABD7A6F8ED6E}" type="presOf" srcId="{9917842A-164A-4F1D-908C-C6ED8210581F}" destId="{046CD96D-98BE-448D-BE03-9A47091B7AD5}" srcOrd="0" destOrd="0" presId="urn:microsoft.com/office/officeart/2018/2/layout/IconVerticalSolidList"/>
    <dgm:cxn modelId="{8A106228-7258-4269-888F-62393A43126A}" srcId="{CC2D1FB9-06CA-4A94-B60E-65AA78E33952}" destId="{080C79AC-61EE-4F98-A0C3-9FECBA1B5587}" srcOrd="1" destOrd="0" parTransId="{7B61D9FF-1833-4B3D-86E9-71F732612192}" sibTransId="{2CD3EAF9-11E4-4A77-8E0B-1BD92A00CB04}"/>
    <dgm:cxn modelId="{21F6A837-B05C-47F8-BB79-F502A4155676}" type="presOf" srcId="{808CA46E-3252-4A24-B140-99E1DE939830}" destId="{02EE207E-3E88-4A2F-98D9-1371198023B4}" srcOrd="0" destOrd="0" presId="urn:microsoft.com/office/officeart/2018/2/layout/IconVerticalSolidList"/>
    <dgm:cxn modelId="{E5F2E84B-3F8B-428A-88EC-F7A4A90EC7B9}" type="presOf" srcId="{CC2D1FB9-06CA-4A94-B60E-65AA78E33952}" destId="{3E7F77CB-BB30-453C-A366-2CE047E70A2F}" srcOrd="0" destOrd="0" presId="urn:microsoft.com/office/officeart/2018/2/layout/IconVerticalSolidList"/>
    <dgm:cxn modelId="{C61E2D6E-9F50-44BF-8DA8-E91458B225B4}" srcId="{CC2D1FB9-06CA-4A94-B60E-65AA78E33952}" destId="{471C325D-813A-458E-8A2F-6C94F1CED1FF}" srcOrd="2" destOrd="0" parTransId="{7F948F11-AB82-4DCD-BD9D-D75CEA008C99}" sibTransId="{CA7E6641-B13C-4DCE-B2E3-0249A537EEA4}"/>
    <dgm:cxn modelId="{7DC61A6F-0D30-4388-A08A-D57A23AD016B}" srcId="{CC2D1FB9-06CA-4A94-B60E-65AA78E33952}" destId="{C33430C8-970F-4E15-ABB7-1020A0EDCBF6}" srcOrd="6" destOrd="0" parTransId="{ADB28B73-F950-43EC-88E1-96FEDFC32345}" sibTransId="{39DAA54E-A703-4847-919F-95EB60B67C75}"/>
    <dgm:cxn modelId="{8474B556-BEA5-4C9E-BB39-597867858D7C}" type="presOf" srcId="{080C79AC-61EE-4F98-A0C3-9FECBA1B5587}" destId="{376CC300-D5BC-4575-B8F2-42E71D8D3A46}" srcOrd="0" destOrd="0" presId="urn:microsoft.com/office/officeart/2018/2/layout/IconVerticalSolidList"/>
    <dgm:cxn modelId="{AC0C77BB-DE78-4F86-A1BA-D5795A59467B}" type="presOf" srcId="{C33430C8-970F-4E15-ABB7-1020A0EDCBF6}" destId="{0FF5BA9F-F016-4E6A-8763-70B2F4E80677}" srcOrd="0" destOrd="0" presId="urn:microsoft.com/office/officeart/2018/2/layout/IconVerticalSolidList"/>
    <dgm:cxn modelId="{AE525FCA-9A3D-46E2-ACF5-CF914D4539B8}" srcId="{CC2D1FB9-06CA-4A94-B60E-65AA78E33952}" destId="{9917842A-164A-4F1D-908C-C6ED8210581F}" srcOrd="0" destOrd="0" parTransId="{EE5A6B13-5569-4E5C-81CF-AC558E83960E}" sibTransId="{3036EF2E-CC10-4A91-B4FB-BBA96EAF8ABC}"/>
    <dgm:cxn modelId="{EFB473CF-609B-45D6-8832-4092695269F0}" type="presOf" srcId="{1E9A2763-1C97-46F3-9070-B40B4612E7E8}" destId="{A5BC622C-C131-402D-877A-DE8B61F249DD}" srcOrd="0" destOrd="0" presId="urn:microsoft.com/office/officeart/2018/2/layout/IconVerticalSolidList"/>
    <dgm:cxn modelId="{3745E0E5-1895-4093-BA20-28F0A74A3E0B}" type="presOf" srcId="{471C325D-813A-458E-8A2F-6C94F1CED1FF}" destId="{6C6A57C0-8972-4362-9762-A19B0A51C981}" srcOrd="0" destOrd="0" presId="urn:microsoft.com/office/officeart/2018/2/layout/IconVerticalSolidList"/>
    <dgm:cxn modelId="{DE25DFF1-7BD0-4C0E-A326-A8722AF53ADA}" srcId="{CC2D1FB9-06CA-4A94-B60E-65AA78E33952}" destId="{5137FA0F-72B5-4112-AB33-3077C3EF44F2}" srcOrd="5" destOrd="0" parTransId="{D157735F-1DEE-49BD-9AD7-A21A9ADB8288}" sibTransId="{CB103E6C-FE03-4B29-BC5E-228C5654172D}"/>
    <dgm:cxn modelId="{3CE49BF3-EE99-47F6-AB79-629F4D8AC422}" srcId="{CC2D1FB9-06CA-4A94-B60E-65AA78E33952}" destId="{808CA46E-3252-4A24-B140-99E1DE939830}" srcOrd="4" destOrd="0" parTransId="{49A525B8-61CE-42B0-9A5B-00CFE8DCACE1}" sibTransId="{EE1E97F6-C004-42A3-B4ED-F0DE910F512D}"/>
    <dgm:cxn modelId="{034AC064-7128-4F39-A551-28475FF10EF1}" type="presParOf" srcId="{3E7F77CB-BB30-453C-A366-2CE047E70A2F}" destId="{8CFF5E80-BDA2-4668-9FDB-A7456346EFC1}" srcOrd="0" destOrd="0" presId="urn:microsoft.com/office/officeart/2018/2/layout/IconVerticalSolidList"/>
    <dgm:cxn modelId="{C3C07CB1-D881-42D5-ADCA-C63A40D1684A}" type="presParOf" srcId="{8CFF5E80-BDA2-4668-9FDB-A7456346EFC1}" destId="{5EE13F0A-19B1-4DE8-BCA6-8C53F8701C90}" srcOrd="0" destOrd="0" presId="urn:microsoft.com/office/officeart/2018/2/layout/IconVerticalSolidList"/>
    <dgm:cxn modelId="{718A9391-65FC-448A-9AA6-205287EA4FE1}" type="presParOf" srcId="{8CFF5E80-BDA2-4668-9FDB-A7456346EFC1}" destId="{7E0B77CF-90F0-4F63-ADA1-E0C908B941A1}" srcOrd="1" destOrd="0" presId="urn:microsoft.com/office/officeart/2018/2/layout/IconVerticalSolidList"/>
    <dgm:cxn modelId="{CAA0B96A-B0D9-4F9E-8049-62DE84C4014C}" type="presParOf" srcId="{8CFF5E80-BDA2-4668-9FDB-A7456346EFC1}" destId="{17935E7E-5B3A-4D2F-BDF9-284CEA2F0144}" srcOrd="2" destOrd="0" presId="urn:microsoft.com/office/officeart/2018/2/layout/IconVerticalSolidList"/>
    <dgm:cxn modelId="{8C13E44B-26CD-4230-9C1F-DFC37E196CB1}" type="presParOf" srcId="{8CFF5E80-BDA2-4668-9FDB-A7456346EFC1}" destId="{046CD96D-98BE-448D-BE03-9A47091B7AD5}" srcOrd="3" destOrd="0" presId="urn:microsoft.com/office/officeart/2018/2/layout/IconVerticalSolidList"/>
    <dgm:cxn modelId="{679D5111-4DBC-4811-A71D-DF49BC61A562}" type="presParOf" srcId="{3E7F77CB-BB30-453C-A366-2CE047E70A2F}" destId="{A9FF3688-F79A-4958-84B0-3F76A5A426AD}" srcOrd="1" destOrd="0" presId="urn:microsoft.com/office/officeart/2018/2/layout/IconVerticalSolidList"/>
    <dgm:cxn modelId="{0570633C-649F-4C10-AE8A-2FEB48ECC6F8}" type="presParOf" srcId="{3E7F77CB-BB30-453C-A366-2CE047E70A2F}" destId="{34133569-F971-4B7E-A0EA-28B56C40E3F0}" srcOrd="2" destOrd="0" presId="urn:microsoft.com/office/officeart/2018/2/layout/IconVerticalSolidList"/>
    <dgm:cxn modelId="{2C235FDC-AA7B-4A27-9407-3D17AB4E992E}" type="presParOf" srcId="{34133569-F971-4B7E-A0EA-28B56C40E3F0}" destId="{FCB013D0-6176-436F-B30F-FFE018BA9EBC}" srcOrd="0" destOrd="0" presId="urn:microsoft.com/office/officeart/2018/2/layout/IconVerticalSolidList"/>
    <dgm:cxn modelId="{7DE44FD9-C8ED-47CB-A645-8687D5DDDE8F}" type="presParOf" srcId="{34133569-F971-4B7E-A0EA-28B56C40E3F0}" destId="{3706BB04-8CD7-4378-9917-EFD552F6728E}" srcOrd="1" destOrd="0" presId="urn:microsoft.com/office/officeart/2018/2/layout/IconVerticalSolidList"/>
    <dgm:cxn modelId="{E961BF56-8492-404E-8F74-A2CE3509A172}" type="presParOf" srcId="{34133569-F971-4B7E-A0EA-28B56C40E3F0}" destId="{1FE59852-0F29-4933-BCAB-33CF9BB4CDC7}" srcOrd="2" destOrd="0" presId="urn:microsoft.com/office/officeart/2018/2/layout/IconVerticalSolidList"/>
    <dgm:cxn modelId="{4DD93B7A-4F22-4B3C-B2FD-9EEBCBC88984}" type="presParOf" srcId="{34133569-F971-4B7E-A0EA-28B56C40E3F0}" destId="{376CC300-D5BC-4575-B8F2-42E71D8D3A46}" srcOrd="3" destOrd="0" presId="urn:microsoft.com/office/officeart/2018/2/layout/IconVerticalSolidList"/>
    <dgm:cxn modelId="{CEC3EC66-0056-43C0-8B65-4117002510E7}" type="presParOf" srcId="{3E7F77CB-BB30-453C-A366-2CE047E70A2F}" destId="{1760EA63-5E5C-4C80-A04D-B087B35D5F6E}" srcOrd="3" destOrd="0" presId="urn:microsoft.com/office/officeart/2018/2/layout/IconVerticalSolidList"/>
    <dgm:cxn modelId="{EEEC3DC9-3859-4F1F-AFAF-4B4FDBDFFC39}" type="presParOf" srcId="{3E7F77CB-BB30-453C-A366-2CE047E70A2F}" destId="{AE16E32C-5545-4D2D-82EC-62303506C177}" srcOrd="4" destOrd="0" presId="urn:microsoft.com/office/officeart/2018/2/layout/IconVerticalSolidList"/>
    <dgm:cxn modelId="{D16BF14B-BEBA-4A04-A8F4-53C6EF2F618A}" type="presParOf" srcId="{AE16E32C-5545-4D2D-82EC-62303506C177}" destId="{DC62026E-5C7E-43C4-8A0B-DD03DF6D504E}" srcOrd="0" destOrd="0" presId="urn:microsoft.com/office/officeart/2018/2/layout/IconVerticalSolidList"/>
    <dgm:cxn modelId="{3A033592-373B-4049-BFCF-EAD96771FED9}" type="presParOf" srcId="{AE16E32C-5545-4D2D-82EC-62303506C177}" destId="{D900203F-F8B1-48CD-A533-5B9CB11A5792}" srcOrd="1" destOrd="0" presId="urn:microsoft.com/office/officeart/2018/2/layout/IconVerticalSolidList"/>
    <dgm:cxn modelId="{684354CF-CACF-46EA-9BF1-16391B7CE273}" type="presParOf" srcId="{AE16E32C-5545-4D2D-82EC-62303506C177}" destId="{0CEC4455-36EF-481B-A558-777C32161E6E}" srcOrd="2" destOrd="0" presId="urn:microsoft.com/office/officeart/2018/2/layout/IconVerticalSolidList"/>
    <dgm:cxn modelId="{E69FA51F-8D9B-48F3-B122-DE3329F271DA}" type="presParOf" srcId="{AE16E32C-5545-4D2D-82EC-62303506C177}" destId="{6C6A57C0-8972-4362-9762-A19B0A51C981}" srcOrd="3" destOrd="0" presId="urn:microsoft.com/office/officeart/2018/2/layout/IconVerticalSolidList"/>
    <dgm:cxn modelId="{29473B20-E522-4C31-B08D-1C615F97BD28}" type="presParOf" srcId="{3E7F77CB-BB30-453C-A366-2CE047E70A2F}" destId="{8C2282DD-EC1C-4189-9130-A29E6FC4FC78}" srcOrd="5" destOrd="0" presId="urn:microsoft.com/office/officeart/2018/2/layout/IconVerticalSolidList"/>
    <dgm:cxn modelId="{914C886D-5F97-4EC6-BEED-73671EFF535F}" type="presParOf" srcId="{3E7F77CB-BB30-453C-A366-2CE047E70A2F}" destId="{DC3F43DD-F953-4920-9FFC-C4D4F273074F}" srcOrd="6" destOrd="0" presId="urn:microsoft.com/office/officeart/2018/2/layout/IconVerticalSolidList"/>
    <dgm:cxn modelId="{9B15E89B-C611-4337-9B0F-C20D6EBB2ABB}" type="presParOf" srcId="{DC3F43DD-F953-4920-9FFC-C4D4F273074F}" destId="{71985A6C-8B03-424F-864A-0DA0B87EBA04}" srcOrd="0" destOrd="0" presId="urn:microsoft.com/office/officeart/2018/2/layout/IconVerticalSolidList"/>
    <dgm:cxn modelId="{B0625C9E-EC2D-4C05-A81A-B0209996397A}" type="presParOf" srcId="{DC3F43DD-F953-4920-9FFC-C4D4F273074F}" destId="{6BE98394-FF81-46AF-BF45-AFD9F9BD0647}" srcOrd="1" destOrd="0" presId="urn:microsoft.com/office/officeart/2018/2/layout/IconVerticalSolidList"/>
    <dgm:cxn modelId="{3617C6D3-6B9D-4858-A624-D9719255BEEF}" type="presParOf" srcId="{DC3F43DD-F953-4920-9FFC-C4D4F273074F}" destId="{349B5CC5-D4D1-498D-81FA-B3938C3710B3}" srcOrd="2" destOrd="0" presId="urn:microsoft.com/office/officeart/2018/2/layout/IconVerticalSolidList"/>
    <dgm:cxn modelId="{EDD37F1E-BE07-4723-A42E-7F5BC3A575AC}" type="presParOf" srcId="{DC3F43DD-F953-4920-9FFC-C4D4F273074F}" destId="{A5BC622C-C131-402D-877A-DE8B61F249DD}" srcOrd="3" destOrd="0" presId="urn:microsoft.com/office/officeart/2018/2/layout/IconVerticalSolidList"/>
    <dgm:cxn modelId="{BBD44355-5B94-45B6-8262-163FABF528DC}" type="presParOf" srcId="{3E7F77CB-BB30-453C-A366-2CE047E70A2F}" destId="{94F005A4-67ED-4395-BEBC-E5D37FFF71AD}" srcOrd="7" destOrd="0" presId="urn:microsoft.com/office/officeart/2018/2/layout/IconVerticalSolidList"/>
    <dgm:cxn modelId="{32D6B692-9FD0-45BB-8CC9-6711AB469445}" type="presParOf" srcId="{3E7F77CB-BB30-453C-A366-2CE047E70A2F}" destId="{CE170391-B478-4365-AA5A-CC0EDED83B1A}" srcOrd="8" destOrd="0" presId="urn:microsoft.com/office/officeart/2018/2/layout/IconVerticalSolidList"/>
    <dgm:cxn modelId="{20180302-4B7F-4CD3-B788-FAC0D2DCB92E}" type="presParOf" srcId="{CE170391-B478-4365-AA5A-CC0EDED83B1A}" destId="{09D5C102-6C9F-4134-B797-BFFFA4AB92BA}" srcOrd="0" destOrd="0" presId="urn:microsoft.com/office/officeart/2018/2/layout/IconVerticalSolidList"/>
    <dgm:cxn modelId="{85200003-C820-4963-B778-CF87A34B0C86}" type="presParOf" srcId="{CE170391-B478-4365-AA5A-CC0EDED83B1A}" destId="{EE9529F1-02DF-4572-9CBB-9349A6A7AF6C}" srcOrd="1" destOrd="0" presId="urn:microsoft.com/office/officeart/2018/2/layout/IconVerticalSolidList"/>
    <dgm:cxn modelId="{4D68CBF4-12BD-4701-A9A4-B247C3D723BD}" type="presParOf" srcId="{CE170391-B478-4365-AA5A-CC0EDED83B1A}" destId="{7E6D9A5D-44A1-4614-82C8-8B7B49FE0B4C}" srcOrd="2" destOrd="0" presId="urn:microsoft.com/office/officeart/2018/2/layout/IconVerticalSolidList"/>
    <dgm:cxn modelId="{81C83227-D1CF-458E-B310-C97488EA349D}" type="presParOf" srcId="{CE170391-B478-4365-AA5A-CC0EDED83B1A}" destId="{02EE207E-3E88-4A2F-98D9-1371198023B4}" srcOrd="3" destOrd="0" presId="urn:microsoft.com/office/officeart/2018/2/layout/IconVerticalSolidList"/>
    <dgm:cxn modelId="{F2A02355-20EE-46ED-BAE7-78B4B2A9D0DA}" type="presParOf" srcId="{3E7F77CB-BB30-453C-A366-2CE047E70A2F}" destId="{B81D0B27-D75C-4526-BD65-13A4DDDBEA81}" srcOrd="9" destOrd="0" presId="urn:microsoft.com/office/officeart/2018/2/layout/IconVerticalSolidList"/>
    <dgm:cxn modelId="{F203C82D-7048-432A-8D6B-685BFF9C3730}" type="presParOf" srcId="{3E7F77CB-BB30-453C-A366-2CE047E70A2F}" destId="{B8248ABA-11E0-416C-BBEB-9420FE92557A}" srcOrd="10" destOrd="0" presId="urn:microsoft.com/office/officeart/2018/2/layout/IconVerticalSolidList"/>
    <dgm:cxn modelId="{14C6A83D-BD44-4ED3-901D-90293995A25D}" type="presParOf" srcId="{B8248ABA-11E0-416C-BBEB-9420FE92557A}" destId="{E2142C95-1243-4945-8A39-7C28C40877DD}" srcOrd="0" destOrd="0" presId="urn:microsoft.com/office/officeart/2018/2/layout/IconVerticalSolidList"/>
    <dgm:cxn modelId="{B8DBD912-0B2D-4AB4-98D9-1544FF5AD24D}" type="presParOf" srcId="{B8248ABA-11E0-416C-BBEB-9420FE92557A}" destId="{297341BF-CDB1-4DAB-BF89-3399717C1858}" srcOrd="1" destOrd="0" presId="urn:microsoft.com/office/officeart/2018/2/layout/IconVerticalSolidList"/>
    <dgm:cxn modelId="{F30BC541-00B6-4355-AD45-F631E6E7135C}" type="presParOf" srcId="{B8248ABA-11E0-416C-BBEB-9420FE92557A}" destId="{4C16655E-D71E-420A-9D7B-EAE0BFAD85ED}" srcOrd="2" destOrd="0" presId="urn:microsoft.com/office/officeart/2018/2/layout/IconVerticalSolidList"/>
    <dgm:cxn modelId="{FCD8A81E-7DC1-40F0-AEE3-0EA24F44B66F}" type="presParOf" srcId="{B8248ABA-11E0-416C-BBEB-9420FE92557A}" destId="{55D8703C-E9B3-44DE-BF34-80862F31CC31}" srcOrd="3" destOrd="0" presId="urn:microsoft.com/office/officeart/2018/2/layout/IconVerticalSolidList"/>
    <dgm:cxn modelId="{56CF8589-5E03-4594-AE06-BDD710E4901E}" type="presParOf" srcId="{3E7F77CB-BB30-453C-A366-2CE047E70A2F}" destId="{24806C9C-468F-4F84-864F-6F29AE85E99D}" srcOrd="11" destOrd="0" presId="urn:microsoft.com/office/officeart/2018/2/layout/IconVerticalSolidList"/>
    <dgm:cxn modelId="{1184FCAA-4ADC-4104-A01E-F21650BA4A41}" type="presParOf" srcId="{3E7F77CB-BB30-453C-A366-2CE047E70A2F}" destId="{381E9C31-9B83-413A-BCF0-AD3C97B5189C}" srcOrd="12" destOrd="0" presId="urn:microsoft.com/office/officeart/2018/2/layout/IconVerticalSolidList"/>
    <dgm:cxn modelId="{B28D4A77-9D9F-4054-B53E-DD64F6DFF6E3}" type="presParOf" srcId="{381E9C31-9B83-413A-BCF0-AD3C97B5189C}" destId="{64B2CD55-FFF2-4F9E-AA19-987BE685AFC9}" srcOrd="0" destOrd="0" presId="urn:microsoft.com/office/officeart/2018/2/layout/IconVerticalSolidList"/>
    <dgm:cxn modelId="{8651EBDA-7FF8-46BC-BE6D-9892029BD45C}" type="presParOf" srcId="{381E9C31-9B83-413A-BCF0-AD3C97B5189C}" destId="{6433F7E9-3276-4549-ABA5-FCEBDFCD526D}" srcOrd="1" destOrd="0" presId="urn:microsoft.com/office/officeart/2018/2/layout/IconVerticalSolidList"/>
    <dgm:cxn modelId="{3BC441EA-FD7E-443E-9395-24E965904B55}" type="presParOf" srcId="{381E9C31-9B83-413A-BCF0-AD3C97B5189C}" destId="{D3FE004A-A9AF-4705-ADB3-17091578FC72}" srcOrd="2" destOrd="0" presId="urn:microsoft.com/office/officeart/2018/2/layout/IconVerticalSolidList"/>
    <dgm:cxn modelId="{E40FDA9D-D426-45A4-AE01-0CB140680243}" type="presParOf" srcId="{381E9C31-9B83-413A-BCF0-AD3C97B5189C}" destId="{0FF5BA9F-F016-4E6A-8763-70B2F4E8067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9F92550-1974-4B3B-94C3-654CDCA957E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B18F521-A9D3-4429-8679-57AC3FDF6CA0}">
      <dgm:prSet custT="1"/>
      <dgm:spPr>
        <a:solidFill>
          <a:srgbClr val="DBEEF4"/>
        </a:solidFill>
        <a:ln>
          <a:noFill/>
        </a:ln>
      </dgm:spPr>
      <dgm:t>
        <a:bodyPr/>
        <a:lstStyle/>
        <a:p>
          <a:pPr algn="ctr"/>
          <a:r>
            <a:rPr lang="en-GB" sz="1600" dirty="0">
              <a:solidFill>
                <a:srgbClr val="002060"/>
              </a:solidFill>
            </a:rPr>
            <a:t>* ‘Address’ does not necessarily mean ‘fix in this cycle’</a:t>
          </a:r>
          <a:endParaRPr lang="en-US" sz="1600" dirty="0">
            <a:solidFill>
              <a:srgbClr val="002060"/>
            </a:solidFill>
          </a:endParaRPr>
        </a:p>
      </dgm:t>
    </dgm:pt>
    <dgm:pt modelId="{B8E35836-237C-4781-A34A-0325078E28DA}" type="parTrans" cxnId="{FC02817B-94A5-4AEA-A1A8-034D729C5E74}">
      <dgm:prSet/>
      <dgm:spPr/>
      <dgm:t>
        <a:bodyPr/>
        <a:lstStyle/>
        <a:p>
          <a:endParaRPr lang="en-US" sz="1600"/>
        </a:p>
      </dgm:t>
    </dgm:pt>
    <dgm:pt modelId="{8A33E235-DEE4-4FD8-BE2F-B2E608BA4471}" type="sibTrans" cxnId="{FC02817B-94A5-4AEA-A1A8-034D729C5E74}">
      <dgm:prSet/>
      <dgm:spPr/>
      <dgm:t>
        <a:bodyPr/>
        <a:lstStyle/>
        <a:p>
          <a:endParaRPr lang="en-US" sz="1600"/>
        </a:p>
      </dgm:t>
    </dgm:pt>
    <dgm:pt modelId="{D0EA1414-5623-46F2-81ED-1B2005F35AE5}" type="pres">
      <dgm:prSet presAssocID="{A9F92550-1974-4B3B-94C3-654CDCA957EE}" presName="linear" presStyleCnt="0">
        <dgm:presLayoutVars>
          <dgm:animLvl val="lvl"/>
          <dgm:resizeHandles val="exact"/>
        </dgm:presLayoutVars>
      </dgm:prSet>
      <dgm:spPr/>
    </dgm:pt>
    <dgm:pt modelId="{8863D8FE-F9D0-4286-B6B3-8F4253B57287}" type="pres">
      <dgm:prSet presAssocID="{8B18F521-A9D3-4429-8679-57AC3FDF6CA0}" presName="parentText" presStyleLbl="node1" presStyleIdx="0" presStyleCnt="1">
        <dgm:presLayoutVars>
          <dgm:chMax val="0"/>
          <dgm:bulletEnabled val="1"/>
        </dgm:presLayoutVars>
      </dgm:prSet>
      <dgm:spPr/>
    </dgm:pt>
  </dgm:ptLst>
  <dgm:cxnLst>
    <dgm:cxn modelId="{9142D360-AFB5-4A28-B462-E20FD595E500}" type="presOf" srcId="{8B18F521-A9D3-4429-8679-57AC3FDF6CA0}" destId="{8863D8FE-F9D0-4286-B6B3-8F4253B57287}" srcOrd="0" destOrd="0" presId="urn:microsoft.com/office/officeart/2005/8/layout/vList2"/>
    <dgm:cxn modelId="{FC02817B-94A5-4AEA-A1A8-034D729C5E74}" srcId="{A9F92550-1974-4B3B-94C3-654CDCA957EE}" destId="{8B18F521-A9D3-4429-8679-57AC3FDF6CA0}" srcOrd="0" destOrd="0" parTransId="{B8E35836-237C-4781-A34A-0325078E28DA}" sibTransId="{8A33E235-DEE4-4FD8-BE2F-B2E608BA4471}"/>
    <dgm:cxn modelId="{C301C1F8-3A90-4E08-8518-FD8F26243DEA}" type="presOf" srcId="{A9F92550-1974-4B3B-94C3-654CDCA957EE}" destId="{D0EA1414-5623-46F2-81ED-1B2005F35AE5}" srcOrd="0" destOrd="0" presId="urn:microsoft.com/office/officeart/2005/8/layout/vList2"/>
    <dgm:cxn modelId="{56595470-DB21-448A-929E-BC72E068ECDE}" type="presParOf" srcId="{D0EA1414-5623-46F2-81ED-1B2005F35AE5}" destId="{8863D8FE-F9D0-4286-B6B3-8F4253B5728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3DD32DA-964D-43A7-A025-60ED77E9672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9515A568-26BC-4C34-B8CF-88F8FCBE62ED}">
      <dgm:prSet custT="1"/>
      <dgm:spPr/>
      <dgm:t>
        <a:bodyPr/>
        <a:lstStyle/>
        <a:p>
          <a:r>
            <a:rPr lang="en-GB" sz="1050"/>
            <a:t>Address* all the pertinent concerns of its stakeholders:</a:t>
          </a:r>
          <a:endParaRPr lang="en-US" sz="1050"/>
        </a:p>
      </dgm:t>
    </dgm:pt>
    <dgm:pt modelId="{88B7A340-7ABA-4F95-A67B-0FCDC60345A3}" type="parTrans" cxnId="{31217471-2D08-4CBA-8C3A-58413BBDEE47}">
      <dgm:prSet/>
      <dgm:spPr/>
      <dgm:t>
        <a:bodyPr/>
        <a:lstStyle/>
        <a:p>
          <a:endParaRPr lang="en-US" sz="2400"/>
        </a:p>
      </dgm:t>
    </dgm:pt>
    <dgm:pt modelId="{E86555DC-671E-49AE-9806-B3DA8ACE4A3B}" type="sibTrans" cxnId="{31217471-2D08-4CBA-8C3A-58413BBDEE47}">
      <dgm:prSet/>
      <dgm:spPr/>
      <dgm:t>
        <a:bodyPr/>
        <a:lstStyle/>
        <a:p>
          <a:endParaRPr lang="en-US" sz="2400"/>
        </a:p>
      </dgm:t>
    </dgm:pt>
    <dgm:pt modelId="{FC752931-CB8C-42FF-AFC8-642372A7C8DF}">
      <dgm:prSet custT="1"/>
      <dgm:spPr/>
      <dgm:t>
        <a:bodyPr/>
        <a:lstStyle/>
        <a:p>
          <a:r>
            <a:rPr lang="en-GB" sz="1050"/>
            <a:t>the integrity of the architecture</a:t>
          </a:r>
          <a:endParaRPr lang="en-US" sz="1050"/>
        </a:p>
      </dgm:t>
    </dgm:pt>
    <dgm:pt modelId="{D5834DB7-4FD8-4F4B-B029-B1F4339815CC}" type="parTrans" cxnId="{C7A3A2E2-537D-4A22-A230-8258C6181744}">
      <dgm:prSet/>
      <dgm:spPr/>
      <dgm:t>
        <a:bodyPr/>
        <a:lstStyle/>
        <a:p>
          <a:endParaRPr lang="en-US" sz="2400"/>
        </a:p>
      </dgm:t>
    </dgm:pt>
    <dgm:pt modelId="{55945591-13B9-4DD4-991D-52EEF7519B5B}" type="sibTrans" cxnId="{C7A3A2E2-537D-4A22-A230-8258C6181744}">
      <dgm:prSet/>
      <dgm:spPr/>
      <dgm:t>
        <a:bodyPr/>
        <a:lstStyle/>
        <a:p>
          <a:endParaRPr lang="en-US" sz="2400"/>
        </a:p>
      </dgm:t>
    </dgm:pt>
    <dgm:pt modelId="{3FCB0487-6F19-45F6-8345-2E8122ECB736}">
      <dgm:prSet custT="1"/>
      <dgm:spPr/>
      <dgm:t>
        <a:bodyPr/>
        <a:lstStyle/>
        <a:p>
          <a:r>
            <a:rPr lang="en-GB" sz="1050"/>
            <a:t>connecting all the various views to each other</a:t>
          </a:r>
          <a:endParaRPr lang="en-US" sz="1050"/>
        </a:p>
      </dgm:t>
    </dgm:pt>
    <dgm:pt modelId="{25657E6F-FAED-4D38-B420-EFAACBA3A31A}" type="parTrans" cxnId="{4F165D5E-F7DE-4C09-86EA-D1B75E9EFD40}">
      <dgm:prSet/>
      <dgm:spPr/>
      <dgm:t>
        <a:bodyPr/>
        <a:lstStyle/>
        <a:p>
          <a:endParaRPr lang="en-US" sz="2400"/>
        </a:p>
      </dgm:t>
    </dgm:pt>
    <dgm:pt modelId="{09D0DFA1-10B3-4525-A403-03B23AFB2375}" type="sibTrans" cxnId="{4F165D5E-F7DE-4C09-86EA-D1B75E9EFD40}">
      <dgm:prSet/>
      <dgm:spPr/>
      <dgm:t>
        <a:bodyPr/>
        <a:lstStyle/>
        <a:p>
          <a:endParaRPr lang="en-US" sz="2400"/>
        </a:p>
      </dgm:t>
    </dgm:pt>
    <dgm:pt modelId="{F11DD0E2-C30E-4BFF-98CD-54B3F96CB87C}">
      <dgm:prSet custT="1"/>
      <dgm:spPr/>
      <dgm:t>
        <a:bodyPr/>
        <a:lstStyle/>
        <a:p>
          <a:r>
            <a:rPr lang="en-GB" sz="1050"/>
            <a:t>reconciling the conflicting concerns of different stakeholders</a:t>
          </a:r>
          <a:endParaRPr lang="en-US" sz="1050"/>
        </a:p>
      </dgm:t>
    </dgm:pt>
    <dgm:pt modelId="{AF41F236-5239-499A-8902-29F6BBE968CB}" type="parTrans" cxnId="{02774E5F-8321-44D3-A005-5EF7A9805B29}">
      <dgm:prSet/>
      <dgm:spPr/>
      <dgm:t>
        <a:bodyPr/>
        <a:lstStyle/>
        <a:p>
          <a:endParaRPr lang="en-US" sz="2400"/>
        </a:p>
      </dgm:t>
    </dgm:pt>
    <dgm:pt modelId="{D925A86B-944E-4279-AE17-76E9DF060184}" type="sibTrans" cxnId="{02774E5F-8321-44D3-A005-5EF7A9805B29}">
      <dgm:prSet/>
      <dgm:spPr/>
      <dgm:t>
        <a:bodyPr/>
        <a:lstStyle/>
        <a:p>
          <a:endParaRPr lang="en-US" sz="2400"/>
        </a:p>
      </dgm:t>
    </dgm:pt>
    <dgm:pt modelId="{F4866879-3A77-4F1E-B3BD-9CBDC81EFFE1}">
      <dgm:prSet custT="1"/>
      <dgm:spPr/>
      <dgm:t>
        <a:bodyPr/>
        <a:lstStyle/>
        <a:p>
          <a:r>
            <a:rPr lang="en-GB" sz="1050"/>
            <a:t>showing the trade-offs (e.g. between security and performance)</a:t>
          </a:r>
          <a:endParaRPr lang="en-US" sz="1050"/>
        </a:p>
      </dgm:t>
    </dgm:pt>
    <dgm:pt modelId="{0DFF90C8-BEC7-4285-A3F0-7BE2A01C31DB}" type="parTrans" cxnId="{70F84754-D7C0-4F95-B8E2-FCAB4EF833C1}">
      <dgm:prSet/>
      <dgm:spPr/>
      <dgm:t>
        <a:bodyPr/>
        <a:lstStyle/>
        <a:p>
          <a:endParaRPr lang="en-US" sz="2400"/>
        </a:p>
      </dgm:t>
    </dgm:pt>
    <dgm:pt modelId="{3083C538-EDB5-412F-9483-BBFA642AA99F}" type="sibTrans" cxnId="{70F84754-D7C0-4F95-B8E2-FCAB4EF833C1}">
      <dgm:prSet/>
      <dgm:spPr/>
      <dgm:t>
        <a:bodyPr/>
        <a:lstStyle/>
        <a:p>
          <a:endParaRPr lang="en-US" sz="2400"/>
        </a:p>
      </dgm:t>
    </dgm:pt>
    <dgm:pt modelId="{D593CFD5-F1BE-4242-80F8-67511A02D4FD}" type="pres">
      <dgm:prSet presAssocID="{A3DD32DA-964D-43A7-A025-60ED77E9672D}" presName="Name0" presStyleCnt="0">
        <dgm:presLayoutVars>
          <dgm:chMax val="7"/>
          <dgm:chPref val="7"/>
          <dgm:dir/>
        </dgm:presLayoutVars>
      </dgm:prSet>
      <dgm:spPr/>
    </dgm:pt>
    <dgm:pt modelId="{C51B4B01-7155-4F9E-99E9-6DCF0E7D3E48}" type="pres">
      <dgm:prSet presAssocID="{A3DD32DA-964D-43A7-A025-60ED77E9672D}" presName="Name1" presStyleCnt="0"/>
      <dgm:spPr/>
    </dgm:pt>
    <dgm:pt modelId="{7A4BBC38-0400-416C-888E-889DDD7121C5}" type="pres">
      <dgm:prSet presAssocID="{A3DD32DA-964D-43A7-A025-60ED77E9672D}" presName="cycle" presStyleCnt="0"/>
      <dgm:spPr/>
    </dgm:pt>
    <dgm:pt modelId="{3CA58A79-8100-4151-BF70-0041752DDDA2}" type="pres">
      <dgm:prSet presAssocID="{A3DD32DA-964D-43A7-A025-60ED77E9672D}" presName="srcNode" presStyleLbl="node1" presStyleIdx="0" presStyleCnt="5"/>
      <dgm:spPr/>
    </dgm:pt>
    <dgm:pt modelId="{FDBF18C8-7B26-4112-8BE4-60B5B57E1F12}" type="pres">
      <dgm:prSet presAssocID="{A3DD32DA-964D-43A7-A025-60ED77E9672D}" presName="conn" presStyleLbl="parChTrans1D2" presStyleIdx="0" presStyleCnt="1"/>
      <dgm:spPr/>
    </dgm:pt>
    <dgm:pt modelId="{43F2E5C9-59D1-4DE7-822B-AD59122E2A8D}" type="pres">
      <dgm:prSet presAssocID="{A3DD32DA-964D-43A7-A025-60ED77E9672D}" presName="extraNode" presStyleLbl="node1" presStyleIdx="0" presStyleCnt="5"/>
      <dgm:spPr/>
    </dgm:pt>
    <dgm:pt modelId="{E00517A9-E491-4C30-BB31-75E9A195A44C}" type="pres">
      <dgm:prSet presAssocID="{A3DD32DA-964D-43A7-A025-60ED77E9672D}" presName="dstNode" presStyleLbl="node1" presStyleIdx="0" presStyleCnt="5"/>
      <dgm:spPr/>
    </dgm:pt>
    <dgm:pt modelId="{9CE5BFE1-1A0A-430C-A42F-907B8037977D}" type="pres">
      <dgm:prSet presAssocID="{9515A568-26BC-4C34-B8CF-88F8FCBE62ED}" presName="text_1" presStyleLbl="node1" presStyleIdx="0" presStyleCnt="5">
        <dgm:presLayoutVars>
          <dgm:bulletEnabled val="1"/>
        </dgm:presLayoutVars>
      </dgm:prSet>
      <dgm:spPr/>
    </dgm:pt>
    <dgm:pt modelId="{940D53BC-7F9F-434A-B3C6-5D58947BAF7B}" type="pres">
      <dgm:prSet presAssocID="{9515A568-26BC-4C34-B8CF-88F8FCBE62ED}" presName="accent_1" presStyleCnt="0"/>
      <dgm:spPr/>
    </dgm:pt>
    <dgm:pt modelId="{B21A7257-41E2-4155-AFB1-7F532341F607}" type="pres">
      <dgm:prSet presAssocID="{9515A568-26BC-4C34-B8CF-88F8FCBE62ED}" presName="accentRepeatNode" presStyleLbl="solidFgAcc1" presStyleIdx="0" presStyleCnt="5"/>
      <dgm:spPr/>
    </dgm:pt>
    <dgm:pt modelId="{40DF6994-9719-460A-B352-E0E00763F432}" type="pres">
      <dgm:prSet presAssocID="{FC752931-CB8C-42FF-AFC8-642372A7C8DF}" presName="text_2" presStyleLbl="node1" presStyleIdx="1" presStyleCnt="5">
        <dgm:presLayoutVars>
          <dgm:bulletEnabled val="1"/>
        </dgm:presLayoutVars>
      </dgm:prSet>
      <dgm:spPr/>
    </dgm:pt>
    <dgm:pt modelId="{E834FC99-CAD2-4EAB-9660-94676DD909DA}" type="pres">
      <dgm:prSet presAssocID="{FC752931-CB8C-42FF-AFC8-642372A7C8DF}" presName="accent_2" presStyleCnt="0"/>
      <dgm:spPr/>
    </dgm:pt>
    <dgm:pt modelId="{AD86A051-8A0E-4098-AEC5-9BDF84242FCF}" type="pres">
      <dgm:prSet presAssocID="{FC752931-CB8C-42FF-AFC8-642372A7C8DF}" presName="accentRepeatNode" presStyleLbl="solidFgAcc1" presStyleIdx="1" presStyleCnt="5"/>
      <dgm:spPr/>
    </dgm:pt>
    <dgm:pt modelId="{5C3D6632-40A2-48AF-9602-AF4ABD9FEADD}" type="pres">
      <dgm:prSet presAssocID="{3FCB0487-6F19-45F6-8345-2E8122ECB736}" presName="text_3" presStyleLbl="node1" presStyleIdx="2" presStyleCnt="5">
        <dgm:presLayoutVars>
          <dgm:bulletEnabled val="1"/>
        </dgm:presLayoutVars>
      </dgm:prSet>
      <dgm:spPr/>
    </dgm:pt>
    <dgm:pt modelId="{5A775A1C-3CD6-4DA2-8724-5FB0B6C10CC0}" type="pres">
      <dgm:prSet presAssocID="{3FCB0487-6F19-45F6-8345-2E8122ECB736}" presName="accent_3" presStyleCnt="0"/>
      <dgm:spPr/>
    </dgm:pt>
    <dgm:pt modelId="{B2F7BCEF-43FD-429B-A694-0B1653C3F2B2}" type="pres">
      <dgm:prSet presAssocID="{3FCB0487-6F19-45F6-8345-2E8122ECB736}" presName="accentRepeatNode" presStyleLbl="solidFgAcc1" presStyleIdx="2" presStyleCnt="5"/>
      <dgm:spPr/>
    </dgm:pt>
    <dgm:pt modelId="{713C7F11-CE63-41AB-A420-38F0115C92E9}" type="pres">
      <dgm:prSet presAssocID="{F11DD0E2-C30E-4BFF-98CD-54B3F96CB87C}" presName="text_4" presStyleLbl="node1" presStyleIdx="3" presStyleCnt="5">
        <dgm:presLayoutVars>
          <dgm:bulletEnabled val="1"/>
        </dgm:presLayoutVars>
      </dgm:prSet>
      <dgm:spPr/>
    </dgm:pt>
    <dgm:pt modelId="{6A9C501C-476A-461B-A082-5B7F53E8D92D}" type="pres">
      <dgm:prSet presAssocID="{F11DD0E2-C30E-4BFF-98CD-54B3F96CB87C}" presName="accent_4" presStyleCnt="0"/>
      <dgm:spPr/>
    </dgm:pt>
    <dgm:pt modelId="{F2BE0681-EB5E-4857-91DF-87463BD75512}" type="pres">
      <dgm:prSet presAssocID="{F11DD0E2-C30E-4BFF-98CD-54B3F96CB87C}" presName="accentRepeatNode" presStyleLbl="solidFgAcc1" presStyleIdx="3" presStyleCnt="5"/>
      <dgm:spPr/>
    </dgm:pt>
    <dgm:pt modelId="{59AC0A1B-B16A-4CE2-ADC0-9AEBB8A64FED}" type="pres">
      <dgm:prSet presAssocID="{F4866879-3A77-4F1E-B3BD-9CBDC81EFFE1}" presName="text_5" presStyleLbl="node1" presStyleIdx="4" presStyleCnt="5">
        <dgm:presLayoutVars>
          <dgm:bulletEnabled val="1"/>
        </dgm:presLayoutVars>
      </dgm:prSet>
      <dgm:spPr/>
    </dgm:pt>
    <dgm:pt modelId="{B5355B4B-2F25-4F7A-9DC9-6F000B11BC70}" type="pres">
      <dgm:prSet presAssocID="{F4866879-3A77-4F1E-B3BD-9CBDC81EFFE1}" presName="accent_5" presStyleCnt="0"/>
      <dgm:spPr/>
    </dgm:pt>
    <dgm:pt modelId="{2B65B51C-2728-4B39-99E5-89EA09A30AB2}" type="pres">
      <dgm:prSet presAssocID="{F4866879-3A77-4F1E-B3BD-9CBDC81EFFE1}" presName="accentRepeatNode" presStyleLbl="solidFgAcc1" presStyleIdx="4" presStyleCnt="5"/>
      <dgm:spPr/>
    </dgm:pt>
  </dgm:ptLst>
  <dgm:cxnLst>
    <dgm:cxn modelId="{2BA8C801-3C93-477A-979D-8F6EC6C12EAA}" type="presOf" srcId="{F4866879-3A77-4F1E-B3BD-9CBDC81EFFE1}" destId="{59AC0A1B-B16A-4CE2-ADC0-9AEBB8A64FED}" srcOrd="0" destOrd="0" presId="urn:microsoft.com/office/officeart/2008/layout/VerticalCurvedList"/>
    <dgm:cxn modelId="{D12E111E-42DE-4F55-987F-9A22F1318F4D}" type="presOf" srcId="{A3DD32DA-964D-43A7-A025-60ED77E9672D}" destId="{D593CFD5-F1BE-4242-80F8-67511A02D4FD}" srcOrd="0" destOrd="0" presId="urn:microsoft.com/office/officeart/2008/layout/VerticalCurvedList"/>
    <dgm:cxn modelId="{C2F59425-C8C7-42CA-B0CB-F1BAA5295A1A}" type="presOf" srcId="{FC752931-CB8C-42FF-AFC8-642372A7C8DF}" destId="{40DF6994-9719-460A-B352-E0E00763F432}" srcOrd="0" destOrd="0" presId="urn:microsoft.com/office/officeart/2008/layout/VerticalCurvedList"/>
    <dgm:cxn modelId="{4F165D5E-F7DE-4C09-86EA-D1B75E9EFD40}" srcId="{A3DD32DA-964D-43A7-A025-60ED77E9672D}" destId="{3FCB0487-6F19-45F6-8345-2E8122ECB736}" srcOrd="2" destOrd="0" parTransId="{25657E6F-FAED-4D38-B420-EFAACBA3A31A}" sibTransId="{09D0DFA1-10B3-4525-A403-03B23AFB2375}"/>
    <dgm:cxn modelId="{02774E5F-8321-44D3-A005-5EF7A9805B29}" srcId="{A3DD32DA-964D-43A7-A025-60ED77E9672D}" destId="{F11DD0E2-C30E-4BFF-98CD-54B3F96CB87C}" srcOrd="3" destOrd="0" parTransId="{AF41F236-5239-499A-8902-29F6BBE968CB}" sibTransId="{D925A86B-944E-4279-AE17-76E9DF060184}"/>
    <dgm:cxn modelId="{31217471-2D08-4CBA-8C3A-58413BBDEE47}" srcId="{A3DD32DA-964D-43A7-A025-60ED77E9672D}" destId="{9515A568-26BC-4C34-B8CF-88F8FCBE62ED}" srcOrd="0" destOrd="0" parTransId="{88B7A340-7ABA-4F95-A67B-0FCDC60345A3}" sibTransId="{E86555DC-671E-49AE-9806-B3DA8ACE4A3B}"/>
    <dgm:cxn modelId="{70F84754-D7C0-4F95-B8E2-FCAB4EF833C1}" srcId="{A3DD32DA-964D-43A7-A025-60ED77E9672D}" destId="{F4866879-3A77-4F1E-B3BD-9CBDC81EFFE1}" srcOrd="4" destOrd="0" parTransId="{0DFF90C8-BEC7-4285-A3F0-7BE2A01C31DB}" sibTransId="{3083C538-EDB5-412F-9483-BBFA642AA99F}"/>
    <dgm:cxn modelId="{37FEF88A-C95F-45AA-B2A1-BBC1B725F47E}" type="presOf" srcId="{3FCB0487-6F19-45F6-8345-2E8122ECB736}" destId="{5C3D6632-40A2-48AF-9602-AF4ABD9FEADD}" srcOrd="0" destOrd="0" presId="urn:microsoft.com/office/officeart/2008/layout/VerticalCurvedList"/>
    <dgm:cxn modelId="{042FE19B-3D76-411B-88C6-D182710AC41D}" type="presOf" srcId="{F11DD0E2-C30E-4BFF-98CD-54B3F96CB87C}" destId="{713C7F11-CE63-41AB-A420-38F0115C92E9}" srcOrd="0" destOrd="0" presId="urn:microsoft.com/office/officeart/2008/layout/VerticalCurvedList"/>
    <dgm:cxn modelId="{B61AACA3-B044-4F57-ADEA-807C2871F1DC}" type="presOf" srcId="{9515A568-26BC-4C34-B8CF-88F8FCBE62ED}" destId="{9CE5BFE1-1A0A-430C-A42F-907B8037977D}" srcOrd="0" destOrd="0" presId="urn:microsoft.com/office/officeart/2008/layout/VerticalCurvedList"/>
    <dgm:cxn modelId="{ABC51CD9-EF68-471C-9B8E-F33AC957C4A0}" type="presOf" srcId="{E86555DC-671E-49AE-9806-B3DA8ACE4A3B}" destId="{FDBF18C8-7B26-4112-8BE4-60B5B57E1F12}" srcOrd="0" destOrd="0" presId="urn:microsoft.com/office/officeart/2008/layout/VerticalCurvedList"/>
    <dgm:cxn modelId="{C7A3A2E2-537D-4A22-A230-8258C6181744}" srcId="{A3DD32DA-964D-43A7-A025-60ED77E9672D}" destId="{FC752931-CB8C-42FF-AFC8-642372A7C8DF}" srcOrd="1" destOrd="0" parTransId="{D5834DB7-4FD8-4F4B-B029-B1F4339815CC}" sibTransId="{55945591-13B9-4DD4-991D-52EEF7519B5B}"/>
    <dgm:cxn modelId="{B36CA4FA-26DD-4A81-83A0-10578A74EEC8}" type="presParOf" srcId="{D593CFD5-F1BE-4242-80F8-67511A02D4FD}" destId="{C51B4B01-7155-4F9E-99E9-6DCF0E7D3E48}" srcOrd="0" destOrd="0" presId="urn:microsoft.com/office/officeart/2008/layout/VerticalCurvedList"/>
    <dgm:cxn modelId="{67B2CB70-1358-4AE2-9ECF-CE7DC7E67F0E}" type="presParOf" srcId="{C51B4B01-7155-4F9E-99E9-6DCF0E7D3E48}" destId="{7A4BBC38-0400-416C-888E-889DDD7121C5}" srcOrd="0" destOrd="0" presId="urn:microsoft.com/office/officeart/2008/layout/VerticalCurvedList"/>
    <dgm:cxn modelId="{A04FEA82-06BB-4081-BAE1-4EE4D3791FD1}" type="presParOf" srcId="{7A4BBC38-0400-416C-888E-889DDD7121C5}" destId="{3CA58A79-8100-4151-BF70-0041752DDDA2}" srcOrd="0" destOrd="0" presId="urn:microsoft.com/office/officeart/2008/layout/VerticalCurvedList"/>
    <dgm:cxn modelId="{F49D01FE-2284-459D-BD75-7882D6E151C7}" type="presParOf" srcId="{7A4BBC38-0400-416C-888E-889DDD7121C5}" destId="{FDBF18C8-7B26-4112-8BE4-60B5B57E1F12}" srcOrd="1" destOrd="0" presId="urn:microsoft.com/office/officeart/2008/layout/VerticalCurvedList"/>
    <dgm:cxn modelId="{225A00CA-C290-4E49-8120-3215B7A22054}" type="presParOf" srcId="{7A4BBC38-0400-416C-888E-889DDD7121C5}" destId="{43F2E5C9-59D1-4DE7-822B-AD59122E2A8D}" srcOrd="2" destOrd="0" presId="urn:microsoft.com/office/officeart/2008/layout/VerticalCurvedList"/>
    <dgm:cxn modelId="{081735AA-E206-4E0D-937A-FE0325BA4ABC}" type="presParOf" srcId="{7A4BBC38-0400-416C-888E-889DDD7121C5}" destId="{E00517A9-E491-4C30-BB31-75E9A195A44C}" srcOrd="3" destOrd="0" presId="urn:microsoft.com/office/officeart/2008/layout/VerticalCurvedList"/>
    <dgm:cxn modelId="{70E1254B-F7F7-4928-B119-ECC335ED80A4}" type="presParOf" srcId="{C51B4B01-7155-4F9E-99E9-6DCF0E7D3E48}" destId="{9CE5BFE1-1A0A-430C-A42F-907B8037977D}" srcOrd="1" destOrd="0" presId="urn:microsoft.com/office/officeart/2008/layout/VerticalCurvedList"/>
    <dgm:cxn modelId="{153E1A60-ECFF-46FA-B16F-645F91D247AA}" type="presParOf" srcId="{C51B4B01-7155-4F9E-99E9-6DCF0E7D3E48}" destId="{940D53BC-7F9F-434A-B3C6-5D58947BAF7B}" srcOrd="2" destOrd="0" presId="urn:microsoft.com/office/officeart/2008/layout/VerticalCurvedList"/>
    <dgm:cxn modelId="{2BD0428B-47D1-4FB1-94D6-BD19F5A2FCA2}" type="presParOf" srcId="{940D53BC-7F9F-434A-B3C6-5D58947BAF7B}" destId="{B21A7257-41E2-4155-AFB1-7F532341F607}" srcOrd="0" destOrd="0" presId="urn:microsoft.com/office/officeart/2008/layout/VerticalCurvedList"/>
    <dgm:cxn modelId="{77A25757-FE7C-4E2F-89E1-4FBFC2B32F86}" type="presParOf" srcId="{C51B4B01-7155-4F9E-99E9-6DCF0E7D3E48}" destId="{40DF6994-9719-460A-B352-E0E00763F432}" srcOrd="3" destOrd="0" presId="urn:microsoft.com/office/officeart/2008/layout/VerticalCurvedList"/>
    <dgm:cxn modelId="{0CFD9B6C-29CA-43E6-B0FB-F70E655B031B}" type="presParOf" srcId="{C51B4B01-7155-4F9E-99E9-6DCF0E7D3E48}" destId="{E834FC99-CAD2-4EAB-9660-94676DD909DA}" srcOrd="4" destOrd="0" presId="urn:microsoft.com/office/officeart/2008/layout/VerticalCurvedList"/>
    <dgm:cxn modelId="{67E60911-EF8B-4142-80DA-A93090C7E198}" type="presParOf" srcId="{E834FC99-CAD2-4EAB-9660-94676DD909DA}" destId="{AD86A051-8A0E-4098-AEC5-9BDF84242FCF}" srcOrd="0" destOrd="0" presId="urn:microsoft.com/office/officeart/2008/layout/VerticalCurvedList"/>
    <dgm:cxn modelId="{0562282B-9561-4457-9297-5E0FCF0DDF2F}" type="presParOf" srcId="{C51B4B01-7155-4F9E-99E9-6DCF0E7D3E48}" destId="{5C3D6632-40A2-48AF-9602-AF4ABD9FEADD}" srcOrd="5" destOrd="0" presId="urn:microsoft.com/office/officeart/2008/layout/VerticalCurvedList"/>
    <dgm:cxn modelId="{67CBAEBA-1C0D-448E-97F6-5E86D398FAF7}" type="presParOf" srcId="{C51B4B01-7155-4F9E-99E9-6DCF0E7D3E48}" destId="{5A775A1C-3CD6-4DA2-8724-5FB0B6C10CC0}" srcOrd="6" destOrd="0" presId="urn:microsoft.com/office/officeart/2008/layout/VerticalCurvedList"/>
    <dgm:cxn modelId="{B9BDD878-EEEA-4765-B096-1FE0AADEF5D1}" type="presParOf" srcId="{5A775A1C-3CD6-4DA2-8724-5FB0B6C10CC0}" destId="{B2F7BCEF-43FD-429B-A694-0B1653C3F2B2}" srcOrd="0" destOrd="0" presId="urn:microsoft.com/office/officeart/2008/layout/VerticalCurvedList"/>
    <dgm:cxn modelId="{6140DBA5-B2FD-4B8D-BB60-2409DCC476F8}" type="presParOf" srcId="{C51B4B01-7155-4F9E-99E9-6DCF0E7D3E48}" destId="{713C7F11-CE63-41AB-A420-38F0115C92E9}" srcOrd="7" destOrd="0" presId="urn:microsoft.com/office/officeart/2008/layout/VerticalCurvedList"/>
    <dgm:cxn modelId="{6A45B214-E3D6-423F-A8ED-3DCC2D82C3BD}" type="presParOf" srcId="{C51B4B01-7155-4F9E-99E9-6DCF0E7D3E48}" destId="{6A9C501C-476A-461B-A082-5B7F53E8D92D}" srcOrd="8" destOrd="0" presId="urn:microsoft.com/office/officeart/2008/layout/VerticalCurvedList"/>
    <dgm:cxn modelId="{FCC43ECC-16FA-4F69-B0F6-E964D4BA4728}" type="presParOf" srcId="{6A9C501C-476A-461B-A082-5B7F53E8D92D}" destId="{F2BE0681-EB5E-4857-91DF-87463BD75512}" srcOrd="0" destOrd="0" presId="urn:microsoft.com/office/officeart/2008/layout/VerticalCurvedList"/>
    <dgm:cxn modelId="{11CD060D-8B36-497A-8366-A2D1886FE5A1}" type="presParOf" srcId="{C51B4B01-7155-4F9E-99E9-6DCF0E7D3E48}" destId="{59AC0A1B-B16A-4CE2-ADC0-9AEBB8A64FED}" srcOrd="9" destOrd="0" presId="urn:microsoft.com/office/officeart/2008/layout/VerticalCurvedList"/>
    <dgm:cxn modelId="{8FD55B2A-2912-4C1A-8C48-A99477290A32}" type="presParOf" srcId="{C51B4B01-7155-4F9E-99E9-6DCF0E7D3E48}" destId="{B5355B4B-2F25-4F7A-9DC9-6F000B11BC70}" srcOrd="10" destOrd="0" presId="urn:microsoft.com/office/officeart/2008/layout/VerticalCurvedList"/>
    <dgm:cxn modelId="{32F3744C-B1CB-47C2-95FE-237C6A6BEF07}" type="presParOf" srcId="{B5355B4B-2F25-4F7A-9DC9-6F000B11BC70}" destId="{2B65B51C-2728-4B39-99E5-89EA09A30AB2}"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2401E87-64D2-4218-8EC9-0207B82DF5A1}" type="doc">
      <dgm:prSet loTypeId="urn:microsoft.com/office/officeart/2005/8/layout/process1" loCatId="process" qsTypeId="urn:microsoft.com/office/officeart/2005/8/quickstyle/simple1" qsCatId="simple" csTypeId="urn:microsoft.com/office/officeart/2005/8/colors/accent1_3" csCatId="accent1" phldr="1"/>
      <dgm:spPr/>
      <dgm:t>
        <a:bodyPr/>
        <a:lstStyle/>
        <a:p>
          <a:endParaRPr lang="en-US"/>
        </a:p>
      </dgm:t>
    </dgm:pt>
    <dgm:pt modelId="{0B3934EE-3A84-4730-B802-9F32C5F30C1A}">
      <dgm:prSet custT="1"/>
      <dgm:spPr/>
      <dgm:t>
        <a:bodyPr/>
        <a:lstStyle/>
        <a:p>
          <a:r>
            <a:rPr lang="en-GB" sz="1200" b="1"/>
            <a:t>First </a:t>
          </a:r>
          <a:r>
            <a:rPr lang="en-GB" sz="1200"/>
            <a:t>select sets of criteria fitting for different alternatives:</a:t>
          </a:r>
          <a:endParaRPr lang="en-US" sz="1200"/>
        </a:p>
      </dgm:t>
    </dgm:pt>
    <dgm:pt modelId="{1B014C2B-2CD3-4E33-A5B5-5561FFCDDBD7}" type="parTrans" cxnId="{A4D0CC3A-8D88-4253-ABDF-B7B9860ACBAD}">
      <dgm:prSet/>
      <dgm:spPr/>
      <dgm:t>
        <a:bodyPr/>
        <a:lstStyle/>
        <a:p>
          <a:endParaRPr lang="en-US" sz="1200"/>
        </a:p>
      </dgm:t>
    </dgm:pt>
    <dgm:pt modelId="{1654F697-D16D-4A8D-9DAE-1359B9F4B4A1}" type="sibTrans" cxnId="{A4D0CC3A-8D88-4253-ABDF-B7B9860ACBAD}">
      <dgm:prSet custT="1"/>
      <dgm:spPr/>
      <dgm:t>
        <a:bodyPr/>
        <a:lstStyle/>
        <a:p>
          <a:endParaRPr lang="en-US" sz="1200"/>
        </a:p>
      </dgm:t>
    </dgm:pt>
    <dgm:pt modelId="{6048EBD2-DB36-46F2-B9CA-AB9A464C9969}">
      <dgm:prSet custT="1"/>
      <dgm:spPr/>
      <dgm:t>
        <a:bodyPr/>
        <a:lstStyle/>
        <a:p>
          <a:r>
            <a:rPr lang="en-GB" sz="1200"/>
            <a:t>Use the vision</a:t>
          </a:r>
          <a:endParaRPr lang="en-US" sz="1200"/>
        </a:p>
      </dgm:t>
    </dgm:pt>
    <dgm:pt modelId="{3EFDC5E9-C577-4CE0-8CAD-881B37CB8340}" type="parTrans" cxnId="{2080E06E-7021-4F86-85FF-4F855F1F757E}">
      <dgm:prSet/>
      <dgm:spPr/>
      <dgm:t>
        <a:bodyPr/>
        <a:lstStyle/>
        <a:p>
          <a:endParaRPr lang="en-US" sz="1200"/>
        </a:p>
      </dgm:t>
    </dgm:pt>
    <dgm:pt modelId="{F0EFC837-1869-4910-A4DD-C3A18E075ED6}" type="sibTrans" cxnId="{2080E06E-7021-4F86-85FF-4F855F1F757E}">
      <dgm:prSet/>
      <dgm:spPr/>
      <dgm:t>
        <a:bodyPr/>
        <a:lstStyle/>
        <a:p>
          <a:endParaRPr lang="en-US" sz="1200"/>
        </a:p>
      </dgm:t>
    </dgm:pt>
    <dgm:pt modelId="{28A327C6-D971-4632-97BF-F7887B7853E0}">
      <dgm:prSet custT="1"/>
      <dgm:spPr/>
      <dgm:t>
        <a:bodyPr/>
        <a:lstStyle/>
        <a:p>
          <a:r>
            <a:rPr lang="en-GB" sz="1200"/>
            <a:t>Principles</a:t>
          </a:r>
          <a:endParaRPr lang="en-US" sz="1200"/>
        </a:p>
      </dgm:t>
    </dgm:pt>
    <dgm:pt modelId="{C7A7B0E0-8DDF-4EF7-9B0F-E341EECA21C0}" type="parTrans" cxnId="{56945DB9-4BFE-4ECC-AECD-A23421328906}">
      <dgm:prSet/>
      <dgm:spPr/>
      <dgm:t>
        <a:bodyPr/>
        <a:lstStyle/>
        <a:p>
          <a:endParaRPr lang="en-US" sz="1200"/>
        </a:p>
      </dgm:t>
    </dgm:pt>
    <dgm:pt modelId="{98020E2A-BA0F-4CFC-9258-837E4E92EA72}" type="sibTrans" cxnId="{56945DB9-4BFE-4ECC-AECD-A23421328906}">
      <dgm:prSet/>
      <dgm:spPr/>
      <dgm:t>
        <a:bodyPr/>
        <a:lstStyle/>
        <a:p>
          <a:endParaRPr lang="en-US" sz="1200"/>
        </a:p>
      </dgm:t>
    </dgm:pt>
    <dgm:pt modelId="{ABAC3FC8-3416-40AB-BC63-0E91805EB0B6}">
      <dgm:prSet custT="1"/>
      <dgm:spPr/>
      <dgm:t>
        <a:bodyPr/>
        <a:lstStyle/>
        <a:p>
          <a:r>
            <a:rPr lang="en-GB" sz="1200"/>
            <a:t>Requirements</a:t>
          </a:r>
          <a:endParaRPr lang="en-US" sz="1200"/>
        </a:p>
      </dgm:t>
    </dgm:pt>
    <dgm:pt modelId="{6BA36E7A-E1D0-46B5-B510-DEFC5BC844A2}" type="parTrans" cxnId="{3B9D5F25-C0F7-49ED-A4CE-0C34EFBFBE25}">
      <dgm:prSet/>
      <dgm:spPr/>
      <dgm:t>
        <a:bodyPr/>
        <a:lstStyle/>
        <a:p>
          <a:endParaRPr lang="en-US" sz="1200"/>
        </a:p>
      </dgm:t>
    </dgm:pt>
    <dgm:pt modelId="{01CFDCAE-B5B8-455F-BF94-6A0A8D719488}" type="sibTrans" cxnId="{3B9D5F25-C0F7-49ED-A4CE-0C34EFBFBE25}">
      <dgm:prSet/>
      <dgm:spPr/>
      <dgm:t>
        <a:bodyPr/>
        <a:lstStyle/>
        <a:p>
          <a:endParaRPr lang="en-US" sz="1200"/>
        </a:p>
      </dgm:t>
    </dgm:pt>
    <dgm:pt modelId="{5939D85C-FA88-4B89-B279-5353F0A6A3E5}">
      <dgm:prSet custT="1"/>
      <dgm:spPr/>
      <dgm:t>
        <a:bodyPr/>
        <a:lstStyle/>
        <a:p>
          <a:r>
            <a:rPr lang="en-GB" sz="1200"/>
            <a:t>Other information </a:t>
          </a:r>
          <a:endParaRPr lang="en-US" sz="1200"/>
        </a:p>
      </dgm:t>
    </dgm:pt>
    <dgm:pt modelId="{A0D98566-4CD8-40C7-AFD0-BE35C041BC98}" type="parTrans" cxnId="{88829048-E75C-4735-9BD1-DC15C855DDCB}">
      <dgm:prSet/>
      <dgm:spPr/>
      <dgm:t>
        <a:bodyPr/>
        <a:lstStyle/>
        <a:p>
          <a:endParaRPr lang="en-US" sz="1200"/>
        </a:p>
      </dgm:t>
    </dgm:pt>
    <dgm:pt modelId="{C7062C80-B07E-48BB-BB01-80B19155DE16}" type="sibTrans" cxnId="{88829048-E75C-4735-9BD1-DC15C855DDCB}">
      <dgm:prSet/>
      <dgm:spPr/>
      <dgm:t>
        <a:bodyPr/>
        <a:lstStyle/>
        <a:p>
          <a:endParaRPr lang="en-US" sz="1200"/>
        </a:p>
      </dgm:t>
    </dgm:pt>
    <dgm:pt modelId="{010F6728-8AD9-4CB7-B330-2CF411D75F73}">
      <dgm:prSet custT="1"/>
      <dgm:spPr/>
      <dgm:t>
        <a:bodyPr/>
        <a:lstStyle/>
        <a:p>
          <a:r>
            <a:rPr lang="en-GB" sz="1200" b="1"/>
            <a:t>Second </a:t>
          </a:r>
          <a:endParaRPr lang="en-US" sz="1200"/>
        </a:p>
      </dgm:t>
    </dgm:pt>
    <dgm:pt modelId="{A520DB29-B051-42D9-BDA9-EB7F0FF927B5}" type="parTrans" cxnId="{650A19CA-1430-4029-8F79-E7F197D239A4}">
      <dgm:prSet/>
      <dgm:spPr/>
      <dgm:t>
        <a:bodyPr/>
        <a:lstStyle/>
        <a:p>
          <a:endParaRPr lang="en-US" sz="1200"/>
        </a:p>
      </dgm:t>
    </dgm:pt>
    <dgm:pt modelId="{B2C69EEA-01F1-4BF7-A548-730ED04D1027}" type="sibTrans" cxnId="{650A19CA-1430-4029-8F79-E7F197D239A4}">
      <dgm:prSet custT="1"/>
      <dgm:spPr/>
      <dgm:t>
        <a:bodyPr/>
        <a:lstStyle/>
        <a:p>
          <a:endParaRPr lang="en-US" sz="1200"/>
        </a:p>
      </dgm:t>
    </dgm:pt>
    <dgm:pt modelId="{4C91F5A8-144B-4FD1-8C35-519BCBEA7303}">
      <dgm:prSet custT="1"/>
      <dgm:spPr/>
      <dgm:t>
        <a:bodyPr/>
        <a:lstStyle/>
        <a:p>
          <a:r>
            <a:rPr lang="en-GB" sz="1200"/>
            <a:t>Define alternatives based on the criteria</a:t>
          </a:r>
          <a:endParaRPr lang="en-US" sz="1200"/>
        </a:p>
      </dgm:t>
    </dgm:pt>
    <dgm:pt modelId="{01A80920-6BFA-4DBD-87EA-6E3BE02A72DB}" type="parTrans" cxnId="{62E68646-2FF5-496F-B651-7CAAEFA348DE}">
      <dgm:prSet/>
      <dgm:spPr/>
      <dgm:t>
        <a:bodyPr/>
        <a:lstStyle/>
        <a:p>
          <a:endParaRPr lang="en-US" sz="1200"/>
        </a:p>
      </dgm:t>
    </dgm:pt>
    <dgm:pt modelId="{6A955A8E-7DF8-444F-B605-B18CF7D97E05}" type="sibTrans" cxnId="{62E68646-2FF5-496F-B651-7CAAEFA348DE}">
      <dgm:prSet/>
      <dgm:spPr/>
      <dgm:t>
        <a:bodyPr/>
        <a:lstStyle/>
        <a:p>
          <a:endParaRPr lang="en-US" sz="1200"/>
        </a:p>
      </dgm:t>
    </dgm:pt>
    <dgm:pt modelId="{551B85C4-3081-4A93-A14E-04632115183B}">
      <dgm:prSet custT="1"/>
      <dgm:spPr/>
      <dgm:t>
        <a:bodyPr/>
        <a:lstStyle/>
        <a:p>
          <a:r>
            <a:rPr lang="en-GB" sz="1200"/>
            <a:t>Build an understanding of each</a:t>
          </a:r>
          <a:endParaRPr lang="en-US" sz="1200"/>
        </a:p>
      </dgm:t>
    </dgm:pt>
    <dgm:pt modelId="{EA194D2B-B750-436C-AE97-775BD294FBA0}" type="parTrans" cxnId="{C2A7FB14-FCD7-471B-BDD1-AE533636BDFA}">
      <dgm:prSet/>
      <dgm:spPr/>
      <dgm:t>
        <a:bodyPr/>
        <a:lstStyle/>
        <a:p>
          <a:endParaRPr lang="en-US" sz="1200"/>
        </a:p>
      </dgm:t>
    </dgm:pt>
    <dgm:pt modelId="{5EEAC02C-F30E-47B4-B754-4F3EF78D0212}" type="sibTrans" cxnId="{C2A7FB14-FCD7-471B-BDD1-AE533636BDFA}">
      <dgm:prSet/>
      <dgm:spPr/>
      <dgm:t>
        <a:bodyPr/>
        <a:lstStyle/>
        <a:p>
          <a:endParaRPr lang="en-US" sz="1200"/>
        </a:p>
      </dgm:t>
    </dgm:pt>
    <dgm:pt modelId="{D55C4EDF-73B1-4E28-A953-6986B20B93E2}">
      <dgm:prSet custT="1"/>
      <dgm:spPr/>
      <dgm:t>
        <a:bodyPr/>
        <a:lstStyle/>
        <a:p>
          <a:r>
            <a:rPr lang="en-GB" sz="1200" b="1"/>
            <a:t>Third </a:t>
          </a:r>
          <a:endParaRPr lang="en-US" sz="1200"/>
        </a:p>
      </dgm:t>
    </dgm:pt>
    <dgm:pt modelId="{C95203B3-CC47-4240-97BC-9F0F5A574B21}" type="parTrans" cxnId="{37168961-8AC6-4CE7-BA9A-00C10DFCCF22}">
      <dgm:prSet/>
      <dgm:spPr/>
      <dgm:t>
        <a:bodyPr/>
        <a:lstStyle/>
        <a:p>
          <a:endParaRPr lang="en-US" sz="1200"/>
        </a:p>
      </dgm:t>
    </dgm:pt>
    <dgm:pt modelId="{6D320C88-23AB-4CB3-939D-48E8A1BBFAD2}" type="sibTrans" cxnId="{37168961-8AC6-4CE7-BA9A-00C10DFCCF22}">
      <dgm:prSet custT="1"/>
      <dgm:spPr/>
      <dgm:t>
        <a:bodyPr/>
        <a:lstStyle/>
        <a:p>
          <a:endParaRPr lang="en-US" sz="1200"/>
        </a:p>
      </dgm:t>
    </dgm:pt>
    <dgm:pt modelId="{0E6C014C-1BBE-4663-9F14-C438D7FC737C}">
      <dgm:prSet custT="1"/>
      <dgm:spPr/>
      <dgm:t>
        <a:bodyPr/>
        <a:lstStyle/>
        <a:p>
          <a:r>
            <a:rPr lang="en-GB" sz="1200"/>
            <a:t>Either select one of the alternatives or </a:t>
          </a:r>
          <a:endParaRPr lang="en-US" sz="1200"/>
        </a:p>
      </dgm:t>
    </dgm:pt>
    <dgm:pt modelId="{D2CBA94B-0CEC-440A-9DF7-10744751D30F}" type="parTrans" cxnId="{D9CB5528-4D24-4808-97F8-F70FBB38F783}">
      <dgm:prSet/>
      <dgm:spPr/>
      <dgm:t>
        <a:bodyPr/>
        <a:lstStyle/>
        <a:p>
          <a:endParaRPr lang="en-US" sz="1200"/>
        </a:p>
      </dgm:t>
    </dgm:pt>
    <dgm:pt modelId="{9BC3A1E8-E8B3-4AC1-B124-2A6824A1B9F5}" type="sibTrans" cxnId="{D9CB5528-4D24-4808-97F8-F70FBB38F783}">
      <dgm:prSet/>
      <dgm:spPr/>
      <dgm:t>
        <a:bodyPr/>
        <a:lstStyle/>
        <a:p>
          <a:endParaRPr lang="en-US" sz="1200"/>
        </a:p>
      </dgm:t>
    </dgm:pt>
    <dgm:pt modelId="{BD39ADE8-C243-431F-AA2C-274839DEEF45}">
      <dgm:prSet custT="1"/>
      <dgm:spPr/>
      <dgm:t>
        <a:bodyPr/>
        <a:lstStyle/>
        <a:p>
          <a:r>
            <a:rPr lang="en-GB" sz="1200"/>
            <a:t>Combine features from more than one</a:t>
          </a:r>
          <a:endParaRPr lang="en-US" sz="1200"/>
        </a:p>
      </dgm:t>
    </dgm:pt>
    <dgm:pt modelId="{FE2CAD98-220A-4EDA-8913-EDEFBFDECF81}" type="parTrans" cxnId="{DDA15F4A-EEE0-4466-A3D8-E36C25C78058}">
      <dgm:prSet/>
      <dgm:spPr/>
      <dgm:t>
        <a:bodyPr/>
        <a:lstStyle/>
        <a:p>
          <a:endParaRPr lang="en-US" sz="1200"/>
        </a:p>
      </dgm:t>
    </dgm:pt>
    <dgm:pt modelId="{2E9909DB-E121-4C31-A4B5-ECD9A0DD11F9}" type="sibTrans" cxnId="{DDA15F4A-EEE0-4466-A3D8-E36C25C78058}">
      <dgm:prSet/>
      <dgm:spPr/>
      <dgm:t>
        <a:bodyPr/>
        <a:lstStyle/>
        <a:p>
          <a:endParaRPr lang="en-US" sz="1200"/>
        </a:p>
      </dgm:t>
    </dgm:pt>
    <dgm:pt modelId="{043C477A-75F9-4544-AF91-5E3FD932BDB5}">
      <dgm:prSet custT="1"/>
      <dgm:spPr/>
      <dgm:t>
        <a:bodyPr/>
        <a:lstStyle/>
        <a:p>
          <a:r>
            <a:rPr lang="en-GB" sz="1200"/>
            <a:t>To create the proposed alternative</a:t>
          </a:r>
          <a:endParaRPr lang="en-US" sz="1200"/>
        </a:p>
      </dgm:t>
    </dgm:pt>
    <dgm:pt modelId="{494C2DC5-8433-4113-B09F-E3B948E69409}" type="parTrans" cxnId="{99E47453-C90D-4122-A10B-1FA9A6187C81}">
      <dgm:prSet/>
      <dgm:spPr/>
      <dgm:t>
        <a:bodyPr/>
        <a:lstStyle/>
        <a:p>
          <a:endParaRPr lang="en-US" sz="1200"/>
        </a:p>
      </dgm:t>
    </dgm:pt>
    <dgm:pt modelId="{88385E29-04A6-4694-9580-7C015212C890}" type="sibTrans" cxnId="{99E47453-C90D-4122-A10B-1FA9A6187C81}">
      <dgm:prSet/>
      <dgm:spPr/>
      <dgm:t>
        <a:bodyPr/>
        <a:lstStyle/>
        <a:p>
          <a:endParaRPr lang="en-US" sz="1200"/>
        </a:p>
      </dgm:t>
    </dgm:pt>
    <dgm:pt modelId="{A562D469-FB7B-4BA1-B6D0-3403ECFBB314}">
      <dgm:prSet custT="1"/>
      <dgm:spPr/>
      <dgm:t>
        <a:bodyPr/>
        <a:lstStyle/>
        <a:p>
          <a:r>
            <a:rPr lang="en-GB" sz="1200" b="1"/>
            <a:t>Perfor</a:t>
          </a:r>
          <a:r>
            <a:rPr lang="en-GB" sz="1200"/>
            <a:t>m</a:t>
          </a:r>
          <a:endParaRPr lang="en-US" sz="1200"/>
        </a:p>
      </dgm:t>
    </dgm:pt>
    <dgm:pt modelId="{B3AF4272-C844-4A43-BDA4-E96F71E00290}" type="parTrans" cxnId="{90BE4246-21F8-4CC0-B6A8-99AF2FFC087F}">
      <dgm:prSet/>
      <dgm:spPr/>
      <dgm:t>
        <a:bodyPr/>
        <a:lstStyle/>
        <a:p>
          <a:endParaRPr lang="en-US" sz="1200"/>
        </a:p>
      </dgm:t>
    </dgm:pt>
    <dgm:pt modelId="{219A2CA7-5FD5-46DD-BB46-34EFE2FB7535}" type="sibTrans" cxnId="{90BE4246-21F8-4CC0-B6A8-99AF2FFC087F}">
      <dgm:prSet/>
      <dgm:spPr/>
      <dgm:t>
        <a:bodyPr/>
        <a:lstStyle/>
        <a:p>
          <a:endParaRPr lang="en-US" sz="1200"/>
        </a:p>
      </dgm:t>
    </dgm:pt>
    <dgm:pt modelId="{BCA6148D-92E3-4DA6-A59D-5E33639C76FC}">
      <dgm:prSet custT="1"/>
      <dgm:spPr/>
      <dgm:t>
        <a:bodyPr/>
        <a:lstStyle/>
        <a:p>
          <a:r>
            <a:rPr lang="en-GB" sz="1200"/>
            <a:t>Criteria</a:t>
          </a:r>
          <a:endParaRPr lang="en-US" sz="1200"/>
        </a:p>
      </dgm:t>
    </dgm:pt>
    <dgm:pt modelId="{40C0570C-D0A9-4C48-AAEE-49F7EF9D08E2}" type="parTrans" cxnId="{96D3AECE-3AD3-43F9-9AFD-21029B3E2C60}">
      <dgm:prSet/>
      <dgm:spPr/>
      <dgm:t>
        <a:bodyPr/>
        <a:lstStyle/>
        <a:p>
          <a:endParaRPr lang="en-US" sz="1200"/>
        </a:p>
      </dgm:t>
    </dgm:pt>
    <dgm:pt modelId="{7830A5F9-49DC-414E-8005-A2B867C7371D}" type="sibTrans" cxnId="{96D3AECE-3AD3-43F9-9AFD-21029B3E2C60}">
      <dgm:prSet/>
      <dgm:spPr/>
      <dgm:t>
        <a:bodyPr/>
        <a:lstStyle/>
        <a:p>
          <a:endParaRPr lang="en-US" sz="1200"/>
        </a:p>
      </dgm:t>
    </dgm:pt>
    <dgm:pt modelId="{7C23410F-9E83-4F10-A156-1139DBAF0624}">
      <dgm:prSet custT="1"/>
      <dgm:spPr/>
      <dgm:t>
        <a:bodyPr/>
        <a:lstStyle/>
        <a:p>
          <a:r>
            <a:rPr lang="en-GB" sz="1200"/>
            <a:t>Identify alternatives</a:t>
          </a:r>
          <a:endParaRPr lang="en-US" sz="1200"/>
        </a:p>
      </dgm:t>
    </dgm:pt>
    <dgm:pt modelId="{8817FE0F-C22A-4EDB-9550-BD551194517C}" type="parTrans" cxnId="{3828A3BE-2BE0-4C01-A3C0-03D337537CC4}">
      <dgm:prSet/>
      <dgm:spPr/>
      <dgm:t>
        <a:bodyPr/>
        <a:lstStyle/>
        <a:p>
          <a:endParaRPr lang="en-US" sz="1200"/>
        </a:p>
      </dgm:t>
    </dgm:pt>
    <dgm:pt modelId="{3ACFB9DB-A713-469B-B0D3-B36FB0EB73B9}" type="sibTrans" cxnId="{3828A3BE-2BE0-4C01-A3C0-03D337537CC4}">
      <dgm:prSet/>
      <dgm:spPr/>
      <dgm:t>
        <a:bodyPr/>
        <a:lstStyle/>
        <a:p>
          <a:endParaRPr lang="en-US" sz="1200"/>
        </a:p>
      </dgm:t>
    </dgm:pt>
    <dgm:pt modelId="{7D0452C9-2236-4281-962F-89C6C7130629}">
      <dgm:prSet custT="1"/>
      <dgm:spPr/>
      <dgm:t>
        <a:bodyPr/>
        <a:lstStyle/>
        <a:p>
          <a:r>
            <a:rPr lang="en-GB" sz="1200"/>
            <a:t>Choose from alternatives and define in detail</a:t>
          </a:r>
          <a:endParaRPr lang="en-US" sz="1200"/>
        </a:p>
      </dgm:t>
    </dgm:pt>
    <dgm:pt modelId="{88BB4107-AD80-46CB-B5FD-95E684C05E0D}" type="parTrans" cxnId="{8E6AA42D-7568-4D2D-A9EB-99F28573DCF1}">
      <dgm:prSet/>
      <dgm:spPr/>
      <dgm:t>
        <a:bodyPr/>
        <a:lstStyle/>
        <a:p>
          <a:endParaRPr lang="en-US" sz="1200"/>
        </a:p>
      </dgm:t>
    </dgm:pt>
    <dgm:pt modelId="{F9006F88-EB3F-4601-A1C6-BCEE2CDD331A}" type="sibTrans" cxnId="{8E6AA42D-7568-4D2D-A9EB-99F28573DCF1}">
      <dgm:prSet/>
      <dgm:spPr/>
      <dgm:t>
        <a:bodyPr/>
        <a:lstStyle/>
        <a:p>
          <a:endParaRPr lang="en-US" sz="1200"/>
        </a:p>
      </dgm:t>
    </dgm:pt>
    <dgm:pt modelId="{CE6FB0E6-83EA-48B9-8A61-FA957B26F00A}" type="pres">
      <dgm:prSet presAssocID="{C2401E87-64D2-4218-8EC9-0207B82DF5A1}" presName="Name0" presStyleCnt="0">
        <dgm:presLayoutVars>
          <dgm:dir/>
          <dgm:resizeHandles val="exact"/>
        </dgm:presLayoutVars>
      </dgm:prSet>
      <dgm:spPr/>
    </dgm:pt>
    <dgm:pt modelId="{EF6C2370-9471-4589-A007-6002C4C24957}" type="pres">
      <dgm:prSet presAssocID="{0B3934EE-3A84-4730-B802-9F32C5F30C1A}" presName="node" presStyleLbl="node1" presStyleIdx="0" presStyleCnt="4">
        <dgm:presLayoutVars>
          <dgm:bulletEnabled val="1"/>
        </dgm:presLayoutVars>
      </dgm:prSet>
      <dgm:spPr/>
    </dgm:pt>
    <dgm:pt modelId="{FD895B56-E53A-444E-8D15-6B00F944C448}" type="pres">
      <dgm:prSet presAssocID="{1654F697-D16D-4A8D-9DAE-1359B9F4B4A1}" presName="sibTrans" presStyleLbl="sibTrans2D1" presStyleIdx="0" presStyleCnt="3"/>
      <dgm:spPr/>
    </dgm:pt>
    <dgm:pt modelId="{5BE45233-7407-41D9-B62F-1F2A0A820C8A}" type="pres">
      <dgm:prSet presAssocID="{1654F697-D16D-4A8D-9DAE-1359B9F4B4A1}" presName="connectorText" presStyleLbl="sibTrans2D1" presStyleIdx="0" presStyleCnt="3"/>
      <dgm:spPr/>
    </dgm:pt>
    <dgm:pt modelId="{C6072E9A-FD55-4C3E-B4C7-A72D06B9F406}" type="pres">
      <dgm:prSet presAssocID="{010F6728-8AD9-4CB7-B330-2CF411D75F73}" presName="node" presStyleLbl="node1" presStyleIdx="1" presStyleCnt="4">
        <dgm:presLayoutVars>
          <dgm:bulletEnabled val="1"/>
        </dgm:presLayoutVars>
      </dgm:prSet>
      <dgm:spPr/>
    </dgm:pt>
    <dgm:pt modelId="{14EC95A4-F072-41D7-B41F-B612A4CCA23C}" type="pres">
      <dgm:prSet presAssocID="{B2C69EEA-01F1-4BF7-A548-730ED04D1027}" presName="sibTrans" presStyleLbl="sibTrans2D1" presStyleIdx="1" presStyleCnt="3"/>
      <dgm:spPr/>
    </dgm:pt>
    <dgm:pt modelId="{6C0F7562-20D5-4299-9C70-40B27F20758B}" type="pres">
      <dgm:prSet presAssocID="{B2C69EEA-01F1-4BF7-A548-730ED04D1027}" presName="connectorText" presStyleLbl="sibTrans2D1" presStyleIdx="1" presStyleCnt="3"/>
      <dgm:spPr/>
    </dgm:pt>
    <dgm:pt modelId="{460386BE-8C08-48E2-AE0B-B1E11ECB0AF3}" type="pres">
      <dgm:prSet presAssocID="{D55C4EDF-73B1-4E28-A953-6986B20B93E2}" presName="node" presStyleLbl="node1" presStyleIdx="2" presStyleCnt="4">
        <dgm:presLayoutVars>
          <dgm:bulletEnabled val="1"/>
        </dgm:presLayoutVars>
      </dgm:prSet>
      <dgm:spPr/>
    </dgm:pt>
    <dgm:pt modelId="{C304BE43-1FFA-4017-9594-F38FBB6A9B78}" type="pres">
      <dgm:prSet presAssocID="{6D320C88-23AB-4CB3-939D-48E8A1BBFAD2}" presName="sibTrans" presStyleLbl="sibTrans2D1" presStyleIdx="2" presStyleCnt="3"/>
      <dgm:spPr/>
    </dgm:pt>
    <dgm:pt modelId="{26B5DF6E-80CF-4247-8F61-287B9CD94268}" type="pres">
      <dgm:prSet presAssocID="{6D320C88-23AB-4CB3-939D-48E8A1BBFAD2}" presName="connectorText" presStyleLbl="sibTrans2D1" presStyleIdx="2" presStyleCnt="3"/>
      <dgm:spPr/>
    </dgm:pt>
    <dgm:pt modelId="{B179FDB0-922E-4E34-9583-9C2F990CB433}" type="pres">
      <dgm:prSet presAssocID="{A562D469-FB7B-4BA1-B6D0-3403ECFBB314}" presName="node" presStyleLbl="node1" presStyleIdx="3" presStyleCnt="4">
        <dgm:presLayoutVars>
          <dgm:bulletEnabled val="1"/>
        </dgm:presLayoutVars>
      </dgm:prSet>
      <dgm:spPr/>
    </dgm:pt>
  </dgm:ptLst>
  <dgm:cxnLst>
    <dgm:cxn modelId="{ACFCCF06-C50E-4146-B0F3-E6183351E9B1}" type="presOf" srcId="{B2C69EEA-01F1-4BF7-A548-730ED04D1027}" destId="{6C0F7562-20D5-4299-9C70-40B27F20758B}" srcOrd="1" destOrd="0" presId="urn:microsoft.com/office/officeart/2005/8/layout/process1"/>
    <dgm:cxn modelId="{BAE8980A-AD35-4C11-BD3D-B30304BBDE1E}" type="presOf" srcId="{0B3934EE-3A84-4730-B802-9F32C5F30C1A}" destId="{EF6C2370-9471-4589-A007-6002C4C24957}" srcOrd="0" destOrd="0" presId="urn:microsoft.com/office/officeart/2005/8/layout/process1"/>
    <dgm:cxn modelId="{6A5E4911-984F-47F9-BBC5-B4718CE351DE}" type="presOf" srcId="{7D0452C9-2236-4281-962F-89C6C7130629}" destId="{B179FDB0-922E-4E34-9583-9C2F990CB433}" srcOrd="0" destOrd="3" presId="urn:microsoft.com/office/officeart/2005/8/layout/process1"/>
    <dgm:cxn modelId="{C2A7FB14-FCD7-471B-BDD1-AE533636BDFA}" srcId="{010F6728-8AD9-4CB7-B330-2CF411D75F73}" destId="{551B85C4-3081-4A93-A14E-04632115183B}" srcOrd="1" destOrd="0" parTransId="{EA194D2B-B750-436C-AE97-775BD294FBA0}" sibTransId="{5EEAC02C-F30E-47B4-B754-4F3EF78D0212}"/>
    <dgm:cxn modelId="{02554916-8441-4A3B-9A30-CE698B276C20}" type="presOf" srcId="{7C23410F-9E83-4F10-A156-1139DBAF0624}" destId="{B179FDB0-922E-4E34-9583-9C2F990CB433}" srcOrd="0" destOrd="2" presId="urn:microsoft.com/office/officeart/2005/8/layout/process1"/>
    <dgm:cxn modelId="{3B9D5F25-C0F7-49ED-A4CE-0C34EFBFBE25}" srcId="{0B3934EE-3A84-4730-B802-9F32C5F30C1A}" destId="{ABAC3FC8-3416-40AB-BC63-0E91805EB0B6}" srcOrd="2" destOrd="0" parTransId="{6BA36E7A-E1D0-46B5-B510-DEFC5BC844A2}" sibTransId="{01CFDCAE-B5B8-455F-BF94-6A0A8D719488}"/>
    <dgm:cxn modelId="{D9CB5528-4D24-4808-97F8-F70FBB38F783}" srcId="{D55C4EDF-73B1-4E28-A953-6986B20B93E2}" destId="{0E6C014C-1BBE-4663-9F14-C438D7FC737C}" srcOrd="0" destOrd="0" parTransId="{D2CBA94B-0CEC-440A-9DF7-10744751D30F}" sibTransId="{9BC3A1E8-E8B3-4AC1-B124-2A6824A1B9F5}"/>
    <dgm:cxn modelId="{500E5329-1CDC-4D53-9171-C3B74959D4A3}" type="presOf" srcId="{6048EBD2-DB36-46F2-B9CA-AB9A464C9969}" destId="{EF6C2370-9471-4589-A007-6002C4C24957}" srcOrd="0" destOrd="1" presId="urn:microsoft.com/office/officeart/2005/8/layout/process1"/>
    <dgm:cxn modelId="{8E6AA42D-7568-4D2D-A9EB-99F28573DCF1}" srcId="{A562D469-FB7B-4BA1-B6D0-3403ECFBB314}" destId="{7D0452C9-2236-4281-962F-89C6C7130629}" srcOrd="2" destOrd="0" parTransId="{88BB4107-AD80-46CB-B5FD-95E684C05E0D}" sibTransId="{F9006F88-EB3F-4601-A1C6-BCEE2CDD331A}"/>
    <dgm:cxn modelId="{A4D0CC3A-8D88-4253-ABDF-B7B9860ACBAD}" srcId="{C2401E87-64D2-4218-8EC9-0207B82DF5A1}" destId="{0B3934EE-3A84-4730-B802-9F32C5F30C1A}" srcOrd="0" destOrd="0" parTransId="{1B014C2B-2CD3-4E33-A5B5-5561FFCDDBD7}" sibTransId="{1654F697-D16D-4A8D-9DAE-1359B9F4B4A1}"/>
    <dgm:cxn modelId="{DEE4FC5B-10DB-480E-A852-B9BC6AFE6624}" type="presOf" srcId="{28A327C6-D971-4632-97BF-F7887B7853E0}" destId="{EF6C2370-9471-4589-A007-6002C4C24957}" srcOrd="0" destOrd="2" presId="urn:microsoft.com/office/officeart/2005/8/layout/process1"/>
    <dgm:cxn modelId="{37168961-8AC6-4CE7-BA9A-00C10DFCCF22}" srcId="{C2401E87-64D2-4218-8EC9-0207B82DF5A1}" destId="{D55C4EDF-73B1-4E28-A953-6986B20B93E2}" srcOrd="2" destOrd="0" parTransId="{C95203B3-CC47-4240-97BC-9F0F5A574B21}" sibTransId="{6D320C88-23AB-4CB3-939D-48E8A1BBFAD2}"/>
    <dgm:cxn modelId="{34132F66-A694-4657-81F2-07746E59454F}" type="presOf" srcId="{6D320C88-23AB-4CB3-939D-48E8A1BBFAD2}" destId="{26B5DF6E-80CF-4247-8F61-287B9CD94268}" srcOrd="1" destOrd="0" presId="urn:microsoft.com/office/officeart/2005/8/layout/process1"/>
    <dgm:cxn modelId="{90BE4246-21F8-4CC0-B6A8-99AF2FFC087F}" srcId="{C2401E87-64D2-4218-8EC9-0207B82DF5A1}" destId="{A562D469-FB7B-4BA1-B6D0-3403ECFBB314}" srcOrd="3" destOrd="0" parTransId="{B3AF4272-C844-4A43-BDA4-E96F71E00290}" sibTransId="{219A2CA7-5FD5-46DD-BB46-34EFE2FB7535}"/>
    <dgm:cxn modelId="{62E68646-2FF5-496F-B651-7CAAEFA348DE}" srcId="{010F6728-8AD9-4CB7-B330-2CF411D75F73}" destId="{4C91F5A8-144B-4FD1-8C35-519BCBEA7303}" srcOrd="0" destOrd="0" parTransId="{01A80920-6BFA-4DBD-87EA-6E3BE02A72DB}" sibTransId="{6A955A8E-7DF8-444F-B605-B18CF7D97E05}"/>
    <dgm:cxn modelId="{88829048-E75C-4735-9BD1-DC15C855DDCB}" srcId="{0B3934EE-3A84-4730-B802-9F32C5F30C1A}" destId="{5939D85C-FA88-4B89-B279-5353F0A6A3E5}" srcOrd="3" destOrd="0" parTransId="{A0D98566-4CD8-40C7-AFD0-BE35C041BC98}" sibTransId="{C7062C80-B07E-48BB-BB01-80B19155DE16}"/>
    <dgm:cxn modelId="{DDA15F4A-EEE0-4466-A3D8-E36C25C78058}" srcId="{D55C4EDF-73B1-4E28-A953-6986B20B93E2}" destId="{BD39ADE8-C243-431F-AA2C-274839DEEF45}" srcOrd="1" destOrd="0" parTransId="{FE2CAD98-220A-4EDA-8913-EDEFBFDECF81}" sibTransId="{2E9909DB-E121-4C31-A4B5-ECD9A0DD11F9}"/>
    <dgm:cxn modelId="{4E376C6B-144C-4255-A644-62AB802A57EB}" type="presOf" srcId="{BD39ADE8-C243-431F-AA2C-274839DEEF45}" destId="{460386BE-8C08-48E2-AE0B-B1E11ECB0AF3}" srcOrd="0" destOrd="2" presId="urn:microsoft.com/office/officeart/2005/8/layout/process1"/>
    <dgm:cxn modelId="{A1A5074D-243A-4A2C-923D-D096B4D46CAD}" type="presOf" srcId="{010F6728-8AD9-4CB7-B330-2CF411D75F73}" destId="{C6072E9A-FD55-4C3E-B4C7-A72D06B9F406}" srcOrd="0" destOrd="0" presId="urn:microsoft.com/office/officeart/2005/8/layout/process1"/>
    <dgm:cxn modelId="{2080E06E-7021-4F86-85FF-4F855F1F757E}" srcId="{0B3934EE-3A84-4730-B802-9F32C5F30C1A}" destId="{6048EBD2-DB36-46F2-B9CA-AB9A464C9969}" srcOrd="0" destOrd="0" parTransId="{3EFDC5E9-C577-4CE0-8CAD-881B37CB8340}" sibTransId="{F0EFC837-1869-4910-A4DD-C3A18E075ED6}"/>
    <dgm:cxn modelId="{54C9E36F-6ABF-40D9-9F71-B237E33D4C5C}" type="presOf" srcId="{6D320C88-23AB-4CB3-939D-48E8A1BBFAD2}" destId="{C304BE43-1FFA-4017-9594-F38FBB6A9B78}" srcOrd="0" destOrd="0" presId="urn:microsoft.com/office/officeart/2005/8/layout/process1"/>
    <dgm:cxn modelId="{99E47453-C90D-4122-A10B-1FA9A6187C81}" srcId="{D55C4EDF-73B1-4E28-A953-6986B20B93E2}" destId="{043C477A-75F9-4544-AF91-5E3FD932BDB5}" srcOrd="2" destOrd="0" parTransId="{494C2DC5-8433-4113-B09F-E3B948E69409}" sibTransId="{88385E29-04A6-4694-9580-7C015212C890}"/>
    <dgm:cxn modelId="{23F36275-83CA-4ABC-824F-31C998B5EAED}" type="presOf" srcId="{BCA6148D-92E3-4DA6-A59D-5E33639C76FC}" destId="{B179FDB0-922E-4E34-9583-9C2F990CB433}" srcOrd="0" destOrd="1" presId="urn:microsoft.com/office/officeart/2005/8/layout/process1"/>
    <dgm:cxn modelId="{7421B97E-E813-493C-A984-CDAF404CA1E9}" type="presOf" srcId="{D55C4EDF-73B1-4E28-A953-6986B20B93E2}" destId="{460386BE-8C08-48E2-AE0B-B1E11ECB0AF3}" srcOrd="0" destOrd="0" presId="urn:microsoft.com/office/officeart/2005/8/layout/process1"/>
    <dgm:cxn modelId="{F438968A-949B-4B85-8F31-1FF61ACBF80E}" type="presOf" srcId="{B2C69EEA-01F1-4BF7-A548-730ED04D1027}" destId="{14EC95A4-F072-41D7-B41F-B612A4CCA23C}" srcOrd="0" destOrd="0" presId="urn:microsoft.com/office/officeart/2005/8/layout/process1"/>
    <dgm:cxn modelId="{E5B7659F-E686-4E95-B135-7C7C35236B01}" type="presOf" srcId="{4C91F5A8-144B-4FD1-8C35-519BCBEA7303}" destId="{C6072E9A-FD55-4C3E-B4C7-A72D06B9F406}" srcOrd="0" destOrd="1" presId="urn:microsoft.com/office/officeart/2005/8/layout/process1"/>
    <dgm:cxn modelId="{4A0D70B4-766B-42B2-8916-444002470A1E}" type="presOf" srcId="{0E6C014C-1BBE-4663-9F14-C438D7FC737C}" destId="{460386BE-8C08-48E2-AE0B-B1E11ECB0AF3}" srcOrd="0" destOrd="1" presId="urn:microsoft.com/office/officeart/2005/8/layout/process1"/>
    <dgm:cxn modelId="{56945DB9-4BFE-4ECC-AECD-A23421328906}" srcId="{0B3934EE-3A84-4730-B802-9F32C5F30C1A}" destId="{28A327C6-D971-4632-97BF-F7887B7853E0}" srcOrd="1" destOrd="0" parTransId="{C7A7B0E0-8DDF-4EF7-9B0F-E341EECA21C0}" sibTransId="{98020E2A-BA0F-4CFC-9258-837E4E92EA72}"/>
    <dgm:cxn modelId="{3828A3BE-2BE0-4C01-A3C0-03D337537CC4}" srcId="{A562D469-FB7B-4BA1-B6D0-3403ECFBB314}" destId="{7C23410F-9E83-4F10-A156-1139DBAF0624}" srcOrd="1" destOrd="0" parTransId="{8817FE0F-C22A-4EDB-9550-BD551194517C}" sibTransId="{3ACFB9DB-A713-469B-B0D3-B36FB0EB73B9}"/>
    <dgm:cxn modelId="{B28204C2-F1C6-4A7C-AFD5-B7D558CCD6D1}" type="presOf" srcId="{1654F697-D16D-4A8D-9DAE-1359B9F4B4A1}" destId="{5BE45233-7407-41D9-B62F-1F2A0A820C8A}" srcOrd="1" destOrd="0" presId="urn:microsoft.com/office/officeart/2005/8/layout/process1"/>
    <dgm:cxn modelId="{4FC4A9C7-1E09-43FF-A680-0D6DF1CB9651}" type="presOf" srcId="{1654F697-D16D-4A8D-9DAE-1359B9F4B4A1}" destId="{FD895B56-E53A-444E-8D15-6B00F944C448}" srcOrd="0" destOrd="0" presId="urn:microsoft.com/office/officeart/2005/8/layout/process1"/>
    <dgm:cxn modelId="{650A19CA-1430-4029-8F79-E7F197D239A4}" srcId="{C2401E87-64D2-4218-8EC9-0207B82DF5A1}" destId="{010F6728-8AD9-4CB7-B330-2CF411D75F73}" srcOrd="1" destOrd="0" parTransId="{A520DB29-B051-42D9-BDA9-EB7F0FF927B5}" sibTransId="{B2C69EEA-01F1-4BF7-A548-730ED04D1027}"/>
    <dgm:cxn modelId="{96D3AECE-3AD3-43F9-9AFD-21029B3E2C60}" srcId="{A562D469-FB7B-4BA1-B6D0-3403ECFBB314}" destId="{BCA6148D-92E3-4DA6-A59D-5E33639C76FC}" srcOrd="0" destOrd="0" parTransId="{40C0570C-D0A9-4C48-AAEE-49F7EF9D08E2}" sibTransId="{7830A5F9-49DC-414E-8005-A2B867C7371D}"/>
    <dgm:cxn modelId="{D8E3EFD9-8EAF-469F-BA9F-2EFD9F2DCFFA}" type="presOf" srcId="{A562D469-FB7B-4BA1-B6D0-3403ECFBB314}" destId="{B179FDB0-922E-4E34-9583-9C2F990CB433}" srcOrd="0" destOrd="0" presId="urn:microsoft.com/office/officeart/2005/8/layout/process1"/>
    <dgm:cxn modelId="{882FF9DD-A904-492A-9AD0-C0256F555B4D}" type="presOf" srcId="{043C477A-75F9-4544-AF91-5E3FD932BDB5}" destId="{460386BE-8C08-48E2-AE0B-B1E11ECB0AF3}" srcOrd="0" destOrd="3" presId="urn:microsoft.com/office/officeart/2005/8/layout/process1"/>
    <dgm:cxn modelId="{FF6AD1F0-8E93-44D8-A2D7-7816C0EEB3FF}" type="presOf" srcId="{C2401E87-64D2-4218-8EC9-0207B82DF5A1}" destId="{CE6FB0E6-83EA-48B9-8A61-FA957B26F00A}" srcOrd="0" destOrd="0" presId="urn:microsoft.com/office/officeart/2005/8/layout/process1"/>
    <dgm:cxn modelId="{87E8B2F1-8E0E-4BEB-943E-8B89FD08F0D2}" type="presOf" srcId="{ABAC3FC8-3416-40AB-BC63-0E91805EB0B6}" destId="{EF6C2370-9471-4589-A007-6002C4C24957}" srcOrd="0" destOrd="3" presId="urn:microsoft.com/office/officeart/2005/8/layout/process1"/>
    <dgm:cxn modelId="{3D893FFD-4656-4143-9CE3-09059FC6DCDA}" type="presOf" srcId="{551B85C4-3081-4A93-A14E-04632115183B}" destId="{C6072E9A-FD55-4C3E-B4C7-A72D06B9F406}" srcOrd="0" destOrd="2" presId="urn:microsoft.com/office/officeart/2005/8/layout/process1"/>
    <dgm:cxn modelId="{083615FF-8560-49D7-8689-C1037B197C07}" type="presOf" srcId="{5939D85C-FA88-4B89-B279-5353F0A6A3E5}" destId="{EF6C2370-9471-4589-A007-6002C4C24957}" srcOrd="0" destOrd="4" presId="urn:microsoft.com/office/officeart/2005/8/layout/process1"/>
    <dgm:cxn modelId="{BA7EBCBF-80D9-4E84-8A12-20673A15BDAA}" type="presParOf" srcId="{CE6FB0E6-83EA-48B9-8A61-FA957B26F00A}" destId="{EF6C2370-9471-4589-A007-6002C4C24957}" srcOrd="0" destOrd="0" presId="urn:microsoft.com/office/officeart/2005/8/layout/process1"/>
    <dgm:cxn modelId="{B7430D5B-E976-412A-B81C-4E23116ECA97}" type="presParOf" srcId="{CE6FB0E6-83EA-48B9-8A61-FA957B26F00A}" destId="{FD895B56-E53A-444E-8D15-6B00F944C448}" srcOrd="1" destOrd="0" presId="urn:microsoft.com/office/officeart/2005/8/layout/process1"/>
    <dgm:cxn modelId="{7902AC19-D39A-4207-95B3-A5D1C522F968}" type="presParOf" srcId="{FD895B56-E53A-444E-8D15-6B00F944C448}" destId="{5BE45233-7407-41D9-B62F-1F2A0A820C8A}" srcOrd="0" destOrd="0" presId="urn:microsoft.com/office/officeart/2005/8/layout/process1"/>
    <dgm:cxn modelId="{A8DAC648-2A67-4D91-A257-601F840A031A}" type="presParOf" srcId="{CE6FB0E6-83EA-48B9-8A61-FA957B26F00A}" destId="{C6072E9A-FD55-4C3E-B4C7-A72D06B9F406}" srcOrd="2" destOrd="0" presId="urn:microsoft.com/office/officeart/2005/8/layout/process1"/>
    <dgm:cxn modelId="{2B04D6F4-E468-4AA1-9D1D-F305A3E5CB63}" type="presParOf" srcId="{CE6FB0E6-83EA-48B9-8A61-FA957B26F00A}" destId="{14EC95A4-F072-41D7-B41F-B612A4CCA23C}" srcOrd="3" destOrd="0" presId="urn:microsoft.com/office/officeart/2005/8/layout/process1"/>
    <dgm:cxn modelId="{9225B22A-C0EB-44A8-AF47-E1E7928A5C7B}" type="presParOf" srcId="{14EC95A4-F072-41D7-B41F-B612A4CCA23C}" destId="{6C0F7562-20D5-4299-9C70-40B27F20758B}" srcOrd="0" destOrd="0" presId="urn:microsoft.com/office/officeart/2005/8/layout/process1"/>
    <dgm:cxn modelId="{55858D59-1C17-45DA-B8F0-A91D215DFA58}" type="presParOf" srcId="{CE6FB0E6-83EA-48B9-8A61-FA957B26F00A}" destId="{460386BE-8C08-48E2-AE0B-B1E11ECB0AF3}" srcOrd="4" destOrd="0" presId="urn:microsoft.com/office/officeart/2005/8/layout/process1"/>
    <dgm:cxn modelId="{9484E8AB-6992-401D-876D-91BEB48D9048}" type="presParOf" srcId="{CE6FB0E6-83EA-48B9-8A61-FA957B26F00A}" destId="{C304BE43-1FFA-4017-9594-F38FBB6A9B78}" srcOrd="5" destOrd="0" presId="urn:microsoft.com/office/officeart/2005/8/layout/process1"/>
    <dgm:cxn modelId="{EEBC6433-7C56-40A1-A09F-2AFBA0E1F5FF}" type="presParOf" srcId="{C304BE43-1FFA-4017-9594-F38FBB6A9B78}" destId="{26B5DF6E-80CF-4247-8F61-287B9CD94268}" srcOrd="0" destOrd="0" presId="urn:microsoft.com/office/officeart/2005/8/layout/process1"/>
    <dgm:cxn modelId="{F73F2495-4767-4A76-88A7-05697437021B}" type="presParOf" srcId="{CE6FB0E6-83EA-48B9-8A61-FA957B26F00A}" destId="{B179FDB0-922E-4E34-9583-9C2F990CB433}"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3FE49A2D-FEA7-49CB-AEEC-EC72ACBDE9BB}"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EFC16300-6B63-40CA-9038-65BB0CC67E40}">
      <dgm:prSet custT="1"/>
      <dgm:spPr/>
      <dgm:t>
        <a:bodyPr/>
        <a:lstStyle/>
        <a:p>
          <a:r>
            <a:rPr lang="en-GB" sz="1200" b="1"/>
            <a:t>Trade-off requires a compromise between </a:t>
          </a:r>
          <a:endParaRPr lang="en-US" sz="1200"/>
        </a:p>
      </dgm:t>
    </dgm:pt>
    <dgm:pt modelId="{259FFE97-FC2D-4FAA-91C1-5285E33F7290}" type="parTrans" cxnId="{330E95EF-C53B-4B4A-8F48-00E0FBB25960}">
      <dgm:prSet/>
      <dgm:spPr/>
      <dgm:t>
        <a:bodyPr/>
        <a:lstStyle/>
        <a:p>
          <a:endParaRPr lang="en-US" sz="1200"/>
        </a:p>
      </dgm:t>
    </dgm:pt>
    <dgm:pt modelId="{EC2B15E2-42FF-4AC4-8535-9F47491B79BC}" type="sibTrans" cxnId="{330E95EF-C53B-4B4A-8F48-00E0FBB25960}">
      <dgm:prSet/>
      <dgm:spPr/>
      <dgm:t>
        <a:bodyPr/>
        <a:lstStyle/>
        <a:p>
          <a:endParaRPr lang="en-US" sz="1200"/>
        </a:p>
      </dgm:t>
    </dgm:pt>
    <dgm:pt modelId="{D853DEF4-ED07-4E64-9E54-94C2BD33B7FD}">
      <dgm:prSet custT="1"/>
      <dgm:spPr/>
      <dgm:t>
        <a:bodyPr/>
        <a:lstStyle/>
        <a:p>
          <a:r>
            <a:rPr lang="en-GB" sz="1200" dirty="0"/>
            <a:t>One stakeholder’s preferences</a:t>
          </a:r>
          <a:endParaRPr lang="en-US" sz="1200" dirty="0"/>
        </a:p>
      </dgm:t>
    </dgm:pt>
    <dgm:pt modelId="{50EC4CF3-89FA-46B0-B7B3-B14F92641DFB}" type="parTrans" cxnId="{C724FFD8-CA39-4BB7-A2FD-B58515202273}">
      <dgm:prSet/>
      <dgm:spPr/>
      <dgm:t>
        <a:bodyPr/>
        <a:lstStyle/>
        <a:p>
          <a:endParaRPr lang="en-US" sz="1200"/>
        </a:p>
      </dgm:t>
    </dgm:pt>
    <dgm:pt modelId="{2449FBAC-AAFB-48D4-8CEF-10933CF3B108}" type="sibTrans" cxnId="{C724FFD8-CA39-4BB7-A2FD-B58515202273}">
      <dgm:prSet/>
      <dgm:spPr/>
      <dgm:t>
        <a:bodyPr/>
        <a:lstStyle/>
        <a:p>
          <a:endParaRPr lang="en-US" sz="1200"/>
        </a:p>
      </dgm:t>
    </dgm:pt>
    <dgm:pt modelId="{C6D6738B-59B2-4F46-ABD4-ECE69157D5C2}">
      <dgm:prSet custT="1"/>
      <dgm:spPr/>
      <dgm:t>
        <a:bodyPr/>
        <a:lstStyle/>
        <a:p>
          <a:r>
            <a:rPr lang="en-GB" sz="1200" dirty="0"/>
            <a:t>Different stakeholders’ preferences</a:t>
          </a:r>
          <a:endParaRPr lang="en-US" sz="1200" dirty="0"/>
        </a:p>
      </dgm:t>
    </dgm:pt>
    <dgm:pt modelId="{EC1CD645-CE7E-4523-8431-09803218ED51}" type="parTrans" cxnId="{66451949-DF9C-48F7-B859-3108461AA795}">
      <dgm:prSet/>
      <dgm:spPr/>
      <dgm:t>
        <a:bodyPr/>
        <a:lstStyle/>
        <a:p>
          <a:endParaRPr lang="en-US" sz="1200"/>
        </a:p>
      </dgm:t>
    </dgm:pt>
    <dgm:pt modelId="{E287B3AA-D2DD-474D-8BBF-3090CAA6DF55}" type="sibTrans" cxnId="{66451949-DF9C-48F7-B859-3108461AA795}">
      <dgm:prSet/>
      <dgm:spPr/>
      <dgm:t>
        <a:bodyPr/>
        <a:lstStyle/>
        <a:p>
          <a:endParaRPr lang="en-US" sz="1200"/>
        </a:p>
      </dgm:t>
    </dgm:pt>
    <dgm:pt modelId="{EDFC7348-7088-4394-8176-CCD4BF083B35}">
      <dgm:prSet custT="1"/>
      <dgm:spPr/>
      <dgm:t>
        <a:bodyPr/>
        <a:lstStyle/>
        <a:p>
          <a:r>
            <a:rPr lang="en-GB" sz="1200" b="1"/>
            <a:t>Effective trade-off requires understanding</a:t>
          </a:r>
          <a:endParaRPr lang="en-US" sz="1200"/>
        </a:p>
      </dgm:t>
    </dgm:pt>
    <dgm:pt modelId="{6C9D4DE9-BEE9-45B2-BD42-DB54CCB0EE16}" type="parTrans" cxnId="{E1AA287D-C454-44E9-9B01-C8FC485D5B3A}">
      <dgm:prSet/>
      <dgm:spPr/>
      <dgm:t>
        <a:bodyPr/>
        <a:lstStyle/>
        <a:p>
          <a:endParaRPr lang="en-US" sz="1200"/>
        </a:p>
      </dgm:t>
    </dgm:pt>
    <dgm:pt modelId="{A0B1F1F3-57D8-4098-9D8F-AA6846C61A09}" type="sibTrans" cxnId="{E1AA287D-C454-44E9-9B01-C8FC485D5B3A}">
      <dgm:prSet/>
      <dgm:spPr/>
      <dgm:t>
        <a:bodyPr/>
        <a:lstStyle/>
        <a:p>
          <a:endParaRPr lang="en-US" sz="1200"/>
        </a:p>
      </dgm:t>
    </dgm:pt>
    <dgm:pt modelId="{F0D989D0-EED5-441A-B10B-C32C121821A1}">
      <dgm:prSet custT="1"/>
      <dgm:spPr/>
      <dgm:t>
        <a:bodyPr/>
        <a:lstStyle/>
        <a:p>
          <a:r>
            <a:rPr lang="en-GB" sz="1200"/>
            <a:t>Value preference</a:t>
          </a:r>
          <a:endParaRPr lang="en-US" sz="1200"/>
        </a:p>
      </dgm:t>
    </dgm:pt>
    <dgm:pt modelId="{99F53191-1FE1-43B8-96EA-AD3E2E2E988B}" type="parTrans" cxnId="{BD9EF634-B24C-4AF4-9F6F-1C746C7E803A}">
      <dgm:prSet/>
      <dgm:spPr/>
      <dgm:t>
        <a:bodyPr/>
        <a:lstStyle/>
        <a:p>
          <a:endParaRPr lang="en-US" sz="1200"/>
        </a:p>
      </dgm:t>
    </dgm:pt>
    <dgm:pt modelId="{0001AF82-2257-42D3-94BE-F64B71729DE1}" type="sibTrans" cxnId="{BD9EF634-B24C-4AF4-9F6F-1C746C7E803A}">
      <dgm:prSet/>
      <dgm:spPr/>
      <dgm:t>
        <a:bodyPr/>
        <a:lstStyle/>
        <a:p>
          <a:endParaRPr lang="en-US" sz="1200"/>
        </a:p>
      </dgm:t>
    </dgm:pt>
    <dgm:pt modelId="{CC4F53EC-D01B-44D9-84BF-DDD8189066CD}">
      <dgm:prSet custT="1"/>
      <dgm:spPr/>
      <dgm:t>
        <a:bodyPr/>
        <a:lstStyle/>
        <a:p>
          <a:r>
            <a:rPr lang="en-GB" sz="1200"/>
            <a:t>Priority </a:t>
          </a:r>
          <a:endParaRPr lang="en-US" sz="1200"/>
        </a:p>
      </dgm:t>
    </dgm:pt>
    <dgm:pt modelId="{110BAA6B-5BA8-4CB0-9EB8-B065F1A9404B}" type="parTrans" cxnId="{B08FA550-AE43-4FA9-9FA7-2CF90B264523}">
      <dgm:prSet/>
      <dgm:spPr/>
      <dgm:t>
        <a:bodyPr/>
        <a:lstStyle/>
        <a:p>
          <a:endParaRPr lang="en-US" sz="1200"/>
        </a:p>
      </dgm:t>
    </dgm:pt>
    <dgm:pt modelId="{236416CD-5EF8-484D-A81C-E63519BC38FB}" type="sibTrans" cxnId="{B08FA550-AE43-4FA9-9FA7-2CF90B264523}">
      <dgm:prSet/>
      <dgm:spPr/>
      <dgm:t>
        <a:bodyPr/>
        <a:lstStyle/>
        <a:p>
          <a:endParaRPr lang="en-US" sz="1200"/>
        </a:p>
      </dgm:t>
    </dgm:pt>
    <dgm:pt modelId="{6D4C22F2-23D5-4673-A605-2E59A1452B87}">
      <dgm:prSet custT="1"/>
      <dgm:spPr/>
      <dgm:t>
        <a:bodyPr/>
        <a:lstStyle/>
        <a:p>
          <a:r>
            <a:rPr lang="en-GB" sz="1200"/>
            <a:t>Scope of change necessary to realize the target</a:t>
          </a:r>
          <a:endParaRPr lang="en-US" sz="1200"/>
        </a:p>
      </dgm:t>
    </dgm:pt>
    <dgm:pt modelId="{1A41CCF9-3090-4E8F-8288-19E7F97EA1F3}" type="parTrans" cxnId="{B9278515-77A6-4A26-BD4E-DD58B769B18D}">
      <dgm:prSet/>
      <dgm:spPr/>
      <dgm:t>
        <a:bodyPr/>
        <a:lstStyle/>
        <a:p>
          <a:endParaRPr lang="en-US" sz="1200"/>
        </a:p>
      </dgm:t>
    </dgm:pt>
    <dgm:pt modelId="{36A52893-9EA5-4716-A005-FEF4C9762CC2}" type="sibTrans" cxnId="{B9278515-77A6-4A26-BD4E-DD58B769B18D}">
      <dgm:prSet/>
      <dgm:spPr/>
      <dgm:t>
        <a:bodyPr/>
        <a:lstStyle/>
        <a:p>
          <a:endParaRPr lang="en-US" sz="1200"/>
        </a:p>
      </dgm:t>
    </dgm:pt>
    <dgm:pt modelId="{C4057D32-587D-4213-8ED9-EDA7DDD8571B}">
      <dgm:prSet custT="1"/>
      <dgm:spPr/>
      <dgm:t>
        <a:bodyPr/>
        <a:lstStyle/>
        <a:p>
          <a:r>
            <a:rPr lang="en-GB" sz="1200" b="1"/>
            <a:t>As a rule, stakeholders under-perform when that trade-off </a:t>
          </a:r>
          <a:endParaRPr lang="en-US" sz="1200"/>
        </a:p>
      </dgm:t>
    </dgm:pt>
    <dgm:pt modelId="{17BC2606-BBA1-4ED7-8BDA-359C7C7D06F6}" type="parTrans" cxnId="{9B256073-2D26-4A34-8EFA-C8EF1C6E4CE6}">
      <dgm:prSet/>
      <dgm:spPr/>
      <dgm:t>
        <a:bodyPr/>
        <a:lstStyle/>
        <a:p>
          <a:endParaRPr lang="en-US" sz="1200"/>
        </a:p>
      </dgm:t>
    </dgm:pt>
    <dgm:pt modelId="{F4A1C6E9-6D6E-4F9A-A32B-095BF702016F}" type="sibTrans" cxnId="{9B256073-2D26-4A34-8EFA-C8EF1C6E4CE6}">
      <dgm:prSet/>
      <dgm:spPr/>
      <dgm:t>
        <a:bodyPr/>
        <a:lstStyle/>
        <a:p>
          <a:endParaRPr lang="en-US" sz="1200"/>
        </a:p>
      </dgm:t>
    </dgm:pt>
    <dgm:pt modelId="{55103744-5C0F-4D93-9946-EED2B399AF04}">
      <dgm:prSet custT="1"/>
      <dgm:spPr/>
      <dgm:t>
        <a:bodyPr/>
        <a:lstStyle/>
        <a:p>
          <a:r>
            <a:rPr lang="en-GB" sz="1200"/>
            <a:t>Stands beyond their span of control</a:t>
          </a:r>
          <a:endParaRPr lang="en-US" sz="1200"/>
        </a:p>
      </dgm:t>
    </dgm:pt>
    <dgm:pt modelId="{33BB7BA1-40D6-47F5-8294-13CC6F9616BF}" type="parTrans" cxnId="{D3C1188B-5473-44B3-B4C1-18AD561F079A}">
      <dgm:prSet/>
      <dgm:spPr/>
      <dgm:t>
        <a:bodyPr/>
        <a:lstStyle/>
        <a:p>
          <a:endParaRPr lang="en-US" sz="1200"/>
        </a:p>
      </dgm:t>
    </dgm:pt>
    <dgm:pt modelId="{11093232-63D5-4E47-B985-65B1742C7F5B}" type="sibTrans" cxnId="{D3C1188B-5473-44B3-B4C1-18AD561F079A}">
      <dgm:prSet/>
      <dgm:spPr/>
      <dgm:t>
        <a:bodyPr/>
        <a:lstStyle/>
        <a:p>
          <a:endParaRPr lang="en-US" sz="1200"/>
        </a:p>
      </dgm:t>
    </dgm:pt>
    <dgm:pt modelId="{17AB8E27-2C4F-4D69-A94A-36700DEB89BF}">
      <dgm:prSet custT="1"/>
      <dgm:spPr/>
      <dgm:t>
        <a:bodyPr/>
        <a:lstStyle/>
        <a:p>
          <a:r>
            <a:rPr lang="en-GB" sz="1200"/>
            <a:t>Span of interest</a:t>
          </a:r>
          <a:endParaRPr lang="en-US" sz="1200"/>
        </a:p>
      </dgm:t>
    </dgm:pt>
    <dgm:pt modelId="{2289D7B7-F929-431D-B83C-BEF7DFB98342}" type="parTrans" cxnId="{8AF1464B-5122-4185-82EA-4783E42E05ED}">
      <dgm:prSet/>
      <dgm:spPr/>
      <dgm:t>
        <a:bodyPr/>
        <a:lstStyle/>
        <a:p>
          <a:endParaRPr lang="en-US" sz="1200"/>
        </a:p>
      </dgm:t>
    </dgm:pt>
    <dgm:pt modelId="{1229F005-797E-42E9-ADEF-CD4BF515A8BE}" type="sibTrans" cxnId="{8AF1464B-5122-4185-82EA-4783E42E05ED}">
      <dgm:prSet/>
      <dgm:spPr/>
      <dgm:t>
        <a:bodyPr/>
        <a:lstStyle/>
        <a:p>
          <a:endParaRPr lang="en-US" sz="1200"/>
        </a:p>
      </dgm:t>
    </dgm:pt>
    <dgm:pt modelId="{07FCA54A-F39E-4385-94E2-E61E4B73FD38}">
      <dgm:prSet custT="1"/>
      <dgm:spPr/>
      <dgm:t>
        <a:bodyPr/>
        <a:lstStyle/>
        <a:p>
          <a:r>
            <a:rPr lang="en-GB" sz="1200"/>
            <a:t>Involves the preferences of different stakeholders</a:t>
          </a:r>
          <a:endParaRPr lang="en-US" sz="1200"/>
        </a:p>
      </dgm:t>
    </dgm:pt>
    <dgm:pt modelId="{F93A16F2-DB65-4F6D-AE9C-1820E0D97575}" type="parTrans" cxnId="{A81955D7-A439-493E-9C7F-860A9F06D953}">
      <dgm:prSet/>
      <dgm:spPr/>
      <dgm:t>
        <a:bodyPr/>
        <a:lstStyle/>
        <a:p>
          <a:endParaRPr lang="en-US" sz="1200"/>
        </a:p>
      </dgm:t>
    </dgm:pt>
    <dgm:pt modelId="{99C5405D-0D50-4B86-9876-F53E593E422A}" type="sibTrans" cxnId="{A81955D7-A439-493E-9C7F-860A9F06D953}">
      <dgm:prSet/>
      <dgm:spPr/>
      <dgm:t>
        <a:bodyPr/>
        <a:lstStyle/>
        <a:p>
          <a:endParaRPr lang="en-US" sz="1200"/>
        </a:p>
      </dgm:t>
    </dgm:pt>
    <dgm:pt modelId="{83C4F7D3-C42D-428F-BDB3-C0DC988E42A5}">
      <dgm:prSet custT="1"/>
      <dgm:spPr/>
      <dgm:t>
        <a:bodyPr/>
        <a:lstStyle/>
        <a:p>
          <a:r>
            <a:rPr lang="en-GB" sz="1200" b="1"/>
            <a:t>In facilitating the trade-off discussion</a:t>
          </a:r>
          <a:endParaRPr lang="en-US" sz="1200"/>
        </a:p>
      </dgm:t>
    </dgm:pt>
    <dgm:pt modelId="{7EC0C474-8572-4A57-A907-25148D0638BD}" type="parTrans" cxnId="{38422425-CB68-448D-94FD-0A5A5CCD5D50}">
      <dgm:prSet/>
      <dgm:spPr/>
      <dgm:t>
        <a:bodyPr/>
        <a:lstStyle/>
        <a:p>
          <a:endParaRPr lang="en-US" sz="1200"/>
        </a:p>
      </dgm:t>
    </dgm:pt>
    <dgm:pt modelId="{D72DD80D-D709-46B4-9D4C-31148A825448}" type="sibTrans" cxnId="{38422425-CB68-448D-94FD-0A5A5CCD5D50}">
      <dgm:prSet/>
      <dgm:spPr/>
      <dgm:t>
        <a:bodyPr/>
        <a:lstStyle/>
        <a:p>
          <a:endParaRPr lang="en-US" sz="1200"/>
        </a:p>
      </dgm:t>
    </dgm:pt>
    <dgm:pt modelId="{891F9F19-0E7B-4057-8C36-2880D92D0253}">
      <dgm:prSet custT="1"/>
      <dgm:spPr/>
      <dgm:t>
        <a:bodyPr/>
        <a:lstStyle/>
        <a:p>
          <a:r>
            <a:rPr lang="en-GB" sz="1200"/>
            <a:t>Chase down all impacts </a:t>
          </a:r>
          <a:endParaRPr lang="en-US" sz="1200"/>
        </a:p>
      </dgm:t>
    </dgm:pt>
    <dgm:pt modelId="{25B57DCC-A232-473B-A782-C513BCAC988E}" type="parTrans" cxnId="{3B553240-01B3-4CD9-9C20-1DC43A19CE9C}">
      <dgm:prSet/>
      <dgm:spPr/>
      <dgm:t>
        <a:bodyPr/>
        <a:lstStyle/>
        <a:p>
          <a:endParaRPr lang="en-US" sz="1200"/>
        </a:p>
      </dgm:t>
    </dgm:pt>
    <dgm:pt modelId="{9EE8CC74-DB1F-43B6-9005-19560CAD3F2E}" type="sibTrans" cxnId="{3B553240-01B3-4CD9-9C20-1DC43A19CE9C}">
      <dgm:prSet/>
      <dgm:spPr/>
      <dgm:t>
        <a:bodyPr/>
        <a:lstStyle/>
        <a:p>
          <a:endParaRPr lang="en-US" sz="1200"/>
        </a:p>
      </dgm:t>
    </dgm:pt>
    <dgm:pt modelId="{5F165B74-442A-4B24-862F-AB1786C7CB57}">
      <dgm:prSet custT="1"/>
      <dgm:spPr/>
      <dgm:t>
        <a:bodyPr/>
        <a:lstStyle/>
        <a:p>
          <a:r>
            <a:rPr lang="en-GB" sz="1200"/>
            <a:t>Think through the end game needs</a:t>
          </a:r>
          <a:endParaRPr lang="en-US" sz="1200"/>
        </a:p>
      </dgm:t>
    </dgm:pt>
    <dgm:pt modelId="{9E167FAC-FF8F-4124-8C5B-E830C5543AD9}" type="parTrans" cxnId="{C1840F2D-5BD0-4C42-90C5-4AB7F47ADE28}">
      <dgm:prSet/>
      <dgm:spPr/>
      <dgm:t>
        <a:bodyPr/>
        <a:lstStyle/>
        <a:p>
          <a:endParaRPr lang="en-US" sz="1200"/>
        </a:p>
      </dgm:t>
    </dgm:pt>
    <dgm:pt modelId="{9EFA1B97-DA1B-44ED-A652-4DAF59CCE2CB}" type="sibTrans" cxnId="{C1840F2D-5BD0-4C42-90C5-4AB7F47ADE28}">
      <dgm:prSet/>
      <dgm:spPr/>
      <dgm:t>
        <a:bodyPr/>
        <a:lstStyle/>
        <a:p>
          <a:endParaRPr lang="en-US" sz="1200"/>
        </a:p>
      </dgm:t>
    </dgm:pt>
    <dgm:pt modelId="{B52639DF-79F2-4AD3-87DA-D6945B5116CC}">
      <dgm:prSet custT="1"/>
      <dgm:spPr/>
      <dgm:t>
        <a:bodyPr/>
        <a:lstStyle/>
        <a:p>
          <a:r>
            <a:rPr lang="en-GB" sz="1200"/>
            <a:t>Surface requisite dimensions</a:t>
          </a:r>
          <a:endParaRPr lang="en-US" sz="1200"/>
        </a:p>
      </dgm:t>
    </dgm:pt>
    <dgm:pt modelId="{56264703-416A-4B3B-9F06-D65EFF86E178}" type="parTrans" cxnId="{7DBB5495-5C68-4D0A-B5C8-13301FB2A14C}">
      <dgm:prSet/>
      <dgm:spPr/>
      <dgm:t>
        <a:bodyPr/>
        <a:lstStyle/>
        <a:p>
          <a:endParaRPr lang="en-US" sz="1200"/>
        </a:p>
      </dgm:t>
    </dgm:pt>
    <dgm:pt modelId="{DE531B53-A268-4FA5-83BF-4849475B026D}" type="sibTrans" cxnId="{7DBB5495-5C68-4D0A-B5C8-13301FB2A14C}">
      <dgm:prSet/>
      <dgm:spPr/>
      <dgm:t>
        <a:bodyPr/>
        <a:lstStyle/>
        <a:p>
          <a:endParaRPr lang="en-US" sz="1200"/>
        </a:p>
      </dgm:t>
    </dgm:pt>
    <dgm:pt modelId="{6CA033FC-1ED2-439A-AC24-B60DF507A0B9}" type="pres">
      <dgm:prSet presAssocID="{3FE49A2D-FEA7-49CB-AEEC-EC72ACBDE9BB}" presName="linear" presStyleCnt="0">
        <dgm:presLayoutVars>
          <dgm:animLvl val="lvl"/>
          <dgm:resizeHandles val="exact"/>
        </dgm:presLayoutVars>
      </dgm:prSet>
      <dgm:spPr/>
    </dgm:pt>
    <dgm:pt modelId="{98DF4157-C01C-4379-B0D8-F3D80FB1A242}" type="pres">
      <dgm:prSet presAssocID="{EFC16300-6B63-40CA-9038-65BB0CC67E40}" presName="parentText" presStyleLbl="node1" presStyleIdx="0" presStyleCnt="4" custScaleX="88198" custScaleY="41395">
        <dgm:presLayoutVars>
          <dgm:chMax val="0"/>
          <dgm:bulletEnabled val="1"/>
        </dgm:presLayoutVars>
      </dgm:prSet>
      <dgm:spPr/>
    </dgm:pt>
    <dgm:pt modelId="{66303EBE-4A61-4768-96D8-AC49A86ADDD8}" type="pres">
      <dgm:prSet presAssocID="{EFC16300-6B63-40CA-9038-65BB0CC67E40}" presName="childText" presStyleLbl="revTx" presStyleIdx="0" presStyleCnt="4" custScaleX="79878" custScaleY="55138" custLinFactNeighborX="3504">
        <dgm:presLayoutVars>
          <dgm:bulletEnabled val="1"/>
        </dgm:presLayoutVars>
      </dgm:prSet>
      <dgm:spPr/>
    </dgm:pt>
    <dgm:pt modelId="{F12BA39C-70DD-413C-B732-53B791AC12AB}" type="pres">
      <dgm:prSet presAssocID="{EDFC7348-7088-4394-8176-CCD4BF083B35}" presName="parentText" presStyleLbl="node1" presStyleIdx="1" presStyleCnt="4" custScaleX="88198" custScaleY="41395">
        <dgm:presLayoutVars>
          <dgm:chMax val="0"/>
          <dgm:bulletEnabled val="1"/>
        </dgm:presLayoutVars>
      </dgm:prSet>
      <dgm:spPr/>
    </dgm:pt>
    <dgm:pt modelId="{86BCBEF2-E162-4B96-9FA4-D41345A8C1F2}" type="pres">
      <dgm:prSet presAssocID="{EDFC7348-7088-4394-8176-CCD4BF083B35}" presName="childText" presStyleLbl="revTx" presStyleIdx="1" presStyleCnt="4" custScaleX="79878" custScaleY="90548" custLinFactNeighborX="3504">
        <dgm:presLayoutVars>
          <dgm:bulletEnabled val="1"/>
        </dgm:presLayoutVars>
      </dgm:prSet>
      <dgm:spPr/>
    </dgm:pt>
    <dgm:pt modelId="{6D7031AE-1817-448C-9DDE-9342B7BA4099}" type="pres">
      <dgm:prSet presAssocID="{C4057D32-587D-4213-8ED9-EDA7DDD8571B}" presName="parentText" presStyleLbl="node1" presStyleIdx="2" presStyleCnt="4" custScaleX="88198" custScaleY="41395">
        <dgm:presLayoutVars>
          <dgm:chMax val="0"/>
          <dgm:bulletEnabled val="1"/>
        </dgm:presLayoutVars>
      </dgm:prSet>
      <dgm:spPr/>
    </dgm:pt>
    <dgm:pt modelId="{E210E137-716C-4117-9F01-C4F6E5C2C7AA}" type="pres">
      <dgm:prSet presAssocID="{C4057D32-587D-4213-8ED9-EDA7DDD8571B}" presName="childText" presStyleLbl="revTx" presStyleIdx="2" presStyleCnt="4" custScaleX="79878" custScaleY="87973" custLinFactNeighborX="3504">
        <dgm:presLayoutVars>
          <dgm:bulletEnabled val="1"/>
        </dgm:presLayoutVars>
      </dgm:prSet>
      <dgm:spPr/>
    </dgm:pt>
    <dgm:pt modelId="{247D16CA-8B10-4C1B-B3B6-BD2F50691736}" type="pres">
      <dgm:prSet presAssocID="{83C4F7D3-C42D-428F-BDB3-C0DC988E42A5}" presName="parentText" presStyleLbl="node1" presStyleIdx="3" presStyleCnt="4" custScaleX="88198" custScaleY="41395">
        <dgm:presLayoutVars>
          <dgm:chMax val="0"/>
          <dgm:bulletEnabled val="1"/>
        </dgm:presLayoutVars>
      </dgm:prSet>
      <dgm:spPr/>
    </dgm:pt>
    <dgm:pt modelId="{D0F4E49F-01A4-4B4D-89D4-2BA9F8BA6C4C}" type="pres">
      <dgm:prSet presAssocID="{83C4F7D3-C42D-428F-BDB3-C0DC988E42A5}" presName="childText" presStyleLbl="revTx" presStyleIdx="3" presStyleCnt="4" custScaleX="79878" custLinFactNeighborX="3504">
        <dgm:presLayoutVars>
          <dgm:bulletEnabled val="1"/>
        </dgm:presLayoutVars>
      </dgm:prSet>
      <dgm:spPr/>
    </dgm:pt>
  </dgm:ptLst>
  <dgm:cxnLst>
    <dgm:cxn modelId="{6444680B-0350-483B-90E8-2AFF26331ECC}" type="presOf" srcId="{5F165B74-442A-4B24-862F-AB1786C7CB57}" destId="{D0F4E49F-01A4-4B4D-89D4-2BA9F8BA6C4C}" srcOrd="0" destOrd="1" presId="urn:microsoft.com/office/officeart/2005/8/layout/vList2"/>
    <dgm:cxn modelId="{B9278515-77A6-4A26-BD4E-DD58B769B18D}" srcId="{EDFC7348-7088-4394-8176-CCD4BF083B35}" destId="{6D4C22F2-23D5-4673-A605-2E59A1452B87}" srcOrd="2" destOrd="0" parTransId="{1A41CCF9-3090-4E8F-8288-19E7F97EA1F3}" sibTransId="{36A52893-9EA5-4716-A005-FEF4C9762CC2}"/>
    <dgm:cxn modelId="{179CFC1E-0D20-42C4-B5A4-FC5C8127F154}" type="presOf" srcId="{CC4F53EC-D01B-44D9-84BF-DDD8189066CD}" destId="{86BCBEF2-E162-4B96-9FA4-D41345A8C1F2}" srcOrd="0" destOrd="1" presId="urn:microsoft.com/office/officeart/2005/8/layout/vList2"/>
    <dgm:cxn modelId="{A75C7A21-9A12-4DC7-A2F8-10D8BE9DAB93}" type="presOf" srcId="{17AB8E27-2C4F-4D69-A94A-36700DEB89BF}" destId="{E210E137-716C-4117-9F01-C4F6E5C2C7AA}" srcOrd="0" destOrd="1" presId="urn:microsoft.com/office/officeart/2005/8/layout/vList2"/>
    <dgm:cxn modelId="{38422425-CB68-448D-94FD-0A5A5CCD5D50}" srcId="{3FE49A2D-FEA7-49CB-AEEC-EC72ACBDE9BB}" destId="{83C4F7D3-C42D-428F-BDB3-C0DC988E42A5}" srcOrd="3" destOrd="0" parTransId="{7EC0C474-8572-4A57-A907-25148D0638BD}" sibTransId="{D72DD80D-D709-46B4-9D4C-31148A825448}"/>
    <dgm:cxn modelId="{C1840F2D-5BD0-4C42-90C5-4AB7F47ADE28}" srcId="{83C4F7D3-C42D-428F-BDB3-C0DC988E42A5}" destId="{5F165B74-442A-4B24-862F-AB1786C7CB57}" srcOrd="1" destOrd="0" parTransId="{9E167FAC-FF8F-4124-8C5B-E830C5543AD9}" sibTransId="{9EFA1B97-DA1B-44ED-A652-4DAF59CCE2CB}"/>
    <dgm:cxn modelId="{8CF2A730-8D08-4FA6-9682-498DBCE74591}" type="presOf" srcId="{B52639DF-79F2-4AD3-87DA-D6945B5116CC}" destId="{D0F4E49F-01A4-4B4D-89D4-2BA9F8BA6C4C}" srcOrd="0" destOrd="2" presId="urn:microsoft.com/office/officeart/2005/8/layout/vList2"/>
    <dgm:cxn modelId="{BD9EF634-B24C-4AF4-9F6F-1C746C7E803A}" srcId="{EDFC7348-7088-4394-8176-CCD4BF083B35}" destId="{F0D989D0-EED5-441A-B10B-C32C121821A1}" srcOrd="0" destOrd="0" parTransId="{99F53191-1FE1-43B8-96EA-AD3E2E2E988B}" sibTransId="{0001AF82-2257-42D3-94BE-F64B71729DE1}"/>
    <dgm:cxn modelId="{3B553240-01B3-4CD9-9C20-1DC43A19CE9C}" srcId="{83C4F7D3-C42D-428F-BDB3-C0DC988E42A5}" destId="{891F9F19-0E7B-4057-8C36-2880D92D0253}" srcOrd="0" destOrd="0" parTransId="{25B57DCC-A232-473B-A782-C513BCAC988E}" sibTransId="{9EE8CC74-DB1F-43B6-9005-19560CAD3F2E}"/>
    <dgm:cxn modelId="{66451949-DF9C-48F7-B859-3108461AA795}" srcId="{EFC16300-6B63-40CA-9038-65BB0CC67E40}" destId="{C6D6738B-59B2-4F46-ABD4-ECE69157D5C2}" srcOrd="1" destOrd="0" parTransId="{EC1CD645-CE7E-4523-8431-09803218ED51}" sibTransId="{E287B3AA-D2DD-474D-8BBF-3090CAA6DF55}"/>
    <dgm:cxn modelId="{F3B20E6A-95BE-4696-A00F-48B01E5A8401}" type="presOf" srcId="{C6D6738B-59B2-4F46-ABD4-ECE69157D5C2}" destId="{66303EBE-4A61-4768-96D8-AC49A86ADDD8}" srcOrd="0" destOrd="1" presId="urn:microsoft.com/office/officeart/2005/8/layout/vList2"/>
    <dgm:cxn modelId="{8AF1464B-5122-4185-82EA-4783E42E05ED}" srcId="{C4057D32-587D-4213-8ED9-EDA7DDD8571B}" destId="{17AB8E27-2C4F-4D69-A94A-36700DEB89BF}" srcOrd="1" destOrd="0" parTransId="{2289D7B7-F929-431D-B83C-BEF7DFB98342}" sibTransId="{1229F005-797E-42E9-ADEF-CD4BF515A8BE}"/>
    <dgm:cxn modelId="{B08FA550-AE43-4FA9-9FA7-2CF90B264523}" srcId="{EDFC7348-7088-4394-8176-CCD4BF083B35}" destId="{CC4F53EC-D01B-44D9-84BF-DDD8189066CD}" srcOrd="1" destOrd="0" parTransId="{110BAA6B-5BA8-4CB0-9EB8-B065F1A9404B}" sibTransId="{236416CD-5EF8-484D-A81C-E63519BC38FB}"/>
    <dgm:cxn modelId="{7F5ED151-4CBF-4499-A825-6CEE4B31BB04}" type="presOf" srcId="{891F9F19-0E7B-4057-8C36-2880D92D0253}" destId="{D0F4E49F-01A4-4B4D-89D4-2BA9F8BA6C4C}" srcOrd="0" destOrd="0" presId="urn:microsoft.com/office/officeart/2005/8/layout/vList2"/>
    <dgm:cxn modelId="{35CE6652-3F00-4C97-872C-EC1E6C8FC6E3}" type="presOf" srcId="{3FE49A2D-FEA7-49CB-AEEC-EC72ACBDE9BB}" destId="{6CA033FC-1ED2-439A-AC24-B60DF507A0B9}" srcOrd="0" destOrd="0" presId="urn:microsoft.com/office/officeart/2005/8/layout/vList2"/>
    <dgm:cxn modelId="{9B256073-2D26-4A34-8EFA-C8EF1C6E4CE6}" srcId="{3FE49A2D-FEA7-49CB-AEEC-EC72ACBDE9BB}" destId="{C4057D32-587D-4213-8ED9-EDA7DDD8571B}" srcOrd="2" destOrd="0" parTransId="{17BC2606-BBA1-4ED7-8BDA-359C7C7D06F6}" sibTransId="{F4A1C6E9-6D6E-4F9A-A32B-095BF702016F}"/>
    <dgm:cxn modelId="{5ECE6858-3F19-48E4-878A-C12B04F2A2E2}" type="presOf" srcId="{D853DEF4-ED07-4E64-9E54-94C2BD33B7FD}" destId="{66303EBE-4A61-4768-96D8-AC49A86ADDD8}" srcOrd="0" destOrd="0" presId="urn:microsoft.com/office/officeart/2005/8/layout/vList2"/>
    <dgm:cxn modelId="{E1AA287D-C454-44E9-9B01-C8FC485D5B3A}" srcId="{3FE49A2D-FEA7-49CB-AEEC-EC72ACBDE9BB}" destId="{EDFC7348-7088-4394-8176-CCD4BF083B35}" srcOrd="1" destOrd="0" parTransId="{6C9D4DE9-BEE9-45B2-BD42-DB54CCB0EE16}" sibTransId="{A0B1F1F3-57D8-4098-9D8F-AA6846C61A09}"/>
    <dgm:cxn modelId="{F9CE5585-324E-4703-AE6C-C62A9EF02C34}" type="presOf" srcId="{55103744-5C0F-4D93-9946-EED2B399AF04}" destId="{E210E137-716C-4117-9F01-C4F6E5C2C7AA}" srcOrd="0" destOrd="0" presId="urn:microsoft.com/office/officeart/2005/8/layout/vList2"/>
    <dgm:cxn modelId="{D3C1188B-5473-44B3-B4C1-18AD561F079A}" srcId="{C4057D32-587D-4213-8ED9-EDA7DDD8571B}" destId="{55103744-5C0F-4D93-9946-EED2B399AF04}" srcOrd="0" destOrd="0" parTransId="{33BB7BA1-40D6-47F5-8294-13CC6F9616BF}" sibTransId="{11093232-63D5-4E47-B985-65B1742C7F5B}"/>
    <dgm:cxn modelId="{7DBB5495-5C68-4D0A-B5C8-13301FB2A14C}" srcId="{83C4F7D3-C42D-428F-BDB3-C0DC988E42A5}" destId="{B52639DF-79F2-4AD3-87DA-D6945B5116CC}" srcOrd="2" destOrd="0" parTransId="{56264703-416A-4B3B-9F06-D65EFF86E178}" sibTransId="{DE531B53-A268-4FA5-83BF-4849475B026D}"/>
    <dgm:cxn modelId="{991E76B5-1966-4743-B319-EF5CE5B9FAAA}" type="presOf" srcId="{C4057D32-587D-4213-8ED9-EDA7DDD8571B}" destId="{6D7031AE-1817-448C-9DDE-9342B7BA4099}" srcOrd="0" destOrd="0" presId="urn:microsoft.com/office/officeart/2005/8/layout/vList2"/>
    <dgm:cxn modelId="{CB5089C7-56CC-402D-B784-3728336AF717}" type="presOf" srcId="{6D4C22F2-23D5-4673-A605-2E59A1452B87}" destId="{86BCBEF2-E162-4B96-9FA4-D41345A8C1F2}" srcOrd="0" destOrd="2" presId="urn:microsoft.com/office/officeart/2005/8/layout/vList2"/>
    <dgm:cxn modelId="{A81955D7-A439-493E-9C7F-860A9F06D953}" srcId="{C4057D32-587D-4213-8ED9-EDA7DDD8571B}" destId="{07FCA54A-F39E-4385-94E2-E61E4B73FD38}" srcOrd="2" destOrd="0" parTransId="{F93A16F2-DB65-4F6D-AE9C-1820E0D97575}" sibTransId="{99C5405D-0D50-4B86-9876-F53E593E422A}"/>
    <dgm:cxn modelId="{C724FFD8-CA39-4BB7-A2FD-B58515202273}" srcId="{EFC16300-6B63-40CA-9038-65BB0CC67E40}" destId="{D853DEF4-ED07-4E64-9E54-94C2BD33B7FD}" srcOrd="0" destOrd="0" parTransId="{50EC4CF3-89FA-46B0-B7B3-B14F92641DFB}" sibTransId="{2449FBAC-AAFB-48D4-8CEF-10933CF3B108}"/>
    <dgm:cxn modelId="{A4FED7E1-1A37-4D9F-A884-5985EF0929BA}" type="presOf" srcId="{EFC16300-6B63-40CA-9038-65BB0CC67E40}" destId="{98DF4157-C01C-4379-B0D8-F3D80FB1A242}" srcOrd="0" destOrd="0" presId="urn:microsoft.com/office/officeart/2005/8/layout/vList2"/>
    <dgm:cxn modelId="{D22FACEB-C774-498A-8538-AA2AC4EA334F}" type="presOf" srcId="{07FCA54A-F39E-4385-94E2-E61E4B73FD38}" destId="{E210E137-716C-4117-9F01-C4F6E5C2C7AA}" srcOrd="0" destOrd="2" presId="urn:microsoft.com/office/officeart/2005/8/layout/vList2"/>
    <dgm:cxn modelId="{330E95EF-C53B-4B4A-8F48-00E0FBB25960}" srcId="{3FE49A2D-FEA7-49CB-AEEC-EC72ACBDE9BB}" destId="{EFC16300-6B63-40CA-9038-65BB0CC67E40}" srcOrd="0" destOrd="0" parTransId="{259FFE97-FC2D-4FAA-91C1-5285E33F7290}" sibTransId="{EC2B15E2-42FF-4AC4-8535-9F47491B79BC}"/>
    <dgm:cxn modelId="{29CF1CF0-0762-4DE3-AC1E-24ABEA18D31F}" type="presOf" srcId="{83C4F7D3-C42D-428F-BDB3-C0DC988E42A5}" destId="{247D16CA-8B10-4C1B-B3B6-BD2F50691736}" srcOrd="0" destOrd="0" presId="urn:microsoft.com/office/officeart/2005/8/layout/vList2"/>
    <dgm:cxn modelId="{6966D8F2-9754-4A6F-B3ED-06C578033D4E}" type="presOf" srcId="{EDFC7348-7088-4394-8176-CCD4BF083B35}" destId="{F12BA39C-70DD-413C-B732-53B791AC12AB}" srcOrd="0" destOrd="0" presId="urn:microsoft.com/office/officeart/2005/8/layout/vList2"/>
    <dgm:cxn modelId="{B56BC5F7-3CE7-4D98-AC17-DA37E2629E13}" type="presOf" srcId="{F0D989D0-EED5-441A-B10B-C32C121821A1}" destId="{86BCBEF2-E162-4B96-9FA4-D41345A8C1F2}" srcOrd="0" destOrd="0" presId="urn:microsoft.com/office/officeart/2005/8/layout/vList2"/>
    <dgm:cxn modelId="{C7BE1848-4B67-4395-90B0-0FD16E285268}" type="presParOf" srcId="{6CA033FC-1ED2-439A-AC24-B60DF507A0B9}" destId="{98DF4157-C01C-4379-B0D8-F3D80FB1A242}" srcOrd="0" destOrd="0" presId="urn:microsoft.com/office/officeart/2005/8/layout/vList2"/>
    <dgm:cxn modelId="{FA3B8259-0504-4D82-AE83-40ED46F676CD}" type="presParOf" srcId="{6CA033FC-1ED2-439A-AC24-B60DF507A0B9}" destId="{66303EBE-4A61-4768-96D8-AC49A86ADDD8}" srcOrd="1" destOrd="0" presId="urn:microsoft.com/office/officeart/2005/8/layout/vList2"/>
    <dgm:cxn modelId="{E7B8D77E-B72E-47AE-B958-6ADE85F07982}" type="presParOf" srcId="{6CA033FC-1ED2-439A-AC24-B60DF507A0B9}" destId="{F12BA39C-70DD-413C-B732-53B791AC12AB}" srcOrd="2" destOrd="0" presId="urn:microsoft.com/office/officeart/2005/8/layout/vList2"/>
    <dgm:cxn modelId="{AF437641-562A-4BB5-B03B-06F168E8ECA2}" type="presParOf" srcId="{6CA033FC-1ED2-439A-AC24-B60DF507A0B9}" destId="{86BCBEF2-E162-4B96-9FA4-D41345A8C1F2}" srcOrd="3" destOrd="0" presId="urn:microsoft.com/office/officeart/2005/8/layout/vList2"/>
    <dgm:cxn modelId="{9FB5A4BC-1989-4334-8339-BFA69A961E38}" type="presParOf" srcId="{6CA033FC-1ED2-439A-AC24-B60DF507A0B9}" destId="{6D7031AE-1817-448C-9DDE-9342B7BA4099}" srcOrd="4" destOrd="0" presId="urn:microsoft.com/office/officeart/2005/8/layout/vList2"/>
    <dgm:cxn modelId="{43EA3008-4466-4B67-84DF-53EF31025A5A}" type="presParOf" srcId="{6CA033FC-1ED2-439A-AC24-B60DF507A0B9}" destId="{E210E137-716C-4117-9F01-C4F6E5C2C7AA}" srcOrd="5" destOrd="0" presId="urn:microsoft.com/office/officeart/2005/8/layout/vList2"/>
    <dgm:cxn modelId="{152002A1-94E8-4DDF-B305-CBD4EEE19950}" type="presParOf" srcId="{6CA033FC-1ED2-439A-AC24-B60DF507A0B9}" destId="{247D16CA-8B10-4C1B-B3B6-BD2F50691736}" srcOrd="6" destOrd="0" presId="urn:microsoft.com/office/officeart/2005/8/layout/vList2"/>
    <dgm:cxn modelId="{6EDD7F4B-2441-454F-A669-D3DFC1F801A4}" type="presParOf" srcId="{6CA033FC-1ED2-439A-AC24-B60DF507A0B9}" destId="{D0F4E49F-01A4-4B4D-89D4-2BA9F8BA6C4C}" srcOrd="7"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5840399-FEC8-443F-BACC-1C959CA659BE}" type="doc">
      <dgm:prSet loTypeId="urn:microsoft.com/office/officeart/2018/5/layout/IconCircleLabelList" loCatId="icon" qsTypeId="urn:microsoft.com/office/officeart/2005/8/quickstyle/simple1" qsCatId="simple" csTypeId="urn:microsoft.com/office/officeart/2005/8/colors/accent1_1" csCatId="accent1" phldr="1"/>
      <dgm:spPr/>
      <dgm:t>
        <a:bodyPr/>
        <a:lstStyle/>
        <a:p>
          <a:endParaRPr lang="en-US"/>
        </a:p>
      </dgm:t>
    </dgm:pt>
    <dgm:pt modelId="{C614C605-D1C1-4145-BFE3-388E462EF4BC}">
      <dgm:prSet custT="1"/>
      <dgm:spPr/>
      <dgm:t>
        <a:bodyPr/>
        <a:lstStyle/>
        <a:p>
          <a:pPr>
            <a:lnSpc>
              <a:spcPct val="100000"/>
            </a:lnSpc>
            <a:defRPr cap="all"/>
          </a:pPr>
          <a:r>
            <a:rPr lang="en-GB" sz="1800" dirty="0"/>
            <a:t>“a balance achieved between two desirable but incompatible features; a compromise”</a:t>
          </a:r>
          <a:endParaRPr lang="en-US" sz="1800" dirty="0"/>
        </a:p>
      </dgm:t>
    </dgm:pt>
    <dgm:pt modelId="{025A30CC-4DB1-4CBB-BBB4-6A145C85F20C}" type="parTrans" cxnId="{3C12C9EE-D03D-4A28-8DAB-86C031D0C477}">
      <dgm:prSet/>
      <dgm:spPr/>
      <dgm:t>
        <a:bodyPr/>
        <a:lstStyle/>
        <a:p>
          <a:endParaRPr lang="en-US" sz="1800"/>
        </a:p>
      </dgm:t>
    </dgm:pt>
    <dgm:pt modelId="{6AC13BF2-9319-4DA4-82E0-06AA10AE6FED}" type="sibTrans" cxnId="{3C12C9EE-D03D-4A28-8DAB-86C031D0C477}">
      <dgm:prSet/>
      <dgm:spPr/>
      <dgm:t>
        <a:bodyPr/>
        <a:lstStyle/>
        <a:p>
          <a:endParaRPr lang="en-US" sz="1800"/>
        </a:p>
      </dgm:t>
    </dgm:pt>
    <dgm:pt modelId="{42D1375F-4219-4674-87A6-11C53AAFABE8}">
      <dgm:prSet custT="1"/>
      <dgm:spPr/>
      <dgm:t>
        <a:bodyPr/>
        <a:lstStyle/>
        <a:p>
          <a:pPr>
            <a:lnSpc>
              <a:spcPct val="100000"/>
            </a:lnSpc>
            <a:defRPr cap="all"/>
          </a:pPr>
          <a:r>
            <a:rPr lang="en-GB" sz="1800"/>
            <a:t>“losing one quality, aspect, or amount of something in return for gaining another quality, aspect, or amount” </a:t>
          </a:r>
          <a:endParaRPr lang="en-US" sz="1800"/>
        </a:p>
      </dgm:t>
    </dgm:pt>
    <dgm:pt modelId="{95CDDC8B-AE5D-4AAD-9DD0-BF78B350565C}" type="parTrans" cxnId="{B6D61BA0-3838-47B6-BB3D-59D5618BCBC3}">
      <dgm:prSet/>
      <dgm:spPr/>
      <dgm:t>
        <a:bodyPr/>
        <a:lstStyle/>
        <a:p>
          <a:endParaRPr lang="en-US" sz="1800"/>
        </a:p>
      </dgm:t>
    </dgm:pt>
    <dgm:pt modelId="{2FA8D68D-DB42-4C29-91D6-6E9F363E8BBE}" type="sibTrans" cxnId="{B6D61BA0-3838-47B6-BB3D-59D5618BCBC3}">
      <dgm:prSet/>
      <dgm:spPr/>
      <dgm:t>
        <a:bodyPr/>
        <a:lstStyle/>
        <a:p>
          <a:endParaRPr lang="en-US" sz="1800"/>
        </a:p>
      </dgm:t>
    </dgm:pt>
    <dgm:pt modelId="{80721F1F-2A84-4F6F-A871-24FC02E87ED4}" type="pres">
      <dgm:prSet presAssocID="{15840399-FEC8-443F-BACC-1C959CA659BE}" presName="root" presStyleCnt="0">
        <dgm:presLayoutVars>
          <dgm:dir/>
          <dgm:resizeHandles val="exact"/>
        </dgm:presLayoutVars>
      </dgm:prSet>
      <dgm:spPr/>
    </dgm:pt>
    <dgm:pt modelId="{A25209F2-F957-44B7-A0C3-E56E128A3A24}" type="pres">
      <dgm:prSet presAssocID="{C614C605-D1C1-4145-BFE3-388E462EF4BC}" presName="compNode" presStyleCnt="0"/>
      <dgm:spPr/>
    </dgm:pt>
    <dgm:pt modelId="{8B8B03CC-228F-4900-A91E-17273C59F076}" type="pres">
      <dgm:prSet presAssocID="{C614C605-D1C1-4145-BFE3-388E462EF4BC}" presName="iconBgRect" presStyleLbl="bgShp" presStyleIdx="0" presStyleCnt="2"/>
      <dgm:spPr>
        <a:solidFill>
          <a:srgbClr val="68CEE8"/>
        </a:solidFill>
        <a:ln>
          <a:solidFill>
            <a:srgbClr val="68CEE8"/>
          </a:solidFill>
        </a:ln>
      </dgm:spPr>
    </dgm:pt>
    <dgm:pt modelId="{5CD7DF7C-DA8B-4A65-ABFD-6812232E7165}" type="pres">
      <dgm:prSet presAssocID="{C614C605-D1C1-4145-BFE3-388E462EF4BC}"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68CEE8"/>
          </a:solidFill>
        </a:ln>
      </dgm:spPr>
      <dgm:extLst>
        <a:ext uri="{E40237B7-FDA0-4F09-8148-C483321AD2D9}">
          <dgm14:cNvPr xmlns:dgm14="http://schemas.microsoft.com/office/drawing/2010/diagram" id="0" name="" descr="Irritant"/>
        </a:ext>
      </dgm:extLst>
    </dgm:pt>
    <dgm:pt modelId="{94CF9F10-A83A-450C-881D-48B9FE8175D2}" type="pres">
      <dgm:prSet presAssocID="{C614C605-D1C1-4145-BFE3-388E462EF4BC}" presName="spaceRect" presStyleCnt="0"/>
      <dgm:spPr/>
    </dgm:pt>
    <dgm:pt modelId="{0AE9FCDC-8826-4171-9217-3D61ED6897EF}" type="pres">
      <dgm:prSet presAssocID="{C614C605-D1C1-4145-BFE3-388E462EF4BC}" presName="textRect" presStyleLbl="revTx" presStyleIdx="0" presStyleCnt="2" custScaleX="177800">
        <dgm:presLayoutVars>
          <dgm:chMax val="1"/>
          <dgm:chPref val="1"/>
        </dgm:presLayoutVars>
      </dgm:prSet>
      <dgm:spPr/>
    </dgm:pt>
    <dgm:pt modelId="{607462F2-6880-4583-A2FB-C43E1993AB11}" type="pres">
      <dgm:prSet presAssocID="{6AC13BF2-9319-4DA4-82E0-06AA10AE6FED}" presName="sibTrans" presStyleCnt="0"/>
      <dgm:spPr/>
    </dgm:pt>
    <dgm:pt modelId="{28359063-818C-4E44-912D-5D6BB0E4ABEB}" type="pres">
      <dgm:prSet presAssocID="{42D1375F-4219-4674-87A6-11C53AAFABE8}" presName="compNode" presStyleCnt="0"/>
      <dgm:spPr/>
    </dgm:pt>
    <dgm:pt modelId="{961C13DB-76A8-48F6-BAF7-71D5508BE5D8}" type="pres">
      <dgm:prSet presAssocID="{42D1375F-4219-4674-87A6-11C53AAFABE8}" presName="iconBgRect" presStyleLbl="bgShp" presStyleIdx="1" presStyleCnt="2"/>
      <dgm:spPr>
        <a:solidFill>
          <a:srgbClr val="68CEE8"/>
        </a:solidFill>
        <a:ln>
          <a:solidFill>
            <a:srgbClr val="68CEE8"/>
          </a:solidFill>
        </a:ln>
      </dgm:spPr>
    </dgm:pt>
    <dgm:pt modelId="{BD829129-A0CC-4032-AAAE-9A1347AEAB03}" type="pres">
      <dgm:prSet presAssocID="{42D1375F-4219-4674-87A6-11C53AAFABE8}"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rgbClr val="68CEE8"/>
          </a:solidFill>
        </a:ln>
      </dgm:spPr>
      <dgm:extLst>
        <a:ext uri="{E40237B7-FDA0-4F09-8148-C483321AD2D9}">
          <dgm14:cNvPr xmlns:dgm14="http://schemas.microsoft.com/office/drawing/2010/diagram" id="0" name="" descr="Bar Graph with Downward Trend"/>
        </a:ext>
      </dgm:extLst>
    </dgm:pt>
    <dgm:pt modelId="{12921EAA-82E0-4F75-B0CF-E3217F2A98F5}" type="pres">
      <dgm:prSet presAssocID="{42D1375F-4219-4674-87A6-11C53AAFABE8}" presName="spaceRect" presStyleCnt="0"/>
      <dgm:spPr/>
    </dgm:pt>
    <dgm:pt modelId="{1893AF24-BB0C-495B-B489-B232383BCA37}" type="pres">
      <dgm:prSet presAssocID="{42D1375F-4219-4674-87A6-11C53AAFABE8}" presName="textRect" presStyleLbl="revTx" presStyleIdx="1" presStyleCnt="2" custScaleX="177800">
        <dgm:presLayoutVars>
          <dgm:chMax val="1"/>
          <dgm:chPref val="1"/>
        </dgm:presLayoutVars>
      </dgm:prSet>
      <dgm:spPr/>
    </dgm:pt>
  </dgm:ptLst>
  <dgm:cxnLst>
    <dgm:cxn modelId="{451FDF3D-E261-4AD6-91D6-A491C1BA8378}" type="presOf" srcId="{C614C605-D1C1-4145-BFE3-388E462EF4BC}" destId="{0AE9FCDC-8826-4171-9217-3D61ED6897EF}" srcOrd="0" destOrd="0" presId="urn:microsoft.com/office/officeart/2018/5/layout/IconCircleLabelList"/>
    <dgm:cxn modelId="{07C37545-7D2A-44BD-8D8F-86A27760754E}" type="presOf" srcId="{15840399-FEC8-443F-BACC-1C959CA659BE}" destId="{80721F1F-2A84-4F6F-A871-24FC02E87ED4}" srcOrd="0" destOrd="0" presId="urn:microsoft.com/office/officeart/2018/5/layout/IconCircleLabelList"/>
    <dgm:cxn modelId="{90D03E8C-7123-4D37-A5A7-B4C6997E909B}" type="presOf" srcId="{42D1375F-4219-4674-87A6-11C53AAFABE8}" destId="{1893AF24-BB0C-495B-B489-B232383BCA37}" srcOrd="0" destOrd="0" presId="urn:microsoft.com/office/officeart/2018/5/layout/IconCircleLabelList"/>
    <dgm:cxn modelId="{B6D61BA0-3838-47B6-BB3D-59D5618BCBC3}" srcId="{15840399-FEC8-443F-BACC-1C959CA659BE}" destId="{42D1375F-4219-4674-87A6-11C53AAFABE8}" srcOrd="1" destOrd="0" parTransId="{95CDDC8B-AE5D-4AAD-9DD0-BF78B350565C}" sibTransId="{2FA8D68D-DB42-4C29-91D6-6E9F363E8BBE}"/>
    <dgm:cxn modelId="{3C12C9EE-D03D-4A28-8DAB-86C031D0C477}" srcId="{15840399-FEC8-443F-BACC-1C959CA659BE}" destId="{C614C605-D1C1-4145-BFE3-388E462EF4BC}" srcOrd="0" destOrd="0" parTransId="{025A30CC-4DB1-4CBB-BBB4-6A145C85F20C}" sibTransId="{6AC13BF2-9319-4DA4-82E0-06AA10AE6FED}"/>
    <dgm:cxn modelId="{53927C04-DB03-46C3-A903-F2FACB9603F6}" type="presParOf" srcId="{80721F1F-2A84-4F6F-A871-24FC02E87ED4}" destId="{A25209F2-F957-44B7-A0C3-E56E128A3A24}" srcOrd="0" destOrd="0" presId="urn:microsoft.com/office/officeart/2018/5/layout/IconCircleLabelList"/>
    <dgm:cxn modelId="{6E982F69-5ED5-4AFA-B299-6B3E1FE2477E}" type="presParOf" srcId="{A25209F2-F957-44B7-A0C3-E56E128A3A24}" destId="{8B8B03CC-228F-4900-A91E-17273C59F076}" srcOrd="0" destOrd="0" presId="urn:microsoft.com/office/officeart/2018/5/layout/IconCircleLabelList"/>
    <dgm:cxn modelId="{2F24E6D8-C1B6-44A1-A265-4D98CAC5E44D}" type="presParOf" srcId="{A25209F2-F957-44B7-A0C3-E56E128A3A24}" destId="{5CD7DF7C-DA8B-4A65-ABFD-6812232E7165}" srcOrd="1" destOrd="0" presId="urn:microsoft.com/office/officeart/2018/5/layout/IconCircleLabelList"/>
    <dgm:cxn modelId="{6680B4B8-3415-4FA1-BD59-0848273F5A4A}" type="presParOf" srcId="{A25209F2-F957-44B7-A0C3-E56E128A3A24}" destId="{94CF9F10-A83A-450C-881D-48B9FE8175D2}" srcOrd="2" destOrd="0" presId="urn:microsoft.com/office/officeart/2018/5/layout/IconCircleLabelList"/>
    <dgm:cxn modelId="{425B14A8-8FCE-4739-B21D-BAA44ED3935C}" type="presParOf" srcId="{A25209F2-F957-44B7-A0C3-E56E128A3A24}" destId="{0AE9FCDC-8826-4171-9217-3D61ED6897EF}" srcOrd="3" destOrd="0" presId="urn:microsoft.com/office/officeart/2018/5/layout/IconCircleLabelList"/>
    <dgm:cxn modelId="{E7834AF9-385A-413E-89A9-DA4A55E7F19E}" type="presParOf" srcId="{80721F1F-2A84-4F6F-A871-24FC02E87ED4}" destId="{607462F2-6880-4583-A2FB-C43E1993AB11}" srcOrd="1" destOrd="0" presId="urn:microsoft.com/office/officeart/2018/5/layout/IconCircleLabelList"/>
    <dgm:cxn modelId="{1252253D-4BA2-49AD-9ADC-D29562C73FAF}" type="presParOf" srcId="{80721F1F-2A84-4F6F-A871-24FC02E87ED4}" destId="{28359063-818C-4E44-912D-5D6BB0E4ABEB}" srcOrd="2" destOrd="0" presId="urn:microsoft.com/office/officeart/2018/5/layout/IconCircleLabelList"/>
    <dgm:cxn modelId="{28716FEE-EF6F-41FE-8418-30E2F9D5BBC7}" type="presParOf" srcId="{28359063-818C-4E44-912D-5D6BB0E4ABEB}" destId="{961C13DB-76A8-48F6-BAF7-71D5508BE5D8}" srcOrd="0" destOrd="0" presId="urn:microsoft.com/office/officeart/2018/5/layout/IconCircleLabelList"/>
    <dgm:cxn modelId="{F34B7E64-5017-4E89-AE08-66147CA0CCD2}" type="presParOf" srcId="{28359063-818C-4E44-912D-5D6BB0E4ABEB}" destId="{BD829129-A0CC-4032-AAAE-9A1347AEAB03}" srcOrd="1" destOrd="0" presId="urn:microsoft.com/office/officeart/2018/5/layout/IconCircleLabelList"/>
    <dgm:cxn modelId="{77D538C1-0B26-4E6E-9A80-22B62C9C1F01}" type="presParOf" srcId="{28359063-818C-4E44-912D-5D6BB0E4ABEB}" destId="{12921EAA-82E0-4F75-B0CF-E3217F2A98F5}" srcOrd="2" destOrd="0" presId="urn:microsoft.com/office/officeart/2018/5/layout/IconCircleLabelList"/>
    <dgm:cxn modelId="{3FABC448-2277-4E89-85F0-84FCB1884EDC}" type="presParOf" srcId="{28359063-818C-4E44-912D-5D6BB0E4ABEB}" destId="{1893AF24-BB0C-495B-B489-B232383BCA3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CA7027F-B068-44D2-A5DD-601BC711A89B}" type="doc">
      <dgm:prSet loTypeId="urn:microsoft.com/office/officeart/2005/8/layout/list1" loCatId="list" qsTypeId="urn:microsoft.com/office/officeart/2005/8/quickstyle/simple5" qsCatId="simple" csTypeId="urn:microsoft.com/office/officeart/2005/8/colors/accent1_4" csCatId="accent1" phldr="1"/>
      <dgm:spPr/>
      <dgm:t>
        <a:bodyPr/>
        <a:lstStyle/>
        <a:p>
          <a:endParaRPr lang="en-US"/>
        </a:p>
      </dgm:t>
    </dgm:pt>
    <dgm:pt modelId="{30E2B271-A092-4D69-8A78-FEC33410ECDA}">
      <dgm:prSet custT="1"/>
      <dgm:spPr>
        <a:solidFill>
          <a:schemeClr val="accent1"/>
        </a:solidFill>
      </dgm:spPr>
      <dgm:t>
        <a:bodyPr/>
        <a:lstStyle/>
        <a:p>
          <a:r>
            <a:rPr lang="en-GB" sz="1200"/>
            <a:t>Core of the TOGAF framework</a:t>
          </a:r>
          <a:endParaRPr lang="en-US" sz="1200"/>
        </a:p>
      </dgm:t>
    </dgm:pt>
    <dgm:pt modelId="{25C5AD31-1AAD-4F95-B958-5C4EF0B9ED61}" type="parTrans" cxnId="{13DF8D45-3CA6-47B7-9174-627E70364C68}">
      <dgm:prSet/>
      <dgm:spPr/>
      <dgm:t>
        <a:bodyPr/>
        <a:lstStyle/>
        <a:p>
          <a:endParaRPr lang="en-US" sz="1200"/>
        </a:p>
      </dgm:t>
    </dgm:pt>
    <dgm:pt modelId="{D502C100-4B48-42A1-9BCD-3F229CB844C7}" type="sibTrans" cxnId="{13DF8D45-3CA6-47B7-9174-627E70364C68}">
      <dgm:prSet/>
      <dgm:spPr/>
      <dgm:t>
        <a:bodyPr/>
        <a:lstStyle/>
        <a:p>
          <a:endParaRPr lang="en-US" sz="1200"/>
        </a:p>
      </dgm:t>
    </dgm:pt>
    <dgm:pt modelId="{706D3AC8-3A86-46DF-9949-EBC319491F3E}">
      <dgm:prSet custT="1"/>
      <dgm:spPr>
        <a:solidFill>
          <a:schemeClr val="accent1"/>
        </a:solidFill>
      </dgm:spPr>
      <dgm:t>
        <a:bodyPr/>
        <a:lstStyle/>
        <a:p>
          <a:r>
            <a:rPr lang="en-GB" sz="1200"/>
            <a:t>Contributions from many architecture practitioners </a:t>
          </a:r>
          <a:endParaRPr lang="en-US" sz="1200"/>
        </a:p>
      </dgm:t>
    </dgm:pt>
    <dgm:pt modelId="{65DA4B67-1B62-45CB-BC6D-C5D858BDACD6}" type="parTrans" cxnId="{2EEEE008-55F1-4E79-9252-8F2BF67DA6C5}">
      <dgm:prSet/>
      <dgm:spPr/>
      <dgm:t>
        <a:bodyPr/>
        <a:lstStyle/>
        <a:p>
          <a:endParaRPr lang="en-US" sz="1200"/>
        </a:p>
      </dgm:t>
    </dgm:pt>
    <dgm:pt modelId="{B58B9170-1524-4087-83A3-0112E3414119}" type="sibTrans" cxnId="{2EEEE008-55F1-4E79-9252-8F2BF67DA6C5}">
      <dgm:prSet/>
      <dgm:spPr/>
      <dgm:t>
        <a:bodyPr/>
        <a:lstStyle/>
        <a:p>
          <a:endParaRPr lang="en-US" sz="1200"/>
        </a:p>
      </dgm:t>
    </dgm:pt>
    <dgm:pt modelId="{40815272-2F29-4E56-827D-41EE107FC99B}">
      <dgm:prSet custT="1"/>
      <dgm:spPr>
        <a:solidFill>
          <a:schemeClr val="accent1"/>
        </a:solidFill>
      </dgm:spPr>
      <dgm:t>
        <a:bodyPr/>
        <a:lstStyle/>
        <a:p>
          <a:r>
            <a:rPr lang="en-GB" sz="1200"/>
            <a:t>A process for developing an enterprise architecture</a:t>
          </a:r>
          <a:endParaRPr lang="en-US" sz="1200"/>
        </a:p>
      </dgm:t>
    </dgm:pt>
    <dgm:pt modelId="{D3176B2B-A725-4E19-8600-C6C1BE88CE79}" type="parTrans" cxnId="{465B697F-DB91-4C96-A543-2AB8542520C9}">
      <dgm:prSet/>
      <dgm:spPr/>
      <dgm:t>
        <a:bodyPr/>
        <a:lstStyle/>
        <a:p>
          <a:endParaRPr lang="en-US" sz="1200"/>
        </a:p>
      </dgm:t>
    </dgm:pt>
    <dgm:pt modelId="{CF63D0DB-FC3E-448E-BA30-86DD453861FC}" type="sibTrans" cxnId="{465B697F-DB91-4C96-A543-2AB8542520C9}">
      <dgm:prSet/>
      <dgm:spPr/>
      <dgm:t>
        <a:bodyPr/>
        <a:lstStyle/>
        <a:p>
          <a:endParaRPr lang="en-US" sz="1200"/>
        </a:p>
      </dgm:t>
    </dgm:pt>
    <dgm:pt modelId="{2CDBA3F4-3C50-4C3C-B35C-AA54EF0E49BF}">
      <dgm:prSet custT="1"/>
      <dgm:spPr>
        <a:solidFill>
          <a:schemeClr val="accent1"/>
        </a:solidFill>
      </dgm:spPr>
      <dgm:t>
        <a:bodyPr/>
        <a:lstStyle/>
        <a:p>
          <a:r>
            <a:rPr lang="en-GB" sz="1200"/>
            <a:t>Integrates all the elements within the TOGAF® </a:t>
          </a:r>
          <a:br>
            <a:rPr lang="en-GB" sz="1200"/>
          </a:br>
          <a:r>
            <a:rPr lang="en-GB" sz="1200"/>
            <a:t>standard </a:t>
          </a:r>
          <a:endParaRPr lang="en-US" sz="1200"/>
        </a:p>
      </dgm:t>
    </dgm:pt>
    <dgm:pt modelId="{4316F18B-02A2-4840-8FED-6677BC78EE1E}" type="parTrans" cxnId="{6064DDA0-19FC-479B-804F-78B196BBBF3F}">
      <dgm:prSet/>
      <dgm:spPr/>
      <dgm:t>
        <a:bodyPr/>
        <a:lstStyle/>
        <a:p>
          <a:endParaRPr lang="en-US" sz="1200"/>
        </a:p>
      </dgm:t>
    </dgm:pt>
    <dgm:pt modelId="{77204040-1A63-44D3-B68B-50997B62D475}" type="sibTrans" cxnId="{6064DDA0-19FC-479B-804F-78B196BBBF3F}">
      <dgm:prSet/>
      <dgm:spPr/>
      <dgm:t>
        <a:bodyPr/>
        <a:lstStyle/>
        <a:p>
          <a:endParaRPr lang="en-US" sz="1200"/>
        </a:p>
      </dgm:t>
    </dgm:pt>
    <dgm:pt modelId="{6B096E29-5082-4201-80F2-AF430386C31A}">
      <dgm:prSet custT="1"/>
      <dgm:spPr>
        <a:solidFill>
          <a:schemeClr val="accent1"/>
        </a:solidFill>
      </dgm:spPr>
      <dgm:t>
        <a:bodyPr/>
        <a:lstStyle/>
        <a:p>
          <a:r>
            <a:rPr lang="en-GB" sz="1200"/>
            <a:t>Designed to address enterprise’s business and IT</a:t>
          </a:r>
          <a:br>
            <a:rPr lang="en-GB" sz="1200"/>
          </a:br>
          <a:r>
            <a:rPr lang="en-GB" sz="1200"/>
            <a:t>needs by providing a set of architectural views:</a:t>
          </a:r>
          <a:endParaRPr lang="en-US" sz="1200"/>
        </a:p>
      </dgm:t>
    </dgm:pt>
    <dgm:pt modelId="{B14BE4D5-B5CC-4E5C-9673-24C6DBAF2B5D}" type="parTrans" cxnId="{68F4795D-6F57-4AC4-A0B8-2F4516CFC8FF}">
      <dgm:prSet/>
      <dgm:spPr/>
      <dgm:t>
        <a:bodyPr/>
        <a:lstStyle/>
        <a:p>
          <a:endParaRPr lang="en-US" sz="1200"/>
        </a:p>
      </dgm:t>
    </dgm:pt>
    <dgm:pt modelId="{D5DB8136-21E4-490B-A39F-D344BBA79564}" type="sibTrans" cxnId="{68F4795D-6F57-4AC4-A0B8-2F4516CFC8FF}">
      <dgm:prSet/>
      <dgm:spPr/>
      <dgm:t>
        <a:bodyPr/>
        <a:lstStyle/>
        <a:p>
          <a:endParaRPr lang="en-US" sz="1200"/>
        </a:p>
      </dgm:t>
    </dgm:pt>
    <dgm:pt modelId="{8887E0AA-6F6E-45F5-B06C-3C2D5F9CEABD}">
      <dgm:prSet custT="1"/>
      <dgm:spPr/>
      <dgm:t>
        <a:bodyPr/>
        <a:lstStyle/>
        <a:p>
          <a:pPr marL="365760" indent="-182880">
            <a:lnSpc>
              <a:spcPct val="100000"/>
            </a:lnSpc>
            <a:spcBef>
              <a:spcPts val="600"/>
            </a:spcBef>
            <a:spcAft>
              <a:spcPts val="0"/>
            </a:spcAft>
            <a:buFont typeface="Wingdings" panose="05000000000000000000" pitchFamily="2" charset="2"/>
            <a:buChar char="q"/>
          </a:pPr>
          <a:r>
            <a:rPr lang="en-GB" sz="1200"/>
            <a:t>Business</a:t>
          </a:r>
          <a:endParaRPr lang="en-US" sz="1200"/>
        </a:p>
      </dgm:t>
    </dgm:pt>
    <dgm:pt modelId="{6EEF5223-6E21-4AF3-861D-BD80911603CD}" type="parTrans" cxnId="{41B55DFC-42D4-415D-918F-FA11FD4D58DB}">
      <dgm:prSet/>
      <dgm:spPr/>
      <dgm:t>
        <a:bodyPr/>
        <a:lstStyle/>
        <a:p>
          <a:endParaRPr lang="en-US" sz="1200"/>
        </a:p>
      </dgm:t>
    </dgm:pt>
    <dgm:pt modelId="{85B5122E-2A10-4E6F-8F7C-C09D2A2A215F}" type="sibTrans" cxnId="{41B55DFC-42D4-415D-918F-FA11FD4D58DB}">
      <dgm:prSet/>
      <dgm:spPr/>
      <dgm:t>
        <a:bodyPr/>
        <a:lstStyle/>
        <a:p>
          <a:endParaRPr lang="en-US" sz="1200"/>
        </a:p>
      </dgm:t>
    </dgm:pt>
    <dgm:pt modelId="{A014AD46-EC7F-4B8A-ACDE-38D5C25621B0}">
      <dgm:prSet custT="1"/>
      <dgm:spPr/>
      <dgm:t>
        <a:bodyPr/>
        <a:lstStyle/>
        <a:p>
          <a:pPr marL="365760" indent="-182880">
            <a:lnSpc>
              <a:spcPct val="100000"/>
            </a:lnSpc>
            <a:spcBef>
              <a:spcPct val="0"/>
            </a:spcBef>
            <a:spcAft>
              <a:spcPts val="0"/>
            </a:spcAft>
            <a:buFont typeface="Wingdings" panose="05000000000000000000" pitchFamily="2" charset="2"/>
            <a:buChar char="q"/>
          </a:pPr>
          <a:r>
            <a:rPr lang="en-GB" sz="1200"/>
            <a:t>Data</a:t>
          </a:r>
          <a:endParaRPr lang="en-US" sz="1200"/>
        </a:p>
      </dgm:t>
    </dgm:pt>
    <dgm:pt modelId="{12ADD158-6068-4A16-A21F-92C6EC6C006F}" type="parTrans" cxnId="{4D9D2DEE-9202-4231-AE99-AC26EAB6DCDE}">
      <dgm:prSet/>
      <dgm:spPr/>
      <dgm:t>
        <a:bodyPr/>
        <a:lstStyle/>
        <a:p>
          <a:endParaRPr lang="en-US" sz="1200"/>
        </a:p>
      </dgm:t>
    </dgm:pt>
    <dgm:pt modelId="{976DECC6-666D-43C5-84B8-0DAD0BD335D5}" type="sibTrans" cxnId="{4D9D2DEE-9202-4231-AE99-AC26EAB6DCDE}">
      <dgm:prSet/>
      <dgm:spPr/>
      <dgm:t>
        <a:bodyPr/>
        <a:lstStyle/>
        <a:p>
          <a:endParaRPr lang="en-US" sz="1200"/>
        </a:p>
      </dgm:t>
    </dgm:pt>
    <dgm:pt modelId="{EE2A1DE8-BBD3-412C-A726-C828A2C2CDAF}">
      <dgm:prSet custT="1"/>
      <dgm:spPr/>
      <dgm:t>
        <a:bodyPr/>
        <a:lstStyle/>
        <a:p>
          <a:pPr marL="365760" indent="-182880">
            <a:lnSpc>
              <a:spcPct val="100000"/>
            </a:lnSpc>
            <a:spcBef>
              <a:spcPct val="0"/>
            </a:spcBef>
            <a:spcAft>
              <a:spcPts val="0"/>
            </a:spcAft>
            <a:buFont typeface="Wingdings" panose="05000000000000000000" pitchFamily="2" charset="2"/>
            <a:buChar char="q"/>
          </a:pPr>
          <a:r>
            <a:rPr lang="en-GB" sz="1200"/>
            <a:t>Application</a:t>
          </a:r>
          <a:endParaRPr lang="en-US" sz="1200"/>
        </a:p>
      </dgm:t>
    </dgm:pt>
    <dgm:pt modelId="{9F226C5A-5DE6-491D-B97D-C22B6728A26A}" type="parTrans" cxnId="{AD98742C-ECD4-4774-8067-BAD1D1B4DA58}">
      <dgm:prSet/>
      <dgm:spPr/>
      <dgm:t>
        <a:bodyPr/>
        <a:lstStyle/>
        <a:p>
          <a:endParaRPr lang="en-US" sz="1200"/>
        </a:p>
      </dgm:t>
    </dgm:pt>
    <dgm:pt modelId="{EEF91D37-CF00-4F9F-95BC-CF1543462E73}" type="sibTrans" cxnId="{AD98742C-ECD4-4774-8067-BAD1D1B4DA58}">
      <dgm:prSet/>
      <dgm:spPr/>
      <dgm:t>
        <a:bodyPr/>
        <a:lstStyle/>
        <a:p>
          <a:endParaRPr lang="en-US" sz="1200"/>
        </a:p>
      </dgm:t>
    </dgm:pt>
    <dgm:pt modelId="{48633D7F-80BC-4D0B-B673-3545C11E4861}">
      <dgm:prSet custT="1"/>
      <dgm:spPr/>
      <dgm:t>
        <a:bodyPr/>
        <a:lstStyle/>
        <a:p>
          <a:pPr marL="365760" indent="-182880">
            <a:lnSpc>
              <a:spcPct val="100000"/>
            </a:lnSpc>
            <a:spcBef>
              <a:spcPct val="0"/>
            </a:spcBef>
            <a:spcAft>
              <a:spcPts val="0"/>
            </a:spcAft>
            <a:buFont typeface="Wingdings" panose="05000000000000000000" pitchFamily="2" charset="2"/>
            <a:buChar char="q"/>
          </a:pPr>
          <a:r>
            <a:rPr lang="en-GB" sz="1200"/>
            <a:t>Technology</a:t>
          </a:r>
          <a:endParaRPr lang="en-US" sz="1200"/>
        </a:p>
      </dgm:t>
    </dgm:pt>
    <dgm:pt modelId="{E98E3FD7-5671-44B2-8D26-C12136BD352F}" type="parTrans" cxnId="{C11263EE-B6CD-4564-86D9-AE0C8A868968}">
      <dgm:prSet/>
      <dgm:spPr/>
      <dgm:t>
        <a:bodyPr/>
        <a:lstStyle/>
        <a:p>
          <a:endParaRPr lang="en-US" sz="1200"/>
        </a:p>
      </dgm:t>
    </dgm:pt>
    <dgm:pt modelId="{E8D9462B-5713-43A6-AAA4-DA10CBAF540F}" type="sibTrans" cxnId="{C11263EE-B6CD-4564-86D9-AE0C8A868968}">
      <dgm:prSet/>
      <dgm:spPr/>
      <dgm:t>
        <a:bodyPr/>
        <a:lstStyle/>
        <a:p>
          <a:endParaRPr lang="en-US" sz="1200"/>
        </a:p>
      </dgm:t>
    </dgm:pt>
    <dgm:pt modelId="{D1966EB8-43C4-4028-AA88-A92A920563CB}">
      <dgm:prSet custT="1"/>
      <dgm:spPr>
        <a:solidFill>
          <a:schemeClr val="accent1"/>
        </a:solidFill>
      </dgm:spPr>
      <dgm:t>
        <a:bodyPr/>
        <a:lstStyle/>
        <a:p>
          <a:r>
            <a:rPr lang="en-GB" sz="1200"/>
            <a:t>A set of recommended deliverables</a:t>
          </a:r>
          <a:endParaRPr lang="en-US" sz="1200"/>
        </a:p>
      </dgm:t>
    </dgm:pt>
    <dgm:pt modelId="{427F7F84-1A29-4675-BB2E-4E88241778F4}" type="parTrans" cxnId="{BAB89582-5E80-4051-8BDE-D70684A664D4}">
      <dgm:prSet/>
      <dgm:spPr/>
      <dgm:t>
        <a:bodyPr/>
        <a:lstStyle/>
        <a:p>
          <a:endParaRPr lang="en-US" sz="1200"/>
        </a:p>
      </dgm:t>
    </dgm:pt>
    <dgm:pt modelId="{A5CC6B82-8F3B-4105-BDD2-9F37C6E58184}" type="sibTrans" cxnId="{BAB89582-5E80-4051-8BDE-D70684A664D4}">
      <dgm:prSet/>
      <dgm:spPr/>
      <dgm:t>
        <a:bodyPr/>
        <a:lstStyle/>
        <a:p>
          <a:endParaRPr lang="en-US" sz="1200"/>
        </a:p>
      </dgm:t>
    </dgm:pt>
    <dgm:pt modelId="{8E693D76-74FA-4D6D-A528-6271CB319CEC}">
      <dgm:prSet custT="1"/>
      <dgm:spPr>
        <a:solidFill>
          <a:schemeClr val="accent1"/>
        </a:solidFill>
      </dgm:spPr>
      <dgm:t>
        <a:bodyPr/>
        <a:lstStyle/>
        <a:p>
          <a:r>
            <a:rPr lang="en-GB" sz="1200"/>
            <a:t>A method for managing requirements</a:t>
          </a:r>
          <a:endParaRPr lang="en-US" sz="1200"/>
        </a:p>
      </dgm:t>
    </dgm:pt>
    <dgm:pt modelId="{E7E1C085-D242-4F19-8910-0EABA86B9799}" type="parTrans" cxnId="{311472C3-5C08-44D7-BDD8-85154AD6FD2E}">
      <dgm:prSet/>
      <dgm:spPr/>
      <dgm:t>
        <a:bodyPr/>
        <a:lstStyle/>
        <a:p>
          <a:endParaRPr lang="en-US" sz="1200"/>
        </a:p>
      </dgm:t>
    </dgm:pt>
    <dgm:pt modelId="{BFCDAFB3-E130-4B9D-A062-12B13D82B6D9}" type="sibTrans" cxnId="{311472C3-5C08-44D7-BDD8-85154AD6FD2E}">
      <dgm:prSet/>
      <dgm:spPr/>
      <dgm:t>
        <a:bodyPr/>
        <a:lstStyle/>
        <a:p>
          <a:endParaRPr lang="en-US" sz="1200"/>
        </a:p>
      </dgm:t>
    </dgm:pt>
    <dgm:pt modelId="{CE544A92-F83E-48FF-B69D-3488CB4EC1D8}">
      <dgm:prSet custT="1"/>
      <dgm:spPr>
        <a:solidFill>
          <a:schemeClr val="accent1"/>
        </a:solidFill>
      </dgm:spPr>
      <dgm:t>
        <a:bodyPr/>
        <a:lstStyle/>
        <a:p>
          <a:r>
            <a:rPr lang="en-GB" sz="1200"/>
            <a:t>Guidelines on tools for architecture development</a:t>
          </a:r>
          <a:endParaRPr lang="en-US" sz="1200"/>
        </a:p>
      </dgm:t>
    </dgm:pt>
    <dgm:pt modelId="{C26DC2F9-3ACE-4662-8B3C-87FC828EFF39}" type="parTrans" cxnId="{7C23891E-11C1-4CD3-B1CA-06DEF2C575CC}">
      <dgm:prSet/>
      <dgm:spPr/>
      <dgm:t>
        <a:bodyPr/>
        <a:lstStyle/>
        <a:p>
          <a:endParaRPr lang="en-US" sz="1200"/>
        </a:p>
      </dgm:t>
    </dgm:pt>
    <dgm:pt modelId="{2FAAC469-BA0F-4EDB-98A8-4D49BBDC8F7E}" type="sibTrans" cxnId="{7C23891E-11C1-4CD3-B1CA-06DEF2C575CC}">
      <dgm:prSet/>
      <dgm:spPr/>
      <dgm:t>
        <a:bodyPr/>
        <a:lstStyle/>
        <a:p>
          <a:endParaRPr lang="en-US" sz="1200"/>
        </a:p>
      </dgm:t>
    </dgm:pt>
    <dgm:pt modelId="{547828CE-8062-4928-A276-68B5C3F880C6}" type="pres">
      <dgm:prSet presAssocID="{7CA7027F-B068-44D2-A5DD-601BC711A89B}" presName="linear" presStyleCnt="0">
        <dgm:presLayoutVars>
          <dgm:dir/>
          <dgm:animLvl val="lvl"/>
          <dgm:resizeHandles val="exact"/>
        </dgm:presLayoutVars>
      </dgm:prSet>
      <dgm:spPr/>
    </dgm:pt>
    <dgm:pt modelId="{75EDF25F-5952-4E85-98B4-38C9CCBCA1F2}" type="pres">
      <dgm:prSet presAssocID="{30E2B271-A092-4D69-8A78-FEC33410ECDA}" presName="parentLin" presStyleCnt="0"/>
      <dgm:spPr/>
    </dgm:pt>
    <dgm:pt modelId="{B6A7E4AA-7EFB-4A90-85B4-29D56018CE07}" type="pres">
      <dgm:prSet presAssocID="{30E2B271-A092-4D69-8A78-FEC33410ECDA}" presName="parentLeftMargin" presStyleLbl="node1" presStyleIdx="0" presStyleCnt="8"/>
      <dgm:spPr/>
    </dgm:pt>
    <dgm:pt modelId="{AEE6475E-6380-4750-B333-F30E72EFCCC4}" type="pres">
      <dgm:prSet presAssocID="{30E2B271-A092-4D69-8A78-FEC33410ECDA}" presName="parentText" presStyleLbl="node1" presStyleIdx="0" presStyleCnt="8" custScaleX="125620" custScaleY="210805" custLinFactNeighborX="-94001">
        <dgm:presLayoutVars>
          <dgm:chMax val="0"/>
          <dgm:bulletEnabled val="1"/>
        </dgm:presLayoutVars>
      </dgm:prSet>
      <dgm:spPr/>
    </dgm:pt>
    <dgm:pt modelId="{AF2401F9-8261-4F0D-A1A8-D6B1E04A4CB2}" type="pres">
      <dgm:prSet presAssocID="{30E2B271-A092-4D69-8A78-FEC33410ECDA}" presName="negativeSpace" presStyleCnt="0"/>
      <dgm:spPr/>
    </dgm:pt>
    <dgm:pt modelId="{25E452F7-FE66-4878-808F-5011F565D3A3}" type="pres">
      <dgm:prSet presAssocID="{30E2B271-A092-4D69-8A78-FEC33410ECDA}" presName="childText" presStyleLbl="conFgAcc1" presStyleIdx="0" presStyleCnt="8">
        <dgm:presLayoutVars>
          <dgm:bulletEnabled val="1"/>
        </dgm:presLayoutVars>
      </dgm:prSet>
      <dgm:spPr/>
    </dgm:pt>
    <dgm:pt modelId="{2AB36F45-696D-4BCE-A6D8-111871C5D5DB}" type="pres">
      <dgm:prSet presAssocID="{D502C100-4B48-42A1-9BCD-3F229CB844C7}" presName="spaceBetweenRectangles" presStyleCnt="0"/>
      <dgm:spPr/>
    </dgm:pt>
    <dgm:pt modelId="{2B3DC359-F6A9-4315-A7F8-FDDB37536B79}" type="pres">
      <dgm:prSet presAssocID="{706D3AC8-3A86-46DF-9949-EBC319491F3E}" presName="parentLin" presStyleCnt="0"/>
      <dgm:spPr/>
    </dgm:pt>
    <dgm:pt modelId="{611457FB-9BF2-4BA0-AF9F-8CB77F068D85}" type="pres">
      <dgm:prSet presAssocID="{706D3AC8-3A86-46DF-9949-EBC319491F3E}" presName="parentLeftMargin" presStyleLbl="node1" presStyleIdx="0" presStyleCnt="8"/>
      <dgm:spPr/>
    </dgm:pt>
    <dgm:pt modelId="{2FE04E01-9C09-45F7-A5B9-A4EDC9D24C4D}" type="pres">
      <dgm:prSet presAssocID="{706D3AC8-3A86-46DF-9949-EBC319491F3E}" presName="parentText" presStyleLbl="node1" presStyleIdx="1" presStyleCnt="8" custScaleX="125620" custScaleY="210805" custLinFactNeighborX="-94001">
        <dgm:presLayoutVars>
          <dgm:chMax val="0"/>
          <dgm:bulletEnabled val="1"/>
        </dgm:presLayoutVars>
      </dgm:prSet>
      <dgm:spPr/>
    </dgm:pt>
    <dgm:pt modelId="{BDD62400-C006-4A0D-963C-A2D702C87BD9}" type="pres">
      <dgm:prSet presAssocID="{706D3AC8-3A86-46DF-9949-EBC319491F3E}" presName="negativeSpace" presStyleCnt="0"/>
      <dgm:spPr/>
    </dgm:pt>
    <dgm:pt modelId="{74469945-C9A0-45B3-92CB-B7588BC73B3A}" type="pres">
      <dgm:prSet presAssocID="{706D3AC8-3A86-46DF-9949-EBC319491F3E}" presName="childText" presStyleLbl="conFgAcc1" presStyleIdx="1" presStyleCnt="8">
        <dgm:presLayoutVars>
          <dgm:bulletEnabled val="1"/>
        </dgm:presLayoutVars>
      </dgm:prSet>
      <dgm:spPr/>
    </dgm:pt>
    <dgm:pt modelId="{D262EE16-FF92-433E-9177-36F90676EEB2}" type="pres">
      <dgm:prSet presAssocID="{B58B9170-1524-4087-83A3-0112E3414119}" presName="spaceBetweenRectangles" presStyleCnt="0"/>
      <dgm:spPr/>
    </dgm:pt>
    <dgm:pt modelId="{231FFD37-4A4A-4937-8D25-3C7379D3A8BF}" type="pres">
      <dgm:prSet presAssocID="{40815272-2F29-4E56-827D-41EE107FC99B}" presName="parentLin" presStyleCnt="0"/>
      <dgm:spPr/>
    </dgm:pt>
    <dgm:pt modelId="{35BF7B0C-8E0A-4C33-98B8-75567F253B4F}" type="pres">
      <dgm:prSet presAssocID="{40815272-2F29-4E56-827D-41EE107FC99B}" presName="parentLeftMargin" presStyleLbl="node1" presStyleIdx="1" presStyleCnt="8"/>
      <dgm:spPr/>
    </dgm:pt>
    <dgm:pt modelId="{DBCE68BD-BF2A-455B-89F8-DCC6B104C5E0}" type="pres">
      <dgm:prSet presAssocID="{40815272-2F29-4E56-827D-41EE107FC99B}" presName="parentText" presStyleLbl="node1" presStyleIdx="2" presStyleCnt="8" custScaleX="125620" custScaleY="210805" custLinFactNeighborX="-94001">
        <dgm:presLayoutVars>
          <dgm:chMax val="0"/>
          <dgm:bulletEnabled val="1"/>
        </dgm:presLayoutVars>
      </dgm:prSet>
      <dgm:spPr/>
    </dgm:pt>
    <dgm:pt modelId="{B5C23DD3-89AB-4CEA-97BC-3642CF9F0E02}" type="pres">
      <dgm:prSet presAssocID="{40815272-2F29-4E56-827D-41EE107FC99B}" presName="negativeSpace" presStyleCnt="0"/>
      <dgm:spPr/>
    </dgm:pt>
    <dgm:pt modelId="{76C243D0-D4DF-4EE4-B6DB-A44D9130B2ED}" type="pres">
      <dgm:prSet presAssocID="{40815272-2F29-4E56-827D-41EE107FC99B}" presName="childText" presStyleLbl="conFgAcc1" presStyleIdx="2" presStyleCnt="8">
        <dgm:presLayoutVars>
          <dgm:bulletEnabled val="1"/>
        </dgm:presLayoutVars>
      </dgm:prSet>
      <dgm:spPr/>
    </dgm:pt>
    <dgm:pt modelId="{20E6ECBB-B455-405B-9C27-B98D191A6666}" type="pres">
      <dgm:prSet presAssocID="{CF63D0DB-FC3E-448E-BA30-86DD453861FC}" presName="spaceBetweenRectangles" presStyleCnt="0"/>
      <dgm:spPr/>
    </dgm:pt>
    <dgm:pt modelId="{5CFB3AEE-06BF-48D2-B3CC-205BC3C3ADB6}" type="pres">
      <dgm:prSet presAssocID="{2CDBA3F4-3C50-4C3C-B35C-AA54EF0E49BF}" presName="parentLin" presStyleCnt="0"/>
      <dgm:spPr/>
    </dgm:pt>
    <dgm:pt modelId="{50616CA6-0B7C-4891-BF60-4B5D60372D41}" type="pres">
      <dgm:prSet presAssocID="{2CDBA3F4-3C50-4C3C-B35C-AA54EF0E49BF}" presName="parentLeftMargin" presStyleLbl="node1" presStyleIdx="2" presStyleCnt="8"/>
      <dgm:spPr/>
    </dgm:pt>
    <dgm:pt modelId="{A77566D4-EB27-40DA-BDF8-2ADB7840D40A}" type="pres">
      <dgm:prSet presAssocID="{2CDBA3F4-3C50-4C3C-B35C-AA54EF0E49BF}" presName="parentText" presStyleLbl="node1" presStyleIdx="3" presStyleCnt="8" custScaleX="125620" custScaleY="210805" custLinFactNeighborX="-94001">
        <dgm:presLayoutVars>
          <dgm:chMax val="0"/>
          <dgm:bulletEnabled val="1"/>
        </dgm:presLayoutVars>
      </dgm:prSet>
      <dgm:spPr/>
    </dgm:pt>
    <dgm:pt modelId="{2C4687D0-6F30-4766-9E5B-9A84DCFAB5CB}" type="pres">
      <dgm:prSet presAssocID="{2CDBA3F4-3C50-4C3C-B35C-AA54EF0E49BF}" presName="negativeSpace" presStyleCnt="0"/>
      <dgm:spPr/>
    </dgm:pt>
    <dgm:pt modelId="{2D1D3C46-7F96-4619-8CEB-DE4B0A5E9003}" type="pres">
      <dgm:prSet presAssocID="{2CDBA3F4-3C50-4C3C-B35C-AA54EF0E49BF}" presName="childText" presStyleLbl="conFgAcc1" presStyleIdx="3" presStyleCnt="8">
        <dgm:presLayoutVars>
          <dgm:bulletEnabled val="1"/>
        </dgm:presLayoutVars>
      </dgm:prSet>
      <dgm:spPr/>
    </dgm:pt>
    <dgm:pt modelId="{E6B325FB-E36F-453E-944B-821919BEAA79}" type="pres">
      <dgm:prSet presAssocID="{77204040-1A63-44D3-B68B-50997B62D475}" presName="spaceBetweenRectangles" presStyleCnt="0"/>
      <dgm:spPr/>
    </dgm:pt>
    <dgm:pt modelId="{9380AD49-0C01-4B16-8A34-D6D0DD19A71E}" type="pres">
      <dgm:prSet presAssocID="{6B096E29-5082-4201-80F2-AF430386C31A}" presName="parentLin" presStyleCnt="0"/>
      <dgm:spPr/>
    </dgm:pt>
    <dgm:pt modelId="{6E4151CA-3DC2-4021-A023-F1CCB6D6FEEB}" type="pres">
      <dgm:prSet presAssocID="{6B096E29-5082-4201-80F2-AF430386C31A}" presName="parentLeftMargin" presStyleLbl="node1" presStyleIdx="3" presStyleCnt="8"/>
      <dgm:spPr/>
    </dgm:pt>
    <dgm:pt modelId="{35613155-EAFA-47CC-B98D-3DEA8FAE2A6B}" type="pres">
      <dgm:prSet presAssocID="{6B096E29-5082-4201-80F2-AF430386C31A}" presName="parentText" presStyleLbl="node1" presStyleIdx="4" presStyleCnt="8" custScaleX="125620" custScaleY="210805" custLinFactNeighborX="-94001">
        <dgm:presLayoutVars>
          <dgm:chMax val="0"/>
          <dgm:bulletEnabled val="1"/>
        </dgm:presLayoutVars>
      </dgm:prSet>
      <dgm:spPr/>
    </dgm:pt>
    <dgm:pt modelId="{D4AD31C9-DB05-4D50-90BE-0AD4DCD5D8B9}" type="pres">
      <dgm:prSet presAssocID="{6B096E29-5082-4201-80F2-AF430386C31A}" presName="negativeSpace" presStyleCnt="0"/>
      <dgm:spPr/>
    </dgm:pt>
    <dgm:pt modelId="{86DCC329-9E7A-446B-99CA-AD186175ADB6}" type="pres">
      <dgm:prSet presAssocID="{6B096E29-5082-4201-80F2-AF430386C31A}" presName="childText" presStyleLbl="conFgAcc1" presStyleIdx="4" presStyleCnt="8" custLinFactY="3007" custLinFactNeighborY="100000">
        <dgm:presLayoutVars>
          <dgm:bulletEnabled val="1"/>
        </dgm:presLayoutVars>
      </dgm:prSet>
      <dgm:spPr/>
    </dgm:pt>
    <dgm:pt modelId="{25D39B5B-7E19-4F2E-A756-6ED07CD56C4E}" type="pres">
      <dgm:prSet presAssocID="{D5DB8136-21E4-490B-A39F-D344BBA79564}" presName="spaceBetweenRectangles" presStyleCnt="0"/>
      <dgm:spPr/>
    </dgm:pt>
    <dgm:pt modelId="{3E59A12F-BFD0-421D-B925-8BE15B18B470}" type="pres">
      <dgm:prSet presAssocID="{D1966EB8-43C4-4028-AA88-A92A920563CB}" presName="parentLin" presStyleCnt="0"/>
      <dgm:spPr/>
    </dgm:pt>
    <dgm:pt modelId="{7B20BDFE-4E61-4B6A-857B-A32ADD970BB2}" type="pres">
      <dgm:prSet presAssocID="{D1966EB8-43C4-4028-AA88-A92A920563CB}" presName="parentLeftMargin" presStyleLbl="node1" presStyleIdx="4" presStyleCnt="8"/>
      <dgm:spPr/>
    </dgm:pt>
    <dgm:pt modelId="{238C4428-FEB9-4EF4-8295-769DBE29FB04}" type="pres">
      <dgm:prSet presAssocID="{D1966EB8-43C4-4028-AA88-A92A920563CB}" presName="parentText" presStyleLbl="node1" presStyleIdx="5" presStyleCnt="8" custScaleX="125620" custScaleY="210805" custLinFactNeighborX="-94001">
        <dgm:presLayoutVars>
          <dgm:chMax val="0"/>
          <dgm:bulletEnabled val="1"/>
        </dgm:presLayoutVars>
      </dgm:prSet>
      <dgm:spPr/>
    </dgm:pt>
    <dgm:pt modelId="{FB4F8C79-80BE-4C73-99B9-07EDE45FC11F}" type="pres">
      <dgm:prSet presAssocID="{D1966EB8-43C4-4028-AA88-A92A920563CB}" presName="negativeSpace" presStyleCnt="0"/>
      <dgm:spPr/>
    </dgm:pt>
    <dgm:pt modelId="{3D954691-D531-413C-8A16-7A4860059A40}" type="pres">
      <dgm:prSet presAssocID="{D1966EB8-43C4-4028-AA88-A92A920563CB}" presName="childText" presStyleLbl="conFgAcc1" presStyleIdx="5" presStyleCnt="8">
        <dgm:presLayoutVars>
          <dgm:bulletEnabled val="1"/>
        </dgm:presLayoutVars>
      </dgm:prSet>
      <dgm:spPr/>
    </dgm:pt>
    <dgm:pt modelId="{24D8641C-9CAA-4624-AB4A-23612C16D90B}" type="pres">
      <dgm:prSet presAssocID="{A5CC6B82-8F3B-4105-BDD2-9F37C6E58184}" presName="spaceBetweenRectangles" presStyleCnt="0"/>
      <dgm:spPr/>
    </dgm:pt>
    <dgm:pt modelId="{CFFB788B-E4BE-4DF6-A52D-A88C1F717630}" type="pres">
      <dgm:prSet presAssocID="{8E693D76-74FA-4D6D-A528-6271CB319CEC}" presName="parentLin" presStyleCnt="0"/>
      <dgm:spPr/>
    </dgm:pt>
    <dgm:pt modelId="{056668A9-A193-4CD2-99EE-6C12FD8F220B}" type="pres">
      <dgm:prSet presAssocID="{8E693D76-74FA-4D6D-A528-6271CB319CEC}" presName="parentLeftMargin" presStyleLbl="node1" presStyleIdx="5" presStyleCnt="8"/>
      <dgm:spPr/>
    </dgm:pt>
    <dgm:pt modelId="{5C6C18F5-EAE2-4BAB-B081-3B30782D60D7}" type="pres">
      <dgm:prSet presAssocID="{8E693D76-74FA-4D6D-A528-6271CB319CEC}" presName="parentText" presStyleLbl="node1" presStyleIdx="6" presStyleCnt="8" custScaleX="125620" custScaleY="210805" custLinFactNeighborX="-94001">
        <dgm:presLayoutVars>
          <dgm:chMax val="0"/>
          <dgm:bulletEnabled val="1"/>
        </dgm:presLayoutVars>
      </dgm:prSet>
      <dgm:spPr/>
    </dgm:pt>
    <dgm:pt modelId="{6484ECC6-621A-425A-9B45-3AA5FEE25F16}" type="pres">
      <dgm:prSet presAssocID="{8E693D76-74FA-4D6D-A528-6271CB319CEC}" presName="negativeSpace" presStyleCnt="0"/>
      <dgm:spPr/>
    </dgm:pt>
    <dgm:pt modelId="{45E7B804-B509-490E-9A1D-E17DA08F061F}" type="pres">
      <dgm:prSet presAssocID="{8E693D76-74FA-4D6D-A528-6271CB319CEC}" presName="childText" presStyleLbl="conFgAcc1" presStyleIdx="6" presStyleCnt="8">
        <dgm:presLayoutVars>
          <dgm:bulletEnabled val="1"/>
        </dgm:presLayoutVars>
      </dgm:prSet>
      <dgm:spPr/>
    </dgm:pt>
    <dgm:pt modelId="{53A5CC85-A752-47FC-A768-242750C27585}" type="pres">
      <dgm:prSet presAssocID="{BFCDAFB3-E130-4B9D-A062-12B13D82B6D9}" presName="spaceBetweenRectangles" presStyleCnt="0"/>
      <dgm:spPr/>
    </dgm:pt>
    <dgm:pt modelId="{87DD0451-20D2-4262-9A2D-4EF5679B8B30}" type="pres">
      <dgm:prSet presAssocID="{CE544A92-F83E-48FF-B69D-3488CB4EC1D8}" presName="parentLin" presStyleCnt="0"/>
      <dgm:spPr/>
    </dgm:pt>
    <dgm:pt modelId="{49C57E8C-BBD0-4B8D-A1E8-17EAD8C00227}" type="pres">
      <dgm:prSet presAssocID="{CE544A92-F83E-48FF-B69D-3488CB4EC1D8}" presName="parentLeftMargin" presStyleLbl="node1" presStyleIdx="6" presStyleCnt="8"/>
      <dgm:spPr/>
    </dgm:pt>
    <dgm:pt modelId="{F6E4C243-459A-42FB-B6A8-89AE08E6DC74}" type="pres">
      <dgm:prSet presAssocID="{CE544A92-F83E-48FF-B69D-3488CB4EC1D8}" presName="parentText" presStyleLbl="node1" presStyleIdx="7" presStyleCnt="8" custScaleX="125620" custScaleY="210805" custLinFactNeighborX="-94001">
        <dgm:presLayoutVars>
          <dgm:chMax val="0"/>
          <dgm:bulletEnabled val="1"/>
        </dgm:presLayoutVars>
      </dgm:prSet>
      <dgm:spPr/>
    </dgm:pt>
    <dgm:pt modelId="{E3D575FA-F4F9-46D2-BB2A-C13F6A2D76E9}" type="pres">
      <dgm:prSet presAssocID="{CE544A92-F83E-48FF-B69D-3488CB4EC1D8}" presName="negativeSpace" presStyleCnt="0"/>
      <dgm:spPr/>
    </dgm:pt>
    <dgm:pt modelId="{140D7D97-6F21-428D-95CC-52572ABC4E65}" type="pres">
      <dgm:prSet presAssocID="{CE544A92-F83E-48FF-B69D-3488CB4EC1D8}" presName="childText" presStyleLbl="conFgAcc1" presStyleIdx="7" presStyleCnt="8">
        <dgm:presLayoutVars>
          <dgm:bulletEnabled val="1"/>
        </dgm:presLayoutVars>
      </dgm:prSet>
      <dgm:spPr/>
    </dgm:pt>
  </dgm:ptLst>
  <dgm:cxnLst>
    <dgm:cxn modelId="{2EEEE008-55F1-4E79-9252-8F2BF67DA6C5}" srcId="{7CA7027F-B068-44D2-A5DD-601BC711A89B}" destId="{706D3AC8-3A86-46DF-9949-EBC319491F3E}" srcOrd="1" destOrd="0" parTransId="{65DA4B67-1B62-45CB-BC6D-C5D858BDACD6}" sibTransId="{B58B9170-1524-4087-83A3-0112E3414119}"/>
    <dgm:cxn modelId="{F55F4F0F-9E7E-43D3-94C8-9EBA2DA2424C}" type="presOf" srcId="{8E693D76-74FA-4D6D-A528-6271CB319CEC}" destId="{056668A9-A193-4CD2-99EE-6C12FD8F220B}" srcOrd="0" destOrd="0" presId="urn:microsoft.com/office/officeart/2005/8/layout/list1"/>
    <dgm:cxn modelId="{7C23891E-11C1-4CD3-B1CA-06DEF2C575CC}" srcId="{7CA7027F-B068-44D2-A5DD-601BC711A89B}" destId="{CE544A92-F83E-48FF-B69D-3488CB4EC1D8}" srcOrd="7" destOrd="0" parTransId="{C26DC2F9-3ACE-4662-8B3C-87FC828EFF39}" sibTransId="{2FAAC469-BA0F-4EDB-98A8-4D49BBDC8F7E}"/>
    <dgm:cxn modelId="{12F69027-65CF-4C5E-809C-C5029BFFA7B4}" type="presOf" srcId="{706D3AC8-3A86-46DF-9949-EBC319491F3E}" destId="{611457FB-9BF2-4BA0-AF9F-8CB77F068D85}" srcOrd="0" destOrd="0" presId="urn:microsoft.com/office/officeart/2005/8/layout/list1"/>
    <dgm:cxn modelId="{F9C32828-75A2-4BC6-8E0B-247FAC5D0A12}" type="presOf" srcId="{6B096E29-5082-4201-80F2-AF430386C31A}" destId="{6E4151CA-3DC2-4021-A023-F1CCB6D6FEEB}" srcOrd="0" destOrd="0" presId="urn:microsoft.com/office/officeart/2005/8/layout/list1"/>
    <dgm:cxn modelId="{AD98742C-ECD4-4774-8067-BAD1D1B4DA58}" srcId="{6B096E29-5082-4201-80F2-AF430386C31A}" destId="{EE2A1DE8-BBD3-412C-A726-C828A2C2CDAF}" srcOrd="2" destOrd="0" parTransId="{9F226C5A-5DE6-491D-B97D-C22B6728A26A}" sibTransId="{EEF91D37-CF00-4F9F-95BC-CF1543462E73}"/>
    <dgm:cxn modelId="{68F4795D-6F57-4AC4-A0B8-2F4516CFC8FF}" srcId="{7CA7027F-B068-44D2-A5DD-601BC711A89B}" destId="{6B096E29-5082-4201-80F2-AF430386C31A}" srcOrd="4" destOrd="0" parTransId="{B14BE4D5-B5CC-4E5C-9673-24C6DBAF2B5D}" sibTransId="{D5DB8136-21E4-490B-A39F-D344BBA79564}"/>
    <dgm:cxn modelId="{13DF8D45-3CA6-47B7-9174-627E70364C68}" srcId="{7CA7027F-B068-44D2-A5DD-601BC711A89B}" destId="{30E2B271-A092-4D69-8A78-FEC33410ECDA}" srcOrd="0" destOrd="0" parTransId="{25C5AD31-1AAD-4F95-B958-5C4EF0B9ED61}" sibTransId="{D502C100-4B48-42A1-9BCD-3F229CB844C7}"/>
    <dgm:cxn modelId="{3BCF314A-7044-4668-8AD7-2BE822105D7F}" type="presOf" srcId="{8887E0AA-6F6E-45F5-B06C-3C2D5F9CEABD}" destId="{86DCC329-9E7A-446B-99CA-AD186175ADB6}" srcOrd="0" destOrd="0" presId="urn:microsoft.com/office/officeart/2005/8/layout/list1"/>
    <dgm:cxn modelId="{19EC7C6A-4AF3-47A3-8C0F-27107C184E73}" type="presOf" srcId="{2CDBA3F4-3C50-4C3C-B35C-AA54EF0E49BF}" destId="{A77566D4-EB27-40DA-BDF8-2ADB7840D40A}" srcOrd="1" destOrd="0" presId="urn:microsoft.com/office/officeart/2005/8/layout/list1"/>
    <dgm:cxn modelId="{E458066D-8B1A-4B74-B107-0747C4638CA5}" type="presOf" srcId="{CE544A92-F83E-48FF-B69D-3488CB4EC1D8}" destId="{F6E4C243-459A-42FB-B6A8-89AE08E6DC74}" srcOrd="1" destOrd="0" presId="urn:microsoft.com/office/officeart/2005/8/layout/list1"/>
    <dgm:cxn modelId="{67D2F459-3521-4C7E-BDC2-0DADD7A2E98B}" type="presOf" srcId="{CE544A92-F83E-48FF-B69D-3488CB4EC1D8}" destId="{49C57E8C-BBD0-4B8D-A1E8-17EAD8C00227}" srcOrd="0" destOrd="0" presId="urn:microsoft.com/office/officeart/2005/8/layout/list1"/>
    <dgm:cxn modelId="{465B697F-DB91-4C96-A543-2AB8542520C9}" srcId="{7CA7027F-B068-44D2-A5DD-601BC711A89B}" destId="{40815272-2F29-4E56-827D-41EE107FC99B}" srcOrd="2" destOrd="0" parTransId="{D3176B2B-A725-4E19-8600-C6C1BE88CE79}" sibTransId="{CF63D0DB-FC3E-448E-BA30-86DD453861FC}"/>
    <dgm:cxn modelId="{BAB89582-5E80-4051-8BDE-D70684A664D4}" srcId="{7CA7027F-B068-44D2-A5DD-601BC711A89B}" destId="{D1966EB8-43C4-4028-AA88-A92A920563CB}" srcOrd="5" destOrd="0" parTransId="{427F7F84-1A29-4675-BB2E-4E88241778F4}" sibTransId="{A5CC6B82-8F3B-4105-BDD2-9F37C6E58184}"/>
    <dgm:cxn modelId="{1D4FBB82-F455-4EDF-A862-84A9DD9E14CF}" type="presOf" srcId="{40815272-2F29-4E56-827D-41EE107FC99B}" destId="{DBCE68BD-BF2A-455B-89F8-DCC6B104C5E0}" srcOrd="1" destOrd="0" presId="urn:microsoft.com/office/officeart/2005/8/layout/list1"/>
    <dgm:cxn modelId="{B7F2BB84-F7CC-46C6-9C40-8A09AEFF8206}" type="presOf" srcId="{EE2A1DE8-BBD3-412C-A726-C828A2C2CDAF}" destId="{86DCC329-9E7A-446B-99CA-AD186175ADB6}" srcOrd="0" destOrd="2" presId="urn:microsoft.com/office/officeart/2005/8/layout/list1"/>
    <dgm:cxn modelId="{C7DD8E86-F5F1-444B-B2BB-B7BF727C5AED}" type="presOf" srcId="{40815272-2F29-4E56-827D-41EE107FC99B}" destId="{35BF7B0C-8E0A-4C33-98B8-75567F253B4F}" srcOrd="0" destOrd="0" presId="urn:microsoft.com/office/officeart/2005/8/layout/list1"/>
    <dgm:cxn modelId="{E432949F-36F8-44D8-BDC1-0E7DB82C2FD4}" type="presOf" srcId="{30E2B271-A092-4D69-8A78-FEC33410ECDA}" destId="{AEE6475E-6380-4750-B333-F30E72EFCCC4}" srcOrd="1" destOrd="0" presId="urn:microsoft.com/office/officeart/2005/8/layout/list1"/>
    <dgm:cxn modelId="{6064DDA0-19FC-479B-804F-78B196BBBF3F}" srcId="{7CA7027F-B068-44D2-A5DD-601BC711A89B}" destId="{2CDBA3F4-3C50-4C3C-B35C-AA54EF0E49BF}" srcOrd="3" destOrd="0" parTransId="{4316F18B-02A2-4840-8FED-6677BC78EE1E}" sibTransId="{77204040-1A63-44D3-B68B-50997B62D475}"/>
    <dgm:cxn modelId="{B1F4B7AE-BB9A-4ADF-B4E3-4BD421DB86C2}" type="presOf" srcId="{2CDBA3F4-3C50-4C3C-B35C-AA54EF0E49BF}" destId="{50616CA6-0B7C-4891-BF60-4B5D60372D41}" srcOrd="0" destOrd="0" presId="urn:microsoft.com/office/officeart/2005/8/layout/list1"/>
    <dgm:cxn modelId="{311472C3-5C08-44D7-BDD8-85154AD6FD2E}" srcId="{7CA7027F-B068-44D2-A5DD-601BC711A89B}" destId="{8E693D76-74FA-4D6D-A528-6271CB319CEC}" srcOrd="6" destOrd="0" parTransId="{E7E1C085-D242-4F19-8910-0EABA86B9799}" sibTransId="{BFCDAFB3-E130-4B9D-A062-12B13D82B6D9}"/>
    <dgm:cxn modelId="{4943B8DA-3913-4068-886B-1E93AABA519E}" type="presOf" srcId="{30E2B271-A092-4D69-8A78-FEC33410ECDA}" destId="{B6A7E4AA-7EFB-4A90-85B4-29D56018CE07}" srcOrd="0" destOrd="0" presId="urn:microsoft.com/office/officeart/2005/8/layout/list1"/>
    <dgm:cxn modelId="{A8F764E2-38B1-4305-A4D6-1408D0257AC8}" type="presOf" srcId="{706D3AC8-3A86-46DF-9949-EBC319491F3E}" destId="{2FE04E01-9C09-45F7-A5B9-A4EDC9D24C4D}" srcOrd="1" destOrd="0" presId="urn:microsoft.com/office/officeart/2005/8/layout/list1"/>
    <dgm:cxn modelId="{E44D9DE4-B0EC-48D2-8DBA-9D1BD5F0EDF9}" type="presOf" srcId="{7CA7027F-B068-44D2-A5DD-601BC711A89B}" destId="{547828CE-8062-4928-A276-68B5C3F880C6}" srcOrd="0" destOrd="0" presId="urn:microsoft.com/office/officeart/2005/8/layout/list1"/>
    <dgm:cxn modelId="{35FFA1E5-FA7F-446E-85B0-07ECDEC09F4E}" type="presOf" srcId="{48633D7F-80BC-4D0B-B673-3545C11E4861}" destId="{86DCC329-9E7A-446B-99CA-AD186175ADB6}" srcOrd="0" destOrd="3" presId="urn:microsoft.com/office/officeart/2005/8/layout/list1"/>
    <dgm:cxn modelId="{956C3BE6-2D29-461B-BE28-E8D1A60DDDE9}" type="presOf" srcId="{D1966EB8-43C4-4028-AA88-A92A920563CB}" destId="{238C4428-FEB9-4EF4-8295-769DBE29FB04}" srcOrd="1" destOrd="0" presId="urn:microsoft.com/office/officeart/2005/8/layout/list1"/>
    <dgm:cxn modelId="{BD8B0CE7-AC6E-4189-A9FD-E9739B19EAA4}" type="presOf" srcId="{8E693D76-74FA-4D6D-A528-6271CB319CEC}" destId="{5C6C18F5-EAE2-4BAB-B081-3B30782D60D7}" srcOrd="1" destOrd="0" presId="urn:microsoft.com/office/officeart/2005/8/layout/list1"/>
    <dgm:cxn modelId="{053B0DE9-0E84-4561-9601-DDB339690395}" type="presOf" srcId="{D1966EB8-43C4-4028-AA88-A92A920563CB}" destId="{7B20BDFE-4E61-4B6A-857B-A32ADD970BB2}" srcOrd="0" destOrd="0" presId="urn:microsoft.com/office/officeart/2005/8/layout/list1"/>
    <dgm:cxn modelId="{4D9D2DEE-9202-4231-AE99-AC26EAB6DCDE}" srcId="{6B096E29-5082-4201-80F2-AF430386C31A}" destId="{A014AD46-EC7F-4B8A-ACDE-38D5C25621B0}" srcOrd="1" destOrd="0" parTransId="{12ADD158-6068-4A16-A21F-92C6EC6C006F}" sibTransId="{976DECC6-666D-43C5-84B8-0DAD0BD335D5}"/>
    <dgm:cxn modelId="{C11263EE-B6CD-4564-86D9-AE0C8A868968}" srcId="{6B096E29-5082-4201-80F2-AF430386C31A}" destId="{48633D7F-80BC-4D0B-B673-3545C11E4861}" srcOrd="3" destOrd="0" parTransId="{E98E3FD7-5671-44B2-8D26-C12136BD352F}" sibTransId="{E8D9462B-5713-43A6-AAA4-DA10CBAF540F}"/>
    <dgm:cxn modelId="{CB3C02F1-DDEB-4327-A46B-029BAD2786E0}" type="presOf" srcId="{A014AD46-EC7F-4B8A-ACDE-38D5C25621B0}" destId="{86DCC329-9E7A-446B-99CA-AD186175ADB6}" srcOrd="0" destOrd="1" presId="urn:microsoft.com/office/officeart/2005/8/layout/list1"/>
    <dgm:cxn modelId="{197BFBF7-8ECD-4D8A-B3E5-D737FB3BDE0C}" type="presOf" srcId="{6B096E29-5082-4201-80F2-AF430386C31A}" destId="{35613155-EAFA-47CC-B98D-3DEA8FAE2A6B}" srcOrd="1" destOrd="0" presId="urn:microsoft.com/office/officeart/2005/8/layout/list1"/>
    <dgm:cxn modelId="{41B55DFC-42D4-415D-918F-FA11FD4D58DB}" srcId="{6B096E29-5082-4201-80F2-AF430386C31A}" destId="{8887E0AA-6F6E-45F5-B06C-3C2D5F9CEABD}" srcOrd="0" destOrd="0" parTransId="{6EEF5223-6E21-4AF3-861D-BD80911603CD}" sibTransId="{85B5122E-2A10-4E6F-8F7C-C09D2A2A215F}"/>
    <dgm:cxn modelId="{815B9E2C-0B4D-4831-9E0A-525A0131931E}" type="presParOf" srcId="{547828CE-8062-4928-A276-68B5C3F880C6}" destId="{75EDF25F-5952-4E85-98B4-38C9CCBCA1F2}" srcOrd="0" destOrd="0" presId="urn:microsoft.com/office/officeart/2005/8/layout/list1"/>
    <dgm:cxn modelId="{C300B3FF-1CA8-4E6B-99CE-1F7991F8EC4A}" type="presParOf" srcId="{75EDF25F-5952-4E85-98B4-38C9CCBCA1F2}" destId="{B6A7E4AA-7EFB-4A90-85B4-29D56018CE07}" srcOrd="0" destOrd="0" presId="urn:microsoft.com/office/officeart/2005/8/layout/list1"/>
    <dgm:cxn modelId="{DC639D02-9AD4-4E24-A44D-B78928F49369}" type="presParOf" srcId="{75EDF25F-5952-4E85-98B4-38C9CCBCA1F2}" destId="{AEE6475E-6380-4750-B333-F30E72EFCCC4}" srcOrd="1" destOrd="0" presId="urn:microsoft.com/office/officeart/2005/8/layout/list1"/>
    <dgm:cxn modelId="{A3D56397-43A5-4920-BFAB-6D19E5EE7DA6}" type="presParOf" srcId="{547828CE-8062-4928-A276-68B5C3F880C6}" destId="{AF2401F9-8261-4F0D-A1A8-D6B1E04A4CB2}" srcOrd="1" destOrd="0" presId="urn:microsoft.com/office/officeart/2005/8/layout/list1"/>
    <dgm:cxn modelId="{6DC9D855-D9A7-4C2E-BCF2-8F3C4AAEFBB5}" type="presParOf" srcId="{547828CE-8062-4928-A276-68B5C3F880C6}" destId="{25E452F7-FE66-4878-808F-5011F565D3A3}" srcOrd="2" destOrd="0" presId="urn:microsoft.com/office/officeart/2005/8/layout/list1"/>
    <dgm:cxn modelId="{F5556D30-3106-4D34-B83E-5C71CF465F9B}" type="presParOf" srcId="{547828CE-8062-4928-A276-68B5C3F880C6}" destId="{2AB36F45-696D-4BCE-A6D8-111871C5D5DB}" srcOrd="3" destOrd="0" presId="urn:microsoft.com/office/officeart/2005/8/layout/list1"/>
    <dgm:cxn modelId="{50152B5D-D833-4FD0-BB76-3883231B5B0F}" type="presParOf" srcId="{547828CE-8062-4928-A276-68B5C3F880C6}" destId="{2B3DC359-F6A9-4315-A7F8-FDDB37536B79}" srcOrd="4" destOrd="0" presId="urn:microsoft.com/office/officeart/2005/8/layout/list1"/>
    <dgm:cxn modelId="{CFE8ED46-B64D-4E98-B4B7-34F68B7DA6CF}" type="presParOf" srcId="{2B3DC359-F6A9-4315-A7F8-FDDB37536B79}" destId="{611457FB-9BF2-4BA0-AF9F-8CB77F068D85}" srcOrd="0" destOrd="0" presId="urn:microsoft.com/office/officeart/2005/8/layout/list1"/>
    <dgm:cxn modelId="{4E3ECD52-0E67-40B1-8910-DBE959155236}" type="presParOf" srcId="{2B3DC359-F6A9-4315-A7F8-FDDB37536B79}" destId="{2FE04E01-9C09-45F7-A5B9-A4EDC9D24C4D}" srcOrd="1" destOrd="0" presId="urn:microsoft.com/office/officeart/2005/8/layout/list1"/>
    <dgm:cxn modelId="{5B63EC5C-0644-4B59-AB0E-103FC81A707A}" type="presParOf" srcId="{547828CE-8062-4928-A276-68B5C3F880C6}" destId="{BDD62400-C006-4A0D-963C-A2D702C87BD9}" srcOrd="5" destOrd="0" presId="urn:microsoft.com/office/officeart/2005/8/layout/list1"/>
    <dgm:cxn modelId="{E95819A9-0F6C-4FAA-93D5-DFA7D7D1BCE1}" type="presParOf" srcId="{547828CE-8062-4928-A276-68B5C3F880C6}" destId="{74469945-C9A0-45B3-92CB-B7588BC73B3A}" srcOrd="6" destOrd="0" presId="urn:microsoft.com/office/officeart/2005/8/layout/list1"/>
    <dgm:cxn modelId="{E8AB8C7D-1F6B-4760-ADDD-D39C42F02C14}" type="presParOf" srcId="{547828CE-8062-4928-A276-68B5C3F880C6}" destId="{D262EE16-FF92-433E-9177-36F90676EEB2}" srcOrd="7" destOrd="0" presId="urn:microsoft.com/office/officeart/2005/8/layout/list1"/>
    <dgm:cxn modelId="{DE96C822-B679-4B1E-A2F5-C705550F8FB7}" type="presParOf" srcId="{547828CE-8062-4928-A276-68B5C3F880C6}" destId="{231FFD37-4A4A-4937-8D25-3C7379D3A8BF}" srcOrd="8" destOrd="0" presId="urn:microsoft.com/office/officeart/2005/8/layout/list1"/>
    <dgm:cxn modelId="{72DDF951-1BE5-413D-9F49-DA11E4B9B1CD}" type="presParOf" srcId="{231FFD37-4A4A-4937-8D25-3C7379D3A8BF}" destId="{35BF7B0C-8E0A-4C33-98B8-75567F253B4F}" srcOrd="0" destOrd="0" presId="urn:microsoft.com/office/officeart/2005/8/layout/list1"/>
    <dgm:cxn modelId="{4465EF10-FF02-4DD4-8FD8-387EC087A07C}" type="presParOf" srcId="{231FFD37-4A4A-4937-8D25-3C7379D3A8BF}" destId="{DBCE68BD-BF2A-455B-89F8-DCC6B104C5E0}" srcOrd="1" destOrd="0" presId="urn:microsoft.com/office/officeart/2005/8/layout/list1"/>
    <dgm:cxn modelId="{CAF540DA-E778-4911-B74F-F2D5378F495C}" type="presParOf" srcId="{547828CE-8062-4928-A276-68B5C3F880C6}" destId="{B5C23DD3-89AB-4CEA-97BC-3642CF9F0E02}" srcOrd="9" destOrd="0" presId="urn:microsoft.com/office/officeart/2005/8/layout/list1"/>
    <dgm:cxn modelId="{61E3D543-3981-42C7-90E3-ABC25532DBD7}" type="presParOf" srcId="{547828CE-8062-4928-A276-68B5C3F880C6}" destId="{76C243D0-D4DF-4EE4-B6DB-A44D9130B2ED}" srcOrd="10" destOrd="0" presId="urn:microsoft.com/office/officeart/2005/8/layout/list1"/>
    <dgm:cxn modelId="{70FC7137-A485-4E33-896D-D4968CD71510}" type="presParOf" srcId="{547828CE-8062-4928-A276-68B5C3F880C6}" destId="{20E6ECBB-B455-405B-9C27-B98D191A6666}" srcOrd="11" destOrd="0" presId="urn:microsoft.com/office/officeart/2005/8/layout/list1"/>
    <dgm:cxn modelId="{5025E662-B23A-4A68-B6F5-B1264F264A57}" type="presParOf" srcId="{547828CE-8062-4928-A276-68B5C3F880C6}" destId="{5CFB3AEE-06BF-48D2-B3CC-205BC3C3ADB6}" srcOrd="12" destOrd="0" presId="urn:microsoft.com/office/officeart/2005/8/layout/list1"/>
    <dgm:cxn modelId="{28F589CC-E4D9-4D4F-B9FC-62C1CF9C3DDC}" type="presParOf" srcId="{5CFB3AEE-06BF-48D2-B3CC-205BC3C3ADB6}" destId="{50616CA6-0B7C-4891-BF60-4B5D60372D41}" srcOrd="0" destOrd="0" presId="urn:microsoft.com/office/officeart/2005/8/layout/list1"/>
    <dgm:cxn modelId="{29300E3B-A269-4948-999C-CD9233137182}" type="presParOf" srcId="{5CFB3AEE-06BF-48D2-B3CC-205BC3C3ADB6}" destId="{A77566D4-EB27-40DA-BDF8-2ADB7840D40A}" srcOrd="1" destOrd="0" presId="urn:microsoft.com/office/officeart/2005/8/layout/list1"/>
    <dgm:cxn modelId="{EBC1EC81-ACD4-4A22-9411-FC9CED563E2B}" type="presParOf" srcId="{547828CE-8062-4928-A276-68B5C3F880C6}" destId="{2C4687D0-6F30-4766-9E5B-9A84DCFAB5CB}" srcOrd="13" destOrd="0" presId="urn:microsoft.com/office/officeart/2005/8/layout/list1"/>
    <dgm:cxn modelId="{F43BBD5B-EB6A-4460-8B68-19F26B9DF24D}" type="presParOf" srcId="{547828CE-8062-4928-A276-68B5C3F880C6}" destId="{2D1D3C46-7F96-4619-8CEB-DE4B0A5E9003}" srcOrd="14" destOrd="0" presId="urn:microsoft.com/office/officeart/2005/8/layout/list1"/>
    <dgm:cxn modelId="{EBD4BA26-F227-4FE9-850A-160570E45697}" type="presParOf" srcId="{547828CE-8062-4928-A276-68B5C3F880C6}" destId="{E6B325FB-E36F-453E-944B-821919BEAA79}" srcOrd="15" destOrd="0" presId="urn:microsoft.com/office/officeart/2005/8/layout/list1"/>
    <dgm:cxn modelId="{69D44285-7AF6-4AB3-820B-01273C540080}" type="presParOf" srcId="{547828CE-8062-4928-A276-68B5C3F880C6}" destId="{9380AD49-0C01-4B16-8A34-D6D0DD19A71E}" srcOrd="16" destOrd="0" presId="urn:microsoft.com/office/officeart/2005/8/layout/list1"/>
    <dgm:cxn modelId="{DEB99F72-D21C-47A2-A8DD-88A337B07FB4}" type="presParOf" srcId="{9380AD49-0C01-4B16-8A34-D6D0DD19A71E}" destId="{6E4151CA-3DC2-4021-A023-F1CCB6D6FEEB}" srcOrd="0" destOrd="0" presId="urn:microsoft.com/office/officeart/2005/8/layout/list1"/>
    <dgm:cxn modelId="{621D2BD8-786E-4663-9597-468B54514256}" type="presParOf" srcId="{9380AD49-0C01-4B16-8A34-D6D0DD19A71E}" destId="{35613155-EAFA-47CC-B98D-3DEA8FAE2A6B}" srcOrd="1" destOrd="0" presId="urn:microsoft.com/office/officeart/2005/8/layout/list1"/>
    <dgm:cxn modelId="{36669408-0794-4610-B40C-730AB7308C7D}" type="presParOf" srcId="{547828CE-8062-4928-A276-68B5C3F880C6}" destId="{D4AD31C9-DB05-4D50-90BE-0AD4DCD5D8B9}" srcOrd="17" destOrd="0" presId="urn:microsoft.com/office/officeart/2005/8/layout/list1"/>
    <dgm:cxn modelId="{25BB087E-8DBC-4CA7-BA7C-05BDB4AEAD11}" type="presParOf" srcId="{547828CE-8062-4928-A276-68B5C3F880C6}" destId="{86DCC329-9E7A-446B-99CA-AD186175ADB6}" srcOrd="18" destOrd="0" presId="urn:microsoft.com/office/officeart/2005/8/layout/list1"/>
    <dgm:cxn modelId="{87654E6D-DD9A-489E-A25C-EDF4399FEAD4}" type="presParOf" srcId="{547828CE-8062-4928-A276-68B5C3F880C6}" destId="{25D39B5B-7E19-4F2E-A756-6ED07CD56C4E}" srcOrd="19" destOrd="0" presId="urn:microsoft.com/office/officeart/2005/8/layout/list1"/>
    <dgm:cxn modelId="{B213E6AF-047B-4D97-B95D-965B2443C1BB}" type="presParOf" srcId="{547828CE-8062-4928-A276-68B5C3F880C6}" destId="{3E59A12F-BFD0-421D-B925-8BE15B18B470}" srcOrd="20" destOrd="0" presId="urn:microsoft.com/office/officeart/2005/8/layout/list1"/>
    <dgm:cxn modelId="{70665155-7786-4C3F-A065-26A9B54FC2EA}" type="presParOf" srcId="{3E59A12F-BFD0-421D-B925-8BE15B18B470}" destId="{7B20BDFE-4E61-4B6A-857B-A32ADD970BB2}" srcOrd="0" destOrd="0" presId="urn:microsoft.com/office/officeart/2005/8/layout/list1"/>
    <dgm:cxn modelId="{A184A392-DBB8-4C1B-9C4B-73D4928D5369}" type="presParOf" srcId="{3E59A12F-BFD0-421D-B925-8BE15B18B470}" destId="{238C4428-FEB9-4EF4-8295-769DBE29FB04}" srcOrd="1" destOrd="0" presId="urn:microsoft.com/office/officeart/2005/8/layout/list1"/>
    <dgm:cxn modelId="{B8CCFAA9-BD6E-4D32-AC41-A1FC82F3A855}" type="presParOf" srcId="{547828CE-8062-4928-A276-68B5C3F880C6}" destId="{FB4F8C79-80BE-4C73-99B9-07EDE45FC11F}" srcOrd="21" destOrd="0" presId="urn:microsoft.com/office/officeart/2005/8/layout/list1"/>
    <dgm:cxn modelId="{C783F5BA-4C56-4E88-9304-A709D1A613B3}" type="presParOf" srcId="{547828CE-8062-4928-A276-68B5C3F880C6}" destId="{3D954691-D531-413C-8A16-7A4860059A40}" srcOrd="22" destOrd="0" presId="urn:microsoft.com/office/officeart/2005/8/layout/list1"/>
    <dgm:cxn modelId="{05F5A553-19E1-4942-8781-4AC60D066A72}" type="presParOf" srcId="{547828CE-8062-4928-A276-68B5C3F880C6}" destId="{24D8641C-9CAA-4624-AB4A-23612C16D90B}" srcOrd="23" destOrd="0" presId="urn:microsoft.com/office/officeart/2005/8/layout/list1"/>
    <dgm:cxn modelId="{4F7763DC-9380-44AA-B90C-DDCB27DEA96E}" type="presParOf" srcId="{547828CE-8062-4928-A276-68B5C3F880C6}" destId="{CFFB788B-E4BE-4DF6-A52D-A88C1F717630}" srcOrd="24" destOrd="0" presId="urn:microsoft.com/office/officeart/2005/8/layout/list1"/>
    <dgm:cxn modelId="{6BA1C024-EF16-43DC-9FD5-EDBCDD31DB4C}" type="presParOf" srcId="{CFFB788B-E4BE-4DF6-A52D-A88C1F717630}" destId="{056668A9-A193-4CD2-99EE-6C12FD8F220B}" srcOrd="0" destOrd="0" presId="urn:microsoft.com/office/officeart/2005/8/layout/list1"/>
    <dgm:cxn modelId="{C8DCA5B3-0A53-4FBB-A418-A673649075E0}" type="presParOf" srcId="{CFFB788B-E4BE-4DF6-A52D-A88C1F717630}" destId="{5C6C18F5-EAE2-4BAB-B081-3B30782D60D7}" srcOrd="1" destOrd="0" presId="urn:microsoft.com/office/officeart/2005/8/layout/list1"/>
    <dgm:cxn modelId="{36504078-4044-496C-9FCE-9A9C2C07F99C}" type="presParOf" srcId="{547828CE-8062-4928-A276-68B5C3F880C6}" destId="{6484ECC6-621A-425A-9B45-3AA5FEE25F16}" srcOrd="25" destOrd="0" presId="urn:microsoft.com/office/officeart/2005/8/layout/list1"/>
    <dgm:cxn modelId="{E6121B9C-74EC-4C6C-BCF5-87D0BA655F51}" type="presParOf" srcId="{547828CE-8062-4928-A276-68B5C3F880C6}" destId="{45E7B804-B509-490E-9A1D-E17DA08F061F}" srcOrd="26" destOrd="0" presId="urn:microsoft.com/office/officeart/2005/8/layout/list1"/>
    <dgm:cxn modelId="{8FBDB414-86E5-403B-8479-F1431A475934}" type="presParOf" srcId="{547828CE-8062-4928-A276-68B5C3F880C6}" destId="{53A5CC85-A752-47FC-A768-242750C27585}" srcOrd="27" destOrd="0" presId="urn:microsoft.com/office/officeart/2005/8/layout/list1"/>
    <dgm:cxn modelId="{1B51B71E-7D1B-4C56-A752-ACB0FF437AF0}" type="presParOf" srcId="{547828CE-8062-4928-A276-68B5C3F880C6}" destId="{87DD0451-20D2-4262-9A2D-4EF5679B8B30}" srcOrd="28" destOrd="0" presId="urn:microsoft.com/office/officeart/2005/8/layout/list1"/>
    <dgm:cxn modelId="{8F3670FD-1D1F-41D2-8467-FFD2AB7C81D7}" type="presParOf" srcId="{87DD0451-20D2-4262-9A2D-4EF5679B8B30}" destId="{49C57E8C-BBD0-4B8D-A1E8-17EAD8C00227}" srcOrd="0" destOrd="0" presId="urn:microsoft.com/office/officeart/2005/8/layout/list1"/>
    <dgm:cxn modelId="{50EDD8A0-060D-4F45-B0EB-42C1A74F0CF3}" type="presParOf" srcId="{87DD0451-20D2-4262-9A2D-4EF5679B8B30}" destId="{F6E4C243-459A-42FB-B6A8-89AE08E6DC74}" srcOrd="1" destOrd="0" presId="urn:microsoft.com/office/officeart/2005/8/layout/list1"/>
    <dgm:cxn modelId="{F109B1EC-6D6A-4F28-B371-9E31F1B33476}" type="presParOf" srcId="{547828CE-8062-4928-A276-68B5C3F880C6}" destId="{E3D575FA-F4F9-46D2-BB2A-C13F6A2D76E9}" srcOrd="29" destOrd="0" presId="urn:microsoft.com/office/officeart/2005/8/layout/list1"/>
    <dgm:cxn modelId="{943617EF-BDF4-49BE-AE91-78F9BB331A88}" type="presParOf" srcId="{547828CE-8062-4928-A276-68B5C3F880C6}" destId="{140D7D97-6F21-428D-95CC-52572ABC4E65}"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0B0EF17-FFBE-4CE8-8C31-927CDA18F7D4}" type="doc">
      <dgm:prSet loTypeId="urn:microsoft.com/office/officeart/2005/8/layout/hierarchy1" loCatId="hierarchy" qsTypeId="urn:microsoft.com/office/officeart/2005/8/quickstyle/simple4" qsCatId="simple" csTypeId="urn:microsoft.com/office/officeart/2005/8/colors/colorful4" csCatId="colorful"/>
      <dgm:spPr/>
      <dgm:t>
        <a:bodyPr/>
        <a:lstStyle/>
        <a:p>
          <a:endParaRPr lang="en-US"/>
        </a:p>
      </dgm:t>
    </dgm:pt>
    <dgm:pt modelId="{54EB6977-88F7-4731-96B0-9DCF227A26FB}">
      <dgm:prSet/>
      <dgm:spPr/>
      <dgm:t>
        <a:bodyPr/>
        <a:lstStyle/>
        <a:p>
          <a:r>
            <a:rPr lang="en-GB"/>
            <a:t>Each Phase considers:</a:t>
          </a:r>
          <a:endParaRPr lang="en-US"/>
        </a:p>
      </dgm:t>
    </dgm:pt>
    <dgm:pt modelId="{85970253-CBA2-43DE-909D-68CE0ACCDC50}" type="parTrans" cxnId="{FD21EC72-9042-4DE3-BF8B-8D72524DC406}">
      <dgm:prSet/>
      <dgm:spPr/>
      <dgm:t>
        <a:bodyPr/>
        <a:lstStyle/>
        <a:p>
          <a:endParaRPr lang="en-US"/>
        </a:p>
      </dgm:t>
    </dgm:pt>
    <dgm:pt modelId="{20DCE436-C6EE-427C-9AF5-ABC4B8295D5E}" type="sibTrans" cxnId="{FD21EC72-9042-4DE3-BF8B-8D72524DC406}">
      <dgm:prSet/>
      <dgm:spPr/>
      <dgm:t>
        <a:bodyPr/>
        <a:lstStyle/>
        <a:p>
          <a:endParaRPr lang="en-US"/>
        </a:p>
      </dgm:t>
    </dgm:pt>
    <dgm:pt modelId="{E987436A-C9CA-42CE-8A6F-4A2EA987FEEE}">
      <dgm:prSet/>
      <dgm:spPr/>
      <dgm:t>
        <a:bodyPr/>
        <a:lstStyle/>
        <a:p>
          <a:r>
            <a:rPr lang="en-GB"/>
            <a:t>Inputs</a:t>
          </a:r>
          <a:endParaRPr lang="en-US"/>
        </a:p>
      </dgm:t>
    </dgm:pt>
    <dgm:pt modelId="{CA9AA06C-C4AE-47A4-9650-A61C8108615F}" type="parTrans" cxnId="{3A09C8D6-B1A0-4EB1-AF3A-C9F1697BB2D5}">
      <dgm:prSet/>
      <dgm:spPr/>
      <dgm:t>
        <a:bodyPr/>
        <a:lstStyle/>
        <a:p>
          <a:endParaRPr lang="en-US"/>
        </a:p>
      </dgm:t>
    </dgm:pt>
    <dgm:pt modelId="{50078289-687B-4A1F-95F0-346B7214F028}" type="sibTrans" cxnId="{3A09C8D6-B1A0-4EB1-AF3A-C9F1697BB2D5}">
      <dgm:prSet/>
      <dgm:spPr/>
      <dgm:t>
        <a:bodyPr/>
        <a:lstStyle/>
        <a:p>
          <a:endParaRPr lang="en-US"/>
        </a:p>
      </dgm:t>
    </dgm:pt>
    <dgm:pt modelId="{EC0A9966-A793-412B-BD71-DEBE969ACA71}">
      <dgm:prSet/>
      <dgm:spPr/>
      <dgm:t>
        <a:bodyPr/>
        <a:lstStyle/>
        <a:p>
          <a:r>
            <a:rPr lang="en-GB"/>
            <a:t>Steps</a:t>
          </a:r>
          <a:endParaRPr lang="en-US"/>
        </a:p>
      </dgm:t>
    </dgm:pt>
    <dgm:pt modelId="{051B21AD-016A-40C9-8B34-0DEEBA90AD2B}" type="parTrans" cxnId="{9A5C0B49-66A4-429F-AA55-4A15EC3B15EB}">
      <dgm:prSet/>
      <dgm:spPr/>
      <dgm:t>
        <a:bodyPr/>
        <a:lstStyle/>
        <a:p>
          <a:endParaRPr lang="en-US"/>
        </a:p>
      </dgm:t>
    </dgm:pt>
    <dgm:pt modelId="{BFB0E20B-D7CD-4C40-8734-24D4F0BAC540}" type="sibTrans" cxnId="{9A5C0B49-66A4-429F-AA55-4A15EC3B15EB}">
      <dgm:prSet/>
      <dgm:spPr/>
      <dgm:t>
        <a:bodyPr/>
        <a:lstStyle/>
        <a:p>
          <a:endParaRPr lang="en-US"/>
        </a:p>
      </dgm:t>
    </dgm:pt>
    <dgm:pt modelId="{0D47B796-976D-4528-BCB7-DFA6299394FD}">
      <dgm:prSet/>
      <dgm:spPr/>
      <dgm:t>
        <a:bodyPr/>
        <a:lstStyle/>
        <a:p>
          <a:r>
            <a:rPr lang="en-GB"/>
            <a:t>Outputs</a:t>
          </a:r>
          <a:endParaRPr lang="en-US"/>
        </a:p>
      </dgm:t>
    </dgm:pt>
    <dgm:pt modelId="{61AB5B37-EEC3-4591-817C-0583C3D8CCBA}" type="parTrans" cxnId="{DA2B96C2-8266-4FEC-88FB-CB5C8D944E65}">
      <dgm:prSet/>
      <dgm:spPr/>
      <dgm:t>
        <a:bodyPr/>
        <a:lstStyle/>
        <a:p>
          <a:endParaRPr lang="en-US"/>
        </a:p>
      </dgm:t>
    </dgm:pt>
    <dgm:pt modelId="{7AF1DB7C-D684-4EA0-921D-E04F101C6EF2}" type="sibTrans" cxnId="{DA2B96C2-8266-4FEC-88FB-CB5C8D944E65}">
      <dgm:prSet/>
      <dgm:spPr/>
      <dgm:t>
        <a:bodyPr/>
        <a:lstStyle/>
        <a:p>
          <a:endParaRPr lang="en-US"/>
        </a:p>
      </dgm:t>
    </dgm:pt>
    <dgm:pt modelId="{672B5BE6-0096-4122-B816-61F59020792D}" type="pres">
      <dgm:prSet presAssocID="{D0B0EF17-FFBE-4CE8-8C31-927CDA18F7D4}" presName="hierChild1" presStyleCnt="0">
        <dgm:presLayoutVars>
          <dgm:chPref val="1"/>
          <dgm:dir/>
          <dgm:animOne val="branch"/>
          <dgm:animLvl val="lvl"/>
          <dgm:resizeHandles/>
        </dgm:presLayoutVars>
      </dgm:prSet>
      <dgm:spPr/>
    </dgm:pt>
    <dgm:pt modelId="{0B26F4AD-D0C9-4E5D-BD18-ECBF1B18F4BC}" type="pres">
      <dgm:prSet presAssocID="{54EB6977-88F7-4731-96B0-9DCF227A26FB}" presName="hierRoot1" presStyleCnt="0"/>
      <dgm:spPr/>
    </dgm:pt>
    <dgm:pt modelId="{E3FB0F3C-92CD-4612-AAD4-B79C3C5967EA}" type="pres">
      <dgm:prSet presAssocID="{54EB6977-88F7-4731-96B0-9DCF227A26FB}" presName="composite" presStyleCnt="0"/>
      <dgm:spPr/>
    </dgm:pt>
    <dgm:pt modelId="{30A05768-CD43-4D31-AB3D-D07AADC9E1E9}" type="pres">
      <dgm:prSet presAssocID="{54EB6977-88F7-4731-96B0-9DCF227A26FB}" presName="background" presStyleLbl="node0" presStyleIdx="0" presStyleCnt="1"/>
      <dgm:spPr/>
    </dgm:pt>
    <dgm:pt modelId="{2B001B17-6DBC-4DB5-842D-EC917B3D5BCC}" type="pres">
      <dgm:prSet presAssocID="{54EB6977-88F7-4731-96B0-9DCF227A26FB}" presName="text" presStyleLbl="fgAcc0" presStyleIdx="0" presStyleCnt="1">
        <dgm:presLayoutVars>
          <dgm:chPref val="3"/>
        </dgm:presLayoutVars>
      </dgm:prSet>
      <dgm:spPr/>
    </dgm:pt>
    <dgm:pt modelId="{77C187EC-D84B-408B-A300-9D339F0735EB}" type="pres">
      <dgm:prSet presAssocID="{54EB6977-88F7-4731-96B0-9DCF227A26FB}" presName="hierChild2" presStyleCnt="0"/>
      <dgm:spPr/>
    </dgm:pt>
    <dgm:pt modelId="{A821D5D2-5F2E-4BE8-B9FA-A7CEC49735F2}" type="pres">
      <dgm:prSet presAssocID="{CA9AA06C-C4AE-47A4-9650-A61C8108615F}" presName="Name10" presStyleLbl="parChTrans1D2" presStyleIdx="0" presStyleCnt="3"/>
      <dgm:spPr/>
    </dgm:pt>
    <dgm:pt modelId="{5EF86A9E-F618-46E9-A57E-EDF3E78BA2AA}" type="pres">
      <dgm:prSet presAssocID="{E987436A-C9CA-42CE-8A6F-4A2EA987FEEE}" presName="hierRoot2" presStyleCnt="0"/>
      <dgm:spPr/>
    </dgm:pt>
    <dgm:pt modelId="{4317C6B4-A2BD-4D97-9276-92BC8A733D09}" type="pres">
      <dgm:prSet presAssocID="{E987436A-C9CA-42CE-8A6F-4A2EA987FEEE}" presName="composite2" presStyleCnt="0"/>
      <dgm:spPr/>
    </dgm:pt>
    <dgm:pt modelId="{4C28D59F-ACC3-42BF-8D68-4CEB047DE0B3}" type="pres">
      <dgm:prSet presAssocID="{E987436A-C9CA-42CE-8A6F-4A2EA987FEEE}" presName="background2" presStyleLbl="node2" presStyleIdx="0" presStyleCnt="3"/>
      <dgm:spPr/>
    </dgm:pt>
    <dgm:pt modelId="{25D39FD6-9B4E-4275-A96C-0C03F719FC9C}" type="pres">
      <dgm:prSet presAssocID="{E987436A-C9CA-42CE-8A6F-4A2EA987FEEE}" presName="text2" presStyleLbl="fgAcc2" presStyleIdx="0" presStyleCnt="3">
        <dgm:presLayoutVars>
          <dgm:chPref val="3"/>
        </dgm:presLayoutVars>
      </dgm:prSet>
      <dgm:spPr/>
    </dgm:pt>
    <dgm:pt modelId="{5E56D6DF-5AF4-437D-B658-EAD4DF97A9EB}" type="pres">
      <dgm:prSet presAssocID="{E987436A-C9CA-42CE-8A6F-4A2EA987FEEE}" presName="hierChild3" presStyleCnt="0"/>
      <dgm:spPr/>
    </dgm:pt>
    <dgm:pt modelId="{2D9C4A3D-3C6D-44EB-A37B-B7955A807B75}" type="pres">
      <dgm:prSet presAssocID="{051B21AD-016A-40C9-8B34-0DEEBA90AD2B}" presName="Name10" presStyleLbl="parChTrans1D2" presStyleIdx="1" presStyleCnt="3"/>
      <dgm:spPr/>
    </dgm:pt>
    <dgm:pt modelId="{22A0AFFC-1D32-426F-B0C8-71A78A4E7606}" type="pres">
      <dgm:prSet presAssocID="{EC0A9966-A793-412B-BD71-DEBE969ACA71}" presName="hierRoot2" presStyleCnt="0"/>
      <dgm:spPr/>
    </dgm:pt>
    <dgm:pt modelId="{3419568B-4BA7-4D4F-B97F-70C7DF913E60}" type="pres">
      <dgm:prSet presAssocID="{EC0A9966-A793-412B-BD71-DEBE969ACA71}" presName="composite2" presStyleCnt="0"/>
      <dgm:spPr/>
    </dgm:pt>
    <dgm:pt modelId="{2DF59577-B422-4F0F-BC6F-A35867A5A6E9}" type="pres">
      <dgm:prSet presAssocID="{EC0A9966-A793-412B-BD71-DEBE969ACA71}" presName="background2" presStyleLbl="node2" presStyleIdx="1" presStyleCnt="3"/>
      <dgm:spPr/>
    </dgm:pt>
    <dgm:pt modelId="{1CABA4B4-045D-4A10-B894-763616948BC6}" type="pres">
      <dgm:prSet presAssocID="{EC0A9966-A793-412B-BD71-DEBE969ACA71}" presName="text2" presStyleLbl="fgAcc2" presStyleIdx="1" presStyleCnt="3">
        <dgm:presLayoutVars>
          <dgm:chPref val="3"/>
        </dgm:presLayoutVars>
      </dgm:prSet>
      <dgm:spPr/>
    </dgm:pt>
    <dgm:pt modelId="{01111777-3AF8-47BC-9AEA-170788461634}" type="pres">
      <dgm:prSet presAssocID="{EC0A9966-A793-412B-BD71-DEBE969ACA71}" presName="hierChild3" presStyleCnt="0"/>
      <dgm:spPr/>
    </dgm:pt>
    <dgm:pt modelId="{AD5E319D-A66C-4A15-A915-83BF7F5A6712}" type="pres">
      <dgm:prSet presAssocID="{61AB5B37-EEC3-4591-817C-0583C3D8CCBA}" presName="Name10" presStyleLbl="parChTrans1D2" presStyleIdx="2" presStyleCnt="3"/>
      <dgm:spPr/>
    </dgm:pt>
    <dgm:pt modelId="{CCAF6F60-FC91-4E39-8606-6075D7523034}" type="pres">
      <dgm:prSet presAssocID="{0D47B796-976D-4528-BCB7-DFA6299394FD}" presName="hierRoot2" presStyleCnt="0"/>
      <dgm:spPr/>
    </dgm:pt>
    <dgm:pt modelId="{DE79CC33-C448-4EA6-96B7-72F2BAA3F3A1}" type="pres">
      <dgm:prSet presAssocID="{0D47B796-976D-4528-BCB7-DFA6299394FD}" presName="composite2" presStyleCnt="0"/>
      <dgm:spPr/>
    </dgm:pt>
    <dgm:pt modelId="{92E692EA-827C-4181-92A7-5A419628FA52}" type="pres">
      <dgm:prSet presAssocID="{0D47B796-976D-4528-BCB7-DFA6299394FD}" presName="background2" presStyleLbl="node2" presStyleIdx="2" presStyleCnt="3"/>
      <dgm:spPr/>
    </dgm:pt>
    <dgm:pt modelId="{0F8A7C89-A485-4B77-8B6D-593C7CECF0E1}" type="pres">
      <dgm:prSet presAssocID="{0D47B796-976D-4528-BCB7-DFA6299394FD}" presName="text2" presStyleLbl="fgAcc2" presStyleIdx="2" presStyleCnt="3">
        <dgm:presLayoutVars>
          <dgm:chPref val="3"/>
        </dgm:presLayoutVars>
      </dgm:prSet>
      <dgm:spPr/>
    </dgm:pt>
    <dgm:pt modelId="{9505EBA1-1D3B-4113-937D-D76B224603BB}" type="pres">
      <dgm:prSet presAssocID="{0D47B796-976D-4528-BCB7-DFA6299394FD}" presName="hierChild3" presStyleCnt="0"/>
      <dgm:spPr/>
    </dgm:pt>
  </dgm:ptLst>
  <dgm:cxnLst>
    <dgm:cxn modelId="{8EAE1003-A107-4784-AC53-56B39B5B09F4}" type="presOf" srcId="{0D47B796-976D-4528-BCB7-DFA6299394FD}" destId="{0F8A7C89-A485-4B77-8B6D-593C7CECF0E1}" srcOrd="0" destOrd="0" presId="urn:microsoft.com/office/officeart/2005/8/layout/hierarchy1"/>
    <dgm:cxn modelId="{0D480464-E058-4088-A55E-2AA489DAC327}" type="presOf" srcId="{EC0A9966-A793-412B-BD71-DEBE969ACA71}" destId="{1CABA4B4-045D-4A10-B894-763616948BC6}" srcOrd="0" destOrd="0" presId="urn:microsoft.com/office/officeart/2005/8/layout/hierarchy1"/>
    <dgm:cxn modelId="{81B2DD68-3AE6-4836-A1D0-5F88E9B568DC}" type="presOf" srcId="{E987436A-C9CA-42CE-8A6F-4A2EA987FEEE}" destId="{25D39FD6-9B4E-4275-A96C-0C03F719FC9C}" srcOrd="0" destOrd="0" presId="urn:microsoft.com/office/officeart/2005/8/layout/hierarchy1"/>
    <dgm:cxn modelId="{9A5C0B49-66A4-429F-AA55-4A15EC3B15EB}" srcId="{54EB6977-88F7-4731-96B0-9DCF227A26FB}" destId="{EC0A9966-A793-412B-BD71-DEBE969ACA71}" srcOrd="1" destOrd="0" parTransId="{051B21AD-016A-40C9-8B34-0DEEBA90AD2B}" sibTransId="{BFB0E20B-D7CD-4C40-8734-24D4F0BAC540}"/>
    <dgm:cxn modelId="{FD21EC72-9042-4DE3-BF8B-8D72524DC406}" srcId="{D0B0EF17-FFBE-4CE8-8C31-927CDA18F7D4}" destId="{54EB6977-88F7-4731-96B0-9DCF227A26FB}" srcOrd="0" destOrd="0" parTransId="{85970253-CBA2-43DE-909D-68CE0ACCDC50}" sibTransId="{20DCE436-C6EE-427C-9AF5-ABC4B8295D5E}"/>
    <dgm:cxn modelId="{53FAEA9D-80D4-4C4C-907F-D6C27D696F35}" type="presOf" srcId="{D0B0EF17-FFBE-4CE8-8C31-927CDA18F7D4}" destId="{672B5BE6-0096-4122-B816-61F59020792D}" srcOrd="0" destOrd="0" presId="urn:microsoft.com/office/officeart/2005/8/layout/hierarchy1"/>
    <dgm:cxn modelId="{B65126B6-7475-4DD7-B4E4-F18DF46F3735}" type="presOf" srcId="{CA9AA06C-C4AE-47A4-9650-A61C8108615F}" destId="{A821D5D2-5F2E-4BE8-B9FA-A7CEC49735F2}" srcOrd="0" destOrd="0" presId="urn:microsoft.com/office/officeart/2005/8/layout/hierarchy1"/>
    <dgm:cxn modelId="{DA2B96C2-8266-4FEC-88FB-CB5C8D944E65}" srcId="{54EB6977-88F7-4731-96B0-9DCF227A26FB}" destId="{0D47B796-976D-4528-BCB7-DFA6299394FD}" srcOrd="2" destOrd="0" parTransId="{61AB5B37-EEC3-4591-817C-0583C3D8CCBA}" sibTransId="{7AF1DB7C-D684-4EA0-921D-E04F101C6EF2}"/>
    <dgm:cxn modelId="{3A09C8D6-B1A0-4EB1-AF3A-C9F1697BB2D5}" srcId="{54EB6977-88F7-4731-96B0-9DCF227A26FB}" destId="{E987436A-C9CA-42CE-8A6F-4A2EA987FEEE}" srcOrd="0" destOrd="0" parTransId="{CA9AA06C-C4AE-47A4-9650-A61C8108615F}" sibTransId="{50078289-687B-4A1F-95F0-346B7214F028}"/>
    <dgm:cxn modelId="{47B171D8-871D-45CE-9831-D52FB1636740}" type="presOf" srcId="{54EB6977-88F7-4731-96B0-9DCF227A26FB}" destId="{2B001B17-6DBC-4DB5-842D-EC917B3D5BCC}" srcOrd="0" destOrd="0" presId="urn:microsoft.com/office/officeart/2005/8/layout/hierarchy1"/>
    <dgm:cxn modelId="{521662E9-B862-4AA5-A4AA-C89981B45ABE}" type="presOf" srcId="{051B21AD-016A-40C9-8B34-0DEEBA90AD2B}" destId="{2D9C4A3D-3C6D-44EB-A37B-B7955A807B75}" srcOrd="0" destOrd="0" presId="urn:microsoft.com/office/officeart/2005/8/layout/hierarchy1"/>
    <dgm:cxn modelId="{7473B2FB-6C4B-40D5-8456-061404BDC08E}" type="presOf" srcId="{61AB5B37-EEC3-4591-817C-0583C3D8CCBA}" destId="{AD5E319D-A66C-4A15-A915-83BF7F5A6712}" srcOrd="0" destOrd="0" presId="urn:microsoft.com/office/officeart/2005/8/layout/hierarchy1"/>
    <dgm:cxn modelId="{C525D7B7-6527-4630-8AE7-95BD3BA0268D}" type="presParOf" srcId="{672B5BE6-0096-4122-B816-61F59020792D}" destId="{0B26F4AD-D0C9-4E5D-BD18-ECBF1B18F4BC}" srcOrd="0" destOrd="0" presId="urn:microsoft.com/office/officeart/2005/8/layout/hierarchy1"/>
    <dgm:cxn modelId="{6AC1572B-A98D-42B8-B4F6-66A14551D9CE}" type="presParOf" srcId="{0B26F4AD-D0C9-4E5D-BD18-ECBF1B18F4BC}" destId="{E3FB0F3C-92CD-4612-AAD4-B79C3C5967EA}" srcOrd="0" destOrd="0" presId="urn:microsoft.com/office/officeart/2005/8/layout/hierarchy1"/>
    <dgm:cxn modelId="{D29184F0-AF7A-497F-B18D-46550AAEA4A1}" type="presParOf" srcId="{E3FB0F3C-92CD-4612-AAD4-B79C3C5967EA}" destId="{30A05768-CD43-4D31-AB3D-D07AADC9E1E9}" srcOrd="0" destOrd="0" presId="urn:microsoft.com/office/officeart/2005/8/layout/hierarchy1"/>
    <dgm:cxn modelId="{812C77C3-395B-470F-818F-22E23ADC0AD7}" type="presParOf" srcId="{E3FB0F3C-92CD-4612-AAD4-B79C3C5967EA}" destId="{2B001B17-6DBC-4DB5-842D-EC917B3D5BCC}" srcOrd="1" destOrd="0" presId="urn:microsoft.com/office/officeart/2005/8/layout/hierarchy1"/>
    <dgm:cxn modelId="{7CFA1343-4528-400E-82B0-528694FF9E1B}" type="presParOf" srcId="{0B26F4AD-D0C9-4E5D-BD18-ECBF1B18F4BC}" destId="{77C187EC-D84B-408B-A300-9D339F0735EB}" srcOrd="1" destOrd="0" presId="urn:microsoft.com/office/officeart/2005/8/layout/hierarchy1"/>
    <dgm:cxn modelId="{A5F2B280-B3B9-4B2E-AEBA-AA9C8C68BEED}" type="presParOf" srcId="{77C187EC-D84B-408B-A300-9D339F0735EB}" destId="{A821D5D2-5F2E-4BE8-B9FA-A7CEC49735F2}" srcOrd="0" destOrd="0" presId="urn:microsoft.com/office/officeart/2005/8/layout/hierarchy1"/>
    <dgm:cxn modelId="{411EEDDC-67CE-4368-B0DF-A1F40D0C2B93}" type="presParOf" srcId="{77C187EC-D84B-408B-A300-9D339F0735EB}" destId="{5EF86A9E-F618-46E9-A57E-EDF3E78BA2AA}" srcOrd="1" destOrd="0" presId="urn:microsoft.com/office/officeart/2005/8/layout/hierarchy1"/>
    <dgm:cxn modelId="{B684BF83-E691-4B81-BEBC-3C53C2A4EA21}" type="presParOf" srcId="{5EF86A9E-F618-46E9-A57E-EDF3E78BA2AA}" destId="{4317C6B4-A2BD-4D97-9276-92BC8A733D09}" srcOrd="0" destOrd="0" presId="urn:microsoft.com/office/officeart/2005/8/layout/hierarchy1"/>
    <dgm:cxn modelId="{7B1D5650-CE87-45F2-8B0C-DE5869F34C4B}" type="presParOf" srcId="{4317C6B4-A2BD-4D97-9276-92BC8A733D09}" destId="{4C28D59F-ACC3-42BF-8D68-4CEB047DE0B3}" srcOrd="0" destOrd="0" presId="urn:microsoft.com/office/officeart/2005/8/layout/hierarchy1"/>
    <dgm:cxn modelId="{67A5EFC0-AA05-455B-9CA3-B944B7133B4C}" type="presParOf" srcId="{4317C6B4-A2BD-4D97-9276-92BC8A733D09}" destId="{25D39FD6-9B4E-4275-A96C-0C03F719FC9C}" srcOrd="1" destOrd="0" presId="urn:microsoft.com/office/officeart/2005/8/layout/hierarchy1"/>
    <dgm:cxn modelId="{8852B65C-313A-4090-86AE-6203EFE5D03F}" type="presParOf" srcId="{5EF86A9E-F618-46E9-A57E-EDF3E78BA2AA}" destId="{5E56D6DF-5AF4-437D-B658-EAD4DF97A9EB}" srcOrd="1" destOrd="0" presId="urn:microsoft.com/office/officeart/2005/8/layout/hierarchy1"/>
    <dgm:cxn modelId="{ABE450B3-62B3-4E16-B50E-23C9D5AC973A}" type="presParOf" srcId="{77C187EC-D84B-408B-A300-9D339F0735EB}" destId="{2D9C4A3D-3C6D-44EB-A37B-B7955A807B75}" srcOrd="2" destOrd="0" presId="urn:microsoft.com/office/officeart/2005/8/layout/hierarchy1"/>
    <dgm:cxn modelId="{DAB89E42-215E-40E0-B4C1-02D99CBB69A4}" type="presParOf" srcId="{77C187EC-D84B-408B-A300-9D339F0735EB}" destId="{22A0AFFC-1D32-426F-B0C8-71A78A4E7606}" srcOrd="3" destOrd="0" presId="urn:microsoft.com/office/officeart/2005/8/layout/hierarchy1"/>
    <dgm:cxn modelId="{719668C7-D63F-4E9B-AFDE-81BEF693D48D}" type="presParOf" srcId="{22A0AFFC-1D32-426F-B0C8-71A78A4E7606}" destId="{3419568B-4BA7-4D4F-B97F-70C7DF913E60}" srcOrd="0" destOrd="0" presId="urn:microsoft.com/office/officeart/2005/8/layout/hierarchy1"/>
    <dgm:cxn modelId="{F5A31C98-E33F-442C-97CA-ED7F5EA26CE6}" type="presParOf" srcId="{3419568B-4BA7-4D4F-B97F-70C7DF913E60}" destId="{2DF59577-B422-4F0F-BC6F-A35867A5A6E9}" srcOrd="0" destOrd="0" presId="urn:microsoft.com/office/officeart/2005/8/layout/hierarchy1"/>
    <dgm:cxn modelId="{B7F0D49D-4A92-48B4-B514-D904F4383F53}" type="presParOf" srcId="{3419568B-4BA7-4D4F-B97F-70C7DF913E60}" destId="{1CABA4B4-045D-4A10-B894-763616948BC6}" srcOrd="1" destOrd="0" presId="urn:microsoft.com/office/officeart/2005/8/layout/hierarchy1"/>
    <dgm:cxn modelId="{90687505-0144-4D9F-A6E7-A1A215997156}" type="presParOf" srcId="{22A0AFFC-1D32-426F-B0C8-71A78A4E7606}" destId="{01111777-3AF8-47BC-9AEA-170788461634}" srcOrd="1" destOrd="0" presId="urn:microsoft.com/office/officeart/2005/8/layout/hierarchy1"/>
    <dgm:cxn modelId="{2AD2FEA0-3982-4915-B8E3-F3A5DF6C2B2B}" type="presParOf" srcId="{77C187EC-D84B-408B-A300-9D339F0735EB}" destId="{AD5E319D-A66C-4A15-A915-83BF7F5A6712}" srcOrd="4" destOrd="0" presId="urn:microsoft.com/office/officeart/2005/8/layout/hierarchy1"/>
    <dgm:cxn modelId="{8DA1D74E-13AC-4ABA-9E54-B62236483FFE}" type="presParOf" srcId="{77C187EC-D84B-408B-A300-9D339F0735EB}" destId="{CCAF6F60-FC91-4E39-8606-6075D7523034}" srcOrd="5" destOrd="0" presId="urn:microsoft.com/office/officeart/2005/8/layout/hierarchy1"/>
    <dgm:cxn modelId="{CFD31E2B-6242-49A2-AFF0-205722F3E4CC}" type="presParOf" srcId="{CCAF6F60-FC91-4E39-8606-6075D7523034}" destId="{DE79CC33-C448-4EA6-96B7-72F2BAA3F3A1}" srcOrd="0" destOrd="0" presId="urn:microsoft.com/office/officeart/2005/8/layout/hierarchy1"/>
    <dgm:cxn modelId="{0916E168-A456-4C8B-BBFA-2DB89F6AA34E}" type="presParOf" srcId="{DE79CC33-C448-4EA6-96B7-72F2BAA3F3A1}" destId="{92E692EA-827C-4181-92A7-5A419628FA52}" srcOrd="0" destOrd="0" presId="urn:microsoft.com/office/officeart/2005/8/layout/hierarchy1"/>
    <dgm:cxn modelId="{4D023D6D-A8DB-4E62-971F-A9EBF9F73DB3}" type="presParOf" srcId="{DE79CC33-C448-4EA6-96B7-72F2BAA3F3A1}" destId="{0F8A7C89-A485-4B77-8B6D-593C7CECF0E1}" srcOrd="1" destOrd="0" presId="urn:microsoft.com/office/officeart/2005/8/layout/hierarchy1"/>
    <dgm:cxn modelId="{ECFF4FED-263E-435D-AE7E-816CD942BB21}" type="presParOf" srcId="{CCAF6F60-FC91-4E39-8606-6075D7523034}" destId="{9505EBA1-1D3B-4113-937D-D76B224603B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437E49-864E-4B6B-A65D-7E03F04903B4}"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GB"/>
        </a:p>
      </dgm:t>
    </dgm:pt>
    <dgm:pt modelId="{0A46380A-30E1-4AF8-BAA0-81514A0281F7}">
      <dgm:prSet custT="1"/>
      <dgm:spPr>
        <a:solidFill>
          <a:srgbClr val="4472C4"/>
        </a:solidFill>
      </dgm:spPr>
      <dgm:t>
        <a:bodyPr/>
        <a:lstStyle/>
        <a:p>
          <a:r>
            <a:rPr lang="en-GB" sz="1400"/>
            <a:t>Two distinct things must be governed:</a:t>
          </a:r>
          <a:br>
            <a:rPr lang="en-GB" sz="1400"/>
          </a:br>
          <a:endParaRPr lang="en-US" sz="1400"/>
        </a:p>
      </dgm:t>
    </dgm:pt>
    <dgm:pt modelId="{281CE370-8279-4857-8B14-4A849075B1D4}" type="parTrans" cxnId="{D17F92E1-0785-4D70-949E-7A4C6C96DAB8}">
      <dgm:prSet/>
      <dgm:spPr/>
      <dgm:t>
        <a:bodyPr/>
        <a:lstStyle/>
        <a:p>
          <a:endParaRPr lang="en-GB"/>
        </a:p>
      </dgm:t>
    </dgm:pt>
    <dgm:pt modelId="{73EFA2B9-C0AA-480A-8F19-B0710A16DB01}" type="sibTrans" cxnId="{D17F92E1-0785-4D70-949E-7A4C6C96DAB8}">
      <dgm:prSet/>
      <dgm:spPr/>
      <dgm:t>
        <a:bodyPr/>
        <a:lstStyle/>
        <a:p>
          <a:endParaRPr lang="en-GB"/>
        </a:p>
      </dgm:t>
    </dgm:pt>
    <dgm:pt modelId="{E1F7C8CA-0584-4EFE-B69D-5728C1E380B9}">
      <dgm:prSet custT="1"/>
      <dgm:spPr/>
      <dgm:t>
        <a:bodyPr/>
        <a:lstStyle/>
        <a:p>
          <a:r>
            <a:rPr lang="en-GB" sz="1400"/>
            <a:t>The development of the Target Architecture</a:t>
          </a:r>
          <a:br>
            <a:rPr lang="en-GB" sz="1400"/>
          </a:br>
          <a:r>
            <a:rPr lang="en-GB" sz="1400"/>
            <a:t>- to support the organization’s leadership in directing and 	controlling change</a:t>
          </a:r>
          <a:br>
            <a:rPr lang="en-GB" sz="1400"/>
          </a:br>
          <a:endParaRPr lang="en-US" sz="1400"/>
        </a:p>
      </dgm:t>
    </dgm:pt>
    <dgm:pt modelId="{E760C06A-7E4E-4D13-A582-08B505062F2E}" type="parTrans" cxnId="{62476DFD-039A-4E7F-AA7C-E6EA8DF3E156}">
      <dgm:prSet/>
      <dgm:spPr/>
      <dgm:t>
        <a:bodyPr/>
        <a:lstStyle/>
        <a:p>
          <a:endParaRPr lang="en-GB"/>
        </a:p>
      </dgm:t>
    </dgm:pt>
    <dgm:pt modelId="{CC86793E-470C-44E8-879E-D880EFD53F93}" type="sibTrans" cxnId="{62476DFD-039A-4E7F-AA7C-E6EA8DF3E156}">
      <dgm:prSet/>
      <dgm:spPr/>
      <dgm:t>
        <a:bodyPr/>
        <a:lstStyle/>
        <a:p>
          <a:endParaRPr lang="en-GB"/>
        </a:p>
      </dgm:t>
    </dgm:pt>
    <dgm:pt modelId="{28DA9809-C7F6-4011-BEF4-D8F6C2A1E62C}">
      <dgm:prSet custT="1"/>
      <dgm:spPr/>
      <dgm:t>
        <a:bodyPr/>
        <a:lstStyle/>
        <a:p>
          <a:r>
            <a:rPr lang="en-GB" sz="1400"/>
            <a:t>All changes within the scope of the Target Architecture</a:t>
          </a:r>
          <a:br>
            <a:rPr lang="en-GB" sz="1400"/>
          </a:br>
          <a:r>
            <a:rPr lang="en-GB" sz="1400"/>
            <a:t>- to validate developing a good target that provides an organization’s best achievable course forward</a:t>
          </a:r>
          <a:endParaRPr lang="en-US" sz="1400"/>
        </a:p>
      </dgm:t>
    </dgm:pt>
    <dgm:pt modelId="{2095DC72-5D66-4EA1-827E-BFD80150C03E}" type="parTrans" cxnId="{61C88FD5-F7B1-47D4-B6E9-93E3BAF4CDF0}">
      <dgm:prSet/>
      <dgm:spPr/>
      <dgm:t>
        <a:bodyPr/>
        <a:lstStyle/>
        <a:p>
          <a:endParaRPr lang="en-GB"/>
        </a:p>
      </dgm:t>
    </dgm:pt>
    <dgm:pt modelId="{D0B778C1-1AA7-4B18-BCB0-06EE4FD5B5F3}" type="sibTrans" cxnId="{61C88FD5-F7B1-47D4-B6E9-93E3BAF4CDF0}">
      <dgm:prSet/>
      <dgm:spPr/>
      <dgm:t>
        <a:bodyPr/>
        <a:lstStyle/>
        <a:p>
          <a:endParaRPr lang="en-GB"/>
        </a:p>
      </dgm:t>
    </dgm:pt>
    <dgm:pt modelId="{DB275F7C-3B55-4A54-88D7-D401F6AD02D0}" type="pres">
      <dgm:prSet presAssocID="{DC437E49-864E-4B6B-A65D-7E03F04903B4}" presName="linear" presStyleCnt="0">
        <dgm:presLayoutVars>
          <dgm:animLvl val="lvl"/>
          <dgm:resizeHandles val="exact"/>
        </dgm:presLayoutVars>
      </dgm:prSet>
      <dgm:spPr/>
    </dgm:pt>
    <dgm:pt modelId="{0940F3A8-8D26-4369-BE29-8A3B2A9371D0}" type="pres">
      <dgm:prSet presAssocID="{0A46380A-30E1-4AF8-BAA0-81514A0281F7}" presName="parentText" presStyleLbl="node1" presStyleIdx="0" presStyleCnt="1">
        <dgm:presLayoutVars>
          <dgm:chMax val="0"/>
          <dgm:bulletEnabled val="1"/>
        </dgm:presLayoutVars>
      </dgm:prSet>
      <dgm:spPr/>
    </dgm:pt>
    <dgm:pt modelId="{C019EBCC-94A6-4B0A-9584-34887A597B8A}" type="pres">
      <dgm:prSet presAssocID="{0A46380A-30E1-4AF8-BAA0-81514A0281F7}" presName="childText" presStyleLbl="revTx" presStyleIdx="0" presStyleCnt="1">
        <dgm:presLayoutVars>
          <dgm:bulletEnabled val="1"/>
        </dgm:presLayoutVars>
      </dgm:prSet>
      <dgm:spPr/>
    </dgm:pt>
  </dgm:ptLst>
  <dgm:cxnLst>
    <dgm:cxn modelId="{E7E40045-BEFC-4D1A-9D33-A3BD0C60F6F9}" type="presOf" srcId="{0A46380A-30E1-4AF8-BAA0-81514A0281F7}" destId="{0940F3A8-8D26-4369-BE29-8A3B2A9371D0}" srcOrd="0" destOrd="0" presId="urn:microsoft.com/office/officeart/2005/8/layout/vList2"/>
    <dgm:cxn modelId="{B30490C6-99CC-412D-8DD3-DF7FAB0D81AA}" type="presOf" srcId="{DC437E49-864E-4B6B-A65D-7E03F04903B4}" destId="{DB275F7C-3B55-4A54-88D7-D401F6AD02D0}" srcOrd="0" destOrd="0" presId="urn:microsoft.com/office/officeart/2005/8/layout/vList2"/>
    <dgm:cxn modelId="{61C88FD5-F7B1-47D4-B6E9-93E3BAF4CDF0}" srcId="{0A46380A-30E1-4AF8-BAA0-81514A0281F7}" destId="{28DA9809-C7F6-4011-BEF4-D8F6C2A1E62C}" srcOrd="1" destOrd="0" parTransId="{2095DC72-5D66-4EA1-827E-BFD80150C03E}" sibTransId="{D0B778C1-1AA7-4B18-BCB0-06EE4FD5B5F3}"/>
    <dgm:cxn modelId="{464E03DA-D7C0-4ABB-8A0C-18F84EA9DF5F}" type="presOf" srcId="{28DA9809-C7F6-4011-BEF4-D8F6C2A1E62C}" destId="{C019EBCC-94A6-4B0A-9584-34887A597B8A}" srcOrd="0" destOrd="1" presId="urn:microsoft.com/office/officeart/2005/8/layout/vList2"/>
    <dgm:cxn modelId="{D17F92E1-0785-4D70-949E-7A4C6C96DAB8}" srcId="{DC437E49-864E-4B6B-A65D-7E03F04903B4}" destId="{0A46380A-30E1-4AF8-BAA0-81514A0281F7}" srcOrd="0" destOrd="0" parTransId="{281CE370-8279-4857-8B14-4A849075B1D4}" sibTransId="{73EFA2B9-C0AA-480A-8F19-B0710A16DB01}"/>
    <dgm:cxn modelId="{A7F906FA-0C8C-4018-84C9-E6D276E72188}" type="presOf" srcId="{E1F7C8CA-0584-4EFE-B69D-5728C1E380B9}" destId="{C019EBCC-94A6-4B0A-9584-34887A597B8A}" srcOrd="0" destOrd="0" presId="urn:microsoft.com/office/officeart/2005/8/layout/vList2"/>
    <dgm:cxn modelId="{62476DFD-039A-4E7F-AA7C-E6EA8DF3E156}" srcId="{0A46380A-30E1-4AF8-BAA0-81514A0281F7}" destId="{E1F7C8CA-0584-4EFE-B69D-5728C1E380B9}" srcOrd="0" destOrd="0" parTransId="{E760C06A-7E4E-4D13-A582-08B505062F2E}" sibTransId="{CC86793E-470C-44E8-879E-D880EFD53F93}"/>
    <dgm:cxn modelId="{0072D92D-FBA6-469E-8631-12E158F7951A}" type="presParOf" srcId="{DB275F7C-3B55-4A54-88D7-D401F6AD02D0}" destId="{0940F3A8-8D26-4369-BE29-8A3B2A9371D0}" srcOrd="0" destOrd="0" presId="urn:microsoft.com/office/officeart/2005/8/layout/vList2"/>
    <dgm:cxn modelId="{22492ABC-E687-4E6B-BE20-2351C5BA9C16}" type="presParOf" srcId="{DB275F7C-3B55-4A54-88D7-D401F6AD02D0}" destId="{C019EBCC-94A6-4B0A-9584-34887A597B8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F0C93A6D-4D61-4128-9B41-39CDACCEFE3A}"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B3B192C-32EB-4846-B3E0-8E876C7558D6}">
      <dgm:prSet custT="1"/>
      <dgm:spPr>
        <a:solidFill>
          <a:schemeClr val="accent1"/>
        </a:solidFill>
      </dgm:spPr>
      <dgm:t>
        <a:bodyPr/>
        <a:lstStyle/>
        <a:p>
          <a:r>
            <a:rPr lang="en-GB" sz="1200"/>
            <a:t>Phase A - Architecture Vision</a:t>
          </a:r>
          <a:endParaRPr lang="en-US" sz="1200"/>
        </a:p>
      </dgm:t>
    </dgm:pt>
    <dgm:pt modelId="{2EECF3C6-61EE-4297-BE21-60A85933EBC2}" type="parTrans" cxnId="{DA9F1184-D60C-490F-8887-CBE0098281DB}">
      <dgm:prSet/>
      <dgm:spPr/>
      <dgm:t>
        <a:bodyPr/>
        <a:lstStyle/>
        <a:p>
          <a:endParaRPr lang="en-US" sz="1200"/>
        </a:p>
      </dgm:t>
    </dgm:pt>
    <dgm:pt modelId="{8D0A5662-3917-4CBD-BEC9-D5DFB8D21325}" type="sibTrans" cxnId="{DA9F1184-D60C-490F-8887-CBE0098281DB}">
      <dgm:prSet/>
      <dgm:spPr/>
      <dgm:t>
        <a:bodyPr/>
        <a:lstStyle/>
        <a:p>
          <a:endParaRPr lang="en-US" sz="1200"/>
        </a:p>
      </dgm:t>
    </dgm:pt>
    <dgm:pt modelId="{6D3E8E27-66BA-4867-B568-B865FBB27975}">
      <dgm:prSet custT="1"/>
      <dgm:spPr>
        <a:solidFill>
          <a:schemeClr val="accent1"/>
        </a:solidFill>
      </dgm:spPr>
      <dgm:t>
        <a:bodyPr/>
        <a:lstStyle/>
        <a:p>
          <a:r>
            <a:rPr lang="en-GB" sz="1200"/>
            <a:t>Phase B – Business Architecture</a:t>
          </a:r>
          <a:endParaRPr lang="en-US" sz="1200"/>
        </a:p>
      </dgm:t>
    </dgm:pt>
    <dgm:pt modelId="{357D7F40-86A8-4F9C-9CE0-044B456B30BF}" type="parTrans" cxnId="{791E71F2-8BB4-4308-986B-131913306C24}">
      <dgm:prSet/>
      <dgm:spPr/>
      <dgm:t>
        <a:bodyPr/>
        <a:lstStyle/>
        <a:p>
          <a:endParaRPr lang="en-US" sz="1200"/>
        </a:p>
      </dgm:t>
    </dgm:pt>
    <dgm:pt modelId="{F2940971-F318-4673-AAB7-A6670CA14C38}" type="sibTrans" cxnId="{791E71F2-8BB4-4308-986B-131913306C24}">
      <dgm:prSet/>
      <dgm:spPr/>
      <dgm:t>
        <a:bodyPr/>
        <a:lstStyle/>
        <a:p>
          <a:endParaRPr lang="en-US" sz="1200"/>
        </a:p>
      </dgm:t>
    </dgm:pt>
    <dgm:pt modelId="{F2DD78B3-A19C-4FB2-A092-F754DF60377E}">
      <dgm:prSet custT="1"/>
      <dgm:spPr>
        <a:solidFill>
          <a:schemeClr val="accent1"/>
        </a:solidFill>
      </dgm:spPr>
      <dgm:t>
        <a:bodyPr/>
        <a:lstStyle/>
        <a:p>
          <a:r>
            <a:rPr lang="en-GB" sz="1200"/>
            <a:t>Phase C – Information Systems Architecture comprising:</a:t>
          </a:r>
          <a:endParaRPr lang="en-US" sz="1200"/>
        </a:p>
      </dgm:t>
    </dgm:pt>
    <dgm:pt modelId="{DFDDCE23-7348-40B6-9EDE-7AE278EF5CD1}" type="parTrans" cxnId="{05595F4F-F222-4C56-9E18-AD5B9BCE4165}">
      <dgm:prSet/>
      <dgm:spPr/>
      <dgm:t>
        <a:bodyPr/>
        <a:lstStyle/>
        <a:p>
          <a:endParaRPr lang="en-US" sz="1200"/>
        </a:p>
      </dgm:t>
    </dgm:pt>
    <dgm:pt modelId="{14B858CE-F423-4282-9B5A-125EF3573611}" type="sibTrans" cxnId="{05595F4F-F222-4C56-9E18-AD5B9BCE4165}">
      <dgm:prSet/>
      <dgm:spPr/>
      <dgm:t>
        <a:bodyPr/>
        <a:lstStyle/>
        <a:p>
          <a:endParaRPr lang="en-US" sz="1200"/>
        </a:p>
      </dgm:t>
    </dgm:pt>
    <dgm:pt modelId="{2143ECEA-3F3E-473B-AA5C-5E6D0B91D2E8}">
      <dgm:prSet custT="1"/>
      <dgm:spPr/>
      <dgm:t>
        <a:bodyPr/>
        <a:lstStyle/>
        <a:p>
          <a:pPr marL="365760" indent="-182880">
            <a:lnSpc>
              <a:spcPct val="100000"/>
            </a:lnSpc>
            <a:spcAft>
              <a:spcPts val="0"/>
            </a:spcAft>
            <a:buFont typeface="Wingdings" panose="05000000000000000000" pitchFamily="2" charset="2"/>
            <a:buChar char="q"/>
          </a:pPr>
          <a:r>
            <a:rPr lang="en-GB" sz="1200"/>
            <a:t>Data Architecture</a:t>
          </a:r>
          <a:endParaRPr lang="en-US" sz="1200"/>
        </a:p>
      </dgm:t>
    </dgm:pt>
    <dgm:pt modelId="{0792FD4E-DD07-4436-BE65-E43B7C486C48}" type="parTrans" cxnId="{08366C81-E6E0-4F5D-99CA-60DBB45A1670}">
      <dgm:prSet/>
      <dgm:spPr/>
      <dgm:t>
        <a:bodyPr/>
        <a:lstStyle/>
        <a:p>
          <a:endParaRPr lang="en-US" sz="1200"/>
        </a:p>
      </dgm:t>
    </dgm:pt>
    <dgm:pt modelId="{7AD3C944-0AE3-423F-B942-C3BEA0B4CC3A}" type="sibTrans" cxnId="{08366C81-E6E0-4F5D-99CA-60DBB45A1670}">
      <dgm:prSet/>
      <dgm:spPr/>
      <dgm:t>
        <a:bodyPr/>
        <a:lstStyle/>
        <a:p>
          <a:endParaRPr lang="en-US" sz="1200"/>
        </a:p>
      </dgm:t>
    </dgm:pt>
    <dgm:pt modelId="{B69E9FF9-D0E8-4E47-BBFF-741B56ED455E}">
      <dgm:prSet custT="1"/>
      <dgm:spPr/>
      <dgm:t>
        <a:bodyPr/>
        <a:lstStyle/>
        <a:p>
          <a:pPr marL="365760" indent="-182880">
            <a:lnSpc>
              <a:spcPct val="100000"/>
            </a:lnSpc>
            <a:spcAft>
              <a:spcPts val="0"/>
            </a:spcAft>
            <a:buFont typeface="Wingdings" panose="05000000000000000000" pitchFamily="2" charset="2"/>
            <a:buChar char="q"/>
          </a:pPr>
          <a:r>
            <a:rPr lang="en-GB" sz="1200"/>
            <a:t>Application Architecture</a:t>
          </a:r>
          <a:endParaRPr lang="en-US" sz="1200"/>
        </a:p>
      </dgm:t>
    </dgm:pt>
    <dgm:pt modelId="{775C258F-2D0C-4F12-9254-F2A4725DCA2A}" type="parTrans" cxnId="{7BC3920E-AF23-45A1-932A-596A79B9B1AB}">
      <dgm:prSet/>
      <dgm:spPr/>
      <dgm:t>
        <a:bodyPr/>
        <a:lstStyle/>
        <a:p>
          <a:endParaRPr lang="en-US" sz="1200"/>
        </a:p>
      </dgm:t>
    </dgm:pt>
    <dgm:pt modelId="{661A8056-4C0F-4F7D-A80F-CD1510653515}" type="sibTrans" cxnId="{7BC3920E-AF23-45A1-932A-596A79B9B1AB}">
      <dgm:prSet/>
      <dgm:spPr/>
      <dgm:t>
        <a:bodyPr/>
        <a:lstStyle/>
        <a:p>
          <a:endParaRPr lang="en-US" sz="1200"/>
        </a:p>
      </dgm:t>
    </dgm:pt>
    <dgm:pt modelId="{51991BAB-09AA-48B8-AA05-68F3B28A7D5E}">
      <dgm:prSet custT="1"/>
      <dgm:spPr>
        <a:solidFill>
          <a:schemeClr val="accent1"/>
        </a:solidFill>
      </dgm:spPr>
      <dgm:t>
        <a:bodyPr/>
        <a:lstStyle/>
        <a:p>
          <a:r>
            <a:rPr lang="en-GB" sz="1200"/>
            <a:t>Phase D – Technology Architecture</a:t>
          </a:r>
          <a:endParaRPr lang="en-US" sz="1200"/>
        </a:p>
      </dgm:t>
    </dgm:pt>
    <dgm:pt modelId="{F572042C-F2FE-4883-B131-F70905E12550}" type="parTrans" cxnId="{00BF95B6-FEC9-404A-AE40-EBD4ED2F7451}">
      <dgm:prSet/>
      <dgm:spPr/>
      <dgm:t>
        <a:bodyPr/>
        <a:lstStyle/>
        <a:p>
          <a:endParaRPr lang="en-US" sz="1200"/>
        </a:p>
      </dgm:t>
    </dgm:pt>
    <dgm:pt modelId="{96270DC4-0FDF-44B1-BC28-26980E7D78C8}" type="sibTrans" cxnId="{00BF95B6-FEC9-404A-AE40-EBD4ED2F7451}">
      <dgm:prSet/>
      <dgm:spPr/>
      <dgm:t>
        <a:bodyPr/>
        <a:lstStyle/>
        <a:p>
          <a:endParaRPr lang="en-US" sz="1200"/>
        </a:p>
      </dgm:t>
    </dgm:pt>
    <dgm:pt modelId="{55D8E6A4-AD70-483F-9192-279D01DFB970}" type="pres">
      <dgm:prSet presAssocID="{F0C93A6D-4D61-4128-9B41-39CDACCEFE3A}" presName="linear" presStyleCnt="0">
        <dgm:presLayoutVars>
          <dgm:dir/>
          <dgm:animLvl val="lvl"/>
          <dgm:resizeHandles val="exact"/>
        </dgm:presLayoutVars>
      </dgm:prSet>
      <dgm:spPr/>
    </dgm:pt>
    <dgm:pt modelId="{24AFDEF6-8927-456D-84E2-17AAE99FA939}" type="pres">
      <dgm:prSet presAssocID="{9B3B192C-32EB-4846-B3E0-8E876C7558D6}" presName="parentLin" presStyleCnt="0"/>
      <dgm:spPr/>
    </dgm:pt>
    <dgm:pt modelId="{529E93D2-9857-4D82-8ECB-774AA758843B}" type="pres">
      <dgm:prSet presAssocID="{9B3B192C-32EB-4846-B3E0-8E876C7558D6}" presName="parentLeftMargin" presStyleLbl="node1" presStyleIdx="0" presStyleCnt="4"/>
      <dgm:spPr/>
    </dgm:pt>
    <dgm:pt modelId="{8B579779-A850-40F9-9AE9-C2567B0495E1}" type="pres">
      <dgm:prSet presAssocID="{9B3B192C-32EB-4846-B3E0-8E876C7558D6}" presName="parentText" presStyleLbl="node1" presStyleIdx="0" presStyleCnt="4" custScaleX="125769">
        <dgm:presLayoutVars>
          <dgm:chMax val="0"/>
          <dgm:bulletEnabled val="1"/>
        </dgm:presLayoutVars>
      </dgm:prSet>
      <dgm:spPr/>
    </dgm:pt>
    <dgm:pt modelId="{748B1B89-88A3-40CB-BC81-234B4F4C93AA}" type="pres">
      <dgm:prSet presAssocID="{9B3B192C-32EB-4846-B3E0-8E876C7558D6}" presName="negativeSpace" presStyleCnt="0"/>
      <dgm:spPr/>
    </dgm:pt>
    <dgm:pt modelId="{178A0D7D-4C78-4155-BAB0-6A0171EB291D}" type="pres">
      <dgm:prSet presAssocID="{9B3B192C-32EB-4846-B3E0-8E876C7558D6}" presName="childText" presStyleLbl="conFgAcc1" presStyleIdx="0" presStyleCnt="4">
        <dgm:presLayoutVars>
          <dgm:bulletEnabled val="1"/>
        </dgm:presLayoutVars>
      </dgm:prSet>
      <dgm:spPr/>
    </dgm:pt>
    <dgm:pt modelId="{827C4E4A-95FC-42CA-9C02-2360E896A63F}" type="pres">
      <dgm:prSet presAssocID="{8D0A5662-3917-4CBD-BEC9-D5DFB8D21325}" presName="spaceBetweenRectangles" presStyleCnt="0"/>
      <dgm:spPr/>
    </dgm:pt>
    <dgm:pt modelId="{89EFCFE5-C3D2-4127-A9C5-826DEF2B8D15}" type="pres">
      <dgm:prSet presAssocID="{6D3E8E27-66BA-4867-B568-B865FBB27975}" presName="parentLin" presStyleCnt="0"/>
      <dgm:spPr/>
    </dgm:pt>
    <dgm:pt modelId="{A5A2759A-6E98-4EB9-9C6F-2B3A70669FE4}" type="pres">
      <dgm:prSet presAssocID="{6D3E8E27-66BA-4867-B568-B865FBB27975}" presName="parentLeftMargin" presStyleLbl="node1" presStyleIdx="0" presStyleCnt="4"/>
      <dgm:spPr/>
    </dgm:pt>
    <dgm:pt modelId="{FAC6E3BE-62A8-46CA-906A-BD7002EB0811}" type="pres">
      <dgm:prSet presAssocID="{6D3E8E27-66BA-4867-B568-B865FBB27975}" presName="parentText" presStyleLbl="node1" presStyleIdx="1" presStyleCnt="4" custScaleX="125769">
        <dgm:presLayoutVars>
          <dgm:chMax val="0"/>
          <dgm:bulletEnabled val="1"/>
        </dgm:presLayoutVars>
      </dgm:prSet>
      <dgm:spPr/>
    </dgm:pt>
    <dgm:pt modelId="{FCBD86BE-B5DA-4A88-97B7-3377A03C2ECE}" type="pres">
      <dgm:prSet presAssocID="{6D3E8E27-66BA-4867-B568-B865FBB27975}" presName="negativeSpace" presStyleCnt="0"/>
      <dgm:spPr/>
    </dgm:pt>
    <dgm:pt modelId="{2E9FBC76-66B0-43F3-9FAA-4381B12BEE6A}" type="pres">
      <dgm:prSet presAssocID="{6D3E8E27-66BA-4867-B568-B865FBB27975}" presName="childText" presStyleLbl="conFgAcc1" presStyleIdx="1" presStyleCnt="4">
        <dgm:presLayoutVars>
          <dgm:bulletEnabled val="1"/>
        </dgm:presLayoutVars>
      </dgm:prSet>
      <dgm:spPr/>
    </dgm:pt>
    <dgm:pt modelId="{BFE43D37-593B-4E3E-A461-45D9CE4ADDFF}" type="pres">
      <dgm:prSet presAssocID="{F2940971-F318-4673-AAB7-A6670CA14C38}" presName="spaceBetweenRectangles" presStyleCnt="0"/>
      <dgm:spPr/>
    </dgm:pt>
    <dgm:pt modelId="{6144821B-630B-4187-AC19-83E1F3D28E9D}" type="pres">
      <dgm:prSet presAssocID="{F2DD78B3-A19C-4FB2-A092-F754DF60377E}" presName="parentLin" presStyleCnt="0"/>
      <dgm:spPr/>
    </dgm:pt>
    <dgm:pt modelId="{4B353DC8-2CF7-4A7E-A0FD-E42DC0B01C9E}" type="pres">
      <dgm:prSet presAssocID="{F2DD78B3-A19C-4FB2-A092-F754DF60377E}" presName="parentLeftMargin" presStyleLbl="node1" presStyleIdx="1" presStyleCnt="4"/>
      <dgm:spPr/>
    </dgm:pt>
    <dgm:pt modelId="{0BDBB3B0-121D-4E88-A88E-9FDE9462262D}" type="pres">
      <dgm:prSet presAssocID="{F2DD78B3-A19C-4FB2-A092-F754DF60377E}" presName="parentText" presStyleLbl="node1" presStyleIdx="2" presStyleCnt="4" custScaleX="125769">
        <dgm:presLayoutVars>
          <dgm:chMax val="0"/>
          <dgm:bulletEnabled val="1"/>
        </dgm:presLayoutVars>
      </dgm:prSet>
      <dgm:spPr/>
    </dgm:pt>
    <dgm:pt modelId="{4FFE362D-37CF-49D8-B98E-76C147B979D4}" type="pres">
      <dgm:prSet presAssocID="{F2DD78B3-A19C-4FB2-A092-F754DF60377E}" presName="negativeSpace" presStyleCnt="0"/>
      <dgm:spPr/>
    </dgm:pt>
    <dgm:pt modelId="{9892B9CC-677A-40E1-8364-8195011F5CB7}" type="pres">
      <dgm:prSet presAssocID="{F2DD78B3-A19C-4FB2-A092-F754DF60377E}" presName="childText" presStyleLbl="conFgAcc1" presStyleIdx="2" presStyleCnt="4">
        <dgm:presLayoutVars>
          <dgm:bulletEnabled val="1"/>
        </dgm:presLayoutVars>
      </dgm:prSet>
      <dgm:spPr/>
    </dgm:pt>
    <dgm:pt modelId="{FE50ECEB-CCCA-4C9C-8EA9-DA713E6151AB}" type="pres">
      <dgm:prSet presAssocID="{14B858CE-F423-4282-9B5A-125EF3573611}" presName="spaceBetweenRectangles" presStyleCnt="0"/>
      <dgm:spPr/>
    </dgm:pt>
    <dgm:pt modelId="{16856266-E9ED-4F6E-9A84-F9B826673BE9}" type="pres">
      <dgm:prSet presAssocID="{51991BAB-09AA-48B8-AA05-68F3B28A7D5E}" presName="parentLin" presStyleCnt="0"/>
      <dgm:spPr/>
    </dgm:pt>
    <dgm:pt modelId="{2B612D77-6EAF-483A-8B6B-F9269FC10386}" type="pres">
      <dgm:prSet presAssocID="{51991BAB-09AA-48B8-AA05-68F3B28A7D5E}" presName="parentLeftMargin" presStyleLbl="node1" presStyleIdx="2" presStyleCnt="4"/>
      <dgm:spPr/>
    </dgm:pt>
    <dgm:pt modelId="{75B63BDE-F7F2-4BEC-9F4A-7FD4BC1593B0}" type="pres">
      <dgm:prSet presAssocID="{51991BAB-09AA-48B8-AA05-68F3B28A7D5E}" presName="parentText" presStyleLbl="node1" presStyleIdx="3" presStyleCnt="4" custScaleX="125769">
        <dgm:presLayoutVars>
          <dgm:chMax val="0"/>
          <dgm:bulletEnabled val="1"/>
        </dgm:presLayoutVars>
      </dgm:prSet>
      <dgm:spPr/>
    </dgm:pt>
    <dgm:pt modelId="{2416302A-7E98-4088-9551-0EFB7C4689D9}" type="pres">
      <dgm:prSet presAssocID="{51991BAB-09AA-48B8-AA05-68F3B28A7D5E}" presName="negativeSpace" presStyleCnt="0"/>
      <dgm:spPr/>
    </dgm:pt>
    <dgm:pt modelId="{78589480-51BD-4817-98EC-218C494C97C4}" type="pres">
      <dgm:prSet presAssocID="{51991BAB-09AA-48B8-AA05-68F3B28A7D5E}" presName="childText" presStyleLbl="conFgAcc1" presStyleIdx="3" presStyleCnt="4">
        <dgm:presLayoutVars>
          <dgm:bulletEnabled val="1"/>
        </dgm:presLayoutVars>
      </dgm:prSet>
      <dgm:spPr/>
    </dgm:pt>
  </dgm:ptLst>
  <dgm:cxnLst>
    <dgm:cxn modelId="{B465840E-225B-42C5-A163-FA96CD481B08}" type="presOf" srcId="{6D3E8E27-66BA-4867-B568-B865FBB27975}" destId="{A5A2759A-6E98-4EB9-9C6F-2B3A70669FE4}" srcOrd="0" destOrd="0" presId="urn:microsoft.com/office/officeart/2005/8/layout/list1"/>
    <dgm:cxn modelId="{7BC3920E-AF23-45A1-932A-596A79B9B1AB}" srcId="{F2DD78B3-A19C-4FB2-A092-F754DF60377E}" destId="{B69E9FF9-D0E8-4E47-BBFF-741B56ED455E}" srcOrd="1" destOrd="0" parTransId="{775C258F-2D0C-4F12-9254-F2A4725DCA2A}" sibTransId="{661A8056-4C0F-4F7D-A80F-CD1510653515}"/>
    <dgm:cxn modelId="{18B6513D-7863-499F-A310-D759A42790DE}" type="presOf" srcId="{6D3E8E27-66BA-4867-B568-B865FBB27975}" destId="{FAC6E3BE-62A8-46CA-906A-BD7002EB0811}" srcOrd="1" destOrd="0" presId="urn:microsoft.com/office/officeart/2005/8/layout/list1"/>
    <dgm:cxn modelId="{A2F0034A-5ADE-4DDB-8B73-1BF832218172}" type="presOf" srcId="{F2DD78B3-A19C-4FB2-A092-F754DF60377E}" destId="{4B353DC8-2CF7-4A7E-A0FD-E42DC0B01C9E}" srcOrd="0" destOrd="0" presId="urn:microsoft.com/office/officeart/2005/8/layout/list1"/>
    <dgm:cxn modelId="{78D37F6A-AA3D-4CDA-B89A-785AFE88ED7E}" type="presOf" srcId="{51991BAB-09AA-48B8-AA05-68F3B28A7D5E}" destId="{2B612D77-6EAF-483A-8B6B-F9269FC10386}" srcOrd="0" destOrd="0" presId="urn:microsoft.com/office/officeart/2005/8/layout/list1"/>
    <dgm:cxn modelId="{05595F4F-F222-4C56-9E18-AD5B9BCE4165}" srcId="{F0C93A6D-4D61-4128-9B41-39CDACCEFE3A}" destId="{F2DD78B3-A19C-4FB2-A092-F754DF60377E}" srcOrd="2" destOrd="0" parTransId="{DFDDCE23-7348-40B6-9EDE-7AE278EF5CD1}" sibTransId="{14B858CE-F423-4282-9B5A-125EF3573611}"/>
    <dgm:cxn modelId="{48705770-C829-495C-AF04-4CC41CC1FC21}" type="presOf" srcId="{2143ECEA-3F3E-473B-AA5C-5E6D0B91D2E8}" destId="{9892B9CC-677A-40E1-8364-8195011F5CB7}" srcOrd="0" destOrd="0" presId="urn:microsoft.com/office/officeart/2005/8/layout/list1"/>
    <dgm:cxn modelId="{21F8FE75-2728-45C6-86A1-6CEFF0207F1C}" type="presOf" srcId="{F2DD78B3-A19C-4FB2-A092-F754DF60377E}" destId="{0BDBB3B0-121D-4E88-A88E-9FDE9462262D}" srcOrd="1" destOrd="0" presId="urn:microsoft.com/office/officeart/2005/8/layout/list1"/>
    <dgm:cxn modelId="{08366C81-E6E0-4F5D-99CA-60DBB45A1670}" srcId="{F2DD78B3-A19C-4FB2-A092-F754DF60377E}" destId="{2143ECEA-3F3E-473B-AA5C-5E6D0B91D2E8}" srcOrd="0" destOrd="0" parTransId="{0792FD4E-DD07-4436-BE65-E43B7C486C48}" sibTransId="{7AD3C944-0AE3-423F-B942-C3BEA0B4CC3A}"/>
    <dgm:cxn modelId="{DA9F1184-D60C-490F-8887-CBE0098281DB}" srcId="{F0C93A6D-4D61-4128-9B41-39CDACCEFE3A}" destId="{9B3B192C-32EB-4846-B3E0-8E876C7558D6}" srcOrd="0" destOrd="0" parTransId="{2EECF3C6-61EE-4297-BE21-60A85933EBC2}" sibTransId="{8D0A5662-3917-4CBD-BEC9-D5DFB8D21325}"/>
    <dgm:cxn modelId="{D7122088-6FCB-4A49-AD14-C8A0F6C9F7DD}" type="presOf" srcId="{B69E9FF9-D0E8-4E47-BBFF-741B56ED455E}" destId="{9892B9CC-677A-40E1-8364-8195011F5CB7}" srcOrd="0" destOrd="1" presId="urn:microsoft.com/office/officeart/2005/8/layout/list1"/>
    <dgm:cxn modelId="{CB49C39B-3129-424B-9FB8-0FE6381FA878}" type="presOf" srcId="{F0C93A6D-4D61-4128-9B41-39CDACCEFE3A}" destId="{55D8E6A4-AD70-483F-9192-279D01DFB970}" srcOrd="0" destOrd="0" presId="urn:microsoft.com/office/officeart/2005/8/layout/list1"/>
    <dgm:cxn modelId="{2C9879AF-70CA-4B60-96C7-903D388B870E}" type="presOf" srcId="{51991BAB-09AA-48B8-AA05-68F3B28A7D5E}" destId="{75B63BDE-F7F2-4BEC-9F4A-7FD4BC1593B0}" srcOrd="1" destOrd="0" presId="urn:microsoft.com/office/officeart/2005/8/layout/list1"/>
    <dgm:cxn modelId="{00BF95B6-FEC9-404A-AE40-EBD4ED2F7451}" srcId="{F0C93A6D-4D61-4128-9B41-39CDACCEFE3A}" destId="{51991BAB-09AA-48B8-AA05-68F3B28A7D5E}" srcOrd="3" destOrd="0" parTransId="{F572042C-F2FE-4883-B131-F70905E12550}" sibTransId="{96270DC4-0FDF-44B1-BC28-26980E7D78C8}"/>
    <dgm:cxn modelId="{0D87F5BE-F0A7-46CF-A67E-48D61140B3EE}" type="presOf" srcId="{9B3B192C-32EB-4846-B3E0-8E876C7558D6}" destId="{529E93D2-9857-4D82-8ECB-774AA758843B}" srcOrd="0" destOrd="0" presId="urn:microsoft.com/office/officeart/2005/8/layout/list1"/>
    <dgm:cxn modelId="{A08976DA-7F72-4E46-AD3C-C01766B5D438}" type="presOf" srcId="{9B3B192C-32EB-4846-B3E0-8E876C7558D6}" destId="{8B579779-A850-40F9-9AE9-C2567B0495E1}" srcOrd="1" destOrd="0" presId="urn:microsoft.com/office/officeart/2005/8/layout/list1"/>
    <dgm:cxn modelId="{791E71F2-8BB4-4308-986B-131913306C24}" srcId="{F0C93A6D-4D61-4128-9B41-39CDACCEFE3A}" destId="{6D3E8E27-66BA-4867-B568-B865FBB27975}" srcOrd="1" destOrd="0" parTransId="{357D7F40-86A8-4F9C-9CE0-044B456B30BF}" sibTransId="{F2940971-F318-4673-AAB7-A6670CA14C38}"/>
    <dgm:cxn modelId="{F6A407FE-C226-4458-A7A1-0DE7D5CF0125}" type="presParOf" srcId="{55D8E6A4-AD70-483F-9192-279D01DFB970}" destId="{24AFDEF6-8927-456D-84E2-17AAE99FA939}" srcOrd="0" destOrd="0" presId="urn:microsoft.com/office/officeart/2005/8/layout/list1"/>
    <dgm:cxn modelId="{2DDC56D4-74C3-4E6C-BC01-56A18F938E48}" type="presParOf" srcId="{24AFDEF6-8927-456D-84E2-17AAE99FA939}" destId="{529E93D2-9857-4D82-8ECB-774AA758843B}" srcOrd="0" destOrd="0" presId="urn:microsoft.com/office/officeart/2005/8/layout/list1"/>
    <dgm:cxn modelId="{ECAF0903-7799-41AB-8C19-11C12C20C223}" type="presParOf" srcId="{24AFDEF6-8927-456D-84E2-17AAE99FA939}" destId="{8B579779-A850-40F9-9AE9-C2567B0495E1}" srcOrd="1" destOrd="0" presId="urn:microsoft.com/office/officeart/2005/8/layout/list1"/>
    <dgm:cxn modelId="{9CC49EE5-4974-420D-B27D-676BF2A73B82}" type="presParOf" srcId="{55D8E6A4-AD70-483F-9192-279D01DFB970}" destId="{748B1B89-88A3-40CB-BC81-234B4F4C93AA}" srcOrd="1" destOrd="0" presId="urn:microsoft.com/office/officeart/2005/8/layout/list1"/>
    <dgm:cxn modelId="{95630359-FDF4-4192-A2DD-FDA97D5E68B3}" type="presParOf" srcId="{55D8E6A4-AD70-483F-9192-279D01DFB970}" destId="{178A0D7D-4C78-4155-BAB0-6A0171EB291D}" srcOrd="2" destOrd="0" presId="urn:microsoft.com/office/officeart/2005/8/layout/list1"/>
    <dgm:cxn modelId="{4E9C95E6-B5AF-4983-B56D-ECAA8186E6A0}" type="presParOf" srcId="{55D8E6A4-AD70-483F-9192-279D01DFB970}" destId="{827C4E4A-95FC-42CA-9C02-2360E896A63F}" srcOrd="3" destOrd="0" presId="urn:microsoft.com/office/officeart/2005/8/layout/list1"/>
    <dgm:cxn modelId="{71E17AA7-1795-400C-9F2C-5E24F40DAD80}" type="presParOf" srcId="{55D8E6A4-AD70-483F-9192-279D01DFB970}" destId="{89EFCFE5-C3D2-4127-A9C5-826DEF2B8D15}" srcOrd="4" destOrd="0" presId="urn:microsoft.com/office/officeart/2005/8/layout/list1"/>
    <dgm:cxn modelId="{C206A098-D1DE-4322-9543-0F12F788C06D}" type="presParOf" srcId="{89EFCFE5-C3D2-4127-A9C5-826DEF2B8D15}" destId="{A5A2759A-6E98-4EB9-9C6F-2B3A70669FE4}" srcOrd="0" destOrd="0" presId="urn:microsoft.com/office/officeart/2005/8/layout/list1"/>
    <dgm:cxn modelId="{383D5CD1-E302-4E59-BE57-36D7F46B12DE}" type="presParOf" srcId="{89EFCFE5-C3D2-4127-A9C5-826DEF2B8D15}" destId="{FAC6E3BE-62A8-46CA-906A-BD7002EB0811}" srcOrd="1" destOrd="0" presId="urn:microsoft.com/office/officeart/2005/8/layout/list1"/>
    <dgm:cxn modelId="{E4FD0EF9-EAC5-4EC8-9329-605A0DA5BFEE}" type="presParOf" srcId="{55D8E6A4-AD70-483F-9192-279D01DFB970}" destId="{FCBD86BE-B5DA-4A88-97B7-3377A03C2ECE}" srcOrd="5" destOrd="0" presId="urn:microsoft.com/office/officeart/2005/8/layout/list1"/>
    <dgm:cxn modelId="{1C4B71FD-DCD8-4763-A423-8E198CB35887}" type="presParOf" srcId="{55D8E6A4-AD70-483F-9192-279D01DFB970}" destId="{2E9FBC76-66B0-43F3-9FAA-4381B12BEE6A}" srcOrd="6" destOrd="0" presId="urn:microsoft.com/office/officeart/2005/8/layout/list1"/>
    <dgm:cxn modelId="{37345CCE-1C0E-44DC-932A-8BAF4DED0E2C}" type="presParOf" srcId="{55D8E6A4-AD70-483F-9192-279D01DFB970}" destId="{BFE43D37-593B-4E3E-A461-45D9CE4ADDFF}" srcOrd="7" destOrd="0" presId="urn:microsoft.com/office/officeart/2005/8/layout/list1"/>
    <dgm:cxn modelId="{EB9065BC-F81E-4E13-964B-A38CC08C2C52}" type="presParOf" srcId="{55D8E6A4-AD70-483F-9192-279D01DFB970}" destId="{6144821B-630B-4187-AC19-83E1F3D28E9D}" srcOrd="8" destOrd="0" presId="urn:microsoft.com/office/officeart/2005/8/layout/list1"/>
    <dgm:cxn modelId="{5ACC8C72-3F74-4DD1-9AA6-5975797A50E6}" type="presParOf" srcId="{6144821B-630B-4187-AC19-83E1F3D28E9D}" destId="{4B353DC8-2CF7-4A7E-A0FD-E42DC0B01C9E}" srcOrd="0" destOrd="0" presId="urn:microsoft.com/office/officeart/2005/8/layout/list1"/>
    <dgm:cxn modelId="{7C43176F-E8F1-404C-9625-2B264B8F0E43}" type="presParOf" srcId="{6144821B-630B-4187-AC19-83E1F3D28E9D}" destId="{0BDBB3B0-121D-4E88-A88E-9FDE9462262D}" srcOrd="1" destOrd="0" presId="urn:microsoft.com/office/officeart/2005/8/layout/list1"/>
    <dgm:cxn modelId="{C517AC28-5FA1-40D9-8201-DF2A22251323}" type="presParOf" srcId="{55D8E6A4-AD70-483F-9192-279D01DFB970}" destId="{4FFE362D-37CF-49D8-B98E-76C147B979D4}" srcOrd="9" destOrd="0" presId="urn:microsoft.com/office/officeart/2005/8/layout/list1"/>
    <dgm:cxn modelId="{AA1C401A-092A-4C0E-95D0-B9781A1A9847}" type="presParOf" srcId="{55D8E6A4-AD70-483F-9192-279D01DFB970}" destId="{9892B9CC-677A-40E1-8364-8195011F5CB7}" srcOrd="10" destOrd="0" presId="urn:microsoft.com/office/officeart/2005/8/layout/list1"/>
    <dgm:cxn modelId="{B7E1D615-48AD-473D-8F96-C5B61B784667}" type="presParOf" srcId="{55D8E6A4-AD70-483F-9192-279D01DFB970}" destId="{FE50ECEB-CCCA-4C9C-8EA9-DA713E6151AB}" srcOrd="11" destOrd="0" presId="urn:microsoft.com/office/officeart/2005/8/layout/list1"/>
    <dgm:cxn modelId="{C86C9ACF-4256-4748-9C7F-D2BA22AD6053}" type="presParOf" srcId="{55D8E6A4-AD70-483F-9192-279D01DFB970}" destId="{16856266-E9ED-4F6E-9A84-F9B826673BE9}" srcOrd="12" destOrd="0" presId="urn:microsoft.com/office/officeart/2005/8/layout/list1"/>
    <dgm:cxn modelId="{F87380EA-4488-43BF-96D0-6D2FF3535AD1}" type="presParOf" srcId="{16856266-E9ED-4F6E-9A84-F9B826673BE9}" destId="{2B612D77-6EAF-483A-8B6B-F9269FC10386}" srcOrd="0" destOrd="0" presId="urn:microsoft.com/office/officeart/2005/8/layout/list1"/>
    <dgm:cxn modelId="{77F83C44-FFF9-4D2B-ABD3-4C70C986294C}" type="presParOf" srcId="{16856266-E9ED-4F6E-9A84-F9B826673BE9}" destId="{75B63BDE-F7F2-4BEC-9F4A-7FD4BC1593B0}" srcOrd="1" destOrd="0" presId="urn:microsoft.com/office/officeart/2005/8/layout/list1"/>
    <dgm:cxn modelId="{0EC432C2-C2A9-4B24-9F69-ECD448D76635}" type="presParOf" srcId="{55D8E6A4-AD70-483F-9192-279D01DFB970}" destId="{2416302A-7E98-4088-9551-0EFB7C4689D9}" srcOrd="13" destOrd="0" presId="urn:microsoft.com/office/officeart/2005/8/layout/list1"/>
    <dgm:cxn modelId="{0CAF206D-564C-4492-BB89-0062438E5301}" type="presParOf" srcId="{55D8E6A4-AD70-483F-9192-279D01DFB970}" destId="{78589480-51BD-4817-98EC-218C494C97C4}"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680D85C-4263-4623-BE3A-273AE8CFEFD0}"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25DB1DCF-C744-4739-B060-D0EBD53C0E5A}">
      <dgm:prSet custT="1"/>
      <dgm:spPr>
        <a:solidFill>
          <a:schemeClr val="accent1"/>
        </a:solidFill>
      </dgm:spPr>
      <dgm:t>
        <a:bodyPr/>
        <a:lstStyle/>
        <a:p>
          <a:r>
            <a:rPr lang="en-GB" sz="1200"/>
            <a:t>Phase E – Opportunities and Solutions</a:t>
          </a:r>
          <a:endParaRPr lang="en-US" sz="1200"/>
        </a:p>
      </dgm:t>
    </dgm:pt>
    <dgm:pt modelId="{B7EC4F25-7EBF-4186-ABF6-04288EC1435E}" type="parTrans" cxnId="{331CEE3C-DB8C-4267-83EC-873BF5DAA16D}">
      <dgm:prSet/>
      <dgm:spPr/>
      <dgm:t>
        <a:bodyPr/>
        <a:lstStyle/>
        <a:p>
          <a:endParaRPr lang="en-US" sz="1200"/>
        </a:p>
      </dgm:t>
    </dgm:pt>
    <dgm:pt modelId="{ADB2FB27-23CC-49C0-AB68-1B6A557093A7}" type="sibTrans" cxnId="{331CEE3C-DB8C-4267-83EC-873BF5DAA16D}">
      <dgm:prSet/>
      <dgm:spPr/>
      <dgm:t>
        <a:bodyPr/>
        <a:lstStyle/>
        <a:p>
          <a:endParaRPr lang="en-US" sz="1200"/>
        </a:p>
      </dgm:t>
    </dgm:pt>
    <dgm:pt modelId="{48378DB0-CB1F-4474-B9A6-9E78F16A12B8}">
      <dgm:prSet custT="1"/>
      <dgm:spPr>
        <a:solidFill>
          <a:schemeClr val="accent1"/>
        </a:solidFill>
      </dgm:spPr>
      <dgm:t>
        <a:bodyPr/>
        <a:lstStyle/>
        <a:p>
          <a:r>
            <a:rPr lang="en-GB" sz="1200"/>
            <a:t>Phase F – Migration Planning</a:t>
          </a:r>
          <a:endParaRPr lang="en-US" sz="1200"/>
        </a:p>
      </dgm:t>
    </dgm:pt>
    <dgm:pt modelId="{B469A3C7-329C-4D5B-850A-21BE39AFE8B3}" type="parTrans" cxnId="{90FD0630-32F6-4E20-ACDF-54FD49CEB923}">
      <dgm:prSet/>
      <dgm:spPr/>
      <dgm:t>
        <a:bodyPr/>
        <a:lstStyle/>
        <a:p>
          <a:endParaRPr lang="en-US" sz="1200"/>
        </a:p>
      </dgm:t>
    </dgm:pt>
    <dgm:pt modelId="{E6661744-118D-4916-A4DF-4E78542EE438}" type="sibTrans" cxnId="{90FD0630-32F6-4E20-ACDF-54FD49CEB923}">
      <dgm:prSet/>
      <dgm:spPr/>
      <dgm:t>
        <a:bodyPr/>
        <a:lstStyle/>
        <a:p>
          <a:endParaRPr lang="en-US" sz="1200"/>
        </a:p>
      </dgm:t>
    </dgm:pt>
    <dgm:pt modelId="{E39ED799-6065-4A6A-8BD5-C70324B6595C}">
      <dgm:prSet custT="1"/>
      <dgm:spPr>
        <a:solidFill>
          <a:schemeClr val="accent1"/>
        </a:solidFill>
      </dgm:spPr>
      <dgm:t>
        <a:bodyPr/>
        <a:lstStyle/>
        <a:p>
          <a:r>
            <a:rPr lang="en-GB" sz="1200"/>
            <a:t>Phase G – Implementation Governance</a:t>
          </a:r>
          <a:endParaRPr lang="en-US" sz="1200"/>
        </a:p>
      </dgm:t>
    </dgm:pt>
    <dgm:pt modelId="{D2698D3D-9FCE-49C3-8B46-47EA2FAFDD48}" type="parTrans" cxnId="{8D774A5F-3009-4B1E-B9B4-4B271908C08F}">
      <dgm:prSet/>
      <dgm:spPr/>
      <dgm:t>
        <a:bodyPr/>
        <a:lstStyle/>
        <a:p>
          <a:endParaRPr lang="en-US" sz="1200"/>
        </a:p>
      </dgm:t>
    </dgm:pt>
    <dgm:pt modelId="{B0D07F0A-F525-4804-B1F4-6E5702B9DB41}" type="sibTrans" cxnId="{8D774A5F-3009-4B1E-B9B4-4B271908C08F}">
      <dgm:prSet/>
      <dgm:spPr/>
      <dgm:t>
        <a:bodyPr/>
        <a:lstStyle/>
        <a:p>
          <a:endParaRPr lang="en-US" sz="1200"/>
        </a:p>
      </dgm:t>
    </dgm:pt>
    <dgm:pt modelId="{3B99BBA1-D490-422D-A749-947F2CDEF5CF}">
      <dgm:prSet custT="1"/>
      <dgm:spPr>
        <a:solidFill>
          <a:schemeClr val="accent1"/>
        </a:solidFill>
      </dgm:spPr>
      <dgm:t>
        <a:bodyPr/>
        <a:lstStyle/>
        <a:p>
          <a:pPr>
            <a:spcAft>
              <a:spcPts val="0"/>
            </a:spcAft>
          </a:pPr>
          <a:r>
            <a:rPr lang="en-GB" sz="1200"/>
            <a:t>Phase H – Architecture Change Management </a:t>
          </a:r>
        </a:p>
        <a:p>
          <a:pPr>
            <a:spcAft>
              <a:spcPts val="0"/>
            </a:spcAft>
          </a:pPr>
          <a:r>
            <a:rPr lang="en-GB" sz="1200"/>
            <a:t>is mainly in the form of support and Governance.</a:t>
          </a:r>
          <a:endParaRPr lang="en-US" sz="1200"/>
        </a:p>
      </dgm:t>
    </dgm:pt>
    <dgm:pt modelId="{786CA1D8-20AC-4A04-9501-4A74CBAF8E00}" type="parTrans" cxnId="{92CAEAD6-CF04-4361-B261-938EC06ED4D2}">
      <dgm:prSet/>
      <dgm:spPr/>
      <dgm:t>
        <a:bodyPr/>
        <a:lstStyle/>
        <a:p>
          <a:endParaRPr lang="en-US" sz="1200"/>
        </a:p>
      </dgm:t>
    </dgm:pt>
    <dgm:pt modelId="{5CED8C55-4539-4914-9D17-A767325CB196}" type="sibTrans" cxnId="{92CAEAD6-CF04-4361-B261-938EC06ED4D2}">
      <dgm:prSet/>
      <dgm:spPr/>
      <dgm:t>
        <a:bodyPr/>
        <a:lstStyle/>
        <a:p>
          <a:endParaRPr lang="en-US" sz="1200"/>
        </a:p>
      </dgm:t>
    </dgm:pt>
    <dgm:pt modelId="{54B3A688-4752-4967-BCDD-8DC05ED0B255}" type="pres">
      <dgm:prSet presAssocID="{7680D85C-4263-4623-BE3A-273AE8CFEFD0}" presName="linear" presStyleCnt="0">
        <dgm:presLayoutVars>
          <dgm:animLvl val="lvl"/>
          <dgm:resizeHandles val="exact"/>
        </dgm:presLayoutVars>
      </dgm:prSet>
      <dgm:spPr/>
    </dgm:pt>
    <dgm:pt modelId="{873E1E56-7574-4F50-AA72-25886C2C13F9}" type="pres">
      <dgm:prSet presAssocID="{25DB1DCF-C744-4739-B060-D0EBD53C0E5A}" presName="parentText" presStyleLbl="node1" presStyleIdx="0" presStyleCnt="4">
        <dgm:presLayoutVars>
          <dgm:chMax val="0"/>
          <dgm:bulletEnabled val="1"/>
        </dgm:presLayoutVars>
      </dgm:prSet>
      <dgm:spPr/>
    </dgm:pt>
    <dgm:pt modelId="{642F19ED-AF8B-424E-BC30-0A6BECDC0236}" type="pres">
      <dgm:prSet presAssocID="{ADB2FB27-23CC-49C0-AB68-1B6A557093A7}" presName="spacer" presStyleCnt="0"/>
      <dgm:spPr/>
    </dgm:pt>
    <dgm:pt modelId="{537B3E5D-D896-4EF0-B6A1-9166DBFA9C9F}" type="pres">
      <dgm:prSet presAssocID="{48378DB0-CB1F-4474-B9A6-9E78F16A12B8}" presName="parentText" presStyleLbl="node1" presStyleIdx="1" presStyleCnt="4">
        <dgm:presLayoutVars>
          <dgm:chMax val="0"/>
          <dgm:bulletEnabled val="1"/>
        </dgm:presLayoutVars>
      </dgm:prSet>
      <dgm:spPr/>
    </dgm:pt>
    <dgm:pt modelId="{1E4DB411-875A-46A3-BC9E-6804D8F2463C}" type="pres">
      <dgm:prSet presAssocID="{E6661744-118D-4916-A4DF-4E78542EE438}" presName="spacer" presStyleCnt="0"/>
      <dgm:spPr/>
    </dgm:pt>
    <dgm:pt modelId="{F96420E4-73FD-49FD-9269-6704A42BCAE5}" type="pres">
      <dgm:prSet presAssocID="{E39ED799-6065-4A6A-8BD5-C70324B6595C}" presName="parentText" presStyleLbl="node1" presStyleIdx="2" presStyleCnt="4">
        <dgm:presLayoutVars>
          <dgm:chMax val="0"/>
          <dgm:bulletEnabled val="1"/>
        </dgm:presLayoutVars>
      </dgm:prSet>
      <dgm:spPr/>
    </dgm:pt>
    <dgm:pt modelId="{8F85B17D-6CCD-45EF-A3DD-BF73093540E6}" type="pres">
      <dgm:prSet presAssocID="{B0D07F0A-F525-4804-B1F4-6E5702B9DB41}" presName="spacer" presStyleCnt="0"/>
      <dgm:spPr/>
    </dgm:pt>
    <dgm:pt modelId="{5FF71E0A-FAB1-4A07-9261-208DE8A3B519}" type="pres">
      <dgm:prSet presAssocID="{3B99BBA1-D490-422D-A749-947F2CDEF5CF}" presName="parentText" presStyleLbl="node1" presStyleIdx="3" presStyleCnt="4" custScaleY="97025">
        <dgm:presLayoutVars>
          <dgm:chMax val="0"/>
          <dgm:bulletEnabled val="1"/>
        </dgm:presLayoutVars>
      </dgm:prSet>
      <dgm:spPr/>
    </dgm:pt>
  </dgm:ptLst>
  <dgm:cxnLst>
    <dgm:cxn modelId="{2254300F-E36C-472D-BD85-F077A5454587}" type="presOf" srcId="{E39ED799-6065-4A6A-8BD5-C70324B6595C}" destId="{F96420E4-73FD-49FD-9269-6704A42BCAE5}" srcOrd="0" destOrd="0" presId="urn:microsoft.com/office/officeart/2005/8/layout/vList2"/>
    <dgm:cxn modelId="{90FD0630-32F6-4E20-ACDF-54FD49CEB923}" srcId="{7680D85C-4263-4623-BE3A-273AE8CFEFD0}" destId="{48378DB0-CB1F-4474-B9A6-9E78F16A12B8}" srcOrd="1" destOrd="0" parTransId="{B469A3C7-329C-4D5B-850A-21BE39AFE8B3}" sibTransId="{E6661744-118D-4916-A4DF-4E78542EE438}"/>
    <dgm:cxn modelId="{331CEE3C-DB8C-4267-83EC-873BF5DAA16D}" srcId="{7680D85C-4263-4623-BE3A-273AE8CFEFD0}" destId="{25DB1DCF-C744-4739-B060-D0EBD53C0E5A}" srcOrd="0" destOrd="0" parTransId="{B7EC4F25-7EBF-4186-ABF6-04288EC1435E}" sibTransId="{ADB2FB27-23CC-49C0-AB68-1B6A557093A7}"/>
    <dgm:cxn modelId="{E49D3D5C-3E7D-4978-880C-0D5B8C2D1ADF}" type="presOf" srcId="{25DB1DCF-C744-4739-B060-D0EBD53C0E5A}" destId="{873E1E56-7574-4F50-AA72-25886C2C13F9}" srcOrd="0" destOrd="0" presId="urn:microsoft.com/office/officeart/2005/8/layout/vList2"/>
    <dgm:cxn modelId="{8D774A5F-3009-4B1E-B9B4-4B271908C08F}" srcId="{7680D85C-4263-4623-BE3A-273AE8CFEFD0}" destId="{E39ED799-6065-4A6A-8BD5-C70324B6595C}" srcOrd="2" destOrd="0" parTransId="{D2698D3D-9FCE-49C3-8B46-47EA2FAFDD48}" sibTransId="{B0D07F0A-F525-4804-B1F4-6E5702B9DB41}"/>
    <dgm:cxn modelId="{DD1CA18F-9E36-4AF0-8286-73883D298CD1}" type="presOf" srcId="{3B99BBA1-D490-422D-A749-947F2CDEF5CF}" destId="{5FF71E0A-FAB1-4A07-9261-208DE8A3B519}" srcOrd="0" destOrd="0" presId="urn:microsoft.com/office/officeart/2005/8/layout/vList2"/>
    <dgm:cxn modelId="{FB618B9E-8E6A-4A1A-846D-8CBFBDD82C9E}" type="presOf" srcId="{48378DB0-CB1F-4474-B9A6-9E78F16A12B8}" destId="{537B3E5D-D896-4EF0-B6A1-9166DBFA9C9F}" srcOrd="0" destOrd="0" presId="urn:microsoft.com/office/officeart/2005/8/layout/vList2"/>
    <dgm:cxn modelId="{92CAEAD6-CF04-4361-B261-938EC06ED4D2}" srcId="{7680D85C-4263-4623-BE3A-273AE8CFEFD0}" destId="{3B99BBA1-D490-422D-A749-947F2CDEF5CF}" srcOrd="3" destOrd="0" parTransId="{786CA1D8-20AC-4A04-9501-4A74CBAF8E00}" sibTransId="{5CED8C55-4539-4914-9D17-A767325CB196}"/>
    <dgm:cxn modelId="{E1DEE7F8-D83A-480C-BB84-B434866A9BA8}" type="presOf" srcId="{7680D85C-4263-4623-BE3A-273AE8CFEFD0}" destId="{54B3A688-4752-4967-BCDD-8DC05ED0B255}" srcOrd="0" destOrd="0" presId="urn:microsoft.com/office/officeart/2005/8/layout/vList2"/>
    <dgm:cxn modelId="{B732DEA5-9EBB-46B9-99AE-115EDEB0BD06}" type="presParOf" srcId="{54B3A688-4752-4967-BCDD-8DC05ED0B255}" destId="{873E1E56-7574-4F50-AA72-25886C2C13F9}" srcOrd="0" destOrd="0" presId="urn:microsoft.com/office/officeart/2005/8/layout/vList2"/>
    <dgm:cxn modelId="{3BF48A35-5B5E-4393-B09D-C56D681A391A}" type="presParOf" srcId="{54B3A688-4752-4967-BCDD-8DC05ED0B255}" destId="{642F19ED-AF8B-424E-BC30-0A6BECDC0236}" srcOrd="1" destOrd="0" presId="urn:microsoft.com/office/officeart/2005/8/layout/vList2"/>
    <dgm:cxn modelId="{37284F4C-ACB2-4E1A-9E72-CF3C85B67CE1}" type="presParOf" srcId="{54B3A688-4752-4967-BCDD-8DC05ED0B255}" destId="{537B3E5D-D896-4EF0-B6A1-9166DBFA9C9F}" srcOrd="2" destOrd="0" presId="urn:microsoft.com/office/officeart/2005/8/layout/vList2"/>
    <dgm:cxn modelId="{DDF29019-C613-4BA5-9BD6-2174D8FA8194}" type="presParOf" srcId="{54B3A688-4752-4967-BCDD-8DC05ED0B255}" destId="{1E4DB411-875A-46A3-BC9E-6804D8F2463C}" srcOrd="3" destOrd="0" presId="urn:microsoft.com/office/officeart/2005/8/layout/vList2"/>
    <dgm:cxn modelId="{65F4F1B9-AFD7-4F09-B4EB-45941AE207CC}" type="presParOf" srcId="{54B3A688-4752-4967-BCDD-8DC05ED0B255}" destId="{F96420E4-73FD-49FD-9269-6704A42BCAE5}" srcOrd="4" destOrd="0" presId="urn:microsoft.com/office/officeart/2005/8/layout/vList2"/>
    <dgm:cxn modelId="{EEB247E9-F2C6-4CF9-9846-4A921B574D54}" type="presParOf" srcId="{54B3A688-4752-4967-BCDD-8DC05ED0B255}" destId="{8F85B17D-6CCD-45EF-A3DD-BF73093540E6}" srcOrd="5" destOrd="0" presId="urn:microsoft.com/office/officeart/2005/8/layout/vList2"/>
    <dgm:cxn modelId="{13E6F4E8-E76C-4EF2-8B78-E1302FF2CC80}" type="presParOf" srcId="{54B3A688-4752-4967-BCDD-8DC05ED0B255}" destId="{5FF71E0A-FAB1-4A07-9261-208DE8A3B519}"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8B91AD0-5D4F-4E28-8FA0-CFCF50D4D7BB}"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0E4895B8-3CAC-4BAF-A22A-D41691501328}">
      <dgm:prSet custT="1"/>
      <dgm:spPr/>
      <dgm:t>
        <a:bodyPr/>
        <a:lstStyle/>
        <a:p>
          <a:pPr>
            <a:lnSpc>
              <a:spcPct val="100000"/>
            </a:lnSpc>
          </a:pPr>
          <a:r>
            <a:rPr lang="en-GB" sz="1400" b="1"/>
            <a:t>Objective</a:t>
          </a:r>
          <a:r>
            <a:rPr lang="en-GB" sz="1400"/>
            <a:t>: A time-bounded milestone for an organization used to demonstrate progress towards a goal.</a:t>
          </a:r>
          <a:endParaRPr lang="en-US" sz="1400"/>
        </a:p>
      </dgm:t>
    </dgm:pt>
    <dgm:pt modelId="{0ECFD312-6075-4F4B-982F-E5B59F29B592}" type="parTrans" cxnId="{44F901B3-9511-4A88-8239-B115270245D1}">
      <dgm:prSet/>
      <dgm:spPr/>
      <dgm:t>
        <a:bodyPr/>
        <a:lstStyle/>
        <a:p>
          <a:endParaRPr lang="en-US" sz="1600"/>
        </a:p>
      </dgm:t>
    </dgm:pt>
    <dgm:pt modelId="{14EDC69D-52E0-42EF-9DF9-8424FAAE6637}" type="sibTrans" cxnId="{44F901B3-9511-4A88-8239-B115270245D1}">
      <dgm:prSet/>
      <dgm:spPr/>
      <dgm:t>
        <a:bodyPr/>
        <a:lstStyle/>
        <a:p>
          <a:endParaRPr lang="en-US" sz="1600"/>
        </a:p>
      </dgm:t>
    </dgm:pt>
    <dgm:pt modelId="{A83D3431-9193-47CE-A56D-7DD1FA25C38A}">
      <dgm:prSet custT="1"/>
      <dgm:spPr/>
      <dgm:t>
        <a:bodyPr/>
        <a:lstStyle/>
        <a:p>
          <a:pPr>
            <a:lnSpc>
              <a:spcPct val="100000"/>
            </a:lnSpc>
          </a:pPr>
          <a:r>
            <a:rPr lang="en-GB" sz="1400" b="1" dirty="0"/>
            <a:t>Goal</a:t>
          </a:r>
          <a:r>
            <a:rPr lang="en-GB" sz="1400" dirty="0"/>
            <a:t>: A high-level statement of intent or direction for an organization.</a:t>
          </a:r>
          <a:endParaRPr lang="en-US" sz="1400" dirty="0"/>
        </a:p>
      </dgm:t>
    </dgm:pt>
    <dgm:pt modelId="{4AE143D5-0FBA-4576-8D12-F8F9C9C909D0}" type="parTrans" cxnId="{1AA988E9-524E-4F06-B227-0CA28FDE7DC1}">
      <dgm:prSet/>
      <dgm:spPr/>
      <dgm:t>
        <a:bodyPr/>
        <a:lstStyle/>
        <a:p>
          <a:endParaRPr lang="en-US" sz="1600"/>
        </a:p>
      </dgm:t>
    </dgm:pt>
    <dgm:pt modelId="{7F24BCC3-B53B-4002-A893-F1CEBE2911E1}" type="sibTrans" cxnId="{1AA988E9-524E-4F06-B227-0CA28FDE7DC1}">
      <dgm:prSet/>
      <dgm:spPr/>
      <dgm:t>
        <a:bodyPr/>
        <a:lstStyle/>
        <a:p>
          <a:endParaRPr lang="en-US" sz="1600"/>
        </a:p>
      </dgm:t>
    </dgm:pt>
    <dgm:pt modelId="{4235B9F9-FDC9-4A07-8E3E-80DB6526CBEE}" type="pres">
      <dgm:prSet presAssocID="{98B91AD0-5D4F-4E28-8FA0-CFCF50D4D7BB}" presName="root" presStyleCnt="0">
        <dgm:presLayoutVars>
          <dgm:dir/>
          <dgm:resizeHandles val="exact"/>
        </dgm:presLayoutVars>
      </dgm:prSet>
      <dgm:spPr/>
    </dgm:pt>
    <dgm:pt modelId="{85CC7FB5-B9B4-4DDD-ADEE-33F0D0B3666F}" type="pres">
      <dgm:prSet presAssocID="{0E4895B8-3CAC-4BAF-A22A-D41691501328}" presName="compNode" presStyleCnt="0"/>
      <dgm:spPr/>
    </dgm:pt>
    <dgm:pt modelId="{34262C43-D240-48F0-B03E-8E9C102AF5EA}" type="pres">
      <dgm:prSet presAssocID="{0E4895B8-3CAC-4BAF-A22A-D41691501328}" presName="bgRect" presStyleLbl="bgShp" presStyleIdx="0" presStyleCnt="2"/>
      <dgm:spPr/>
    </dgm:pt>
    <dgm:pt modelId="{A01BFB4C-233F-4018-976D-8BFA7B498170}" type="pres">
      <dgm:prSet presAssocID="{0E4895B8-3CAC-4BAF-A22A-D41691501328}" presName="iconRect" presStyleLbl="node1" presStyleIdx="0" presStyleCnt="2" custScaleX="143583" custScaleY="14358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llseye"/>
        </a:ext>
      </dgm:extLst>
    </dgm:pt>
    <dgm:pt modelId="{81020F8F-5AD5-400B-A458-2CA7836AD38B}" type="pres">
      <dgm:prSet presAssocID="{0E4895B8-3CAC-4BAF-A22A-D41691501328}" presName="spaceRect" presStyleCnt="0"/>
      <dgm:spPr/>
    </dgm:pt>
    <dgm:pt modelId="{ABC9D601-AE98-439F-959F-CFDBDC5FAD28}" type="pres">
      <dgm:prSet presAssocID="{0E4895B8-3CAC-4BAF-A22A-D41691501328}" presName="parTx" presStyleLbl="revTx" presStyleIdx="0" presStyleCnt="2">
        <dgm:presLayoutVars>
          <dgm:chMax val="0"/>
          <dgm:chPref val="0"/>
        </dgm:presLayoutVars>
      </dgm:prSet>
      <dgm:spPr/>
    </dgm:pt>
    <dgm:pt modelId="{093E9F71-25B5-4277-B543-DDE106D5E6D3}" type="pres">
      <dgm:prSet presAssocID="{14EDC69D-52E0-42EF-9DF9-8424FAAE6637}" presName="sibTrans" presStyleCnt="0"/>
      <dgm:spPr/>
    </dgm:pt>
    <dgm:pt modelId="{3009FA80-B73B-4ED0-BD0F-2DE68CC26341}" type="pres">
      <dgm:prSet presAssocID="{A83D3431-9193-47CE-A56D-7DD1FA25C38A}" presName="compNode" presStyleCnt="0"/>
      <dgm:spPr/>
    </dgm:pt>
    <dgm:pt modelId="{F188501F-B1CD-44BF-AF00-3A961A3400D4}" type="pres">
      <dgm:prSet presAssocID="{A83D3431-9193-47CE-A56D-7DD1FA25C38A}" presName="bgRect" presStyleLbl="bgShp" presStyleIdx="1" presStyleCnt="2"/>
      <dgm:spPr/>
    </dgm:pt>
    <dgm:pt modelId="{45256D02-D984-4F10-A189-66E09DFA791C}" type="pres">
      <dgm:prSet presAssocID="{A83D3431-9193-47CE-A56D-7DD1FA25C38A}" presName="iconRect" presStyleLbl="node1" presStyleIdx="1" presStyleCnt="2" custScaleX="143583" custScaleY="14358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ext>
      </dgm:extLst>
    </dgm:pt>
    <dgm:pt modelId="{E8E2C98E-08BF-404E-9B11-B53B0783BC8A}" type="pres">
      <dgm:prSet presAssocID="{A83D3431-9193-47CE-A56D-7DD1FA25C38A}" presName="spaceRect" presStyleCnt="0"/>
      <dgm:spPr/>
    </dgm:pt>
    <dgm:pt modelId="{1C47711A-8B33-45A9-A5BE-299E36F558F0}" type="pres">
      <dgm:prSet presAssocID="{A83D3431-9193-47CE-A56D-7DD1FA25C38A}" presName="parTx" presStyleLbl="revTx" presStyleIdx="1" presStyleCnt="2">
        <dgm:presLayoutVars>
          <dgm:chMax val="0"/>
          <dgm:chPref val="0"/>
        </dgm:presLayoutVars>
      </dgm:prSet>
      <dgm:spPr/>
    </dgm:pt>
  </dgm:ptLst>
  <dgm:cxnLst>
    <dgm:cxn modelId="{AC6A0487-37E5-49A0-8065-C7D11104412D}" type="presOf" srcId="{98B91AD0-5D4F-4E28-8FA0-CFCF50D4D7BB}" destId="{4235B9F9-FDC9-4A07-8E3E-80DB6526CBEE}" srcOrd="0" destOrd="0" presId="urn:microsoft.com/office/officeart/2018/2/layout/IconVerticalSolidList"/>
    <dgm:cxn modelId="{44F901B3-9511-4A88-8239-B115270245D1}" srcId="{98B91AD0-5D4F-4E28-8FA0-CFCF50D4D7BB}" destId="{0E4895B8-3CAC-4BAF-A22A-D41691501328}" srcOrd="0" destOrd="0" parTransId="{0ECFD312-6075-4F4B-982F-E5B59F29B592}" sibTransId="{14EDC69D-52E0-42EF-9DF9-8424FAAE6637}"/>
    <dgm:cxn modelId="{F68B9BCF-5900-4598-A7B2-E12C735C1B9D}" type="presOf" srcId="{A83D3431-9193-47CE-A56D-7DD1FA25C38A}" destId="{1C47711A-8B33-45A9-A5BE-299E36F558F0}" srcOrd="0" destOrd="0" presId="urn:microsoft.com/office/officeart/2018/2/layout/IconVerticalSolidList"/>
    <dgm:cxn modelId="{1AA988E9-524E-4F06-B227-0CA28FDE7DC1}" srcId="{98B91AD0-5D4F-4E28-8FA0-CFCF50D4D7BB}" destId="{A83D3431-9193-47CE-A56D-7DD1FA25C38A}" srcOrd="1" destOrd="0" parTransId="{4AE143D5-0FBA-4576-8D12-F8F9C9C909D0}" sibTransId="{7F24BCC3-B53B-4002-A893-F1CEBE2911E1}"/>
    <dgm:cxn modelId="{6E9B19F9-D21C-4F58-9A78-DFC44FB159B3}" type="presOf" srcId="{0E4895B8-3CAC-4BAF-A22A-D41691501328}" destId="{ABC9D601-AE98-439F-959F-CFDBDC5FAD28}" srcOrd="0" destOrd="0" presId="urn:microsoft.com/office/officeart/2018/2/layout/IconVerticalSolidList"/>
    <dgm:cxn modelId="{AC7B7B7C-BF7F-4E64-93D9-6E22CD923BC8}" type="presParOf" srcId="{4235B9F9-FDC9-4A07-8E3E-80DB6526CBEE}" destId="{85CC7FB5-B9B4-4DDD-ADEE-33F0D0B3666F}" srcOrd="0" destOrd="0" presId="urn:microsoft.com/office/officeart/2018/2/layout/IconVerticalSolidList"/>
    <dgm:cxn modelId="{BD3868E4-5F15-4795-9C6D-D9377DE02FA0}" type="presParOf" srcId="{85CC7FB5-B9B4-4DDD-ADEE-33F0D0B3666F}" destId="{34262C43-D240-48F0-B03E-8E9C102AF5EA}" srcOrd="0" destOrd="0" presId="urn:microsoft.com/office/officeart/2018/2/layout/IconVerticalSolidList"/>
    <dgm:cxn modelId="{BBD131E1-86B3-4BC7-BDB4-4E892E62965B}" type="presParOf" srcId="{85CC7FB5-B9B4-4DDD-ADEE-33F0D0B3666F}" destId="{A01BFB4C-233F-4018-976D-8BFA7B498170}" srcOrd="1" destOrd="0" presId="urn:microsoft.com/office/officeart/2018/2/layout/IconVerticalSolidList"/>
    <dgm:cxn modelId="{5DEBF7D0-3874-4487-954E-CA0809575556}" type="presParOf" srcId="{85CC7FB5-B9B4-4DDD-ADEE-33F0D0B3666F}" destId="{81020F8F-5AD5-400B-A458-2CA7836AD38B}" srcOrd="2" destOrd="0" presId="urn:microsoft.com/office/officeart/2018/2/layout/IconVerticalSolidList"/>
    <dgm:cxn modelId="{67014BA2-474B-4BBE-B32C-DC48B62FEBF6}" type="presParOf" srcId="{85CC7FB5-B9B4-4DDD-ADEE-33F0D0B3666F}" destId="{ABC9D601-AE98-439F-959F-CFDBDC5FAD28}" srcOrd="3" destOrd="0" presId="urn:microsoft.com/office/officeart/2018/2/layout/IconVerticalSolidList"/>
    <dgm:cxn modelId="{65645CC1-31E9-45DE-99CA-ACBDE30314E5}" type="presParOf" srcId="{4235B9F9-FDC9-4A07-8E3E-80DB6526CBEE}" destId="{093E9F71-25B5-4277-B543-DDE106D5E6D3}" srcOrd="1" destOrd="0" presId="urn:microsoft.com/office/officeart/2018/2/layout/IconVerticalSolidList"/>
    <dgm:cxn modelId="{1A731995-5B89-430F-BE1E-558D2FA10AE9}" type="presParOf" srcId="{4235B9F9-FDC9-4A07-8E3E-80DB6526CBEE}" destId="{3009FA80-B73B-4ED0-BD0F-2DE68CC26341}" srcOrd="2" destOrd="0" presId="urn:microsoft.com/office/officeart/2018/2/layout/IconVerticalSolidList"/>
    <dgm:cxn modelId="{3DC4D223-8319-4733-BBA5-D0FF12933CA1}" type="presParOf" srcId="{3009FA80-B73B-4ED0-BD0F-2DE68CC26341}" destId="{F188501F-B1CD-44BF-AF00-3A961A3400D4}" srcOrd="0" destOrd="0" presId="urn:microsoft.com/office/officeart/2018/2/layout/IconVerticalSolidList"/>
    <dgm:cxn modelId="{B07B65A7-8C63-4AB6-9B69-B69E4E8DE668}" type="presParOf" srcId="{3009FA80-B73B-4ED0-BD0F-2DE68CC26341}" destId="{45256D02-D984-4F10-A189-66E09DFA791C}" srcOrd="1" destOrd="0" presId="urn:microsoft.com/office/officeart/2018/2/layout/IconVerticalSolidList"/>
    <dgm:cxn modelId="{144B9E3D-9B18-477F-B4DC-3C2D394051C9}" type="presParOf" srcId="{3009FA80-B73B-4ED0-BD0F-2DE68CC26341}" destId="{E8E2C98E-08BF-404E-9B11-B53B0783BC8A}" srcOrd="2" destOrd="0" presId="urn:microsoft.com/office/officeart/2018/2/layout/IconVerticalSolidList"/>
    <dgm:cxn modelId="{32A22D48-2084-4DB9-BFED-0C5A9E9CB674}" type="presParOf" srcId="{3009FA80-B73B-4ED0-BD0F-2DE68CC26341}" destId="{1C47711A-8B33-45A9-A5BE-299E36F558F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A65E7391-E0CE-4CB8-8325-9B0C35D6924F}"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E73A8F76-C9AD-42BA-9C71-EF5C96AED2CB}">
      <dgm:prSet/>
      <dgm:spPr/>
      <dgm:t>
        <a:bodyPr/>
        <a:lstStyle/>
        <a:p>
          <a:pPr>
            <a:lnSpc>
              <a:spcPct val="100000"/>
            </a:lnSpc>
          </a:pPr>
          <a:r>
            <a:rPr lang="en-GB"/>
            <a:t>Develop a high-level aspirational vision of the capabilities and business value to be delivered as a result of the proposed Enterprise Architecture.</a:t>
          </a:r>
          <a:endParaRPr lang="en-US"/>
        </a:p>
      </dgm:t>
    </dgm:pt>
    <dgm:pt modelId="{1AEA2A52-0A0C-4409-93A7-74D522367C9D}" type="parTrans" cxnId="{C05B8453-8BBD-4036-BE93-0834E267AB2C}">
      <dgm:prSet/>
      <dgm:spPr/>
      <dgm:t>
        <a:bodyPr/>
        <a:lstStyle/>
        <a:p>
          <a:endParaRPr lang="en-US"/>
        </a:p>
      </dgm:t>
    </dgm:pt>
    <dgm:pt modelId="{997338A9-C34A-4064-A728-4FA5CC91139B}" type="sibTrans" cxnId="{C05B8453-8BBD-4036-BE93-0834E267AB2C}">
      <dgm:prSet/>
      <dgm:spPr/>
      <dgm:t>
        <a:bodyPr/>
        <a:lstStyle/>
        <a:p>
          <a:endParaRPr lang="en-US"/>
        </a:p>
      </dgm:t>
    </dgm:pt>
    <dgm:pt modelId="{AEEB2E17-0C20-4290-B352-0F6B8100A767}">
      <dgm:prSet/>
      <dgm:spPr/>
      <dgm:t>
        <a:bodyPr/>
        <a:lstStyle/>
        <a:p>
          <a:pPr>
            <a:lnSpc>
              <a:spcPct val="100000"/>
            </a:lnSpc>
          </a:pPr>
          <a:r>
            <a:rPr lang="en-GB"/>
            <a:t>Obtain approval for a Statement of Architecture Work that defines a program of works to develop and deploy the architecture outlined in the Architecture Vision.</a:t>
          </a:r>
          <a:endParaRPr lang="en-US"/>
        </a:p>
      </dgm:t>
    </dgm:pt>
    <dgm:pt modelId="{8E39D546-2871-4424-B16C-13595E811D2A}" type="parTrans" cxnId="{E21E647F-F2B3-4E17-8F2B-5A0B224B1E03}">
      <dgm:prSet/>
      <dgm:spPr/>
      <dgm:t>
        <a:bodyPr/>
        <a:lstStyle/>
        <a:p>
          <a:endParaRPr lang="en-US"/>
        </a:p>
      </dgm:t>
    </dgm:pt>
    <dgm:pt modelId="{C52BA5A0-FCCA-4A05-B4DE-4E9636E81BA9}" type="sibTrans" cxnId="{E21E647F-F2B3-4E17-8F2B-5A0B224B1E03}">
      <dgm:prSet/>
      <dgm:spPr/>
      <dgm:t>
        <a:bodyPr/>
        <a:lstStyle/>
        <a:p>
          <a:endParaRPr lang="en-US"/>
        </a:p>
      </dgm:t>
    </dgm:pt>
    <dgm:pt modelId="{D9D0F652-F926-479D-A21F-01B46C01A639}" type="pres">
      <dgm:prSet presAssocID="{A65E7391-E0CE-4CB8-8325-9B0C35D6924F}" presName="root" presStyleCnt="0">
        <dgm:presLayoutVars>
          <dgm:dir/>
          <dgm:resizeHandles val="exact"/>
        </dgm:presLayoutVars>
      </dgm:prSet>
      <dgm:spPr/>
    </dgm:pt>
    <dgm:pt modelId="{A6A1187B-C7FB-442D-B30F-7D711E2CB2D7}" type="pres">
      <dgm:prSet presAssocID="{E73A8F76-C9AD-42BA-9C71-EF5C96AED2CB}" presName="compNode" presStyleCnt="0"/>
      <dgm:spPr/>
    </dgm:pt>
    <dgm:pt modelId="{9D40B361-B681-499E-9842-57F6F7C582AB}" type="pres">
      <dgm:prSet presAssocID="{E73A8F76-C9AD-42BA-9C71-EF5C96AED2CB}" presName="bgRect" presStyleLbl="bgShp" presStyleIdx="0" presStyleCnt="2"/>
      <dgm:spPr/>
    </dgm:pt>
    <dgm:pt modelId="{61C1091E-2E75-4D75-BE36-A35A5C042D84}" type="pres">
      <dgm:prSet presAssocID="{E73A8F76-C9AD-42BA-9C71-EF5C96AED2CB}" presName="iconRect" presStyleLbl="node1" presStyleIdx="0" presStyleCnt="2" custScaleX="110243" custScaleY="11024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ears"/>
        </a:ext>
      </dgm:extLst>
    </dgm:pt>
    <dgm:pt modelId="{49E27E6C-6582-4BC4-B32D-71CD23BC72D0}" type="pres">
      <dgm:prSet presAssocID="{E73A8F76-C9AD-42BA-9C71-EF5C96AED2CB}" presName="spaceRect" presStyleCnt="0"/>
      <dgm:spPr/>
    </dgm:pt>
    <dgm:pt modelId="{501B3B4E-5ECD-4E76-BB0D-CF91791457BE}" type="pres">
      <dgm:prSet presAssocID="{E73A8F76-C9AD-42BA-9C71-EF5C96AED2CB}" presName="parTx" presStyleLbl="revTx" presStyleIdx="0" presStyleCnt="2">
        <dgm:presLayoutVars>
          <dgm:chMax val="0"/>
          <dgm:chPref val="0"/>
        </dgm:presLayoutVars>
      </dgm:prSet>
      <dgm:spPr/>
    </dgm:pt>
    <dgm:pt modelId="{0269A22B-8AD4-48C6-BA0B-D28DFDC02C9B}" type="pres">
      <dgm:prSet presAssocID="{997338A9-C34A-4064-A728-4FA5CC91139B}" presName="sibTrans" presStyleCnt="0"/>
      <dgm:spPr/>
    </dgm:pt>
    <dgm:pt modelId="{01B4F3B5-4550-4299-873F-CDE14EAC77D5}" type="pres">
      <dgm:prSet presAssocID="{AEEB2E17-0C20-4290-B352-0F6B8100A767}" presName="compNode" presStyleCnt="0"/>
      <dgm:spPr/>
    </dgm:pt>
    <dgm:pt modelId="{007A04D4-6F24-469E-996D-E235AAFC2797}" type="pres">
      <dgm:prSet presAssocID="{AEEB2E17-0C20-4290-B352-0F6B8100A767}" presName="bgRect" presStyleLbl="bgShp" presStyleIdx="1" presStyleCnt="2"/>
      <dgm:spPr/>
    </dgm:pt>
    <dgm:pt modelId="{7D7EEC59-C96E-41F7-8966-46E49A51275F}" type="pres">
      <dgm:prSet presAssocID="{AEEB2E17-0C20-4290-B352-0F6B8100A767}" presName="iconRect" presStyleLbl="node1" presStyleIdx="1" presStyleCnt="2" custScaleX="110243" custScaleY="11024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31E59A25-1D59-4201-9F49-5A3FC3E0C044}" type="pres">
      <dgm:prSet presAssocID="{AEEB2E17-0C20-4290-B352-0F6B8100A767}" presName="spaceRect" presStyleCnt="0"/>
      <dgm:spPr/>
    </dgm:pt>
    <dgm:pt modelId="{A9D5573B-0119-47D7-871D-BC6E69A728DD}" type="pres">
      <dgm:prSet presAssocID="{AEEB2E17-0C20-4290-B352-0F6B8100A767}" presName="parTx" presStyleLbl="revTx" presStyleIdx="1" presStyleCnt="2">
        <dgm:presLayoutVars>
          <dgm:chMax val="0"/>
          <dgm:chPref val="0"/>
        </dgm:presLayoutVars>
      </dgm:prSet>
      <dgm:spPr/>
    </dgm:pt>
  </dgm:ptLst>
  <dgm:cxnLst>
    <dgm:cxn modelId="{C05B8453-8BBD-4036-BE93-0834E267AB2C}" srcId="{A65E7391-E0CE-4CB8-8325-9B0C35D6924F}" destId="{E73A8F76-C9AD-42BA-9C71-EF5C96AED2CB}" srcOrd="0" destOrd="0" parTransId="{1AEA2A52-0A0C-4409-93A7-74D522367C9D}" sibTransId="{997338A9-C34A-4064-A728-4FA5CC91139B}"/>
    <dgm:cxn modelId="{E21E647F-F2B3-4E17-8F2B-5A0B224B1E03}" srcId="{A65E7391-E0CE-4CB8-8325-9B0C35D6924F}" destId="{AEEB2E17-0C20-4290-B352-0F6B8100A767}" srcOrd="1" destOrd="0" parTransId="{8E39D546-2871-4424-B16C-13595E811D2A}" sibTransId="{C52BA5A0-FCCA-4A05-B4DE-4E9636E81BA9}"/>
    <dgm:cxn modelId="{8D7988BD-57B8-4DF9-8014-B2C94BD1254E}" type="presOf" srcId="{E73A8F76-C9AD-42BA-9C71-EF5C96AED2CB}" destId="{501B3B4E-5ECD-4E76-BB0D-CF91791457BE}" srcOrd="0" destOrd="0" presId="urn:microsoft.com/office/officeart/2018/2/layout/IconVerticalSolidList"/>
    <dgm:cxn modelId="{79BAB5C0-BC10-4AA3-8AA9-ED08B3C310A9}" type="presOf" srcId="{A65E7391-E0CE-4CB8-8325-9B0C35D6924F}" destId="{D9D0F652-F926-479D-A21F-01B46C01A639}" srcOrd="0" destOrd="0" presId="urn:microsoft.com/office/officeart/2018/2/layout/IconVerticalSolidList"/>
    <dgm:cxn modelId="{343B99DC-5F80-4038-89FA-7EC8F39143FC}" type="presOf" srcId="{AEEB2E17-0C20-4290-B352-0F6B8100A767}" destId="{A9D5573B-0119-47D7-871D-BC6E69A728DD}" srcOrd="0" destOrd="0" presId="urn:microsoft.com/office/officeart/2018/2/layout/IconVerticalSolidList"/>
    <dgm:cxn modelId="{7DBA926E-AF2C-4642-9393-C2E221DA504F}" type="presParOf" srcId="{D9D0F652-F926-479D-A21F-01B46C01A639}" destId="{A6A1187B-C7FB-442D-B30F-7D711E2CB2D7}" srcOrd="0" destOrd="0" presId="urn:microsoft.com/office/officeart/2018/2/layout/IconVerticalSolidList"/>
    <dgm:cxn modelId="{91946F34-DD9B-48D5-8D71-625E9FE402B9}" type="presParOf" srcId="{A6A1187B-C7FB-442D-B30F-7D711E2CB2D7}" destId="{9D40B361-B681-499E-9842-57F6F7C582AB}" srcOrd="0" destOrd="0" presId="urn:microsoft.com/office/officeart/2018/2/layout/IconVerticalSolidList"/>
    <dgm:cxn modelId="{011D196D-D053-4956-BA52-7E761789B905}" type="presParOf" srcId="{A6A1187B-C7FB-442D-B30F-7D711E2CB2D7}" destId="{61C1091E-2E75-4D75-BE36-A35A5C042D84}" srcOrd="1" destOrd="0" presId="urn:microsoft.com/office/officeart/2018/2/layout/IconVerticalSolidList"/>
    <dgm:cxn modelId="{D1EE1DB7-93B4-4046-BFEC-637446B6A5E2}" type="presParOf" srcId="{A6A1187B-C7FB-442D-B30F-7D711E2CB2D7}" destId="{49E27E6C-6582-4BC4-B32D-71CD23BC72D0}" srcOrd="2" destOrd="0" presId="urn:microsoft.com/office/officeart/2018/2/layout/IconVerticalSolidList"/>
    <dgm:cxn modelId="{7C3D2B0E-8C56-44E4-8FB6-F6F87AF792E5}" type="presParOf" srcId="{A6A1187B-C7FB-442D-B30F-7D711E2CB2D7}" destId="{501B3B4E-5ECD-4E76-BB0D-CF91791457BE}" srcOrd="3" destOrd="0" presId="urn:microsoft.com/office/officeart/2018/2/layout/IconVerticalSolidList"/>
    <dgm:cxn modelId="{C71B8428-130C-4C75-8797-1D739280D6F4}" type="presParOf" srcId="{D9D0F652-F926-479D-A21F-01B46C01A639}" destId="{0269A22B-8AD4-48C6-BA0B-D28DFDC02C9B}" srcOrd="1" destOrd="0" presId="urn:microsoft.com/office/officeart/2018/2/layout/IconVerticalSolidList"/>
    <dgm:cxn modelId="{A1B416C2-82A1-4A8F-A958-A3A7FD1A8E78}" type="presParOf" srcId="{D9D0F652-F926-479D-A21F-01B46C01A639}" destId="{01B4F3B5-4550-4299-873F-CDE14EAC77D5}" srcOrd="2" destOrd="0" presId="urn:microsoft.com/office/officeart/2018/2/layout/IconVerticalSolidList"/>
    <dgm:cxn modelId="{83106901-263A-4123-9206-7475F6CE9171}" type="presParOf" srcId="{01B4F3B5-4550-4299-873F-CDE14EAC77D5}" destId="{007A04D4-6F24-469E-996D-E235AAFC2797}" srcOrd="0" destOrd="0" presId="urn:microsoft.com/office/officeart/2018/2/layout/IconVerticalSolidList"/>
    <dgm:cxn modelId="{5F915CC9-9C49-4EF8-BA0B-5A14DFE3F6E9}" type="presParOf" srcId="{01B4F3B5-4550-4299-873F-CDE14EAC77D5}" destId="{7D7EEC59-C96E-41F7-8966-46E49A51275F}" srcOrd="1" destOrd="0" presId="urn:microsoft.com/office/officeart/2018/2/layout/IconVerticalSolidList"/>
    <dgm:cxn modelId="{A2710A7E-AF46-4413-822C-AE07DEAE3250}" type="presParOf" srcId="{01B4F3B5-4550-4299-873F-CDE14EAC77D5}" destId="{31E59A25-1D59-4201-9F49-5A3FC3E0C044}" srcOrd="2" destOrd="0" presId="urn:microsoft.com/office/officeart/2018/2/layout/IconVerticalSolidList"/>
    <dgm:cxn modelId="{789CAA70-31FC-4278-B092-6A099375313B}" type="presParOf" srcId="{01B4F3B5-4550-4299-873F-CDE14EAC77D5}" destId="{A9D5573B-0119-47D7-871D-BC6E69A728DD}" srcOrd="3" destOrd="0" presId="urn:microsoft.com/office/officeart/2018/2/layout/IconVerticalSoli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95EBC25-CE27-41F0-93D0-5DADCDCD03B9}"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713D4DCA-2922-4CEE-85F2-28102565599B}">
      <dgm:prSet custT="1"/>
      <dgm:spPr/>
      <dgm:t>
        <a:bodyPr/>
        <a:lstStyle/>
        <a:p>
          <a:pPr>
            <a:lnSpc>
              <a:spcPct val="100000"/>
            </a:lnSpc>
          </a:pPr>
          <a:r>
            <a:rPr lang="en-US" sz="1600" dirty="0"/>
            <a:t>The developed output of the ADM cycle is completely dependent on the foundation laid by Phase A.</a:t>
          </a:r>
        </a:p>
      </dgm:t>
    </dgm:pt>
    <dgm:pt modelId="{AA7FF5C0-0891-4FBA-A4FB-F525C5798750}" type="parTrans" cxnId="{5183A16D-2A65-44FA-8495-7F41CF78A58A}">
      <dgm:prSet/>
      <dgm:spPr/>
      <dgm:t>
        <a:bodyPr/>
        <a:lstStyle/>
        <a:p>
          <a:endParaRPr lang="en-US" sz="1600"/>
        </a:p>
      </dgm:t>
    </dgm:pt>
    <dgm:pt modelId="{FA96A186-C6CC-436F-86D6-BC9AAC87DB4E}" type="sibTrans" cxnId="{5183A16D-2A65-44FA-8495-7F41CF78A58A}">
      <dgm:prSet/>
      <dgm:spPr/>
      <dgm:t>
        <a:bodyPr/>
        <a:lstStyle/>
        <a:p>
          <a:endParaRPr lang="en-US" sz="1600"/>
        </a:p>
      </dgm:t>
    </dgm:pt>
    <dgm:pt modelId="{7FBEFE53-D8D9-411B-97BE-44AE182564DB}">
      <dgm:prSet custT="1"/>
      <dgm:spPr/>
      <dgm:t>
        <a:bodyPr/>
        <a:lstStyle/>
        <a:p>
          <a:pPr>
            <a:lnSpc>
              <a:spcPct val="100000"/>
            </a:lnSpc>
          </a:pPr>
          <a:r>
            <a:rPr lang="en-US" sz="1600"/>
            <a:t>Phase A defines:</a:t>
          </a:r>
        </a:p>
      </dgm:t>
    </dgm:pt>
    <dgm:pt modelId="{97DE9441-7818-4E23-A7E3-BBCDEDF3D98C}" type="parTrans" cxnId="{B26048B8-C2D0-4CE8-AD78-AF34B5FF2DEB}">
      <dgm:prSet/>
      <dgm:spPr/>
      <dgm:t>
        <a:bodyPr/>
        <a:lstStyle/>
        <a:p>
          <a:endParaRPr lang="en-US" sz="1600"/>
        </a:p>
      </dgm:t>
    </dgm:pt>
    <dgm:pt modelId="{C4D6D1A1-D04F-4457-A874-452C479E7BC2}" type="sibTrans" cxnId="{B26048B8-C2D0-4CE8-AD78-AF34B5FF2DEB}">
      <dgm:prSet/>
      <dgm:spPr/>
      <dgm:t>
        <a:bodyPr/>
        <a:lstStyle/>
        <a:p>
          <a:endParaRPr lang="en-US" sz="1600"/>
        </a:p>
      </dgm:t>
    </dgm:pt>
    <dgm:pt modelId="{BC578F7A-7657-4B53-8AB7-7BB57F374B45}">
      <dgm:prSet custT="1"/>
      <dgm:spPr/>
      <dgm:t>
        <a:bodyPr/>
        <a:lstStyle/>
        <a:p>
          <a:pPr>
            <a:lnSpc>
              <a:spcPct val="100000"/>
            </a:lnSpc>
          </a:pPr>
          <a:r>
            <a:rPr lang="en-US" sz="1400">
              <a:sym typeface="Wingdings" panose="05000000000000000000" pitchFamily="2" charset="2"/>
            </a:rPr>
            <a:t></a:t>
          </a:r>
          <a:r>
            <a:rPr lang="en-US" sz="1400"/>
            <a:t> what is in and what is outside of the architecture </a:t>
          </a:r>
        </a:p>
      </dgm:t>
    </dgm:pt>
    <dgm:pt modelId="{A5795FBE-56AC-459D-A12D-DBA12D6B8AA3}" type="parTrans" cxnId="{4EF9D1A2-0571-41A7-843F-A19403253F11}">
      <dgm:prSet/>
      <dgm:spPr/>
      <dgm:t>
        <a:bodyPr/>
        <a:lstStyle/>
        <a:p>
          <a:endParaRPr lang="en-US" sz="1600"/>
        </a:p>
      </dgm:t>
    </dgm:pt>
    <dgm:pt modelId="{53377B92-9DA2-4E54-B5E9-BD4DF927085B}" type="sibTrans" cxnId="{4EF9D1A2-0571-41A7-843F-A19403253F11}">
      <dgm:prSet/>
      <dgm:spPr/>
      <dgm:t>
        <a:bodyPr/>
        <a:lstStyle/>
        <a:p>
          <a:endParaRPr lang="en-US" sz="1600"/>
        </a:p>
      </dgm:t>
    </dgm:pt>
    <dgm:pt modelId="{1ED5A9F9-7C7F-4D6C-8632-ECCAF2E52EFA}">
      <dgm:prSet custT="1"/>
      <dgm:spPr/>
      <dgm:t>
        <a:bodyPr/>
        <a:lstStyle/>
        <a:p>
          <a:pPr>
            <a:lnSpc>
              <a:spcPct val="100000"/>
            </a:lnSpc>
          </a:pPr>
          <a:r>
            <a:rPr lang="en-US" sz="1400">
              <a:sym typeface="Wingdings" panose="05000000000000000000" pitchFamily="2" charset="2"/>
            </a:rPr>
            <a:t></a:t>
          </a:r>
          <a:r>
            <a:rPr lang="en-US" sz="1400"/>
            <a:t> constraints</a:t>
          </a:r>
        </a:p>
      </dgm:t>
    </dgm:pt>
    <dgm:pt modelId="{E1B41EFA-BD33-458B-94C6-A5177F5B03B3}" type="parTrans" cxnId="{0E506357-CC1C-46CB-A884-35E2D1817E1D}">
      <dgm:prSet/>
      <dgm:spPr/>
      <dgm:t>
        <a:bodyPr/>
        <a:lstStyle/>
        <a:p>
          <a:endParaRPr lang="en-US" sz="1600"/>
        </a:p>
      </dgm:t>
    </dgm:pt>
    <dgm:pt modelId="{D309D827-AA39-46EA-B99F-6B6C7BB5CD83}" type="sibTrans" cxnId="{0E506357-CC1C-46CB-A884-35E2D1817E1D}">
      <dgm:prSet/>
      <dgm:spPr/>
      <dgm:t>
        <a:bodyPr/>
        <a:lstStyle/>
        <a:p>
          <a:endParaRPr lang="en-US" sz="1600"/>
        </a:p>
      </dgm:t>
    </dgm:pt>
    <dgm:pt modelId="{B7859B46-6A73-4790-A59A-AAD449CFCF7B}">
      <dgm:prSet custT="1"/>
      <dgm:spPr/>
      <dgm:t>
        <a:bodyPr/>
        <a:lstStyle/>
        <a:p>
          <a:pPr>
            <a:lnSpc>
              <a:spcPct val="100000"/>
            </a:lnSpc>
          </a:pPr>
          <a:r>
            <a:rPr lang="en-US" sz="1600"/>
            <a:t>Constraints are informed by principles, business goals and strategic drivers.</a:t>
          </a:r>
        </a:p>
      </dgm:t>
    </dgm:pt>
    <dgm:pt modelId="{818CD8C1-7711-4CB3-904D-C8753E5AE344}" type="parTrans" cxnId="{8E616A70-0C07-40C9-BCD5-ED65FD1D21C8}">
      <dgm:prSet/>
      <dgm:spPr/>
      <dgm:t>
        <a:bodyPr/>
        <a:lstStyle/>
        <a:p>
          <a:endParaRPr lang="en-US" sz="1600"/>
        </a:p>
      </dgm:t>
    </dgm:pt>
    <dgm:pt modelId="{5E410D67-4F65-4CB5-8162-4CD16293FF6C}" type="sibTrans" cxnId="{8E616A70-0C07-40C9-BCD5-ED65FD1D21C8}">
      <dgm:prSet/>
      <dgm:spPr/>
      <dgm:t>
        <a:bodyPr/>
        <a:lstStyle/>
        <a:p>
          <a:endParaRPr lang="en-US" sz="1600"/>
        </a:p>
      </dgm:t>
    </dgm:pt>
    <dgm:pt modelId="{02CAF4DD-361C-4E51-8292-C3D63F7517D9}">
      <dgm:prSet custT="1"/>
      <dgm:spPr/>
      <dgm:t>
        <a:bodyPr/>
        <a:lstStyle/>
        <a:p>
          <a:pPr>
            <a:lnSpc>
              <a:spcPct val="100000"/>
            </a:lnSpc>
          </a:pPr>
          <a:r>
            <a:rPr lang="en-US" sz="1600"/>
            <a:t>Creates the Architecture Vision document.</a:t>
          </a:r>
        </a:p>
      </dgm:t>
    </dgm:pt>
    <dgm:pt modelId="{151CE2AC-16E1-42EA-8AA4-D1CEE537F8D6}" type="parTrans" cxnId="{EC73CB05-8D0B-4136-AEC6-E876BE5691BF}">
      <dgm:prSet/>
      <dgm:spPr/>
      <dgm:t>
        <a:bodyPr/>
        <a:lstStyle/>
        <a:p>
          <a:endParaRPr lang="en-US" sz="1600"/>
        </a:p>
      </dgm:t>
    </dgm:pt>
    <dgm:pt modelId="{A60FE7CA-ED58-4351-936F-00DDFF9DF5F2}" type="sibTrans" cxnId="{EC73CB05-8D0B-4136-AEC6-E876BE5691BF}">
      <dgm:prSet/>
      <dgm:spPr/>
      <dgm:t>
        <a:bodyPr/>
        <a:lstStyle/>
        <a:p>
          <a:endParaRPr lang="en-US" sz="1600"/>
        </a:p>
      </dgm:t>
    </dgm:pt>
    <dgm:pt modelId="{5E1BCAE1-2A47-4C61-A137-B5B2BC3AF9ED}" type="pres">
      <dgm:prSet presAssocID="{295EBC25-CE27-41F0-93D0-5DADCDCD03B9}" presName="root" presStyleCnt="0">
        <dgm:presLayoutVars>
          <dgm:dir/>
          <dgm:resizeHandles val="exact"/>
        </dgm:presLayoutVars>
      </dgm:prSet>
      <dgm:spPr/>
    </dgm:pt>
    <dgm:pt modelId="{0C9B1E1E-5CF0-4877-BBC7-2E01FEEA139C}" type="pres">
      <dgm:prSet presAssocID="{713D4DCA-2922-4CEE-85F2-28102565599B}" presName="compNode" presStyleCnt="0"/>
      <dgm:spPr/>
    </dgm:pt>
    <dgm:pt modelId="{C385154B-6768-4747-BDA0-F893B2CE82B6}" type="pres">
      <dgm:prSet presAssocID="{713D4DCA-2922-4CEE-85F2-28102565599B}" presName="bgRect" presStyleLbl="bgShp" presStyleIdx="0" presStyleCnt="4"/>
      <dgm:spPr/>
    </dgm:pt>
    <dgm:pt modelId="{444B453F-A018-451B-A275-AC56BA4CF07C}" type="pres">
      <dgm:prSet presAssocID="{713D4DCA-2922-4CEE-85F2-28102565599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ears"/>
        </a:ext>
      </dgm:extLst>
    </dgm:pt>
    <dgm:pt modelId="{866B4BB7-2128-4034-BCCB-7815B3320DE6}" type="pres">
      <dgm:prSet presAssocID="{713D4DCA-2922-4CEE-85F2-28102565599B}" presName="spaceRect" presStyleCnt="0"/>
      <dgm:spPr/>
    </dgm:pt>
    <dgm:pt modelId="{ACD2E6E2-EF85-401B-9703-7C3E77342997}" type="pres">
      <dgm:prSet presAssocID="{713D4DCA-2922-4CEE-85F2-28102565599B}" presName="parTx" presStyleLbl="revTx" presStyleIdx="0" presStyleCnt="5">
        <dgm:presLayoutVars>
          <dgm:chMax val="0"/>
          <dgm:chPref val="0"/>
        </dgm:presLayoutVars>
      </dgm:prSet>
      <dgm:spPr/>
    </dgm:pt>
    <dgm:pt modelId="{3E0E35FC-3A36-4C85-8370-F5D36ED337DA}" type="pres">
      <dgm:prSet presAssocID="{FA96A186-C6CC-436F-86D6-BC9AAC87DB4E}" presName="sibTrans" presStyleCnt="0"/>
      <dgm:spPr/>
    </dgm:pt>
    <dgm:pt modelId="{B11B7055-F85B-4913-B00B-7E8571A4076B}" type="pres">
      <dgm:prSet presAssocID="{7FBEFE53-D8D9-411B-97BE-44AE182564DB}" presName="compNode" presStyleCnt="0"/>
      <dgm:spPr/>
    </dgm:pt>
    <dgm:pt modelId="{BF1CB2DF-0E93-4FBD-ADF3-4196E0E44532}" type="pres">
      <dgm:prSet presAssocID="{7FBEFE53-D8D9-411B-97BE-44AE182564DB}" presName="bgRect" presStyleLbl="bgShp" presStyleIdx="1" presStyleCnt="4"/>
      <dgm:spPr/>
    </dgm:pt>
    <dgm:pt modelId="{020D5479-C732-4C4E-B0B2-23FBAE5F5B52}" type="pres">
      <dgm:prSet presAssocID="{7FBEFE53-D8D9-411B-97BE-44AE182564D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E929C255-9199-47D3-A5A0-15401DEADFB8}" type="pres">
      <dgm:prSet presAssocID="{7FBEFE53-D8D9-411B-97BE-44AE182564DB}" presName="spaceRect" presStyleCnt="0"/>
      <dgm:spPr/>
    </dgm:pt>
    <dgm:pt modelId="{34EC97AC-E24F-4DD3-A37A-427461FC077C}" type="pres">
      <dgm:prSet presAssocID="{7FBEFE53-D8D9-411B-97BE-44AE182564DB}" presName="parTx" presStyleLbl="revTx" presStyleIdx="1" presStyleCnt="5">
        <dgm:presLayoutVars>
          <dgm:chMax val="0"/>
          <dgm:chPref val="0"/>
        </dgm:presLayoutVars>
      </dgm:prSet>
      <dgm:spPr/>
    </dgm:pt>
    <dgm:pt modelId="{E395FC63-8616-4A28-AE29-EE402EF21874}" type="pres">
      <dgm:prSet presAssocID="{7FBEFE53-D8D9-411B-97BE-44AE182564DB}" presName="desTx" presStyleLbl="revTx" presStyleIdx="2" presStyleCnt="5" custScaleX="162022">
        <dgm:presLayoutVars/>
      </dgm:prSet>
      <dgm:spPr/>
    </dgm:pt>
    <dgm:pt modelId="{11F0F7FC-6D7D-4A1D-8DB9-CEFD25D5C7E2}" type="pres">
      <dgm:prSet presAssocID="{C4D6D1A1-D04F-4457-A874-452C479E7BC2}" presName="sibTrans" presStyleCnt="0"/>
      <dgm:spPr/>
    </dgm:pt>
    <dgm:pt modelId="{E3B6A4E2-CDBC-4274-8BDA-89339DD9DE97}" type="pres">
      <dgm:prSet presAssocID="{B7859B46-6A73-4790-A59A-AAD449CFCF7B}" presName="compNode" presStyleCnt="0"/>
      <dgm:spPr/>
    </dgm:pt>
    <dgm:pt modelId="{CF1FA212-0D23-441E-AC58-A57F72EEB6BD}" type="pres">
      <dgm:prSet presAssocID="{B7859B46-6A73-4790-A59A-AAD449CFCF7B}" presName="bgRect" presStyleLbl="bgShp" presStyleIdx="2" presStyleCnt="4"/>
      <dgm:spPr/>
    </dgm:pt>
    <dgm:pt modelId="{1B839584-E59A-41DA-BC0A-48EE89F094AA}" type="pres">
      <dgm:prSet presAssocID="{B7859B46-6A73-4790-A59A-AAD449CFCF7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llseye"/>
        </a:ext>
      </dgm:extLst>
    </dgm:pt>
    <dgm:pt modelId="{00AD1A1D-A1FE-4259-AF1A-416A169DD725}" type="pres">
      <dgm:prSet presAssocID="{B7859B46-6A73-4790-A59A-AAD449CFCF7B}" presName="spaceRect" presStyleCnt="0"/>
      <dgm:spPr/>
    </dgm:pt>
    <dgm:pt modelId="{F6AE0DF4-2627-4CD5-AE30-39154EBCF6EC}" type="pres">
      <dgm:prSet presAssocID="{B7859B46-6A73-4790-A59A-AAD449CFCF7B}" presName="parTx" presStyleLbl="revTx" presStyleIdx="3" presStyleCnt="5">
        <dgm:presLayoutVars>
          <dgm:chMax val="0"/>
          <dgm:chPref val="0"/>
        </dgm:presLayoutVars>
      </dgm:prSet>
      <dgm:spPr/>
    </dgm:pt>
    <dgm:pt modelId="{2B0E9DC6-A266-4B1E-9D6D-A915A9A89C1B}" type="pres">
      <dgm:prSet presAssocID="{5E410D67-4F65-4CB5-8162-4CD16293FF6C}" presName="sibTrans" presStyleCnt="0"/>
      <dgm:spPr/>
    </dgm:pt>
    <dgm:pt modelId="{C34CBC09-79EF-4BBF-A5A0-BB2BA14FF229}" type="pres">
      <dgm:prSet presAssocID="{02CAF4DD-361C-4E51-8292-C3D63F7517D9}" presName="compNode" presStyleCnt="0"/>
      <dgm:spPr/>
    </dgm:pt>
    <dgm:pt modelId="{E08477DE-5194-469B-925A-D242E07E9680}" type="pres">
      <dgm:prSet presAssocID="{02CAF4DD-361C-4E51-8292-C3D63F7517D9}" presName="bgRect" presStyleLbl="bgShp" presStyleIdx="3" presStyleCnt="4"/>
      <dgm:spPr/>
    </dgm:pt>
    <dgm:pt modelId="{9E6810EE-26F2-4E76-901D-430479A94D0E}" type="pres">
      <dgm:prSet presAssocID="{02CAF4DD-361C-4E51-8292-C3D63F7517D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791E9682-11C0-4B5F-8BC4-29CA49FBED86}" type="pres">
      <dgm:prSet presAssocID="{02CAF4DD-361C-4E51-8292-C3D63F7517D9}" presName="spaceRect" presStyleCnt="0"/>
      <dgm:spPr/>
    </dgm:pt>
    <dgm:pt modelId="{7F75A98B-FC06-488E-A5F0-604CB13DE391}" type="pres">
      <dgm:prSet presAssocID="{02CAF4DD-361C-4E51-8292-C3D63F7517D9}" presName="parTx" presStyleLbl="revTx" presStyleIdx="4" presStyleCnt="5">
        <dgm:presLayoutVars>
          <dgm:chMax val="0"/>
          <dgm:chPref val="0"/>
        </dgm:presLayoutVars>
      </dgm:prSet>
      <dgm:spPr/>
    </dgm:pt>
  </dgm:ptLst>
  <dgm:cxnLst>
    <dgm:cxn modelId="{EC73CB05-8D0B-4136-AEC6-E876BE5691BF}" srcId="{295EBC25-CE27-41F0-93D0-5DADCDCD03B9}" destId="{02CAF4DD-361C-4E51-8292-C3D63F7517D9}" srcOrd="3" destOrd="0" parTransId="{151CE2AC-16E1-42EA-8AA4-D1CEE537F8D6}" sibTransId="{A60FE7CA-ED58-4351-936F-00DDFF9DF5F2}"/>
    <dgm:cxn modelId="{1E45451C-BF1A-4857-9BE2-1FEF36CAA392}" type="presOf" srcId="{BC578F7A-7657-4B53-8AB7-7BB57F374B45}" destId="{E395FC63-8616-4A28-AE29-EE402EF21874}" srcOrd="0" destOrd="0" presId="urn:microsoft.com/office/officeart/2018/2/layout/IconVerticalSolidList"/>
    <dgm:cxn modelId="{7FC1AF1F-811F-49EE-A10C-D70CF02AA02A}" type="presOf" srcId="{295EBC25-CE27-41F0-93D0-5DADCDCD03B9}" destId="{5E1BCAE1-2A47-4C61-A137-B5B2BC3AF9ED}" srcOrd="0" destOrd="0" presId="urn:microsoft.com/office/officeart/2018/2/layout/IconVerticalSolidList"/>
    <dgm:cxn modelId="{81EC1E25-B5B7-44E1-8B99-C8344CE0A680}" type="presOf" srcId="{713D4DCA-2922-4CEE-85F2-28102565599B}" destId="{ACD2E6E2-EF85-401B-9703-7C3E77342997}" srcOrd="0" destOrd="0" presId="urn:microsoft.com/office/officeart/2018/2/layout/IconVerticalSolidList"/>
    <dgm:cxn modelId="{D7C3605D-B640-47A3-AD65-556D90879928}" type="presOf" srcId="{02CAF4DD-361C-4E51-8292-C3D63F7517D9}" destId="{7F75A98B-FC06-488E-A5F0-604CB13DE391}" srcOrd="0" destOrd="0" presId="urn:microsoft.com/office/officeart/2018/2/layout/IconVerticalSolidList"/>
    <dgm:cxn modelId="{5183A16D-2A65-44FA-8495-7F41CF78A58A}" srcId="{295EBC25-CE27-41F0-93D0-5DADCDCD03B9}" destId="{713D4DCA-2922-4CEE-85F2-28102565599B}" srcOrd="0" destOrd="0" parTransId="{AA7FF5C0-0891-4FBA-A4FB-F525C5798750}" sibTransId="{FA96A186-C6CC-436F-86D6-BC9AAC87DB4E}"/>
    <dgm:cxn modelId="{ABDDC86D-13CF-4F8F-8910-B8FAACDAF746}" type="presOf" srcId="{7FBEFE53-D8D9-411B-97BE-44AE182564DB}" destId="{34EC97AC-E24F-4DD3-A37A-427461FC077C}" srcOrd="0" destOrd="0" presId="urn:microsoft.com/office/officeart/2018/2/layout/IconVerticalSolidList"/>
    <dgm:cxn modelId="{8E616A70-0C07-40C9-BCD5-ED65FD1D21C8}" srcId="{295EBC25-CE27-41F0-93D0-5DADCDCD03B9}" destId="{B7859B46-6A73-4790-A59A-AAD449CFCF7B}" srcOrd="2" destOrd="0" parTransId="{818CD8C1-7711-4CB3-904D-C8753E5AE344}" sibTransId="{5E410D67-4F65-4CB5-8162-4CD16293FF6C}"/>
    <dgm:cxn modelId="{0E506357-CC1C-46CB-A884-35E2D1817E1D}" srcId="{7FBEFE53-D8D9-411B-97BE-44AE182564DB}" destId="{1ED5A9F9-7C7F-4D6C-8632-ECCAF2E52EFA}" srcOrd="1" destOrd="0" parTransId="{E1B41EFA-BD33-458B-94C6-A5177F5B03B3}" sibTransId="{D309D827-AA39-46EA-B99F-6B6C7BB5CD83}"/>
    <dgm:cxn modelId="{4EF9D1A2-0571-41A7-843F-A19403253F11}" srcId="{7FBEFE53-D8D9-411B-97BE-44AE182564DB}" destId="{BC578F7A-7657-4B53-8AB7-7BB57F374B45}" srcOrd="0" destOrd="0" parTransId="{A5795FBE-56AC-459D-A12D-DBA12D6B8AA3}" sibTransId="{53377B92-9DA2-4E54-B5E9-BD4DF927085B}"/>
    <dgm:cxn modelId="{23969FB0-57BE-4E30-9A29-345092815971}" type="presOf" srcId="{B7859B46-6A73-4790-A59A-AAD449CFCF7B}" destId="{F6AE0DF4-2627-4CD5-AE30-39154EBCF6EC}" srcOrd="0" destOrd="0" presId="urn:microsoft.com/office/officeart/2018/2/layout/IconVerticalSolidList"/>
    <dgm:cxn modelId="{B26048B8-C2D0-4CE8-AD78-AF34B5FF2DEB}" srcId="{295EBC25-CE27-41F0-93D0-5DADCDCD03B9}" destId="{7FBEFE53-D8D9-411B-97BE-44AE182564DB}" srcOrd="1" destOrd="0" parTransId="{97DE9441-7818-4E23-A7E3-BBCDEDF3D98C}" sibTransId="{C4D6D1A1-D04F-4457-A874-452C479E7BC2}"/>
    <dgm:cxn modelId="{F0ADA2DB-D5DE-41D7-9A16-11AF0351DC99}" type="presOf" srcId="{1ED5A9F9-7C7F-4D6C-8632-ECCAF2E52EFA}" destId="{E395FC63-8616-4A28-AE29-EE402EF21874}" srcOrd="0" destOrd="1" presId="urn:microsoft.com/office/officeart/2018/2/layout/IconVerticalSolidList"/>
    <dgm:cxn modelId="{8668B030-2DB3-4E87-93F5-5763C5513B28}" type="presParOf" srcId="{5E1BCAE1-2A47-4C61-A137-B5B2BC3AF9ED}" destId="{0C9B1E1E-5CF0-4877-BBC7-2E01FEEA139C}" srcOrd="0" destOrd="0" presId="urn:microsoft.com/office/officeart/2018/2/layout/IconVerticalSolidList"/>
    <dgm:cxn modelId="{0C535474-A8C1-492D-8079-E39E3A28332D}" type="presParOf" srcId="{0C9B1E1E-5CF0-4877-BBC7-2E01FEEA139C}" destId="{C385154B-6768-4747-BDA0-F893B2CE82B6}" srcOrd="0" destOrd="0" presId="urn:microsoft.com/office/officeart/2018/2/layout/IconVerticalSolidList"/>
    <dgm:cxn modelId="{F0428435-EDB5-4696-8DE6-3C782C9FCAD6}" type="presParOf" srcId="{0C9B1E1E-5CF0-4877-BBC7-2E01FEEA139C}" destId="{444B453F-A018-451B-A275-AC56BA4CF07C}" srcOrd="1" destOrd="0" presId="urn:microsoft.com/office/officeart/2018/2/layout/IconVerticalSolidList"/>
    <dgm:cxn modelId="{95DA974B-741E-44C4-A937-0E7E4DE35DBD}" type="presParOf" srcId="{0C9B1E1E-5CF0-4877-BBC7-2E01FEEA139C}" destId="{866B4BB7-2128-4034-BCCB-7815B3320DE6}" srcOrd="2" destOrd="0" presId="urn:microsoft.com/office/officeart/2018/2/layout/IconVerticalSolidList"/>
    <dgm:cxn modelId="{D9B9AC0D-855F-4F24-B666-A8055692D70A}" type="presParOf" srcId="{0C9B1E1E-5CF0-4877-BBC7-2E01FEEA139C}" destId="{ACD2E6E2-EF85-401B-9703-7C3E77342997}" srcOrd="3" destOrd="0" presId="urn:microsoft.com/office/officeart/2018/2/layout/IconVerticalSolidList"/>
    <dgm:cxn modelId="{554448F4-4868-467D-97F4-97F0CBD82628}" type="presParOf" srcId="{5E1BCAE1-2A47-4C61-A137-B5B2BC3AF9ED}" destId="{3E0E35FC-3A36-4C85-8370-F5D36ED337DA}" srcOrd="1" destOrd="0" presId="urn:microsoft.com/office/officeart/2018/2/layout/IconVerticalSolidList"/>
    <dgm:cxn modelId="{6EB116F7-1CCE-4E5F-B05F-E7A4DD1F3FB0}" type="presParOf" srcId="{5E1BCAE1-2A47-4C61-A137-B5B2BC3AF9ED}" destId="{B11B7055-F85B-4913-B00B-7E8571A4076B}" srcOrd="2" destOrd="0" presId="urn:microsoft.com/office/officeart/2018/2/layout/IconVerticalSolidList"/>
    <dgm:cxn modelId="{FBCB9B76-EDA9-41CE-BCC5-17A3C87D7A3B}" type="presParOf" srcId="{B11B7055-F85B-4913-B00B-7E8571A4076B}" destId="{BF1CB2DF-0E93-4FBD-ADF3-4196E0E44532}" srcOrd="0" destOrd="0" presId="urn:microsoft.com/office/officeart/2018/2/layout/IconVerticalSolidList"/>
    <dgm:cxn modelId="{08C4C874-D398-41C2-9CEA-8A6D33D7DF8A}" type="presParOf" srcId="{B11B7055-F85B-4913-B00B-7E8571A4076B}" destId="{020D5479-C732-4C4E-B0B2-23FBAE5F5B52}" srcOrd="1" destOrd="0" presId="urn:microsoft.com/office/officeart/2018/2/layout/IconVerticalSolidList"/>
    <dgm:cxn modelId="{D8BEAA42-443E-457A-9BF9-422B13D9EF8F}" type="presParOf" srcId="{B11B7055-F85B-4913-B00B-7E8571A4076B}" destId="{E929C255-9199-47D3-A5A0-15401DEADFB8}" srcOrd="2" destOrd="0" presId="urn:microsoft.com/office/officeart/2018/2/layout/IconVerticalSolidList"/>
    <dgm:cxn modelId="{B2FC8A24-7B20-4AE0-A3F5-CF69108BEB15}" type="presParOf" srcId="{B11B7055-F85B-4913-B00B-7E8571A4076B}" destId="{34EC97AC-E24F-4DD3-A37A-427461FC077C}" srcOrd="3" destOrd="0" presId="urn:microsoft.com/office/officeart/2018/2/layout/IconVerticalSolidList"/>
    <dgm:cxn modelId="{2FC2BE47-11C8-457A-85EA-6CAEAA2FC9E7}" type="presParOf" srcId="{B11B7055-F85B-4913-B00B-7E8571A4076B}" destId="{E395FC63-8616-4A28-AE29-EE402EF21874}" srcOrd="4" destOrd="0" presId="urn:microsoft.com/office/officeart/2018/2/layout/IconVerticalSolidList"/>
    <dgm:cxn modelId="{0767F6A1-DC54-4A6F-83B8-5A5F56E281CB}" type="presParOf" srcId="{5E1BCAE1-2A47-4C61-A137-B5B2BC3AF9ED}" destId="{11F0F7FC-6D7D-4A1D-8DB9-CEFD25D5C7E2}" srcOrd="3" destOrd="0" presId="urn:microsoft.com/office/officeart/2018/2/layout/IconVerticalSolidList"/>
    <dgm:cxn modelId="{28FEC47C-F253-4D2D-B7CC-AB4601D35C71}" type="presParOf" srcId="{5E1BCAE1-2A47-4C61-A137-B5B2BC3AF9ED}" destId="{E3B6A4E2-CDBC-4274-8BDA-89339DD9DE97}" srcOrd="4" destOrd="0" presId="urn:microsoft.com/office/officeart/2018/2/layout/IconVerticalSolidList"/>
    <dgm:cxn modelId="{92F6EC3B-8582-4C00-B070-890108C1DCD8}" type="presParOf" srcId="{E3B6A4E2-CDBC-4274-8BDA-89339DD9DE97}" destId="{CF1FA212-0D23-441E-AC58-A57F72EEB6BD}" srcOrd="0" destOrd="0" presId="urn:microsoft.com/office/officeart/2018/2/layout/IconVerticalSolidList"/>
    <dgm:cxn modelId="{120064F0-9A00-4D74-8EC0-1E44EB393D7B}" type="presParOf" srcId="{E3B6A4E2-CDBC-4274-8BDA-89339DD9DE97}" destId="{1B839584-E59A-41DA-BC0A-48EE89F094AA}" srcOrd="1" destOrd="0" presId="urn:microsoft.com/office/officeart/2018/2/layout/IconVerticalSolidList"/>
    <dgm:cxn modelId="{2C9C73B0-34C2-4852-A3B9-3B4E8B9D3FFD}" type="presParOf" srcId="{E3B6A4E2-CDBC-4274-8BDA-89339DD9DE97}" destId="{00AD1A1D-A1FE-4259-AF1A-416A169DD725}" srcOrd="2" destOrd="0" presId="urn:microsoft.com/office/officeart/2018/2/layout/IconVerticalSolidList"/>
    <dgm:cxn modelId="{5E6BAFD5-D548-473C-9F36-C617F1737179}" type="presParOf" srcId="{E3B6A4E2-CDBC-4274-8BDA-89339DD9DE97}" destId="{F6AE0DF4-2627-4CD5-AE30-39154EBCF6EC}" srcOrd="3" destOrd="0" presId="urn:microsoft.com/office/officeart/2018/2/layout/IconVerticalSolidList"/>
    <dgm:cxn modelId="{F0EC8E0F-5D4A-4E97-AD47-05D1217886BA}" type="presParOf" srcId="{5E1BCAE1-2A47-4C61-A137-B5B2BC3AF9ED}" destId="{2B0E9DC6-A266-4B1E-9D6D-A915A9A89C1B}" srcOrd="5" destOrd="0" presId="urn:microsoft.com/office/officeart/2018/2/layout/IconVerticalSolidList"/>
    <dgm:cxn modelId="{7FB3936C-9C60-44D4-AA3F-A5D3863F0C27}" type="presParOf" srcId="{5E1BCAE1-2A47-4C61-A137-B5B2BC3AF9ED}" destId="{C34CBC09-79EF-4BBF-A5A0-BB2BA14FF229}" srcOrd="6" destOrd="0" presId="urn:microsoft.com/office/officeart/2018/2/layout/IconVerticalSolidList"/>
    <dgm:cxn modelId="{3D0EB12B-DFD1-445D-A366-8DB3DD36B758}" type="presParOf" srcId="{C34CBC09-79EF-4BBF-A5A0-BB2BA14FF229}" destId="{E08477DE-5194-469B-925A-D242E07E9680}" srcOrd="0" destOrd="0" presId="urn:microsoft.com/office/officeart/2018/2/layout/IconVerticalSolidList"/>
    <dgm:cxn modelId="{43E53779-4136-43E8-9889-58F86FDA1EED}" type="presParOf" srcId="{C34CBC09-79EF-4BBF-A5A0-BB2BA14FF229}" destId="{9E6810EE-26F2-4E76-901D-430479A94D0E}" srcOrd="1" destOrd="0" presId="urn:microsoft.com/office/officeart/2018/2/layout/IconVerticalSolidList"/>
    <dgm:cxn modelId="{BCDC5C01-C087-41E2-84EB-39D3A0DD6EAC}" type="presParOf" srcId="{C34CBC09-79EF-4BBF-A5A0-BB2BA14FF229}" destId="{791E9682-11C0-4B5F-8BC4-29CA49FBED86}" srcOrd="2" destOrd="0" presId="urn:microsoft.com/office/officeart/2018/2/layout/IconVerticalSolidList"/>
    <dgm:cxn modelId="{3D0B44AE-7B69-4865-B4DB-53ACB2EB9199}" type="presParOf" srcId="{C34CBC09-79EF-4BBF-A5A0-BB2BA14FF229}" destId="{7F75A98B-FC06-488E-A5F0-604CB13DE39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AB9B602-A023-4927-B60A-497DB98BE226}"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en-US"/>
        </a:p>
      </dgm:t>
    </dgm:pt>
    <dgm:pt modelId="{E92E45D5-5583-4E25-ACF2-D06471DCB449}">
      <dgm:prSet custT="1"/>
      <dgm:spPr>
        <a:ln>
          <a:noFill/>
        </a:ln>
      </dgm:spPr>
      <dgm:t>
        <a:bodyPr/>
        <a:lstStyle/>
        <a:p>
          <a:r>
            <a:rPr lang="en-GB" sz="1400" b="1" i="0" baseline="0"/>
            <a:t>Reference Materials External to the Enterprise</a:t>
          </a:r>
          <a:endParaRPr lang="en-US" sz="1400"/>
        </a:p>
      </dgm:t>
    </dgm:pt>
    <dgm:pt modelId="{D1DC5C38-2A38-4900-AA6D-16AA982CC58A}" type="parTrans" cxnId="{476805DA-C54E-4851-B9E5-ACC2DBB84303}">
      <dgm:prSet/>
      <dgm:spPr/>
      <dgm:t>
        <a:bodyPr/>
        <a:lstStyle/>
        <a:p>
          <a:endParaRPr lang="en-US" sz="1400"/>
        </a:p>
      </dgm:t>
    </dgm:pt>
    <dgm:pt modelId="{D0595E82-9529-49C9-AE05-FFC0933F8053}" type="sibTrans" cxnId="{476805DA-C54E-4851-B9E5-ACC2DBB84303}">
      <dgm:prSet/>
      <dgm:spPr/>
      <dgm:t>
        <a:bodyPr/>
        <a:lstStyle/>
        <a:p>
          <a:endParaRPr lang="en-US" sz="1400"/>
        </a:p>
      </dgm:t>
    </dgm:pt>
    <dgm:pt modelId="{CD3998A0-9E27-4983-8AD5-81F90F4F073A}">
      <dgm:prSet custT="1"/>
      <dgm:spPr/>
      <dgm:t>
        <a:bodyPr/>
        <a:lstStyle/>
        <a:p>
          <a:pPr marL="365760" indent="-365760">
            <a:lnSpc>
              <a:spcPct val="100000"/>
            </a:lnSpc>
            <a:spcAft>
              <a:spcPts val="0"/>
            </a:spcAft>
            <a:buFont typeface="Wingdings" panose="05000000000000000000" pitchFamily="2" charset="2"/>
            <a:buChar char="q"/>
          </a:pPr>
          <a:r>
            <a:rPr lang="en-GB" sz="1400" b="0" i="0" baseline="0"/>
            <a:t>Architecture reference materials </a:t>
          </a:r>
          <a:endParaRPr lang="en-US" sz="1400"/>
        </a:p>
      </dgm:t>
    </dgm:pt>
    <dgm:pt modelId="{255567C0-77BB-4255-B3CD-CD7B4C5C6458}" type="parTrans" cxnId="{C2DF8096-3296-4D4D-859E-98087DB830B3}">
      <dgm:prSet/>
      <dgm:spPr/>
      <dgm:t>
        <a:bodyPr/>
        <a:lstStyle/>
        <a:p>
          <a:endParaRPr lang="en-US" sz="1400"/>
        </a:p>
      </dgm:t>
    </dgm:pt>
    <dgm:pt modelId="{938601C9-8E52-4440-9CAF-2555EFA34688}" type="sibTrans" cxnId="{C2DF8096-3296-4D4D-859E-98087DB830B3}">
      <dgm:prSet/>
      <dgm:spPr/>
      <dgm:t>
        <a:bodyPr/>
        <a:lstStyle/>
        <a:p>
          <a:endParaRPr lang="en-US" sz="1400"/>
        </a:p>
      </dgm:t>
    </dgm:pt>
    <dgm:pt modelId="{5C567526-62B4-47EE-85C7-E028A187D0B3}">
      <dgm:prSet custT="1"/>
      <dgm:spPr>
        <a:solidFill>
          <a:schemeClr val="accent1"/>
        </a:solidFill>
        <a:ln>
          <a:noFill/>
        </a:ln>
      </dgm:spPr>
      <dgm:t>
        <a:bodyPr/>
        <a:lstStyle/>
        <a:p>
          <a:r>
            <a:rPr lang="en-GB" sz="1400" b="1" i="0" baseline="0"/>
            <a:t>Non-Architectural Inputs</a:t>
          </a:r>
          <a:endParaRPr lang="en-US" sz="1400"/>
        </a:p>
      </dgm:t>
    </dgm:pt>
    <dgm:pt modelId="{3989C8F5-0F08-4E96-9927-81DC4A3D50F5}" type="parTrans" cxnId="{DD0FD23A-EA1F-48CA-829F-4E171B62C860}">
      <dgm:prSet/>
      <dgm:spPr/>
      <dgm:t>
        <a:bodyPr/>
        <a:lstStyle/>
        <a:p>
          <a:endParaRPr lang="en-US" sz="1400"/>
        </a:p>
      </dgm:t>
    </dgm:pt>
    <dgm:pt modelId="{1231F7B5-B3DA-4E21-A0BD-2FAA4441E590}" type="sibTrans" cxnId="{DD0FD23A-EA1F-48CA-829F-4E171B62C860}">
      <dgm:prSet/>
      <dgm:spPr/>
      <dgm:t>
        <a:bodyPr/>
        <a:lstStyle/>
        <a:p>
          <a:endParaRPr lang="en-US" sz="1400"/>
        </a:p>
      </dgm:t>
    </dgm:pt>
    <dgm:pt modelId="{8F5AB5A0-9DD6-4648-AA2F-59987D54606E}">
      <dgm:prSet custT="1"/>
      <dgm:spPr/>
      <dgm:t>
        <a:bodyPr/>
        <a:lstStyle/>
        <a:p>
          <a:pPr marL="365760" indent="-365760">
            <a:lnSpc>
              <a:spcPct val="100000"/>
            </a:lnSpc>
            <a:spcAft>
              <a:spcPts val="0"/>
            </a:spcAft>
            <a:buFont typeface="Wingdings" panose="05000000000000000000" pitchFamily="2" charset="2"/>
            <a:buChar char="q"/>
          </a:pPr>
          <a:r>
            <a:rPr lang="en-GB" sz="1400" b="0" i="0" baseline="0"/>
            <a:t>Request for Architecture Work </a:t>
          </a:r>
          <a:endParaRPr lang="en-US" sz="1400"/>
        </a:p>
      </dgm:t>
    </dgm:pt>
    <dgm:pt modelId="{67C17A20-62C6-4208-9613-7E7A14D60064}" type="parTrans" cxnId="{44E029B8-46D0-4652-B594-119EC651D3EB}">
      <dgm:prSet/>
      <dgm:spPr/>
      <dgm:t>
        <a:bodyPr/>
        <a:lstStyle/>
        <a:p>
          <a:endParaRPr lang="en-US" sz="1400"/>
        </a:p>
      </dgm:t>
    </dgm:pt>
    <dgm:pt modelId="{98B2600B-948F-4CB1-A7B2-BC7EA1583203}" type="sibTrans" cxnId="{44E029B8-46D0-4652-B594-119EC651D3EB}">
      <dgm:prSet/>
      <dgm:spPr/>
      <dgm:t>
        <a:bodyPr/>
        <a:lstStyle/>
        <a:p>
          <a:endParaRPr lang="en-US" sz="1400"/>
        </a:p>
      </dgm:t>
    </dgm:pt>
    <dgm:pt modelId="{1B0D4CEF-4D16-4FA4-97F3-CF455F5EF69A}">
      <dgm:prSet custT="1"/>
      <dgm:spPr/>
      <dgm:t>
        <a:bodyPr/>
        <a:lstStyle/>
        <a:p>
          <a:pPr marL="365760" indent="-365760">
            <a:lnSpc>
              <a:spcPct val="100000"/>
            </a:lnSpc>
            <a:spcAft>
              <a:spcPts val="0"/>
            </a:spcAft>
            <a:buFont typeface="Wingdings" panose="05000000000000000000" pitchFamily="2" charset="2"/>
            <a:buChar char="q"/>
          </a:pPr>
          <a:r>
            <a:rPr lang="en-GB" sz="1400" b="0" i="0" baseline="0"/>
            <a:t>Business principles, goals, drivers</a:t>
          </a:r>
          <a:endParaRPr lang="en-US" sz="1400"/>
        </a:p>
      </dgm:t>
    </dgm:pt>
    <dgm:pt modelId="{58A00EE9-9086-4F7B-A57D-35C22BA0E049}" type="parTrans" cxnId="{3FDB2228-0EA9-407C-A425-6198B112E256}">
      <dgm:prSet/>
      <dgm:spPr/>
      <dgm:t>
        <a:bodyPr/>
        <a:lstStyle/>
        <a:p>
          <a:endParaRPr lang="en-US" sz="1400"/>
        </a:p>
      </dgm:t>
    </dgm:pt>
    <dgm:pt modelId="{2C2F4CC0-B6F3-4B15-AC44-4EFFC455580D}" type="sibTrans" cxnId="{3FDB2228-0EA9-407C-A425-6198B112E256}">
      <dgm:prSet/>
      <dgm:spPr/>
      <dgm:t>
        <a:bodyPr/>
        <a:lstStyle/>
        <a:p>
          <a:endParaRPr lang="en-US" sz="1400"/>
        </a:p>
      </dgm:t>
    </dgm:pt>
    <dgm:pt modelId="{B1512098-82EE-498C-A2C7-64D8AA7F5D60}">
      <dgm:prSet custT="1"/>
      <dgm:spPr>
        <a:solidFill>
          <a:schemeClr val="accent1"/>
        </a:solidFill>
        <a:ln>
          <a:noFill/>
        </a:ln>
      </dgm:spPr>
      <dgm:t>
        <a:bodyPr/>
        <a:lstStyle/>
        <a:p>
          <a:r>
            <a:rPr lang="en-GB" sz="1400" b="1" i="0" baseline="0"/>
            <a:t>Architectural Inputs</a:t>
          </a:r>
          <a:endParaRPr lang="en-US" sz="1400"/>
        </a:p>
      </dgm:t>
    </dgm:pt>
    <dgm:pt modelId="{4C126799-D04F-41A8-B5CD-DDC23490E425}" type="parTrans" cxnId="{159760B7-8B71-40FC-90C6-F51B263DA45D}">
      <dgm:prSet/>
      <dgm:spPr/>
      <dgm:t>
        <a:bodyPr/>
        <a:lstStyle/>
        <a:p>
          <a:endParaRPr lang="en-US" sz="1400"/>
        </a:p>
      </dgm:t>
    </dgm:pt>
    <dgm:pt modelId="{55199AB7-3693-49A2-A2C3-CA547992D46F}" type="sibTrans" cxnId="{159760B7-8B71-40FC-90C6-F51B263DA45D}">
      <dgm:prSet/>
      <dgm:spPr/>
      <dgm:t>
        <a:bodyPr/>
        <a:lstStyle/>
        <a:p>
          <a:endParaRPr lang="en-US" sz="1400"/>
        </a:p>
      </dgm:t>
    </dgm:pt>
    <dgm:pt modelId="{F0DFF40C-380E-4A7F-A299-98686BB0F5E6}">
      <dgm:prSet custT="1"/>
      <dgm:spPr/>
      <dgm:t>
        <a:bodyPr/>
        <a:lstStyle/>
        <a:p>
          <a:pPr marL="365760" indent="-365760">
            <a:lnSpc>
              <a:spcPct val="100000"/>
            </a:lnSpc>
            <a:spcAft>
              <a:spcPts val="0"/>
            </a:spcAft>
            <a:buFont typeface="Wingdings" panose="05000000000000000000" pitchFamily="2" charset="2"/>
            <a:buChar char="q"/>
          </a:pPr>
          <a:r>
            <a:rPr lang="en-GB" sz="1400" b="0" i="0" baseline="0"/>
            <a:t>Organizational Model for the Enterprise Architecture</a:t>
          </a:r>
          <a:endParaRPr lang="en-US" sz="1400"/>
        </a:p>
      </dgm:t>
    </dgm:pt>
    <dgm:pt modelId="{96A05B3A-1C1F-4A10-AFF5-4E78E9D71080}" type="parTrans" cxnId="{8E847636-7A0F-4190-8718-A2916123C5A9}">
      <dgm:prSet/>
      <dgm:spPr/>
      <dgm:t>
        <a:bodyPr/>
        <a:lstStyle/>
        <a:p>
          <a:endParaRPr lang="en-US" sz="1400"/>
        </a:p>
      </dgm:t>
    </dgm:pt>
    <dgm:pt modelId="{8104E85F-7A53-438B-ABF3-0630C4B6CAD2}" type="sibTrans" cxnId="{8E847636-7A0F-4190-8718-A2916123C5A9}">
      <dgm:prSet/>
      <dgm:spPr/>
      <dgm:t>
        <a:bodyPr/>
        <a:lstStyle/>
        <a:p>
          <a:endParaRPr lang="en-US" sz="1400"/>
        </a:p>
      </dgm:t>
    </dgm:pt>
    <dgm:pt modelId="{0B7ED955-22F4-4CE9-A7AA-535BA81E1F07}">
      <dgm:prSet custT="1"/>
      <dgm:spPr/>
      <dgm:t>
        <a:bodyPr/>
        <a:lstStyle/>
        <a:p>
          <a:pPr marL="365760" indent="-365760">
            <a:lnSpc>
              <a:spcPct val="100000"/>
            </a:lnSpc>
            <a:spcAft>
              <a:spcPts val="0"/>
            </a:spcAft>
            <a:buFont typeface="Wingdings" panose="05000000000000000000" pitchFamily="2" charset="2"/>
            <a:buChar char="q"/>
          </a:pPr>
          <a:r>
            <a:rPr lang="en-GB" sz="1400" b="0" i="0" baseline="0"/>
            <a:t>Populated Architecture Repository </a:t>
          </a:r>
          <a:endParaRPr lang="en-US" sz="1400"/>
        </a:p>
      </dgm:t>
    </dgm:pt>
    <dgm:pt modelId="{021E4C55-B6F5-4ED6-A24B-7AA1272E16CF}" type="parTrans" cxnId="{D3ABC1AB-0E16-4F70-BB92-D7148D27D2F7}">
      <dgm:prSet/>
      <dgm:spPr/>
      <dgm:t>
        <a:bodyPr/>
        <a:lstStyle/>
        <a:p>
          <a:endParaRPr lang="en-US" sz="1400"/>
        </a:p>
      </dgm:t>
    </dgm:pt>
    <dgm:pt modelId="{0D7075F3-5085-4BA5-B15D-6CD9F0652727}" type="sibTrans" cxnId="{D3ABC1AB-0E16-4F70-BB92-D7148D27D2F7}">
      <dgm:prSet/>
      <dgm:spPr/>
      <dgm:t>
        <a:bodyPr/>
        <a:lstStyle/>
        <a:p>
          <a:endParaRPr lang="en-US" sz="1400"/>
        </a:p>
      </dgm:t>
    </dgm:pt>
    <dgm:pt modelId="{84D52F71-8E13-4538-976C-EADD31708A72}">
      <dgm:prSet custT="1"/>
      <dgm:spPr/>
      <dgm:t>
        <a:bodyPr/>
        <a:lstStyle/>
        <a:p>
          <a:pPr marL="365760" indent="-365760">
            <a:lnSpc>
              <a:spcPct val="100000"/>
            </a:lnSpc>
            <a:spcAft>
              <a:spcPts val="0"/>
            </a:spcAft>
            <a:buFont typeface="Wingdings" panose="05000000000000000000" pitchFamily="2" charset="2"/>
            <a:buChar char="q"/>
          </a:pPr>
          <a:r>
            <a:rPr lang="en-GB" sz="1400" b="0" i="0" baseline="0"/>
            <a:t>Tailored Architecture Framework</a:t>
          </a:r>
          <a:endParaRPr lang="en-US" sz="1400"/>
        </a:p>
      </dgm:t>
    </dgm:pt>
    <dgm:pt modelId="{C3CC590D-0CD2-44C5-B4C7-1D2019B77F33}" type="parTrans" cxnId="{05E5D3B9-40FD-4872-9F14-FF5ED570396F}">
      <dgm:prSet/>
      <dgm:spPr/>
      <dgm:t>
        <a:bodyPr/>
        <a:lstStyle/>
        <a:p>
          <a:endParaRPr lang="en-GB" sz="1400"/>
        </a:p>
      </dgm:t>
    </dgm:pt>
    <dgm:pt modelId="{2F1EBCD5-84CF-4A89-BFF5-984AF00BD4BC}" type="sibTrans" cxnId="{05E5D3B9-40FD-4872-9F14-FF5ED570396F}">
      <dgm:prSet/>
      <dgm:spPr/>
      <dgm:t>
        <a:bodyPr/>
        <a:lstStyle/>
        <a:p>
          <a:endParaRPr lang="en-GB" sz="1400"/>
        </a:p>
      </dgm:t>
    </dgm:pt>
    <dgm:pt modelId="{02560BE3-7A24-4C16-A335-DF88469291FB}" type="pres">
      <dgm:prSet presAssocID="{CAB9B602-A023-4927-B60A-497DB98BE226}" presName="Name0" presStyleCnt="0">
        <dgm:presLayoutVars>
          <dgm:dir/>
          <dgm:animLvl val="lvl"/>
          <dgm:resizeHandles val="exact"/>
        </dgm:presLayoutVars>
      </dgm:prSet>
      <dgm:spPr/>
    </dgm:pt>
    <dgm:pt modelId="{86A7A92D-DAD6-4C61-8088-41D141B15E61}" type="pres">
      <dgm:prSet presAssocID="{E92E45D5-5583-4E25-ACF2-D06471DCB449}" presName="linNode" presStyleCnt="0"/>
      <dgm:spPr/>
    </dgm:pt>
    <dgm:pt modelId="{418442F5-E726-406C-9BCC-5FECD8EB4836}" type="pres">
      <dgm:prSet presAssocID="{E92E45D5-5583-4E25-ACF2-D06471DCB449}" presName="parentText" presStyleLbl="node1" presStyleIdx="0" presStyleCnt="3">
        <dgm:presLayoutVars>
          <dgm:chMax val="1"/>
          <dgm:bulletEnabled val="1"/>
        </dgm:presLayoutVars>
      </dgm:prSet>
      <dgm:spPr/>
    </dgm:pt>
    <dgm:pt modelId="{37D646B4-AF22-4B67-BB60-88048DA88BC9}" type="pres">
      <dgm:prSet presAssocID="{E92E45D5-5583-4E25-ACF2-D06471DCB449}" presName="descendantText" presStyleLbl="alignAccFollowNode1" presStyleIdx="0" presStyleCnt="3">
        <dgm:presLayoutVars>
          <dgm:bulletEnabled val="1"/>
        </dgm:presLayoutVars>
      </dgm:prSet>
      <dgm:spPr/>
    </dgm:pt>
    <dgm:pt modelId="{25EC7218-B659-4560-869D-4E3886B30904}" type="pres">
      <dgm:prSet presAssocID="{D0595E82-9529-49C9-AE05-FFC0933F8053}" presName="sp" presStyleCnt="0"/>
      <dgm:spPr/>
    </dgm:pt>
    <dgm:pt modelId="{C8C95F90-D4E5-43B4-8D6B-9C4057563A1E}" type="pres">
      <dgm:prSet presAssocID="{5C567526-62B4-47EE-85C7-E028A187D0B3}" presName="linNode" presStyleCnt="0"/>
      <dgm:spPr/>
    </dgm:pt>
    <dgm:pt modelId="{0EA85FF4-5DCC-4693-BD4C-BF9A50CF852C}" type="pres">
      <dgm:prSet presAssocID="{5C567526-62B4-47EE-85C7-E028A187D0B3}" presName="parentText" presStyleLbl="node1" presStyleIdx="1" presStyleCnt="3" custLinFactNeighborX="-1262">
        <dgm:presLayoutVars>
          <dgm:chMax val="1"/>
          <dgm:bulletEnabled val="1"/>
        </dgm:presLayoutVars>
      </dgm:prSet>
      <dgm:spPr/>
    </dgm:pt>
    <dgm:pt modelId="{0318F505-8DEF-46DB-8AA6-F6A46016CB5E}" type="pres">
      <dgm:prSet presAssocID="{5C567526-62B4-47EE-85C7-E028A187D0B3}" presName="descendantText" presStyleLbl="alignAccFollowNode1" presStyleIdx="1" presStyleCnt="3">
        <dgm:presLayoutVars>
          <dgm:bulletEnabled val="1"/>
        </dgm:presLayoutVars>
      </dgm:prSet>
      <dgm:spPr/>
    </dgm:pt>
    <dgm:pt modelId="{BD76774D-497F-48C6-9168-9E16B6BDDF3C}" type="pres">
      <dgm:prSet presAssocID="{1231F7B5-B3DA-4E21-A0BD-2FAA4441E590}" presName="sp" presStyleCnt="0"/>
      <dgm:spPr/>
    </dgm:pt>
    <dgm:pt modelId="{627863B5-5A8A-42CE-984E-EEEB8CA318C5}" type="pres">
      <dgm:prSet presAssocID="{B1512098-82EE-498C-A2C7-64D8AA7F5D60}" presName="linNode" presStyleCnt="0"/>
      <dgm:spPr/>
    </dgm:pt>
    <dgm:pt modelId="{8F852A13-3F1B-42F8-B6AE-FD5CFCC321A3}" type="pres">
      <dgm:prSet presAssocID="{B1512098-82EE-498C-A2C7-64D8AA7F5D60}" presName="parentText" presStyleLbl="node1" presStyleIdx="2" presStyleCnt="3">
        <dgm:presLayoutVars>
          <dgm:chMax val="1"/>
          <dgm:bulletEnabled val="1"/>
        </dgm:presLayoutVars>
      </dgm:prSet>
      <dgm:spPr/>
    </dgm:pt>
    <dgm:pt modelId="{1A953652-6F0F-4876-828D-D1AFF71E2866}" type="pres">
      <dgm:prSet presAssocID="{B1512098-82EE-498C-A2C7-64D8AA7F5D60}" presName="descendantText" presStyleLbl="alignAccFollowNode1" presStyleIdx="2" presStyleCnt="3">
        <dgm:presLayoutVars>
          <dgm:bulletEnabled val="1"/>
        </dgm:presLayoutVars>
      </dgm:prSet>
      <dgm:spPr/>
    </dgm:pt>
  </dgm:ptLst>
  <dgm:cxnLst>
    <dgm:cxn modelId="{7760A81B-5F00-499B-8304-1092C076D9D0}" type="presOf" srcId="{CAB9B602-A023-4927-B60A-497DB98BE226}" destId="{02560BE3-7A24-4C16-A335-DF88469291FB}" srcOrd="0" destOrd="0" presId="urn:microsoft.com/office/officeart/2005/8/layout/vList5"/>
    <dgm:cxn modelId="{736E4021-780B-41E5-8B3C-D33D3AE03F8C}" type="presOf" srcId="{84D52F71-8E13-4538-976C-EADD31708A72}" destId="{1A953652-6F0F-4876-828D-D1AFF71E2866}" srcOrd="0" destOrd="1" presId="urn:microsoft.com/office/officeart/2005/8/layout/vList5"/>
    <dgm:cxn modelId="{3FDB2228-0EA9-407C-A425-6198B112E256}" srcId="{5C567526-62B4-47EE-85C7-E028A187D0B3}" destId="{1B0D4CEF-4D16-4FA4-97F3-CF455F5EF69A}" srcOrd="1" destOrd="0" parTransId="{58A00EE9-9086-4F7B-A57D-35C22BA0E049}" sibTransId="{2C2F4CC0-B6F3-4B15-AC44-4EFFC455580D}"/>
    <dgm:cxn modelId="{6390AD2A-DB02-4298-8A6E-6EBCF736BF20}" type="presOf" srcId="{1B0D4CEF-4D16-4FA4-97F3-CF455F5EF69A}" destId="{0318F505-8DEF-46DB-8AA6-F6A46016CB5E}" srcOrd="0" destOrd="1" presId="urn:microsoft.com/office/officeart/2005/8/layout/vList5"/>
    <dgm:cxn modelId="{8E847636-7A0F-4190-8718-A2916123C5A9}" srcId="{B1512098-82EE-498C-A2C7-64D8AA7F5D60}" destId="{F0DFF40C-380E-4A7F-A299-98686BB0F5E6}" srcOrd="0" destOrd="0" parTransId="{96A05B3A-1C1F-4A10-AFF5-4E78E9D71080}" sibTransId="{8104E85F-7A53-438B-ABF3-0630C4B6CAD2}"/>
    <dgm:cxn modelId="{DD0FD23A-EA1F-48CA-829F-4E171B62C860}" srcId="{CAB9B602-A023-4927-B60A-497DB98BE226}" destId="{5C567526-62B4-47EE-85C7-E028A187D0B3}" srcOrd="1" destOrd="0" parTransId="{3989C8F5-0F08-4E96-9927-81DC4A3D50F5}" sibTransId="{1231F7B5-B3DA-4E21-A0BD-2FAA4441E590}"/>
    <dgm:cxn modelId="{417B613C-E0DD-4976-B2BE-16158B090F45}" type="presOf" srcId="{CD3998A0-9E27-4983-8AD5-81F90F4F073A}" destId="{37D646B4-AF22-4B67-BB60-88048DA88BC9}" srcOrd="0" destOrd="0" presId="urn:microsoft.com/office/officeart/2005/8/layout/vList5"/>
    <dgm:cxn modelId="{F0ADF150-4D0C-436F-9935-2BFCB815F75C}" type="presOf" srcId="{5C567526-62B4-47EE-85C7-E028A187D0B3}" destId="{0EA85FF4-5DCC-4693-BD4C-BF9A50CF852C}" srcOrd="0" destOrd="0" presId="urn:microsoft.com/office/officeart/2005/8/layout/vList5"/>
    <dgm:cxn modelId="{C2DF8096-3296-4D4D-859E-98087DB830B3}" srcId="{E92E45D5-5583-4E25-ACF2-D06471DCB449}" destId="{CD3998A0-9E27-4983-8AD5-81F90F4F073A}" srcOrd="0" destOrd="0" parTransId="{255567C0-77BB-4255-B3CD-CD7B4C5C6458}" sibTransId="{938601C9-8E52-4440-9CAF-2555EFA34688}"/>
    <dgm:cxn modelId="{C664C596-DFB9-4A41-867D-A852CB706183}" type="presOf" srcId="{8F5AB5A0-9DD6-4648-AA2F-59987D54606E}" destId="{0318F505-8DEF-46DB-8AA6-F6A46016CB5E}" srcOrd="0" destOrd="0" presId="urn:microsoft.com/office/officeart/2005/8/layout/vList5"/>
    <dgm:cxn modelId="{B29DB89E-2F24-45C8-ACF0-1A35FD342B05}" type="presOf" srcId="{E92E45D5-5583-4E25-ACF2-D06471DCB449}" destId="{418442F5-E726-406C-9BCC-5FECD8EB4836}" srcOrd="0" destOrd="0" presId="urn:microsoft.com/office/officeart/2005/8/layout/vList5"/>
    <dgm:cxn modelId="{D3ABC1AB-0E16-4F70-BB92-D7148D27D2F7}" srcId="{B1512098-82EE-498C-A2C7-64D8AA7F5D60}" destId="{0B7ED955-22F4-4CE9-A7AA-535BA81E1F07}" srcOrd="2" destOrd="0" parTransId="{021E4C55-B6F5-4ED6-A24B-7AA1272E16CF}" sibTransId="{0D7075F3-5085-4BA5-B15D-6CD9F0652727}"/>
    <dgm:cxn modelId="{159760B7-8B71-40FC-90C6-F51B263DA45D}" srcId="{CAB9B602-A023-4927-B60A-497DB98BE226}" destId="{B1512098-82EE-498C-A2C7-64D8AA7F5D60}" srcOrd="2" destOrd="0" parTransId="{4C126799-D04F-41A8-B5CD-DDC23490E425}" sibTransId="{55199AB7-3693-49A2-A2C3-CA547992D46F}"/>
    <dgm:cxn modelId="{44E029B8-46D0-4652-B594-119EC651D3EB}" srcId="{5C567526-62B4-47EE-85C7-E028A187D0B3}" destId="{8F5AB5A0-9DD6-4648-AA2F-59987D54606E}" srcOrd="0" destOrd="0" parTransId="{67C17A20-62C6-4208-9613-7E7A14D60064}" sibTransId="{98B2600B-948F-4CB1-A7B2-BC7EA1583203}"/>
    <dgm:cxn modelId="{05E5D3B9-40FD-4872-9F14-FF5ED570396F}" srcId="{B1512098-82EE-498C-A2C7-64D8AA7F5D60}" destId="{84D52F71-8E13-4538-976C-EADD31708A72}" srcOrd="1" destOrd="0" parTransId="{C3CC590D-0CD2-44C5-B4C7-1D2019B77F33}" sibTransId="{2F1EBCD5-84CF-4A89-BFF5-984AF00BD4BC}"/>
    <dgm:cxn modelId="{DCF709BE-56F6-41A3-80A1-5825ABAEF893}" type="presOf" srcId="{B1512098-82EE-498C-A2C7-64D8AA7F5D60}" destId="{8F852A13-3F1B-42F8-B6AE-FD5CFCC321A3}" srcOrd="0" destOrd="0" presId="urn:microsoft.com/office/officeart/2005/8/layout/vList5"/>
    <dgm:cxn modelId="{BCE0E3BF-C35A-4FE2-B0F8-9E8C3E951754}" type="presOf" srcId="{0B7ED955-22F4-4CE9-A7AA-535BA81E1F07}" destId="{1A953652-6F0F-4876-828D-D1AFF71E2866}" srcOrd="0" destOrd="2" presId="urn:microsoft.com/office/officeart/2005/8/layout/vList5"/>
    <dgm:cxn modelId="{476805DA-C54E-4851-B9E5-ACC2DBB84303}" srcId="{CAB9B602-A023-4927-B60A-497DB98BE226}" destId="{E92E45D5-5583-4E25-ACF2-D06471DCB449}" srcOrd="0" destOrd="0" parTransId="{D1DC5C38-2A38-4900-AA6D-16AA982CC58A}" sibTransId="{D0595E82-9529-49C9-AE05-FFC0933F8053}"/>
    <dgm:cxn modelId="{E3809CF4-B5F0-4745-90D6-BCFE2C2A4E94}" type="presOf" srcId="{F0DFF40C-380E-4A7F-A299-98686BB0F5E6}" destId="{1A953652-6F0F-4876-828D-D1AFF71E2866}" srcOrd="0" destOrd="0" presId="urn:microsoft.com/office/officeart/2005/8/layout/vList5"/>
    <dgm:cxn modelId="{8A89D874-3CCE-41B5-A558-0FD91191A9B7}" type="presParOf" srcId="{02560BE3-7A24-4C16-A335-DF88469291FB}" destId="{86A7A92D-DAD6-4C61-8088-41D141B15E61}" srcOrd="0" destOrd="0" presId="urn:microsoft.com/office/officeart/2005/8/layout/vList5"/>
    <dgm:cxn modelId="{78C1A0CC-A1CC-4E56-99E9-610EE76E9255}" type="presParOf" srcId="{86A7A92D-DAD6-4C61-8088-41D141B15E61}" destId="{418442F5-E726-406C-9BCC-5FECD8EB4836}" srcOrd="0" destOrd="0" presId="urn:microsoft.com/office/officeart/2005/8/layout/vList5"/>
    <dgm:cxn modelId="{2F64AA7F-0094-489A-A0B5-5392B6DF54C8}" type="presParOf" srcId="{86A7A92D-DAD6-4C61-8088-41D141B15E61}" destId="{37D646B4-AF22-4B67-BB60-88048DA88BC9}" srcOrd="1" destOrd="0" presId="urn:microsoft.com/office/officeart/2005/8/layout/vList5"/>
    <dgm:cxn modelId="{CD96EAED-58CC-4BCB-BD80-B2B1BAA688F5}" type="presParOf" srcId="{02560BE3-7A24-4C16-A335-DF88469291FB}" destId="{25EC7218-B659-4560-869D-4E3886B30904}" srcOrd="1" destOrd="0" presId="urn:microsoft.com/office/officeart/2005/8/layout/vList5"/>
    <dgm:cxn modelId="{0339045F-2AB1-4013-8BEB-E99384078058}" type="presParOf" srcId="{02560BE3-7A24-4C16-A335-DF88469291FB}" destId="{C8C95F90-D4E5-43B4-8D6B-9C4057563A1E}" srcOrd="2" destOrd="0" presId="urn:microsoft.com/office/officeart/2005/8/layout/vList5"/>
    <dgm:cxn modelId="{35AA0F11-B660-46DC-A9F2-DC208A22834A}" type="presParOf" srcId="{C8C95F90-D4E5-43B4-8D6B-9C4057563A1E}" destId="{0EA85FF4-5DCC-4693-BD4C-BF9A50CF852C}" srcOrd="0" destOrd="0" presId="urn:microsoft.com/office/officeart/2005/8/layout/vList5"/>
    <dgm:cxn modelId="{56E2D57D-4110-4098-95F7-363B0270B27A}" type="presParOf" srcId="{C8C95F90-D4E5-43B4-8D6B-9C4057563A1E}" destId="{0318F505-8DEF-46DB-8AA6-F6A46016CB5E}" srcOrd="1" destOrd="0" presId="urn:microsoft.com/office/officeart/2005/8/layout/vList5"/>
    <dgm:cxn modelId="{0D46C365-6CF3-44A6-AF10-5C2691DC132F}" type="presParOf" srcId="{02560BE3-7A24-4C16-A335-DF88469291FB}" destId="{BD76774D-497F-48C6-9168-9E16B6BDDF3C}" srcOrd="3" destOrd="0" presId="urn:microsoft.com/office/officeart/2005/8/layout/vList5"/>
    <dgm:cxn modelId="{ACA91E98-984B-4A65-899C-F24142FFCE34}" type="presParOf" srcId="{02560BE3-7A24-4C16-A335-DF88469291FB}" destId="{627863B5-5A8A-42CE-984E-EEEB8CA318C5}" srcOrd="4" destOrd="0" presId="urn:microsoft.com/office/officeart/2005/8/layout/vList5"/>
    <dgm:cxn modelId="{77A99045-C58E-481D-8977-5385F46B8BDE}" type="presParOf" srcId="{627863B5-5A8A-42CE-984E-EEEB8CA318C5}" destId="{8F852A13-3F1B-42F8-B6AE-FD5CFCC321A3}" srcOrd="0" destOrd="0" presId="urn:microsoft.com/office/officeart/2005/8/layout/vList5"/>
    <dgm:cxn modelId="{BE270F0D-C648-4E07-B7CF-E5125F768B6E}" type="presParOf" srcId="{627863B5-5A8A-42CE-984E-EEEB8CA318C5}" destId="{1A953652-6F0F-4876-828D-D1AFF71E286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733632A-76B7-455E-8C3D-7561AD4D96E2}" type="doc">
      <dgm:prSet loTypeId="urn:microsoft.com/office/officeart/2018/2/layout/IconVerticalSolidList" loCatId="icon" qsTypeId="urn:microsoft.com/office/officeart/2005/8/quickstyle/simple1" qsCatId="simple" csTypeId="urn:microsoft.com/office/officeart/2005/8/colors/accent1_3" csCatId="accent1" phldr="1"/>
      <dgm:spPr/>
      <dgm:t>
        <a:bodyPr/>
        <a:lstStyle/>
        <a:p>
          <a:endParaRPr lang="en-US"/>
        </a:p>
      </dgm:t>
    </dgm:pt>
    <dgm:pt modelId="{B786F336-5928-4922-A688-032D67AA7262}">
      <dgm:prSet custT="1"/>
      <dgm:spPr/>
      <dgm:t>
        <a:bodyPr/>
        <a:lstStyle/>
        <a:p>
          <a:pPr>
            <a:lnSpc>
              <a:spcPct val="100000"/>
            </a:lnSpc>
          </a:pPr>
          <a:r>
            <a:rPr lang="en-GB" sz="1400"/>
            <a:t>Define the scope of the Architecture Project.</a:t>
          </a:r>
          <a:br>
            <a:rPr lang="en-GB" sz="1400"/>
          </a:br>
          <a:r>
            <a:rPr lang="en-GB" sz="1400"/>
            <a:t>What problem are you solving? </a:t>
          </a:r>
          <a:endParaRPr lang="en-US" sz="1400"/>
        </a:p>
      </dgm:t>
    </dgm:pt>
    <dgm:pt modelId="{9645DD02-EFFE-4BB3-9900-A819AD09F4AA}" type="parTrans" cxnId="{1D1680DD-4E63-495E-B7F8-789F95045E3C}">
      <dgm:prSet/>
      <dgm:spPr/>
      <dgm:t>
        <a:bodyPr/>
        <a:lstStyle/>
        <a:p>
          <a:endParaRPr lang="en-US" sz="1200"/>
        </a:p>
      </dgm:t>
    </dgm:pt>
    <dgm:pt modelId="{D007EF3B-4FD4-42D0-A560-72B814C6D510}" type="sibTrans" cxnId="{1D1680DD-4E63-495E-B7F8-789F95045E3C}">
      <dgm:prSet/>
      <dgm:spPr/>
      <dgm:t>
        <a:bodyPr/>
        <a:lstStyle/>
        <a:p>
          <a:endParaRPr lang="en-US" sz="1200"/>
        </a:p>
      </dgm:t>
    </dgm:pt>
    <dgm:pt modelId="{69BD0EFB-5332-48F5-8AAD-A3D60CAD6783}">
      <dgm:prSet custT="1"/>
      <dgm:spPr/>
      <dgm:t>
        <a:bodyPr/>
        <a:lstStyle/>
        <a:p>
          <a:pPr>
            <a:lnSpc>
              <a:spcPct val="100000"/>
            </a:lnSpc>
          </a:pPr>
          <a:r>
            <a:rPr lang="en-GB" sz="1200">
              <a:sym typeface="Wingdings" panose="05000000000000000000" pitchFamily="2" charset="2"/>
            </a:rPr>
            <a:t> </a:t>
          </a:r>
          <a:r>
            <a:rPr lang="en-GB" sz="1200"/>
            <a:t>breadth and planning-horizon</a:t>
          </a:r>
          <a:endParaRPr lang="en-US" sz="1200"/>
        </a:p>
      </dgm:t>
    </dgm:pt>
    <dgm:pt modelId="{B7D5DFCF-84F5-4E53-AD62-3C2E06DD5E99}" type="parTrans" cxnId="{402A7812-5D84-4027-9D29-EF22297E1DCB}">
      <dgm:prSet/>
      <dgm:spPr/>
      <dgm:t>
        <a:bodyPr/>
        <a:lstStyle/>
        <a:p>
          <a:endParaRPr lang="en-US" sz="1200"/>
        </a:p>
      </dgm:t>
    </dgm:pt>
    <dgm:pt modelId="{8241E077-F93C-4CF4-B225-01645025E4B9}" type="sibTrans" cxnId="{402A7812-5D84-4027-9D29-EF22297E1DCB}">
      <dgm:prSet/>
      <dgm:spPr/>
      <dgm:t>
        <a:bodyPr/>
        <a:lstStyle/>
        <a:p>
          <a:endParaRPr lang="en-US" sz="1200"/>
        </a:p>
      </dgm:t>
    </dgm:pt>
    <dgm:pt modelId="{96A75C46-FFC4-42B1-9809-A54086E25FCC}">
      <dgm:prSet custT="1"/>
      <dgm:spPr/>
      <dgm:t>
        <a:bodyPr/>
        <a:lstStyle/>
        <a:p>
          <a:pPr>
            <a:lnSpc>
              <a:spcPct val="100000"/>
            </a:lnSpc>
          </a:pPr>
          <a:r>
            <a:rPr lang="en-GB" sz="1200">
              <a:sym typeface="Wingdings" panose="05000000000000000000" pitchFamily="2" charset="2"/>
            </a:rPr>
            <a:t> </a:t>
          </a:r>
          <a:r>
            <a:rPr lang="en-GB" sz="1200"/>
            <a:t>purpose</a:t>
          </a:r>
          <a:endParaRPr lang="en-US" sz="1200"/>
        </a:p>
      </dgm:t>
    </dgm:pt>
    <dgm:pt modelId="{BA94A4AC-6DB8-4EDB-A59C-EBF9EBC2F4C6}" type="parTrans" cxnId="{8BB6BA9B-942A-4F4E-B797-9377AC5F2714}">
      <dgm:prSet/>
      <dgm:spPr/>
      <dgm:t>
        <a:bodyPr/>
        <a:lstStyle/>
        <a:p>
          <a:endParaRPr lang="en-US" sz="1200"/>
        </a:p>
      </dgm:t>
    </dgm:pt>
    <dgm:pt modelId="{BA7B7202-598B-40AC-90CC-B264C7533897}" type="sibTrans" cxnId="{8BB6BA9B-942A-4F4E-B797-9377AC5F2714}">
      <dgm:prSet/>
      <dgm:spPr/>
      <dgm:t>
        <a:bodyPr/>
        <a:lstStyle/>
        <a:p>
          <a:endParaRPr lang="en-US" sz="1200"/>
        </a:p>
      </dgm:t>
    </dgm:pt>
    <dgm:pt modelId="{A4777A09-D6EB-405C-ACF7-D75B7CEEBDDB}">
      <dgm:prSet custT="1"/>
      <dgm:spPr/>
      <dgm:t>
        <a:bodyPr/>
        <a:lstStyle/>
        <a:p>
          <a:pPr>
            <a:lnSpc>
              <a:spcPct val="100000"/>
            </a:lnSpc>
          </a:pPr>
          <a:r>
            <a:rPr lang="en-GB" sz="1200">
              <a:sym typeface="Wingdings" panose="05000000000000000000" pitchFamily="2" charset="2"/>
            </a:rPr>
            <a:t> </a:t>
          </a:r>
          <a:r>
            <a:rPr lang="en-GB" sz="1200"/>
            <a:t>confirm the level of detail</a:t>
          </a:r>
          <a:endParaRPr lang="en-US" sz="1200"/>
        </a:p>
      </dgm:t>
    </dgm:pt>
    <dgm:pt modelId="{FB9B048F-BA87-48D1-9F33-47DEF99189B5}" type="parTrans" cxnId="{25C2CFCE-C3FE-4F8E-8982-8FFA079C8D1C}">
      <dgm:prSet/>
      <dgm:spPr/>
      <dgm:t>
        <a:bodyPr/>
        <a:lstStyle/>
        <a:p>
          <a:endParaRPr lang="en-US" sz="1200"/>
        </a:p>
      </dgm:t>
    </dgm:pt>
    <dgm:pt modelId="{84155301-66AB-4522-9818-694992D8090A}" type="sibTrans" cxnId="{25C2CFCE-C3FE-4F8E-8982-8FFA079C8D1C}">
      <dgm:prSet/>
      <dgm:spPr/>
      <dgm:t>
        <a:bodyPr/>
        <a:lstStyle/>
        <a:p>
          <a:endParaRPr lang="en-US" sz="1200"/>
        </a:p>
      </dgm:t>
    </dgm:pt>
    <dgm:pt modelId="{B5F6C1A9-E752-49F9-9D1B-B288BBD979E4}">
      <dgm:prSet custT="1"/>
      <dgm:spPr/>
      <dgm:t>
        <a:bodyPr/>
        <a:lstStyle/>
        <a:p>
          <a:pPr>
            <a:lnSpc>
              <a:spcPct val="100000"/>
            </a:lnSpc>
          </a:pPr>
          <a:r>
            <a:rPr lang="en-GB" sz="1200">
              <a:sym typeface="Wingdings" panose="05000000000000000000" pitchFamily="2" charset="2"/>
            </a:rPr>
            <a:t> </a:t>
          </a:r>
          <a:r>
            <a:rPr lang="en-GB" sz="1200"/>
            <a:t>where in the business cycle this architecture will be used</a:t>
          </a:r>
          <a:endParaRPr lang="en-US" sz="1200"/>
        </a:p>
      </dgm:t>
    </dgm:pt>
    <dgm:pt modelId="{1A4D6F05-C8A1-4811-B962-DC281636CBC0}" type="parTrans" cxnId="{B1FEB923-118E-4E5E-B603-A91D63DF6016}">
      <dgm:prSet/>
      <dgm:spPr/>
      <dgm:t>
        <a:bodyPr/>
        <a:lstStyle/>
        <a:p>
          <a:endParaRPr lang="en-US" sz="1200"/>
        </a:p>
      </dgm:t>
    </dgm:pt>
    <dgm:pt modelId="{F0E88383-FD68-4C99-8696-8E8DBC295F84}" type="sibTrans" cxnId="{B1FEB923-118E-4E5E-B603-A91D63DF6016}">
      <dgm:prSet/>
      <dgm:spPr/>
      <dgm:t>
        <a:bodyPr/>
        <a:lstStyle/>
        <a:p>
          <a:endParaRPr lang="en-US" sz="1200"/>
        </a:p>
      </dgm:t>
    </dgm:pt>
    <dgm:pt modelId="{EDC379D7-3E43-41EC-8CD3-77A079ACB42B}">
      <dgm:prSet custT="1"/>
      <dgm:spPr/>
      <dgm:t>
        <a:bodyPr/>
        <a:lstStyle/>
        <a:p>
          <a:pPr>
            <a:lnSpc>
              <a:spcPct val="100000"/>
            </a:lnSpc>
          </a:pPr>
          <a:r>
            <a:rPr lang="en-GB" sz="1400"/>
            <a:t>Identify stakeholders, concerns, and associated requirements.</a:t>
          </a:r>
          <a:endParaRPr lang="en-US" sz="1400"/>
        </a:p>
      </dgm:t>
    </dgm:pt>
    <dgm:pt modelId="{62938E7F-AD6A-4555-BEE1-5BB4DFD72721}" type="parTrans" cxnId="{D40C9FB5-8930-4F4D-A9A8-87F0E127DCFE}">
      <dgm:prSet/>
      <dgm:spPr/>
      <dgm:t>
        <a:bodyPr/>
        <a:lstStyle/>
        <a:p>
          <a:endParaRPr lang="en-US" sz="1200"/>
        </a:p>
      </dgm:t>
    </dgm:pt>
    <dgm:pt modelId="{1883FDC5-8537-4472-AAF9-2F49118F085D}" type="sibTrans" cxnId="{D40C9FB5-8930-4F4D-A9A8-87F0E127DCFE}">
      <dgm:prSet/>
      <dgm:spPr/>
      <dgm:t>
        <a:bodyPr/>
        <a:lstStyle/>
        <a:p>
          <a:endParaRPr lang="en-US" sz="1200"/>
        </a:p>
      </dgm:t>
    </dgm:pt>
    <dgm:pt modelId="{939CDB41-13F6-4017-89A8-CBAFF60563F2}">
      <dgm:prSet custT="1"/>
      <dgm:spPr/>
      <dgm:t>
        <a:bodyPr/>
        <a:lstStyle/>
        <a:p>
          <a:pPr>
            <a:lnSpc>
              <a:spcPct val="100000"/>
            </a:lnSpc>
          </a:pPr>
          <a:r>
            <a:rPr lang="en-GB" sz="1200">
              <a:sym typeface="Wingdings" panose="05000000000000000000" pitchFamily="2" charset="2"/>
            </a:rPr>
            <a:t> </a:t>
          </a:r>
          <a:r>
            <a:rPr lang="en-GB" sz="1200"/>
            <a:t>explore the EA Repository for architecture constraints/guidance</a:t>
          </a:r>
          <a:endParaRPr lang="en-US" sz="1200"/>
        </a:p>
      </dgm:t>
    </dgm:pt>
    <dgm:pt modelId="{F077B5F2-8900-4F53-ACD9-EFCE0438B376}" type="parTrans" cxnId="{A8EBFB86-393A-4665-94EC-833A40D654F8}">
      <dgm:prSet/>
      <dgm:spPr/>
      <dgm:t>
        <a:bodyPr/>
        <a:lstStyle/>
        <a:p>
          <a:endParaRPr lang="en-US" sz="1200"/>
        </a:p>
      </dgm:t>
    </dgm:pt>
    <dgm:pt modelId="{87ADD23A-25ED-47BB-8B09-39C1FABE45C4}" type="sibTrans" cxnId="{A8EBFB86-393A-4665-94EC-833A40D654F8}">
      <dgm:prSet/>
      <dgm:spPr/>
      <dgm:t>
        <a:bodyPr/>
        <a:lstStyle/>
        <a:p>
          <a:endParaRPr lang="en-US" sz="1200"/>
        </a:p>
      </dgm:t>
    </dgm:pt>
    <dgm:pt modelId="{99500961-4B2D-4CF8-8E02-7CCCC84A70FA}">
      <dgm:prSet custT="1"/>
      <dgm:spPr/>
      <dgm:t>
        <a:bodyPr/>
        <a:lstStyle/>
        <a:p>
          <a:pPr>
            <a:lnSpc>
              <a:spcPct val="100000"/>
            </a:lnSpc>
          </a:pPr>
          <a:r>
            <a:rPr lang="en-GB" sz="1200">
              <a:sym typeface="Wingdings" panose="05000000000000000000" pitchFamily="2" charset="2"/>
            </a:rPr>
            <a:t> complete</a:t>
          </a:r>
          <a:r>
            <a:rPr lang="en-GB" sz="1200"/>
            <a:t> the Stakeholder Map</a:t>
          </a:r>
          <a:endParaRPr lang="en-US" sz="1200"/>
        </a:p>
      </dgm:t>
    </dgm:pt>
    <dgm:pt modelId="{333659D6-07BC-41BA-A83E-4230CE07EB6B}" type="parTrans" cxnId="{D33DA1F6-1179-456F-81D7-76BDF2982945}">
      <dgm:prSet/>
      <dgm:spPr/>
      <dgm:t>
        <a:bodyPr/>
        <a:lstStyle/>
        <a:p>
          <a:endParaRPr lang="en-US" sz="1200"/>
        </a:p>
      </dgm:t>
    </dgm:pt>
    <dgm:pt modelId="{868D83F5-C986-4815-9E45-C9BE98B1BD0A}" type="sibTrans" cxnId="{D33DA1F6-1179-456F-81D7-76BDF2982945}">
      <dgm:prSet/>
      <dgm:spPr/>
      <dgm:t>
        <a:bodyPr/>
        <a:lstStyle/>
        <a:p>
          <a:endParaRPr lang="en-US" sz="1200"/>
        </a:p>
      </dgm:t>
    </dgm:pt>
    <dgm:pt modelId="{ACFD5A2D-6897-4807-A2C6-72597190B478}">
      <dgm:prSet custT="1"/>
      <dgm:spPr/>
      <dgm:t>
        <a:bodyPr/>
        <a:lstStyle/>
        <a:p>
          <a:pPr>
            <a:lnSpc>
              <a:spcPct val="100000"/>
            </a:lnSpc>
          </a:pPr>
          <a:r>
            <a:rPr lang="en-GB" sz="1400"/>
            <a:t>Assess the capability of the EA team.</a:t>
          </a:r>
          <a:endParaRPr lang="en-US" sz="1400"/>
        </a:p>
      </dgm:t>
    </dgm:pt>
    <dgm:pt modelId="{B09F14D8-D84D-4BA0-A831-76635E1AFE23}" type="parTrans" cxnId="{252E774C-0096-4FFD-B233-0E88F0EB432C}">
      <dgm:prSet/>
      <dgm:spPr/>
      <dgm:t>
        <a:bodyPr/>
        <a:lstStyle/>
        <a:p>
          <a:endParaRPr lang="en-US" sz="1200"/>
        </a:p>
      </dgm:t>
    </dgm:pt>
    <dgm:pt modelId="{127936DB-7B6C-4D0C-9A21-C29AADF42472}" type="sibTrans" cxnId="{252E774C-0096-4FFD-B233-0E88F0EB432C}">
      <dgm:prSet/>
      <dgm:spPr/>
      <dgm:t>
        <a:bodyPr/>
        <a:lstStyle/>
        <a:p>
          <a:endParaRPr lang="en-US" sz="1200"/>
        </a:p>
      </dgm:t>
    </dgm:pt>
    <dgm:pt modelId="{9A755E29-EFF1-49F5-BB28-4FAD0BFF2C21}">
      <dgm:prSet custT="1"/>
      <dgm:spPr/>
      <dgm:t>
        <a:bodyPr/>
        <a:lstStyle/>
        <a:p>
          <a:pPr>
            <a:lnSpc>
              <a:spcPct val="100000"/>
            </a:lnSpc>
          </a:pPr>
          <a:r>
            <a:rPr lang="en-GB" sz="1200">
              <a:sym typeface="Wingdings" panose="05000000000000000000" pitchFamily="2" charset="2"/>
            </a:rPr>
            <a:t> </a:t>
          </a:r>
          <a:r>
            <a:rPr lang="en-GB" sz="1200"/>
            <a:t>confirm the ability of the EA team to deliver on this architecture development project</a:t>
          </a:r>
          <a:endParaRPr lang="en-US" sz="1200"/>
        </a:p>
      </dgm:t>
    </dgm:pt>
    <dgm:pt modelId="{60D71C64-8F60-4707-A84B-0D90EDD8D893}" type="parTrans" cxnId="{8ED4CD80-6E85-4CE7-B1F1-32E1B2497F88}">
      <dgm:prSet/>
      <dgm:spPr/>
      <dgm:t>
        <a:bodyPr/>
        <a:lstStyle/>
        <a:p>
          <a:endParaRPr lang="en-US" sz="1200"/>
        </a:p>
      </dgm:t>
    </dgm:pt>
    <dgm:pt modelId="{73A91770-032B-4B7F-AEC5-D4BB0D23AB56}" type="sibTrans" cxnId="{8ED4CD80-6E85-4CE7-B1F1-32E1B2497F88}">
      <dgm:prSet/>
      <dgm:spPr/>
      <dgm:t>
        <a:bodyPr/>
        <a:lstStyle/>
        <a:p>
          <a:endParaRPr lang="en-US" sz="1200"/>
        </a:p>
      </dgm:t>
    </dgm:pt>
    <dgm:pt modelId="{0A80D8E2-FACC-4D88-B92E-A4AB8B2BA10D}" type="pres">
      <dgm:prSet presAssocID="{4733632A-76B7-455E-8C3D-7561AD4D96E2}" presName="root" presStyleCnt="0">
        <dgm:presLayoutVars>
          <dgm:dir/>
          <dgm:resizeHandles val="exact"/>
        </dgm:presLayoutVars>
      </dgm:prSet>
      <dgm:spPr/>
    </dgm:pt>
    <dgm:pt modelId="{C97A4C2E-DFD3-48C2-BBE4-6D442C78881B}" type="pres">
      <dgm:prSet presAssocID="{B786F336-5928-4922-A688-032D67AA7262}" presName="compNode" presStyleCnt="0"/>
      <dgm:spPr/>
    </dgm:pt>
    <dgm:pt modelId="{575793F1-8D92-429E-B24F-0507ED3C11A6}" type="pres">
      <dgm:prSet presAssocID="{B786F336-5928-4922-A688-032D67AA7262}" presName="bgRect" presStyleLbl="bgShp" presStyleIdx="0" presStyleCnt="3" custScaleY="147007" custLinFactNeighborY="2950"/>
      <dgm:spPr/>
    </dgm:pt>
    <dgm:pt modelId="{DD59CAEA-88F0-4220-B132-CD939F07F035}" type="pres">
      <dgm:prSet presAssocID="{B786F336-5928-4922-A688-032D67AA726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4C882EF2-9349-42EA-8F55-3F8AA80D113A}" type="pres">
      <dgm:prSet presAssocID="{B786F336-5928-4922-A688-032D67AA7262}" presName="spaceRect" presStyleCnt="0"/>
      <dgm:spPr/>
    </dgm:pt>
    <dgm:pt modelId="{CE6595A9-5492-4138-BD2A-88CFC61DB08F}" type="pres">
      <dgm:prSet presAssocID="{B786F336-5928-4922-A688-032D67AA7262}" presName="parTx" presStyleLbl="revTx" presStyleIdx="0" presStyleCnt="6">
        <dgm:presLayoutVars>
          <dgm:chMax val="0"/>
          <dgm:chPref val="0"/>
        </dgm:presLayoutVars>
      </dgm:prSet>
      <dgm:spPr/>
    </dgm:pt>
    <dgm:pt modelId="{22B461B1-7283-4D2A-8C42-C0DD034792E3}" type="pres">
      <dgm:prSet presAssocID="{B786F336-5928-4922-A688-032D67AA7262}" presName="desTx" presStyleLbl="revTx" presStyleIdx="1" presStyleCnt="6" custScaleY="133507" custLinFactNeighborX="42" custLinFactNeighborY="2923">
        <dgm:presLayoutVars/>
      </dgm:prSet>
      <dgm:spPr/>
    </dgm:pt>
    <dgm:pt modelId="{C54A5B95-A1C3-4CCF-9A11-B83BE0FC9DBD}" type="pres">
      <dgm:prSet presAssocID="{D007EF3B-4FD4-42D0-A560-72B814C6D510}" presName="sibTrans" presStyleCnt="0"/>
      <dgm:spPr/>
    </dgm:pt>
    <dgm:pt modelId="{A3B0D194-F6DF-49F5-ACF9-65B2EE513B5A}" type="pres">
      <dgm:prSet presAssocID="{EDC379D7-3E43-41EC-8CD3-77A079ACB42B}" presName="compNode" presStyleCnt="0"/>
      <dgm:spPr/>
    </dgm:pt>
    <dgm:pt modelId="{253A7E89-1F02-46B5-857A-90D4CC4CA4CD}" type="pres">
      <dgm:prSet presAssocID="{EDC379D7-3E43-41EC-8CD3-77A079ACB42B}" presName="bgRect" presStyleLbl="bgShp" presStyleIdx="1" presStyleCnt="3"/>
      <dgm:spPr/>
    </dgm:pt>
    <dgm:pt modelId="{942821FB-1A1F-40DF-8E9C-8EBFF3C9ACD5}" type="pres">
      <dgm:prSet presAssocID="{EDC379D7-3E43-41EC-8CD3-77A079ACB42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6642F65A-42FA-44BF-8FF3-162432DE9263}" type="pres">
      <dgm:prSet presAssocID="{EDC379D7-3E43-41EC-8CD3-77A079ACB42B}" presName="spaceRect" presStyleCnt="0"/>
      <dgm:spPr/>
    </dgm:pt>
    <dgm:pt modelId="{857D6289-374A-4146-9775-55C3E7CF5EEE}" type="pres">
      <dgm:prSet presAssocID="{EDC379D7-3E43-41EC-8CD3-77A079ACB42B}" presName="parTx" presStyleLbl="revTx" presStyleIdx="2" presStyleCnt="6">
        <dgm:presLayoutVars>
          <dgm:chMax val="0"/>
          <dgm:chPref val="0"/>
        </dgm:presLayoutVars>
      </dgm:prSet>
      <dgm:spPr/>
    </dgm:pt>
    <dgm:pt modelId="{30076F62-CBEB-4CE6-AAD1-B026664B69CC}" type="pres">
      <dgm:prSet presAssocID="{EDC379D7-3E43-41EC-8CD3-77A079ACB42B}" presName="desTx" presStyleLbl="revTx" presStyleIdx="3" presStyleCnt="6">
        <dgm:presLayoutVars/>
      </dgm:prSet>
      <dgm:spPr/>
    </dgm:pt>
    <dgm:pt modelId="{5532F357-920E-4D71-A799-836DCC1F8297}" type="pres">
      <dgm:prSet presAssocID="{1883FDC5-8537-4472-AAF9-2F49118F085D}" presName="sibTrans" presStyleCnt="0"/>
      <dgm:spPr/>
    </dgm:pt>
    <dgm:pt modelId="{3CEB91F5-B827-4EBD-86E2-7E49D6EA7E14}" type="pres">
      <dgm:prSet presAssocID="{ACFD5A2D-6897-4807-A2C6-72597190B478}" presName="compNode" presStyleCnt="0"/>
      <dgm:spPr/>
    </dgm:pt>
    <dgm:pt modelId="{872CAAE6-8CC1-43AE-A667-120CD5B0D2EA}" type="pres">
      <dgm:prSet presAssocID="{ACFD5A2D-6897-4807-A2C6-72597190B478}" presName="bgRect" presStyleLbl="bgShp" presStyleIdx="2" presStyleCnt="3"/>
      <dgm:spPr/>
    </dgm:pt>
    <dgm:pt modelId="{413B40BB-1465-4D36-84F7-194CE6878F06}" type="pres">
      <dgm:prSet presAssocID="{ACFD5A2D-6897-4807-A2C6-72597190B47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sers"/>
        </a:ext>
      </dgm:extLst>
    </dgm:pt>
    <dgm:pt modelId="{FFB0F9FC-21E8-4C32-9F67-6BF2BCFFEBAD}" type="pres">
      <dgm:prSet presAssocID="{ACFD5A2D-6897-4807-A2C6-72597190B478}" presName="spaceRect" presStyleCnt="0"/>
      <dgm:spPr/>
    </dgm:pt>
    <dgm:pt modelId="{EC3911E1-C2E1-41E2-AB61-392DBA7350E8}" type="pres">
      <dgm:prSet presAssocID="{ACFD5A2D-6897-4807-A2C6-72597190B478}" presName="parTx" presStyleLbl="revTx" presStyleIdx="4" presStyleCnt="6">
        <dgm:presLayoutVars>
          <dgm:chMax val="0"/>
          <dgm:chPref val="0"/>
        </dgm:presLayoutVars>
      </dgm:prSet>
      <dgm:spPr/>
    </dgm:pt>
    <dgm:pt modelId="{3BE559BD-18B8-4F87-8F6C-58C1D8DBF90E}" type="pres">
      <dgm:prSet presAssocID="{ACFD5A2D-6897-4807-A2C6-72597190B478}" presName="desTx" presStyleLbl="revTx" presStyleIdx="5" presStyleCnt="6">
        <dgm:presLayoutVars/>
      </dgm:prSet>
      <dgm:spPr/>
    </dgm:pt>
  </dgm:ptLst>
  <dgm:cxnLst>
    <dgm:cxn modelId="{AEDBFE0A-435A-4E03-A3D0-041B99EEDF3E}" type="presOf" srcId="{96A75C46-FFC4-42B1-9809-A54086E25FCC}" destId="{22B461B1-7283-4D2A-8C42-C0DD034792E3}" srcOrd="0" destOrd="1" presId="urn:microsoft.com/office/officeart/2018/2/layout/IconVerticalSolidList"/>
    <dgm:cxn modelId="{3EF4620E-CA93-4F79-90A5-3B1CAC5EA71B}" type="presOf" srcId="{B786F336-5928-4922-A688-032D67AA7262}" destId="{CE6595A9-5492-4138-BD2A-88CFC61DB08F}" srcOrd="0" destOrd="0" presId="urn:microsoft.com/office/officeart/2018/2/layout/IconVerticalSolidList"/>
    <dgm:cxn modelId="{402A7812-5D84-4027-9D29-EF22297E1DCB}" srcId="{B786F336-5928-4922-A688-032D67AA7262}" destId="{69BD0EFB-5332-48F5-8AAD-A3D60CAD6783}" srcOrd="0" destOrd="0" parTransId="{B7D5DFCF-84F5-4E53-AD62-3C2E06DD5E99}" sibTransId="{8241E077-F93C-4CF4-B225-01645025E4B9}"/>
    <dgm:cxn modelId="{B1FEB923-118E-4E5E-B603-A91D63DF6016}" srcId="{B786F336-5928-4922-A688-032D67AA7262}" destId="{B5F6C1A9-E752-49F9-9D1B-B288BBD979E4}" srcOrd="3" destOrd="0" parTransId="{1A4D6F05-C8A1-4811-B962-DC281636CBC0}" sibTransId="{F0E88383-FD68-4C99-8696-8E8DBC295F84}"/>
    <dgm:cxn modelId="{B7A6212D-648C-454F-AF20-392CF1989424}" type="presOf" srcId="{ACFD5A2D-6897-4807-A2C6-72597190B478}" destId="{EC3911E1-C2E1-41E2-AB61-392DBA7350E8}" srcOrd="0" destOrd="0" presId="urn:microsoft.com/office/officeart/2018/2/layout/IconVerticalSolidList"/>
    <dgm:cxn modelId="{923A585C-122A-4038-A7D5-587043B8BCEA}" type="presOf" srcId="{939CDB41-13F6-4017-89A8-CBAFF60563F2}" destId="{30076F62-CBEB-4CE6-AAD1-B026664B69CC}" srcOrd="0" destOrd="0" presId="urn:microsoft.com/office/officeart/2018/2/layout/IconVerticalSolidList"/>
    <dgm:cxn modelId="{C81A555E-88F3-4103-A808-E7A980DB1607}" type="presOf" srcId="{B5F6C1A9-E752-49F9-9D1B-B288BBD979E4}" destId="{22B461B1-7283-4D2A-8C42-C0DD034792E3}" srcOrd="0" destOrd="3" presId="urn:microsoft.com/office/officeart/2018/2/layout/IconVerticalSolidList"/>
    <dgm:cxn modelId="{252E774C-0096-4FFD-B233-0E88F0EB432C}" srcId="{4733632A-76B7-455E-8C3D-7561AD4D96E2}" destId="{ACFD5A2D-6897-4807-A2C6-72597190B478}" srcOrd="2" destOrd="0" parTransId="{B09F14D8-D84D-4BA0-A831-76635E1AFE23}" sibTransId="{127936DB-7B6C-4D0C-9A21-C29AADF42472}"/>
    <dgm:cxn modelId="{B0243354-6E03-4BCC-879C-F57169477C86}" type="presOf" srcId="{69BD0EFB-5332-48F5-8AAD-A3D60CAD6783}" destId="{22B461B1-7283-4D2A-8C42-C0DD034792E3}" srcOrd="0" destOrd="0" presId="urn:microsoft.com/office/officeart/2018/2/layout/IconVerticalSolidList"/>
    <dgm:cxn modelId="{8ED4CD80-6E85-4CE7-B1F1-32E1B2497F88}" srcId="{ACFD5A2D-6897-4807-A2C6-72597190B478}" destId="{9A755E29-EFF1-49F5-BB28-4FAD0BFF2C21}" srcOrd="0" destOrd="0" parTransId="{60D71C64-8F60-4707-A84B-0D90EDD8D893}" sibTransId="{73A91770-032B-4B7F-AEC5-D4BB0D23AB56}"/>
    <dgm:cxn modelId="{79AFD881-D671-46AA-8899-2F25F4F59454}" type="presOf" srcId="{A4777A09-D6EB-405C-ACF7-D75B7CEEBDDB}" destId="{22B461B1-7283-4D2A-8C42-C0DD034792E3}" srcOrd="0" destOrd="2" presId="urn:microsoft.com/office/officeart/2018/2/layout/IconVerticalSolidList"/>
    <dgm:cxn modelId="{A8EBFB86-393A-4665-94EC-833A40D654F8}" srcId="{EDC379D7-3E43-41EC-8CD3-77A079ACB42B}" destId="{939CDB41-13F6-4017-89A8-CBAFF60563F2}" srcOrd="0" destOrd="0" parTransId="{F077B5F2-8900-4F53-ACD9-EFCE0438B376}" sibTransId="{87ADD23A-25ED-47BB-8B09-39C1FABE45C4}"/>
    <dgm:cxn modelId="{BFC6308E-535D-4E1B-A5F8-AA878E086F13}" type="presOf" srcId="{9A755E29-EFF1-49F5-BB28-4FAD0BFF2C21}" destId="{3BE559BD-18B8-4F87-8F6C-58C1D8DBF90E}" srcOrd="0" destOrd="0" presId="urn:microsoft.com/office/officeart/2018/2/layout/IconVerticalSolidList"/>
    <dgm:cxn modelId="{8BB6BA9B-942A-4F4E-B797-9377AC5F2714}" srcId="{B786F336-5928-4922-A688-032D67AA7262}" destId="{96A75C46-FFC4-42B1-9809-A54086E25FCC}" srcOrd="1" destOrd="0" parTransId="{BA94A4AC-6DB8-4EDB-A59C-EBF9EBC2F4C6}" sibTransId="{BA7B7202-598B-40AC-90CC-B264C7533897}"/>
    <dgm:cxn modelId="{7A5DE0A6-2979-48BB-8F19-69B4877182CD}" type="presOf" srcId="{EDC379D7-3E43-41EC-8CD3-77A079ACB42B}" destId="{857D6289-374A-4146-9775-55C3E7CF5EEE}" srcOrd="0" destOrd="0" presId="urn:microsoft.com/office/officeart/2018/2/layout/IconVerticalSolidList"/>
    <dgm:cxn modelId="{D40C9FB5-8930-4F4D-A9A8-87F0E127DCFE}" srcId="{4733632A-76B7-455E-8C3D-7561AD4D96E2}" destId="{EDC379D7-3E43-41EC-8CD3-77A079ACB42B}" srcOrd="1" destOrd="0" parTransId="{62938E7F-AD6A-4555-BEE1-5BB4DFD72721}" sibTransId="{1883FDC5-8537-4472-AAF9-2F49118F085D}"/>
    <dgm:cxn modelId="{25C2CFCE-C3FE-4F8E-8982-8FFA079C8D1C}" srcId="{B786F336-5928-4922-A688-032D67AA7262}" destId="{A4777A09-D6EB-405C-ACF7-D75B7CEEBDDB}" srcOrd="2" destOrd="0" parTransId="{FB9B048F-BA87-48D1-9F33-47DEF99189B5}" sibTransId="{84155301-66AB-4522-9818-694992D8090A}"/>
    <dgm:cxn modelId="{C20642D4-9C2D-4212-8760-068DAF8043D1}" type="presOf" srcId="{99500961-4B2D-4CF8-8E02-7CCCC84A70FA}" destId="{30076F62-CBEB-4CE6-AAD1-B026664B69CC}" srcOrd="0" destOrd="1" presId="urn:microsoft.com/office/officeart/2018/2/layout/IconVerticalSolidList"/>
    <dgm:cxn modelId="{1D1680DD-4E63-495E-B7F8-789F95045E3C}" srcId="{4733632A-76B7-455E-8C3D-7561AD4D96E2}" destId="{B786F336-5928-4922-A688-032D67AA7262}" srcOrd="0" destOrd="0" parTransId="{9645DD02-EFFE-4BB3-9900-A819AD09F4AA}" sibTransId="{D007EF3B-4FD4-42D0-A560-72B814C6D510}"/>
    <dgm:cxn modelId="{B11E28EE-56E5-4708-A8D4-AC3216AD8CCE}" type="presOf" srcId="{4733632A-76B7-455E-8C3D-7561AD4D96E2}" destId="{0A80D8E2-FACC-4D88-B92E-A4AB8B2BA10D}" srcOrd="0" destOrd="0" presId="urn:microsoft.com/office/officeart/2018/2/layout/IconVerticalSolidList"/>
    <dgm:cxn modelId="{D33DA1F6-1179-456F-81D7-76BDF2982945}" srcId="{EDC379D7-3E43-41EC-8CD3-77A079ACB42B}" destId="{99500961-4B2D-4CF8-8E02-7CCCC84A70FA}" srcOrd="1" destOrd="0" parTransId="{333659D6-07BC-41BA-A83E-4230CE07EB6B}" sibTransId="{868D83F5-C986-4815-9E45-C9BE98B1BD0A}"/>
    <dgm:cxn modelId="{B98BF0E1-925E-468B-B00F-55BB22F0940D}" type="presParOf" srcId="{0A80D8E2-FACC-4D88-B92E-A4AB8B2BA10D}" destId="{C97A4C2E-DFD3-48C2-BBE4-6D442C78881B}" srcOrd="0" destOrd="0" presId="urn:microsoft.com/office/officeart/2018/2/layout/IconVerticalSolidList"/>
    <dgm:cxn modelId="{1CF1ABB9-B4F6-4B27-B846-8F6A1DA84EE8}" type="presParOf" srcId="{C97A4C2E-DFD3-48C2-BBE4-6D442C78881B}" destId="{575793F1-8D92-429E-B24F-0507ED3C11A6}" srcOrd="0" destOrd="0" presId="urn:microsoft.com/office/officeart/2018/2/layout/IconVerticalSolidList"/>
    <dgm:cxn modelId="{B057C72E-497C-48BA-8C04-D6969DD61AAE}" type="presParOf" srcId="{C97A4C2E-DFD3-48C2-BBE4-6D442C78881B}" destId="{DD59CAEA-88F0-4220-B132-CD939F07F035}" srcOrd="1" destOrd="0" presId="urn:microsoft.com/office/officeart/2018/2/layout/IconVerticalSolidList"/>
    <dgm:cxn modelId="{B991C611-048A-477C-9297-A4A86D5C6306}" type="presParOf" srcId="{C97A4C2E-DFD3-48C2-BBE4-6D442C78881B}" destId="{4C882EF2-9349-42EA-8F55-3F8AA80D113A}" srcOrd="2" destOrd="0" presId="urn:microsoft.com/office/officeart/2018/2/layout/IconVerticalSolidList"/>
    <dgm:cxn modelId="{B42F2CA2-6AA2-4D13-922F-3E566C7690AE}" type="presParOf" srcId="{C97A4C2E-DFD3-48C2-BBE4-6D442C78881B}" destId="{CE6595A9-5492-4138-BD2A-88CFC61DB08F}" srcOrd="3" destOrd="0" presId="urn:microsoft.com/office/officeart/2018/2/layout/IconVerticalSolidList"/>
    <dgm:cxn modelId="{EE481053-040B-4FD7-BE8E-6684BE5AD35A}" type="presParOf" srcId="{C97A4C2E-DFD3-48C2-BBE4-6D442C78881B}" destId="{22B461B1-7283-4D2A-8C42-C0DD034792E3}" srcOrd="4" destOrd="0" presId="urn:microsoft.com/office/officeart/2018/2/layout/IconVerticalSolidList"/>
    <dgm:cxn modelId="{D021B273-95A5-4272-A5AE-598BC43A8C9F}" type="presParOf" srcId="{0A80D8E2-FACC-4D88-B92E-A4AB8B2BA10D}" destId="{C54A5B95-A1C3-4CCF-9A11-B83BE0FC9DBD}" srcOrd="1" destOrd="0" presId="urn:microsoft.com/office/officeart/2018/2/layout/IconVerticalSolidList"/>
    <dgm:cxn modelId="{7AA31136-B8FB-4E8E-893F-AC1B18EBD165}" type="presParOf" srcId="{0A80D8E2-FACC-4D88-B92E-A4AB8B2BA10D}" destId="{A3B0D194-F6DF-49F5-ACF9-65B2EE513B5A}" srcOrd="2" destOrd="0" presId="urn:microsoft.com/office/officeart/2018/2/layout/IconVerticalSolidList"/>
    <dgm:cxn modelId="{EFAD656B-C770-4034-8EE8-FDEEA3C1D131}" type="presParOf" srcId="{A3B0D194-F6DF-49F5-ACF9-65B2EE513B5A}" destId="{253A7E89-1F02-46B5-857A-90D4CC4CA4CD}" srcOrd="0" destOrd="0" presId="urn:microsoft.com/office/officeart/2018/2/layout/IconVerticalSolidList"/>
    <dgm:cxn modelId="{733922A9-0C6D-4494-A15D-504504B92BC6}" type="presParOf" srcId="{A3B0D194-F6DF-49F5-ACF9-65B2EE513B5A}" destId="{942821FB-1A1F-40DF-8E9C-8EBFF3C9ACD5}" srcOrd="1" destOrd="0" presId="urn:microsoft.com/office/officeart/2018/2/layout/IconVerticalSolidList"/>
    <dgm:cxn modelId="{5138E312-4545-48A3-ACCC-8E8734AFA1D3}" type="presParOf" srcId="{A3B0D194-F6DF-49F5-ACF9-65B2EE513B5A}" destId="{6642F65A-42FA-44BF-8FF3-162432DE9263}" srcOrd="2" destOrd="0" presId="urn:microsoft.com/office/officeart/2018/2/layout/IconVerticalSolidList"/>
    <dgm:cxn modelId="{038F6B2C-3E9F-443B-A4BF-C0527D3CF3CB}" type="presParOf" srcId="{A3B0D194-F6DF-49F5-ACF9-65B2EE513B5A}" destId="{857D6289-374A-4146-9775-55C3E7CF5EEE}" srcOrd="3" destOrd="0" presId="urn:microsoft.com/office/officeart/2018/2/layout/IconVerticalSolidList"/>
    <dgm:cxn modelId="{76904BE2-FFD5-4885-84B6-E32C300712D0}" type="presParOf" srcId="{A3B0D194-F6DF-49F5-ACF9-65B2EE513B5A}" destId="{30076F62-CBEB-4CE6-AAD1-B026664B69CC}" srcOrd="4" destOrd="0" presId="urn:microsoft.com/office/officeart/2018/2/layout/IconVerticalSolidList"/>
    <dgm:cxn modelId="{9CF584E2-C3A6-4E95-A8BF-D876DFD95A0B}" type="presParOf" srcId="{0A80D8E2-FACC-4D88-B92E-A4AB8B2BA10D}" destId="{5532F357-920E-4D71-A799-836DCC1F8297}" srcOrd="3" destOrd="0" presId="urn:microsoft.com/office/officeart/2018/2/layout/IconVerticalSolidList"/>
    <dgm:cxn modelId="{FDBC260D-A7BF-400F-8AF5-ACE833DEC63D}" type="presParOf" srcId="{0A80D8E2-FACC-4D88-B92E-A4AB8B2BA10D}" destId="{3CEB91F5-B827-4EBD-86E2-7E49D6EA7E14}" srcOrd="4" destOrd="0" presId="urn:microsoft.com/office/officeart/2018/2/layout/IconVerticalSolidList"/>
    <dgm:cxn modelId="{5CF4187D-FA94-4A3B-B36D-F445206D1BF5}" type="presParOf" srcId="{3CEB91F5-B827-4EBD-86E2-7E49D6EA7E14}" destId="{872CAAE6-8CC1-43AE-A667-120CD5B0D2EA}" srcOrd="0" destOrd="0" presId="urn:microsoft.com/office/officeart/2018/2/layout/IconVerticalSolidList"/>
    <dgm:cxn modelId="{219108DA-EDAE-4647-8A87-6E46353941F1}" type="presParOf" srcId="{3CEB91F5-B827-4EBD-86E2-7E49D6EA7E14}" destId="{413B40BB-1465-4D36-84F7-194CE6878F06}" srcOrd="1" destOrd="0" presId="urn:microsoft.com/office/officeart/2018/2/layout/IconVerticalSolidList"/>
    <dgm:cxn modelId="{6B19E98F-ABCB-4457-B5E3-8BF815C2EA96}" type="presParOf" srcId="{3CEB91F5-B827-4EBD-86E2-7E49D6EA7E14}" destId="{FFB0F9FC-21E8-4C32-9F67-6BF2BCFFEBAD}" srcOrd="2" destOrd="0" presId="urn:microsoft.com/office/officeart/2018/2/layout/IconVerticalSolidList"/>
    <dgm:cxn modelId="{41FE8617-B059-4623-B8F7-C081F6AD7379}" type="presParOf" srcId="{3CEB91F5-B827-4EBD-86E2-7E49D6EA7E14}" destId="{EC3911E1-C2E1-41E2-AB61-392DBA7350E8}" srcOrd="3" destOrd="0" presId="urn:microsoft.com/office/officeart/2018/2/layout/IconVerticalSolidList"/>
    <dgm:cxn modelId="{01752BDB-1C91-4A99-80C8-15CD1057C894}" type="presParOf" srcId="{3CEB91F5-B827-4EBD-86E2-7E49D6EA7E14}" destId="{3BE559BD-18B8-4F87-8F6C-58C1D8DBF90E}"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8EC4FA83-AA7D-4EEE-A4CF-20CFFEAC0D8B}"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3C9C00AE-0A51-4A0B-8AEE-32DD45B363AB}">
      <dgm:prSet custT="1"/>
      <dgm:spPr/>
      <dgm:t>
        <a:bodyPr/>
        <a:lstStyle/>
        <a:p>
          <a:pPr>
            <a:lnSpc>
              <a:spcPct val="100000"/>
            </a:lnSpc>
          </a:pPr>
          <a:r>
            <a:rPr lang="en-US" sz="1400"/>
            <a:t>The scope and goals of the Request for Architecture Work</a:t>
          </a:r>
        </a:p>
      </dgm:t>
    </dgm:pt>
    <dgm:pt modelId="{22111B85-7594-4E03-A967-765829F21730}" type="parTrans" cxnId="{238181FB-E7B2-416F-89D1-DCA422677949}">
      <dgm:prSet/>
      <dgm:spPr/>
      <dgm:t>
        <a:bodyPr/>
        <a:lstStyle/>
        <a:p>
          <a:endParaRPr lang="en-US" sz="1400"/>
        </a:p>
      </dgm:t>
    </dgm:pt>
    <dgm:pt modelId="{3538D4EE-0990-4BED-8330-67E3D2C2E44D}" type="sibTrans" cxnId="{238181FB-E7B2-416F-89D1-DCA422677949}">
      <dgm:prSet/>
      <dgm:spPr/>
      <dgm:t>
        <a:bodyPr/>
        <a:lstStyle/>
        <a:p>
          <a:endParaRPr lang="en-US" sz="1400"/>
        </a:p>
      </dgm:t>
    </dgm:pt>
    <dgm:pt modelId="{BCEEDFA5-18D8-4C93-975C-62B1722B5DA5}">
      <dgm:prSet custT="1"/>
      <dgm:spPr/>
      <dgm:t>
        <a:bodyPr/>
        <a:lstStyle/>
        <a:p>
          <a:pPr>
            <a:lnSpc>
              <a:spcPct val="100000"/>
            </a:lnSpc>
          </a:pPr>
          <a:r>
            <a:rPr lang="en-US" sz="1400"/>
            <a:t>The subset of scope and goals associated with this iteration of Architecture development.</a:t>
          </a:r>
        </a:p>
      </dgm:t>
    </dgm:pt>
    <dgm:pt modelId="{B450CEEE-6526-4685-8C32-27FF5E042E31}" type="parTrans" cxnId="{A9AAF494-D7A3-442C-942A-F344154100FC}">
      <dgm:prSet/>
      <dgm:spPr/>
      <dgm:t>
        <a:bodyPr/>
        <a:lstStyle/>
        <a:p>
          <a:endParaRPr lang="en-US" sz="1400"/>
        </a:p>
      </dgm:t>
    </dgm:pt>
    <dgm:pt modelId="{E48B059D-9CC6-4370-9078-24F2DB3E02E0}" type="sibTrans" cxnId="{A9AAF494-D7A3-442C-942A-F344154100FC}">
      <dgm:prSet/>
      <dgm:spPr/>
      <dgm:t>
        <a:bodyPr/>
        <a:lstStyle/>
        <a:p>
          <a:endParaRPr lang="en-US" sz="1400"/>
        </a:p>
      </dgm:t>
    </dgm:pt>
    <dgm:pt modelId="{9759D1DA-CFE4-4E9E-BA76-6566290B6728}" type="pres">
      <dgm:prSet presAssocID="{8EC4FA83-AA7D-4EEE-A4CF-20CFFEAC0D8B}" presName="root" presStyleCnt="0">
        <dgm:presLayoutVars>
          <dgm:dir/>
          <dgm:resizeHandles val="exact"/>
        </dgm:presLayoutVars>
      </dgm:prSet>
      <dgm:spPr/>
    </dgm:pt>
    <dgm:pt modelId="{60FBCFDD-975F-4D13-8547-7872508EA452}" type="pres">
      <dgm:prSet presAssocID="{3C9C00AE-0A51-4A0B-8AEE-32DD45B363AB}" presName="compNode" presStyleCnt="0"/>
      <dgm:spPr/>
    </dgm:pt>
    <dgm:pt modelId="{D647DA26-797E-414F-94D3-51E53933DBE7}" type="pres">
      <dgm:prSet presAssocID="{3C9C00AE-0A51-4A0B-8AEE-32DD45B363AB}"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 List"/>
        </a:ext>
      </dgm:extLst>
    </dgm:pt>
    <dgm:pt modelId="{56C49749-BCF8-418B-BA32-6E1BB079E8AC}" type="pres">
      <dgm:prSet presAssocID="{3C9C00AE-0A51-4A0B-8AEE-32DD45B363AB}" presName="spaceRect" presStyleCnt="0"/>
      <dgm:spPr/>
    </dgm:pt>
    <dgm:pt modelId="{1BA60AF4-4AA5-4765-8F5F-67075FFD9D21}" type="pres">
      <dgm:prSet presAssocID="{3C9C00AE-0A51-4A0B-8AEE-32DD45B363AB}" presName="textRect" presStyleLbl="revTx" presStyleIdx="0" presStyleCnt="2" custScaleX="146770" custScaleY="115924">
        <dgm:presLayoutVars>
          <dgm:chMax val="1"/>
          <dgm:chPref val="1"/>
        </dgm:presLayoutVars>
      </dgm:prSet>
      <dgm:spPr/>
    </dgm:pt>
    <dgm:pt modelId="{FD67B854-1293-48B8-91E4-F2F3B7FA22A4}" type="pres">
      <dgm:prSet presAssocID="{3538D4EE-0990-4BED-8330-67E3D2C2E44D}" presName="sibTrans" presStyleCnt="0"/>
      <dgm:spPr/>
    </dgm:pt>
    <dgm:pt modelId="{DD6A7AAB-F101-4153-A4BA-60DD367B06EF}" type="pres">
      <dgm:prSet presAssocID="{BCEEDFA5-18D8-4C93-975C-62B1722B5DA5}" presName="compNode" presStyleCnt="0"/>
      <dgm:spPr/>
    </dgm:pt>
    <dgm:pt modelId="{A1203555-0ACB-4894-8594-748A2A62F4B7}" type="pres">
      <dgm:prSet presAssocID="{BCEEDFA5-18D8-4C93-975C-62B1722B5DA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7B50191E-EC9B-4CC3-8B47-57F4C639B263}" type="pres">
      <dgm:prSet presAssocID="{BCEEDFA5-18D8-4C93-975C-62B1722B5DA5}" presName="spaceRect" presStyleCnt="0"/>
      <dgm:spPr/>
    </dgm:pt>
    <dgm:pt modelId="{E6CD2238-EB88-470D-BCEB-047EBA4F3820}" type="pres">
      <dgm:prSet presAssocID="{BCEEDFA5-18D8-4C93-975C-62B1722B5DA5}" presName="textRect" presStyleLbl="revTx" presStyleIdx="1" presStyleCnt="2" custScaleX="158693" custScaleY="115663">
        <dgm:presLayoutVars>
          <dgm:chMax val="1"/>
          <dgm:chPref val="1"/>
        </dgm:presLayoutVars>
      </dgm:prSet>
      <dgm:spPr/>
    </dgm:pt>
  </dgm:ptLst>
  <dgm:cxnLst>
    <dgm:cxn modelId="{8B070B76-070F-4B94-96C6-12C3DFCE4917}" type="presOf" srcId="{3C9C00AE-0A51-4A0B-8AEE-32DD45B363AB}" destId="{1BA60AF4-4AA5-4765-8F5F-67075FFD9D21}" srcOrd="0" destOrd="0" presId="urn:microsoft.com/office/officeart/2018/2/layout/IconLabelList"/>
    <dgm:cxn modelId="{A9AAF494-D7A3-442C-942A-F344154100FC}" srcId="{8EC4FA83-AA7D-4EEE-A4CF-20CFFEAC0D8B}" destId="{BCEEDFA5-18D8-4C93-975C-62B1722B5DA5}" srcOrd="1" destOrd="0" parTransId="{B450CEEE-6526-4685-8C32-27FF5E042E31}" sibTransId="{E48B059D-9CC6-4370-9078-24F2DB3E02E0}"/>
    <dgm:cxn modelId="{812C8B96-115A-4795-8C81-6D828A3BEA47}" type="presOf" srcId="{BCEEDFA5-18D8-4C93-975C-62B1722B5DA5}" destId="{E6CD2238-EB88-470D-BCEB-047EBA4F3820}" srcOrd="0" destOrd="0" presId="urn:microsoft.com/office/officeart/2018/2/layout/IconLabelList"/>
    <dgm:cxn modelId="{CC3DF2BE-1BC3-4D4A-B2F0-A5E85321A5CB}" type="presOf" srcId="{8EC4FA83-AA7D-4EEE-A4CF-20CFFEAC0D8B}" destId="{9759D1DA-CFE4-4E9E-BA76-6566290B6728}" srcOrd="0" destOrd="0" presId="urn:microsoft.com/office/officeart/2018/2/layout/IconLabelList"/>
    <dgm:cxn modelId="{238181FB-E7B2-416F-89D1-DCA422677949}" srcId="{8EC4FA83-AA7D-4EEE-A4CF-20CFFEAC0D8B}" destId="{3C9C00AE-0A51-4A0B-8AEE-32DD45B363AB}" srcOrd="0" destOrd="0" parTransId="{22111B85-7594-4E03-A967-765829F21730}" sibTransId="{3538D4EE-0990-4BED-8330-67E3D2C2E44D}"/>
    <dgm:cxn modelId="{2161AFE1-1382-4752-AE94-E4FA2A13FF1B}" type="presParOf" srcId="{9759D1DA-CFE4-4E9E-BA76-6566290B6728}" destId="{60FBCFDD-975F-4D13-8547-7872508EA452}" srcOrd="0" destOrd="0" presId="urn:microsoft.com/office/officeart/2018/2/layout/IconLabelList"/>
    <dgm:cxn modelId="{CC69221B-1664-4EC8-AE8E-347D12769314}" type="presParOf" srcId="{60FBCFDD-975F-4D13-8547-7872508EA452}" destId="{D647DA26-797E-414F-94D3-51E53933DBE7}" srcOrd="0" destOrd="0" presId="urn:microsoft.com/office/officeart/2018/2/layout/IconLabelList"/>
    <dgm:cxn modelId="{BEE2AA11-2FF5-48E8-8329-0DAA568C5F4B}" type="presParOf" srcId="{60FBCFDD-975F-4D13-8547-7872508EA452}" destId="{56C49749-BCF8-418B-BA32-6E1BB079E8AC}" srcOrd="1" destOrd="0" presId="urn:microsoft.com/office/officeart/2018/2/layout/IconLabelList"/>
    <dgm:cxn modelId="{B727B862-0350-4AC4-A056-7AA4598C98DF}" type="presParOf" srcId="{60FBCFDD-975F-4D13-8547-7872508EA452}" destId="{1BA60AF4-4AA5-4765-8F5F-67075FFD9D21}" srcOrd="2" destOrd="0" presId="urn:microsoft.com/office/officeart/2018/2/layout/IconLabelList"/>
    <dgm:cxn modelId="{A191BE70-784C-4752-9C76-B02D49E3E02D}" type="presParOf" srcId="{9759D1DA-CFE4-4E9E-BA76-6566290B6728}" destId="{FD67B854-1293-48B8-91E4-F2F3B7FA22A4}" srcOrd="1" destOrd="0" presId="urn:microsoft.com/office/officeart/2018/2/layout/IconLabelList"/>
    <dgm:cxn modelId="{69D426E8-BE28-45BD-B466-E909047226BD}" type="presParOf" srcId="{9759D1DA-CFE4-4E9E-BA76-6566290B6728}" destId="{DD6A7AAB-F101-4153-A4BA-60DD367B06EF}" srcOrd="2" destOrd="0" presId="urn:microsoft.com/office/officeart/2018/2/layout/IconLabelList"/>
    <dgm:cxn modelId="{5FA95855-D21E-450F-8CFB-C00BFD8DFF38}" type="presParOf" srcId="{DD6A7AAB-F101-4153-A4BA-60DD367B06EF}" destId="{A1203555-0ACB-4894-8594-748A2A62F4B7}" srcOrd="0" destOrd="0" presId="urn:microsoft.com/office/officeart/2018/2/layout/IconLabelList"/>
    <dgm:cxn modelId="{6B3207B6-01E3-4B71-B21E-F35FD1EA5B39}" type="presParOf" srcId="{DD6A7AAB-F101-4153-A4BA-60DD367B06EF}" destId="{7B50191E-EC9B-4CC3-8B47-57F4C639B263}" srcOrd="1" destOrd="0" presId="urn:microsoft.com/office/officeart/2018/2/layout/IconLabelList"/>
    <dgm:cxn modelId="{F1444C68-674F-4353-87B3-9965A0B862B5}" type="presParOf" srcId="{DD6A7AAB-F101-4153-A4BA-60DD367B06EF}" destId="{E6CD2238-EB88-470D-BCEB-047EBA4F3820}"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EDDA43DB-159D-4259-BDC0-3BFE67022C25}" type="doc">
      <dgm:prSet loTypeId="urn:microsoft.com/office/officeart/2009/3/layout/HorizontalOrganizationChart" loCatId="hierarchy" qsTypeId="urn:microsoft.com/office/officeart/2005/8/quickstyle/simple5" qsCatId="simple" csTypeId="urn:microsoft.com/office/officeart/2005/8/colors/accent1_5" csCatId="accent1" phldr="1"/>
      <dgm:spPr/>
      <dgm:t>
        <a:bodyPr/>
        <a:lstStyle/>
        <a:p>
          <a:endParaRPr lang="en-US"/>
        </a:p>
      </dgm:t>
    </dgm:pt>
    <dgm:pt modelId="{9B8DA4C4-68F8-480D-BC79-D806DFCD9AE5}">
      <dgm:prSet custT="1"/>
      <dgm:spPr/>
      <dgm:t>
        <a:bodyPr/>
        <a:lstStyle/>
        <a:p>
          <a:r>
            <a:rPr lang="en-GB" sz="1200"/>
            <a:t>Key stakeholder agreement on a summary of the target</a:t>
          </a:r>
          <a:endParaRPr lang="en-US" sz="1200"/>
        </a:p>
      </dgm:t>
    </dgm:pt>
    <dgm:pt modelId="{72BE0F5F-AF76-42FF-AB70-79D8C991E7DD}" type="parTrans" cxnId="{E63EB8FF-475C-424B-949F-527710F1AD09}">
      <dgm:prSet/>
      <dgm:spPr/>
      <dgm:t>
        <a:bodyPr/>
        <a:lstStyle/>
        <a:p>
          <a:endParaRPr lang="en-US" sz="1200"/>
        </a:p>
      </dgm:t>
    </dgm:pt>
    <dgm:pt modelId="{B9EAC21F-6596-4CB0-8F16-FEB797A7383C}" type="sibTrans" cxnId="{E63EB8FF-475C-424B-949F-527710F1AD09}">
      <dgm:prSet/>
      <dgm:spPr/>
      <dgm:t>
        <a:bodyPr/>
        <a:lstStyle/>
        <a:p>
          <a:endParaRPr lang="en-US" sz="1200"/>
        </a:p>
      </dgm:t>
    </dgm:pt>
    <dgm:pt modelId="{BEDC3470-FC99-41DE-B050-27BAA4F330C8}">
      <dgm:prSet custT="1"/>
      <dgm:spPr>
        <a:solidFill>
          <a:schemeClr val="tx2">
            <a:lumMod val="75000"/>
            <a:lumOff val="25000"/>
            <a:alpha val="80000"/>
          </a:schemeClr>
        </a:solidFill>
      </dgm:spPr>
      <dgm:t>
        <a:bodyPr/>
        <a:lstStyle/>
        <a:p>
          <a:r>
            <a:rPr lang="en-GB" sz="1200">
              <a:solidFill>
                <a:schemeClr val="lt1">
                  <a:alpha val="97000"/>
                </a:schemeClr>
              </a:solidFill>
            </a:rPr>
            <a:t>Perform sufficient Architecture Development in all domains to enable communication to stakeholders of how the problem you have been assigned can be addressed</a:t>
          </a:r>
          <a:endParaRPr lang="en-US" sz="1200">
            <a:solidFill>
              <a:schemeClr val="lt1">
                <a:alpha val="97000"/>
              </a:schemeClr>
            </a:solidFill>
          </a:endParaRPr>
        </a:p>
      </dgm:t>
    </dgm:pt>
    <dgm:pt modelId="{F4D930A1-536E-4C4D-8B35-E063E3693477}" type="parTrans" cxnId="{0E42524B-882B-4AEF-A9AD-28DE10C08E73}">
      <dgm:prSet/>
      <dgm:spPr/>
      <dgm:t>
        <a:bodyPr/>
        <a:lstStyle/>
        <a:p>
          <a:endParaRPr lang="en-US" sz="1200"/>
        </a:p>
      </dgm:t>
    </dgm:pt>
    <dgm:pt modelId="{4ECCBF59-0215-4A3D-B428-F555F9FC05F5}" type="sibTrans" cxnId="{0E42524B-882B-4AEF-A9AD-28DE10C08E73}">
      <dgm:prSet/>
      <dgm:spPr/>
      <dgm:t>
        <a:bodyPr/>
        <a:lstStyle/>
        <a:p>
          <a:endParaRPr lang="en-US" sz="1200"/>
        </a:p>
      </dgm:t>
    </dgm:pt>
    <dgm:pt modelId="{A186AA02-E0E9-4847-838A-AE58DCB52CAB}">
      <dgm:prSet custT="1"/>
      <dgm:spPr>
        <a:solidFill>
          <a:schemeClr val="tx2">
            <a:lumMod val="75000"/>
            <a:lumOff val="25000"/>
            <a:alpha val="80000"/>
          </a:schemeClr>
        </a:solidFill>
      </dgm:spPr>
      <dgm:t>
        <a:bodyPr/>
        <a:lstStyle/>
        <a:p>
          <a:r>
            <a:rPr lang="en-GB" sz="1200"/>
            <a:t>Be clear on the target, the value of the target, and the work required to change.</a:t>
          </a:r>
          <a:endParaRPr lang="en-US" sz="1200"/>
        </a:p>
      </dgm:t>
    </dgm:pt>
    <dgm:pt modelId="{0BF79874-2200-4373-AC55-B805E33BEAE0}" type="parTrans" cxnId="{AAD98CE0-ECBF-4DFA-81E3-D5ACA3D81094}">
      <dgm:prSet/>
      <dgm:spPr/>
      <dgm:t>
        <a:bodyPr/>
        <a:lstStyle/>
        <a:p>
          <a:endParaRPr lang="en-US" sz="1200"/>
        </a:p>
      </dgm:t>
    </dgm:pt>
    <dgm:pt modelId="{156C06D1-5C49-4BCD-B200-0BFD9A32C132}" type="sibTrans" cxnId="{AAD98CE0-ECBF-4DFA-81E3-D5ACA3D81094}">
      <dgm:prSet/>
      <dgm:spPr/>
      <dgm:t>
        <a:bodyPr/>
        <a:lstStyle/>
        <a:p>
          <a:endParaRPr lang="en-US" sz="1200"/>
        </a:p>
      </dgm:t>
    </dgm:pt>
    <dgm:pt modelId="{1140FDAF-5B20-4993-B837-8160D46EE20D}">
      <dgm:prSet custT="1"/>
      <dgm:spPr/>
      <dgm:t>
        <a:bodyPr/>
        <a:lstStyle/>
        <a:p>
          <a:r>
            <a:rPr lang="en-GB" sz="1200"/>
            <a:t>Completing the outputs of Phase A requires exploring all of the domains</a:t>
          </a:r>
          <a:endParaRPr lang="en-US" sz="1200"/>
        </a:p>
      </dgm:t>
    </dgm:pt>
    <dgm:pt modelId="{7B26E635-FBC6-4B3B-B80B-6F47CB655997}" type="parTrans" cxnId="{E92C145F-0F81-47BA-B3CB-93733F5E310B}">
      <dgm:prSet/>
      <dgm:spPr/>
      <dgm:t>
        <a:bodyPr/>
        <a:lstStyle/>
        <a:p>
          <a:endParaRPr lang="en-US" sz="1200"/>
        </a:p>
      </dgm:t>
    </dgm:pt>
    <dgm:pt modelId="{2B41602B-9F27-4040-BBF1-3D023CE092F2}" type="sibTrans" cxnId="{E92C145F-0F81-47BA-B3CB-93733F5E310B}">
      <dgm:prSet/>
      <dgm:spPr/>
      <dgm:t>
        <a:bodyPr/>
        <a:lstStyle/>
        <a:p>
          <a:endParaRPr lang="en-US" sz="1200"/>
        </a:p>
      </dgm:t>
    </dgm:pt>
    <dgm:pt modelId="{B0CC4DBE-95FD-4C67-82B8-FD9958E31EC3}">
      <dgm:prSet custT="1"/>
      <dgm:spPr/>
      <dgm:t>
        <a:bodyPr/>
        <a:lstStyle/>
        <a:p>
          <a:r>
            <a:rPr lang="en-GB" sz="1200"/>
            <a:t>Having more than one approach to addressing the problem is acceptable and facilitates better trade-off</a:t>
          </a:r>
          <a:endParaRPr lang="en-US" sz="1200"/>
        </a:p>
      </dgm:t>
    </dgm:pt>
    <dgm:pt modelId="{DD28904D-FF5A-41EA-A8D8-5653FFE6689F}" type="parTrans" cxnId="{642E5536-7A14-4026-897F-1C3CC31FDFC9}">
      <dgm:prSet/>
      <dgm:spPr/>
      <dgm:t>
        <a:bodyPr/>
        <a:lstStyle/>
        <a:p>
          <a:endParaRPr lang="en-US" sz="1200"/>
        </a:p>
      </dgm:t>
    </dgm:pt>
    <dgm:pt modelId="{467CDE8B-97E4-4203-A1DC-1631B33944FC}" type="sibTrans" cxnId="{642E5536-7A14-4026-897F-1C3CC31FDFC9}">
      <dgm:prSet/>
      <dgm:spPr/>
      <dgm:t>
        <a:bodyPr/>
        <a:lstStyle/>
        <a:p>
          <a:endParaRPr lang="en-US" sz="1200"/>
        </a:p>
      </dgm:t>
    </dgm:pt>
    <dgm:pt modelId="{AFFEDC47-496C-4170-AAC2-4C2DA7D41692}">
      <dgm:prSet custT="1"/>
      <dgm:spPr/>
      <dgm:t>
        <a:bodyPr/>
        <a:lstStyle/>
        <a:p>
          <a:r>
            <a:rPr lang="en-GB" sz="1200"/>
            <a:t>Keep in mind that until the target is finalized the EA is exploring the best potential future … </a:t>
          </a:r>
          <a:r>
            <a:rPr lang="en-GB" sz="1200" b="1"/>
            <a:t>not</a:t>
          </a:r>
          <a:r>
            <a:rPr lang="en-GB" sz="1200"/>
            <a:t> selling a </a:t>
          </a:r>
          <a:r>
            <a:rPr lang="en-GB" sz="1200" i="1"/>
            <a:t>particular</a:t>
          </a:r>
          <a:r>
            <a:rPr lang="en-GB" sz="1200"/>
            <a:t> future.</a:t>
          </a:r>
          <a:endParaRPr lang="en-US" sz="1200"/>
        </a:p>
      </dgm:t>
    </dgm:pt>
    <dgm:pt modelId="{FB2DE029-6DC3-47AB-A319-E935B217DFA9}" type="parTrans" cxnId="{CDE23AEE-083E-4C95-B71C-AC151F0BC65A}">
      <dgm:prSet/>
      <dgm:spPr/>
      <dgm:t>
        <a:bodyPr/>
        <a:lstStyle/>
        <a:p>
          <a:endParaRPr lang="en-US" sz="1200"/>
        </a:p>
      </dgm:t>
    </dgm:pt>
    <dgm:pt modelId="{9C30CB87-8EAA-45D8-972C-55704B6647EB}" type="sibTrans" cxnId="{CDE23AEE-083E-4C95-B71C-AC151F0BC65A}">
      <dgm:prSet/>
      <dgm:spPr/>
      <dgm:t>
        <a:bodyPr/>
        <a:lstStyle/>
        <a:p>
          <a:endParaRPr lang="en-US" sz="1200"/>
        </a:p>
      </dgm:t>
    </dgm:pt>
    <dgm:pt modelId="{D5160A08-B408-47E8-8B1E-D7B5CA30C3AF}" type="pres">
      <dgm:prSet presAssocID="{EDDA43DB-159D-4259-BDC0-3BFE67022C25}" presName="hierChild1" presStyleCnt="0">
        <dgm:presLayoutVars>
          <dgm:orgChart val="1"/>
          <dgm:chPref val="1"/>
          <dgm:dir/>
          <dgm:animOne val="branch"/>
          <dgm:animLvl val="lvl"/>
          <dgm:resizeHandles/>
        </dgm:presLayoutVars>
      </dgm:prSet>
      <dgm:spPr/>
    </dgm:pt>
    <dgm:pt modelId="{036FAB10-A324-4EFA-ADF7-0A5DCBD877EE}" type="pres">
      <dgm:prSet presAssocID="{9B8DA4C4-68F8-480D-BC79-D806DFCD9AE5}" presName="hierRoot1" presStyleCnt="0">
        <dgm:presLayoutVars>
          <dgm:hierBranch val="init"/>
        </dgm:presLayoutVars>
      </dgm:prSet>
      <dgm:spPr/>
    </dgm:pt>
    <dgm:pt modelId="{FE822743-D9D2-4CCC-9AFA-A8C1DA875EE9}" type="pres">
      <dgm:prSet presAssocID="{9B8DA4C4-68F8-480D-BC79-D806DFCD9AE5}" presName="rootComposite1" presStyleCnt="0"/>
      <dgm:spPr/>
    </dgm:pt>
    <dgm:pt modelId="{DDC951A0-0487-444C-A276-7B2E334561DD}" type="pres">
      <dgm:prSet presAssocID="{9B8DA4C4-68F8-480D-BC79-D806DFCD9AE5}" presName="rootText1" presStyleLbl="node0" presStyleIdx="0" presStyleCnt="4" custScaleX="156927">
        <dgm:presLayoutVars>
          <dgm:chPref val="3"/>
        </dgm:presLayoutVars>
      </dgm:prSet>
      <dgm:spPr>
        <a:prstGeom prst="flowChartAlternateProcess">
          <a:avLst/>
        </a:prstGeom>
      </dgm:spPr>
    </dgm:pt>
    <dgm:pt modelId="{A05CBE67-7C17-4DC0-81B6-2C02096603D6}" type="pres">
      <dgm:prSet presAssocID="{9B8DA4C4-68F8-480D-BC79-D806DFCD9AE5}" presName="rootConnector1" presStyleLbl="node1" presStyleIdx="0" presStyleCnt="0"/>
      <dgm:spPr/>
    </dgm:pt>
    <dgm:pt modelId="{0678E9B7-74A5-4A55-8883-B5885BAD8226}" type="pres">
      <dgm:prSet presAssocID="{9B8DA4C4-68F8-480D-BC79-D806DFCD9AE5}" presName="hierChild2" presStyleCnt="0"/>
      <dgm:spPr/>
    </dgm:pt>
    <dgm:pt modelId="{6F38C56D-8E35-42F6-971E-20C7C1FD9F1C}" type="pres">
      <dgm:prSet presAssocID="{F4D930A1-536E-4C4D-8B35-E063E3693477}" presName="Name64" presStyleLbl="parChTrans1D2" presStyleIdx="0" presStyleCnt="2"/>
      <dgm:spPr/>
    </dgm:pt>
    <dgm:pt modelId="{FE0C1BDC-F817-40F8-9EB2-367C3E73FB8B}" type="pres">
      <dgm:prSet presAssocID="{BEDC3470-FC99-41DE-B050-27BAA4F330C8}" presName="hierRoot2" presStyleCnt="0">
        <dgm:presLayoutVars>
          <dgm:hierBranch val="init"/>
        </dgm:presLayoutVars>
      </dgm:prSet>
      <dgm:spPr/>
    </dgm:pt>
    <dgm:pt modelId="{4F412B60-4318-4D18-B144-71165AA56276}" type="pres">
      <dgm:prSet presAssocID="{BEDC3470-FC99-41DE-B050-27BAA4F330C8}" presName="rootComposite" presStyleCnt="0"/>
      <dgm:spPr/>
    </dgm:pt>
    <dgm:pt modelId="{EB841280-6DB7-4B2C-88CC-F77AE35A2785}" type="pres">
      <dgm:prSet presAssocID="{BEDC3470-FC99-41DE-B050-27BAA4F330C8}" presName="rootText" presStyleLbl="node2" presStyleIdx="0" presStyleCnt="2" custScaleX="210995" custScaleY="183373">
        <dgm:presLayoutVars>
          <dgm:chPref val="3"/>
        </dgm:presLayoutVars>
      </dgm:prSet>
      <dgm:spPr>
        <a:prstGeom prst="flowChartAlternateProcess">
          <a:avLst/>
        </a:prstGeom>
      </dgm:spPr>
    </dgm:pt>
    <dgm:pt modelId="{8F072556-3AC3-4C4A-B630-76461CD963E8}" type="pres">
      <dgm:prSet presAssocID="{BEDC3470-FC99-41DE-B050-27BAA4F330C8}" presName="rootConnector" presStyleLbl="node2" presStyleIdx="0" presStyleCnt="2"/>
      <dgm:spPr/>
    </dgm:pt>
    <dgm:pt modelId="{5CA4EA4F-EF32-40D1-B072-C77ECC2DD159}" type="pres">
      <dgm:prSet presAssocID="{BEDC3470-FC99-41DE-B050-27BAA4F330C8}" presName="hierChild4" presStyleCnt="0"/>
      <dgm:spPr/>
    </dgm:pt>
    <dgm:pt modelId="{6D487F72-3601-4493-93EA-54E50EFE2EB1}" type="pres">
      <dgm:prSet presAssocID="{BEDC3470-FC99-41DE-B050-27BAA4F330C8}" presName="hierChild5" presStyleCnt="0"/>
      <dgm:spPr/>
    </dgm:pt>
    <dgm:pt modelId="{5A46B515-ACB3-4F82-90C7-570BBD6080F5}" type="pres">
      <dgm:prSet presAssocID="{0BF79874-2200-4373-AC55-B805E33BEAE0}" presName="Name64" presStyleLbl="parChTrans1D2" presStyleIdx="1" presStyleCnt="2"/>
      <dgm:spPr/>
    </dgm:pt>
    <dgm:pt modelId="{8A22880F-53AE-446E-BB37-2AF510AD930A}" type="pres">
      <dgm:prSet presAssocID="{A186AA02-E0E9-4847-838A-AE58DCB52CAB}" presName="hierRoot2" presStyleCnt="0">
        <dgm:presLayoutVars>
          <dgm:hierBranch val="init"/>
        </dgm:presLayoutVars>
      </dgm:prSet>
      <dgm:spPr/>
    </dgm:pt>
    <dgm:pt modelId="{08C4CCCE-7134-4FB8-97E7-32E8B56C818D}" type="pres">
      <dgm:prSet presAssocID="{A186AA02-E0E9-4847-838A-AE58DCB52CAB}" presName="rootComposite" presStyleCnt="0"/>
      <dgm:spPr/>
    </dgm:pt>
    <dgm:pt modelId="{D543B1ED-804D-4D39-916D-CBA28D8B0DE2}" type="pres">
      <dgm:prSet presAssocID="{A186AA02-E0E9-4847-838A-AE58DCB52CAB}" presName="rootText" presStyleLbl="node2" presStyleIdx="1" presStyleCnt="2" custScaleX="210495" custScaleY="148029">
        <dgm:presLayoutVars>
          <dgm:chPref val="3"/>
        </dgm:presLayoutVars>
      </dgm:prSet>
      <dgm:spPr>
        <a:prstGeom prst="flowChartAlternateProcess">
          <a:avLst/>
        </a:prstGeom>
      </dgm:spPr>
    </dgm:pt>
    <dgm:pt modelId="{5B4AFFA1-8C5F-44EA-B895-2F37185FB769}" type="pres">
      <dgm:prSet presAssocID="{A186AA02-E0E9-4847-838A-AE58DCB52CAB}" presName="rootConnector" presStyleLbl="node2" presStyleIdx="1" presStyleCnt="2"/>
      <dgm:spPr/>
    </dgm:pt>
    <dgm:pt modelId="{AD832FDD-2605-4554-809A-573C6611BEB7}" type="pres">
      <dgm:prSet presAssocID="{A186AA02-E0E9-4847-838A-AE58DCB52CAB}" presName="hierChild4" presStyleCnt="0"/>
      <dgm:spPr/>
    </dgm:pt>
    <dgm:pt modelId="{4BF4B881-5827-4295-BBCC-C36B132C1D6F}" type="pres">
      <dgm:prSet presAssocID="{A186AA02-E0E9-4847-838A-AE58DCB52CAB}" presName="hierChild5" presStyleCnt="0"/>
      <dgm:spPr/>
    </dgm:pt>
    <dgm:pt modelId="{877F582A-83F8-498B-A6B5-6C42E46D006E}" type="pres">
      <dgm:prSet presAssocID="{9B8DA4C4-68F8-480D-BC79-D806DFCD9AE5}" presName="hierChild3" presStyleCnt="0"/>
      <dgm:spPr/>
    </dgm:pt>
    <dgm:pt modelId="{8BEFBAC8-A845-4373-BD44-832097B13AF3}" type="pres">
      <dgm:prSet presAssocID="{1140FDAF-5B20-4993-B837-8160D46EE20D}" presName="hierRoot1" presStyleCnt="0">
        <dgm:presLayoutVars>
          <dgm:hierBranch val="init"/>
        </dgm:presLayoutVars>
      </dgm:prSet>
      <dgm:spPr/>
    </dgm:pt>
    <dgm:pt modelId="{47E6D17F-8911-4EDC-B359-9FD57E09C8C4}" type="pres">
      <dgm:prSet presAssocID="{1140FDAF-5B20-4993-B837-8160D46EE20D}" presName="rootComposite1" presStyleCnt="0"/>
      <dgm:spPr/>
    </dgm:pt>
    <dgm:pt modelId="{AB5F55BC-E81B-47C3-9D85-438C5D0FBDA6}" type="pres">
      <dgm:prSet presAssocID="{1140FDAF-5B20-4993-B837-8160D46EE20D}" presName="rootText1" presStyleLbl="node0" presStyleIdx="1" presStyleCnt="4" custScaleX="156927" custScaleY="116373">
        <dgm:presLayoutVars>
          <dgm:chPref val="3"/>
        </dgm:presLayoutVars>
      </dgm:prSet>
      <dgm:spPr>
        <a:prstGeom prst="flowChartAlternateProcess">
          <a:avLst/>
        </a:prstGeom>
      </dgm:spPr>
    </dgm:pt>
    <dgm:pt modelId="{FD4C7551-1A62-41DD-857B-DFFD0C261018}" type="pres">
      <dgm:prSet presAssocID="{1140FDAF-5B20-4993-B837-8160D46EE20D}" presName="rootConnector1" presStyleLbl="node1" presStyleIdx="0" presStyleCnt="0"/>
      <dgm:spPr/>
    </dgm:pt>
    <dgm:pt modelId="{564DDA66-EB88-4C57-A49F-769242F827C4}" type="pres">
      <dgm:prSet presAssocID="{1140FDAF-5B20-4993-B837-8160D46EE20D}" presName="hierChild2" presStyleCnt="0"/>
      <dgm:spPr/>
    </dgm:pt>
    <dgm:pt modelId="{5F4FB9BF-08B5-4F47-A80E-503D889116F3}" type="pres">
      <dgm:prSet presAssocID="{1140FDAF-5B20-4993-B837-8160D46EE20D}" presName="hierChild3" presStyleCnt="0"/>
      <dgm:spPr/>
    </dgm:pt>
    <dgm:pt modelId="{131D3E60-D9F8-44EC-96C9-5723095BD0EE}" type="pres">
      <dgm:prSet presAssocID="{B0CC4DBE-95FD-4C67-82B8-FD9958E31EC3}" presName="hierRoot1" presStyleCnt="0">
        <dgm:presLayoutVars>
          <dgm:hierBranch val="init"/>
        </dgm:presLayoutVars>
      </dgm:prSet>
      <dgm:spPr/>
    </dgm:pt>
    <dgm:pt modelId="{201ADD44-C4D2-433E-98AD-73446E5C56E0}" type="pres">
      <dgm:prSet presAssocID="{B0CC4DBE-95FD-4C67-82B8-FD9958E31EC3}" presName="rootComposite1" presStyleCnt="0"/>
      <dgm:spPr/>
    </dgm:pt>
    <dgm:pt modelId="{50112210-7DBF-4251-AF51-FEF20D2A7880}" type="pres">
      <dgm:prSet presAssocID="{B0CC4DBE-95FD-4C67-82B8-FD9958E31EC3}" presName="rootText1" presStyleLbl="node0" presStyleIdx="2" presStyleCnt="4" custScaleX="156927" custScaleY="173217">
        <dgm:presLayoutVars>
          <dgm:chPref val="3"/>
        </dgm:presLayoutVars>
      </dgm:prSet>
      <dgm:spPr>
        <a:prstGeom prst="flowChartAlternateProcess">
          <a:avLst/>
        </a:prstGeom>
      </dgm:spPr>
    </dgm:pt>
    <dgm:pt modelId="{D6539163-F2A7-4258-9F68-C2FAB069CCC7}" type="pres">
      <dgm:prSet presAssocID="{B0CC4DBE-95FD-4C67-82B8-FD9958E31EC3}" presName="rootConnector1" presStyleLbl="node1" presStyleIdx="0" presStyleCnt="0"/>
      <dgm:spPr/>
    </dgm:pt>
    <dgm:pt modelId="{81C887EE-5785-4ECA-9DC6-02685248D8FE}" type="pres">
      <dgm:prSet presAssocID="{B0CC4DBE-95FD-4C67-82B8-FD9958E31EC3}" presName="hierChild2" presStyleCnt="0"/>
      <dgm:spPr/>
    </dgm:pt>
    <dgm:pt modelId="{9E19AD75-D51B-4ED5-A7D5-EC17BB09C913}" type="pres">
      <dgm:prSet presAssocID="{B0CC4DBE-95FD-4C67-82B8-FD9958E31EC3}" presName="hierChild3" presStyleCnt="0"/>
      <dgm:spPr/>
    </dgm:pt>
    <dgm:pt modelId="{372B3C52-CCAE-4905-A4DF-B297FA328FEE}" type="pres">
      <dgm:prSet presAssocID="{AFFEDC47-496C-4170-AAC2-4C2DA7D41692}" presName="hierRoot1" presStyleCnt="0">
        <dgm:presLayoutVars>
          <dgm:hierBranch val="init"/>
        </dgm:presLayoutVars>
      </dgm:prSet>
      <dgm:spPr/>
    </dgm:pt>
    <dgm:pt modelId="{7BDD429E-F5D2-425F-A38E-9884289D1D54}" type="pres">
      <dgm:prSet presAssocID="{AFFEDC47-496C-4170-AAC2-4C2DA7D41692}" presName="rootComposite1" presStyleCnt="0"/>
      <dgm:spPr/>
    </dgm:pt>
    <dgm:pt modelId="{6BE96E4D-17AA-451F-BB34-C355F6564755}" type="pres">
      <dgm:prSet presAssocID="{AFFEDC47-496C-4170-AAC2-4C2DA7D41692}" presName="rootText1" presStyleLbl="node0" presStyleIdx="3" presStyleCnt="4" custScaleX="156927" custScaleY="193875">
        <dgm:presLayoutVars>
          <dgm:chPref val="3"/>
        </dgm:presLayoutVars>
      </dgm:prSet>
      <dgm:spPr>
        <a:prstGeom prst="roundRect">
          <a:avLst/>
        </a:prstGeom>
      </dgm:spPr>
    </dgm:pt>
    <dgm:pt modelId="{C9B01998-F426-4F1A-8074-1B3C2FB7FE93}" type="pres">
      <dgm:prSet presAssocID="{AFFEDC47-496C-4170-AAC2-4C2DA7D41692}" presName="rootConnector1" presStyleLbl="node1" presStyleIdx="0" presStyleCnt="0"/>
      <dgm:spPr/>
    </dgm:pt>
    <dgm:pt modelId="{8F5D09D4-B788-405C-9E5A-24F9440FAAF6}" type="pres">
      <dgm:prSet presAssocID="{AFFEDC47-496C-4170-AAC2-4C2DA7D41692}" presName="hierChild2" presStyleCnt="0"/>
      <dgm:spPr/>
    </dgm:pt>
    <dgm:pt modelId="{C896BCE3-7D25-49F3-A754-9442CFCC00F0}" type="pres">
      <dgm:prSet presAssocID="{AFFEDC47-496C-4170-AAC2-4C2DA7D41692}" presName="hierChild3" presStyleCnt="0"/>
      <dgm:spPr/>
    </dgm:pt>
  </dgm:ptLst>
  <dgm:cxnLst>
    <dgm:cxn modelId="{568F6E13-4A52-47BE-AB0C-73BD327FCC7D}" type="presOf" srcId="{B0CC4DBE-95FD-4C67-82B8-FD9958E31EC3}" destId="{50112210-7DBF-4251-AF51-FEF20D2A7880}" srcOrd="0" destOrd="0" presId="urn:microsoft.com/office/officeart/2009/3/layout/HorizontalOrganizationChart"/>
    <dgm:cxn modelId="{C0A96A1B-F33E-4044-9B8F-ADDA5D7ED7E0}" type="presOf" srcId="{BEDC3470-FC99-41DE-B050-27BAA4F330C8}" destId="{EB841280-6DB7-4B2C-88CC-F77AE35A2785}" srcOrd="0" destOrd="0" presId="urn:microsoft.com/office/officeart/2009/3/layout/HorizontalOrganizationChart"/>
    <dgm:cxn modelId="{642E5536-7A14-4026-897F-1C3CC31FDFC9}" srcId="{EDDA43DB-159D-4259-BDC0-3BFE67022C25}" destId="{B0CC4DBE-95FD-4C67-82B8-FD9958E31EC3}" srcOrd="2" destOrd="0" parTransId="{DD28904D-FF5A-41EA-A8D8-5653FFE6689F}" sibTransId="{467CDE8B-97E4-4203-A1DC-1631B33944FC}"/>
    <dgm:cxn modelId="{D333253D-04DE-484F-A0DA-E77E27BD3F0D}" type="presOf" srcId="{B0CC4DBE-95FD-4C67-82B8-FD9958E31EC3}" destId="{D6539163-F2A7-4258-9F68-C2FAB069CCC7}" srcOrd="1" destOrd="0" presId="urn:microsoft.com/office/officeart/2009/3/layout/HorizontalOrganizationChart"/>
    <dgm:cxn modelId="{9B08F95B-6AE8-412E-B106-EE562966FECB}" type="presOf" srcId="{EDDA43DB-159D-4259-BDC0-3BFE67022C25}" destId="{D5160A08-B408-47E8-8B1E-D7B5CA30C3AF}" srcOrd="0" destOrd="0" presId="urn:microsoft.com/office/officeart/2009/3/layout/HorizontalOrganizationChart"/>
    <dgm:cxn modelId="{E92C145F-0F81-47BA-B3CB-93733F5E310B}" srcId="{EDDA43DB-159D-4259-BDC0-3BFE67022C25}" destId="{1140FDAF-5B20-4993-B837-8160D46EE20D}" srcOrd="1" destOrd="0" parTransId="{7B26E635-FBC6-4B3B-B80B-6F47CB655997}" sibTransId="{2B41602B-9F27-4040-BBF1-3D023CE092F2}"/>
    <dgm:cxn modelId="{26417E67-B8E1-4E08-8540-1365B9C6EF41}" type="presOf" srcId="{9B8DA4C4-68F8-480D-BC79-D806DFCD9AE5}" destId="{A05CBE67-7C17-4DC0-81B6-2C02096603D6}" srcOrd="1" destOrd="0" presId="urn:microsoft.com/office/officeart/2009/3/layout/HorizontalOrganizationChart"/>
    <dgm:cxn modelId="{0E42524B-882B-4AEF-A9AD-28DE10C08E73}" srcId="{9B8DA4C4-68F8-480D-BC79-D806DFCD9AE5}" destId="{BEDC3470-FC99-41DE-B050-27BAA4F330C8}" srcOrd="0" destOrd="0" parTransId="{F4D930A1-536E-4C4D-8B35-E063E3693477}" sibTransId="{4ECCBF59-0215-4A3D-B428-F555F9FC05F5}"/>
    <dgm:cxn modelId="{834A2970-3A43-45F7-908D-0E935850BF56}" type="presOf" srcId="{1140FDAF-5B20-4993-B837-8160D46EE20D}" destId="{FD4C7551-1A62-41DD-857B-DFFD0C261018}" srcOrd="1" destOrd="0" presId="urn:microsoft.com/office/officeart/2009/3/layout/HorizontalOrganizationChart"/>
    <dgm:cxn modelId="{7CC70B53-A6FA-4F7D-9DFC-3D3C4C9AEDE1}" type="presOf" srcId="{A186AA02-E0E9-4847-838A-AE58DCB52CAB}" destId="{D543B1ED-804D-4D39-916D-CBA28D8B0DE2}" srcOrd="0" destOrd="0" presId="urn:microsoft.com/office/officeart/2009/3/layout/HorizontalOrganizationChart"/>
    <dgm:cxn modelId="{692F6B7E-D4D4-4762-A328-940C68A6BD46}" type="presOf" srcId="{BEDC3470-FC99-41DE-B050-27BAA4F330C8}" destId="{8F072556-3AC3-4C4A-B630-76461CD963E8}" srcOrd="1" destOrd="0" presId="urn:microsoft.com/office/officeart/2009/3/layout/HorizontalOrganizationChart"/>
    <dgm:cxn modelId="{7FE0D481-F872-46C1-B56B-2D4E28BB4542}" type="presOf" srcId="{F4D930A1-536E-4C4D-8B35-E063E3693477}" destId="{6F38C56D-8E35-42F6-971E-20C7C1FD9F1C}" srcOrd="0" destOrd="0" presId="urn:microsoft.com/office/officeart/2009/3/layout/HorizontalOrganizationChart"/>
    <dgm:cxn modelId="{BA93B595-24D3-42B1-B3EB-69C966EE6BCD}" type="presOf" srcId="{AFFEDC47-496C-4170-AAC2-4C2DA7D41692}" destId="{C9B01998-F426-4F1A-8074-1B3C2FB7FE93}" srcOrd="1" destOrd="0" presId="urn:microsoft.com/office/officeart/2009/3/layout/HorizontalOrganizationChart"/>
    <dgm:cxn modelId="{F4E6A79D-51E5-4D7A-9FB1-A5E15F7889D5}" type="presOf" srcId="{A186AA02-E0E9-4847-838A-AE58DCB52CAB}" destId="{5B4AFFA1-8C5F-44EA-B895-2F37185FB769}" srcOrd="1" destOrd="0" presId="urn:microsoft.com/office/officeart/2009/3/layout/HorizontalOrganizationChart"/>
    <dgm:cxn modelId="{F54EC4A8-9953-46AA-BFA1-A69A1CB74E6D}" type="presOf" srcId="{0BF79874-2200-4373-AC55-B805E33BEAE0}" destId="{5A46B515-ACB3-4F82-90C7-570BBD6080F5}" srcOrd="0" destOrd="0" presId="urn:microsoft.com/office/officeart/2009/3/layout/HorizontalOrganizationChart"/>
    <dgm:cxn modelId="{0FA693B8-6CE5-417B-8F63-949264DC459E}" type="presOf" srcId="{AFFEDC47-496C-4170-AAC2-4C2DA7D41692}" destId="{6BE96E4D-17AA-451F-BB34-C355F6564755}" srcOrd="0" destOrd="0" presId="urn:microsoft.com/office/officeart/2009/3/layout/HorizontalOrganizationChart"/>
    <dgm:cxn modelId="{7A7722C3-61B3-4869-AAE7-AC05B5379F66}" type="presOf" srcId="{9B8DA4C4-68F8-480D-BC79-D806DFCD9AE5}" destId="{DDC951A0-0487-444C-A276-7B2E334561DD}" srcOrd="0" destOrd="0" presId="urn:microsoft.com/office/officeart/2009/3/layout/HorizontalOrganizationChart"/>
    <dgm:cxn modelId="{3EE5D3C5-5F4C-4B3A-9AF5-78BE718F1C0F}" type="presOf" srcId="{1140FDAF-5B20-4993-B837-8160D46EE20D}" destId="{AB5F55BC-E81B-47C3-9D85-438C5D0FBDA6}" srcOrd="0" destOrd="0" presId="urn:microsoft.com/office/officeart/2009/3/layout/HorizontalOrganizationChart"/>
    <dgm:cxn modelId="{AAD98CE0-ECBF-4DFA-81E3-D5ACA3D81094}" srcId="{9B8DA4C4-68F8-480D-BC79-D806DFCD9AE5}" destId="{A186AA02-E0E9-4847-838A-AE58DCB52CAB}" srcOrd="1" destOrd="0" parTransId="{0BF79874-2200-4373-AC55-B805E33BEAE0}" sibTransId="{156C06D1-5C49-4BCD-B200-0BFD9A32C132}"/>
    <dgm:cxn modelId="{CDE23AEE-083E-4C95-B71C-AC151F0BC65A}" srcId="{EDDA43DB-159D-4259-BDC0-3BFE67022C25}" destId="{AFFEDC47-496C-4170-AAC2-4C2DA7D41692}" srcOrd="3" destOrd="0" parTransId="{FB2DE029-6DC3-47AB-A319-E935B217DFA9}" sibTransId="{9C30CB87-8EAA-45D8-972C-55704B6647EB}"/>
    <dgm:cxn modelId="{E63EB8FF-475C-424B-949F-527710F1AD09}" srcId="{EDDA43DB-159D-4259-BDC0-3BFE67022C25}" destId="{9B8DA4C4-68F8-480D-BC79-D806DFCD9AE5}" srcOrd="0" destOrd="0" parTransId="{72BE0F5F-AF76-42FF-AB70-79D8C991E7DD}" sibTransId="{B9EAC21F-6596-4CB0-8F16-FEB797A7383C}"/>
    <dgm:cxn modelId="{7CB95A55-348D-4C83-8AFB-E7CC8AF3EFDF}" type="presParOf" srcId="{D5160A08-B408-47E8-8B1E-D7B5CA30C3AF}" destId="{036FAB10-A324-4EFA-ADF7-0A5DCBD877EE}" srcOrd="0" destOrd="0" presId="urn:microsoft.com/office/officeart/2009/3/layout/HorizontalOrganizationChart"/>
    <dgm:cxn modelId="{A66A6E92-8D47-4B9F-BD07-B8B5C1C43D9F}" type="presParOf" srcId="{036FAB10-A324-4EFA-ADF7-0A5DCBD877EE}" destId="{FE822743-D9D2-4CCC-9AFA-A8C1DA875EE9}" srcOrd="0" destOrd="0" presId="urn:microsoft.com/office/officeart/2009/3/layout/HorizontalOrganizationChart"/>
    <dgm:cxn modelId="{D85F88C0-C33D-410E-A25F-6B5AB511291F}" type="presParOf" srcId="{FE822743-D9D2-4CCC-9AFA-A8C1DA875EE9}" destId="{DDC951A0-0487-444C-A276-7B2E334561DD}" srcOrd="0" destOrd="0" presId="urn:microsoft.com/office/officeart/2009/3/layout/HorizontalOrganizationChart"/>
    <dgm:cxn modelId="{57FAA462-9E1F-4E9F-BE02-311A5E514A32}" type="presParOf" srcId="{FE822743-D9D2-4CCC-9AFA-A8C1DA875EE9}" destId="{A05CBE67-7C17-4DC0-81B6-2C02096603D6}" srcOrd="1" destOrd="0" presId="urn:microsoft.com/office/officeart/2009/3/layout/HorizontalOrganizationChart"/>
    <dgm:cxn modelId="{9CEC9286-6A4C-40E1-A2AB-4FDB9A6BF323}" type="presParOf" srcId="{036FAB10-A324-4EFA-ADF7-0A5DCBD877EE}" destId="{0678E9B7-74A5-4A55-8883-B5885BAD8226}" srcOrd="1" destOrd="0" presId="urn:microsoft.com/office/officeart/2009/3/layout/HorizontalOrganizationChart"/>
    <dgm:cxn modelId="{57B54F83-FA5B-4946-979B-398DF5FA7CFE}" type="presParOf" srcId="{0678E9B7-74A5-4A55-8883-B5885BAD8226}" destId="{6F38C56D-8E35-42F6-971E-20C7C1FD9F1C}" srcOrd="0" destOrd="0" presId="urn:microsoft.com/office/officeart/2009/3/layout/HorizontalOrganizationChart"/>
    <dgm:cxn modelId="{B0702749-6E8C-4692-96A5-4BED6D4ED1BD}" type="presParOf" srcId="{0678E9B7-74A5-4A55-8883-B5885BAD8226}" destId="{FE0C1BDC-F817-40F8-9EB2-367C3E73FB8B}" srcOrd="1" destOrd="0" presId="urn:microsoft.com/office/officeart/2009/3/layout/HorizontalOrganizationChart"/>
    <dgm:cxn modelId="{4A1B0114-4932-4135-9873-563EB008D888}" type="presParOf" srcId="{FE0C1BDC-F817-40F8-9EB2-367C3E73FB8B}" destId="{4F412B60-4318-4D18-B144-71165AA56276}" srcOrd="0" destOrd="0" presId="urn:microsoft.com/office/officeart/2009/3/layout/HorizontalOrganizationChart"/>
    <dgm:cxn modelId="{EC0FE43C-4DC7-4766-A120-167C4A5F914D}" type="presParOf" srcId="{4F412B60-4318-4D18-B144-71165AA56276}" destId="{EB841280-6DB7-4B2C-88CC-F77AE35A2785}" srcOrd="0" destOrd="0" presId="urn:microsoft.com/office/officeart/2009/3/layout/HorizontalOrganizationChart"/>
    <dgm:cxn modelId="{52B97A06-5A36-46C0-A74E-2032DCAD9193}" type="presParOf" srcId="{4F412B60-4318-4D18-B144-71165AA56276}" destId="{8F072556-3AC3-4C4A-B630-76461CD963E8}" srcOrd="1" destOrd="0" presId="urn:microsoft.com/office/officeart/2009/3/layout/HorizontalOrganizationChart"/>
    <dgm:cxn modelId="{20B7D807-38D6-43A6-ADDB-B0D8BE071CE1}" type="presParOf" srcId="{FE0C1BDC-F817-40F8-9EB2-367C3E73FB8B}" destId="{5CA4EA4F-EF32-40D1-B072-C77ECC2DD159}" srcOrd="1" destOrd="0" presId="urn:microsoft.com/office/officeart/2009/3/layout/HorizontalOrganizationChart"/>
    <dgm:cxn modelId="{DFACC86E-8484-4436-85E2-58D093D9DB87}" type="presParOf" srcId="{FE0C1BDC-F817-40F8-9EB2-367C3E73FB8B}" destId="{6D487F72-3601-4493-93EA-54E50EFE2EB1}" srcOrd="2" destOrd="0" presId="urn:microsoft.com/office/officeart/2009/3/layout/HorizontalOrganizationChart"/>
    <dgm:cxn modelId="{EA1AD98A-007D-4CE6-9B86-7F345213CCB7}" type="presParOf" srcId="{0678E9B7-74A5-4A55-8883-B5885BAD8226}" destId="{5A46B515-ACB3-4F82-90C7-570BBD6080F5}" srcOrd="2" destOrd="0" presId="urn:microsoft.com/office/officeart/2009/3/layout/HorizontalOrganizationChart"/>
    <dgm:cxn modelId="{1B26B5E3-1A04-4ABC-BB12-F1275839802A}" type="presParOf" srcId="{0678E9B7-74A5-4A55-8883-B5885BAD8226}" destId="{8A22880F-53AE-446E-BB37-2AF510AD930A}" srcOrd="3" destOrd="0" presId="urn:microsoft.com/office/officeart/2009/3/layout/HorizontalOrganizationChart"/>
    <dgm:cxn modelId="{29C3B62F-BD82-4ED7-9CF0-AD07574F1DE0}" type="presParOf" srcId="{8A22880F-53AE-446E-BB37-2AF510AD930A}" destId="{08C4CCCE-7134-4FB8-97E7-32E8B56C818D}" srcOrd="0" destOrd="0" presId="urn:microsoft.com/office/officeart/2009/3/layout/HorizontalOrganizationChart"/>
    <dgm:cxn modelId="{29606E3A-00F6-4AB4-A022-90BAA2590C3D}" type="presParOf" srcId="{08C4CCCE-7134-4FB8-97E7-32E8B56C818D}" destId="{D543B1ED-804D-4D39-916D-CBA28D8B0DE2}" srcOrd="0" destOrd="0" presId="urn:microsoft.com/office/officeart/2009/3/layout/HorizontalOrganizationChart"/>
    <dgm:cxn modelId="{2A7DCBE1-0DB6-4C96-8BF9-171F2F3FC597}" type="presParOf" srcId="{08C4CCCE-7134-4FB8-97E7-32E8B56C818D}" destId="{5B4AFFA1-8C5F-44EA-B895-2F37185FB769}" srcOrd="1" destOrd="0" presId="urn:microsoft.com/office/officeart/2009/3/layout/HorizontalOrganizationChart"/>
    <dgm:cxn modelId="{9E36A35E-55C6-4532-8A53-B35A05BEA8DC}" type="presParOf" srcId="{8A22880F-53AE-446E-BB37-2AF510AD930A}" destId="{AD832FDD-2605-4554-809A-573C6611BEB7}" srcOrd="1" destOrd="0" presId="urn:microsoft.com/office/officeart/2009/3/layout/HorizontalOrganizationChart"/>
    <dgm:cxn modelId="{6B14F86B-FC88-44C6-96A0-9069A5D19527}" type="presParOf" srcId="{8A22880F-53AE-446E-BB37-2AF510AD930A}" destId="{4BF4B881-5827-4295-BBCC-C36B132C1D6F}" srcOrd="2" destOrd="0" presId="urn:microsoft.com/office/officeart/2009/3/layout/HorizontalOrganizationChart"/>
    <dgm:cxn modelId="{0BC752DD-D04C-4E5F-B2E4-09B395F13467}" type="presParOf" srcId="{036FAB10-A324-4EFA-ADF7-0A5DCBD877EE}" destId="{877F582A-83F8-498B-A6B5-6C42E46D006E}" srcOrd="2" destOrd="0" presId="urn:microsoft.com/office/officeart/2009/3/layout/HorizontalOrganizationChart"/>
    <dgm:cxn modelId="{7706FA44-BD9F-4FE2-A544-9A3183E00FF4}" type="presParOf" srcId="{D5160A08-B408-47E8-8B1E-D7B5CA30C3AF}" destId="{8BEFBAC8-A845-4373-BD44-832097B13AF3}" srcOrd="1" destOrd="0" presId="urn:microsoft.com/office/officeart/2009/3/layout/HorizontalOrganizationChart"/>
    <dgm:cxn modelId="{E5FE82A0-AF69-440E-9B05-F47A68599982}" type="presParOf" srcId="{8BEFBAC8-A845-4373-BD44-832097B13AF3}" destId="{47E6D17F-8911-4EDC-B359-9FD57E09C8C4}" srcOrd="0" destOrd="0" presId="urn:microsoft.com/office/officeart/2009/3/layout/HorizontalOrganizationChart"/>
    <dgm:cxn modelId="{EAD21394-D21D-4DCB-9DD5-1BBDB8E0058A}" type="presParOf" srcId="{47E6D17F-8911-4EDC-B359-9FD57E09C8C4}" destId="{AB5F55BC-E81B-47C3-9D85-438C5D0FBDA6}" srcOrd="0" destOrd="0" presId="urn:microsoft.com/office/officeart/2009/3/layout/HorizontalOrganizationChart"/>
    <dgm:cxn modelId="{9FF0830B-A272-4C64-9298-399DE144E30C}" type="presParOf" srcId="{47E6D17F-8911-4EDC-B359-9FD57E09C8C4}" destId="{FD4C7551-1A62-41DD-857B-DFFD0C261018}" srcOrd="1" destOrd="0" presId="urn:microsoft.com/office/officeart/2009/3/layout/HorizontalOrganizationChart"/>
    <dgm:cxn modelId="{BF8B40B4-7FA6-44CB-83E1-89076D55247A}" type="presParOf" srcId="{8BEFBAC8-A845-4373-BD44-832097B13AF3}" destId="{564DDA66-EB88-4C57-A49F-769242F827C4}" srcOrd="1" destOrd="0" presId="urn:microsoft.com/office/officeart/2009/3/layout/HorizontalOrganizationChart"/>
    <dgm:cxn modelId="{66D36FBD-DB22-44D2-B8A5-975925F1CBF7}" type="presParOf" srcId="{8BEFBAC8-A845-4373-BD44-832097B13AF3}" destId="{5F4FB9BF-08B5-4F47-A80E-503D889116F3}" srcOrd="2" destOrd="0" presId="urn:microsoft.com/office/officeart/2009/3/layout/HorizontalOrganizationChart"/>
    <dgm:cxn modelId="{00A168A6-CB4F-47BD-83EA-E5A19CAD05D2}" type="presParOf" srcId="{D5160A08-B408-47E8-8B1E-D7B5CA30C3AF}" destId="{131D3E60-D9F8-44EC-96C9-5723095BD0EE}" srcOrd="2" destOrd="0" presId="urn:microsoft.com/office/officeart/2009/3/layout/HorizontalOrganizationChart"/>
    <dgm:cxn modelId="{B1C8F19A-BD77-4BA4-BB26-3A7028E1A7F9}" type="presParOf" srcId="{131D3E60-D9F8-44EC-96C9-5723095BD0EE}" destId="{201ADD44-C4D2-433E-98AD-73446E5C56E0}" srcOrd="0" destOrd="0" presId="urn:microsoft.com/office/officeart/2009/3/layout/HorizontalOrganizationChart"/>
    <dgm:cxn modelId="{88E87228-0FC5-406A-ACC6-D1F7B7A1AD66}" type="presParOf" srcId="{201ADD44-C4D2-433E-98AD-73446E5C56E0}" destId="{50112210-7DBF-4251-AF51-FEF20D2A7880}" srcOrd="0" destOrd="0" presId="urn:microsoft.com/office/officeart/2009/3/layout/HorizontalOrganizationChart"/>
    <dgm:cxn modelId="{751DBB3E-74B8-460E-9853-CCD92AD410A9}" type="presParOf" srcId="{201ADD44-C4D2-433E-98AD-73446E5C56E0}" destId="{D6539163-F2A7-4258-9F68-C2FAB069CCC7}" srcOrd="1" destOrd="0" presId="urn:microsoft.com/office/officeart/2009/3/layout/HorizontalOrganizationChart"/>
    <dgm:cxn modelId="{08A1AA0F-92F7-41D2-A9B3-32D5F8B5E861}" type="presParOf" srcId="{131D3E60-D9F8-44EC-96C9-5723095BD0EE}" destId="{81C887EE-5785-4ECA-9DC6-02685248D8FE}" srcOrd="1" destOrd="0" presId="urn:microsoft.com/office/officeart/2009/3/layout/HorizontalOrganizationChart"/>
    <dgm:cxn modelId="{1DEA1725-6433-4521-B493-9FBEB7BAF6A8}" type="presParOf" srcId="{131D3E60-D9F8-44EC-96C9-5723095BD0EE}" destId="{9E19AD75-D51B-4ED5-A7D5-EC17BB09C913}" srcOrd="2" destOrd="0" presId="urn:microsoft.com/office/officeart/2009/3/layout/HorizontalOrganizationChart"/>
    <dgm:cxn modelId="{F0369662-B196-4087-8AD9-747D315928D2}" type="presParOf" srcId="{D5160A08-B408-47E8-8B1E-D7B5CA30C3AF}" destId="{372B3C52-CCAE-4905-A4DF-B297FA328FEE}" srcOrd="3" destOrd="0" presId="urn:microsoft.com/office/officeart/2009/3/layout/HorizontalOrganizationChart"/>
    <dgm:cxn modelId="{8C515D76-484F-4C3A-86A8-9490EA27344C}" type="presParOf" srcId="{372B3C52-CCAE-4905-A4DF-B297FA328FEE}" destId="{7BDD429E-F5D2-425F-A38E-9884289D1D54}" srcOrd="0" destOrd="0" presId="urn:microsoft.com/office/officeart/2009/3/layout/HorizontalOrganizationChart"/>
    <dgm:cxn modelId="{B771FED4-E643-4E9B-9FE4-46E164EBBD4F}" type="presParOf" srcId="{7BDD429E-F5D2-425F-A38E-9884289D1D54}" destId="{6BE96E4D-17AA-451F-BB34-C355F6564755}" srcOrd="0" destOrd="0" presId="urn:microsoft.com/office/officeart/2009/3/layout/HorizontalOrganizationChart"/>
    <dgm:cxn modelId="{7D83E93A-5D57-45DE-96C4-858EE3F8CABE}" type="presParOf" srcId="{7BDD429E-F5D2-425F-A38E-9884289D1D54}" destId="{C9B01998-F426-4F1A-8074-1B3C2FB7FE93}" srcOrd="1" destOrd="0" presId="urn:microsoft.com/office/officeart/2009/3/layout/HorizontalOrganizationChart"/>
    <dgm:cxn modelId="{157003A9-176E-4A2B-A69E-2287F5913233}" type="presParOf" srcId="{372B3C52-CCAE-4905-A4DF-B297FA328FEE}" destId="{8F5D09D4-B788-405C-9E5A-24F9440FAAF6}" srcOrd="1" destOrd="0" presId="urn:microsoft.com/office/officeart/2009/3/layout/HorizontalOrganizationChart"/>
    <dgm:cxn modelId="{B677F431-A50C-4266-8B34-C8691CFBD0B6}" type="presParOf" srcId="{372B3C52-CCAE-4905-A4DF-B297FA328FEE}" destId="{C896BCE3-7D25-49F3-A754-9442CFCC00F0}"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D053AE33-B11F-452D-8CE6-91D7ECFEA638}"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n-US"/>
        </a:p>
      </dgm:t>
    </dgm:pt>
    <dgm:pt modelId="{D0A2AA0B-BE95-4482-B73D-6EFD3A303D16}">
      <dgm:prSet custT="1"/>
      <dgm:spPr>
        <a:solidFill>
          <a:schemeClr val="accent1"/>
        </a:solidFill>
      </dgm:spPr>
      <dgm:t>
        <a:bodyPr/>
        <a:lstStyle/>
        <a:p>
          <a:pPr>
            <a:lnSpc>
              <a:spcPct val="100000"/>
            </a:lnSpc>
            <a:spcAft>
              <a:spcPts val="0"/>
            </a:spcAft>
          </a:pPr>
          <a:r>
            <a:rPr lang="en-GB" sz="1600" b="1"/>
            <a:t>Output &amp; Outcome</a:t>
          </a:r>
          <a:endParaRPr lang="en-US" sz="1600"/>
        </a:p>
      </dgm:t>
    </dgm:pt>
    <dgm:pt modelId="{F42D622A-39B8-4330-8E9E-8EA37753F429}" type="parTrans" cxnId="{86BBC586-18A0-4E70-881F-C326CA5E0765}">
      <dgm:prSet/>
      <dgm:spPr/>
      <dgm:t>
        <a:bodyPr/>
        <a:lstStyle/>
        <a:p>
          <a:endParaRPr lang="en-US" sz="1600"/>
        </a:p>
      </dgm:t>
    </dgm:pt>
    <dgm:pt modelId="{76189D83-9F6D-46F9-8A01-9B8CB04C2B89}" type="sibTrans" cxnId="{86BBC586-18A0-4E70-881F-C326CA5E0765}">
      <dgm:prSet/>
      <dgm:spPr/>
      <dgm:t>
        <a:bodyPr/>
        <a:lstStyle/>
        <a:p>
          <a:endParaRPr lang="en-US" sz="1600"/>
        </a:p>
      </dgm:t>
    </dgm:pt>
    <dgm:pt modelId="{A9E11A6C-7022-463E-9C00-A191013DF1C6}">
      <dgm:prSet custT="1"/>
      <dgm:spPr/>
      <dgm:t>
        <a:bodyPr/>
        <a:lstStyle/>
        <a:p>
          <a:r>
            <a:rPr lang="en-GB" sz="1400"/>
            <a:t>Sufficient documentation to get permission to proceed.</a:t>
          </a:r>
          <a:endParaRPr lang="en-US" sz="1400"/>
        </a:p>
      </dgm:t>
    </dgm:pt>
    <dgm:pt modelId="{7433D467-9D5A-45FF-B956-355A73A5ACF8}" type="parTrans" cxnId="{835A3662-431B-44DE-A125-1BD7DAB10AF9}">
      <dgm:prSet/>
      <dgm:spPr/>
      <dgm:t>
        <a:bodyPr/>
        <a:lstStyle/>
        <a:p>
          <a:endParaRPr lang="en-US" sz="1600"/>
        </a:p>
      </dgm:t>
    </dgm:pt>
    <dgm:pt modelId="{1D004524-80FA-480C-9FC9-89A763BEDE04}" type="sibTrans" cxnId="{835A3662-431B-44DE-A125-1BD7DAB10AF9}">
      <dgm:prSet/>
      <dgm:spPr/>
      <dgm:t>
        <a:bodyPr/>
        <a:lstStyle/>
        <a:p>
          <a:endParaRPr lang="en-US" sz="1600"/>
        </a:p>
      </dgm:t>
    </dgm:pt>
    <dgm:pt modelId="{0438C0D4-121B-443A-A1D8-36C8FB55289F}">
      <dgm:prSet custT="1"/>
      <dgm:spPr/>
      <dgm:t>
        <a:bodyPr/>
        <a:lstStyle/>
        <a:p>
          <a:r>
            <a:rPr lang="en-GB" sz="1400" dirty="0"/>
            <a:t>Permission to proceed to develop a Target Architecture to prove out a summary target.</a:t>
          </a:r>
          <a:endParaRPr lang="en-US" sz="1400" dirty="0"/>
        </a:p>
      </dgm:t>
    </dgm:pt>
    <dgm:pt modelId="{314E6315-3434-40D7-A17C-1CC23EEB1AB2}" type="parTrans" cxnId="{5D224053-33FD-4730-9C48-D72D9A1F6D43}">
      <dgm:prSet/>
      <dgm:spPr/>
      <dgm:t>
        <a:bodyPr/>
        <a:lstStyle/>
        <a:p>
          <a:endParaRPr lang="en-US" sz="1600"/>
        </a:p>
      </dgm:t>
    </dgm:pt>
    <dgm:pt modelId="{F4AF6666-AD50-4C08-9EBF-46C0CEAF4F61}" type="sibTrans" cxnId="{5D224053-33FD-4730-9C48-D72D9A1F6D43}">
      <dgm:prSet/>
      <dgm:spPr/>
      <dgm:t>
        <a:bodyPr/>
        <a:lstStyle/>
        <a:p>
          <a:endParaRPr lang="en-US" sz="1600"/>
        </a:p>
      </dgm:t>
    </dgm:pt>
    <dgm:pt modelId="{E6E5B566-F76B-4E7D-9AEC-535BFAD9377E}">
      <dgm:prSet custT="1"/>
      <dgm:spPr>
        <a:solidFill>
          <a:schemeClr val="accent1"/>
        </a:solidFill>
      </dgm:spPr>
      <dgm:t>
        <a:bodyPr/>
        <a:lstStyle/>
        <a:p>
          <a:r>
            <a:rPr lang="en-GB" sz="1600" b="1"/>
            <a:t>Essential Knowledge</a:t>
          </a:r>
          <a:endParaRPr lang="en-US" sz="1600"/>
        </a:p>
      </dgm:t>
    </dgm:pt>
    <dgm:pt modelId="{1A6350AB-22EA-4C49-964A-6E3A0FE3738E}" type="parTrans" cxnId="{EC02268E-8788-41DA-ADC9-95AFD70C0005}">
      <dgm:prSet/>
      <dgm:spPr/>
      <dgm:t>
        <a:bodyPr/>
        <a:lstStyle/>
        <a:p>
          <a:endParaRPr lang="en-US" sz="1600"/>
        </a:p>
      </dgm:t>
    </dgm:pt>
    <dgm:pt modelId="{661F5D45-ECB1-4E26-B0A1-40F6EEB11018}" type="sibTrans" cxnId="{EC02268E-8788-41DA-ADC9-95AFD70C0005}">
      <dgm:prSet/>
      <dgm:spPr/>
      <dgm:t>
        <a:bodyPr/>
        <a:lstStyle/>
        <a:p>
          <a:endParaRPr lang="en-US" sz="1600"/>
        </a:p>
      </dgm:t>
    </dgm:pt>
    <dgm:pt modelId="{DC2524D8-B010-4B62-B9EB-29371171B00D}">
      <dgm:prSet custT="1"/>
      <dgm:spPr/>
      <dgm:t>
        <a:bodyPr/>
        <a:lstStyle/>
        <a:p>
          <a:r>
            <a:rPr lang="en-GB" sz="1400"/>
            <a:t>The scope of the problem being addressed.</a:t>
          </a:r>
          <a:endParaRPr lang="en-US" sz="1400"/>
        </a:p>
      </dgm:t>
    </dgm:pt>
    <dgm:pt modelId="{10AE674B-3F3C-433A-B14C-6BBB3112C637}" type="parTrans" cxnId="{F432882E-DE3A-4D43-B3CA-06DB0AA1C1E9}">
      <dgm:prSet/>
      <dgm:spPr/>
      <dgm:t>
        <a:bodyPr/>
        <a:lstStyle/>
        <a:p>
          <a:endParaRPr lang="en-US" sz="1600"/>
        </a:p>
      </dgm:t>
    </dgm:pt>
    <dgm:pt modelId="{D0581135-594E-40FC-A12D-27BB42FFBC31}" type="sibTrans" cxnId="{F432882E-DE3A-4D43-B3CA-06DB0AA1C1E9}">
      <dgm:prSet/>
      <dgm:spPr/>
      <dgm:t>
        <a:bodyPr/>
        <a:lstStyle/>
        <a:p>
          <a:endParaRPr lang="en-US" sz="1600"/>
        </a:p>
      </dgm:t>
    </dgm:pt>
    <dgm:pt modelId="{19F87C6F-91E4-4A9A-B23E-918A848DACB9}">
      <dgm:prSet custT="1"/>
      <dgm:spPr/>
      <dgm:t>
        <a:bodyPr/>
        <a:lstStyle/>
        <a:p>
          <a:r>
            <a:rPr lang="en-GB" sz="1400"/>
            <a:t>Those who have interests that are fundamental to the problem being addressed (Stakeholders &amp; Concerns).</a:t>
          </a:r>
          <a:endParaRPr lang="en-US" sz="1400"/>
        </a:p>
      </dgm:t>
    </dgm:pt>
    <dgm:pt modelId="{06AB4D3A-646F-46C6-9202-7BA5799C2E17}" type="parTrans" cxnId="{7CD9D926-B5C8-4FF6-B86C-A86142803AC7}">
      <dgm:prSet/>
      <dgm:spPr/>
      <dgm:t>
        <a:bodyPr/>
        <a:lstStyle/>
        <a:p>
          <a:endParaRPr lang="en-US" sz="1600"/>
        </a:p>
      </dgm:t>
    </dgm:pt>
    <dgm:pt modelId="{FC5652FD-913B-49A2-A385-D2A665D1E35C}" type="sibTrans" cxnId="{7CD9D926-B5C8-4FF6-B86C-A86142803AC7}">
      <dgm:prSet/>
      <dgm:spPr/>
      <dgm:t>
        <a:bodyPr/>
        <a:lstStyle/>
        <a:p>
          <a:endParaRPr lang="en-US" sz="1600"/>
        </a:p>
      </dgm:t>
    </dgm:pt>
    <dgm:pt modelId="{2C6FC2EF-2ACC-48CF-ACCE-105D14541DEE}">
      <dgm:prSet custT="1"/>
      <dgm:spPr/>
      <dgm:t>
        <a:bodyPr/>
        <a:lstStyle/>
        <a:p>
          <a:r>
            <a:rPr lang="en-GB" sz="1400"/>
            <a:t>What summary answer to the problem is acceptable to the stakeholders (Architecture Vision)?</a:t>
          </a:r>
          <a:endParaRPr lang="en-US" sz="1400"/>
        </a:p>
      </dgm:t>
    </dgm:pt>
    <dgm:pt modelId="{83C67D9C-663E-42B5-AF06-3038CEF16755}" type="parTrans" cxnId="{97F62B10-220C-4964-A2B4-FDF49A7FD10A}">
      <dgm:prSet/>
      <dgm:spPr/>
      <dgm:t>
        <a:bodyPr/>
        <a:lstStyle/>
        <a:p>
          <a:endParaRPr lang="en-US" sz="1600"/>
        </a:p>
      </dgm:t>
    </dgm:pt>
    <dgm:pt modelId="{048D168F-3F79-410F-B8EE-5E3C8207CD6F}" type="sibTrans" cxnId="{97F62B10-220C-4964-A2B4-FDF49A7FD10A}">
      <dgm:prSet/>
      <dgm:spPr/>
      <dgm:t>
        <a:bodyPr/>
        <a:lstStyle/>
        <a:p>
          <a:endParaRPr lang="en-US" sz="1600"/>
        </a:p>
      </dgm:t>
    </dgm:pt>
    <dgm:pt modelId="{B065F9EF-4BED-4CCC-B754-8487A16AE8B1}">
      <dgm:prSet custT="1"/>
      <dgm:spPr/>
      <dgm:t>
        <a:bodyPr/>
        <a:lstStyle/>
        <a:p>
          <a:r>
            <a:rPr lang="en-GB" sz="1400"/>
            <a:t>Stakeholder priority and preference.</a:t>
          </a:r>
          <a:endParaRPr lang="en-US" sz="1400"/>
        </a:p>
      </dgm:t>
    </dgm:pt>
    <dgm:pt modelId="{1248EBF2-65A9-4363-A66A-660D28ED0FD3}" type="parTrans" cxnId="{9FEBBD85-FB33-43D8-AF6A-E8C600ED300C}">
      <dgm:prSet/>
      <dgm:spPr/>
      <dgm:t>
        <a:bodyPr/>
        <a:lstStyle/>
        <a:p>
          <a:endParaRPr lang="en-US" sz="1600"/>
        </a:p>
      </dgm:t>
    </dgm:pt>
    <dgm:pt modelId="{8AA0C37E-4D1E-45D5-B939-C24AB0CFBCBA}" type="sibTrans" cxnId="{9FEBBD85-FB33-43D8-AF6A-E8C600ED300C}">
      <dgm:prSet/>
      <dgm:spPr/>
      <dgm:t>
        <a:bodyPr/>
        <a:lstStyle/>
        <a:p>
          <a:endParaRPr lang="en-US" sz="1600"/>
        </a:p>
      </dgm:t>
    </dgm:pt>
    <dgm:pt modelId="{548F5A4E-92A2-4A69-B9D7-7EA1FD5DDAE5}">
      <dgm:prSet custT="1"/>
      <dgm:spPr/>
      <dgm:t>
        <a:bodyPr/>
        <a:lstStyle/>
        <a:p>
          <a:r>
            <a:rPr lang="en-GB" sz="1400"/>
            <a:t>What value does the summary answer provide?</a:t>
          </a:r>
          <a:endParaRPr lang="en-US" sz="1400"/>
        </a:p>
      </dgm:t>
    </dgm:pt>
    <dgm:pt modelId="{218A67B6-BD8D-4FC5-AB44-CEF81C6FF561}" type="parTrans" cxnId="{87813AA0-05F8-4F15-983B-E71BDCE49EBB}">
      <dgm:prSet/>
      <dgm:spPr/>
      <dgm:t>
        <a:bodyPr/>
        <a:lstStyle/>
        <a:p>
          <a:endParaRPr lang="en-US" sz="1600"/>
        </a:p>
      </dgm:t>
    </dgm:pt>
    <dgm:pt modelId="{1711B4A5-EFCC-4B0F-9413-41AD512645ED}" type="sibTrans" cxnId="{87813AA0-05F8-4F15-983B-E71BDCE49EBB}">
      <dgm:prSet/>
      <dgm:spPr/>
      <dgm:t>
        <a:bodyPr/>
        <a:lstStyle/>
        <a:p>
          <a:endParaRPr lang="en-US" sz="1600"/>
        </a:p>
      </dgm:t>
    </dgm:pt>
    <dgm:pt modelId="{2420A0E2-C9CF-4F46-9EB8-7CD2560C663C}" type="pres">
      <dgm:prSet presAssocID="{D053AE33-B11F-452D-8CE6-91D7ECFEA638}" presName="linear" presStyleCnt="0">
        <dgm:presLayoutVars>
          <dgm:animLvl val="lvl"/>
          <dgm:resizeHandles val="exact"/>
        </dgm:presLayoutVars>
      </dgm:prSet>
      <dgm:spPr/>
    </dgm:pt>
    <dgm:pt modelId="{A0D6547A-59E3-4224-86D9-48D585348331}" type="pres">
      <dgm:prSet presAssocID="{D0A2AA0B-BE95-4482-B73D-6EFD3A303D16}" presName="parentText" presStyleLbl="node1" presStyleIdx="0" presStyleCnt="2" custScaleY="37574">
        <dgm:presLayoutVars>
          <dgm:chMax val="0"/>
          <dgm:bulletEnabled val="1"/>
        </dgm:presLayoutVars>
      </dgm:prSet>
      <dgm:spPr/>
    </dgm:pt>
    <dgm:pt modelId="{539453C7-8912-40DA-AA63-6C9DB9E8F919}" type="pres">
      <dgm:prSet presAssocID="{D0A2AA0B-BE95-4482-B73D-6EFD3A303D16}" presName="childText" presStyleLbl="revTx" presStyleIdx="0" presStyleCnt="2">
        <dgm:presLayoutVars>
          <dgm:bulletEnabled val="1"/>
        </dgm:presLayoutVars>
      </dgm:prSet>
      <dgm:spPr/>
    </dgm:pt>
    <dgm:pt modelId="{3A908097-1A22-4B1C-948B-650A521C7F3C}" type="pres">
      <dgm:prSet presAssocID="{E6E5B566-F76B-4E7D-9AEC-535BFAD9377E}" presName="parentText" presStyleLbl="node1" presStyleIdx="1" presStyleCnt="2" custScaleY="37574" custLinFactNeighborY="-26605">
        <dgm:presLayoutVars>
          <dgm:chMax val="0"/>
          <dgm:bulletEnabled val="1"/>
        </dgm:presLayoutVars>
      </dgm:prSet>
      <dgm:spPr/>
    </dgm:pt>
    <dgm:pt modelId="{87CB4EF2-23FB-4855-9F7F-2763C13F852B}" type="pres">
      <dgm:prSet presAssocID="{E6E5B566-F76B-4E7D-9AEC-535BFAD9377E}" presName="childText" presStyleLbl="revTx" presStyleIdx="1" presStyleCnt="2" custLinFactNeighborY="-37576">
        <dgm:presLayoutVars>
          <dgm:bulletEnabled val="1"/>
        </dgm:presLayoutVars>
      </dgm:prSet>
      <dgm:spPr/>
    </dgm:pt>
  </dgm:ptLst>
  <dgm:cxnLst>
    <dgm:cxn modelId="{D2182A07-5642-430F-BD6C-131540DCD425}" type="presOf" srcId="{E6E5B566-F76B-4E7D-9AEC-535BFAD9377E}" destId="{3A908097-1A22-4B1C-948B-650A521C7F3C}" srcOrd="0" destOrd="0" presId="urn:microsoft.com/office/officeart/2005/8/layout/vList2"/>
    <dgm:cxn modelId="{97F62B10-220C-4964-A2B4-FDF49A7FD10A}" srcId="{E6E5B566-F76B-4E7D-9AEC-535BFAD9377E}" destId="{2C6FC2EF-2ACC-48CF-ACCE-105D14541DEE}" srcOrd="2" destOrd="0" parTransId="{83C67D9C-663E-42B5-AF06-3038CEF16755}" sibTransId="{048D168F-3F79-410F-B8EE-5E3C8207CD6F}"/>
    <dgm:cxn modelId="{7CD9D926-B5C8-4FF6-B86C-A86142803AC7}" srcId="{E6E5B566-F76B-4E7D-9AEC-535BFAD9377E}" destId="{19F87C6F-91E4-4A9A-B23E-918A848DACB9}" srcOrd="1" destOrd="0" parTransId="{06AB4D3A-646F-46C6-9202-7BA5799C2E17}" sibTransId="{FC5652FD-913B-49A2-A385-D2A665D1E35C}"/>
    <dgm:cxn modelId="{F432882E-DE3A-4D43-B3CA-06DB0AA1C1E9}" srcId="{E6E5B566-F76B-4E7D-9AEC-535BFAD9377E}" destId="{DC2524D8-B010-4B62-B9EB-29371171B00D}" srcOrd="0" destOrd="0" parTransId="{10AE674B-3F3C-433A-B14C-6BBB3112C637}" sibTransId="{D0581135-594E-40FC-A12D-27BB42FFBC31}"/>
    <dgm:cxn modelId="{77BD183D-07BC-4CC7-A593-DEAD23EAFB57}" type="presOf" srcId="{DC2524D8-B010-4B62-B9EB-29371171B00D}" destId="{87CB4EF2-23FB-4855-9F7F-2763C13F852B}" srcOrd="0" destOrd="0" presId="urn:microsoft.com/office/officeart/2005/8/layout/vList2"/>
    <dgm:cxn modelId="{835A3662-431B-44DE-A125-1BD7DAB10AF9}" srcId="{D0A2AA0B-BE95-4482-B73D-6EFD3A303D16}" destId="{A9E11A6C-7022-463E-9C00-A191013DF1C6}" srcOrd="0" destOrd="0" parTransId="{7433D467-9D5A-45FF-B956-355A73A5ACF8}" sibTransId="{1D004524-80FA-480C-9FC9-89A763BEDE04}"/>
    <dgm:cxn modelId="{0C15386A-7BF8-406F-A31A-DE962603BE66}" type="presOf" srcId="{548F5A4E-92A2-4A69-B9D7-7EA1FD5DDAE5}" destId="{87CB4EF2-23FB-4855-9F7F-2763C13F852B}" srcOrd="0" destOrd="4" presId="urn:microsoft.com/office/officeart/2005/8/layout/vList2"/>
    <dgm:cxn modelId="{5D224053-33FD-4730-9C48-D72D9A1F6D43}" srcId="{D0A2AA0B-BE95-4482-B73D-6EFD3A303D16}" destId="{0438C0D4-121B-443A-A1D8-36C8FB55289F}" srcOrd="1" destOrd="0" parTransId="{314E6315-3434-40D7-A17C-1CC23EEB1AB2}" sibTransId="{F4AF6666-AD50-4C08-9EBF-46C0CEAF4F61}"/>
    <dgm:cxn modelId="{64E9FC55-30CD-4208-B669-B6AE91B5448F}" type="presOf" srcId="{0438C0D4-121B-443A-A1D8-36C8FB55289F}" destId="{539453C7-8912-40DA-AA63-6C9DB9E8F919}" srcOrd="0" destOrd="1" presId="urn:microsoft.com/office/officeart/2005/8/layout/vList2"/>
    <dgm:cxn modelId="{E9AD6876-AA9C-4D88-828D-B45E25B0EBCE}" type="presOf" srcId="{2C6FC2EF-2ACC-48CF-ACCE-105D14541DEE}" destId="{87CB4EF2-23FB-4855-9F7F-2763C13F852B}" srcOrd="0" destOrd="2" presId="urn:microsoft.com/office/officeart/2005/8/layout/vList2"/>
    <dgm:cxn modelId="{4B0D9059-895D-488E-919E-C6D97B1A8809}" type="presOf" srcId="{A9E11A6C-7022-463E-9C00-A191013DF1C6}" destId="{539453C7-8912-40DA-AA63-6C9DB9E8F919}" srcOrd="0" destOrd="0" presId="urn:microsoft.com/office/officeart/2005/8/layout/vList2"/>
    <dgm:cxn modelId="{9FEBBD85-FB33-43D8-AF6A-E8C600ED300C}" srcId="{E6E5B566-F76B-4E7D-9AEC-535BFAD9377E}" destId="{B065F9EF-4BED-4CCC-B754-8487A16AE8B1}" srcOrd="3" destOrd="0" parTransId="{1248EBF2-65A9-4363-A66A-660D28ED0FD3}" sibTransId="{8AA0C37E-4D1E-45D5-B939-C24AB0CFBCBA}"/>
    <dgm:cxn modelId="{86BBC586-18A0-4E70-881F-C326CA5E0765}" srcId="{D053AE33-B11F-452D-8CE6-91D7ECFEA638}" destId="{D0A2AA0B-BE95-4482-B73D-6EFD3A303D16}" srcOrd="0" destOrd="0" parTransId="{F42D622A-39B8-4330-8E9E-8EA37753F429}" sibTransId="{76189D83-9F6D-46F9-8A01-9B8CB04C2B89}"/>
    <dgm:cxn modelId="{EC02268E-8788-41DA-ADC9-95AFD70C0005}" srcId="{D053AE33-B11F-452D-8CE6-91D7ECFEA638}" destId="{E6E5B566-F76B-4E7D-9AEC-535BFAD9377E}" srcOrd="1" destOrd="0" parTransId="{1A6350AB-22EA-4C49-964A-6E3A0FE3738E}" sibTransId="{661F5D45-ECB1-4E26-B0A1-40F6EEB11018}"/>
    <dgm:cxn modelId="{F0C7018F-CC7E-43DF-9E7F-E3DFA9FF5F29}" type="presOf" srcId="{19F87C6F-91E4-4A9A-B23E-918A848DACB9}" destId="{87CB4EF2-23FB-4855-9F7F-2763C13F852B}" srcOrd="0" destOrd="1" presId="urn:microsoft.com/office/officeart/2005/8/layout/vList2"/>
    <dgm:cxn modelId="{87813AA0-05F8-4F15-983B-E71BDCE49EBB}" srcId="{E6E5B566-F76B-4E7D-9AEC-535BFAD9377E}" destId="{548F5A4E-92A2-4A69-B9D7-7EA1FD5DDAE5}" srcOrd="4" destOrd="0" parTransId="{218A67B6-BD8D-4FC5-AB44-CEF81C6FF561}" sibTransId="{1711B4A5-EFCC-4B0F-9413-41AD512645ED}"/>
    <dgm:cxn modelId="{203535B9-0CEF-4867-B4CC-E7D3A8A6969D}" type="presOf" srcId="{D0A2AA0B-BE95-4482-B73D-6EFD3A303D16}" destId="{A0D6547A-59E3-4224-86D9-48D585348331}" srcOrd="0" destOrd="0" presId="urn:microsoft.com/office/officeart/2005/8/layout/vList2"/>
    <dgm:cxn modelId="{E41929D2-7D0F-438E-B28B-C2060827BDDA}" type="presOf" srcId="{B065F9EF-4BED-4CCC-B754-8487A16AE8B1}" destId="{87CB4EF2-23FB-4855-9F7F-2763C13F852B}" srcOrd="0" destOrd="3" presId="urn:microsoft.com/office/officeart/2005/8/layout/vList2"/>
    <dgm:cxn modelId="{96FF51DD-18F4-472A-95D7-258573B28AFE}" type="presOf" srcId="{D053AE33-B11F-452D-8CE6-91D7ECFEA638}" destId="{2420A0E2-C9CF-4F46-9EB8-7CD2560C663C}" srcOrd="0" destOrd="0" presId="urn:microsoft.com/office/officeart/2005/8/layout/vList2"/>
    <dgm:cxn modelId="{0EC4668C-CAF9-4574-974A-4DF0DE0EE33F}" type="presParOf" srcId="{2420A0E2-C9CF-4F46-9EB8-7CD2560C663C}" destId="{A0D6547A-59E3-4224-86D9-48D585348331}" srcOrd="0" destOrd="0" presId="urn:microsoft.com/office/officeart/2005/8/layout/vList2"/>
    <dgm:cxn modelId="{0EC4D8D4-68D8-4C96-9AAB-CFB0A851045F}" type="presParOf" srcId="{2420A0E2-C9CF-4F46-9EB8-7CD2560C663C}" destId="{539453C7-8912-40DA-AA63-6C9DB9E8F919}" srcOrd="1" destOrd="0" presId="urn:microsoft.com/office/officeart/2005/8/layout/vList2"/>
    <dgm:cxn modelId="{EF7816B9-3078-4AC2-A79E-D1B5C9E568EF}" type="presParOf" srcId="{2420A0E2-C9CF-4F46-9EB8-7CD2560C663C}" destId="{3A908097-1A22-4B1C-948B-650A521C7F3C}" srcOrd="2" destOrd="0" presId="urn:microsoft.com/office/officeart/2005/8/layout/vList2"/>
    <dgm:cxn modelId="{3CD0CA38-4BCE-4D52-A93E-AA5D6E754D07}" type="presParOf" srcId="{2420A0E2-C9CF-4F46-9EB8-7CD2560C663C}" destId="{87CB4EF2-23FB-4855-9F7F-2763C13F852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17CD2F-182C-4F4F-928A-EDFCB88CDA3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F9FC5CB7-09F2-4F3B-9C14-841529F1FEF9}">
      <dgm:prSet phldrT="[Tekst]" custT="1"/>
      <dgm:spPr/>
      <dgm:t>
        <a:bodyPr/>
        <a:lstStyle/>
        <a:p>
          <a:r>
            <a:rPr lang="en-GB" sz="1400">
              <a:solidFill>
                <a:srgbClr val="FFFFFF"/>
              </a:solidFill>
              <a:latin typeface="Calibri" panose="020F0502020204030204" pitchFamily="34" charset="0"/>
            </a:rPr>
            <a:t>The role of the governor is:</a:t>
          </a:r>
          <a:endParaRPr lang="en-GB" sz="1400">
            <a:solidFill>
              <a:srgbClr val="FFFFFF"/>
            </a:solidFill>
          </a:endParaRPr>
        </a:p>
      </dgm:t>
    </dgm:pt>
    <dgm:pt modelId="{1C2CC4A5-E613-4F52-B969-8482696A8624}" type="parTrans" cxnId="{01625CA5-31CD-41EE-A643-7E82F797FB0C}">
      <dgm:prSet/>
      <dgm:spPr/>
      <dgm:t>
        <a:bodyPr/>
        <a:lstStyle/>
        <a:p>
          <a:endParaRPr lang="en-GB" sz="1400"/>
        </a:p>
      </dgm:t>
    </dgm:pt>
    <dgm:pt modelId="{7747441D-6B28-4A45-BC9D-635F76F152A4}" type="sibTrans" cxnId="{01625CA5-31CD-41EE-A643-7E82F797FB0C}">
      <dgm:prSet/>
      <dgm:spPr/>
      <dgm:t>
        <a:bodyPr/>
        <a:lstStyle/>
        <a:p>
          <a:endParaRPr lang="en-GB" sz="1400"/>
        </a:p>
      </dgm:t>
    </dgm:pt>
    <dgm:pt modelId="{27680830-8540-429E-802C-2EC6C8D482B8}">
      <dgm:prSet phldrT="[Tekst]" custT="1"/>
      <dgm:spPr/>
      <dgm:t>
        <a:bodyPr/>
        <a:lstStyle/>
        <a:p>
          <a:pPr>
            <a:buFont typeface="Courier New" panose="02070309020205020404" pitchFamily="49" charset="0"/>
            <a:buChar char="o"/>
          </a:pPr>
          <a:r>
            <a:rPr lang="en-GB" sz="1400">
              <a:solidFill>
                <a:srgbClr val="2F528F"/>
              </a:solidFill>
              <a:latin typeface="Calibri" panose="020F0502020204030204" pitchFamily="34" charset="0"/>
            </a:rPr>
            <a:t>An intelligent advisor embedded within a team </a:t>
          </a:r>
          <a:endParaRPr lang="en-GB" sz="1400"/>
        </a:p>
      </dgm:t>
    </dgm:pt>
    <dgm:pt modelId="{FB74FFB0-7574-4060-ADB3-E2073DF7D5D8}" type="parTrans" cxnId="{DE0C3566-4396-4FA9-AD8F-F3B2DA8D4613}">
      <dgm:prSet/>
      <dgm:spPr/>
      <dgm:t>
        <a:bodyPr/>
        <a:lstStyle/>
        <a:p>
          <a:endParaRPr lang="en-GB" sz="1400"/>
        </a:p>
      </dgm:t>
    </dgm:pt>
    <dgm:pt modelId="{89E5F64E-8ED5-4B36-AE90-3599120E2BCF}" type="sibTrans" cxnId="{DE0C3566-4396-4FA9-AD8F-F3B2DA8D4613}">
      <dgm:prSet/>
      <dgm:spPr/>
      <dgm:t>
        <a:bodyPr/>
        <a:lstStyle/>
        <a:p>
          <a:endParaRPr lang="en-GB" sz="1400"/>
        </a:p>
      </dgm:t>
    </dgm:pt>
    <dgm:pt modelId="{E2B3F436-B0B2-4E53-BDC1-4B6A5C450FA5}">
      <dgm:prSet phldrT="[Tekst]" custT="1"/>
      <dgm:spPr/>
      <dgm:t>
        <a:bodyPr/>
        <a:lstStyle/>
        <a:p>
          <a:r>
            <a:rPr lang="en-GB" sz="1400">
              <a:solidFill>
                <a:srgbClr val="FFFFFF"/>
              </a:solidFill>
              <a:latin typeface="Calibri" panose="020F0502020204030204" pitchFamily="34" charset="0"/>
            </a:rPr>
            <a:t>The value to Agile Architecture is to provide:</a:t>
          </a:r>
          <a:endParaRPr lang="en-GB" sz="1400">
            <a:solidFill>
              <a:srgbClr val="FFFFFF"/>
            </a:solidFill>
          </a:endParaRPr>
        </a:p>
      </dgm:t>
    </dgm:pt>
    <dgm:pt modelId="{AC9FE559-FBF7-43BF-89D8-60B6003654C5}" type="parTrans" cxnId="{72CB2C91-1E3A-43BE-8E97-C936D4CF56DF}">
      <dgm:prSet/>
      <dgm:spPr/>
      <dgm:t>
        <a:bodyPr/>
        <a:lstStyle/>
        <a:p>
          <a:endParaRPr lang="en-GB" sz="1400"/>
        </a:p>
      </dgm:t>
    </dgm:pt>
    <dgm:pt modelId="{5D4382B6-9E1D-4D01-9242-FCC5D926831C}" type="sibTrans" cxnId="{72CB2C91-1E3A-43BE-8E97-C936D4CF56DF}">
      <dgm:prSet/>
      <dgm:spPr/>
      <dgm:t>
        <a:bodyPr/>
        <a:lstStyle/>
        <a:p>
          <a:endParaRPr lang="en-GB" sz="1400"/>
        </a:p>
      </dgm:t>
    </dgm:pt>
    <dgm:pt modelId="{5E01F834-222A-4546-87F9-92D12ED1AB82}">
      <dgm:prSet phldrT="[Tekst]" custT="1"/>
      <dgm:spPr/>
      <dgm:t>
        <a:bodyPr/>
        <a:lstStyle/>
        <a:p>
          <a:pPr>
            <a:buFont typeface="Courier New" panose="02070309020205020404" pitchFamily="49" charset="0"/>
            <a:buChar char="o"/>
          </a:pPr>
          <a:r>
            <a:rPr lang="en-GB" sz="1400">
              <a:solidFill>
                <a:srgbClr val="2F528F"/>
              </a:solidFill>
              <a:latin typeface="Calibri" panose="020F0502020204030204" pitchFamily="34" charset="0"/>
            </a:rPr>
            <a:t>The set of principles and policies to guide the implementation </a:t>
          </a:r>
          <a:endParaRPr lang="en-GB" sz="1400"/>
        </a:p>
      </dgm:t>
    </dgm:pt>
    <dgm:pt modelId="{92DF015C-0289-4E52-9BCD-150FA518805F}" type="parTrans" cxnId="{F6B34FDB-DF23-4660-A6D9-3017840757F7}">
      <dgm:prSet/>
      <dgm:spPr/>
      <dgm:t>
        <a:bodyPr/>
        <a:lstStyle/>
        <a:p>
          <a:endParaRPr lang="en-GB" sz="1400"/>
        </a:p>
      </dgm:t>
    </dgm:pt>
    <dgm:pt modelId="{1738A8D5-DFAA-4E6C-AB81-E939519AFC46}" type="sibTrans" cxnId="{F6B34FDB-DF23-4660-A6D9-3017840757F7}">
      <dgm:prSet/>
      <dgm:spPr/>
      <dgm:t>
        <a:bodyPr/>
        <a:lstStyle/>
        <a:p>
          <a:endParaRPr lang="en-GB" sz="1400"/>
        </a:p>
      </dgm:t>
    </dgm:pt>
    <dgm:pt modelId="{980530E1-4BD5-4863-AA03-87B1F3F5BAD5}">
      <dgm:prSet custT="1"/>
      <dgm:spPr/>
      <dgm:t>
        <a:bodyPr/>
        <a:lstStyle/>
        <a:p>
          <a:r>
            <a:rPr lang="en-GB" sz="1400">
              <a:solidFill>
                <a:srgbClr val="2F528F"/>
              </a:solidFill>
              <a:latin typeface="Calibri" panose="020F0502020204030204" pitchFamily="34" charset="0"/>
            </a:rPr>
            <a:t>Not an occasionally visiting policeman</a:t>
          </a:r>
        </a:p>
      </dgm:t>
    </dgm:pt>
    <dgm:pt modelId="{FAA24E33-790A-42C7-9402-132325DB878F}" type="parTrans" cxnId="{2268CAB2-8038-49A4-B42A-3408F01DEF18}">
      <dgm:prSet/>
      <dgm:spPr/>
      <dgm:t>
        <a:bodyPr/>
        <a:lstStyle/>
        <a:p>
          <a:endParaRPr lang="en-GB" sz="1400"/>
        </a:p>
      </dgm:t>
    </dgm:pt>
    <dgm:pt modelId="{955BC810-2E92-48EF-AA06-321AAE0E2E53}" type="sibTrans" cxnId="{2268CAB2-8038-49A4-B42A-3408F01DEF18}">
      <dgm:prSet/>
      <dgm:spPr/>
      <dgm:t>
        <a:bodyPr/>
        <a:lstStyle/>
        <a:p>
          <a:endParaRPr lang="en-GB" sz="1400"/>
        </a:p>
      </dgm:t>
    </dgm:pt>
    <dgm:pt modelId="{10111B54-8233-46C7-A6D5-6E48656042D8}">
      <dgm:prSet custT="1"/>
      <dgm:spPr/>
      <dgm:t>
        <a:bodyPr/>
        <a:lstStyle/>
        <a:p>
          <a:r>
            <a:rPr lang="en-GB" sz="1400">
              <a:solidFill>
                <a:srgbClr val="2F528F"/>
              </a:solidFill>
              <a:latin typeface="Calibri" panose="020F0502020204030204" pitchFamily="34" charset="0"/>
            </a:rPr>
            <a:t>The set of standards and compliance considerations</a:t>
          </a:r>
        </a:p>
      </dgm:t>
    </dgm:pt>
    <dgm:pt modelId="{1E84AA6B-1D56-4526-AC6B-A05EBC14256C}" type="parTrans" cxnId="{7066DF95-9941-4552-844A-6281385E480E}">
      <dgm:prSet/>
      <dgm:spPr/>
      <dgm:t>
        <a:bodyPr/>
        <a:lstStyle/>
        <a:p>
          <a:endParaRPr lang="en-GB" sz="1400"/>
        </a:p>
      </dgm:t>
    </dgm:pt>
    <dgm:pt modelId="{B97B4E7C-0C1F-4770-8B58-A8B034C9DE7B}" type="sibTrans" cxnId="{7066DF95-9941-4552-844A-6281385E480E}">
      <dgm:prSet/>
      <dgm:spPr/>
      <dgm:t>
        <a:bodyPr/>
        <a:lstStyle/>
        <a:p>
          <a:endParaRPr lang="en-GB" sz="1400"/>
        </a:p>
      </dgm:t>
    </dgm:pt>
    <dgm:pt modelId="{37A1EA60-CC8A-49D5-93DD-E0AB74A7AA4A}">
      <dgm:prSet custT="1"/>
      <dgm:spPr/>
      <dgm:t>
        <a:bodyPr/>
        <a:lstStyle/>
        <a:p>
          <a:r>
            <a:rPr lang="en-GB" sz="1400">
              <a:solidFill>
                <a:srgbClr val="2F528F"/>
              </a:solidFill>
              <a:latin typeface="Calibri" panose="020F0502020204030204" pitchFamily="34" charset="0"/>
            </a:rPr>
            <a:t>Surety that the proper governance structures and approvals are in place but in a way that will not constrain the pace of development (including but not limited to Agile development life cycles)</a:t>
          </a:r>
          <a:endParaRPr lang="en-GB" sz="1400"/>
        </a:p>
      </dgm:t>
    </dgm:pt>
    <dgm:pt modelId="{6CB4B2AB-899B-47B3-8F25-1A2E4621B1B6}" type="parTrans" cxnId="{297C34A5-3E1A-42C0-A600-5942F04AA407}">
      <dgm:prSet/>
      <dgm:spPr/>
      <dgm:t>
        <a:bodyPr/>
        <a:lstStyle/>
        <a:p>
          <a:endParaRPr lang="en-GB" sz="1400"/>
        </a:p>
      </dgm:t>
    </dgm:pt>
    <dgm:pt modelId="{60FBEE80-7C10-433B-9720-A0A2BC374ABB}" type="sibTrans" cxnId="{297C34A5-3E1A-42C0-A600-5942F04AA407}">
      <dgm:prSet/>
      <dgm:spPr/>
      <dgm:t>
        <a:bodyPr/>
        <a:lstStyle/>
        <a:p>
          <a:endParaRPr lang="en-GB" sz="1400"/>
        </a:p>
      </dgm:t>
    </dgm:pt>
    <dgm:pt modelId="{06E36BC3-9CF0-458D-8AA5-D939183D3312}" type="pres">
      <dgm:prSet presAssocID="{E917CD2F-182C-4F4F-928A-EDFCB88CDA3B}" presName="linear" presStyleCnt="0">
        <dgm:presLayoutVars>
          <dgm:animLvl val="lvl"/>
          <dgm:resizeHandles val="exact"/>
        </dgm:presLayoutVars>
      </dgm:prSet>
      <dgm:spPr/>
    </dgm:pt>
    <dgm:pt modelId="{8A83B882-A4AE-4C6A-9E81-16653E637AC5}" type="pres">
      <dgm:prSet presAssocID="{F9FC5CB7-09F2-4F3B-9C14-841529F1FEF9}" presName="parentText" presStyleLbl="node1" presStyleIdx="0" presStyleCnt="2" custScaleY="36596">
        <dgm:presLayoutVars>
          <dgm:chMax val="0"/>
          <dgm:bulletEnabled val="1"/>
        </dgm:presLayoutVars>
      </dgm:prSet>
      <dgm:spPr/>
    </dgm:pt>
    <dgm:pt modelId="{284B6B34-264B-4AD2-8710-4ED921769CD3}" type="pres">
      <dgm:prSet presAssocID="{F9FC5CB7-09F2-4F3B-9C14-841529F1FEF9}" presName="childText" presStyleLbl="revTx" presStyleIdx="0" presStyleCnt="2">
        <dgm:presLayoutVars>
          <dgm:bulletEnabled val="1"/>
        </dgm:presLayoutVars>
      </dgm:prSet>
      <dgm:spPr/>
    </dgm:pt>
    <dgm:pt modelId="{6DE9971C-561C-4A8F-BDF1-F3239D9CEB9D}" type="pres">
      <dgm:prSet presAssocID="{E2B3F436-B0B2-4E53-BDC1-4B6A5C450FA5}" presName="parentText" presStyleLbl="node1" presStyleIdx="1" presStyleCnt="2" custScaleY="36596">
        <dgm:presLayoutVars>
          <dgm:chMax val="0"/>
          <dgm:bulletEnabled val="1"/>
        </dgm:presLayoutVars>
      </dgm:prSet>
      <dgm:spPr/>
    </dgm:pt>
    <dgm:pt modelId="{2A0D8B18-78E0-4B53-A80B-7562C7D0A75E}" type="pres">
      <dgm:prSet presAssocID="{E2B3F436-B0B2-4E53-BDC1-4B6A5C450FA5}" presName="childText" presStyleLbl="revTx" presStyleIdx="1" presStyleCnt="2">
        <dgm:presLayoutVars>
          <dgm:bulletEnabled val="1"/>
        </dgm:presLayoutVars>
      </dgm:prSet>
      <dgm:spPr/>
    </dgm:pt>
  </dgm:ptLst>
  <dgm:cxnLst>
    <dgm:cxn modelId="{8CF5753B-F582-4010-AC16-DF6AD4ABCA9B}" type="presOf" srcId="{10111B54-8233-46C7-A6D5-6E48656042D8}" destId="{2A0D8B18-78E0-4B53-A80B-7562C7D0A75E}" srcOrd="0" destOrd="1" presId="urn:microsoft.com/office/officeart/2005/8/layout/vList2"/>
    <dgm:cxn modelId="{69D5BD5C-9895-4548-B59F-756965027431}" type="presOf" srcId="{37A1EA60-CC8A-49D5-93DD-E0AB74A7AA4A}" destId="{2A0D8B18-78E0-4B53-A80B-7562C7D0A75E}" srcOrd="0" destOrd="2" presId="urn:microsoft.com/office/officeart/2005/8/layout/vList2"/>
    <dgm:cxn modelId="{DE0C3566-4396-4FA9-AD8F-F3B2DA8D4613}" srcId="{F9FC5CB7-09F2-4F3B-9C14-841529F1FEF9}" destId="{27680830-8540-429E-802C-2EC6C8D482B8}" srcOrd="0" destOrd="0" parTransId="{FB74FFB0-7574-4060-ADB3-E2073DF7D5D8}" sibTransId="{89E5F64E-8ED5-4B36-AE90-3599120E2BCF}"/>
    <dgm:cxn modelId="{105EEA85-58E6-4313-91E8-11AECAF200AA}" type="presOf" srcId="{27680830-8540-429E-802C-2EC6C8D482B8}" destId="{284B6B34-264B-4AD2-8710-4ED921769CD3}" srcOrd="0" destOrd="0" presId="urn:microsoft.com/office/officeart/2005/8/layout/vList2"/>
    <dgm:cxn modelId="{72CB2C91-1E3A-43BE-8E97-C936D4CF56DF}" srcId="{E917CD2F-182C-4F4F-928A-EDFCB88CDA3B}" destId="{E2B3F436-B0B2-4E53-BDC1-4B6A5C450FA5}" srcOrd="1" destOrd="0" parTransId="{AC9FE559-FBF7-43BF-89D8-60B6003654C5}" sibTransId="{5D4382B6-9E1D-4D01-9242-FCC5D926831C}"/>
    <dgm:cxn modelId="{7066DF95-9941-4552-844A-6281385E480E}" srcId="{E2B3F436-B0B2-4E53-BDC1-4B6A5C450FA5}" destId="{10111B54-8233-46C7-A6D5-6E48656042D8}" srcOrd="1" destOrd="0" parTransId="{1E84AA6B-1D56-4526-AC6B-A05EBC14256C}" sibTransId="{B97B4E7C-0C1F-4770-8B58-A8B034C9DE7B}"/>
    <dgm:cxn modelId="{297C34A5-3E1A-42C0-A600-5942F04AA407}" srcId="{E2B3F436-B0B2-4E53-BDC1-4B6A5C450FA5}" destId="{37A1EA60-CC8A-49D5-93DD-E0AB74A7AA4A}" srcOrd="2" destOrd="0" parTransId="{6CB4B2AB-899B-47B3-8F25-1A2E4621B1B6}" sibTransId="{60FBEE80-7C10-433B-9720-A0A2BC374ABB}"/>
    <dgm:cxn modelId="{01625CA5-31CD-41EE-A643-7E82F797FB0C}" srcId="{E917CD2F-182C-4F4F-928A-EDFCB88CDA3B}" destId="{F9FC5CB7-09F2-4F3B-9C14-841529F1FEF9}" srcOrd="0" destOrd="0" parTransId="{1C2CC4A5-E613-4F52-B969-8482696A8624}" sibTransId="{7747441D-6B28-4A45-BC9D-635F76F152A4}"/>
    <dgm:cxn modelId="{2D47E6A6-B557-4CBE-B3F5-480DA3DE5FB3}" type="presOf" srcId="{980530E1-4BD5-4863-AA03-87B1F3F5BAD5}" destId="{284B6B34-264B-4AD2-8710-4ED921769CD3}" srcOrd="0" destOrd="1" presId="urn:microsoft.com/office/officeart/2005/8/layout/vList2"/>
    <dgm:cxn modelId="{4A7D87B2-BEB5-48EF-BF62-89F090C3D7F0}" type="presOf" srcId="{F9FC5CB7-09F2-4F3B-9C14-841529F1FEF9}" destId="{8A83B882-A4AE-4C6A-9E81-16653E637AC5}" srcOrd="0" destOrd="0" presId="urn:microsoft.com/office/officeart/2005/8/layout/vList2"/>
    <dgm:cxn modelId="{2268CAB2-8038-49A4-B42A-3408F01DEF18}" srcId="{F9FC5CB7-09F2-4F3B-9C14-841529F1FEF9}" destId="{980530E1-4BD5-4863-AA03-87B1F3F5BAD5}" srcOrd="1" destOrd="0" parTransId="{FAA24E33-790A-42C7-9402-132325DB878F}" sibTransId="{955BC810-2E92-48EF-AA06-321AAE0E2E53}"/>
    <dgm:cxn modelId="{223572B9-512F-4A33-ADD2-8720784AEB21}" type="presOf" srcId="{E2B3F436-B0B2-4E53-BDC1-4B6A5C450FA5}" destId="{6DE9971C-561C-4A8F-BDF1-F3239D9CEB9D}" srcOrd="0" destOrd="0" presId="urn:microsoft.com/office/officeart/2005/8/layout/vList2"/>
    <dgm:cxn modelId="{F6B34FDB-DF23-4660-A6D9-3017840757F7}" srcId="{E2B3F436-B0B2-4E53-BDC1-4B6A5C450FA5}" destId="{5E01F834-222A-4546-87F9-92D12ED1AB82}" srcOrd="0" destOrd="0" parTransId="{92DF015C-0289-4E52-9BCD-150FA518805F}" sibTransId="{1738A8D5-DFAA-4E6C-AB81-E939519AFC46}"/>
    <dgm:cxn modelId="{D8914CDF-9307-4EB3-AC5D-BE8776AB6EBD}" type="presOf" srcId="{5E01F834-222A-4546-87F9-92D12ED1AB82}" destId="{2A0D8B18-78E0-4B53-A80B-7562C7D0A75E}" srcOrd="0" destOrd="0" presId="urn:microsoft.com/office/officeart/2005/8/layout/vList2"/>
    <dgm:cxn modelId="{1582FEE2-740A-4F59-8FBF-EDBF976321AF}" type="presOf" srcId="{E917CD2F-182C-4F4F-928A-EDFCB88CDA3B}" destId="{06E36BC3-9CF0-458D-8AA5-D939183D3312}" srcOrd="0" destOrd="0" presId="urn:microsoft.com/office/officeart/2005/8/layout/vList2"/>
    <dgm:cxn modelId="{610A2154-3A9E-4708-8D2C-39475AD1B2CB}" type="presParOf" srcId="{06E36BC3-9CF0-458D-8AA5-D939183D3312}" destId="{8A83B882-A4AE-4C6A-9E81-16653E637AC5}" srcOrd="0" destOrd="0" presId="urn:microsoft.com/office/officeart/2005/8/layout/vList2"/>
    <dgm:cxn modelId="{D693410B-8B52-487A-9329-F632E51BD21B}" type="presParOf" srcId="{06E36BC3-9CF0-458D-8AA5-D939183D3312}" destId="{284B6B34-264B-4AD2-8710-4ED921769CD3}" srcOrd="1" destOrd="0" presId="urn:microsoft.com/office/officeart/2005/8/layout/vList2"/>
    <dgm:cxn modelId="{70F293D6-A2B0-48AB-90B9-8552944C075C}" type="presParOf" srcId="{06E36BC3-9CF0-458D-8AA5-D939183D3312}" destId="{6DE9971C-561C-4A8F-BDF1-F3239D9CEB9D}" srcOrd="2" destOrd="0" presId="urn:microsoft.com/office/officeart/2005/8/layout/vList2"/>
    <dgm:cxn modelId="{EFEBCD3D-5A88-4CF5-986B-C70826B95F16}" type="presParOf" srcId="{06E36BC3-9CF0-458D-8AA5-D939183D3312}" destId="{2A0D8B18-78E0-4B53-A80B-7562C7D0A75E}"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C4B16CD1-155B-4E84-A048-D45D4A7877B9}"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n-US"/>
        </a:p>
      </dgm:t>
    </dgm:pt>
    <dgm:pt modelId="{C6F78BF7-ED26-4FFE-B655-89A85E08FB34}">
      <dgm:prSet custT="1"/>
      <dgm:spPr>
        <a:solidFill>
          <a:schemeClr val="accent1"/>
        </a:solidFill>
      </dgm:spPr>
      <dgm:t>
        <a:bodyPr/>
        <a:lstStyle/>
        <a:p>
          <a:r>
            <a:rPr lang="en-GB" sz="1600" dirty="0"/>
            <a:t>In most cases, the development of specific Technology Architecture security artifacts is not necessary</a:t>
          </a:r>
          <a:endParaRPr lang="en-US" sz="1600" dirty="0"/>
        </a:p>
      </dgm:t>
    </dgm:pt>
    <dgm:pt modelId="{EF74DD3A-3CEF-48B9-8195-5E293AC72D45}" type="parTrans" cxnId="{38865BB1-66E8-455B-82D7-108239872E42}">
      <dgm:prSet/>
      <dgm:spPr/>
      <dgm:t>
        <a:bodyPr/>
        <a:lstStyle/>
        <a:p>
          <a:endParaRPr lang="en-US" sz="1600"/>
        </a:p>
      </dgm:t>
    </dgm:pt>
    <dgm:pt modelId="{F679571F-2EF2-40FC-B38F-F84890DB49EB}" type="sibTrans" cxnId="{38865BB1-66E8-455B-82D7-108239872E42}">
      <dgm:prSet/>
      <dgm:spPr/>
      <dgm:t>
        <a:bodyPr/>
        <a:lstStyle/>
        <a:p>
          <a:endParaRPr lang="en-US" sz="1600"/>
        </a:p>
      </dgm:t>
    </dgm:pt>
    <dgm:pt modelId="{0EA85B39-7FA0-4CD6-AB89-A55644FD5521}">
      <dgm:prSet custT="1"/>
      <dgm:spPr>
        <a:solidFill>
          <a:schemeClr val="accent1"/>
        </a:solidFill>
      </dgm:spPr>
      <dgm:t>
        <a:bodyPr/>
        <a:lstStyle/>
        <a:p>
          <a:r>
            <a:rPr lang="en-GB" sz="1600"/>
            <a:t>The Security Architect must ensure that the required controls are included in the Technology Architecture - including technology for: </a:t>
          </a:r>
          <a:endParaRPr lang="en-US" sz="1600"/>
        </a:p>
      </dgm:t>
    </dgm:pt>
    <dgm:pt modelId="{9532EBED-E4AB-4D93-BEB2-3E6DC13004EE}" type="parTrans" cxnId="{72B280E0-8062-4C2B-8EB9-96C6422DB4D8}">
      <dgm:prSet/>
      <dgm:spPr/>
      <dgm:t>
        <a:bodyPr/>
        <a:lstStyle/>
        <a:p>
          <a:endParaRPr lang="en-US" sz="1600"/>
        </a:p>
      </dgm:t>
    </dgm:pt>
    <dgm:pt modelId="{22C4B5F1-3D00-4FE8-9ED3-7E84C2CF9065}" type="sibTrans" cxnId="{72B280E0-8062-4C2B-8EB9-96C6422DB4D8}">
      <dgm:prSet/>
      <dgm:spPr/>
      <dgm:t>
        <a:bodyPr/>
        <a:lstStyle/>
        <a:p>
          <a:endParaRPr lang="en-US" sz="1600"/>
        </a:p>
      </dgm:t>
    </dgm:pt>
    <dgm:pt modelId="{9D4FB24D-49D7-4C72-80E8-142FBDC1EB2E}">
      <dgm:prSet custT="1"/>
      <dgm:spPr/>
      <dgm:t>
        <a:bodyPr/>
        <a:lstStyle/>
        <a:p>
          <a:pPr marL="731520" indent="-365760">
            <a:lnSpc>
              <a:spcPct val="100000"/>
            </a:lnSpc>
            <a:spcAft>
              <a:spcPts val="0"/>
            </a:spcAft>
            <a:buFont typeface="Wingdings" panose="05000000000000000000" pitchFamily="2" charset="2"/>
            <a:buChar char="q"/>
          </a:pPr>
          <a:r>
            <a:rPr lang="en-GB" sz="1400"/>
            <a:t>Provision</a:t>
          </a:r>
          <a:endParaRPr lang="en-US" sz="1400"/>
        </a:p>
      </dgm:t>
    </dgm:pt>
    <dgm:pt modelId="{A6BFB31A-B3C1-4F4B-8CC1-C7F0FEBAC807}" type="parTrans" cxnId="{BC5757F5-79A8-4E9E-9B10-E1F9EA5A75B7}">
      <dgm:prSet/>
      <dgm:spPr/>
      <dgm:t>
        <a:bodyPr/>
        <a:lstStyle/>
        <a:p>
          <a:endParaRPr lang="en-US" sz="1600"/>
        </a:p>
      </dgm:t>
    </dgm:pt>
    <dgm:pt modelId="{49D12318-7704-45C8-B45F-405FC1E0BFEC}" type="sibTrans" cxnId="{BC5757F5-79A8-4E9E-9B10-E1F9EA5A75B7}">
      <dgm:prSet/>
      <dgm:spPr/>
      <dgm:t>
        <a:bodyPr/>
        <a:lstStyle/>
        <a:p>
          <a:endParaRPr lang="en-US" sz="1600"/>
        </a:p>
      </dgm:t>
    </dgm:pt>
    <dgm:pt modelId="{A0A71F78-F55C-4C54-994E-EA1D08A3B7F6}">
      <dgm:prSet custT="1"/>
      <dgm:spPr/>
      <dgm:t>
        <a:bodyPr/>
        <a:lstStyle/>
        <a:p>
          <a:pPr marL="731520" indent="-365760">
            <a:lnSpc>
              <a:spcPct val="100000"/>
            </a:lnSpc>
            <a:spcAft>
              <a:spcPts val="0"/>
            </a:spcAft>
            <a:buFont typeface="Wingdings" panose="05000000000000000000" pitchFamily="2" charset="2"/>
            <a:buChar char="q"/>
          </a:pPr>
          <a:r>
            <a:rPr lang="en-GB" sz="1400"/>
            <a:t>Protection</a:t>
          </a:r>
          <a:endParaRPr lang="en-US" sz="1400"/>
        </a:p>
      </dgm:t>
    </dgm:pt>
    <dgm:pt modelId="{E09DF2C3-BDF4-4414-AC7F-6048D48F10D0}" type="parTrans" cxnId="{66350352-62B9-4682-9A05-F1BA6818F1FB}">
      <dgm:prSet/>
      <dgm:spPr/>
      <dgm:t>
        <a:bodyPr/>
        <a:lstStyle/>
        <a:p>
          <a:endParaRPr lang="en-US" sz="1600"/>
        </a:p>
      </dgm:t>
    </dgm:pt>
    <dgm:pt modelId="{CB4DE375-6F93-4D1A-9BF8-35EF87759821}" type="sibTrans" cxnId="{66350352-62B9-4682-9A05-F1BA6818F1FB}">
      <dgm:prSet/>
      <dgm:spPr/>
      <dgm:t>
        <a:bodyPr/>
        <a:lstStyle/>
        <a:p>
          <a:endParaRPr lang="en-US" sz="1600"/>
        </a:p>
      </dgm:t>
    </dgm:pt>
    <dgm:pt modelId="{53B700B5-E6B8-4310-BA8D-7470AAA5B9BE}">
      <dgm:prSet custT="1"/>
      <dgm:spPr/>
      <dgm:t>
        <a:bodyPr/>
        <a:lstStyle/>
        <a:p>
          <a:pPr marL="731520" indent="-365760">
            <a:lnSpc>
              <a:spcPct val="100000"/>
            </a:lnSpc>
            <a:spcAft>
              <a:spcPts val="0"/>
            </a:spcAft>
            <a:buFont typeface="Wingdings" panose="05000000000000000000" pitchFamily="2" charset="2"/>
            <a:buChar char="q"/>
          </a:pPr>
          <a:r>
            <a:rPr lang="en-GB" sz="1400"/>
            <a:t>Regulation </a:t>
          </a:r>
          <a:endParaRPr lang="en-US" sz="1400"/>
        </a:p>
      </dgm:t>
    </dgm:pt>
    <dgm:pt modelId="{93E63C93-DBC5-485F-8246-09BB77DFA967}" type="parTrans" cxnId="{6EEE73B5-0B1F-4218-BC2D-72736A9E044F}">
      <dgm:prSet/>
      <dgm:spPr/>
      <dgm:t>
        <a:bodyPr/>
        <a:lstStyle/>
        <a:p>
          <a:endParaRPr lang="en-US" sz="1600"/>
        </a:p>
      </dgm:t>
    </dgm:pt>
    <dgm:pt modelId="{8C0D00DF-72A8-4EE2-8AB5-7BAACC5D7DB3}" type="sibTrans" cxnId="{6EEE73B5-0B1F-4218-BC2D-72736A9E044F}">
      <dgm:prSet/>
      <dgm:spPr/>
      <dgm:t>
        <a:bodyPr/>
        <a:lstStyle/>
        <a:p>
          <a:endParaRPr lang="en-US" sz="1600"/>
        </a:p>
      </dgm:t>
    </dgm:pt>
    <dgm:pt modelId="{D3EE4452-3F27-4C4A-B42A-93D50BFEBF42}">
      <dgm:prSet custT="1"/>
      <dgm:spPr>
        <a:solidFill>
          <a:schemeClr val="accent1"/>
        </a:solidFill>
      </dgm:spPr>
      <dgm:t>
        <a:bodyPr/>
        <a:lstStyle/>
        <a:p>
          <a:r>
            <a:rPr lang="en-GB" sz="1600"/>
            <a:t>Of system resources, such as:</a:t>
          </a:r>
          <a:endParaRPr lang="en-US" sz="1600"/>
        </a:p>
      </dgm:t>
    </dgm:pt>
    <dgm:pt modelId="{92D515F2-BADF-486D-ACD7-14B48E703BAE}" type="parTrans" cxnId="{D9088437-3705-4079-B934-54BBBF8AC89B}">
      <dgm:prSet/>
      <dgm:spPr/>
      <dgm:t>
        <a:bodyPr/>
        <a:lstStyle/>
        <a:p>
          <a:endParaRPr lang="en-US" sz="1600"/>
        </a:p>
      </dgm:t>
    </dgm:pt>
    <dgm:pt modelId="{DE02DC35-E3DF-46ED-AD11-FA5ADD489BE4}" type="sibTrans" cxnId="{D9088437-3705-4079-B934-54BBBF8AC89B}">
      <dgm:prSet/>
      <dgm:spPr/>
      <dgm:t>
        <a:bodyPr/>
        <a:lstStyle/>
        <a:p>
          <a:endParaRPr lang="en-US" sz="1600"/>
        </a:p>
      </dgm:t>
    </dgm:pt>
    <dgm:pt modelId="{CADCF4B9-4CF7-4AE0-BB74-5198F62225B8}">
      <dgm:prSet custT="1"/>
      <dgm:spPr/>
      <dgm:t>
        <a:bodyPr/>
        <a:lstStyle/>
        <a:p>
          <a:pPr marL="731520" indent="-365760">
            <a:lnSpc>
              <a:spcPct val="100000"/>
            </a:lnSpc>
            <a:spcAft>
              <a:spcPts val="0"/>
            </a:spcAft>
            <a:buFont typeface="Wingdings" panose="05000000000000000000" pitchFamily="2" charset="2"/>
            <a:buChar char="q"/>
          </a:pPr>
          <a:r>
            <a:rPr lang="en-GB" sz="1400"/>
            <a:t>Electric power</a:t>
          </a:r>
          <a:endParaRPr lang="en-US" sz="1400"/>
        </a:p>
      </dgm:t>
    </dgm:pt>
    <dgm:pt modelId="{79C48F69-8D20-4FCC-B1C2-E2541BF4B018}" type="parTrans" cxnId="{BF3B353A-EC3B-4CD2-8F62-5E513E7E12D2}">
      <dgm:prSet/>
      <dgm:spPr/>
      <dgm:t>
        <a:bodyPr/>
        <a:lstStyle/>
        <a:p>
          <a:endParaRPr lang="en-US" sz="1600"/>
        </a:p>
      </dgm:t>
    </dgm:pt>
    <dgm:pt modelId="{31140104-60F0-4E6B-8525-3847D3C9F3AE}" type="sibTrans" cxnId="{BF3B353A-EC3B-4CD2-8F62-5E513E7E12D2}">
      <dgm:prSet/>
      <dgm:spPr/>
      <dgm:t>
        <a:bodyPr/>
        <a:lstStyle/>
        <a:p>
          <a:endParaRPr lang="en-US" sz="1600"/>
        </a:p>
      </dgm:t>
    </dgm:pt>
    <dgm:pt modelId="{77BBDAC6-DBA6-431C-B72B-E1FFD058BBC6}">
      <dgm:prSet custT="1"/>
      <dgm:spPr/>
      <dgm:t>
        <a:bodyPr/>
        <a:lstStyle/>
        <a:p>
          <a:pPr marL="731520" indent="-365760">
            <a:lnSpc>
              <a:spcPct val="100000"/>
            </a:lnSpc>
            <a:spcAft>
              <a:spcPts val="0"/>
            </a:spcAft>
            <a:buFont typeface="Wingdings" panose="05000000000000000000" pitchFamily="2" charset="2"/>
            <a:buChar char="q"/>
          </a:pPr>
          <a:r>
            <a:rPr lang="en-GB" sz="1400"/>
            <a:t>Processing capacity</a:t>
          </a:r>
          <a:endParaRPr lang="en-US" sz="1400"/>
        </a:p>
      </dgm:t>
    </dgm:pt>
    <dgm:pt modelId="{487EBA16-ECFC-4A18-B6CA-0B1115E7F270}" type="parTrans" cxnId="{86577EC7-7991-4982-979E-104D3622A0BD}">
      <dgm:prSet/>
      <dgm:spPr/>
      <dgm:t>
        <a:bodyPr/>
        <a:lstStyle/>
        <a:p>
          <a:endParaRPr lang="en-US" sz="1600"/>
        </a:p>
      </dgm:t>
    </dgm:pt>
    <dgm:pt modelId="{F5B8DB1E-E1DA-4A3F-B5EB-BEE778F742C6}" type="sibTrans" cxnId="{86577EC7-7991-4982-979E-104D3622A0BD}">
      <dgm:prSet/>
      <dgm:spPr/>
      <dgm:t>
        <a:bodyPr/>
        <a:lstStyle/>
        <a:p>
          <a:endParaRPr lang="en-US" sz="1600"/>
        </a:p>
      </dgm:t>
    </dgm:pt>
    <dgm:pt modelId="{D92A9C18-DD11-4294-9D4D-29AFF111A528}">
      <dgm:prSet custT="1"/>
      <dgm:spPr/>
      <dgm:t>
        <a:bodyPr/>
        <a:lstStyle/>
        <a:p>
          <a:pPr marL="731520" indent="-365760">
            <a:lnSpc>
              <a:spcPct val="100000"/>
            </a:lnSpc>
            <a:spcAft>
              <a:spcPts val="0"/>
            </a:spcAft>
            <a:buFont typeface="Wingdings" panose="05000000000000000000" pitchFamily="2" charset="2"/>
            <a:buChar char="q"/>
          </a:pPr>
          <a:r>
            <a:rPr lang="en-GB" sz="1400"/>
            <a:t>Network bandwidth</a:t>
          </a:r>
          <a:endParaRPr lang="en-US" sz="1400"/>
        </a:p>
      </dgm:t>
    </dgm:pt>
    <dgm:pt modelId="{967BB012-1AD0-4A44-A888-57100C646FEF}" type="parTrans" cxnId="{FE4DE45E-13B7-4DB7-BF71-D1E972123CC2}">
      <dgm:prSet/>
      <dgm:spPr/>
      <dgm:t>
        <a:bodyPr/>
        <a:lstStyle/>
        <a:p>
          <a:endParaRPr lang="en-US" sz="1600"/>
        </a:p>
      </dgm:t>
    </dgm:pt>
    <dgm:pt modelId="{FE53D7D7-7977-45CA-BD58-65880B1DB637}" type="sibTrans" cxnId="{FE4DE45E-13B7-4DB7-BF71-D1E972123CC2}">
      <dgm:prSet/>
      <dgm:spPr/>
      <dgm:t>
        <a:bodyPr/>
        <a:lstStyle/>
        <a:p>
          <a:endParaRPr lang="en-US" sz="1600"/>
        </a:p>
      </dgm:t>
    </dgm:pt>
    <dgm:pt modelId="{FF163F3E-3BC4-4C02-851E-1D9C8BE813A6}">
      <dgm:prSet custT="1"/>
      <dgm:spPr/>
      <dgm:t>
        <a:bodyPr/>
        <a:lstStyle/>
        <a:p>
          <a:pPr marL="731520" indent="-365760">
            <a:lnSpc>
              <a:spcPct val="100000"/>
            </a:lnSpc>
            <a:spcAft>
              <a:spcPts val="0"/>
            </a:spcAft>
            <a:buFont typeface="Wingdings" panose="05000000000000000000" pitchFamily="2" charset="2"/>
            <a:buChar char="q"/>
          </a:pPr>
          <a:r>
            <a:rPr lang="en-GB" sz="1400"/>
            <a:t>Memory</a:t>
          </a:r>
          <a:endParaRPr lang="en-US" sz="1400"/>
        </a:p>
      </dgm:t>
    </dgm:pt>
    <dgm:pt modelId="{7B396CAA-0C52-4C5C-AD51-CECBF3F88D63}" type="parTrans" cxnId="{2C14FC3E-D6A9-468C-9769-C6A942366004}">
      <dgm:prSet/>
      <dgm:spPr/>
      <dgm:t>
        <a:bodyPr/>
        <a:lstStyle/>
        <a:p>
          <a:endParaRPr lang="en-US" sz="1600"/>
        </a:p>
      </dgm:t>
    </dgm:pt>
    <dgm:pt modelId="{A1AF76EA-A899-4B4B-91F6-27DC1337D85D}" type="sibTrans" cxnId="{2C14FC3E-D6A9-468C-9769-C6A942366004}">
      <dgm:prSet/>
      <dgm:spPr/>
      <dgm:t>
        <a:bodyPr/>
        <a:lstStyle/>
        <a:p>
          <a:endParaRPr lang="en-US" sz="1600"/>
        </a:p>
      </dgm:t>
    </dgm:pt>
    <dgm:pt modelId="{4B0AF681-B671-4832-8E77-08DC3172696F}">
      <dgm:prSet custT="1"/>
      <dgm:spPr>
        <a:solidFill>
          <a:schemeClr val="accent1"/>
        </a:solidFill>
      </dgm:spPr>
      <dgm:t>
        <a:bodyPr/>
        <a:lstStyle/>
        <a:p>
          <a:r>
            <a:rPr lang="en-GB" sz="1600"/>
            <a:t>A security stakeholder may request the creation of a specific Technology Architecture security view or deliverable that describes all security-related technology components and how they inter-relate.</a:t>
          </a:r>
          <a:endParaRPr lang="en-US" sz="1600"/>
        </a:p>
      </dgm:t>
    </dgm:pt>
    <dgm:pt modelId="{A250E552-9D5A-4F4C-86B5-234E6A2D1948}" type="parTrans" cxnId="{E326BF6C-AD2A-46E3-8EC3-FFFD8FEC4A77}">
      <dgm:prSet/>
      <dgm:spPr/>
      <dgm:t>
        <a:bodyPr/>
        <a:lstStyle/>
        <a:p>
          <a:endParaRPr lang="en-US" sz="1600"/>
        </a:p>
      </dgm:t>
    </dgm:pt>
    <dgm:pt modelId="{1A2F6703-BCD6-44AB-B3CB-E91CD9AEABBB}" type="sibTrans" cxnId="{E326BF6C-AD2A-46E3-8EC3-FFFD8FEC4A77}">
      <dgm:prSet/>
      <dgm:spPr/>
      <dgm:t>
        <a:bodyPr/>
        <a:lstStyle/>
        <a:p>
          <a:endParaRPr lang="en-US" sz="1600"/>
        </a:p>
      </dgm:t>
    </dgm:pt>
    <dgm:pt modelId="{94E775F4-8EA2-4926-BC0C-70F9B3B7578F}" type="pres">
      <dgm:prSet presAssocID="{C4B16CD1-155B-4E84-A048-D45D4A7877B9}" presName="Name0" presStyleCnt="0">
        <dgm:presLayoutVars>
          <dgm:dir/>
          <dgm:animLvl val="lvl"/>
          <dgm:resizeHandles val="exact"/>
        </dgm:presLayoutVars>
      </dgm:prSet>
      <dgm:spPr/>
    </dgm:pt>
    <dgm:pt modelId="{608F6008-2FC0-43A2-85E0-3854422EEA32}" type="pres">
      <dgm:prSet presAssocID="{C6F78BF7-ED26-4FFE-B655-89A85E08FB34}" presName="linNode" presStyleCnt="0"/>
      <dgm:spPr/>
    </dgm:pt>
    <dgm:pt modelId="{7521F674-6CA8-4A60-9098-E4A3F594259E}" type="pres">
      <dgm:prSet presAssocID="{C6F78BF7-ED26-4FFE-B655-89A85E08FB34}" presName="parentText" presStyleLbl="node1" presStyleIdx="0" presStyleCnt="4" custScaleX="162735">
        <dgm:presLayoutVars>
          <dgm:chMax val="1"/>
          <dgm:bulletEnabled val="1"/>
        </dgm:presLayoutVars>
      </dgm:prSet>
      <dgm:spPr/>
    </dgm:pt>
    <dgm:pt modelId="{9F86F2EA-4168-4FAE-961E-A765ED2E6020}" type="pres">
      <dgm:prSet presAssocID="{F679571F-2EF2-40FC-B38F-F84890DB49EB}" presName="sp" presStyleCnt="0"/>
      <dgm:spPr/>
    </dgm:pt>
    <dgm:pt modelId="{D0F46BEF-9F64-41BD-BAEF-54FCC65F366A}" type="pres">
      <dgm:prSet presAssocID="{0EA85B39-7FA0-4CD6-AB89-A55644FD5521}" presName="linNode" presStyleCnt="0"/>
      <dgm:spPr/>
    </dgm:pt>
    <dgm:pt modelId="{A371F7BC-5AD4-4332-A1E8-E633EE41EE34}" type="pres">
      <dgm:prSet presAssocID="{0EA85B39-7FA0-4CD6-AB89-A55644FD5521}" presName="parentText" presStyleLbl="node1" presStyleIdx="1" presStyleCnt="4" custScaleX="251723">
        <dgm:presLayoutVars>
          <dgm:chMax val="1"/>
          <dgm:bulletEnabled val="1"/>
        </dgm:presLayoutVars>
      </dgm:prSet>
      <dgm:spPr/>
    </dgm:pt>
    <dgm:pt modelId="{70DA28EA-BCFA-4EF5-A7CC-8D6898A97DBE}" type="pres">
      <dgm:prSet presAssocID="{0EA85B39-7FA0-4CD6-AB89-A55644FD5521}" presName="descendantText" presStyleLbl="alignAccFollowNode1" presStyleIdx="0" presStyleCnt="2" custLinFactNeighborX="-11012">
        <dgm:presLayoutVars>
          <dgm:bulletEnabled val="1"/>
        </dgm:presLayoutVars>
      </dgm:prSet>
      <dgm:spPr/>
    </dgm:pt>
    <dgm:pt modelId="{1F06959A-2A60-442B-B145-563B733098D8}" type="pres">
      <dgm:prSet presAssocID="{22C4B5F1-3D00-4FE8-9ED3-7E84C2CF9065}" presName="sp" presStyleCnt="0"/>
      <dgm:spPr/>
    </dgm:pt>
    <dgm:pt modelId="{D713EEBC-FDB6-498D-BF2A-44D32BCBFC08}" type="pres">
      <dgm:prSet presAssocID="{D3EE4452-3F27-4C4A-B42A-93D50BFEBF42}" presName="linNode" presStyleCnt="0"/>
      <dgm:spPr/>
    </dgm:pt>
    <dgm:pt modelId="{16FF09BA-0BA6-472F-BF93-A68078AE28EE}" type="pres">
      <dgm:prSet presAssocID="{D3EE4452-3F27-4C4A-B42A-93D50BFEBF42}" presName="parentText" presStyleLbl="node1" presStyleIdx="2" presStyleCnt="4" custScaleX="251723">
        <dgm:presLayoutVars>
          <dgm:chMax val="1"/>
          <dgm:bulletEnabled val="1"/>
        </dgm:presLayoutVars>
      </dgm:prSet>
      <dgm:spPr/>
    </dgm:pt>
    <dgm:pt modelId="{76077895-7014-40F5-A96A-9A1095B7B6C6}" type="pres">
      <dgm:prSet presAssocID="{D3EE4452-3F27-4C4A-B42A-93D50BFEBF42}" presName="descendantText" presStyleLbl="alignAccFollowNode1" presStyleIdx="1" presStyleCnt="2" custScaleY="120248" custLinFactNeighborX="-11012">
        <dgm:presLayoutVars>
          <dgm:bulletEnabled val="1"/>
        </dgm:presLayoutVars>
      </dgm:prSet>
      <dgm:spPr/>
    </dgm:pt>
    <dgm:pt modelId="{A862C83E-E08F-43D2-B2D1-3C3B8F9EB3EA}" type="pres">
      <dgm:prSet presAssocID="{DE02DC35-E3DF-46ED-AD11-FA5ADD489BE4}" presName="sp" presStyleCnt="0"/>
      <dgm:spPr/>
    </dgm:pt>
    <dgm:pt modelId="{AAF299E6-9222-4C79-AD4A-3E6CF5192487}" type="pres">
      <dgm:prSet presAssocID="{4B0AF681-B671-4832-8E77-08DC3172696F}" presName="linNode" presStyleCnt="0"/>
      <dgm:spPr/>
    </dgm:pt>
    <dgm:pt modelId="{AB82237E-30FA-424B-AA34-B30363B40D22}" type="pres">
      <dgm:prSet presAssocID="{4B0AF681-B671-4832-8E77-08DC3172696F}" presName="parentText" presStyleLbl="node1" presStyleIdx="3" presStyleCnt="4" custScaleX="162735">
        <dgm:presLayoutVars>
          <dgm:chMax val="1"/>
          <dgm:bulletEnabled val="1"/>
        </dgm:presLayoutVars>
      </dgm:prSet>
      <dgm:spPr/>
    </dgm:pt>
  </dgm:ptLst>
  <dgm:cxnLst>
    <dgm:cxn modelId="{9BBEDE0B-F674-4F4A-B6BA-D575197D9DF5}" type="presOf" srcId="{FF163F3E-3BC4-4C02-851E-1D9C8BE813A6}" destId="{76077895-7014-40F5-A96A-9A1095B7B6C6}" srcOrd="0" destOrd="3" presId="urn:microsoft.com/office/officeart/2005/8/layout/vList5"/>
    <dgm:cxn modelId="{430A7E11-46C0-4818-BFE0-D33605637D57}" type="presOf" srcId="{53B700B5-E6B8-4310-BA8D-7470AAA5B9BE}" destId="{70DA28EA-BCFA-4EF5-A7CC-8D6898A97DBE}" srcOrd="0" destOrd="2" presId="urn:microsoft.com/office/officeart/2005/8/layout/vList5"/>
    <dgm:cxn modelId="{BBD7E418-3B79-4522-960F-39D4C12E06C0}" type="presOf" srcId="{C4B16CD1-155B-4E84-A048-D45D4A7877B9}" destId="{94E775F4-8EA2-4926-BC0C-70F9B3B7578F}" srcOrd="0" destOrd="0" presId="urn:microsoft.com/office/officeart/2005/8/layout/vList5"/>
    <dgm:cxn modelId="{58297233-67B9-4CDC-A567-0B6288078CFB}" type="presOf" srcId="{77BBDAC6-DBA6-431C-B72B-E1FFD058BBC6}" destId="{76077895-7014-40F5-A96A-9A1095B7B6C6}" srcOrd="0" destOrd="1" presId="urn:microsoft.com/office/officeart/2005/8/layout/vList5"/>
    <dgm:cxn modelId="{D9088437-3705-4079-B934-54BBBF8AC89B}" srcId="{C4B16CD1-155B-4E84-A048-D45D4A7877B9}" destId="{D3EE4452-3F27-4C4A-B42A-93D50BFEBF42}" srcOrd="2" destOrd="0" parTransId="{92D515F2-BADF-486D-ACD7-14B48E703BAE}" sibTransId="{DE02DC35-E3DF-46ED-AD11-FA5ADD489BE4}"/>
    <dgm:cxn modelId="{BF3B353A-EC3B-4CD2-8F62-5E513E7E12D2}" srcId="{D3EE4452-3F27-4C4A-B42A-93D50BFEBF42}" destId="{CADCF4B9-4CF7-4AE0-BB74-5198F62225B8}" srcOrd="0" destOrd="0" parTransId="{79C48F69-8D20-4FCC-B1C2-E2541BF4B018}" sibTransId="{31140104-60F0-4E6B-8525-3847D3C9F3AE}"/>
    <dgm:cxn modelId="{2C14FC3E-D6A9-468C-9769-C6A942366004}" srcId="{D3EE4452-3F27-4C4A-B42A-93D50BFEBF42}" destId="{FF163F3E-3BC4-4C02-851E-1D9C8BE813A6}" srcOrd="3" destOrd="0" parTransId="{7B396CAA-0C52-4C5C-AD51-CECBF3F88D63}" sibTransId="{A1AF76EA-A899-4B4B-91F6-27DC1337D85D}"/>
    <dgm:cxn modelId="{FE4DE45E-13B7-4DB7-BF71-D1E972123CC2}" srcId="{D3EE4452-3F27-4C4A-B42A-93D50BFEBF42}" destId="{D92A9C18-DD11-4294-9D4D-29AFF111A528}" srcOrd="2" destOrd="0" parTransId="{967BB012-1AD0-4A44-A888-57100C646FEF}" sibTransId="{FE53D7D7-7977-45CA-BD58-65880B1DB637}"/>
    <dgm:cxn modelId="{6AB7FF5F-C1B7-4E78-A1D2-04C7A3AB1A82}" type="presOf" srcId="{0EA85B39-7FA0-4CD6-AB89-A55644FD5521}" destId="{A371F7BC-5AD4-4332-A1E8-E633EE41EE34}" srcOrd="0" destOrd="0" presId="urn:microsoft.com/office/officeart/2005/8/layout/vList5"/>
    <dgm:cxn modelId="{C4D94046-F3FB-46F9-992C-817C8314856B}" type="presOf" srcId="{9D4FB24D-49D7-4C72-80E8-142FBDC1EB2E}" destId="{70DA28EA-BCFA-4EF5-A7CC-8D6898A97DBE}" srcOrd="0" destOrd="0" presId="urn:microsoft.com/office/officeart/2005/8/layout/vList5"/>
    <dgm:cxn modelId="{E326BF6C-AD2A-46E3-8EC3-FFFD8FEC4A77}" srcId="{C4B16CD1-155B-4E84-A048-D45D4A7877B9}" destId="{4B0AF681-B671-4832-8E77-08DC3172696F}" srcOrd="3" destOrd="0" parTransId="{A250E552-9D5A-4F4C-86B5-234E6A2D1948}" sibTransId="{1A2F6703-BCD6-44AB-B3CB-E91CD9AEABBB}"/>
    <dgm:cxn modelId="{9F9B4250-E5B7-4EFA-A70F-6F2528E76539}" type="presOf" srcId="{4B0AF681-B671-4832-8E77-08DC3172696F}" destId="{AB82237E-30FA-424B-AA34-B30363B40D22}" srcOrd="0" destOrd="0" presId="urn:microsoft.com/office/officeart/2005/8/layout/vList5"/>
    <dgm:cxn modelId="{66350352-62B9-4682-9A05-F1BA6818F1FB}" srcId="{0EA85B39-7FA0-4CD6-AB89-A55644FD5521}" destId="{A0A71F78-F55C-4C54-994E-EA1D08A3B7F6}" srcOrd="1" destOrd="0" parTransId="{E09DF2C3-BDF4-4414-AC7F-6048D48F10D0}" sibTransId="{CB4DE375-6F93-4D1A-9BF8-35EF87759821}"/>
    <dgm:cxn modelId="{32C21955-5075-4811-BEA8-1AA844AD6C2B}" type="presOf" srcId="{A0A71F78-F55C-4C54-994E-EA1D08A3B7F6}" destId="{70DA28EA-BCFA-4EF5-A7CC-8D6898A97DBE}" srcOrd="0" destOrd="1" presId="urn:microsoft.com/office/officeart/2005/8/layout/vList5"/>
    <dgm:cxn modelId="{239BDC8B-C6F6-473E-88F4-AEFFCA6F9970}" type="presOf" srcId="{D92A9C18-DD11-4294-9D4D-29AFF111A528}" destId="{76077895-7014-40F5-A96A-9A1095B7B6C6}" srcOrd="0" destOrd="2" presId="urn:microsoft.com/office/officeart/2005/8/layout/vList5"/>
    <dgm:cxn modelId="{9C3D9692-804B-4427-8B78-C46E3CFA006F}" type="presOf" srcId="{D3EE4452-3F27-4C4A-B42A-93D50BFEBF42}" destId="{16FF09BA-0BA6-472F-BF93-A68078AE28EE}" srcOrd="0" destOrd="0" presId="urn:microsoft.com/office/officeart/2005/8/layout/vList5"/>
    <dgm:cxn modelId="{80AA19A0-77B6-45C1-9E6C-AD37B28BE05A}" type="presOf" srcId="{CADCF4B9-4CF7-4AE0-BB74-5198F62225B8}" destId="{76077895-7014-40F5-A96A-9A1095B7B6C6}" srcOrd="0" destOrd="0" presId="urn:microsoft.com/office/officeart/2005/8/layout/vList5"/>
    <dgm:cxn modelId="{6F9381AC-A3CB-4F77-AC63-A456716C6AC5}" type="presOf" srcId="{C6F78BF7-ED26-4FFE-B655-89A85E08FB34}" destId="{7521F674-6CA8-4A60-9098-E4A3F594259E}" srcOrd="0" destOrd="0" presId="urn:microsoft.com/office/officeart/2005/8/layout/vList5"/>
    <dgm:cxn modelId="{38865BB1-66E8-455B-82D7-108239872E42}" srcId="{C4B16CD1-155B-4E84-A048-D45D4A7877B9}" destId="{C6F78BF7-ED26-4FFE-B655-89A85E08FB34}" srcOrd="0" destOrd="0" parTransId="{EF74DD3A-3CEF-48B9-8195-5E293AC72D45}" sibTransId="{F679571F-2EF2-40FC-B38F-F84890DB49EB}"/>
    <dgm:cxn modelId="{6EEE73B5-0B1F-4218-BC2D-72736A9E044F}" srcId="{0EA85B39-7FA0-4CD6-AB89-A55644FD5521}" destId="{53B700B5-E6B8-4310-BA8D-7470AAA5B9BE}" srcOrd="2" destOrd="0" parTransId="{93E63C93-DBC5-485F-8246-09BB77DFA967}" sibTransId="{8C0D00DF-72A8-4EE2-8AB5-7BAACC5D7DB3}"/>
    <dgm:cxn modelId="{86577EC7-7991-4982-979E-104D3622A0BD}" srcId="{D3EE4452-3F27-4C4A-B42A-93D50BFEBF42}" destId="{77BBDAC6-DBA6-431C-B72B-E1FFD058BBC6}" srcOrd="1" destOrd="0" parTransId="{487EBA16-ECFC-4A18-B6CA-0B1115E7F270}" sibTransId="{F5B8DB1E-E1DA-4A3F-B5EB-BEE778F742C6}"/>
    <dgm:cxn modelId="{72B280E0-8062-4C2B-8EB9-96C6422DB4D8}" srcId="{C4B16CD1-155B-4E84-A048-D45D4A7877B9}" destId="{0EA85B39-7FA0-4CD6-AB89-A55644FD5521}" srcOrd="1" destOrd="0" parTransId="{9532EBED-E4AB-4D93-BEB2-3E6DC13004EE}" sibTransId="{22C4B5F1-3D00-4FE8-9ED3-7E84C2CF9065}"/>
    <dgm:cxn modelId="{BC5757F5-79A8-4E9E-9B10-E1F9EA5A75B7}" srcId="{0EA85B39-7FA0-4CD6-AB89-A55644FD5521}" destId="{9D4FB24D-49D7-4C72-80E8-142FBDC1EB2E}" srcOrd="0" destOrd="0" parTransId="{A6BFB31A-B3C1-4F4B-8CC1-C7F0FEBAC807}" sibTransId="{49D12318-7704-45C8-B45F-405FC1E0BFEC}"/>
    <dgm:cxn modelId="{2767982E-B7B2-493B-AD4E-A56EE55D5584}" type="presParOf" srcId="{94E775F4-8EA2-4926-BC0C-70F9B3B7578F}" destId="{608F6008-2FC0-43A2-85E0-3854422EEA32}" srcOrd="0" destOrd="0" presId="urn:microsoft.com/office/officeart/2005/8/layout/vList5"/>
    <dgm:cxn modelId="{D678574F-780C-437C-9EDA-96B1249FC2F1}" type="presParOf" srcId="{608F6008-2FC0-43A2-85E0-3854422EEA32}" destId="{7521F674-6CA8-4A60-9098-E4A3F594259E}" srcOrd="0" destOrd="0" presId="urn:microsoft.com/office/officeart/2005/8/layout/vList5"/>
    <dgm:cxn modelId="{5778780D-9F8A-493A-A5D1-FBA37B1073B4}" type="presParOf" srcId="{94E775F4-8EA2-4926-BC0C-70F9B3B7578F}" destId="{9F86F2EA-4168-4FAE-961E-A765ED2E6020}" srcOrd="1" destOrd="0" presId="urn:microsoft.com/office/officeart/2005/8/layout/vList5"/>
    <dgm:cxn modelId="{DA98607D-739F-4A1B-AC9B-1C88484BD07B}" type="presParOf" srcId="{94E775F4-8EA2-4926-BC0C-70F9B3B7578F}" destId="{D0F46BEF-9F64-41BD-BAEF-54FCC65F366A}" srcOrd="2" destOrd="0" presId="urn:microsoft.com/office/officeart/2005/8/layout/vList5"/>
    <dgm:cxn modelId="{0B5062EE-86FB-4B59-A6EB-90BF484D6725}" type="presParOf" srcId="{D0F46BEF-9F64-41BD-BAEF-54FCC65F366A}" destId="{A371F7BC-5AD4-4332-A1E8-E633EE41EE34}" srcOrd="0" destOrd="0" presId="urn:microsoft.com/office/officeart/2005/8/layout/vList5"/>
    <dgm:cxn modelId="{20FBE784-19AA-4495-BFB1-01CFD0F2A971}" type="presParOf" srcId="{D0F46BEF-9F64-41BD-BAEF-54FCC65F366A}" destId="{70DA28EA-BCFA-4EF5-A7CC-8D6898A97DBE}" srcOrd="1" destOrd="0" presId="urn:microsoft.com/office/officeart/2005/8/layout/vList5"/>
    <dgm:cxn modelId="{82C9CB5D-C4FF-4FE9-8528-338BEC410D5A}" type="presParOf" srcId="{94E775F4-8EA2-4926-BC0C-70F9B3B7578F}" destId="{1F06959A-2A60-442B-B145-563B733098D8}" srcOrd="3" destOrd="0" presId="urn:microsoft.com/office/officeart/2005/8/layout/vList5"/>
    <dgm:cxn modelId="{CF93C36C-6866-4815-8D19-72E4CF1FBE52}" type="presParOf" srcId="{94E775F4-8EA2-4926-BC0C-70F9B3B7578F}" destId="{D713EEBC-FDB6-498D-BF2A-44D32BCBFC08}" srcOrd="4" destOrd="0" presId="urn:microsoft.com/office/officeart/2005/8/layout/vList5"/>
    <dgm:cxn modelId="{BEEDA59E-6632-476E-B650-6CC06A89BFD5}" type="presParOf" srcId="{D713EEBC-FDB6-498D-BF2A-44D32BCBFC08}" destId="{16FF09BA-0BA6-472F-BF93-A68078AE28EE}" srcOrd="0" destOrd="0" presId="urn:microsoft.com/office/officeart/2005/8/layout/vList5"/>
    <dgm:cxn modelId="{E0FDDE3A-44C1-4C55-88B1-EE5E1B5E1BAC}" type="presParOf" srcId="{D713EEBC-FDB6-498D-BF2A-44D32BCBFC08}" destId="{76077895-7014-40F5-A96A-9A1095B7B6C6}" srcOrd="1" destOrd="0" presId="urn:microsoft.com/office/officeart/2005/8/layout/vList5"/>
    <dgm:cxn modelId="{892974D5-3B9C-48F2-9875-52FAD6CC538E}" type="presParOf" srcId="{94E775F4-8EA2-4926-BC0C-70F9B3B7578F}" destId="{A862C83E-E08F-43D2-B2D1-3C3B8F9EB3EA}" srcOrd="5" destOrd="0" presId="urn:microsoft.com/office/officeart/2005/8/layout/vList5"/>
    <dgm:cxn modelId="{8E0D3703-B408-4966-B094-F2F6AB3AB719}" type="presParOf" srcId="{94E775F4-8EA2-4926-BC0C-70F9B3B7578F}" destId="{AAF299E6-9222-4C79-AD4A-3E6CF5192487}" srcOrd="6" destOrd="0" presId="urn:microsoft.com/office/officeart/2005/8/layout/vList5"/>
    <dgm:cxn modelId="{4643BB95-9156-4A46-A22B-71E88915F1E6}" type="presParOf" srcId="{AAF299E6-9222-4C79-AD4A-3E6CF5192487}" destId="{AB82237E-30FA-424B-AA34-B30363B40D22}"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CEDB348D-5D33-4E9B-A7DE-E9A14D743FD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6E21478-84BF-4625-A86C-C352618746D8}">
      <dgm:prSet custT="1"/>
      <dgm:spPr/>
      <dgm:t>
        <a:bodyPr/>
        <a:lstStyle/>
        <a:p>
          <a:r>
            <a:rPr lang="en-GB" sz="1800"/>
            <a:t>We are an ethical bank</a:t>
          </a:r>
          <a:endParaRPr lang="en-US" sz="1800"/>
        </a:p>
      </dgm:t>
    </dgm:pt>
    <dgm:pt modelId="{C41C5E68-7CA7-456D-9D9C-83BE625E7875}" type="parTrans" cxnId="{5B7B55BD-9FC7-4229-AE06-49CF92CF5F80}">
      <dgm:prSet/>
      <dgm:spPr/>
      <dgm:t>
        <a:bodyPr/>
        <a:lstStyle/>
        <a:p>
          <a:endParaRPr lang="en-US" sz="1800"/>
        </a:p>
      </dgm:t>
    </dgm:pt>
    <dgm:pt modelId="{94FC4E24-890F-40E1-A966-667063D16F26}" type="sibTrans" cxnId="{5B7B55BD-9FC7-4229-AE06-49CF92CF5F80}">
      <dgm:prSet/>
      <dgm:spPr/>
      <dgm:t>
        <a:bodyPr/>
        <a:lstStyle/>
        <a:p>
          <a:endParaRPr lang="en-US" sz="1800"/>
        </a:p>
      </dgm:t>
    </dgm:pt>
    <dgm:pt modelId="{C8525179-C327-4B71-B656-B8EB1B9054AA}">
      <dgm:prSet custT="1"/>
      <dgm:spPr/>
      <dgm:t>
        <a:bodyPr/>
        <a:lstStyle/>
        <a:p>
          <a:r>
            <a:rPr lang="en-GB" sz="1800"/>
            <a:t>We are a green oil company</a:t>
          </a:r>
          <a:endParaRPr lang="en-US" sz="1800"/>
        </a:p>
      </dgm:t>
    </dgm:pt>
    <dgm:pt modelId="{105C1904-6A64-4E2F-817C-C8364D01AF6D}" type="parTrans" cxnId="{439E0C42-0DCA-4C8D-A2EE-8A29907F3FFF}">
      <dgm:prSet/>
      <dgm:spPr/>
      <dgm:t>
        <a:bodyPr/>
        <a:lstStyle/>
        <a:p>
          <a:endParaRPr lang="en-US" sz="1800"/>
        </a:p>
      </dgm:t>
    </dgm:pt>
    <dgm:pt modelId="{7F509C56-6C0A-4912-97AA-8D2964A457A6}" type="sibTrans" cxnId="{439E0C42-0DCA-4C8D-A2EE-8A29907F3FFF}">
      <dgm:prSet/>
      <dgm:spPr/>
      <dgm:t>
        <a:bodyPr/>
        <a:lstStyle/>
        <a:p>
          <a:endParaRPr lang="en-US" sz="1800"/>
        </a:p>
      </dgm:t>
    </dgm:pt>
    <dgm:pt modelId="{5B645069-1C3D-4774-BB72-1F2CE4591024}">
      <dgm:prSet custT="1"/>
      <dgm:spPr/>
      <dgm:t>
        <a:bodyPr/>
        <a:lstStyle/>
        <a:p>
          <a:r>
            <a:rPr lang="en-GB" sz="1800"/>
            <a:t>We support Fairtrade</a:t>
          </a:r>
          <a:endParaRPr lang="en-US" sz="1800"/>
        </a:p>
      </dgm:t>
    </dgm:pt>
    <dgm:pt modelId="{F0C6BC6E-B3A2-4AD2-AA4D-A27DD1E8AC9C}" type="parTrans" cxnId="{3CA43A8C-1E9B-452A-A8D9-54237733226A}">
      <dgm:prSet/>
      <dgm:spPr/>
      <dgm:t>
        <a:bodyPr/>
        <a:lstStyle/>
        <a:p>
          <a:endParaRPr lang="en-US" sz="1800"/>
        </a:p>
      </dgm:t>
    </dgm:pt>
    <dgm:pt modelId="{DBA7C1D2-F1CD-4D85-8313-B26D10D3F43C}" type="sibTrans" cxnId="{3CA43A8C-1E9B-452A-A8D9-54237733226A}">
      <dgm:prSet/>
      <dgm:spPr/>
      <dgm:t>
        <a:bodyPr/>
        <a:lstStyle/>
        <a:p>
          <a:endParaRPr lang="en-US" sz="1800"/>
        </a:p>
      </dgm:t>
    </dgm:pt>
    <dgm:pt modelId="{9E089721-83D0-4D3B-907C-3B4A65FC383C}" type="pres">
      <dgm:prSet presAssocID="{CEDB348D-5D33-4E9B-A7DE-E9A14D743FD9}" presName="root" presStyleCnt="0">
        <dgm:presLayoutVars>
          <dgm:dir/>
          <dgm:resizeHandles val="exact"/>
        </dgm:presLayoutVars>
      </dgm:prSet>
      <dgm:spPr/>
    </dgm:pt>
    <dgm:pt modelId="{3DB684BB-ACB3-4E5A-A2AA-749BCABE4879}" type="pres">
      <dgm:prSet presAssocID="{C6E21478-84BF-4625-A86C-C352618746D8}" presName="compNode" presStyleCnt="0"/>
      <dgm:spPr/>
    </dgm:pt>
    <dgm:pt modelId="{07B21B04-18C4-41E2-B8F4-AA065A017E30}" type="pres">
      <dgm:prSet presAssocID="{C6E21478-84BF-4625-A86C-C352618746D8}" presName="bgRect" presStyleLbl="bgShp" presStyleIdx="0" presStyleCnt="3"/>
      <dgm:spPr/>
    </dgm:pt>
    <dgm:pt modelId="{3F3F1C6A-503C-4BC2-BBFD-3757C69CF0B8}" type="pres">
      <dgm:prSet presAssocID="{C6E21478-84BF-4625-A86C-C352618746D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B00B59A0-20C9-4BF9-BA19-F5F302572666}" type="pres">
      <dgm:prSet presAssocID="{C6E21478-84BF-4625-A86C-C352618746D8}" presName="spaceRect" presStyleCnt="0"/>
      <dgm:spPr/>
    </dgm:pt>
    <dgm:pt modelId="{6C86AA80-7849-41D1-A1BB-62029A72D4A4}" type="pres">
      <dgm:prSet presAssocID="{C6E21478-84BF-4625-A86C-C352618746D8}" presName="parTx" presStyleLbl="revTx" presStyleIdx="0" presStyleCnt="3">
        <dgm:presLayoutVars>
          <dgm:chMax val="0"/>
          <dgm:chPref val="0"/>
        </dgm:presLayoutVars>
      </dgm:prSet>
      <dgm:spPr/>
    </dgm:pt>
    <dgm:pt modelId="{6C394581-0F81-4812-A158-866A36252610}" type="pres">
      <dgm:prSet presAssocID="{94FC4E24-890F-40E1-A966-667063D16F26}" presName="sibTrans" presStyleCnt="0"/>
      <dgm:spPr/>
    </dgm:pt>
    <dgm:pt modelId="{221876D6-0C90-40B6-BC31-37E07C2C1B3A}" type="pres">
      <dgm:prSet presAssocID="{C8525179-C327-4B71-B656-B8EB1B9054AA}" presName="compNode" presStyleCnt="0"/>
      <dgm:spPr/>
    </dgm:pt>
    <dgm:pt modelId="{786DC9E7-71FC-4280-8912-E3BB812365ED}" type="pres">
      <dgm:prSet presAssocID="{C8525179-C327-4B71-B656-B8EB1B9054AA}" presName="bgRect" presStyleLbl="bgShp" presStyleIdx="1" presStyleCnt="3"/>
      <dgm:spPr/>
    </dgm:pt>
    <dgm:pt modelId="{45D02820-A752-4967-A462-1DD8F75F9BB7}" type="pres">
      <dgm:prSet presAssocID="{C8525179-C327-4B71-B656-B8EB1B9054A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4A3CBF65-F5DE-4879-9E24-DCCA50D2C616}" type="pres">
      <dgm:prSet presAssocID="{C8525179-C327-4B71-B656-B8EB1B9054AA}" presName="spaceRect" presStyleCnt="0"/>
      <dgm:spPr/>
    </dgm:pt>
    <dgm:pt modelId="{E86A8BD3-40EE-4FF5-AF26-4C0137D6FCD1}" type="pres">
      <dgm:prSet presAssocID="{C8525179-C327-4B71-B656-B8EB1B9054AA}" presName="parTx" presStyleLbl="revTx" presStyleIdx="1" presStyleCnt="3">
        <dgm:presLayoutVars>
          <dgm:chMax val="0"/>
          <dgm:chPref val="0"/>
        </dgm:presLayoutVars>
      </dgm:prSet>
      <dgm:spPr/>
    </dgm:pt>
    <dgm:pt modelId="{8F9BE5C8-8F83-404E-8DB1-F28254CE5F20}" type="pres">
      <dgm:prSet presAssocID="{7F509C56-6C0A-4912-97AA-8D2964A457A6}" presName="sibTrans" presStyleCnt="0"/>
      <dgm:spPr/>
    </dgm:pt>
    <dgm:pt modelId="{C1F59E59-A36B-4139-AE85-C0F7287B4134}" type="pres">
      <dgm:prSet presAssocID="{5B645069-1C3D-4774-BB72-1F2CE4591024}" presName="compNode" presStyleCnt="0"/>
      <dgm:spPr/>
    </dgm:pt>
    <dgm:pt modelId="{C3450FBC-6B8B-408A-8649-D9566C63EC35}" type="pres">
      <dgm:prSet presAssocID="{5B645069-1C3D-4774-BB72-1F2CE4591024}" presName="bgRect" presStyleLbl="bgShp" presStyleIdx="2" presStyleCnt="3"/>
      <dgm:spPr/>
    </dgm:pt>
    <dgm:pt modelId="{9C8A13D7-335D-4CCB-A609-A045DB1F10FB}" type="pres">
      <dgm:prSet presAssocID="{5B645069-1C3D-4774-BB72-1F2CE459102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C5B09637-8C85-4D3B-8FAE-2BFF443131F1}" type="pres">
      <dgm:prSet presAssocID="{5B645069-1C3D-4774-BB72-1F2CE4591024}" presName="spaceRect" presStyleCnt="0"/>
      <dgm:spPr/>
    </dgm:pt>
    <dgm:pt modelId="{02285CA5-509F-47AB-89A1-FA5FC60BB47D}" type="pres">
      <dgm:prSet presAssocID="{5B645069-1C3D-4774-BB72-1F2CE4591024}" presName="parTx" presStyleLbl="revTx" presStyleIdx="2" presStyleCnt="3">
        <dgm:presLayoutVars>
          <dgm:chMax val="0"/>
          <dgm:chPref val="0"/>
        </dgm:presLayoutVars>
      </dgm:prSet>
      <dgm:spPr/>
    </dgm:pt>
  </dgm:ptLst>
  <dgm:cxnLst>
    <dgm:cxn modelId="{439E0C42-0DCA-4C8D-A2EE-8A29907F3FFF}" srcId="{CEDB348D-5D33-4E9B-A7DE-E9A14D743FD9}" destId="{C8525179-C327-4B71-B656-B8EB1B9054AA}" srcOrd="1" destOrd="0" parTransId="{105C1904-6A64-4E2F-817C-C8364D01AF6D}" sibTransId="{7F509C56-6C0A-4912-97AA-8D2964A457A6}"/>
    <dgm:cxn modelId="{8A97C86F-DD7D-4F6D-A2B1-42C8B2E93C19}" type="presOf" srcId="{C6E21478-84BF-4625-A86C-C352618746D8}" destId="{6C86AA80-7849-41D1-A1BB-62029A72D4A4}" srcOrd="0" destOrd="0" presId="urn:microsoft.com/office/officeart/2018/2/layout/IconVerticalSolidList"/>
    <dgm:cxn modelId="{86377C83-44CA-46CF-99D5-A0B6CEC59466}" type="presOf" srcId="{5B645069-1C3D-4774-BB72-1F2CE4591024}" destId="{02285CA5-509F-47AB-89A1-FA5FC60BB47D}" srcOrd="0" destOrd="0" presId="urn:microsoft.com/office/officeart/2018/2/layout/IconVerticalSolidList"/>
    <dgm:cxn modelId="{3CA43A8C-1E9B-452A-A8D9-54237733226A}" srcId="{CEDB348D-5D33-4E9B-A7DE-E9A14D743FD9}" destId="{5B645069-1C3D-4774-BB72-1F2CE4591024}" srcOrd="2" destOrd="0" parTransId="{F0C6BC6E-B3A2-4AD2-AA4D-A27DD1E8AC9C}" sibTransId="{DBA7C1D2-F1CD-4D85-8313-B26D10D3F43C}"/>
    <dgm:cxn modelId="{B45473AC-DD28-4F8A-B65E-0031E9201623}" type="presOf" srcId="{C8525179-C327-4B71-B656-B8EB1B9054AA}" destId="{E86A8BD3-40EE-4FF5-AF26-4C0137D6FCD1}" srcOrd="0" destOrd="0" presId="urn:microsoft.com/office/officeart/2018/2/layout/IconVerticalSolidList"/>
    <dgm:cxn modelId="{5B7B55BD-9FC7-4229-AE06-49CF92CF5F80}" srcId="{CEDB348D-5D33-4E9B-A7DE-E9A14D743FD9}" destId="{C6E21478-84BF-4625-A86C-C352618746D8}" srcOrd="0" destOrd="0" parTransId="{C41C5E68-7CA7-456D-9D9C-83BE625E7875}" sibTransId="{94FC4E24-890F-40E1-A966-667063D16F26}"/>
    <dgm:cxn modelId="{CFD613D4-3BB5-43E3-87DA-C34185AB5596}" type="presOf" srcId="{CEDB348D-5D33-4E9B-A7DE-E9A14D743FD9}" destId="{9E089721-83D0-4D3B-907C-3B4A65FC383C}" srcOrd="0" destOrd="0" presId="urn:microsoft.com/office/officeart/2018/2/layout/IconVerticalSolidList"/>
    <dgm:cxn modelId="{33F1FA07-F42D-41CA-AAA0-40F06EE7D7A5}" type="presParOf" srcId="{9E089721-83D0-4D3B-907C-3B4A65FC383C}" destId="{3DB684BB-ACB3-4E5A-A2AA-749BCABE4879}" srcOrd="0" destOrd="0" presId="urn:microsoft.com/office/officeart/2018/2/layout/IconVerticalSolidList"/>
    <dgm:cxn modelId="{7585A9A5-63CC-46B3-95C3-CFE5B0BBAF7B}" type="presParOf" srcId="{3DB684BB-ACB3-4E5A-A2AA-749BCABE4879}" destId="{07B21B04-18C4-41E2-B8F4-AA065A017E30}" srcOrd="0" destOrd="0" presId="urn:microsoft.com/office/officeart/2018/2/layout/IconVerticalSolidList"/>
    <dgm:cxn modelId="{BFB13B1F-092A-4A41-B465-526DFD5884EA}" type="presParOf" srcId="{3DB684BB-ACB3-4E5A-A2AA-749BCABE4879}" destId="{3F3F1C6A-503C-4BC2-BBFD-3757C69CF0B8}" srcOrd="1" destOrd="0" presId="urn:microsoft.com/office/officeart/2018/2/layout/IconVerticalSolidList"/>
    <dgm:cxn modelId="{184C78C9-C7E2-47A2-93D6-93B1B7905235}" type="presParOf" srcId="{3DB684BB-ACB3-4E5A-A2AA-749BCABE4879}" destId="{B00B59A0-20C9-4BF9-BA19-F5F302572666}" srcOrd="2" destOrd="0" presId="urn:microsoft.com/office/officeart/2018/2/layout/IconVerticalSolidList"/>
    <dgm:cxn modelId="{38022EAA-73D3-4E74-975D-156FDA89ABCC}" type="presParOf" srcId="{3DB684BB-ACB3-4E5A-A2AA-749BCABE4879}" destId="{6C86AA80-7849-41D1-A1BB-62029A72D4A4}" srcOrd="3" destOrd="0" presId="urn:microsoft.com/office/officeart/2018/2/layout/IconVerticalSolidList"/>
    <dgm:cxn modelId="{FC438FB2-038C-4241-9E9E-3B57EAB98067}" type="presParOf" srcId="{9E089721-83D0-4D3B-907C-3B4A65FC383C}" destId="{6C394581-0F81-4812-A158-866A36252610}" srcOrd="1" destOrd="0" presId="urn:microsoft.com/office/officeart/2018/2/layout/IconVerticalSolidList"/>
    <dgm:cxn modelId="{86BADA6D-A5CA-4209-B8E0-1AD0E165AAA4}" type="presParOf" srcId="{9E089721-83D0-4D3B-907C-3B4A65FC383C}" destId="{221876D6-0C90-40B6-BC31-37E07C2C1B3A}" srcOrd="2" destOrd="0" presId="urn:microsoft.com/office/officeart/2018/2/layout/IconVerticalSolidList"/>
    <dgm:cxn modelId="{061322A9-773C-44EA-A521-55D7F379735A}" type="presParOf" srcId="{221876D6-0C90-40B6-BC31-37E07C2C1B3A}" destId="{786DC9E7-71FC-4280-8912-E3BB812365ED}" srcOrd="0" destOrd="0" presId="urn:microsoft.com/office/officeart/2018/2/layout/IconVerticalSolidList"/>
    <dgm:cxn modelId="{DD3E2312-00D4-46FD-A1CA-EA1A80CC4801}" type="presParOf" srcId="{221876D6-0C90-40B6-BC31-37E07C2C1B3A}" destId="{45D02820-A752-4967-A462-1DD8F75F9BB7}" srcOrd="1" destOrd="0" presId="urn:microsoft.com/office/officeart/2018/2/layout/IconVerticalSolidList"/>
    <dgm:cxn modelId="{B81CD541-9198-4973-A0C2-55240C2E6F02}" type="presParOf" srcId="{221876D6-0C90-40B6-BC31-37E07C2C1B3A}" destId="{4A3CBF65-F5DE-4879-9E24-DCCA50D2C616}" srcOrd="2" destOrd="0" presId="urn:microsoft.com/office/officeart/2018/2/layout/IconVerticalSolidList"/>
    <dgm:cxn modelId="{76585163-2EDA-4E8B-BEB2-7B5856510DA9}" type="presParOf" srcId="{221876D6-0C90-40B6-BC31-37E07C2C1B3A}" destId="{E86A8BD3-40EE-4FF5-AF26-4C0137D6FCD1}" srcOrd="3" destOrd="0" presId="urn:microsoft.com/office/officeart/2018/2/layout/IconVerticalSolidList"/>
    <dgm:cxn modelId="{215BD950-2443-45D6-B346-329A6591304F}" type="presParOf" srcId="{9E089721-83D0-4D3B-907C-3B4A65FC383C}" destId="{8F9BE5C8-8F83-404E-8DB1-F28254CE5F20}" srcOrd="3" destOrd="0" presId="urn:microsoft.com/office/officeart/2018/2/layout/IconVerticalSolidList"/>
    <dgm:cxn modelId="{E01943BA-BCC9-42FF-8E6C-336E3D307B96}" type="presParOf" srcId="{9E089721-83D0-4D3B-907C-3B4A65FC383C}" destId="{C1F59E59-A36B-4139-AE85-C0F7287B4134}" srcOrd="4" destOrd="0" presId="urn:microsoft.com/office/officeart/2018/2/layout/IconVerticalSolidList"/>
    <dgm:cxn modelId="{BB542D7F-AAC4-4611-8391-A4ACC8B98FA5}" type="presParOf" srcId="{C1F59E59-A36B-4139-AE85-C0F7287B4134}" destId="{C3450FBC-6B8B-408A-8649-D9566C63EC35}" srcOrd="0" destOrd="0" presId="urn:microsoft.com/office/officeart/2018/2/layout/IconVerticalSolidList"/>
    <dgm:cxn modelId="{89D161D5-F95A-4248-9504-CD3C6F753202}" type="presParOf" srcId="{C1F59E59-A36B-4139-AE85-C0F7287B4134}" destId="{9C8A13D7-335D-4CCB-A609-A045DB1F10FB}" srcOrd="1" destOrd="0" presId="urn:microsoft.com/office/officeart/2018/2/layout/IconVerticalSolidList"/>
    <dgm:cxn modelId="{3CFF58FC-2205-414F-BFEE-2582F17FBE3B}" type="presParOf" srcId="{C1F59E59-A36B-4139-AE85-C0F7287B4134}" destId="{C5B09637-8C85-4D3B-8FAE-2BFF443131F1}" srcOrd="2" destOrd="0" presId="urn:microsoft.com/office/officeart/2018/2/layout/IconVerticalSolidList"/>
    <dgm:cxn modelId="{EDC633CC-D683-49B2-B2D3-41210882BC70}" type="presParOf" srcId="{C1F59E59-A36B-4139-AE85-C0F7287B4134}" destId="{02285CA5-509F-47AB-89A1-FA5FC60BB47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8EBFC4FF-99F6-47A6-B331-07E782D9B078}" type="doc">
      <dgm:prSet loTypeId="urn:microsoft.com/office/officeart/2018/2/layout/IconCircleList" loCatId="icon" qsTypeId="urn:microsoft.com/office/officeart/2005/8/quickstyle/simple2" qsCatId="simple" csTypeId="urn:microsoft.com/office/officeart/2018/5/colors/Iconchunking_neutralicon_colorful1" csCatId="colorful" phldr="1"/>
      <dgm:spPr/>
      <dgm:t>
        <a:bodyPr/>
        <a:lstStyle/>
        <a:p>
          <a:endParaRPr lang="en-US"/>
        </a:p>
      </dgm:t>
    </dgm:pt>
    <dgm:pt modelId="{F84B3541-C0A8-430D-8CB7-E0B6188A2814}">
      <dgm:prSet custT="1"/>
      <dgm:spPr/>
      <dgm:t>
        <a:bodyPr/>
        <a:lstStyle/>
        <a:p>
          <a:pPr>
            <a:lnSpc>
              <a:spcPct val="100000"/>
            </a:lnSpc>
          </a:pPr>
          <a:r>
            <a:rPr lang="en-GB" sz="1200"/>
            <a:t>Business Principles contribute to understanding the context for architecture work.</a:t>
          </a:r>
          <a:endParaRPr lang="en-US" sz="1200"/>
        </a:p>
      </dgm:t>
    </dgm:pt>
    <dgm:pt modelId="{FA69AB39-3BE7-4927-A72D-96D96B7196E1}" type="parTrans" cxnId="{3D37DBC6-A7B0-4F13-8152-9CDACEF48000}">
      <dgm:prSet/>
      <dgm:spPr/>
      <dgm:t>
        <a:bodyPr/>
        <a:lstStyle/>
        <a:p>
          <a:endParaRPr lang="en-US" sz="1600"/>
        </a:p>
      </dgm:t>
    </dgm:pt>
    <dgm:pt modelId="{113C7D23-3611-4F56-A7EE-370BD45D9C73}" type="sibTrans" cxnId="{3D37DBC6-A7B0-4F13-8152-9CDACEF48000}">
      <dgm:prSet/>
      <dgm:spPr/>
      <dgm:t>
        <a:bodyPr/>
        <a:lstStyle/>
        <a:p>
          <a:pPr>
            <a:lnSpc>
              <a:spcPct val="100000"/>
            </a:lnSpc>
          </a:pPr>
          <a:endParaRPr lang="en-US" sz="1600"/>
        </a:p>
      </dgm:t>
    </dgm:pt>
    <dgm:pt modelId="{FA8B0BCE-A4A3-4DD4-ACCC-7AE4C3F33308}">
      <dgm:prSet custT="1"/>
      <dgm:spPr/>
      <dgm:t>
        <a:bodyPr/>
        <a:lstStyle/>
        <a:p>
          <a:pPr>
            <a:lnSpc>
              <a:spcPct val="100000"/>
            </a:lnSpc>
          </a:pPr>
          <a:r>
            <a:rPr lang="en-GB" sz="1200"/>
            <a:t>They describe and inform the needs and ways of working employed by the enterprise.</a:t>
          </a:r>
          <a:endParaRPr lang="en-US" sz="1200"/>
        </a:p>
      </dgm:t>
    </dgm:pt>
    <dgm:pt modelId="{6AFE3D2C-24AB-45F6-A745-EA657689CDAD}" type="parTrans" cxnId="{0CFD13E9-1BD2-40A1-804C-9F6800842746}">
      <dgm:prSet/>
      <dgm:spPr/>
      <dgm:t>
        <a:bodyPr/>
        <a:lstStyle/>
        <a:p>
          <a:endParaRPr lang="en-US" sz="1600"/>
        </a:p>
      </dgm:t>
    </dgm:pt>
    <dgm:pt modelId="{87154B49-86A3-4A0D-9E61-6CC332F71D57}" type="sibTrans" cxnId="{0CFD13E9-1BD2-40A1-804C-9F6800842746}">
      <dgm:prSet/>
      <dgm:spPr/>
      <dgm:t>
        <a:bodyPr/>
        <a:lstStyle/>
        <a:p>
          <a:pPr>
            <a:lnSpc>
              <a:spcPct val="100000"/>
            </a:lnSpc>
          </a:pPr>
          <a:endParaRPr lang="en-US" sz="1600"/>
        </a:p>
      </dgm:t>
    </dgm:pt>
    <dgm:pt modelId="{7BCECB82-F40F-47B1-B467-92B31F8C33B4}">
      <dgm:prSet custT="1"/>
      <dgm:spPr/>
      <dgm:t>
        <a:bodyPr/>
        <a:lstStyle/>
        <a:p>
          <a:pPr>
            <a:lnSpc>
              <a:spcPct val="100000"/>
            </a:lnSpc>
          </a:pPr>
          <a:r>
            <a:rPr lang="en-GB" sz="1200"/>
            <a:t>Architecture Principles are an addition to the inherited set of Business Principles.</a:t>
          </a:r>
          <a:endParaRPr lang="en-US" sz="1200"/>
        </a:p>
      </dgm:t>
    </dgm:pt>
    <dgm:pt modelId="{DF6D6F48-A5EA-48B4-86E8-AC32FE8569F6}" type="parTrans" cxnId="{9E78E146-6D02-40E0-9AE7-36AFD2946363}">
      <dgm:prSet/>
      <dgm:spPr/>
      <dgm:t>
        <a:bodyPr/>
        <a:lstStyle/>
        <a:p>
          <a:endParaRPr lang="en-US" sz="1600"/>
        </a:p>
      </dgm:t>
    </dgm:pt>
    <dgm:pt modelId="{66CC6283-6C1A-42AD-8887-59A7F95453B8}" type="sibTrans" cxnId="{9E78E146-6D02-40E0-9AE7-36AFD2946363}">
      <dgm:prSet/>
      <dgm:spPr/>
      <dgm:t>
        <a:bodyPr/>
        <a:lstStyle/>
        <a:p>
          <a:pPr>
            <a:lnSpc>
              <a:spcPct val="100000"/>
            </a:lnSpc>
          </a:pPr>
          <a:endParaRPr lang="en-US" sz="1600"/>
        </a:p>
      </dgm:t>
    </dgm:pt>
    <dgm:pt modelId="{D0B7806E-7871-48BE-8FCF-A6C2FC66FDC2}">
      <dgm:prSet custT="1"/>
      <dgm:spPr/>
      <dgm:t>
        <a:bodyPr/>
        <a:lstStyle/>
        <a:p>
          <a:pPr>
            <a:lnSpc>
              <a:spcPct val="100000"/>
            </a:lnSpc>
          </a:pPr>
          <a:r>
            <a:rPr lang="en-GB" sz="1200"/>
            <a:t>Many factors that lie outside the consideration of architecture discipline may nevertheless have signiﬁcant implications for the way that architecture is developed.</a:t>
          </a:r>
          <a:endParaRPr lang="en-US" sz="1200"/>
        </a:p>
      </dgm:t>
    </dgm:pt>
    <dgm:pt modelId="{C6C46371-0AED-4E76-A58D-AC027837A1CA}" type="parTrans" cxnId="{AF74D9DE-F620-4DA6-946E-13BCDD2ABB44}">
      <dgm:prSet/>
      <dgm:spPr/>
      <dgm:t>
        <a:bodyPr/>
        <a:lstStyle/>
        <a:p>
          <a:endParaRPr lang="en-US" sz="1600"/>
        </a:p>
      </dgm:t>
    </dgm:pt>
    <dgm:pt modelId="{A347F9C1-5484-430A-95F6-319B1AA218E8}" type="sibTrans" cxnId="{AF74D9DE-F620-4DA6-946E-13BCDD2ABB44}">
      <dgm:prSet/>
      <dgm:spPr/>
      <dgm:t>
        <a:bodyPr/>
        <a:lstStyle/>
        <a:p>
          <a:endParaRPr lang="en-US" sz="1600"/>
        </a:p>
      </dgm:t>
    </dgm:pt>
    <dgm:pt modelId="{8CACD402-FCD7-4AEE-BDDE-75C4D54FD978}" type="pres">
      <dgm:prSet presAssocID="{8EBFC4FF-99F6-47A6-B331-07E782D9B078}" presName="root" presStyleCnt="0">
        <dgm:presLayoutVars>
          <dgm:dir/>
          <dgm:resizeHandles val="exact"/>
        </dgm:presLayoutVars>
      </dgm:prSet>
      <dgm:spPr/>
    </dgm:pt>
    <dgm:pt modelId="{74247C0C-365F-4939-B077-F44A9AED1209}" type="pres">
      <dgm:prSet presAssocID="{8EBFC4FF-99F6-47A6-B331-07E782D9B078}" presName="container" presStyleCnt="0">
        <dgm:presLayoutVars>
          <dgm:dir/>
          <dgm:resizeHandles val="exact"/>
        </dgm:presLayoutVars>
      </dgm:prSet>
      <dgm:spPr/>
    </dgm:pt>
    <dgm:pt modelId="{214D72FD-013D-4D37-B769-59F419D661AC}" type="pres">
      <dgm:prSet presAssocID="{F84B3541-C0A8-430D-8CB7-E0B6188A2814}" presName="compNode" presStyleCnt="0"/>
      <dgm:spPr/>
    </dgm:pt>
    <dgm:pt modelId="{0E56C765-21C4-4F28-8359-0D2A83DAE2F5}" type="pres">
      <dgm:prSet presAssocID="{F84B3541-C0A8-430D-8CB7-E0B6188A2814}" presName="iconBgRect" presStyleLbl="bgShp" presStyleIdx="0" presStyleCnt="4"/>
      <dgm:spPr>
        <a:solidFill>
          <a:schemeClr val="accent1">
            <a:lumMod val="60000"/>
            <a:lumOff val="40000"/>
          </a:schemeClr>
        </a:solidFill>
      </dgm:spPr>
    </dgm:pt>
    <dgm:pt modelId="{5385D8AA-B93E-4081-8747-26C763D7420B}" type="pres">
      <dgm:prSet presAssocID="{F84B3541-C0A8-430D-8CB7-E0B6188A281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ierarchy"/>
        </a:ext>
      </dgm:extLst>
    </dgm:pt>
    <dgm:pt modelId="{40DD43BC-F955-445A-85AB-DE92D8811FD9}" type="pres">
      <dgm:prSet presAssocID="{F84B3541-C0A8-430D-8CB7-E0B6188A2814}" presName="spaceRect" presStyleCnt="0"/>
      <dgm:spPr/>
    </dgm:pt>
    <dgm:pt modelId="{453AEC9B-0E79-4AEB-A863-9B1B25875E18}" type="pres">
      <dgm:prSet presAssocID="{F84B3541-C0A8-430D-8CB7-E0B6188A2814}" presName="textRect" presStyleLbl="revTx" presStyleIdx="0" presStyleCnt="4">
        <dgm:presLayoutVars>
          <dgm:chMax val="1"/>
          <dgm:chPref val="1"/>
        </dgm:presLayoutVars>
      </dgm:prSet>
      <dgm:spPr/>
    </dgm:pt>
    <dgm:pt modelId="{06448CF7-D76A-4F10-B0BF-5A0B3E255618}" type="pres">
      <dgm:prSet presAssocID="{113C7D23-3611-4F56-A7EE-370BD45D9C73}" presName="sibTrans" presStyleLbl="sibTrans2D1" presStyleIdx="0" presStyleCnt="0"/>
      <dgm:spPr/>
    </dgm:pt>
    <dgm:pt modelId="{43175F5E-3F0B-4CB3-B87F-15AEFB4C7F6D}" type="pres">
      <dgm:prSet presAssocID="{FA8B0BCE-A4A3-4DD4-ACCC-7AE4C3F33308}" presName="compNode" presStyleCnt="0"/>
      <dgm:spPr/>
    </dgm:pt>
    <dgm:pt modelId="{39AB0FA4-4F17-458E-8D1E-3BD3D8594973}" type="pres">
      <dgm:prSet presAssocID="{FA8B0BCE-A4A3-4DD4-ACCC-7AE4C3F33308}" presName="iconBgRect" presStyleLbl="bgShp" presStyleIdx="1" presStyleCnt="4"/>
      <dgm:spPr>
        <a:solidFill>
          <a:schemeClr val="accent1">
            <a:lumMod val="60000"/>
            <a:lumOff val="40000"/>
          </a:schemeClr>
        </a:solidFill>
      </dgm:spPr>
    </dgm:pt>
    <dgm:pt modelId="{C8306D90-8DE0-445D-8148-4A62123E1E45}" type="pres">
      <dgm:prSet presAssocID="{FA8B0BCE-A4A3-4DD4-ACCC-7AE4C3F3330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4651E954-D978-4446-AF14-306397B640B3}" type="pres">
      <dgm:prSet presAssocID="{FA8B0BCE-A4A3-4DD4-ACCC-7AE4C3F33308}" presName="spaceRect" presStyleCnt="0"/>
      <dgm:spPr/>
    </dgm:pt>
    <dgm:pt modelId="{C6B7137A-4D11-42A6-A900-4357D26DECC8}" type="pres">
      <dgm:prSet presAssocID="{FA8B0BCE-A4A3-4DD4-ACCC-7AE4C3F33308}" presName="textRect" presStyleLbl="revTx" presStyleIdx="1" presStyleCnt="4">
        <dgm:presLayoutVars>
          <dgm:chMax val="1"/>
          <dgm:chPref val="1"/>
        </dgm:presLayoutVars>
      </dgm:prSet>
      <dgm:spPr/>
    </dgm:pt>
    <dgm:pt modelId="{69B0A277-50D4-4CA5-B11A-816B48D742DA}" type="pres">
      <dgm:prSet presAssocID="{87154B49-86A3-4A0D-9E61-6CC332F71D57}" presName="sibTrans" presStyleLbl="sibTrans2D1" presStyleIdx="0" presStyleCnt="0"/>
      <dgm:spPr/>
    </dgm:pt>
    <dgm:pt modelId="{BE1E77BF-83FC-44E1-B2D1-34109DD6D7C6}" type="pres">
      <dgm:prSet presAssocID="{7BCECB82-F40F-47B1-B467-92B31F8C33B4}" presName="compNode" presStyleCnt="0"/>
      <dgm:spPr/>
    </dgm:pt>
    <dgm:pt modelId="{D7CF03A1-C0A7-4FF1-A754-0B638D82E657}" type="pres">
      <dgm:prSet presAssocID="{7BCECB82-F40F-47B1-B467-92B31F8C33B4}" presName="iconBgRect" presStyleLbl="bgShp" presStyleIdx="2" presStyleCnt="4"/>
      <dgm:spPr>
        <a:solidFill>
          <a:schemeClr val="accent1">
            <a:lumMod val="60000"/>
            <a:lumOff val="40000"/>
          </a:schemeClr>
        </a:solidFill>
      </dgm:spPr>
    </dgm:pt>
    <dgm:pt modelId="{30B9544E-E942-45B9-9833-2F8175654482}" type="pres">
      <dgm:prSet presAssocID="{7BCECB82-F40F-47B1-B467-92B31F8C33B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ears"/>
        </a:ext>
      </dgm:extLst>
    </dgm:pt>
    <dgm:pt modelId="{164BB088-2D07-4945-8199-F0A64FBC6426}" type="pres">
      <dgm:prSet presAssocID="{7BCECB82-F40F-47B1-B467-92B31F8C33B4}" presName="spaceRect" presStyleCnt="0"/>
      <dgm:spPr/>
    </dgm:pt>
    <dgm:pt modelId="{4AE46671-D6E4-47DD-B2C8-7F318B6F9429}" type="pres">
      <dgm:prSet presAssocID="{7BCECB82-F40F-47B1-B467-92B31F8C33B4}" presName="textRect" presStyleLbl="revTx" presStyleIdx="2" presStyleCnt="4">
        <dgm:presLayoutVars>
          <dgm:chMax val="1"/>
          <dgm:chPref val="1"/>
        </dgm:presLayoutVars>
      </dgm:prSet>
      <dgm:spPr/>
    </dgm:pt>
    <dgm:pt modelId="{92FE3F82-EFDE-4BC7-877C-70AA7F50E241}" type="pres">
      <dgm:prSet presAssocID="{66CC6283-6C1A-42AD-8887-59A7F95453B8}" presName="sibTrans" presStyleLbl="sibTrans2D1" presStyleIdx="0" presStyleCnt="0"/>
      <dgm:spPr/>
    </dgm:pt>
    <dgm:pt modelId="{6C674955-081F-4D7F-9396-0F093C4C7B41}" type="pres">
      <dgm:prSet presAssocID="{D0B7806E-7871-48BE-8FCF-A6C2FC66FDC2}" presName="compNode" presStyleCnt="0"/>
      <dgm:spPr/>
    </dgm:pt>
    <dgm:pt modelId="{4594DC36-7F1A-4FCF-8120-3BA925AE36C9}" type="pres">
      <dgm:prSet presAssocID="{D0B7806E-7871-48BE-8FCF-A6C2FC66FDC2}" presName="iconBgRect" presStyleLbl="bgShp" presStyleIdx="3" presStyleCnt="4"/>
      <dgm:spPr>
        <a:solidFill>
          <a:schemeClr val="accent1">
            <a:lumMod val="60000"/>
            <a:lumOff val="40000"/>
          </a:schemeClr>
        </a:solidFill>
      </dgm:spPr>
    </dgm:pt>
    <dgm:pt modelId="{B7E605CE-45B0-4C00-A9DF-F2912E2CD24F}" type="pres">
      <dgm:prSet presAssocID="{D0B7806E-7871-48BE-8FCF-A6C2FC66FDC2}"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B2808561-E4FD-4D4B-B8F5-CD5C0A67A6A6}" type="pres">
      <dgm:prSet presAssocID="{D0B7806E-7871-48BE-8FCF-A6C2FC66FDC2}" presName="spaceRect" presStyleCnt="0"/>
      <dgm:spPr/>
    </dgm:pt>
    <dgm:pt modelId="{CE043249-3AFB-44E0-8806-A0B17226323F}" type="pres">
      <dgm:prSet presAssocID="{D0B7806E-7871-48BE-8FCF-A6C2FC66FDC2}" presName="textRect" presStyleLbl="revTx" presStyleIdx="3" presStyleCnt="4">
        <dgm:presLayoutVars>
          <dgm:chMax val="1"/>
          <dgm:chPref val="1"/>
        </dgm:presLayoutVars>
      </dgm:prSet>
      <dgm:spPr/>
    </dgm:pt>
  </dgm:ptLst>
  <dgm:cxnLst>
    <dgm:cxn modelId="{72C66303-D545-4308-A682-0546D40FC432}" type="presOf" srcId="{66CC6283-6C1A-42AD-8887-59A7F95453B8}" destId="{92FE3F82-EFDE-4BC7-877C-70AA7F50E241}" srcOrd="0" destOrd="0" presId="urn:microsoft.com/office/officeart/2018/2/layout/IconCircleList"/>
    <dgm:cxn modelId="{69F21126-5BB4-4271-854B-C7A6B122C50A}" type="presOf" srcId="{FA8B0BCE-A4A3-4DD4-ACCC-7AE4C3F33308}" destId="{C6B7137A-4D11-42A6-A900-4357D26DECC8}" srcOrd="0" destOrd="0" presId="urn:microsoft.com/office/officeart/2018/2/layout/IconCircleList"/>
    <dgm:cxn modelId="{9E78E146-6D02-40E0-9AE7-36AFD2946363}" srcId="{8EBFC4FF-99F6-47A6-B331-07E782D9B078}" destId="{7BCECB82-F40F-47B1-B467-92B31F8C33B4}" srcOrd="2" destOrd="0" parTransId="{DF6D6F48-A5EA-48B4-86E8-AC32FE8569F6}" sibTransId="{66CC6283-6C1A-42AD-8887-59A7F95453B8}"/>
    <dgm:cxn modelId="{DCC2816B-EB58-41A2-BDB2-944BB05E8E61}" type="presOf" srcId="{7BCECB82-F40F-47B1-B467-92B31F8C33B4}" destId="{4AE46671-D6E4-47DD-B2C8-7F318B6F9429}" srcOrd="0" destOrd="0" presId="urn:microsoft.com/office/officeart/2018/2/layout/IconCircleList"/>
    <dgm:cxn modelId="{4F5B2BA7-D405-4A0C-9FA1-02E00DBE9864}" type="presOf" srcId="{113C7D23-3611-4F56-A7EE-370BD45D9C73}" destId="{06448CF7-D76A-4F10-B0BF-5A0B3E255618}" srcOrd="0" destOrd="0" presId="urn:microsoft.com/office/officeart/2018/2/layout/IconCircleList"/>
    <dgm:cxn modelId="{A4D454AA-A65C-4F14-9B08-FBEDA6011ABD}" type="presOf" srcId="{87154B49-86A3-4A0D-9E61-6CC332F71D57}" destId="{69B0A277-50D4-4CA5-B11A-816B48D742DA}" srcOrd="0" destOrd="0" presId="urn:microsoft.com/office/officeart/2018/2/layout/IconCircleList"/>
    <dgm:cxn modelId="{064EE7B8-6582-43FE-A0BC-1965A9F5674B}" type="presOf" srcId="{F84B3541-C0A8-430D-8CB7-E0B6188A2814}" destId="{453AEC9B-0E79-4AEB-A863-9B1B25875E18}" srcOrd="0" destOrd="0" presId="urn:microsoft.com/office/officeart/2018/2/layout/IconCircleList"/>
    <dgm:cxn modelId="{3D37DBC6-A7B0-4F13-8152-9CDACEF48000}" srcId="{8EBFC4FF-99F6-47A6-B331-07E782D9B078}" destId="{F84B3541-C0A8-430D-8CB7-E0B6188A2814}" srcOrd="0" destOrd="0" parTransId="{FA69AB39-3BE7-4927-A72D-96D96B7196E1}" sibTransId="{113C7D23-3611-4F56-A7EE-370BD45D9C73}"/>
    <dgm:cxn modelId="{AF74D9DE-F620-4DA6-946E-13BCDD2ABB44}" srcId="{8EBFC4FF-99F6-47A6-B331-07E782D9B078}" destId="{D0B7806E-7871-48BE-8FCF-A6C2FC66FDC2}" srcOrd="3" destOrd="0" parTransId="{C6C46371-0AED-4E76-A58D-AC027837A1CA}" sibTransId="{A347F9C1-5484-430A-95F6-319B1AA218E8}"/>
    <dgm:cxn modelId="{0CFD13E9-1BD2-40A1-804C-9F6800842746}" srcId="{8EBFC4FF-99F6-47A6-B331-07E782D9B078}" destId="{FA8B0BCE-A4A3-4DD4-ACCC-7AE4C3F33308}" srcOrd="1" destOrd="0" parTransId="{6AFE3D2C-24AB-45F6-A745-EA657689CDAD}" sibTransId="{87154B49-86A3-4A0D-9E61-6CC332F71D57}"/>
    <dgm:cxn modelId="{1DCEFCEE-A53D-4759-AE55-C7A638DF3B82}" type="presOf" srcId="{D0B7806E-7871-48BE-8FCF-A6C2FC66FDC2}" destId="{CE043249-3AFB-44E0-8806-A0B17226323F}" srcOrd="0" destOrd="0" presId="urn:microsoft.com/office/officeart/2018/2/layout/IconCircleList"/>
    <dgm:cxn modelId="{5CC17FF4-7D5B-4064-82C9-7A0536B56044}" type="presOf" srcId="{8EBFC4FF-99F6-47A6-B331-07E782D9B078}" destId="{8CACD402-FCD7-4AEE-BDDE-75C4D54FD978}" srcOrd="0" destOrd="0" presId="urn:microsoft.com/office/officeart/2018/2/layout/IconCircleList"/>
    <dgm:cxn modelId="{8825CA3A-9431-40E1-9D76-FC0A7482A953}" type="presParOf" srcId="{8CACD402-FCD7-4AEE-BDDE-75C4D54FD978}" destId="{74247C0C-365F-4939-B077-F44A9AED1209}" srcOrd="0" destOrd="0" presId="urn:microsoft.com/office/officeart/2018/2/layout/IconCircleList"/>
    <dgm:cxn modelId="{DC50BC7A-ADB5-4BB3-881C-9D56EA01C513}" type="presParOf" srcId="{74247C0C-365F-4939-B077-F44A9AED1209}" destId="{214D72FD-013D-4D37-B769-59F419D661AC}" srcOrd="0" destOrd="0" presId="urn:microsoft.com/office/officeart/2018/2/layout/IconCircleList"/>
    <dgm:cxn modelId="{6F44923A-ADE4-4027-9ACC-B2EDC64D548F}" type="presParOf" srcId="{214D72FD-013D-4D37-B769-59F419D661AC}" destId="{0E56C765-21C4-4F28-8359-0D2A83DAE2F5}" srcOrd="0" destOrd="0" presId="urn:microsoft.com/office/officeart/2018/2/layout/IconCircleList"/>
    <dgm:cxn modelId="{59ED1205-6ACB-4A90-8D4E-D78E3BAAD0B5}" type="presParOf" srcId="{214D72FD-013D-4D37-B769-59F419D661AC}" destId="{5385D8AA-B93E-4081-8747-26C763D7420B}" srcOrd="1" destOrd="0" presId="urn:microsoft.com/office/officeart/2018/2/layout/IconCircleList"/>
    <dgm:cxn modelId="{C34C9B96-9173-45C9-983D-09028AD73AB2}" type="presParOf" srcId="{214D72FD-013D-4D37-B769-59F419D661AC}" destId="{40DD43BC-F955-445A-85AB-DE92D8811FD9}" srcOrd="2" destOrd="0" presId="urn:microsoft.com/office/officeart/2018/2/layout/IconCircleList"/>
    <dgm:cxn modelId="{A9866437-D9C5-4A75-A260-12F399E29AE8}" type="presParOf" srcId="{214D72FD-013D-4D37-B769-59F419D661AC}" destId="{453AEC9B-0E79-4AEB-A863-9B1B25875E18}" srcOrd="3" destOrd="0" presId="urn:microsoft.com/office/officeart/2018/2/layout/IconCircleList"/>
    <dgm:cxn modelId="{1013E71A-DFEC-480E-97CD-1FA91B488C39}" type="presParOf" srcId="{74247C0C-365F-4939-B077-F44A9AED1209}" destId="{06448CF7-D76A-4F10-B0BF-5A0B3E255618}" srcOrd="1" destOrd="0" presId="urn:microsoft.com/office/officeart/2018/2/layout/IconCircleList"/>
    <dgm:cxn modelId="{FBD48BAF-8370-417E-B55C-9DD0C7181B86}" type="presParOf" srcId="{74247C0C-365F-4939-B077-F44A9AED1209}" destId="{43175F5E-3F0B-4CB3-B87F-15AEFB4C7F6D}" srcOrd="2" destOrd="0" presId="urn:microsoft.com/office/officeart/2018/2/layout/IconCircleList"/>
    <dgm:cxn modelId="{FAEE7A91-E884-4326-A0CD-7BCED35D6703}" type="presParOf" srcId="{43175F5E-3F0B-4CB3-B87F-15AEFB4C7F6D}" destId="{39AB0FA4-4F17-458E-8D1E-3BD3D8594973}" srcOrd="0" destOrd="0" presId="urn:microsoft.com/office/officeart/2018/2/layout/IconCircleList"/>
    <dgm:cxn modelId="{BE0E1251-2126-46FD-B492-591BDF5E0C89}" type="presParOf" srcId="{43175F5E-3F0B-4CB3-B87F-15AEFB4C7F6D}" destId="{C8306D90-8DE0-445D-8148-4A62123E1E45}" srcOrd="1" destOrd="0" presId="urn:microsoft.com/office/officeart/2018/2/layout/IconCircleList"/>
    <dgm:cxn modelId="{E98AC4E7-6DB8-4AD4-83E6-4DAC3B4E53F4}" type="presParOf" srcId="{43175F5E-3F0B-4CB3-B87F-15AEFB4C7F6D}" destId="{4651E954-D978-4446-AF14-306397B640B3}" srcOrd="2" destOrd="0" presId="urn:microsoft.com/office/officeart/2018/2/layout/IconCircleList"/>
    <dgm:cxn modelId="{91602F5B-34E4-43E1-89E2-419680E4BFCF}" type="presParOf" srcId="{43175F5E-3F0B-4CB3-B87F-15AEFB4C7F6D}" destId="{C6B7137A-4D11-42A6-A900-4357D26DECC8}" srcOrd="3" destOrd="0" presId="urn:microsoft.com/office/officeart/2018/2/layout/IconCircleList"/>
    <dgm:cxn modelId="{38064F7E-A212-4610-8612-C55C3149C59D}" type="presParOf" srcId="{74247C0C-365F-4939-B077-F44A9AED1209}" destId="{69B0A277-50D4-4CA5-B11A-816B48D742DA}" srcOrd="3" destOrd="0" presId="urn:microsoft.com/office/officeart/2018/2/layout/IconCircleList"/>
    <dgm:cxn modelId="{AE6F77B9-2D32-4AFA-BC98-C02AD6693C5A}" type="presParOf" srcId="{74247C0C-365F-4939-B077-F44A9AED1209}" destId="{BE1E77BF-83FC-44E1-B2D1-34109DD6D7C6}" srcOrd="4" destOrd="0" presId="urn:microsoft.com/office/officeart/2018/2/layout/IconCircleList"/>
    <dgm:cxn modelId="{FF5A91C8-446A-4451-8AE5-A98F71A1943D}" type="presParOf" srcId="{BE1E77BF-83FC-44E1-B2D1-34109DD6D7C6}" destId="{D7CF03A1-C0A7-4FF1-A754-0B638D82E657}" srcOrd="0" destOrd="0" presId="urn:microsoft.com/office/officeart/2018/2/layout/IconCircleList"/>
    <dgm:cxn modelId="{DD04F9CD-18C1-4288-8CB0-F52AF66D26E9}" type="presParOf" srcId="{BE1E77BF-83FC-44E1-B2D1-34109DD6D7C6}" destId="{30B9544E-E942-45B9-9833-2F8175654482}" srcOrd="1" destOrd="0" presId="urn:microsoft.com/office/officeart/2018/2/layout/IconCircleList"/>
    <dgm:cxn modelId="{66DBB908-0C31-448C-AF18-27978BE09FD4}" type="presParOf" srcId="{BE1E77BF-83FC-44E1-B2D1-34109DD6D7C6}" destId="{164BB088-2D07-4945-8199-F0A64FBC6426}" srcOrd="2" destOrd="0" presId="urn:microsoft.com/office/officeart/2018/2/layout/IconCircleList"/>
    <dgm:cxn modelId="{220F8D4F-E728-4803-9A5F-7E10FDC7ACC8}" type="presParOf" srcId="{BE1E77BF-83FC-44E1-B2D1-34109DD6D7C6}" destId="{4AE46671-D6E4-47DD-B2C8-7F318B6F9429}" srcOrd="3" destOrd="0" presId="urn:microsoft.com/office/officeart/2018/2/layout/IconCircleList"/>
    <dgm:cxn modelId="{2A99E97D-65C1-4116-B808-D3E6075F7586}" type="presParOf" srcId="{74247C0C-365F-4939-B077-F44A9AED1209}" destId="{92FE3F82-EFDE-4BC7-877C-70AA7F50E241}" srcOrd="5" destOrd="0" presId="urn:microsoft.com/office/officeart/2018/2/layout/IconCircleList"/>
    <dgm:cxn modelId="{A5049D40-5837-4387-97B7-DFB8E7CCC78D}" type="presParOf" srcId="{74247C0C-365F-4939-B077-F44A9AED1209}" destId="{6C674955-081F-4D7F-9396-0F093C4C7B41}" srcOrd="6" destOrd="0" presId="urn:microsoft.com/office/officeart/2018/2/layout/IconCircleList"/>
    <dgm:cxn modelId="{6854907E-A50F-4B5C-BCB0-AC32998FCFA5}" type="presParOf" srcId="{6C674955-081F-4D7F-9396-0F093C4C7B41}" destId="{4594DC36-7F1A-4FCF-8120-3BA925AE36C9}" srcOrd="0" destOrd="0" presId="urn:microsoft.com/office/officeart/2018/2/layout/IconCircleList"/>
    <dgm:cxn modelId="{85CD760E-1386-4CA4-AA92-8B71134B1167}" type="presParOf" srcId="{6C674955-081F-4D7F-9396-0F093C4C7B41}" destId="{B7E605CE-45B0-4C00-A9DF-F2912E2CD24F}" srcOrd="1" destOrd="0" presId="urn:microsoft.com/office/officeart/2018/2/layout/IconCircleList"/>
    <dgm:cxn modelId="{B3648BFE-6421-44DA-B9D7-7A29383B4F83}" type="presParOf" srcId="{6C674955-081F-4D7F-9396-0F093C4C7B41}" destId="{B2808561-E4FD-4D4B-B8F5-CD5C0A67A6A6}" srcOrd="2" destOrd="0" presId="urn:microsoft.com/office/officeart/2018/2/layout/IconCircleList"/>
    <dgm:cxn modelId="{8FD81CA9-F8C7-4196-8675-A12FAC082789}" type="presParOf" srcId="{6C674955-081F-4D7F-9396-0F093C4C7B41}" destId="{CE043249-3AFB-44E0-8806-A0B17226323F}" srcOrd="3" destOrd="0" presId="urn:microsoft.com/office/officeart/2018/2/layout/IconCircleList"/>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53.xml><?xml version="1.0" encoding="utf-8"?>
<dgm:dataModel xmlns:dgm="http://schemas.openxmlformats.org/drawingml/2006/diagram" xmlns:a="http://schemas.openxmlformats.org/drawingml/2006/main">
  <dgm:ptLst>
    <dgm:pt modelId="{0D6363B6-11B5-4A12-A115-ECCBD6D1F577}" type="doc">
      <dgm:prSet loTypeId="urn:microsoft.com/office/officeart/2016/7/layout/VerticalHollowActionList" loCatId="List" qsTypeId="urn:microsoft.com/office/officeart/2005/8/quickstyle/simple1" qsCatId="simple" csTypeId="urn:microsoft.com/office/officeart/2005/8/colors/accent1_3" csCatId="accent1" phldr="1"/>
      <dgm:spPr/>
      <dgm:t>
        <a:bodyPr/>
        <a:lstStyle/>
        <a:p>
          <a:endParaRPr lang="en-US"/>
        </a:p>
      </dgm:t>
    </dgm:pt>
    <dgm:pt modelId="{69846DAE-7290-452C-A005-FAAAC49AD56D}">
      <dgm:prSet custT="1"/>
      <dgm:spPr/>
      <dgm:t>
        <a:bodyPr/>
        <a:lstStyle/>
        <a:p>
          <a:r>
            <a:rPr lang="en-US" sz="1200"/>
            <a:t>Provide</a:t>
          </a:r>
        </a:p>
      </dgm:t>
    </dgm:pt>
    <dgm:pt modelId="{431AFD0D-4887-4B98-A853-33F210F5AD3C}" type="parTrans" cxnId="{878DC5CF-0805-4144-ADEB-960015B64B90}">
      <dgm:prSet/>
      <dgm:spPr/>
      <dgm:t>
        <a:bodyPr/>
        <a:lstStyle/>
        <a:p>
          <a:endParaRPr lang="en-US" sz="1200"/>
        </a:p>
      </dgm:t>
    </dgm:pt>
    <dgm:pt modelId="{F0AFFFE4-C517-4AE8-A0C5-E5E82E573422}" type="sibTrans" cxnId="{878DC5CF-0805-4144-ADEB-960015B64B90}">
      <dgm:prSet/>
      <dgm:spPr/>
      <dgm:t>
        <a:bodyPr/>
        <a:lstStyle/>
        <a:p>
          <a:endParaRPr lang="en-US" sz="1200"/>
        </a:p>
      </dgm:t>
    </dgm:pt>
    <dgm:pt modelId="{BF7BA5BA-5550-4D53-B8E2-3AF0696B6C5C}">
      <dgm:prSet custT="1"/>
      <dgm:spPr/>
      <dgm:t>
        <a:bodyPr/>
        <a:lstStyle/>
        <a:p>
          <a:r>
            <a:rPr lang="en-US" sz="1200"/>
            <a:t>Provide a way to measure success</a:t>
          </a:r>
        </a:p>
      </dgm:t>
    </dgm:pt>
    <dgm:pt modelId="{331DFCE8-2035-4C91-A97A-2A8E0247EE00}" type="parTrans" cxnId="{2E8B1D5C-A506-458A-B9D3-6ED0B76AEA40}">
      <dgm:prSet/>
      <dgm:spPr/>
      <dgm:t>
        <a:bodyPr/>
        <a:lstStyle/>
        <a:p>
          <a:endParaRPr lang="en-US" sz="1200"/>
        </a:p>
      </dgm:t>
    </dgm:pt>
    <dgm:pt modelId="{FE2B942F-3681-4010-8271-8F7B5A8DDBB5}" type="sibTrans" cxnId="{2E8B1D5C-A506-458A-B9D3-6ED0B76AEA40}">
      <dgm:prSet/>
      <dgm:spPr/>
      <dgm:t>
        <a:bodyPr/>
        <a:lstStyle/>
        <a:p>
          <a:endParaRPr lang="en-US" sz="1200"/>
        </a:p>
      </dgm:t>
    </dgm:pt>
    <dgm:pt modelId="{B8FBBC9E-475C-44AE-8587-CA08DCEEC0D4}">
      <dgm:prSet custT="1"/>
      <dgm:spPr/>
      <dgm:t>
        <a:bodyPr/>
        <a:lstStyle/>
        <a:p>
          <a:r>
            <a:rPr lang="en-US" sz="1200"/>
            <a:t>Keep</a:t>
          </a:r>
        </a:p>
      </dgm:t>
    </dgm:pt>
    <dgm:pt modelId="{B8BD497C-8FFE-40D2-8C99-FE687C826731}" type="parTrans" cxnId="{6B9C7C55-7496-4D4B-A9D3-D6F8141BCFB0}">
      <dgm:prSet/>
      <dgm:spPr/>
      <dgm:t>
        <a:bodyPr/>
        <a:lstStyle/>
        <a:p>
          <a:endParaRPr lang="en-US" sz="1200"/>
        </a:p>
      </dgm:t>
    </dgm:pt>
    <dgm:pt modelId="{158145D9-F97F-448D-8151-1B31DF972310}" type="sibTrans" cxnId="{6B9C7C55-7496-4D4B-A9D3-D6F8141BCFB0}">
      <dgm:prSet/>
      <dgm:spPr/>
      <dgm:t>
        <a:bodyPr/>
        <a:lstStyle/>
        <a:p>
          <a:endParaRPr lang="en-US" sz="1200"/>
        </a:p>
      </dgm:t>
    </dgm:pt>
    <dgm:pt modelId="{12F3A043-25DC-45E1-B1A1-E8651A81188E}">
      <dgm:prSet custT="1"/>
      <dgm:spPr/>
      <dgm:t>
        <a:bodyPr/>
        <a:lstStyle/>
        <a:p>
          <a:r>
            <a:rPr lang="en-US" sz="1200"/>
            <a:t>Keep all employees on the same page as to what the goals of the company are</a:t>
          </a:r>
        </a:p>
      </dgm:t>
    </dgm:pt>
    <dgm:pt modelId="{5F991187-05B3-42C4-AF45-C4A95FD39F1A}" type="parTrans" cxnId="{E78245D8-CECC-4336-ABDE-504EE2D4FE34}">
      <dgm:prSet/>
      <dgm:spPr/>
      <dgm:t>
        <a:bodyPr/>
        <a:lstStyle/>
        <a:p>
          <a:endParaRPr lang="en-US" sz="1200"/>
        </a:p>
      </dgm:t>
    </dgm:pt>
    <dgm:pt modelId="{DF45902A-4B6F-4765-ABE1-6874D5E0A632}" type="sibTrans" cxnId="{E78245D8-CECC-4336-ABDE-504EE2D4FE34}">
      <dgm:prSet/>
      <dgm:spPr/>
      <dgm:t>
        <a:bodyPr/>
        <a:lstStyle/>
        <a:p>
          <a:endParaRPr lang="en-US" sz="1200"/>
        </a:p>
      </dgm:t>
    </dgm:pt>
    <dgm:pt modelId="{FEC1F13E-2EBB-4220-9713-CBCA992C1275}">
      <dgm:prSet custT="1"/>
      <dgm:spPr/>
      <dgm:t>
        <a:bodyPr/>
        <a:lstStyle/>
        <a:p>
          <a:r>
            <a:rPr lang="en-US" sz="1200"/>
            <a:t>Give</a:t>
          </a:r>
        </a:p>
      </dgm:t>
    </dgm:pt>
    <dgm:pt modelId="{557926E6-C3A3-4F76-9534-29CE4A9DDDAE}" type="parTrans" cxnId="{C8021458-B38A-4763-A76D-52E87A8D7D38}">
      <dgm:prSet/>
      <dgm:spPr/>
      <dgm:t>
        <a:bodyPr/>
        <a:lstStyle/>
        <a:p>
          <a:endParaRPr lang="en-US" sz="1200"/>
        </a:p>
      </dgm:t>
    </dgm:pt>
    <dgm:pt modelId="{C6A5044B-97A2-469B-BA6D-25AA906C4008}" type="sibTrans" cxnId="{C8021458-B38A-4763-A76D-52E87A8D7D38}">
      <dgm:prSet/>
      <dgm:spPr/>
      <dgm:t>
        <a:bodyPr/>
        <a:lstStyle/>
        <a:p>
          <a:endParaRPr lang="en-US" sz="1200"/>
        </a:p>
      </dgm:t>
    </dgm:pt>
    <dgm:pt modelId="{8BFE5C17-81CB-478E-95A6-1FE7047036E6}">
      <dgm:prSet custT="1"/>
      <dgm:spPr/>
      <dgm:t>
        <a:bodyPr/>
        <a:lstStyle/>
        <a:p>
          <a:r>
            <a:rPr lang="en-US" sz="1200"/>
            <a:t>Give employees a clear understanding of how decision-making reaches company's goals</a:t>
          </a:r>
        </a:p>
      </dgm:t>
    </dgm:pt>
    <dgm:pt modelId="{55BD3350-E642-4DB9-B67F-B633505BDB18}" type="parTrans" cxnId="{06BD7C8A-4D91-42EF-8F83-944BE389AD07}">
      <dgm:prSet/>
      <dgm:spPr/>
      <dgm:t>
        <a:bodyPr/>
        <a:lstStyle/>
        <a:p>
          <a:endParaRPr lang="en-US" sz="1200"/>
        </a:p>
      </dgm:t>
    </dgm:pt>
    <dgm:pt modelId="{BDD081C7-0545-4D81-B421-E4D9AFD02FD3}" type="sibTrans" cxnId="{06BD7C8A-4D91-42EF-8F83-944BE389AD07}">
      <dgm:prSet/>
      <dgm:spPr/>
      <dgm:t>
        <a:bodyPr/>
        <a:lstStyle/>
        <a:p>
          <a:endParaRPr lang="en-US" sz="1200"/>
        </a:p>
      </dgm:t>
    </dgm:pt>
    <dgm:pt modelId="{F4C6AF86-BC41-497D-A088-809E115D44C9}">
      <dgm:prSet custT="1"/>
      <dgm:spPr/>
      <dgm:t>
        <a:bodyPr/>
        <a:lstStyle/>
        <a:p>
          <a:r>
            <a:rPr lang="en-US" sz="1200"/>
            <a:t>Ensure</a:t>
          </a:r>
        </a:p>
      </dgm:t>
    </dgm:pt>
    <dgm:pt modelId="{CCACACB6-CAA8-4E78-B1DC-EC5F0B1C7D76}" type="parTrans" cxnId="{C7758AE9-59E4-409A-86E0-DA994AC0752D}">
      <dgm:prSet/>
      <dgm:spPr/>
      <dgm:t>
        <a:bodyPr/>
        <a:lstStyle/>
        <a:p>
          <a:endParaRPr lang="en-US" sz="1200"/>
        </a:p>
      </dgm:t>
    </dgm:pt>
    <dgm:pt modelId="{3F1BA168-9485-4DB3-A780-7A239E04A4EC}" type="sibTrans" cxnId="{C7758AE9-59E4-409A-86E0-DA994AC0752D}">
      <dgm:prSet/>
      <dgm:spPr/>
      <dgm:t>
        <a:bodyPr/>
        <a:lstStyle/>
        <a:p>
          <a:endParaRPr lang="en-US" sz="1200"/>
        </a:p>
      </dgm:t>
    </dgm:pt>
    <dgm:pt modelId="{2AE83041-B3B0-402B-83B4-F3265A2725BA}">
      <dgm:prSet custT="1"/>
      <dgm:spPr/>
      <dgm:t>
        <a:bodyPr/>
        <a:lstStyle/>
        <a:p>
          <a:r>
            <a:rPr lang="en-US" sz="1200"/>
            <a:t>Ensure the company is headed in the right direction</a:t>
          </a:r>
        </a:p>
      </dgm:t>
    </dgm:pt>
    <dgm:pt modelId="{F2F588D6-3AD6-407A-921C-7BD3E26290A1}" type="parTrans" cxnId="{500D1D3C-5D87-4E56-9501-FC3C1067C6D7}">
      <dgm:prSet/>
      <dgm:spPr/>
      <dgm:t>
        <a:bodyPr/>
        <a:lstStyle/>
        <a:p>
          <a:endParaRPr lang="en-US" sz="1200"/>
        </a:p>
      </dgm:t>
    </dgm:pt>
    <dgm:pt modelId="{12B9303D-9F93-4340-95FE-CE74C41E4B0B}" type="sibTrans" cxnId="{500D1D3C-5D87-4E56-9501-FC3C1067C6D7}">
      <dgm:prSet/>
      <dgm:spPr/>
      <dgm:t>
        <a:bodyPr/>
        <a:lstStyle/>
        <a:p>
          <a:endParaRPr lang="en-US" sz="1200"/>
        </a:p>
      </dgm:t>
    </dgm:pt>
    <dgm:pt modelId="{05F73E67-44B7-40CC-A58A-29C03798FB06}" type="pres">
      <dgm:prSet presAssocID="{0D6363B6-11B5-4A12-A115-ECCBD6D1F577}" presName="Name0" presStyleCnt="0">
        <dgm:presLayoutVars>
          <dgm:dir/>
          <dgm:animLvl val="lvl"/>
          <dgm:resizeHandles val="exact"/>
        </dgm:presLayoutVars>
      </dgm:prSet>
      <dgm:spPr/>
    </dgm:pt>
    <dgm:pt modelId="{3B83F80F-5D50-4BB4-8ADB-58F07FB6DB15}" type="pres">
      <dgm:prSet presAssocID="{69846DAE-7290-452C-A005-FAAAC49AD56D}" presName="linNode" presStyleCnt="0"/>
      <dgm:spPr/>
    </dgm:pt>
    <dgm:pt modelId="{CE860A4F-736A-4909-B811-BEFD6FDACA77}" type="pres">
      <dgm:prSet presAssocID="{69846DAE-7290-452C-A005-FAAAC49AD56D}" presName="parentText" presStyleLbl="solidFgAcc1" presStyleIdx="0" presStyleCnt="4" custScaleX="50389">
        <dgm:presLayoutVars>
          <dgm:chMax val="1"/>
          <dgm:bulletEnabled/>
        </dgm:presLayoutVars>
      </dgm:prSet>
      <dgm:spPr/>
    </dgm:pt>
    <dgm:pt modelId="{B16FF272-5542-49A4-A47F-9AF528C973E4}" type="pres">
      <dgm:prSet presAssocID="{69846DAE-7290-452C-A005-FAAAC49AD56D}" presName="descendantText" presStyleLbl="alignNode1" presStyleIdx="0" presStyleCnt="4" custLinFactNeighborY="-4299">
        <dgm:presLayoutVars>
          <dgm:bulletEnabled/>
        </dgm:presLayoutVars>
      </dgm:prSet>
      <dgm:spPr/>
    </dgm:pt>
    <dgm:pt modelId="{80135665-A4AD-4FB5-AA38-DA2A6026F7FF}" type="pres">
      <dgm:prSet presAssocID="{F0AFFFE4-C517-4AE8-A0C5-E5E82E573422}" presName="sp" presStyleCnt="0"/>
      <dgm:spPr/>
    </dgm:pt>
    <dgm:pt modelId="{20975BDF-53C4-4239-9E83-06E95FC5EC32}" type="pres">
      <dgm:prSet presAssocID="{B8FBBC9E-475C-44AE-8587-CA08DCEEC0D4}" presName="linNode" presStyleCnt="0"/>
      <dgm:spPr/>
    </dgm:pt>
    <dgm:pt modelId="{736D4C39-6063-43CA-BC9B-D9A03BB5ECB2}" type="pres">
      <dgm:prSet presAssocID="{B8FBBC9E-475C-44AE-8587-CA08DCEEC0D4}" presName="parentText" presStyleLbl="solidFgAcc1" presStyleIdx="1" presStyleCnt="4" custScaleX="50389">
        <dgm:presLayoutVars>
          <dgm:chMax val="1"/>
          <dgm:bulletEnabled/>
        </dgm:presLayoutVars>
      </dgm:prSet>
      <dgm:spPr/>
    </dgm:pt>
    <dgm:pt modelId="{143E46BE-2585-4D4F-9B4A-35318FDE1328}" type="pres">
      <dgm:prSet presAssocID="{B8FBBC9E-475C-44AE-8587-CA08DCEEC0D4}" presName="descendantText" presStyleLbl="alignNode1" presStyleIdx="1" presStyleCnt="4">
        <dgm:presLayoutVars>
          <dgm:bulletEnabled/>
        </dgm:presLayoutVars>
      </dgm:prSet>
      <dgm:spPr/>
    </dgm:pt>
    <dgm:pt modelId="{BF08E237-4FAD-4B1F-B737-5D1415803D6A}" type="pres">
      <dgm:prSet presAssocID="{158145D9-F97F-448D-8151-1B31DF972310}" presName="sp" presStyleCnt="0"/>
      <dgm:spPr/>
    </dgm:pt>
    <dgm:pt modelId="{6B05135F-E4F8-4F28-8E2D-E75A4934EF47}" type="pres">
      <dgm:prSet presAssocID="{FEC1F13E-2EBB-4220-9713-CBCA992C1275}" presName="linNode" presStyleCnt="0"/>
      <dgm:spPr/>
    </dgm:pt>
    <dgm:pt modelId="{FD84A641-2D5B-4302-9A4A-0A1B2D0DBE65}" type="pres">
      <dgm:prSet presAssocID="{FEC1F13E-2EBB-4220-9713-CBCA992C1275}" presName="parentText" presStyleLbl="solidFgAcc1" presStyleIdx="2" presStyleCnt="4" custScaleX="50389">
        <dgm:presLayoutVars>
          <dgm:chMax val="1"/>
          <dgm:bulletEnabled/>
        </dgm:presLayoutVars>
      </dgm:prSet>
      <dgm:spPr/>
    </dgm:pt>
    <dgm:pt modelId="{0A8FAC52-F398-492F-94BD-6113D6C513E5}" type="pres">
      <dgm:prSet presAssocID="{FEC1F13E-2EBB-4220-9713-CBCA992C1275}" presName="descendantText" presStyleLbl="alignNode1" presStyleIdx="2" presStyleCnt="4">
        <dgm:presLayoutVars>
          <dgm:bulletEnabled/>
        </dgm:presLayoutVars>
      </dgm:prSet>
      <dgm:spPr/>
    </dgm:pt>
    <dgm:pt modelId="{3BD0D7A5-0C4E-4CFD-B6E2-BF481DC96121}" type="pres">
      <dgm:prSet presAssocID="{C6A5044B-97A2-469B-BA6D-25AA906C4008}" presName="sp" presStyleCnt="0"/>
      <dgm:spPr/>
    </dgm:pt>
    <dgm:pt modelId="{D0D977EB-86C3-43BC-A147-6BF28571D481}" type="pres">
      <dgm:prSet presAssocID="{F4C6AF86-BC41-497D-A088-809E115D44C9}" presName="linNode" presStyleCnt="0"/>
      <dgm:spPr/>
    </dgm:pt>
    <dgm:pt modelId="{D82C3F0E-9593-4A7E-B28B-D29BF988DFCC}" type="pres">
      <dgm:prSet presAssocID="{F4C6AF86-BC41-497D-A088-809E115D44C9}" presName="parentText" presStyleLbl="solidFgAcc1" presStyleIdx="3" presStyleCnt="4" custScaleX="50389">
        <dgm:presLayoutVars>
          <dgm:chMax val="1"/>
          <dgm:bulletEnabled/>
        </dgm:presLayoutVars>
      </dgm:prSet>
      <dgm:spPr/>
    </dgm:pt>
    <dgm:pt modelId="{87A912CA-078E-443E-AE4B-7C1D5068BEEF}" type="pres">
      <dgm:prSet presAssocID="{F4C6AF86-BC41-497D-A088-809E115D44C9}" presName="descendantText" presStyleLbl="alignNode1" presStyleIdx="3" presStyleCnt="4">
        <dgm:presLayoutVars>
          <dgm:bulletEnabled/>
        </dgm:presLayoutVars>
      </dgm:prSet>
      <dgm:spPr/>
    </dgm:pt>
  </dgm:ptLst>
  <dgm:cxnLst>
    <dgm:cxn modelId="{71E07D13-C1E2-4322-B3A5-9173140582A4}" type="presOf" srcId="{8BFE5C17-81CB-478E-95A6-1FE7047036E6}" destId="{0A8FAC52-F398-492F-94BD-6113D6C513E5}" srcOrd="0" destOrd="0" presId="urn:microsoft.com/office/officeart/2016/7/layout/VerticalHollowActionList"/>
    <dgm:cxn modelId="{500D1D3C-5D87-4E56-9501-FC3C1067C6D7}" srcId="{F4C6AF86-BC41-497D-A088-809E115D44C9}" destId="{2AE83041-B3B0-402B-83B4-F3265A2725BA}" srcOrd="0" destOrd="0" parTransId="{F2F588D6-3AD6-407A-921C-7BD3E26290A1}" sibTransId="{12B9303D-9F93-4340-95FE-CE74C41E4B0B}"/>
    <dgm:cxn modelId="{2E8B1D5C-A506-458A-B9D3-6ED0B76AEA40}" srcId="{69846DAE-7290-452C-A005-FAAAC49AD56D}" destId="{BF7BA5BA-5550-4D53-B8E2-3AF0696B6C5C}" srcOrd="0" destOrd="0" parTransId="{331DFCE8-2035-4C91-A97A-2A8E0247EE00}" sibTransId="{FE2B942F-3681-4010-8271-8F7B5A8DDBB5}"/>
    <dgm:cxn modelId="{80352C6A-84E7-41F2-98CD-A064816703F5}" type="presOf" srcId="{FEC1F13E-2EBB-4220-9713-CBCA992C1275}" destId="{FD84A641-2D5B-4302-9A4A-0A1B2D0DBE65}" srcOrd="0" destOrd="0" presId="urn:microsoft.com/office/officeart/2016/7/layout/VerticalHollowActionList"/>
    <dgm:cxn modelId="{6B9C7C55-7496-4D4B-A9D3-D6F8141BCFB0}" srcId="{0D6363B6-11B5-4A12-A115-ECCBD6D1F577}" destId="{B8FBBC9E-475C-44AE-8587-CA08DCEEC0D4}" srcOrd="1" destOrd="0" parTransId="{B8BD497C-8FFE-40D2-8C99-FE687C826731}" sibTransId="{158145D9-F97F-448D-8151-1B31DF972310}"/>
    <dgm:cxn modelId="{C8021458-B38A-4763-A76D-52E87A8D7D38}" srcId="{0D6363B6-11B5-4A12-A115-ECCBD6D1F577}" destId="{FEC1F13E-2EBB-4220-9713-CBCA992C1275}" srcOrd="2" destOrd="0" parTransId="{557926E6-C3A3-4F76-9534-29CE4A9DDDAE}" sibTransId="{C6A5044B-97A2-469B-BA6D-25AA906C4008}"/>
    <dgm:cxn modelId="{367BC286-93C5-4A71-81C5-D4AB4262F635}" type="presOf" srcId="{B8FBBC9E-475C-44AE-8587-CA08DCEEC0D4}" destId="{736D4C39-6063-43CA-BC9B-D9A03BB5ECB2}" srcOrd="0" destOrd="0" presId="urn:microsoft.com/office/officeart/2016/7/layout/VerticalHollowActionList"/>
    <dgm:cxn modelId="{06BD7C8A-4D91-42EF-8F83-944BE389AD07}" srcId="{FEC1F13E-2EBB-4220-9713-CBCA992C1275}" destId="{8BFE5C17-81CB-478E-95A6-1FE7047036E6}" srcOrd="0" destOrd="0" parTransId="{55BD3350-E642-4DB9-B67F-B633505BDB18}" sibTransId="{BDD081C7-0545-4D81-B421-E4D9AFD02FD3}"/>
    <dgm:cxn modelId="{4E6C7FA1-9547-4CAB-8971-28FA17941DE4}" type="presOf" srcId="{12F3A043-25DC-45E1-B1A1-E8651A81188E}" destId="{143E46BE-2585-4D4F-9B4A-35318FDE1328}" srcOrd="0" destOrd="0" presId="urn:microsoft.com/office/officeart/2016/7/layout/VerticalHollowActionList"/>
    <dgm:cxn modelId="{71051AAB-7E19-4188-AE72-4D011B49C304}" type="presOf" srcId="{F4C6AF86-BC41-497D-A088-809E115D44C9}" destId="{D82C3F0E-9593-4A7E-B28B-D29BF988DFCC}" srcOrd="0" destOrd="0" presId="urn:microsoft.com/office/officeart/2016/7/layout/VerticalHollowActionList"/>
    <dgm:cxn modelId="{E744EBB4-4FA6-4C8B-8048-6ED26E3277F0}" type="presOf" srcId="{2AE83041-B3B0-402B-83B4-F3265A2725BA}" destId="{87A912CA-078E-443E-AE4B-7C1D5068BEEF}" srcOrd="0" destOrd="0" presId="urn:microsoft.com/office/officeart/2016/7/layout/VerticalHollowActionList"/>
    <dgm:cxn modelId="{878DC5CF-0805-4144-ADEB-960015B64B90}" srcId="{0D6363B6-11B5-4A12-A115-ECCBD6D1F577}" destId="{69846DAE-7290-452C-A005-FAAAC49AD56D}" srcOrd="0" destOrd="0" parTransId="{431AFD0D-4887-4B98-A853-33F210F5AD3C}" sibTransId="{F0AFFFE4-C517-4AE8-A0C5-E5E82E573422}"/>
    <dgm:cxn modelId="{E78245D8-CECC-4336-ABDE-504EE2D4FE34}" srcId="{B8FBBC9E-475C-44AE-8587-CA08DCEEC0D4}" destId="{12F3A043-25DC-45E1-B1A1-E8651A81188E}" srcOrd="0" destOrd="0" parTransId="{5F991187-05B3-42C4-AF45-C4A95FD39F1A}" sibTransId="{DF45902A-4B6F-4765-ABE1-6874D5E0A632}"/>
    <dgm:cxn modelId="{C7758AE9-59E4-409A-86E0-DA994AC0752D}" srcId="{0D6363B6-11B5-4A12-A115-ECCBD6D1F577}" destId="{F4C6AF86-BC41-497D-A088-809E115D44C9}" srcOrd="3" destOrd="0" parTransId="{CCACACB6-CAA8-4E78-B1DC-EC5F0B1C7D76}" sibTransId="{3F1BA168-9485-4DB3-A780-7A239E04A4EC}"/>
    <dgm:cxn modelId="{D2495EF0-B2F5-4250-9CE0-F01AC976EF60}" type="presOf" srcId="{0D6363B6-11B5-4A12-A115-ECCBD6D1F577}" destId="{05F73E67-44B7-40CC-A58A-29C03798FB06}" srcOrd="0" destOrd="0" presId="urn:microsoft.com/office/officeart/2016/7/layout/VerticalHollowActionList"/>
    <dgm:cxn modelId="{FD6A1FFF-399B-4E9F-86E9-F09E243A1C3B}" type="presOf" srcId="{69846DAE-7290-452C-A005-FAAAC49AD56D}" destId="{CE860A4F-736A-4909-B811-BEFD6FDACA77}" srcOrd="0" destOrd="0" presId="urn:microsoft.com/office/officeart/2016/7/layout/VerticalHollowActionList"/>
    <dgm:cxn modelId="{33096EFF-458B-4A6C-866B-25838766D8AA}" type="presOf" srcId="{BF7BA5BA-5550-4D53-B8E2-3AF0696B6C5C}" destId="{B16FF272-5542-49A4-A47F-9AF528C973E4}" srcOrd="0" destOrd="0" presId="urn:microsoft.com/office/officeart/2016/7/layout/VerticalHollowActionList"/>
    <dgm:cxn modelId="{F32C0DE6-30F9-47E6-B12F-E9BCDD5B10DB}" type="presParOf" srcId="{05F73E67-44B7-40CC-A58A-29C03798FB06}" destId="{3B83F80F-5D50-4BB4-8ADB-58F07FB6DB15}" srcOrd="0" destOrd="0" presId="urn:microsoft.com/office/officeart/2016/7/layout/VerticalHollowActionList"/>
    <dgm:cxn modelId="{18868EC5-F5CF-4CFB-BFE6-8F88C816C775}" type="presParOf" srcId="{3B83F80F-5D50-4BB4-8ADB-58F07FB6DB15}" destId="{CE860A4F-736A-4909-B811-BEFD6FDACA77}" srcOrd="0" destOrd="0" presId="urn:microsoft.com/office/officeart/2016/7/layout/VerticalHollowActionList"/>
    <dgm:cxn modelId="{9C3E9372-8CF1-4067-9F97-752BA26ECE3A}" type="presParOf" srcId="{3B83F80F-5D50-4BB4-8ADB-58F07FB6DB15}" destId="{B16FF272-5542-49A4-A47F-9AF528C973E4}" srcOrd="1" destOrd="0" presId="urn:microsoft.com/office/officeart/2016/7/layout/VerticalHollowActionList"/>
    <dgm:cxn modelId="{810B7F2F-1A52-416E-B147-119DD90B2C3B}" type="presParOf" srcId="{05F73E67-44B7-40CC-A58A-29C03798FB06}" destId="{80135665-A4AD-4FB5-AA38-DA2A6026F7FF}" srcOrd="1" destOrd="0" presId="urn:microsoft.com/office/officeart/2016/7/layout/VerticalHollowActionList"/>
    <dgm:cxn modelId="{A871C73B-8847-4959-8C9C-1DCE9E4111B4}" type="presParOf" srcId="{05F73E67-44B7-40CC-A58A-29C03798FB06}" destId="{20975BDF-53C4-4239-9E83-06E95FC5EC32}" srcOrd="2" destOrd="0" presId="urn:microsoft.com/office/officeart/2016/7/layout/VerticalHollowActionList"/>
    <dgm:cxn modelId="{77C26C47-8B64-44A8-A195-F321E747E35E}" type="presParOf" srcId="{20975BDF-53C4-4239-9E83-06E95FC5EC32}" destId="{736D4C39-6063-43CA-BC9B-D9A03BB5ECB2}" srcOrd="0" destOrd="0" presId="urn:microsoft.com/office/officeart/2016/7/layout/VerticalHollowActionList"/>
    <dgm:cxn modelId="{5004062B-4D26-451A-B05C-B5FEB6537581}" type="presParOf" srcId="{20975BDF-53C4-4239-9E83-06E95FC5EC32}" destId="{143E46BE-2585-4D4F-9B4A-35318FDE1328}" srcOrd="1" destOrd="0" presId="urn:microsoft.com/office/officeart/2016/7/layout/VerticalHollowActionList"/>
    <dgm:cxn modelId="{0E42A7F0-CE44-4C8A-A7AE-76F48278221A}" type="presParOf" srcId="{05F73E67-44B7-40CC-A58A-29C03798FB06}" destId="{BF08E237-4FAD-4B1F-B737-5D1415803D6A}" srcOrd="3" destOrd="0" presId="urn:microsoft.com/office/officeart/2016/7/layout/VerticalHollowActionList"/>
    <dgm:cxn modelId="{C62FE1FF-E6FF-4955-90FF-1B5A04DBB282}" type="presParOf" srcId="{05F73E67-44B7-40CC-A58A-29C03798FB06}" destId="{6B05135F-E4F8-4F28-8E2D-E75A4934EF47}" srcOrd="4" destOrd="0" presId="urn:microsoft.com/office/officeart/2016/7/layout/VerticalHollowActionList"/>
    <dgm:cxn modelId="{1D76B171-2200-4276-9BDB-541CBB30DCF3}" type="presParOf" srcId="{6B05135F-E4F8-4F28-8E2D-E75A4934EF47}" destId="{FD84A641-2D5B-4302-9A4A-0A1B2D0DBE65}" srcOrd="0" destOrd="0" presId="urn:microsoft.com/office/officeart/2016/7/layout/VerticalHollowActionList"/>
    <dgm:cxn modelId="{87AE66F2-074B-49FE-9A93-13B118598E73}" type="presParOf" srcId="{6B05135F-E4F8-4F28-8E2D-E75A4934EF47}" destId="{0A8FAC52-F398-492F-94BD-6113D6C513E5}" srcOrd="1" destOrd="0" presId="urn:microsoft.com/office/officeart/2016/7/layout/VerticalHollowActionList"/>
    <dgm:cxn modelId="{371CFEF5-3CC6-4508-8758-777354008502}" type="presParOf" srcId="{05F73E67-44B7-40CC-A58A-29C03798FB06}" destId="{3BD0D7A5-0C4E-4CFD-B6E2-BF481DC96121}" srcOrd="5" destOrd="0" presId="urn:microsoft.com/office/officeart/2016/7/layout/VerticalHollowActionList"/>
    <dgm:cxn modelId="{08A90531-BB67-4C8E-B008-8E95BD964246}" type="presParOf" srcId="{05F73E67-44B7-40CC-A58A-29C03798FB06}" destId="{D0D977EB-86C3-43BC-A147-6BF28571D481}" srcOrd="6" destOrd="0" presId="urn:microsoft.com/office/officeart/2016/7/layout/VerticalHollowActionList"/>
    <dgm:cxn modelId="{C47B6ED4-B6E1-4786-B9EB-E16742E61A5E}" type="presParOf" srcId="{D0D977EB-86C3-43BC-A147-6BF28571D481}" destId="{D82C3F0E-9593-4A7E-B28B-D29BF988DFCC}" srcOrd="0" destOrd="0" presId="urn:microsoft.com/office/officeart/2016/7/layout/VerticalHollowActionList"/>
    <dgm:cxn modelId="{4B49F806-6B87-4AEA-8B8C-DE62F8833FC1}" type="presParOf" srcId="{D0D977EB-86C3-43BC-A147-6BF28571D481}" destId="{87A912CA-078E-443E-AE4B-7C1D5068BEEF}"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6F844AA3-B5B3-455B-A19D-E38D6150C6FC}"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US"/>
        </a:p>
      </dgm:t>
    </dgm:pt>
    <dgm:pt modelId="{BB13B88E-AFC4-48FA-AD3D-603E6946A61D}">
      <dgm:prSet custT="1"/>
      <dgm:spPr/>
      <dgm:t>
        <a:bodyPr/>
        <a:lstStyle/>
        <a:p>
          <a:r>
            <a:rPr lang="en-GB" sz="1600"/>
            <a:t>Objectives are steps towards a goal</a:t>
          </a:r>
          <a:endParaRPr lang="en-US" sz="1600"/>
        </a:p>
      </dgm:t>
    </dgm:pt>
    <dgm:pt modelId="{C2D4B0E9-677B-43A4-954D-26EEE2CCBCAB}" type="parTrans" cxnId="{36EEFA33-AD6C-40E5-9CCF-D1F90528A3E5}">
      <dgm:prSet/>
      <dgm:spPr/>
      <dgm:t>
        <a:bodyPr/>
        <a:lstStyle/>
        <a:p>
          <a:endParaRPr lang="en-US" sz="1600"/>
        </a:p>
      </dgm:t>
    </dgm:pt>
    <dgm:pt modelId="{9D635DB2-B5E9-47D3-A119-3E7A3DB0F5C5}" type="sibTrans" cxnId="{36EEFA33-AD6C-40E5-9CCF-D1F90528A3E5}">
      <dgm:prSet/>
      <dgm:spPr/>
      <dgm:t>
        <a:bodyPr/>
        <a:lstStyle/>
        <a:p>
          <a:endParaRPr lang="en-US" sz="1600"/>
        </a:p>
      </dgm:t>
    </dgm:pt>
    <dgm:pt modelId="{05BAB9BF-9A2B-4A2C-B0BE-4EEFA9DBDC9F}">
      <dgm:prSet custT="1"/>
      <dgm:spPr/>
      <dgm:t>
        <a:bodyPr/>
        <a:lstStyle/>
        <a:p>
          <a:r>
            <a:rPr lang="en-GB" sz="1600"/>
            <a:t>Are broad outcomes</a:t>
          </a:r>
          <a:endParaRPr lang="en-US" sz="1600"/>
        </a:p>
      </dgm:t>
    </dgm:pt>
    <dgm:pt modelId="{6107B41F-A110-4D64-AC33-EF2168DCD93E}" type="parTrans" cxnId="{1CDE4B23-4C53-4878-A388-BA8CF8AAA81C}">
      <dgm:prSet/>
      <dgm:spPr/>
      <dgm:t>
        <a:bodyPr/>
        <a:lstStyle/>
        <a:p>
          <a:endParaRPr lang="en-US" sz="1600"/>
        </a:p>
      </dgm:t>
    </dgm:pt>
    <dgm:pt modelId="{AE555B93-9181-4522-9D64-92C56352AE71}" type="sibTrans" cxnId="{1CDE4B23-4C53-4878-A388-BA8CF8AAA81C}">
      <dgm:prSet/>
      <dgm:spPr/>
      <dgm:t>
        <a:bodyPr/>
        <a:lstStyle/>
        <a:p>
          <a:endParaRPr lang="en-US" sz="1600"/>
        </a:p>
      </dgm:t>
    </dgm:pt>
    <dgm:pt modelId="{E300A555-3581-4198-8352-A117FF978E22}">
      <dgm:prSet custT="1"/>
      <dgm:spPr/>
      <dgm:t>
        <a:bodyPr/>
        <a:lstStyle/>
        <a:p>
          <a:r>
            <a:rPr lang="en-GB" sz="1600" dirty="0"/>
            <a:t>Do not have to be specific</a:t>
          </a:r>
          <a:endParaRPr lang="en-US" sz="1600" dirty="0"/>
        </a:p>
      </dgm:t>
    </dgm:pt>
    <dgm:pt modelId="{F55ECE65-E474-43C3-A692-7866AD64DF4B}" type="parTrans" cxnId="{8A35E849-BDCB-4E1F-807E-0005662EFD65}">
      <dgm:prSet/>
      <dgm:spPr/>
      <dgm:t>
        <a:bodyPr/>
        <a:lstStyle/>
        <a:p>
          <a:endParaRPr lang="en-GB"/>
        </a:p>
      </dgm:t>
    </dgm:pt>
    <dgm:pt modelId="{2E70C47E-4B78-4F86-A4C8-C72C5B422C75}" type="sibTrans" cxnId="{8A35E849-BDCB-4E1F-807E-0005662EFD65}">
      <dgm:prSet/>
      <dgm:spPr/>
      <dgm:t>
        <a:bodyPr/>
        <a:lstStyle/>
        <a:p>
          <a:endParaRPr lang="en-GB"/>
        </a:p>
      </dgm:t>
    </dgm:pt>
    <dgm:pt modelId="{F16885E1-80EE-4A26-A22F-0EDABB1555CE}" type="pres">
      <dgm:prSet presAssocID="{6F844AA3-B5B3-455B-A19D-E38D6150C6FC}" presName="linear" presStyleCnt="0">
        <dgm:presLayoutVars>
          <dgm:animLvl val="lvl"/>
          <dgm:resizeHandles val="exact"/>
        </dgm:presLayoutVars>
      </dgm:prSet>
      <dgm:spPr/>
    </dgm:pt>
    <dgm:pt modelId="{75512DA8-5815-4F37-86B6-1B97315D2F97}" type="pres">
      <dgm:prSet presAssocID="{BB13B88E-AFC4-48FA-AD3D-603E6946A61D}" presName="parentText" presStyleLbl="node1" presStyleIdx="0" presStyleCnt="3" custLinFactNeighborX="248" custLinFactNeighborY="2358">
        <dgm:presLayoutVars>
          <dgm:chMax val="0"/>
          <dgm:bulletEnabled val="1"/>
        </dgm:presLayoutVars>
      </dgm:prSet>
      <dgm:spPr/>
    </dgm:pt>
    <dgm:pt modelId="{96E619EE-9B65-4F0A-A2B8-D5B986B997C5}" type="pres">
      <dgm:prSet presAssocID="{9D635DB2-B5E9-47D3-A119-3E7A3DB0F5C5}" presName="spacer" presStyleCnt="0"/>
      <dgm:spPr/>
    </dgm:pt>
    <dgm:pt modelId="{0989F029-8C4D-4B14-B7BE-53F0FC8DF28A}" type="pres">
      <dgm:prSet presAssocID="{E300A555-3581-4198-8352-A117FF978E22}" presName="parentText" presStyleLbl="node1" presStyleIdx="1" presStyleCnt="3">
        <dgm:presLayoutVars>
          <dgm:chMax val="0"/>
          <dgm:bulletEnabled val="1"/>
        </dgm:presLayoutVars>
      </dgm:prSet>
      <dgm:spPr/>
    </dgm:pt>
    <dgm:pt modelId="{D1ABC093-5E4C-4F60-AEE0-F88BF937F7AC}" type="pres">
      <dgm:prSet presAssocID="{2E70C47E-4B78-4F86-A4C8-C72C5B422C75}" presName="spacer" presStyleCnt="0"/>
      <dgm:spPr/>
    </dgm:pt>
    <dgm:pt modelId="{4F358EF3-BABE-495B-8C91-56C6E21CAA98}" type="pres">
      <dgm:prSet presAssocID="{05BAB9BF-9A2B-4A2C-B0BE-4EEFA9DBDC9F}" presName="parentText" presStyleLbl="node1" presStyleIdx="2" presStyleCnt="3">
        <dgm:presLayoutVars>
          <dgm:chMax val="0"/>
          <dgm:bulletEnabled val="1"/>
        </dgm:presLayoutVars>
      </dgm:prSet>
      <dgm:spPr/>
    </dgm:pt>
  </dgm:ptLst>
  <dgm:cxnLst>
    <dgm:cxn modelId="{1CDE4B23-4C53-4878-A388-BA8CF8AAA81C}" srcId="{6F844AA3-B5B3-455B-A19D-E38D6150C6FC}" destId="{05BAB9BF-9A2B-4A2C-B0BE-4EEFA9DBDC9F}" srcOrd="2" destOrd="0" parTransId="{6107B41F-A110-4D64-AC33-EF2168DCD93E}" sibTransId="{AE555B93-9181-4522-9D64-92C56352AE71}"/>
    <dgm:cxn modelId="{BC98D324-F8A8-4808-A2D0-C1157C2EE5FB}" type="presOf" srcId="{BB13B88E-AFC4-48FA-AD3D-603E6946A61D}" destId="{75512DA8-5815-4F37-86B6-1B97315D2F97}" srcOrd="0" destOrd="0" presId="urn:microsoft.com/office/officeart/2005/8/layout/vList2"/>
    <dgm:cxn modelId="{36EEFA33-AD6C-40E5-9CCF-D1F90528A3E5}" srcId="{6F844AA3-B5B3-455B-A19D-E38D6150C6FC}" destId="{BB13B88E-AFC4-48FA-AD3D-603E6946A61D}" srcOrd="0" destOrd="0" parTransId="{C2D4B0E9-677B-43A4-954D-26EEE2CCBCAB}" sibTransId="{9D635DB2-B5E9-47D3-A119-3E7A3DB0F5C5}"/>
    <dgm:cxn modelId="{8F468E3A-8E32-4D04-AB6B-2A9A251FD4A6}" type="presOf" srcId="{E300A555-3581-4198-8352-A117FF978E22}" destId="{0989F029-8C4D-4B14-B7BE-53F0FC8DF28A}" srcOrd="0" destOrd="0" presId="urn:microsoft.com/office/officeart/2005/8/layout/vList2"/>
    <dgm:cxn modelId="{09DB035D-8BC5-46CB-AA4D-4412BE4FC9B8}" type="presOf" srcId="{05BAB9BF-9A2B-4A2C-B0BE-4EEFA9DBDC9F}" destId="{4F358EF3-BABE-495B-8C91-56C6E21CAA98}" srcOrd="0" destOrd="0" presId="urn:microsoft.com/office/officeart/2005/8/layout/vList2"/>
    <dgm:cxn modelId="{8A35E849-BDCB-4E1F-807E-0005662EFD65}" srcId="{6F844AA3-B5B3-455B-A19D-E38D6150C6FC}" destId="{E300A555-3581-4198-8352-A117FF978E22}" srcOrd="1" destOrd="0" parTransId="{F55ECE65-E474-43C3-A692-7866AD64DF4B}" sibTransId="{2E70C47E-4B78-4F86-A4C8-C72C5B422C75}"/>
    <dgm:cxn modelId="{C4D93C57-12C9-4C0B-B5E8-6CF738C42E50}" type="presOf" srcId="{6F844AA3-B5B3-455B-A19D-E38D6150C6FC}" destId="{F16885E1-80EE-4A26-A22F-0EDABB1555CE}" srcOrd="0" destOrd="0" presId="urn:microsoft.com/office/officeart/2005/8/layout/vList2"/>
    <dgm:cxn modelId="{097BF5F0-5973-4001-8348-22AEC5C54BA0}" type="presParOf" srcId="{F16885E1-80EE-4A26-A22F-0EDABB1555CE}" destId="{75512DA8-5815-4F37-86B6-1B97315D2F97}" srcOrd="0" destOrd="0" presId="urn:microsoft.com/office/officeart/2005/8/layout/vList2"/>
    <dgm:cxn modelId="{023B2C1E-73DC-456D-B59C-76D6E366A4C3}" type="presParOf" srcId="{F16885E1-80EE-4A26-A22F-0EDABB1555CE}" destId="{96E619EE-9B65-4F0A-A2B8-D5B986B997C5}" srcOrd="1" destOrd="0" presId="urn:microsoft.com/office/officeart/2005/8/layout/vList2"/>
    <dgm:cxn modelId="{590ACB64-AB48-430D-B2CF-D2496698EDD2}" type="presParOf" srcId="{F16885E1-80EE-4A26-A22F-0EDABB1555CE}" destId="{0989F029-8C4D-4B14-B7BE-53F0FC8DF28A}" srcOrd="2" destOrd="0" presId="urn:microsoft.com/office/officeart/2005/8/layout/vList2"/>
    <dgm:cxn modelId="{A668042D-C002-4331-9475-7675B6824D17}" type="presParOf" srcId="{F16885E1-80EE-4A26-A22F-0EDABB1555CE}" destId="{D1ABC093-5E4C-4F60-AEE0-F88BF937F7AC}" srcOrd="3" destOrd="0" presId="urn:microsoft.com/office/officeart/2005/8/layout/vList2"/>
    <dgm:cxn modelId="{4383B61F-0760-4073-AE69-A71930E5D17F}" type="presParOf" srcId="{F16885E1-80EE-4A26-A22F-0EDABB1555CE}" destId="{4F358EF3-BABE-495B-8C91-56C6E21CAA98}"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47274001-C87E-444C-A309-97C481AF06C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C0E9D75-BEA2-479B-B2DC-CE21E02171AD}">
      <dgm:prSet custT="1"/>
      <dgm:spPr/>
      <dgm:t>
        <a:bodyPr/>
        <a:lstStyle/>
        <a:p>
          <a:pPr>
            <a:defRPr cap="all"/>
          </a:pPr>
          <a:r>
            <a:rPr lang="en-GB" sz="1100"/>
            <a:t>… are the key inputs and activities that drive the operational and financial results of a business. </a:t>
          </a:r>
          <a:br>
            <a:rPr lang="en-GB" sz="1100"/>
          </a:br>
          <a:endParaRPr lang="en-US" sz="1100"/>
        </a:p>
      </dgm:t>
    </dgm:pt>
    <dgm:pt modelId="{13977822-609A-433A-81A6-F31F75C432A1}" type="parTrans" cxnId="{C173FA40-E824-488F-97DF-D0ECDA46D6F5}">
      <dgm:prSet/>
      <dgm:spPr/>
      <dgm:t>
        <a:bodyPr/>
        <a:lstStyle/>
        <a:p>
          <a:endParaRPr lang="en-US" sz="1800"/>
        </a:p>
      </dgm:t>
    </dgm:pt>
    <dgm:pt modelId="{730B3ED4-3696-490E-8E9B-2AC0E66AC1B7}" type="sibTrans" cxnId="{C173FA40-E824-488F-97DF-D0ECDA46D6F5}">
      <dgm:prSet/>
      <dgm:spPr/>
      <dgm:t>
        <a:bodyPr/>
        <a:lstStyle/>
        <a:p>
          <a:endParaRPr lang="en-US" sz="1800"/>
        </a:p>
      </dgm:t>
    </dgm:pt>
    <dgm:pt modelId="{C733BF9A-68A0-4901-8CFC-1936BA13110E}">
      <dgm:prSet custT="1"/>
      <dgm:spPr/>
      <dgm:t>
        <a:bodyPr/>
        <a:lstStyle/>
        <a:p>
          <a:pPr>
            <a:defRPr cap="all"/>
          </a:pPr>
          <a:r>
            <a:rPr lang="en-GB" sz="1100"/>
            <a:t>The term ‘business driver’ has become a fashionable catch-phrase.</a:t>
          </a:r>
          <a:br>
            <a:rPr lang="en-GB" sz="1100"/>
          </a:br>
          <a:endParaRPr lang="en-US" sz="1100"/>
        </a:p>
      </dgm:t>
    </dgm:pt>
    <dgm:pt modelId="{17A19B33-2B67-49EE-AC44-20B5344680B4}" type="parTrans" cxnId="{FBAF29ED-8E97-4CEC-A8C1-90EA1B7AC91B}">
      <dgm:prSet/>
      <dgm:spPr/>
      <dgm:t>
        <a:bodyPr/>
        <a:lstStyle/>
        <a:p>
          <a:endParaRPr lang="en-US" sz="1800"/>
        </a:p>
      </dgm:t>
    </dgm:pt>
    <dgm:pt modelId="{49D7A1B8-562E-472B-9569-9C953AE966B6}" type="sibTrans" cxnId="{FBAF29ED-8E97-4CEC-A8C1-90EA1B7AC91B}">
      <dgm:prSet/>
      <dgm:spPr/>
      <dgm:t>
        <a:bodyPr/>
        <a:lstStyle/>
        <a:p>
          <a:endParaRPr lang="en-US" sz="1800"/>
        </a:p>
      </dgm:t>
    </dgm:pt>
    <dgm:pt modelId="{A331A5E0-1B23-42C2-BC27-6680C47141C7}">
      <dgm:prSet custT="1"/>
      <dgm:spPr/>
      <dgm:t>
        <a:bodyPr/>
        <a:lstStyle/>
        <a:p>
          <a:pPr>
            <a:defRPr cap="all"/>
          </a:pPr>
          <a:r>
            <a:rPr lang="en-GB" sz="1100"/>
            <a:t>In order to make internal choices about business strategy or build a financial model to value a company, it’s critical to gain a solid understanding of the main drivers of a business.</a:t>
          </a:r>
          <a:endParaRPr lang="en-US" sz="1100"/>
        </a:p>
      </dgm:t>
    </dgm:pt>
    <dgm:pt modelId="{F4899CB5-C68D-438E-8D4A-513B4D371FBC}" type="parTrans" cxnId="{57CA66CE-C66D-4E80-882D-795DAF81090B}">
      <dgm:prSet/>
      <dgm:spPr/>
      <dgm:t>
        <a:bodyPr/>
        <a:lstStyle/>
        <a:p>
          <a:endParaRPr lang="en-US" sz="1800"/>
        </a:p>
      </dgm:t>
    </dgm:pt>
    <dgm:pt modelId="{8EC18697-706C-43E3-B552-2329F5619641}" type="sibTrans" cxnId="{57CA66CE-C66D-4E80-882D-795DAF81090B}">
      <dgm:prSet/>
      <dgm:spPr/>
      <dgm:t>
        <a:bodyPr/>
        <a:lstStyle/>
        <a:p>
          <a:endParaRPr lang="en-US" sz="1800"/>
        </a:p>
      </dgm:t>
    </dgm:pt>
    <dgm:pt modelId="{70ED0E5B-8D04-4BCD-898E-C5026E02BDAF}" type="pres">
      <dgm:prSet presAssocID="{47274001-C87E-444C-A309-97C481AF06C4}" presName="root" presStyleCnt="0">
        <dgm:presLayoutVars>
          <dgm:dir/>
          <dgm:resizeHandles val="exact"/>
        </dgm:presLayoutVars>
      </dgm:prSet>
      <dgm:spPr/>
    </dgm:pt>
    <dgm:pt modelId="{905386BF-49BF-4E4B-A326-E7997979B869}" type="pres">
      <dgm:prSet presAssocID="{BC0E9D75-BEA2-479B-B2DC-CE21E02171AD}" presName="compNode" presStyleCnt="0"/>
      <dgm:spPr/>
    </dgm:pt>
    <dgm:pt modelId="{598525CD-BBF6-4D45-B891-DF85337CE443}" type="pres">
      <dgm:prSet presAssocID="{BC0E9D75-BEA2-479B-B2DC-CE21E02171AD}" presName="iconBgRect" presStyleLbl="bgShp" presStyleIdx="0" presStyleCnt="3" custLinFactNeighborX="-834" custLinFactNeighborY="27741"/>
      <dgm:spPr>
        <a:solidFill>
          <a:srgbClr val="66CBE4"/>
        </a:solidFill>
      </dgm:spPr>
    </dgm:pt>
    <dgm:pt modelId="{6B05CF0C-AC26-47BF-9707-F8AB1E35875C}" type="pres">
      <dgm:prSet presAssocID="{BC0E9D75-BEA2-479B-B2DC-CE21E02171AD}" presName="iconRect" presStyleLbl="node1" presStyleIdx="0" presStyleCnt="3" custLinFactNeighborX="-1222" custLinFactNeighborY="4638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pward trend"/>
        </a:ext>
      </dgm:extLst>
    </dgm:pt>
    <dgm:pt modelId="{FD386A98-9F92-40C5-B3E2-D4D1DB2CB8BA}" type="pres">
      <dgm:prSet presAssocID="{BC0E9D75-BEA2-479B-B2DC-CE21E02171AD}" presName="spaceRect" presStyleCnt="0"/>
      <dgm:spPr/>
    </dgm:pt>
    <dgm:pt modelId="{80E142A1-1834-402F-87E1-0C4F015BE415}" type="pres">
      <dgm:prSet presAssocID="{BC0E9D75-BEA2-479B-B2DC-CE21E02171AD}" presName="textRect" presStyleLbl="revTx" presStyleIdx="0" presStyleCnt="3" custScaleX="144498" custLinFactNeighborX="-508" custLinFactNeighborY="38575">
        <dgm:presLayoutVars>
          <dgm:chMax val="1"/>
          <dgm:chPref val="1"/>
        </dgm:presLayoutVars>
      </dgm:prSet>
      <dgm:spPr/>
    </dgm:pt>
    <dgm:pt modelId="{54E813FA-D45D-48A6-AE5D-222F1C5CC8E5}" type="pres">
      <dgm:prSet presAssocID="{730B3ED4-3696-490E-8E9B-2AC0E66AC1B7}" presName="sibTrans" presStyleCnt="0"/>
      <dgm:spPr/>
    </dgm:pt>
    <dgm:pt modelId="{358BE3CD-47FA-45C8-96BF-DDB6AE215A1F}" type="pres">
      <dgm:prSet presAssocID="{C733BF9A-68A0-4901-8CFC-1936BA13110E}" presName="compNode" presStyleCnt="0"/>
      <dgm:spPr/>
    </dgm:pt>
    <dgm:pt modelId="{1BA27AA0-1512-4C51-9F6B-312DC52414E6}" type="pres">
      <dgm:prSet presAssocID="{C733BF9A-68A0-4901-8CFC-1936BA13110E}" presName="iconBgRect" presStyleLbl="bgShp" presStyleIdx="1" presStyleCnt="3" custLinFactNeighborX="-834" custLinFactNeighborY="27741"/>
      <dgm:spPr>
        <a:solidFill>
          <a:srgbClr val="66CBE4"/>
        </a:solidFill>
      </dgm:spPr>
    </dgm:pt>
    <dgm:pt modelId="{3E7E481D-D484-4D92-AB5C-A4F0C35B2050}" type="pres">
      <dgm:prSet presAssocID="{C733BF9A-68A0-4901-8CFC-1936BA13110E}" presName="iconRect" presStyleLbl="node1" presStyleIdx="1" presStyleCnt="3" custLinFactNeighborY="4883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xclamation Mark"/>
        </a:ext>
      </dgm:extLst>
    </dgm:pt>
    <dgm:pt modelId="{0A568A6F-9656-4C3C-A120-6F888A094606}" type="pres">
      <dgm:prSet presAssocID="{C733BF9A-68A0-4901-8CFC-1936BA13110E}" presName="spaceRect" presStyleCnt="0"/>
      <dgm:spPr/>
    </dgm:pt>
    <dgm:pt modelId="{FC6C6ADE-674A-4A2D-AB08-ECF9D88AF916}" type="pres">
      <dgm:prSet presAssocID="{C733BF9A-68A0-4901-8CFC-1936BA13110E}" presName="textRect" presStyleLbl="revTx" presStyleIdx="1" presStyleCnt="3" custScaleX="145305" custLinFactNeighborX="-508" custLinFactNeighborY="38575">
        <dgm:presLayoutVars>
          <dgm:chMax val="1"/>
          <dgm:chPref val="1"/>
        </dgm:presLayoutVars>
      </dgm:prSet>
      <dgm:spPr/>
    </dgm:pt>
    <dgm:pt modelId="{744EF671-B22B-422D-AAA1-A82448E85101}" type="pres">
      <dgm:prSet presAssocID="{49D7A1B8-562E-472B-9569-9C953AE966B6}" presName="sibTrans" presStyleCnt="0"/>
      <dgm:spPr/>
    </dgm:pt>
    <dgm:pt modelId="{D755E459-2A8B-4687-ADC8-F7DCB2367BFF}" type="pres">
      <dgm:prSet presAssocID="{A331A5E0-1B23-42C2-BC27-6680C47141C7}" presName="compNode" presStyleCnt="0"/>
      <dgm:spPr/>
    </dgm:pt>
    <dgm:pt modelId="{255105CD-4F6C-44E8-A68E-48649455C455}" type="pres">
      <dgm:prSet presAssocID="{A331A5E0-1B23-42C2-BC27-6680C47141C7}" presName="iconBgRect" presStyleLbl="bgShp" presStyleIdx="2" presStyleCnt="3" custLinFactNeighborX="-4268" custLinFactNeighborY="-8295"/>
      <dgm:spPr>
        <a:solidFill>
          <a:srgbClr val="66CBE4"/>
        </a:solidFill>
      </dgm:spPr>
    </dgm:pt>
    <dgm:pt modelId="{62A4F234-479B-433C-8ED7-C9A2911F1D47}" type="pres">
      <dgm:prSet presAssocID="{A331A5E0-1B23-42C2-BC27-6680C47141C7}" presName="iconRect" presStyleLbl="node1" presStyleIdx="2" presStyleCnt="3" custLinFactNeighborX="-6103" custLinFactNeighborY="-1503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siness Growth"/>
        </a:ext>
      </dgm:extLst>
    </dgm:pt>
    <dgm:pt modelId="{2FCE017D-403D-4B60-BCA6-6CFD6F225D74}" type="pres">
      <dgm:prSet presAssocID="{A331A5E0-1B23-42C2-BC27-6680C47141C7}" presName="spaceRect" presStyleCnt="0"/>
      <dgm:spPr/>
    </dgm:pt>
    <dgm:pt modelId="{D1C5CA73-61BC-419D-B340-3784F0A1FE63}" type="pres">
      <dgm:prSet presAssocID="{A331A5E0-1B23-42C2-BC27-6680C47141C7}" presName="textRect" presStyleLbl="revTx" presStyleIdx="2" presStyleCnt="3" custScaleX="224794" custLinFactNeighborY="-50288">
        <dgm:presLayoutVars>
          <dgm:chMax val="1"/>
          <dgm:chPref val="1"/>
        </dgm:presLayoutVars>
      </dgm:prSet>
      <dgm:spPr/>
    </dgm:pt>
  </dgm:ptLst>
  <dgm:cxnLst>
    <dgm:cxn modelId="{38BEBE0E-6205-4E00-8230-74537B4D2551}" type="presOf" srcId="{47274001-C87E-444C-A309-97C481AF06C4}" destId="{70ED0E5B-8D04-4BCD-898E-C5026E02BDAF}" srcOrd="0" destOrd="0" presId="urn:microsoft.com/office/officeart/2018/5/layout/IconCircleLabelList"/>
    <dgm:cxn modelId="{C173FA40-E824-488F-97DF-D0ECDA46D6F5}" srcId="{47274001-C87E-444C-A309-97C481AF06C4}" destId="{BC0E9D75-BEA2-479B-B2DC-CE21E02171AD}" srcOrd="0" destOrd="0" parTransId="{13977822-609A-433A-81A6-F31F75C432A1}" sibTransId="{730B3ED4-3696-490E-8E9B-2AC0E66AC1B7}"/>
    <dgm:cxn modelId="{10DF3955-F6BD-48BD-B36A-5FC9494CC487}" type="presOf" srcId="{A331A5E0-1B23-42C2-BC27-6680C47141C7}" destId="{D1C5CA73-61BC-419D-B340-3784F0A1FE63}" srcOrd="0" destOrd="0" presId="urn:microsoft.com/office/officeart/2018/5/layout/IconCircleLabelList"/>
    <dgm:cxn modelId="{5FACCDBE-6343-4CC6-ACFB-8649DE5B86E2}" type="presOf" srcId="{C733BF9A-68A0-4901-8CFC-1936BA13110E}" destId="{FC6C6ADE-674A-4A2D-AB08-ECF9D88AF916}" srcOrd="0" destOrd="0" presId="urn:microsoft.com/office/officeart/2018/5/layout/IconCircleLabelList"/>
    <dgm:cxn modelId="{57CA66CE-C66D-4E80-882D-795DAF81090B}" srcId="{47274001-C87E-444C-A309-97C481AF06C4}" destId="{A331A5E0-1B23-42C2-BC27-6680C47141C7}" srcOrd="2" destOrd="0" parTransId="{F4899CB5-C68D-438E-8D4A-513B4D371FBC}" sibTransId="{8EC18697-706C-43E3-B552-2329F5619641}"/>
    <dgm:cxn modelId="{FBAF29ED-8E97-4CEC-A8C1-90EA1B7AC91B}" srcId="{47274001-C87E-444C-A309-97C481AF06C4}" destId="{C733BF9A-68A0-4901-8CFC-1936BA13110E}" srcOrd="1" destOrd="0" parTransId="{17A19B33-2B67-49EE-AC44-20B5344680B4}" sibTransId="{49D7A1B8-562E-472B-9569-9C953AE966B6}"/>
    <dgm:cxn modelId="{7F77E5FB-AD5C-4928-9822-D212CC2DDB15}" type="presOf" srcId="{BC0E9D75-BEA2-479B-B2DC-CE21E02171AD}" destId="{80E142A1-1834-402F-87E1-0C4F015BE415}" srcOrd="0" destOrd="0" presId="urn:microsoft.com/office/officeart/2018/5/layout/IconCircleLabelList"/>
    <dgm:cxn modelId="{DE4A60C3-DB4E-4D60-8FD3-5D0E520A20F2}" type="presParOf" srcId="{70ED0E5B-8D04-4BCD-898E-C5026E02BDAF}" destId="{905386BF-49BF-4E4B-A326-E7997979B869}" srcOrd="0" destOrd="0" presId="urn:microsoft.com/office/officeart/2018/5/layout/IconCircleLabelList"/>
    <dgm:cxn modelId="{B05BF667-6F70-4088-87F9-5AE2A5E5DA5E}" type="presParOf" srcId="{905386BF-49BF-4E4B-A326-E7997979B869}" destId="{598525CD-BBF6-4D45-B891-DF85337CE443}" srcOrd="0" destOrd="0" presId="urn:microsoft.com/office/officeart/2018/5/layout/IconCircleLabelList"/>
    <dgm:cxn modelId="{F2870FAE-FDFC-4613-9EE5-BA13C9FF5AC7}" type="presParOf" srcId="{905386BF-49BF-4E4B-A326-E7997979B869}" destId="{6B05CF0C-AC26-47BF-9707-F8AB1E35875C}" srcOrd="1" destOrd="0" presId="urn:microsoft.com/office/officeart/2018/5/layout/IconCircleLabelList"/>
    <dgm:cxn modelId="{E1ACEC2C-3F30-4CE6-9AA8-15FEBCFF0CC4}" type="presParOf" srcId="{905386BF-49BF-4E4B-A326-E7997979B869}" destId="{FD386A98-9F92-40C5-B3E2-D4D1DB2CB8BA}" srcOrd="2" destOrd="0" presId="urn:microsoft.com/office/officeart/2018/5/layout/IconCircleLabelList"/>
    <dgm:cxn modelId="{85D5E3F5-8A62-4F65-8B0B-775532550036}" type="presParOf" srcId="{905386BF-49BF-4E4B-A326-E7997979B869}" destId="{80E142A1-1834-402F-87E1-0C4F015BE415}" srcOrd="3" destOrd="0" presId="urn:microsoft.com/office/officeart/2018/5/layout/IconCircleLabelList"/>
    <dgm:cxn modelId="{BF792DB9-69A8-481B-B6CB-2470FE3F0578}" type="presParOf" srcId="{70ED0E5B-8D04-4BCD-898E-C5026E02BDAF}" destId="{54E813FA-D45D-48A6-AE5D-222F1C5CC8E5}" srcOrd="1" destOrd="0" presId="urn:microsoft.com/office/officeart/2018/5/layout/IconCircleLabelList"/>
    <dgm:cxn modelId="{E3859925-DD0B-4CFB-B072-422961B32AA5}" type="presParOf" srcId="{70ED0E5B-8D04-4BCD-898E-C5026E02BDAF}" destId="{358BE3CD-47FA-45C8-96BF-DDB6AE215A1F}" srcOrd="2" destOrd="0" presId="urn:microsoft.com/office/officeart/2018/5/layout/IconCircleLabelList"/>
    <dgm:cxn modelId="{3519F906-D967-4A1A-BDF4-5410605AF2AF}" type="presParOf" srcId="{358BE3CD-47FA-45C8-96BF-DDB6AE215A1F}" destId="{1BA27AA0-1512-4C51-9F6B-312DC52414E6}" srcOrd="0" destOrd="0" presId="urn:microsoft.com/office/officeart/2018/5/layout/IconCircleLabelList"/>
    <dgm:cxn modelId="{08E8CDDB-573A-45D7-98CC-32176525A0F9}" type="presParOf" srcId="{358BE3CD-47FA-45C8-96BF-DDB6AE215A1F}" destId="{3E7E481D-D484-4D92-AB5C-A4F0C35B2050}" srcOrd="1" destOrd="0" presId="urn:microsoft.com/office/officeart/2018/5/layout/IconCircleLabelList"/>
    <dgm:cxn modelId="{EC2FDF90-D391-4655-BFF6-639B9ACD00D9}" type="presParOf" srcId="{358BE3CD-47FA-45C8-96BF-DDB6AE215A1F}" destId="{0A568A6F-9656-4C3C-A120-6F888A094606}" srcOrd="2" destOrd="0" presId="urn:microsoft.com/office/officeart/2018/5/layout/IconCircleLabelList"/>
    <dgm:cxn modelId="{61239830-BAEC-4CEF-873A-1E9704BEBCF8}" type="presParOf" srcId="{358BE3CD-47FA-45C8-96BF-DDB6AE215A1F}" destId="{FC6C6ADE-674A-4A2D-AB08-ECF9D88AF916}" srcOrd="3" destOrd="0" presId="urn:microsoft.com/office/officeart/2018/5/layout/IconCircleLabelList"/>
    <dgm:cxn modelId="{EFAE5741-F920-4E80-A49E-3C7050E5CF63}" type="presParOf" srcId="{70ED0E5B-8D04-4BCD-898E-C5026E02BDAF}" destId="{744EF671-B22B-422D-AAA1-A82448E85101}" srcOrd="3" destOrd="0" presId="urn:microsoft.com/office/officeart/2018/5/layout/IconCircleLabelList"/>
    <dgm:cxn modelId="{E655A0F0-A131-4B37-84C3-4E7EEE3E15F6}" type="presParOf" srcId="{70ED0E5B-8D04-4BCD-898E-C5026E02BDAF}" destId="{D755E459-2A8B-4687-ADC8-F7DCB2367BFF}" srcOrd="4" destOrd="0" presId="urn:microsoft.com/office/officeart/2018/5/layout/IconCircleLabelList"/>
    <dgm:cxn modelId="{9D000EA0-737E-4973-A0CE-2038AC3394D1}" type="presParOf" srcId="{D755E459-2A8B-4687-ADC8-F7DCB2367BFF}" destId="{255105CD-4F6C-44E8-A68E-48649455C455}" srcOrd="0" destOrd="0" presId="urn:microsoft.com/office/officeart/2018/5/layout/IconCircleLabelList"/>
    <dgm:cxn modelId="{C959540B-2F17-4BD0-A397-13C6B56C7928}" type="presParOf" srcId="{D755E459-2A8B-4687-ADC8-F7DCB2367BFF}" destId="{62A4F234-479B-433C-8ED7-C9A2911F1D47}" srcOrd="1" destOrd="0" presId="urn:microsoft.com/office/officeart/2018/5/layout/IconCircleLabelList"/>
    <dgm:cxn modelId="{B3540338-FE71-44A5-8815-4929E5A79C90}" type="presParOf" srcId="{D755E459-2A8B-4687-ADC8-F7DCB2367BFF}" destId="{2FCE017D-403D-4B60-BCA6-6CFD6F225D74}" srcOrd="2" destOrd="0" presId="urn:microsoft.com/office/officeart/2018/5/layout/IconCircleLabelList"/>
    <dgm:cxn modelId="{295EAD48-EE00-48E2-889A-D7EC15E89768}" type="presParOf" srcId="{D755E459-2A8B-4687-ADC8-F7DCB2367BFF}" destId="{D1C5CA73-61BC-419D-B340-3784F0A1FE6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42CAAC52-DAD2-44AD-8515-A1F3EB846387}"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40AFD4F7-F22C-4FCA-AA65-3097F402E812}">
      <dgm:prSet custT="1"/>
      <dgm:spPr>
        <a:solidFill>
          <a:schemeClr val="accent1"/>
        </a:solidFill>
      </dgm:spPr>
      <dgm:t>
        <a:bodyPr/>
        <a:lstStyle/>
        <a:p>
          <a:r>
            <a:rPr lang="en-US" sz="1600"/>
            <a:t>Develop the Target Business Architecture that describes how the enterprise needs to operate to achieve the business goals, and respond to the strategic drivers set out in the Architecture Vision in a way that addresses the Statement of Architecture Work and stakeholder concerns</a:t>
          </a:r>
        </a:p>
      </dgm:t>
    </dgm:pt>
    <dgm:pt modelId="{9FAB4750-DA61-4D4B-B21E-93BA74432B99}" type="parTrans" cxnId="{E2E41F6D-7333-420D-ADA7-E85CC35F5796}">
      <dgm:prSet/>
      <dgm:spPr/>
      <dgm:t>
        <a:bodyPr/>
        <a:lstStyle/>
        <a:p>
          <a:endParaRPr lang="en-US" sz="1600"/>
        </a:p>
      </dgm:t>
    </dgm:pt>
    <dgm:pt modelId="{F38AC9BA-AC2E-407C-9DD6-D2F5A59E95E3}" type="sibTrans" cxnId="{E2E41F6D-7333-420D-ADA7-E85CC35F5796}">
      <dgm:prSet/>
      <dgm:spPr/>
      <dgm:t>
        <a:bodyPr/>
        <a:lstStyle/>
        <a:p>
          <a:endParaRPr lang="en-US" sz="1600"/>
        </a:p>
      </dgm:t>
    </dgm:pt>
    <dgm:pt modelId="{922C1242-44C3-4F95-8883-F9A2F4DEE2B2}">
      <dgm:prSet custT="1"/>
      <dgm:spPr>
        <a:solidFill>
          <a:schemeClr val="accent1"/>
        </a:solidFill>
      </dgm:spPr>
      <dgm:t>
        <a:bodyPr/>
        <a:lstStyle/>
        <a:p>
          <a:r>
            <a:rPr lang="en-GB" sz="1600"/>
            <a:t>Identify candidate Architecture Roadmap components based upon gaps between the Baseline and Target Business Architectures</a:t>
          </a:r>
          <a:endParaRPr lang="en-US" sz="1600"/>
        </a:p>
      </dgm:t>
    </dgm:pt>
    <dgm:pt modelId="{79B50301-A4F5-476E-A4DD-36C202045D49}" type="parTrans" cxnId="{11F72BAD-8D18-4CD8-9602-181D178C8EFC}">
      <dgm:prSet/>
      <dgm:spPr/>
      <dgm:t>
        <a:bodyPr/>
        <a:lstStyle/>
        <a:p>
          <a:endParaRPr lang="en-US" sz="1600"/>
        </a:p>
      </dgm:t>
    </dgm:pt>
    <dgm:pt modelId="{C3E02CB7-875A-42F5-ACF6-1D4C18019A05}" type="sibTrans" cxnId="{11F72BAD-8D18-4CD8-9602-181D178C8EFC}">
      <dgm:prSet/>
      <dgm:spPr/>
      <dgm:t>
        <a:bodyPr/>
        <a:lstStyle/>
        <a:p>
          <a:endParaRPr lang="en-US" sz="1600"/>
        </a:p>
      </dgm:t>
    </dgm:pt>
    <dgm:pt modelId="{171BC70F-D85C-44E7-B2BF-1947B71C6A2B}" type="pres">
      <dgm:prSet presAssocID="{42CAAC52-DAD2-44AD-8515-A1F3EB846387}" presName="linear" presStyleCnt="0">
        <dgm:presLayoutVars>
          <dgm:animLvl val="lvl"/>
          <dgm:resizeHandles val="exact"/>
        </dgm:presLayoutVars>
      </dgm:prSet>
      <dgm:spPr/>
    </dgm:pt>
    <dgm:pt modelId="{F654D356-001C-4C9A-B1C2-896B29C0A0C0}" type="pres">
      <dgm:prSet presAssocID="{40AFD4F7-F22C-4FCA-AA65-3097F402E812}" presName="parentText" presStyleLbl="node1" presStyleIdx="0" presStyleCnt="2" custLinFactNeighborY="5154">
        <dgm:presLayoutVars>
          <dgm:chMax val="0"/>
          <dgm:bulletEnabled val="1"/>
        </dgm:presLayoutVars>
      </dgm:prSet>
      <dgm:spPr/>
    </dgm:pt>
    <dgm:pt modelId="{97ACF750-3FE7-4B01-9D24-D5A08FBF225B}" type="pres">
      <dgm:prSet presAssocID="{F38AC9BA-AC2E-407C-9DD6-D2F5A59E95E3}" presName="spacer" presStyleCnt="0"/>
      <dgm:spPr/>
    </dgm:pt>
    <dgm:pt modelId="{82014B66-2E44-4896-9DE0-23DD1924A2EB}" type="pres">
      <dgm:prSet presAssocID="{922C1242-44C3-4F95-8883-F9A2F4DEE2B2}" presName="parentText" presStyleLbl="node1" presStyleIdx="1" presStyleCnt="2" custLinFactNeighborY="5154">
        <dgm:presLayoutVars>
          <dgm:chMax val="0"/>
          <dgm:bulletEnabled val="1"/>
        </dgm:presLayoutVars>
      </dgm:prSet>
      <dgm:spPr/>
    </dgm:pt>
  </dgm:ptLst>
  <dgm:cxnLst>
    <dgm:cxn modelId="{E2E41F6D-7333-420D-ADA7-E85CC35F5796}" srcId="{42CAAC52-DAD2-44AD-8515-A1F3EB846387}" destId="{40AFD4F7-F22C-4FCA-AA65-3097F402E812}" srcOrd="0" destOrd="0" parTransId="{9FAB4750-DA61-4D4B-B21E-93BA74432B99}" sibTransId="{F38AC9BA-AC2E-407C-9DD6-D2F5A59E95E3}"/>
    <dgm:cxn modelId="{11F72BAD-8D18-4CD8-9602-181D178C8EFC}" srcId="{42CAAC52-DAD2-44AD-8515-A1F3EB846387}" destId="{922C1242-44C3-4F95-8883-F9A2F4DEE2B2}" srcOrd="1" destOrd="0" parTransId="{79B50301-A4F5-476E-A4DD-36C202045D49}" sibTransId="{C3E02CB7-875A-42F5-ACF6-1D4C18019A05}"/>
    <dgm:cxn modelId="{912257BA-DE49-466F-B935-8DD427F5F5F9}" type="presOf" srcId="{42CAAC52-DAD2-44AD-8515-A1F3EB846387}" destId="{171BC70F-D85C-44E7-B2BF-1947B71C6A2B}" srcOrd="0" destOrd="0" presId="urn:microsoft.com/office/officeart/2005/8/layout/vList2"/>
    <dgm:cxn modelId="{02B19EBE-33A2-4344-AA55-95CCBC8AFC3C}" type="presOf" srcId="{40AFD4F7-F22C-4FCA-AA65-3097F402E812}" destId="{F654D356-001C-4C9A-B1C2-896B29C0A0C0}" srcOrd="0" destOrd="0" presId="urn:microsoft.com/office/officeart/2005/8/layout/vList2"/>
    <dgm:cxn modelId="{AE762CEC-272A-4B61-A100-A5BCE36F63D2}" type="presOf" srcId="{922C1242-44C3-4F95-8883-F9A2F4DEE2B2}" destId="{82014B66-2E44-4896-9DE0-23DD1924A2EB}" srcOrd="0" destOrd="0" presId="urn:microsoft.com/office/officeart/2005/8/layout/vList2"/>
    <dgm:cxn modelId="{B62298F7-0A4E-495E-9A7B-4EB2E5A31AA7}" type="presParOf" srcId="{171BC70F-D85C-44E7-B2BF-1947B71C6A2B}" destId="{F654D356-001C-4C9A-B1C2-896B29C0A0C0}" srcOrd="0" destOrd="0" presId="urn:microsoft.com/office/officeart/2005/8/layout/vList2"/>
    <dgm:cxn modelId="{E66AFAFC-87AB-4EE1-B8FD-7531B3C9D540}" type="presParOf" srcId="{171BC70F-D85C-44E7-B2BF-1947B71C6A2B}" destId="{97ACF750-3FE7-4B01-9D24-D5A08FBF225B}" srcOrd="1" destOrd="0" presId="urn:microsoft.com/office/officeart/2005/8/layout/vList2"/>
    <dgm:cxn modelId="{6CF460E5-F206-451E-AF71-4EFC76EAC6DA}" type="presParOf" srcId="{171BC70F-D85C-44E7-B2BF-1947B71C6A2B}" destId="{82014B66-2E44-4896-9DE0-23DD1924A2E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83E86907-5D19-4B4D-B500-8B1BAADC5EF5}" type="doc">
      <dgm:prSet loTypeId="urn:microsoft.com/office/officeart/2018/2/layout/IconVerticalSolidList" loCatId="icon" qsTypeId="urn:microsoft.com/office/officeart/2005/8/quickstyle/simple5" qsCatId="simple" csTypeId="urn:microsoft.com/office/officeart/2005/8/colors/accent1_3" csCatId="accent1" phldr="1"/>
      <dgm:spPr/>
      <dgm:t>
        <a:bodyPr/>
        <a:lstStyle/>
        <a:p>
          <a:endParaRPr lang="en-US"/>
        </a:p>
      </dgm:t>
    </dgm:pt>
    <dgm:pt modelId="{E60E2AC0-DC41-4C79-8109-03D5AFE55E20}">
      <dgm:prSet custT="1"/>
      <dgm:spPr/>
      <dgm:t>
        <a:bodyPr/>
        <a:lstStyle/>
        <a:p>
          <a:pPr>
            <a:lnSpc>
              <a:spcPct val="100000"/>
            </a:lnSpc>
          </a:pPr>
          <a:r>
            <a:rPr lang="en-US" sz="1100" dirty="0"/>
            <a:t>Knowledge of the Business Architecture is a prerequisite for architecture work in the other domains</a:t>
          </a:r>
        </a:p>
      </dgm:t>
    </dgm:pt>
    <dgm:pt modelId="{E20E92AA-A022-4392-A995-FCC7DB05CEEC}" type="parTrans" cxnId="{6E49D2BD-9165-44CA-9D5B-0A8A919CB04F}">
      <dgm:prSet/>
      <dgm:spPr/>
      <dgm:t>
        <a:bodyPr/>
        <a:lstStyle/>
        <a:p>
          <a:endParaRPr lang="en-US" sz="1200"/>
        </a:p>
      </dgm:t>
    </dgm:pt>
    <dgm:pt modelId="{02B5F7F7-27C1-4376-B7C8-EA71361D28DE}" type="sibTrans" cxnId="{6E49D2BD-9165-44CA-9D5B-0A8A919CB04F}">
      <dgm:prSet/>
      <dgm:spPr/>
      <dgm:t>
        <a:bodyPr/>
        <a:lstStyle/>
        <a:p>
          <a:endParaRPr lang="en-US" sz="1200"/>
        </a:p>
      </dgm:t>
    </dgm:pt>
    <dgm:pt modelId="{37DCDF8C-750D-4695-B364-89B425C7E8EB}">
      <dgm:prSet custT="1"/>
      <dgm:spPr/>
      <dgm:t>
        <a:bodyPr/>
        <a:lstStyle/>
        <a:p>
          <a:pPr>
            <a:lnSpc>
              <a:spcPct val="100000"/>
            </a:lnSpc>
          </a:pPr>
          <a:r>
            <a:rPr lang="en-US" sz="1100"/>
            <a:t>Business Strategy defines what to achieve </a:t>
          </a:r>
        </a:p>
      </dgm:t>
    </dgm:pt>
    <dgm:pt modelId="{B8AF0229-8CDA-49B2-AA21-53B440DCC09A}" type="parTrans" cxnId="{00954A49-C412-4FD6-A0F5-9712CF824ACB}">
      <dgm:prSet/>
      <dgm:spPr/>
      <dgm:t>
        <a:bodyPr/>
        <a:lstStyle/>
        <a:p>
          <a:endParaRPr lang="en-US" sz="1200"/>
        </a:p>
      </dgm:t>
    </dgm:pt>
    <dgm:pt modelId="{AA38129F-7DF2-4C57-AA1C-C95F10A315C7}" type="sibTrans" cxnId="{00954A49-C412-4FD6-A0F5-9712CF824ACB}">
      <dgm:prSet/>
      <dgm:spPr/>
      <dgm:t>
        <a:bodyPr/>
        <a:lstStyle/>
        <a:p>
          <a:endParaRPr lang="en-US" sz="1200"/>
        </a:p>
      </dgm:t>
    </dgm:pt>
    <dgm:pt modelId="{F1A0EDE5-7DA6-40BD-8457-F5D94BBB0BB2}">
      <dgm:prSet custT="1"/>
      <dgm:spPr/>
      <dgm:t>
        <a:bodyPr/>
        <a:lstStyle/>
        <a:p>
          <a:pPr>
            <a:lnSpc>
              <a:spcPct val="100000"/>
            </a:lnSpc>
          </a:pPr>
          <a:r>
            <a:rPr lang="en-US" sz="1100"/>
            <a:t>Business Architecture describes how to achieve it</a:t>
          </a:r>
        </a:p>
      </dgm:t>
    </dgm:pt>
    <dgm:pt modelId="{7C0304B5-5C13-4BB8-A822-18199AAE893E}" type="parTrans" cxnId="{36B49F4C-F6A0-46CA-AB17-D037AC47B595}">
      <dgm:prSet/>
      <dgm:spPr/>
      <dgm:t>
        <a:bodyPr/>
        <a:lstStyle/>
        <a:p>
          <a:endParaRPr lang="en-US" sz="1200"/>
        </a:p>
      </dgm:t>
    </dgm:pt>
    <dgm:pt modelId="{19A1F296-9701-4DA2-96D6-26EFF1A8779D}" type="sibTrans" cxnId="{36B49F4C-F6A0-46CA-AB17-D037AC47B595}">
      <dgm:prSet/>
      <dgm:spPr/>
      <dgm:t>
        <a:bodyPr/>
        <a:lstStyle/>
        <a:p>
          <a:endParaRPr lang="en-US" sz="1200"/>
        </a:p>
      </dgm:t>
    </dgm:pt>
    <dgm:pt modelId="{D78EB0BA-CB22-4982-8C24-7D6D3E6EABC9}">
      <dgm:prSet custT="1"/>
      <dgm:spPr/>
      <dgm:t>
        <a:bodyPr/>
        <a:lstStyle/>
        <a:p>
          <a:pPr>
            <a:lnSpc>
              <a:spcPct val="100000"/>
            </a:lnSpc>
          </a:pPr>
          <a:r>
            <a:rPr lang="en-GB" sz="1100"/>
            <a:t>If there is no existing strategy or planning:</a:t>
          </a:r>
          <a:endParaRPr lang="en-US" sz="1100"/>
        </a:p>
      </dgm:t>
    </dgm:pt>
    <dgm:pt modelId="{19250659-EADD-4BBA-90D6-4778DCC35D71}" type="parTrans" cxnId="{AC6F937B-0432-4D11-ABF3-F7671F90E5CA}">
      <dgm:prSet/>
      <dgm:spPr/>
      <dgm:t>
        <a:bodyPr/>
        <a:lstStyle/>
        <a:p>
          <a:endParaRPr lang="en-US" sz="1200"/>
        </a:p>
      </dgm:t>
    </dgm:pt>
    <dgm:pt modelId="{2FCDD2E7-9F13-45B7-B270-8154B581916E}" type="sibTrans" cxnId="{AC6F937B-0432-4D11-ABF3-F7671F90E5CA}">
      <dgm:prSet/>
      <dgm:spPr/>
      <dgm:t>
        <a:bodyPr/>
        <a:lstStyle/>
        <a:p>
          <a:endParaRPr lang="en-US" sz="1200"/>
        </a:p>
      </dgm:t>
    </dgm:pt>
    <dgm:pt modelId="{8B9F9808-1920-4711-95C6-F48844103B25}">
      <dgm:prSet custT="1"/>
      <dgm:spPr/>
      <dgm:t>
        <a:bodyPr/>
        <a:lstStyle/>
        <a:p>
          <a:pPr>
            <a:lnSpc>
              <a:spcPct val="100000"/>
            </a:lnSpc>
          </a:pPr>
          <a:r>
            <a:rPr lang="en-GB" sz="900">
              <a:sym typeface="Wingdings" pitchFamily="2" charset="2"/>
            </a:rPr>
            <a:t></a:t>
          </a:r>
          <a:r>
            <a:rPr lang="en-GB" sz="900"/>
            <a:t>Identify any existing architecture definitions, then verify and update</a:t>
          </a:r>
          <a:endParaRPr lang="en-US" sz="900"/>
        </a:p>
      </dgm:t>
    </dgm:pt>
    <dgm:pt modelId="{B2CD31D7-CEFD-4DAC-84F7-C458B804F1F2}" type="parTrans" cxnId="{B35DFB07-32C5-427A-AF10-DCF39A99B2DD}">
      <dgm:prSet/>
      <dgm:spPr/>
      <dgm:t>
        <a:bodyPr/>
        <a:lstStyle/>
        <a:p>
          <a:endParaRPr lang="en-US" sz="1200"/>
        </a:p>
      </dgm:t>
    </dgm:pt>
    <dgm:pt modelId="{551407AA-05D4-4693-8EFF-43D16587ABE2}" type="sibTrans" cxnId="{B35DFB07-32C5-427A-AF10-DCF39A99B2DD}">
      <dgm:prSet/>
      <dgm:spPr/>
      <dgm:t>
        <a:bodyPr/>
        <a:lstStyle/>
        <a:p>
          <a:endParaRPr lang="en-US" sz="1200"/>
        </a:p>
      </dgm:t>
    </dgm:pt>
    <dgm:pt modelId="{1B94E4B3-9BF8-4019-B604-031FA8D8C9B8}">
      <dgm:prSet custT="1"/>
      <dgm:spPr/>
      <dgm:t>
        <a:bodyPr/>
        <a:lstStyle/>
        <a:p>
          <a:pPr>
            <a:lnSpc>
              <a:spcPct val="100000"/>
            </a:lnSpc>
          </a:pPr>
          <a:r>
            <a:rPr lang="en-GB" sz="900">
              <a:sym typeface="Wingdings" pitchFamily="2" charset="2"/>
            </a:rPr>
            <a:t></a:t>
          </a:r>
          <a:r>
            <a:rPr lang="en-GB" sz="900"/>
            <a:t>New process definitions may require detailed work</a:t>
          </a:r>
          <a:endParaRPr lang="en-US" sz="900"/>
        </a:p>
      </dgm:t>
    </dgm:pt>
    <dgm:pt modelId="{9FCBC91B-6B28-46FB-946B-DA3E0524CEA7}" type="parTrans" cxnId="{72852017-7A05-454C-9D21-BF691E15F373}">
      <dgm:prSet/>
      <dgm:spPr/>
      <dgm:t>
        <a:bodyPr/>
        <a:lstStyle/>
        <a:p>
          <a:endParaRPr lang="en-US" sz="1200"/>
        </a:p>
      </dgm:t>
    </dgm:pt>
    <dgm:pt modelId="{879B0876-AE45-4826-8990-982BD4789E9F}" type="sibTrans" cxnId="{72852017-7A05-454C-9D21-BF691E15F373}">
      <dgm:prSet/>
      <dgm:spPr/>
      <dgm:t>
        <a:bodyPr/>
        <a:lstStyle/>
        <a:p>
          <a:endParaRPr lang="en-US" sz="1200"/>
        </a:p>
      </dgm:t>
    </dgm:pt>
    <dgm:pt modelId="{482E1DBD-C507-4137-82BC-32C41747B03F}">
      <dgm:prSet custT="1"/>
      <dgm:spPr/>
      <dgm:t>
        <a:bodyPr/>
        <a:lstStyle/>
        <a:p>
          <a:pPr>
            <a:lnSpc>
              <a:spcPct val="100000"/>
            </a:lnSpc>
          </a:pPr>
          <a:r>
            <a:rPr lang="en-GB" sz="1100"/>
            <a:t>In both cases, use business scenarios</a:t>
          </a:r>
          <a:endParaRPr lang="en-US" sz="1100"/>
        </a:p>
      </dgm:t>
    </dgm:pt>
    <dgm:pt modelId="{6853DC9B-3101-4FDE-A055-9E01337C4CF9}" type="parTrans" cxnId="{5FF1441E-0AFC-4A3C-9061-3435A4B4B542}">
      <dgm:prSet/>
      <dgm:spPr/>
      <dgm:t>
        <a:bodyPr/>
        <a:lstStyle/>
        <a:p>
          <a:endParaRPr lang="en-US" sz="1200"/>
        </a:p>
      </dgm:t>
    </dgm:pt>
    <dgm:pt modelId="{1787C4C2-81A2-4405-9840-8C9B6F5E4A7A}" type="sibTrans" cxnId="{5FF1441E-0AFC-4A3C-9061-3435A4B4B542}">
      <dgm:prSet/>
      <dgm:spPr/>
      <dgm:t>
        <a:bodyPr/>
        <a:lstStyle/>
        <a:p>
          <a:endParaRPr lang="en-US" sz="1200"/>
        </a:p>
      </dgm:t>
    </dgm:pt>
    <dgm:pt modelId="{5B8D68E2-39D3-4DDE-B987-D33E64AD2B0A}" type="pres">
      <dgm:prSet presAssocID="{83E86907-5D19-4B4D-B500-8B1BAADC5EF5}" presName="root" presStyleCnt="0">
        <dgm:presLayoutVars>
          <dgm:dir/>
          <dgm:resizeHandles val="exact"/>
        </dgm:presLayoutVars>
      </dgm:prSet>
      <dgm:spPr/>
    </dgm:pt>
    <dgm:pt modelId="{F088EC08-CCD7-439B-9081-89CF6687057D}" type="pres">
      <dgm:prSet presAssocID="{E60E2AC0-DC41-4C79-8109-03D5AFE55E20}" presName="compNode" presStyleCnt="0"/>
      <dgm:spPr/>
    </dgm:pt>
    <dgm:pt modelId="{5C5906AC-9457-49E2-9B48-912233A37C1F}" type="pres">
      <dgm:prSet presAssocID="{E60E2AC0-DC41-4C79-8109-03D5AFE55E20}" presName="bgRect" presStyleLbl="bgShp" presStyleIdx="0" presStyleCnt="5"/>
      <dgm:spPr/>
    </dgm:pt>
    <dgm:pt modelId="{964D4CEA-4AA7-4F58-8053-2F7DAB1A9A63}" type="pres">
      <dgm:prSet presAssocID="{E60E2AC0-DC41-4C79-8109-03D5AFE55E20}"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atabase"/>
        </a:ext>
      </dgm:extLst>
    </dgm:pt>
    <dgm:pt modelId="{B852FB78-46DB-40A3-BD0E-2BA0811E3A48}" type="pres">
      <dgm:prSet presAssocID="{E60E2AC0-DC41-4C79-8109-03D5AFE55E20}" presName="spaceRect" presStyleCnt="0"/>
      <dgm:spPr/>
    </dgm:pt>
    <dgm:pt modelId="{73EC4A3A-A894-49EA-9B0E-40AA9282E80A}" type="pres">
      <dgm:prSet presAssocID="{E60E2AC0-DC41-4C79-8109-03D5AFE55E20}" presName="parTx" presStyleLbl="revTx" presStyleIdx="0" presStyleCnt="6" custLinFactNeighborX="-3593" custLinFactNeighborY="9145">
        <dgm:presLayoutVars>
          <dgm:chMax val="0"/>
          <dgm:chPref val="0"/>
        </dgm:presLayoutVars>
      </dgm:prSet>
      <dgm:spPr/>
    </dgm:pt>
    <dgm:pt modelId="{7BCB3E33-8AAA-469E-B1D4-206E8573A1D2}" type="pres">
      <dgm:prSet presAssocID="{02B5F7F7-27C1-4376-B7C8-EA71361D28DE}" presName="sibTrans" presStyleCnt="0"/>
      <dgm:spPr/>
    </dgm:pt>
    <dgm:pt modelId="{09D4C6CF-75EB-40B0-8338-CA51CA959793}" type="pres">
      <dgm:prSet presAssocID="{37DCDF8C-750D-4695-B364-89B425C7E8EB}" presName="compNode" presStyleCnt="0"/>
      <dgm:spPr/>
    </dgm:pt>
    <dgm:pt modelId="{6AF76E75-0EAC-469E-91A7-32ECBFEEA252}" type="pres">
      <dgm:prSet presAssocID="{37DCDF8C-750D-4695-B364-89B425C7E8EB}" presName="bgRect" presStyleLbl="bgShp" presStyleIdx="1" presStyleCnt="5"/>
      <dgm:spPr/>
    </dgm:pt>
    <dgm:pt modelId="{C003EFDD-D9FB-4D9D-8363-3C37FC628A87}" type="pres">
      <dgm:prSet presAssocID="{37DCDF8C-750D-4695-B364-89B425C7E8EB}"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seye"/>
        </a:ext>
      </dgm:extLst>
    </dgm:pt>
    <dgm:pt modelId="{D8EA9ADF-73C5-4EEE-84AB-6347E693D1F9}" type="pres">
      <dgm:prSet presAssocID="{37DCDF8C-750D-4695-B364-89B425C7E8EB}" presName="spaceRect" presStyleCnt="0"/>
      <dgm:spPr/>
    </dgm:pt>
    <dgm:pt modelId="{FBD0517F-5086-407A-BC5D-8302CF723D5B}" type="pres">
      <dgm:prSet presAssocID="{37DCDF8C-750D-4695-B364-89B425C7E8EB}" presName="parTx" presStyleLbl="revTx" presStyleIdx="1" presStyleCnt="6" custScaleY="88195" custLinFactNeighborX="-5049" custLinFactNeighborY="12776">
        <dgm:presLayoutVars>
          <dgm:chMax val="0"/>
          <dgm:chPref val="0"/>
        </dgm:presLayoutVars>
      </dgm:prSet>
      <dgm:spPr/>
    </dgm:pt>
    <dgm:pt modelId="{6A66F498-30C0-4553-8415-B0737B199BAB}" type="pres">
      <dgm:prSet presAssocID="{AA38129F-7DF2-4C57-AA1C-C95F10A315C7}" presName="sibTrans" presStyleCnt="0"/>
      <dgm:spPr/>
    </dgm:pt>
    <dgm:pt modelId="{71CEC1F8-B0D4-4758-A2E8-F9E124C29E76}" type="pres">
      <dgm:prSet presAssocID="{F1A0EDE5-7DA6-40BD-8457-F5D94BBB0BB2}" presName="compNode" presStyleCnt="0"/>
      <dgm:spPr/>
    </dgm:pt>
    <dgm:pt modelId="{147D1024-CDA3-4069-9B10-101E16F9575B}" type="pres">
      <dgm:prSet presAssocID="{F1A0EDE5-7DA6-40BD-8457-F5D94BBB0BB2}" presName="bgRect" presStyleLbl="bgShp" presStyleIdx="2" presStyleCnt="5"/>
      <dgm:spPr/>
    </dgm:pt>
    <dgm:pt modelId="{02D3C084-BB8A-4EDA-BC21-71561E365C40}" type="pres">
      <dgm:prSet presAssocID="{F1A0EDE5-7DA6-40BD-8457-F5D94BBB0BB2}"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mart Phone"/>
        </a:ext>
      </dgm:extLst>
    </dgm:pt>
    <dgm:pt modelId="{40EE4B38-9739-4CF6-AD67-B8CF017D869F}" type="pres">
      <dgm:prSet presAssocID="{F1A0EDE5-7DA6-40BD-8457-F5D94BBB0BB2}" presName="spaceRect" presStyleCnt="0"/>
      <dgm:spPr/>
    </dgm:pt>
    <dgm:pt modelId="{B47628E6-3192-4EBA-B1BE-788909941694}" type="pres">
      <dgm:prSet presAssocID="{F1A0EDE5-7DA6-40BD-8457-F5D94BBB0BB2}" presName="parTx" presStyleLbl="revTx" presStyleIdx="2" presStyleCnt="6" custScaleX="105939" custLinFactNeighborX="-1631" custLinFactNeighborY="453">
        <dgm:presLayoutVars>
          <dgm:chMax val="0"/>
          <dgm:chPref val="0"/>
        </dgm:presLayoutVars>
      </dgm:prSet>
      <dgm:spPr/>
    </dgm:pt>
    <dgm:pt modelId="{543360C5-B0DF-4A78-9B79-717DEB23D3A2}" type="pres">
      <dgm:prSet presAssocID="{19A1F296-9701-4DA2-96D6-26EFF1A8779D}" presName="sibTrans" presStyleCnt="0"/>
      <dgm:spPr/>
    </dgm:pt>
    <dgm:pt modelId="{EB68B363-4727-44D6-B6D0-CBD2ED8E1B2C}" type="pres">
      <dgm:prSet presAssocID="{D78EB0BA-CB22-4982-8C24-7D6D3E6EABC9}" presName="compNode" presStyleCnt="0"/>
      <dgm:spPr/>
    </dgm:pt>
    <dgm:pt modelId="{3B830310-3433-49F9-97BE-181AAE06ED28}" type="pres">
      <dgm:prSet presAssocID="{D78EB0BA-CB22-4982-8C24-7D6D3E6EABC9}" presName="bgRect" presStyleLbl="bgShp" presStyleIdx="3" presStyleCnt="5"/>
      <dgm:spPr/>
    </dgm:pt>
    <dgm:pt modelId="{7023FDA0-AF5A-4E00-B3D2-43A93B8DEB95}" type="pres">
      <dgm:prSet presAssocID="{D78EB0BA-CB22-4982-8C24-7D6D3E6EABC9}"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877487A3-9BAB-4617-B763-06F5F133A519}" type="pres">
      <dgm:prSet presAssocID="{D78EB0BA-CB22-4982-8C24-7D6D3E6EABC9}" presName="spaceRect" presStyleCnt="0"/>
      <dgm:spPr/>
    </dgm:pt>
    <dgm:pt modelId="{62B1C8AF-9AC8-4053-BF4C-AABDF38FA8F8}" type="pres">
      <dgm:prSet presAssocID="{D78EB0BA-CB22-4982-8C24-7D6D3E6EABC9}" presName="parTx" presStyleLbl="revTx" presStyleIdx="3" presStyleCnt="6" custLinFactNeighborX="-6580" custLinFactNeighborY="453">
        <dgm:presLayoutVars>
          <dgm:chMax val="0"/>
          <dgm:chPref val="0"/>
        </dgm:presLayoutVars>
      </dgm:prSet>
      <dgm:spPr/>
    </dgm:pt>
    <dgm:pt modelId="{52D07AE2-A625-4F7E-A530-64EAF24D7EC3}" type="pres">
      <dgm:prSet presAssocID="{D78EB0BA-CB22-4982-8C24-7D6D3E6EABC9}" presName="desTx" presStyleLbl="revTx" presStyleIdx="4" presStyleCnt="6" custScaleX="106443" custLinFactNeighborX="-499" custLinFactNeighborY="-27">
        <dgm:presLayoutVars/>
      </dgm:prSet>
      <dgm:spPr/>
    </dgm:pt>
    <dgm:pt modelId="{D74FE73B-2BCC-4186-8308-60FE8819E1FC}" type="pres">
      <dgm:prSet presAssocID="{2FCDD2E7-9F13-45B7-B270-8154B581916E}" presName="sibTrans" presStyleCnt="0"/>
      <dgm:spPr/>
    </dgm:pt>
    <dgm:pt modelId="{15C37F94-0051-4996-9840-72B69FF596D0}" type="pres">
      <dgm:prSet presAssocID="{482E1DBD-C507-4137-82BC-32C41747B03F}" presName="compNode" presStyleCnt="0"/>
      <dgm:spPr/>
    </dgm:pt>
    <dgm:pt modelId="{4A526CE0-8B11-4056-AC9B-D31BDC750877}" type="pres">
      <dgm:prSet presAssocID="{482E1DBD-C507-4137-82BC-32C41747B03F}" presName="bgRect" presStyleLbl="bgShp" presStyleIdx="4" presStyleCnt="5"/>
      <dgm:spPr/>
    </dgm:pt>
    <dgm:pt modelId="{37E05F9B-491B-4728-926D-EC920A16CF21}" type="pres">
      <dgm:prSet presAssocID="{482E1DBD-C507-4137-82BC-32C41747B03F}"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Factory"/>
        </a:ext>
      </dgm:extLst>
    </dgm:pt>
    <dgm:pt modelId="{9238025A-779A-4D5F-8002-6608102D4AA5}" type="pres">
      <dgm:prSet presAssocID="{482E1DBD-C507-4137-82BC-32C41747B03F}" presName="spaceRect" presStyleCnt="0"/>
      <dgm:spPr/>
    </dgm:pt>
    <dgm:pt modelId="{84BFB138-4FAA-49F7-A82D-BEB26AE1ABD4}" type="pres">
      <dgm:prSet presAssocID="{482E1DBD-C507-4137-82BC-32C41747B03F}" presName="parTx" presStyleLbl="revTx" presStyleIdx="5" presStyleCnt="6" custLinFactNeighborX="-3593" custLinFactNeighborY="13491">
        <dgm:presLayoutVars>
          <dgm:chMax val="0"/>
          <dgm:chPref val="0"/>
        </dgm:presLayoutVars>
      </dgm:prSet>
      <dgm:spPr/>
    </dgm:pt>
  </dgm:ptLst>
  <dgm:cxnLst>
    <dgm:cxn modelId="{B35DFB07-32C5-427A-AF10-DCF39A99B2DD}" srcId="{D78EB0BA-CB22-4982-8C24-7D6D3E6EABC9}" destId="{8B9F9808-1920-4711-95C6-F48844103B25}" srcOrd="0" destOrd="0" parTransId="{B2CD31D7-CEFD-4DAC-84F7-C458B804F1F2}" sibTransId="{551407AA-05D4-4693-8EFF-43D16587ABE2}"/>
    <dgm:cxn modelId="{72852017-7A05-454C-9D21-BF691E15F373}" srcId="{D78EB0BA-CB22-4982-8C24-7D6D3E6EABC9}" destId="{1B94E4B3-9BF8-4019-B604-031FA8D8C9B8}" srcOrd="1" destOrd="0" parTransId="{9FCBC91B-6B28-46FB-946B-DA3E0524CEA7}" sibTransId="{879B0876-AE45-4826-8990-982BD4789E9F}"/>
    <dgm:cxn modelId="{5FF1441E-0AFC-4A3C-9061-3435A4B4B542}" srcId="{83E86907-5D19-4B4D-B500-8B1BAADC5EF5}" destId="{482E1DBD-C507-4137-82BC-32C41747B03F}" srcOrd="4" destOrd="0" parTransId="{6853DC9B-3101-4FDE-A055-9E01337C4CF9}" sibTransId="{1787C4C2-81A2-4405-9840-8C9B6F5E4A7A}"/>
    <dgm:cxn modelId="{F9560540-98BE-482C-98CB-4A889D29A808}" type="presOf" srcId="{83E86907-5D19-4B4D-B500-8B1BAADC5EF5}" destId="{5B8D68E2-39D3-4DDE-B987-D33E64AD2B0A}" srcOrd="0" destOrd="0" presId="urn:microsoft.com/office/officeart/2018/2/layout/IconVerticalSolidList"/>
    <dgm:cxn modelId="{9E836E46-3BDF-4972-B4D1-72F4A2F9285D}" type="presOf" srcId="{1B94E4B3-9BF8-4019-B604-031FA8D8C9B8}" destId="{52D07AE2-A625-4F7E-A530-64EAF24D7EC3}" srcOrd="0" destOrd="1" presId="urn:microsoft.com/office/officeart/2018/2/layout/IconVerticalSolidList"/>
    <dgm:cxn modelId="{00954A49-C412-4FD6-A0F5-9712CF824ACB}" srcId="{83E86907-5D19-4B4D-B500-8B1BAADC5EF5}" destId="{37DCDF8C-750D-4695-B364-89B425C7E8EB}" srcOrd="1" destOrd="0" parTransId="{B8AF0229-8CDA-49B2-AA21-53B440DCC09A}" sibTransId="{AA38129F-7DF2-4C57-AA1C-C95F10A315C7}"/>
    <dgm:cxn modelId="{36B49F4C-F6A0-46CA-AB17-D037AC47B595}" srcId="{83E86907-5D19-4B4D-B500-8B1BAADC5EF5}" destId="{F1A0EDE5-7DA6-40BD-8457-F5D94BBB0BB2}" srcOrd="2" destOrd="0" parTransId="{7C0304B5-5C13-4BB8-A822-18199AAE893E}" sibTransId="{19A1F296-9701-4DA2-96D6-26EFF1A8779D}"/>
    <dgm:cxn modelId="{F52A9E6E-A57B-412A-9589-44B6AF85612D}" type="presOf" srcId="{37DCDF8C-750D-4695-B364-89B425C7E8EB}" destId="{FBD0517F-5086-407A-BC5D-8302CF723D5B}" srcOrd="0" destOrd="0" presId="urn:microsoft.com/office/officeart/2018/2/layout/IconVerticalSolidList"/>
    <dgm:cxn modelId="{AC6F937B-0432-4D11-ABF3-F7671F90E5CA}" srcId="{83E86907-5D19-4B4D-B500-8B1BAADC5EF5}" destId="{D78EB0BA-CB22-4982-8C24-7D6D3E6EABC9}" srcOrd="3" destOrd="0" parTransId="{19250659-EADD-4BBA-90D6-4778DCC35D71}" sibTransId="{2FCDD2E7-9F13-45B7-B270-8154B581916E}"/>
    <dgm:cxn modelId="{6E49D2BD-9165-44CA-9D5B-0A8A919CB04F}" srcId="{83E86907-5D19-4B4D-B500-8B1BAADC5EF5}" destId="{E60E2AC0-DC41-4C79-8109-03D5AFE55E20}" srcOrd="0" destOrd="0" parTransId="{E20E92AA-A022-4392-A995-FCC7DB05CEEC}" sibTransId="{02B5F7F7-27C1-4376-B7C8-EA71361D28DE}"/>
    <dgm:cxn modelId="{EE064BC5-ABF3-4542-B504-6CE1CB0A88E6}" type="presOf" srcId="{8B9F9808-1920-4711-95C6-F48844103B25}" destId="{52D07AE2-A625-4F7E-A530-64EAF24D7EC3}" srcOrd="0" destOrd="0" presId="urn:microsoft.com/office/officeart/2018/2/layout/IconVerticalSolidList"/>
    <dgm:cxn modelId="{A13312DA-BFD3-4116-82E7-CA7F5910C343}" type="presOf" srcId="{E60E2AC0-DC41-4C79-8109-03D5AFE55E20}" destId="{73EC4A3A-A894-49EA-9B0E-40AA9282E80A}" srcOrd="0" destOrd="0" presId="urn:microsoft.com/office/officeart/2018/2/layout/IconVerticalSolidList"/>
    <dgm:cxn modelId="{D08302EC-E039-4199-9B18-F29C17A2FFFB}" type="presOf" srcId="{482E1DBD-C507-4137-82BC-32C41747B03F}" destId="{84BFB138-4FAA-49F7-A82D-BEB26AE1ABD4}" srcOrd="0" destOrd="0" presId="urn:microsoft.com/office/officeart/2018/2/layout/IconVerticalSolidList"/>
    <dgm:cxn modelId="{CB0A44F7-C1FA-430C-B60E-00874E2CF9F8}" type="presOf" srcId="{F1A0EDE5-7DA6-40BD-8457-F5D94BBB0BB2}" destId="{B47628E6-3192-4EBA-B1BE-788909941694}" srcOrd="0" destOrd="0" presId="urn:microsoft.com/office/officeart/2018/2/layout/IconVerticalSolidList"/>
    <dgm:cxn modelId="{945D5FF9-949B-4AFF-8B0D-C6E4D820BCC9}" type="presOf" srcId="{D78EB0BA-CB22-4982-8C24-7D6D3E6EABC9}" destId="{62B1C8AF-9AC8-4053-BF4C-AABDF38FA8F8}" srcOrd="0" destOrd="0" presId="urn:microsoft.com/office/officeart/2018/2/layout/IconVerticalSolidList"/>
    <dgm:cxn modelId="{EEB16226-F9C5-4096-BBA8-0044DF3801D1}" type="presParOf" srcId="{5B8D68E2-39D3-4DDE-B987-D33E64AD2B0A}" destId="{F088EC08-CCD7-439B-9081-89CF6687057D}" srcOrd="0" destOrd="0" presId="urn:microsoft.com/office/officeart/2018/2/layout/IconVerticalSolidList"/>
    <dgm:cxn modelId="{75C7E898-C8A8-49FC-ABC3-E0ABEB76F2B9}" type="presParOf" srcId="{F088EC08-CCD7-439B-9081-89CF6687057D}" destId="{5C5906AC-9457-49E2-9B48-912233A37C1F}" srcOrd="0" destOrd="0" presId="urn:microsoft.com/office/officeart/2018/2/layout/IconVerticalSolidList"/>
    <dgm:cxn modelId="{CDFD650B-CA5F-41CF-AA02-54971E31B2CE}" type="presParOf" srcId="{F088EC08-CCD7-439B-9081-89CF6687057D}" destId="{964D4CEA-4AA7-4F58-8053-2F7DAB1A9A63}" srcOrd="1" destOrd="0" presId="urn:microsoft.com/office/officeart/2018/2/layout/IconVerticalSolidList"/>
    <dgm:cxn modelId="{7AFF037C-977F-41BE-A1D8-89E043D6268B}" type="presParOf" srcId="{F088EC08-CCD7-439B-9081-89CF6687057D}" destId="{B852FB78-46DB-40A3-BD0E-2BA0811E3A48}" srcOrd="2" destOrd="0" presId="urn:microsoft.com/office/officeart/2018/2/layout/IconVerticalSolidList"/>
    <dgm:cxn modelId="{6B7FE146-8D75-499B-A9DB-CE6232D92253}" type="presParOf" srcId="{F088EC08-CCD7-439B-9081-89CF6687057D}" destId="{73EC4A3A-A894-49EA-9B0E-40AA9282E80A}" srcOrd="3" destOrd="0" presId="urn:microsoft.com/office/officeart/2018/2/layout/IconVerticalSolidList"/>
    <dgm:cxn modelId="{AB225642-ED81-41C0-A1DB-CEC831084342}" type="presParOf" srcId="{5B8D68E2-39D3-4DDE-B987-D33E64AD2B0A}" destId="{7BCB3E33-8AAA-469E-B1D4-206E8573A1D2}" srcOrd="1" destOrd="0" presId="urn:microsoft.com/office/officeart/2018/2/layout/IconVerticalSolidList"/>
    <dgm:cxn modelId="{AB3A74C5-B8AD-42BB-AB52-73CA75AEFFDF}" type="presParOf" srcId="{5B8D68E2-39D3-4DDE-B987-D33E64AD2B0A}" destId="{09D4C6CF-75EB-40B0-8338-CA51CA959793}" srcOrd="2" destOrd="0" presId="urn:microsoft.com/office/officeart/2018/2/layout/IconVerticalSolidList"/>
    <dgm:cxn modelId="{FEE3EDDC-A8E7-42A0-9335-8ED1C6BA397E}" type="presParOf" srcId="{09D4C6CF-75EB-40B0-8338-CA51CA959793}" destId="{6AF76E75-0EAC-469E-91A7-32ECBFEEA252}" srcOrd="0" destOrd="0" presId="urn:microsoft.com/office/officeart/2018/2/layout/IconVerticalSolidList"/>
    <dgm:cxn modelId="{6223BD7F-D68C-45A1-BCBB-FFA2A96335A6}" type="presParOf" srcId="{09D4C6CF-75EB-40B0-8338-CA51CA959793}" destId="{C003EFDD-D9FB-4D9D-8363-3C37FC628A87}" srcOrd="1" destOrd="0" presId="urn:microsoft.com/office/officeart/2018/2/layout/IconVerticalSolidList"/>
    <dgm:cxn modelId="{E82CA045-EB9F-47BD-B810-13405DA77D5C}" type="presParOf" srcId="{09D4C6CF-75EB-40B0-8338-CA51CA959793}" destId="{D8EA9ADF-73C5-4EEE-84AB-6347E693D1F9}" srcOrd="2" destOrd="0" presId="urn:microsoft.com/office/officeart/2018/2/layout/IconVerticalSolidList"/>
    <dgm:cxn modelId="{1358D7B6-E730-4B66-A72B-5DF9B7914CCA}" type="presParOf" srcId="{09D4C6CF-75EB-40B0-8338-CA51CA959793}" destId="{FBD0517F-5086-407A-BC5D-8302CF723D5B}" srcOrd="3" destOrd="0" presId="urn:microsoft.com/office/officeart/2018/2/layout/IconVerticalSolidList"/>
    <dgm:cxn modelId="{17CC6EC9-29A9-489B-A2F2-915D215624E8}" type="presParOf" srcId="{5B8D68E2-39D3-4DDE-B987-D33E64AD2B0A}" destId="{6A66F498-30C0-4553-8415-B0737B199BAB}" srcOrd="3" destOrd="0" presId="urn:microsoft.com/office/officeart/2018/2/layout/IconVerticalSolidList"/>
    <dgm:cxn modelId="{2060D441-B4CF-4279-BBD7-9E9145F86048}" type="presParOf" srcId="{5B8D68E2-39D3-4DDE-B987-D33E64AD2B0A}" destId="{71CEC1F8-B0D4-4758-A2E8-F9E124C29E76}" srcOrd="4" destOrd="0" presId="urn:microsoft.com/office/officeart/2018/2/layout/IconVerticalSolidList"/>
    <dgm:cxn modelId="{258D8FCB-1F7D-4692-81A4-710A186B8976}" type="presParOf" srcId="{71CEC1F8-B0D4-4758-A2E8-F9E124C29E76}" destId="{147D1024-CDA3-4069-9B10-101E16F9575B}" srcOrd="0" destOrd="0" presId="urn:microsoft.com/office/officeart/2018/2/layout/IconVerticalSolidList"/>
    <dgm:cxn modelId="{731B4B94-8BCD-4638-9CD5-1EA83978CB87}" type="presParOf" srcId="{71CEC1F8-B0D4-4758-A2E8-F9E124C29E76}" destId="{02D3C084-BB8A-4EDA-BC21-71561E365C40}" srcOrd="1" destOrd="0" presId="urn:microsoft.com/office/officeart/2018/2/layout/IconVerticalSolidList"/>
    <dgm:cxn modelId="{39C6D143-9702-4801-A21E-EFBB62127FE1}" type="presParOf" srcId="{71CEC1F8-B0D4-4758-A2E8-F9E124C29E76}" destId="{40EE4B38-9739-4CF6-AD67-B8CF017D869F}" srcOrd="2" destOrd="0" presId="urn:microsoft.com/office/officeart/2018/2/layout/IconVerticalSolidList"/>
    <dgm:cxn modelId="{A8D91AAB-2C3E-4B3C-ABB5-083BA2E384D6}" type="presParOf" srcId="{71CEC1F8-B0D4-4758-A2E8-F9E124C29E76}" destId="{B47628E6-3192-4EBA-B1BE-788909941694}" srcOrd="3" destOrd="0" presId="urn:microsoft.com/office/officeart/2018/2/layout/IconVerticalSolidList"/>
    <dgm:cxn modelId="{347D500D-9B1A-42DC-AC15-62FACC635234}" type="presParOf" srcId="{5B8D68E2-39D3-4DDE-B987-D33E64AD2B0A}" destId="{543360C5-B0DF-4A78-9B79-717DEB23D3A2}" srcOrd="5" destOrd="0" presId="urn:microsoft.com/office/officeart/2018/2/layout/IconVerticalSolidList"/>
    <dgm:cxn modelId="{FB5DA34E-A5FD-4154-AAE9-435F4C29DA0D}" type="presParOf" srcId="{5B8D68E2-39D3-4DDE-B987-D33E64AD2B0A}" destId="{EB68B363-4727-44D6-B6D0-CBD2ED8E1B2C}" srcOrd="6" destOrd="0" presId="urn:microsoft.com/office/officeart/2018/2/layout/IconVerticalSolidList"/>
    <dgm:cxn modelId="{177620CC-E74E-41C7-A789-9B4648D00833}" type="presParOf" srcId="{EB68B363-4727-44D6-B6D0-CBD2ED8E1B2C}" destId="{3B830310-3433-49F9-97BE-181AAE06ED28}" srcOrd="0" destOrd="0" presId="urn:microsoft.com/office/officeart/2018/2/layout/IconVerticalSolidList"/>
    <dgm:cxn modelId="{11F63CD2-8E89-4343-ABD8-C6176F564D3C}" type="presParOf" srcId="{EB68B363-4727-44D6-B6D0-CBD2ED8E1B2C}" destId="{7023FDA0-AF5A-4E00-B3D2-43A93B8DEB95}" srcOrd="1" destOrd="0" presId="urn:microsoft.com/office/officeart/2018/2/layout/IconVerticalSolidList"/>
    <dgm:cxn modelId="{6EAE8FBB-E37A-4581-B6C4-7324742B64FC}" type="presParOf" srcId="{EB68B363-4727-44D6-B6D0-CBD2ED8E1B2C}" destId="{877487A3-9BAB-4617-B763-06F5F133A519}" srcOrd="2" destOrd="0" presId="urn:microsoft.com/office/officeart/2018/2/layout/IconVerticalSolidList"/>
    <dgm:cxn modelId="{6E1B010B-4641-4C21-80AB-BD3027634B60}" type="presParOf" srcId="{EB68B363-4727-44D6-B6D0-CBD2ED8E1B2C}" destId="{62B1C8AF-9AC8-4053-BF4C-AABDF38FA8F8}" srcOrd="3" destOrd="0" presId="urn:microsoft.com/office/officeart/2018/2/layout/IconVerticalSolidList"/>
    <dgm:cxn modelId="{7B55CED7-D48C-4BA3-B53C-AE0F5B72F9B2}" type="presParOf" srcId="{EB68B363-4727-44D6-B6D0-CBD2ED8E1B2C}" destId="{52D07AE2-A625-4F7E-A530-64EAF24D7EC3}" srcOrd="4" destOrd="0" presId="urn:microsoft.com/office/officeart/2018/2/layout/IconVerticalSolidList"/>
    <dgm:cxn modelId="{9BCFB05C-021A-4CD7-9046-FE57DE2252AB}" type="presParOf" srcId="{5B8D68E2-39D3-4DDE-B987-D33E64AD2B0A}" destId="{D74FE73B-2BCC-4186-8308-60FE8819E1FC}" srcOrd="7" destOrd="0" presId="urn:microsoft.com/office/officeart/2018/2/layout/IconVerticalSolidList"/>
    <dgm:cxn modelId="{89AF8B3B-BBED-4058-9032-71A88FA18965}" type="presParOf" srcId="{5B8D68E2-39D3-4DDE-B987-D33E64AD2B0A}" destId="{15C37F94-0051-4996-9840-72B69FF596D0}" srcOrd="8" destOrd="0" presId="urn:microsoft.com/office/officeart/2018/2/layout/IconVerticalSolidList"/>
    <dgm:cxn modelId="{2B6C1035-B359-4A17-B30E-FDA63F7D1AC4}" type="presParOf" srcId="{15C37F94-0051-4996-9840-72B69FF596D0}" destId="{4A526CE0-8B11-4056-AC9B-D31BDC750877}" srcOrd="0" destOrd="0" presId="urn:microsoft.com/office/officeart/2018/2/layout/IconVerticalSolidList"/>
    <dgm:cxn modelId="{1889FF3D-1F0C-4A67-B596-0E5CBD459823}" type="presParOf" srcId="{15C37F94-0051-4996-9840-72B69FF596D0}" destId="{37E05F9B-491B-4728-926D-EC920A16CF21}" srcOrd="1" destOrd="0" presId="urn:microsoft.com/office/officeart/2018/2/layout/IconVerticalSolidList"/>
    <dgm:cxn modelId="{1861EA10-312A-40FD-8F14-161A26012A0A}" type="presParOf" srcId="{15C37F94-0051-4996-9840-72B69FF596D0}" destId="{9238025A-779A-4D5F-8002-6608102D4AA5}" srcOrd="2" destOrd="0" presId="urn:microsoft.com/office/officeart/2018/2/layout/IconVerticalSolidList"/>
    <dgm:cxn modelId="{97EDAD5E-AF96-4629-919D-19F6C2C7E2A1}" type="presParOf" srcId="{15C37F94-0051-4996-9840-72B69FF596D0}" destId="{84BFB138-4FAA-49F7-A82D-BEB26AE1ABD4}"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621DE1C2-3AD0-4652-97CA-27069861DC19}"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08DA7EA9-C527-4D8A-8F9F-7B80B394EDEC}">
      <dgm:prSet custT="1"/>
      <dgm:spPr/>
      <dgm:t>
        <a:bodyPr/>
        <a:lstStyle/>
        <a:p>
          <a:pPr marL="91440">
            <a:lnSpc>
              <a:spcPct val="100000"/>
            </a:lnSpc>
            <a:spcAft>
              <a:spcPts val="0"/>
            </a:spcAft>
          </a:pPr>
          <a:r>
            <a:rPr lang="en-GB" sz="1400"/>
            <a:t>Reference Materials External to the Enterprise</a:t>
          </a:r>
          <a:endParaRPr lang="en-US" sz="1400"/>
        </a:p>
      </dgm:t>
    </dgm:pt>
    <dgm:pt modelId="{30CBE546-1CFF-4CC7-B4B3-22FCD8231E7B}" type="parTrans" cxnId="{309E52D6-6FEF-45D4-B66C-037A4E6F6793}">
      <dgm:prSet/>
      <dgm:spPr/>
      <dgm:t>
        <a:bodyPr/>
        <a:lstStyle/>
        <a:p>
          <a:endParaRPr lang="en-US" sz="1400"/>
        </a:p>
      </dgm:t>
    </dgm:pt>
    <dgm:pt modelId="{23A7162B-2D37-4230-92AA-490EC7329E60}" type="sibTrans" cxnId="{309E52D6-6FEF-45D4-B66C-037A4E6F6793}">
      <dgm:prSet/>
      <dgm:spPr/>
      <dgm:t>
        <a:bodyPr/>
        <a:lstStyle/>
        <a:p>
          <a:endParaRPr lang="en-US" sz="1400"/>
        </a:p>
      </dgm:t>
    </dgm:pt>
    <dgm:pt modelId="{3758C0A6-8F38-4BB2-8C5B-401CC5FD4841}">
      <dgm:prSet custT="1"/>
      <dgm:spPr/>
      <dgm:t>
        <a:bodyPr/>
        <a:lstStyle/>
        <a:p>
          <a:pPr marL="548640" indent="-365760">
            <a:lnSpc>
              <a:spcPct val="100000"/>
            </a:lnSpc>
            <a:spcAft>
              <a:spcPts val="0"/>
            </a:spcAft>
            <a:buFont typeface="Wingdings" panose="05000000000000000000" pitchFamily="2" charset="2"/>
            <a:buChar char="q"/>
          </a:pPr>
          <a:r>
            <a:rPr lang="en-GB" sz="1200"/>
            <a:t>Architecture reference materials </a:t>
          </a:r>
          <a:endParaRPr lang="en-US" sz="1200"/>
        </a:p>
      </dgm:t>
    </dgm:pt>
    <dgm:pt modelId="{DB53002B-CED0-4047-AD74-6EB21BD9C147}" type="parTrans" cxnId="{027ABEDF-E2D0-4EAB-BE9E-73C2316AC301}">
      <dgm:prSet/>
      <dgm:spPr/>
      <dgm:t>
        <a:bodyPr/>
        <a:lstStyle/>
        <a:p>
          <a:endParaRPr lang="en-US" sz="1400"/>
        </a:p>
      </dgm:t>
    </dgm:pt>
    <dgm:pt modelId="{0C7F8C6F-8B1A-4061-93A6-658486FD5155}" type="sibTrans" cxnId="{027ABEDF-E2D0-4EAB-BE9E-73C2316AC301}">
      <dgm:prSet/>
      <dgm:spPr/>
      <dgm:t>
        <a:bodyPr/>
        <a:lstStyle/>
        <a:p>
          <a:endParaRPr lang="en-US" sz="1400"/>
        </a:p>
      </dgm:t>
    </dgm:pt>
    <dgm:pt modelId="{1EE514D3-7585-4BBD-9F50-C1FAA3CFDF4F}">
      <dgm:prSet custT="1"/>
      <dgm:spPr/>
      <dgm:t>
        <a:bodyPr/>
        <a:lstStyle/>
        <a:p>
          <a:pPr marL="91440">
            <a:lnSpc>
              <a:spcPct val="100000"/>
            </a:lnSpc>
            <a:spcAft>
              <a:spcPts val="0"/>
            </a:spcAft>
          </a:pPr>
          <a:r>
            <a:rPr lang="en-GB" sz="1400"/>
            <a:t>Non-Architectural Inputs</a:t>
          </a:r>
          <a:endParaRPr lang="en-US" sz="1400"/>
        </a:p>
      </dgm:t>
    </dgm:pt>
    <dgm:pt modelId="{2978D332-580F-4DE9-BC0A-F986289A0B32}" type="parTrans" cxnId="{D4D300A7-71A4-42CF-9FC6-09E7BBC04203}">
      <dgm:prSet/>
      <dgm:spPr/>
      <dgm:t>
        <a:bodyPr/>
        <a:lstStyle/>
        <a:p>
          <a:endParaRPr lang="en-US" sz="1400"/>
        </a:p>
      </dgm:t>
    </dgm:pt>
    <dgm:pt modelId="{19BCEC55-ECE6-4423-9763-7988456192E4}" type="sibTrans" cxnId="{D4D300A7-71A4-42CF-9FC6-09E7BBC04203}">
      <dgm:prSet/>
      <dgm:spPr/>
      <dgm:t>
        <a:bodyPr/>
        <a:lstStyle/>
        <a:p>
          <a:endParaRPr lang="en-US" sz="1400"/>
        </a:p>
      </dgm:t>
    </dgm:pt>
    <dgm:pt modelId="{2EC3AECB-0FB3-46C8-932B-2A23AA3288EB}">
      <dgm:prSet custT="1"/>
      <dgm:spPr/>
      <dgm:t>
        <a:bodyPr/>
        <a:lstStyle/>
        <a:p>
          <a:pPr marL="548640" indent="-365760">
            <a:lnSpc>
              <a:spcPct val="100000"/>
            </a:lnSpc>
            <a:spcAft>
              <a:spcPts val="0"/>
            </a:spcAft>
            <a:buFont typeface="Wingdings" panose="05000000000000000000" pitchFamily="2" charset="2"/>
            <a:buChar char="q"/>
          </a:pPr>
          <a:r>
            <a:rPr lang="en-GB" sz="1200"/>
            <a:t>Request for Architecture Work </a:t>
          </a:r>
          <a:endParaRPr lang="en-US" sz="1200"/>
        </a:p>
      </dgm:t>
    </dgm:pt>
    <dgm:pt modelId="{BC938FC4-B03C-40E5-97F2-26EB88C85734}" type="parTrans" cxnId="{7EF8746A-6057-4CB3-89FF-6B3DBB4A1964}">
      <dgm:prSet/>
      <dgm:spPr/>
      <dgm:t>
        <a:bodyPr/>
        <a:lstStyle/>
        <a:p>
          <a:endParaRPr lang="en-US" sz="1400"/>
        </a:p>
      </dgm:t>
    </dgm:pt>
    <dgm:pt modelId="{6DDEDFB5-52E7-4FDA-BBAF-977744561437}" type="sibTrans" cxnId="{7EF8746A-6057-4CB3-89FF-6B3DBB4A1964}">
      <dgm:prSet/>
      <dgm:spPr/>
      <dgm:t>
        <a:bodyPr/>
        <a:lstStyle/>
        <a:p>
          <a:endParaRPr lang="en-US" sz="1400"/>
        </a:p>
      </dgm:t>
    </dgm:pt>
    <dgm:pt modelId="{8AE87973-9BFD-480E-89E7-FB4BF8D51EA2}">
      <dgm:prSet custT="1"/>
      <dgm:spPr/>
      <dgm:t>
        <a:bodyPr/>
        <a:lstStyle/>
        <a:p>
          <a:pPr marL="548640" indent="-365760">
            <a:lnSpc>
              <a:spcPct val="100000"/>
            </a:lnSpc>
            <a:spcAft>
              <a:spcPts val="0"/>
            </a:spcAft>
            <a:buFont typeface="Wingdings" panose="05000000000000000000" pitchFamily="2" charset="2"/>
            <a:buChar char="q"/>
          </a:pPr>
          <a:r>
            <a:rPr lang="en-GB" sz="1200"/>
            <a:t>Business principles, goals, drivers</a:t>
          </a:r>
          <a:endParaRPr lang="en-US" sz="1200"/>
        </a:p>
      </dgm:t>
    </dgm:pt>
    <dgm:pt modelId="{2A9F3E00-7D60-4AFF-B860-FE3DDAB9B248}" type="parTrans" cxnId="{4EEFAF99-330F-43DC-B6D9-091D456A8FE2}">
      <dgm:prSet/>
      <dgm:spPr/>
      <dgm:t>
        <a:bodyPr/>
        <a:lstStyle/>
        <a:p>
          <a:endParaRPr lang="en-US" sz="1400"/>
        </a:p>
      </dgm:t>
    </dgm:pt>
    <dgm:pt modelId="{5A6C05DD-7208-4FC0-BCDD-C47FBBF9083E}" type="sibTrans" cxnId="{4EEFAF99-330F-43DC-B6D9-091D456A8FE2}">
      <dgm:prSet/>
      <dgm:spPr/>
      <dgm:t>
        <a:bodyPr/>
        <a:lstStyle/>
        <a:p>
          <a:endParaRPr lang="en-US" sz="1400"/>
        </a:p>
      </dgm:t>
    </dgm:pt>
    <dgm:pt modelId="{2EDC8053-472C-416C-9E38-4179A50511C3}">
      <dgm:prSet custT="1"/>
      <dgm:spPr/>
      <dgm:t>
        <a:bodyPr/>
        <a:lstStyle/>
        <a:p>
          <a:pPr marL="548640" indent="-365760">
            <a:lnSpc>
              <a:spcPct val="100000"/>
            </a:lnSpc>
            <a:spcAft>
              <a:spcPts val="0"/>
            </a:spcAft>
            <a:buFont typeface="Wingdings" panose="05000000000000000000" pitchFamily="2" charset="2"/>
            <a:buChar char="q"/>
          </a:pPr>
          <a:r>
            <a:rPr lang="en-GB" sz="1200"/>
            <a:t>Communications Plan</a:t>
          </a:r>
          <a:endParaRPr lang="en-US" sz="1200"/>
        </a:p>
      </dgm:t>
    </dgm:pt>
    <dgm:pt modelId="{A277F444-73F4-4012-9C3A-D541115E6246}" type="parTrans" cxnId="{E5CBDCC6-4DA0-4707-A3BE-24B47F330AFB}">
      <dgm:prSet/>
      <dgm:spPr/>
      <dgm:t>
        <a:bodyPr/>
        <a:lstStyle/>
        <a:p>
          <a:endParaRPr lang="en-US" sz="1400"/>
        </a:p>
      </dgm:t>
    </dgm:pt>
    <dgm:pt modelId="{932A264B-2A12-4ED7-873F-4769AD8A710B}" type="sibTrans" cxnId="{E5CBDCC6-4DA0-4707-A3BE-24B47F330AFB}">
      <dgm:prSet/>
      <dgm:spPr/>
      <dgm:t>
        <a:bodyPr/>
        <a:lstStyle/>
        <a:p>
          <a:endParaRPr lang="en-US" sz="1400"/>
        </a:p>
      </dgm:t>
    </dgm:pt>
    <dgm:pt modelId="{1F7F1013-8B35-4217-88C0-D80D67A1BF0F}">
      <dgm:prSet custT="1"/>
      <dgm:spPr/>
      <dgm:t>
        <a:bodyPr/>
        <a:lstStyle/>
        <a:p>
          <a:pPr marL="91440">
            <a:lnSpc>
              <a:spcPct val="100000"/>
            </a:lnSpc>
            <a:spcAft>
              <a:spcPts val="0"/>
            </a:spcAft>
          </a:pPr>
          <a:r>
            <a:rPr lang="en-GB" sz="1400"/>
            <a:t>Architectural Inputs</a:t>
          </a:r>
          <a:endParaRPr lang="en-US" sz="1400"/>
        </a:p>
      </dgm:t>
    </dgm:pt>
    <dgm:pt modelId="{18AA5F6E-45B1-4C5E-BE54-F7783C2D4253}" type="parTrans" cxnId="{182F39B6-3D1A-4968-B04E-F4A5B7EF4FC6}">
      <dgm:prSet/>
      <dgm:spPr/>
      <dgm:t>
        <a:bodyPr/>
        <a:lstStyle/>
        <a:p>
          <a:endParaRPr lang="en-US" sz="1400"/>
        </a:p>
      </dgm:t>
    </dgm:pt>
    <dgm:pt modelId="{C1274C66-4A95-41A5-A792-35AFC647CC04}" type="sibTrans" cxnId="{182F39B6-3D1A-4968-B04E-F4A5B7EF4FC6}">
      <dgm:prSet/>
      <dgm:spPr/>
      <dgm:t>
        <a:bodyPr/>
        <a:lstStyle/>
        <a:p>
          <a:endParaRPr lang="en-US" sz="1400"/>
        </a:p>
      </dgm:t>
    </dgm:pt>
    <dgm:pt modelId="{B9C13213-9AE6-491D-9669-8BB05AB6C2A8}">
      <dgm:prSet custT="1"/>
      <dgm:spPr/>
      <dgm:t>
        <a:bodyPr/>
        <a:lstStyle/>
        <a:p>
          <a:pPr marL="548640" indent="-365760">
            <a:lnSpc>
              <a:spcPct val="100000"/>
            </a:lnSpc>
            <a:spcAft>
              <a:spcPts val="0"/>
            </a:spcAft>
            <a:buFont typeface="Wingdings" panose="05000000000000000000" pitchFamily="2" charset="2"/>
            <a:buChar char="q"/>
          </a:pPr>
          <a:r>
            <a:rPr lang="en-GB" sz="1200"/>
            <a:t>Organizational Model for Enterprise </a:t>
          </a:r>
          <a:endParaRPr lang="en-US" sz="1200"/>
        </a:p>
      </dgm:t>
    </dgm:pt>
    <dgm:pt modelId="{D5F8F340-5CEA-472F-B2D8-69A4B18CDFAD}" type="parTrans" cxnId="{601010A5-B1E6-4698-9CDC-E52F7CC0D248}">
      <dgm:prSet/>
      <dgm:spPr/>
      <dgm:t>
        <a:bodyPr/>
        <a:lstStyle/>
        <a:p>
          <a:endParaRPr lang="en-US" sz="1400"/>
        </a:p>
      </dgm:t>
    </dgm:pt>
    <dgm:pt modelId="{B4AECE4C-D419-49C8-BA39-1EFC9AE05BB1}" type="sibTrans" cxnId="{601010A5-B1E6-4698-9CDC-E52F7CC0D248}">
      <dgm:prSet/>
      <dgm:spPr/>
      <dgm:t>
        <a:bodyPr/>
        <a:lstStyle/>
        <a:p>
          <a:endParaRPr lang="en-US" sz="1400"/>
        </a:p>
      </dgm:t>
    </dgm:pt>
    <dgm:pt modelId="{AA67D458-D98C-4EC1-9656-BF57AE70076F}">
      <dgm:prSet custT="1"/>
      <dgm:spPr/>
      <dgm:t>
        <a:bodyPr/>
        <a:lstStyle/>
        <a:p>
          <a:pPr marL="548640" indent="-365760">
            <a:lnSpc>
              <a:spcPct val="100000"/>
            </a:lnSpc>
            <a:spcAft>
              <a:spcPts val="0"/>
            </a:spcAft>
            <a:buFont typeface="Wingdings" panose="05000000000000000000" pitchFamily="2" charset="2"/>
            <a:buChar char="q"/>
          </a:pPr>
          <a:r>
            <a:rPr lang="en-GB" sz="1200"/>
            <a:t>Tailored Architecture</a:t>
          </a:r>
          <a:endParaRPr lang="en-US" sz="1200"/>
        </a:p>
      </dgm:t>
    </dgm:pt>
    <dgm:pt modelId="{1A0A2BF3-6EA0-497E-9F4B-9A0A4167D2CC}" type="parTrans" cxnId="{AFE4AA75-3F23-446B-A912-28AEE8534EC5}">
      <dgm:prSet/>
      <dgm:spPr/>
      <dgm:t>
        <a:bodyPr/>
        <a:lstStyle/>
        <a:p>
          <a:endParaRPr lang="en-US" sz="1400"/>
        </a:p>
      </dgm:t>
    </dgm:pt>
    <dgm:pt modelId="{95F643DC-2604-4C8F-B95A-2DFC4B57E0F0}" type="sibTrans" cxnId="{AFE4AA75-3F23-446B-A912-28AEE8534EC5}">
      <dgm:prSet/>
      <dgm:spPr/>
      <dgm:t>
        <a:bodyPr/>
        <a:lstStyle/>
        <a:p>
          <a:endParaRPr lang="en-US" sz="1400"/>
        </a:p>
      </dgm:t>
    </dgm:pt>
    <dgm:pt modelId="{8D5C5C18-F415-4865-8CEF-6694C119255B}">
      <dgm:prSet custT="1"/>
      <dgm:spPr/>
      <dgm:t>
        <a:bodyPr/>
        <a:lstStyle/>
        <a:p>
          <a:pPr marL="548640" indent="-365760">
            <a:lnSpc>
              <a:spcPct val="100000"/>
            </a:lnSpc>
            <a:spcAft>
              <a:spcPts val="0"/>
            </a:spcAft>
            <a:buFont typeface="Wingdings" panose="05000000000000000000" pitchFamily="2" charset="2"/>
            <a:buChar char="q"/>
          </a:pPr>
          <a:r>
            <a:rPr lang="en-GB" sz="1200"/>
            <a:t>Approved Statement of Architecture Work</a:t>
          </a:r>
          <a:endParaRPr lang="en-US" sz="1200"/>
        </a:p>
      </dgm:t>
    </dgm:pt>
    <dgm:pt modelId="{FFA841B8-1E43-4F66-9C8C-4F17AB8006B6}" type="parTrans" cxnId="{A552FEAC-15B9-467E-91AC-0845573C885A}">
      <dgm:prSet/>
      <dgm:spPr/>
      <dgm:t>
        <a:bodyPr/>
        <a:lstStyle/>
        <a:p>
          <a:endParaRPr lang="en-US" sz="1400"/>
        </a:p>
      </dgm:t>
    </dgm:pt>
    <dgm:pt modelId="{380A0B8A-EA11-48B5-AB7E-F9E8053FEC7C}" type="sibTrans" cxnId="{A552FEAC-15B9-467E-91AC-0845573C885A}">
      <dgm:prSet/>
      <dgm:spPr/>
      <dgm:t>
        <a:bodyPr/>
        <a:lstStyle/>
        <a:p>
          <a:endParaRPr lang="en-US" sz="1400"/>
        </a:p>
      </dgm:t>
    </dgm:pt>
    <dgm:pt modelId="{973D469F-9ADD-475D-8755-68E351F1E445}">
      <dgm:prSet custT="1"/>
      <dgm:spPr/>
      <dgm:t>
        <a:bodyPr/>
        <a:lstStyle/>
        <a:p>
          <a:pPr marL="548640" indent="-365760">
            <a:lnSpc>
              <a:spcPct val="100000"/>
            </a:lnSpc>
            <a:spcAft>
              <a:spcPts val="0"/>
            </a:spcAft>
            <a:buFont typeface="Wingdings" panose="05000000000000000000" pitchFamily="2" charset="2"/>
            <a:buChar char="q"/>
          </a:pPr>
          <a:r>
            <a:rPr lang="en-GB" sz="1200"/>
            <a:t>Architecture Principles </a:t>
          </a:r>
          <a:endParaRPr lang="en-US" sz="1200"/>
        </a:p>
      </dgm:t>
    </dgm:pt>
    <dgm:pt modelId="{2D43E598-48EE-431E-9F4B-394E4D65F2AE}" type="parTrans" cxnId="{0CDE6D41-0F2A-4935-AB30-EDC5F5D69FAA}">
      <dgm:prSet/>
      <dgm:spPr/>
      <dgm:t>
        <a:bodyPr/>
        <a:lstStyle/>
        <a:p>
          <a:endParaRPr lang="en-US" sz="1400"/>
        </a:p>
      </dgm:t>
    </dgm:pt>
    <dgm:pt modelId="{4CC9B2E7-E124-4331-9277-E28F7D2DA4B7}" type="sibTrans" cxnId="{0CDE6D41-0F2A-4935-AB30-EDC5F5D69FAA}">
      <dgm:prSet/>
      <dgm:spPr/>
      <dgm:t>
        <a:bodyPr/>
        <a:lstStyle/>
        <a:p>
          <a:endParaRPr lang="en-US" sz="1400"/>
        </a:p>
      </dgm:t>
    </dgm:pt>
    <dgm:pt modelId="{6661126B-0880-4EE8-B166-101554B9F10C}">
      <dgm:prSet custT="1"/>
      <dgm:spPr/>
      <dgm:t>
        <a:bodyPr/>
        <a:lstStyle/>
        <a:p>
          <a:pPr marL="548640" indent="-365760">
            <a:lnSpc>
              <a:spcPct val="100000"/>
            </a:lnSpc>
            <a:spcAft>
              <a:spcPts val="0"/>
            </a:spcAft>
            <a:buFont typeface="Wingdings" panose="05000000000000000000" pitchFamily="2" charset="2"/>
            <a:buChar char="q"/>
          </a:pPr>
          <a:r>
            <a:rPr lang="en-GB" sz="1200"/>
            <a:t>Enterprise Continuum </a:t>
          </a:r>
          <a:endParaRPr lang="en-US" sz="1200"/>
        </a:p>
      </dgm:t>
    </dgm:pt>
    <dgm:pt modelId="{ACAA3A8F-64B8-421C-AFBC-6A139E45D326}" type="parTrans" cxnId="{FEEF00AA-47C7-4C03-A9AD-343C36994775}">
      <dgm:prSet/>
      <dgm:spPr/>
      <dgm:t>
        <a:bodyPr/>
        <a:lstStyle/>
        <a:p>
          <a:endParaRPr lang="en-US" sz="1400"/>
        </a:p>
      </dgm:t>
    </dgm:pt>
    <dgm:pt modelId="{69784958-04BF-4351-95BF-E8B40EAD0EB1}" type="sibTrans" cxnId="{FEEF00AA-47C7-4C03-A9AD-343C36994775}">
      <dgm:prSet/>
      <dgm:spPr/>
      <dgm:t>
        <a:bodyPr/>
        <a:lstStyle/>
        <a:p>
          <a:endParaRPr lang="en-US" sz="1400"/>
        </a:p>
      </dgm:t>
    </dgm:pt>
    <dgm:pt modelId="{E6126196-6261-4ABA-94F3-F3FF2C3ED1CA}">
      <dgm:prSet custT="1"/>
      <dgm:spPr/>
      <dgm:t>
        <a:bodyPr/>
        <a:lstStyle/>
        <a:p>
          <a:pPr marL="548640" indent="-365760">
            <a:lnSpc>
              <a:spcPct val="100000"/>
            </a:lnSpc>
            <a:spcAft>
              <a:spcPts val="0"/>
            </a:spcAft>
            <a:buFont typeface="Wingdings" panose="05000000000000000000" pitchFamily="2" charset="2"/>
            <a:buChar char="q"/>
          </a:pPr>
          <a:r>
            <a:rPr lang="en-GB" sz="1200"/>
            <a:t>Architecture Repository</a:t>
          </a:r>
          <a:endParaRPr lang="en-US" sz="1200"/>
        </a:p>
      </dgm:t>
    </dgm:pt>
    <dgm:pt modelId="{4FDD147C-7311-4FCE-A69D-C4E5480DB557}" type="parTrans" cxnId="{9783F592-6BB8-4F37-A5EE-05749CF6DD74}">
      <dgm:prSet/>
      <dgm:spPr/>
      <dgm:t>
        <a:bodyPr/>
        <a:lstStyle/>
        <a:p>
          <a:endParaRPr lang="en-US" sz="1400"/>
        </a:p>
      </dgm:t>
    </dgm:pt>
    <dgm:pt modelId="{002C4FB1-3831-488A-9779-70EDDE6579FE}" type="sibTrans" cxnId="{9783F592-6BB8-4F37-A5EE-05749CF6DD74}">
      <dgm:prSet/>
      <dgm:spPr/>
      <dgm:t>
        <a:bodyPr/>
        <a:lstStyle/>
        <a:p>
          <a:endParaRPr lang="en-US" sz="1400"/>
        </a:p>
      </dgm:t>
    </dgm:pt>
    <dgm:pt modelId="{A2409C8E-2BB9-46E3-A108-1640B09A065B}">
      <dgm:prSet custT="1"/>
      <dgm:spPr/>
      <dgm:t>
        <a:bodyPr/>
        <a:lstStyle/>
        <a:p>
          <a:pPr marL="548640" indent="-365760">
            <a:lnSpc>
              <a:spcPct val="100000"/>
            </a:lnSpc>
            <a:spcAft>
              <a:spcPts val="0"/>
            </a:spcAft>
            <a:buFont typeface="Wingdings" panose="05000000000000000000" pitchFamily="2" charset="2"/>
            <a:buChar char="q"/>
          </a:pPr>
          <a:r>
            <a:rPr lang="en-GB" sz="1200"/>
            <a:t>Architecture Vision </a:t>
          </a:r>
          <a:endParaRPr lang="en-US" sz="1200"/>
        </a:p>
      </dgm:t>
    </dgm:pt>
    <dgm:pt modelId="{A9924B2E-1B47-4209-BA58-CEE5153A1BD0}" type="parTrans" cxnId="{B3395A52-49E4-41B7-9B26-B05B03B63DB0}">
      <dgm:prSet/>
      <dgm:spPr/>
      <dgm:t>
        <a:bodyPr/>
        <a:lstStyle/>
        <a:p>
          <a:endParaRPr lang="en-US" sz="1400"/>
        </a:p>
      </dgm:t>
    </dgm:pt>
    <dgm:pt modelId="{8660896C-9588-41DD-9AE1-E58367C01BCF}" type="sibTrans" cxnId="{B3395A52-49E4-41B7-9B26-B05B03B63DB0}">
      <dgm:prSet/>
      <dgm:spPr/>
      <dgm:t>
        <a:bodyPr/>
        <a:lstStyle/>
        <a:p>
          <a:endParaRPr lang="en-US" sz="1400"/>
        </a:p>
      </dgm:t>
    </dgm:pt>
    <dgm:pt modelId="{0BC771F5-79A1-4699-824F-1105D80A032F}">
      <dgm:prSet custT="1"/>
      <dgm:spPr/>
      <dgm:t>
        <a:bodyPr/>
        <a:lstStyle/>
        <a:p>
          <a:pPr marL="548640" indent="-365760">
            <a:lnSpc>
              <a:spcPct val="100000"/>
            </a:lnSpc>
            <a:spcAft>
              <a:spcPts val="0"/>
            </a:spcAft>
            <a:buFont typeface="Wingdings" panose="05000000000000000000" pitchFamily="2" charset="2"/>
            <a:buChar char="q"/>
          </a:pPr>
          <a:r>
            <a:rPr lang="en-GB" sz="1200"/>
            <a:t>Draft Architecture Definition Document</a:t>
          </a:r>
          <a:endParaRPr lang="en-US" sz="1200"/>
        </a:p>
      </dgm:t>
    </dgm:pt>
    <dgm:pt modelId="{2F50AB42-D971-4628-B12D-F3687796962D}" type="parTrans" cxnId="{A09D71B8-E173-4BE5-9082-934DB7766408}">
      <dgm:prSet/>
      <dgm:spPr/>
      <dgm:t>
        <a:bodyPr/>
        <a:lstStyle/>
        <a:p>
          <a:endParaRPr lang="en-US" sz="1400"/>
        </a:p>
      </dgm:t>
    </dgm:pt>
    <dgm:pt modelId="{39F28344-07F1-4CF2-A29C-94609BE3A84A}" type="sibTrans" cxnId="{A09D71B8-E173-4BE5-9082-934DB7766408}">
      <dgm:prSet/>
      <dgm:spPr/>
      <dgm:t>
        <a:bodyPr/>
        <a:lstStyle/>
        <a:p>
          <a:endParaRPr lang="en-US" sz="1400"/>
        </a:p>
      </dgm:t>
    </dgm:pt>
    <dgm:pt modelId="{78EFBA45-9085-4DA9-AB1A-377350D91F50}" type="pres">
      <dgm:prSet presAssocID="{621DE1C2-3AD0-4652-97CA-27069861DC19}" presName="linear" presStyleCnt="0">
        <dgm:presLayoutVars>
          <dgm:animLvl val="lvl"/>
          <dgm:resizeHandles val="exact"/>
        </dgm:presLayoutVars>
      </dgm:prSet>
      <dgm:spPr/>
    </dgm:pt>
    <dgm:pt modelId="{5BCFF93D-1412-49F4-82D4-0139A2BE7196}" type="pres">
      <dgm:prSet presAssocID="{08DA7EA9-C527-4D8A-8F9F-7B80B394EDEC}" presName="parentText" presStyleLbl="node1" presStyleIdx="0" presStyleCnt="3">
        <dgm:presLayoutVars>
          <dgm:chMax val="0"/>
          <dgm:bulletEnabled val="1"/>
        </dgm:presLayoutVars>
      </dgm:prSet>
      <dgm:spPr/>
    </dgm:pt>
    <dgm:pt modelId="{9EFB6DDA-1050-4746-94FD-7F6DA42156C1}" type="pres">
      <dgm:prSet presAssocID="{08DA7EA9-C527-4D8A-8F9F-7B80B394EDEC}" presName="childText" presStyleLbl="revTx" presStyleIdx="0" presStyleCnt="3">
        <dgm:presLayoutVars>
          <dgm:bulletEnabled val="1"/>
        </dgm:presLayoutVars>
      </dgm:prSet>
      <dgm:spPr/>
    </dgm:pt>
    <dgm:pt modelId="{7B7A2D10-65DB-453A-857B-6EDE693ED106}" type="pres">
      <dgm:prSet presAssocID="{1EE514D3-7585-4BBD-9F50-C1FAA3CFDF4F}" presName="parentText" presStyleLbl="node1" presStyleIdx="1" presStyleCnt="3">
        <dgm:presLayoutVars>
          <dgm:chMax val="0"/>
          <dgm:bulletEnabled val="1"/>
        </dgm:presLayoutVars>
      </dgm:prSet>
      <dgm:spPr/>
    </dgm:pt>
    <dgm:pt modelId="{7A2F13D2-75BB-4695-9CB7-B1A509D05A2E}" type="pres">
      <dgm:prSet presAssocID="{1EE514D3-7585-4BBD-9F50-C1FAA3CFDF4F}" presName="childText" presStyleLbl="revTx" presStyleIdx="1" presStyleCnt="3">
        <dgm:presLayoutVars>
          <dgm:bulletEnabled val="1"/>
        </dgm:presLayoutVars>
      </dgm:prSet>
      <dgm:spPr/>
    </dgm:pt>
    <dgm:pt modelId="{42B10A8D-6952-4333-8101-E86AD156FA09}" type="pres">
      <dgm:prSet presAssocID="{1F7F1013-8B35-4217-88C0-D80D67A1BF0F}" presName="parentText" presStyleLbl="node1" presStyleIdx="2" presStyleCnt="3">
        <dgm:presLayoutVars>
          <dgm:chMax val="0"/>
          <dgm:bulletEnabled val="1"/>
        </dgm:presLayoutVars>
      </dgm:prSet>
      <dgm:spPr/>
    </dgm:pt>
    <dgm:pt modelId="{59CE6C7E-F5A4-4CC2-8E0E-740E1D09F877}" type="pres">
      <dgm:prSet presAssocID="{1F7F1013-8B35-4217-88C0-D80D67A1BF0F}" presName="childText" presStyleLbl="revTx" presStyleIdx="2" presStyleCnt="3">
        <dgm:presLayoutVars>
          <dgm:bulletEnabled val="1"/>
        </dgm:presLayoutVars>
      </dgm:prSet>
      <dgm:spPr/>
    </dgm:pt>
  </dgm:ptLst>
  <dgm:cxnLst>
    <dgm:cxn modelId="{83F90C0B-7554-47D6-A78B-8809379A6D36}" type="presOf" srcId="{AA67D458-D98C-4EC1-9656-BF57AE70076F}" destId="{59CE6C7E-F5A4-4CC2-8E0E-740E1D09F877}" srcOrd="0" destOrd="1" presId="urn:microsoft.com/office/officeart/2005/8/layout/vList2"/>
    <dgm:cxn modelId="{EBDE6F0B-FA6B-4A24-B2BD-9733C253534D}" type="presOf" srcId="{621DE1C2-3AD0-4652-97CA-27069861DC19}" destId="{78EFBA45-9085-4DA9-AB1A-377350D91F50}" srcOrd="0" destOrd="0" presId="urn:microsoft.com/office/officeart/2005/8/layout/vList2"/>
    <dgm:cxn modelId="{313B6512-9E90-4ABF-AA09-E8279507E53D}" type="presOf" srcId="{1F7F1013-8B35-4217-88C0-D80D67A1BF0F}" destId="{42B10A8D-6952-4333-8101-E86AD156FA09}" srcOrd="0" destOrd="0" presId="urn:microsoft.com/office/officeart/2005/8/layout/vList2"/>
    <dgm:cxn modelId="{639A102B-2F26-4711-B9C2-73FC8E326790}" type="presOf" srcId="{1EE514D3-7585-4BBD-9F50-C1FAA3CFDF4F}" destId="{7B7A2D10-65DB-453A-857B-6EDE693ED106}" srcOrd="0" destOrd="0" presId="urn:microsoft.com/office/officeart/2005/8/layout/vList2"/>
    <dgm:cxn modelId="{ABCC2B2C-C05D-4476-AC47-BD8765ED0240}" type="presOf" srcId="{8AE87973-9BFD-480E-89E7-FB4BF8D51EA2}" destId="{7A2F13D2-75BB-4695-9CB7-B1A509D05A2E}" srcOrd="0" destOrd="1" presId="urn:microsoft.com/office/officeart/2005/8/layout/vList2"/>
    <dgm:cxn modelId="{81E5C160-EF2E-4B30-88AD-AD96B8F58A0E}" type="presOf" srcId="{8D5C5C18-F415-4865-8CEF-6694C119255B}" destId="{59CE6C7E-F5A4-4CC2-8E0E-740E1D09F877}" srcOrd="0" destOrd="2" presId="urn:microsoft.com/office/officeart/2005/8/layout/vList2"/>
    <dgm:cxn modelId="{0CDE6D41-0F2A-4935-AB30-EDC5F5D69FAA}" srcId="{1F7F1013-8B35-4217-88C0-D80D67A1BF0F}" destId="{973D469F-9ADD-475D-8755-68E351F1E445}" srcOrd="3" destOrd="0" parTransId="{2D43E598-48EE-431E-9F4B-394E4D65F2AE}" sibTransId="{4CC9B2E7-E124-4331-9277-E28F7D2DA4B7}"/>
    <dgm:cxn modelId="{EC6DC269-D695-4A9E-BA0A-3D46D99FEF61}" type="presOf" srcId="{6661126B-0880-4EE8-B166-101554B9F10C}" destId="{59CE6C7E-F5A4-4CC2-8E0E-740E1D09F877}" srcOrd="0" destOrd="4" presId="urn:microsoft.com/office/officeart/2005/8/layout/vList2"/>
    <dgm:cxn modelId="{7EF8746A-6057-4CB3-89FF-6B3DBB4A1964}" srcId="{1EE514D3-7585-4BBD-9F50-C1FAA3CFDF4F}" destId="{2EC3AECB-0FB3-46C8-932B-2A23AA3288EB}" srcOrd="0" destOrd="0" parTransId="{BC938FC4-B03C-40E5-97F2-26EB88C85734}" sibTransId="{6DDEDFB5-52E7-4FDA-BBAF-977744561437}"/>
    <dgm:cxn modelId="{9E615A6E-1810-4B12-BDB9-8590E048AE05}" type="presOf" srcId="{2EDC8053-472C-416C-9E38-4179A50511C3}" destId="{7A2F13D2-75BB-4695-9CB7-B1A509D05A2E}" srcOrd="0" destOrd="2" presId="urn:microsoft.com/office/officeart/2005/8/layout/vList2"/>
    <dgm:cxn modelId="{B3395A52-49E4-41B7-9B26-B05B03B63DB0}" srcId="{1F7F1013-8B35-4217-88C0-D80D67A1BF0F}" destId="{A2409C8E-2BB9-46E3-A108-1640B09A065B}" srcOrd="6" destOrd="0" parTransId="{A9924B2E-1B47-4209-BA58-CEE5153A1BD0}" sibTransId="{8660896C-9588-41DD-9AE1-E58367C01BCF}"/>
    <dgm:cxn modelId="{AFE4AA75-3F23-446B-A912-28AEE8534EC5}" srcId="{1F7F1013-8B35-4217-88C0-D80D67A1BF0F}" destId="{AA67D458-D98C-4EC1-9656-BF57AE70076F}" srcOrd="1" destOrd="0" parTransId="{1A0A2BF3-6EA0-497E-9F4B-9A0A4167D2CC}" sibTransId="{95F643DC-2604-4C8F-B95A-2DFC4B57E0F0}"/>
    <dgm:cxn modelId="{BA380084-77C8-435B-9EFC-A265F8BCA300}" type="presOf" srcId="{2EC3AECB-0FB3-46C8-932B-2A23AA3288EB}" destId="{7A2F13D2-75BB-4695-9CB7-B1A509D05A2E}" srcOrd="0" destOrd="0" presId="urn:microsoft.com/office/officeart/2005/8/layout/vList2"/>
    <dgm:cxn modelId="{9783F592-6BB8-4F37-A5EE-05749CF6DD74}" srcId="{1F7F1013-8B35-4217-88C0-D80D67A1BF0F}" destId="{E6126196-6261-4ABA-94F3-F3FF2C3ED1CA}" srcOrd="5" destOrd="0" parTransId="{4FDD147C-7311-4FCE-A69D-C4E5480DB557}" sibTransId="{002C4FB1-3831-488A-9779-70EDDE6579FE}"/>
    <dgm:cxn modelId="{4EEFAF99-330F-43DC-B6D9-091D456A8FE2}" srcId="{1EE514D3-7585-4BBD-9F50-C1FAA3CFDF4F}" destId="{8AE87973-9BFD-480E-89E7-FB4BF8D51EA2}" srcOrd="1" destOrd="0" parTransId="{2A9F3E00-7D60-4AFF-B860-FE3DDAB9B248}" sibTransId="{5A6C05DD-7208-4FC0-BCDD-C47FBBF9083E}"/>
    <dgm:cxn modelId="{601010A5-B1E6-4698-9CDC-E52F7CC0D248}" srcId="{1F7F1013-8B35-4217-88C0-D80D67A1BF0F}" destId="{B9C13213-9AE6-491D-9669-8BB05AB6C2A8}" srcOrd="0" destOrd="0" parTransId="{D5F8F340-5CEA-472F-B2D8-69A4B18CDFAD}" sibTransId="{B4AECE4C-D419-49C8-BA39-1EFC9AE05BB1}"/>
    <dgm:cxn modelId="{D4D300A7-71A4-42CF-9FC6-09E7BBC04203}" srcId="{621DE1C2-3AD0-4652-97CA-27069861DC19}" destId="{1EE514D3-7585-4BBD-9F50-C1FAA3CFDF4F}" srcOrd="1" destOrd="0" parTransId="{2978D332-580F-4DE9-BC0A-F986289A0B32}" sibTransId="{19BCEC55-ECE6-4423-9763-7988456192E4}"/>
    <dgm:cxn modelId="{EE69E5A8-30D1-4DF1-A7FD-FF3156A0263E}" type="presOf" srcId="{973D469F-9ADD-475D-8755-68E351F1E445}" destId="{59CE6C7E-F5A4-4CC2-8E0E-740E1D09F877}" srcOrd="0" destOrd="3" presId="urn:microsoft.com/office/officeart/2005/8/layout/vList2"/>
    <dgm:cxn modelId="{FEEF00AA-47C7-4C03-A9AD-343C36994775}" srcId="{1F7F1013-8B35-4217-88C0-D80D67A1BF0F}" destId="{6661126B-0880-4EE8-B166-101554B9F10C}" srcOrd="4" destOrd="0" parTransId="{ACAA3A8F-64B8-421C-AFBC-6A139E45D326}" sibTransId="{69784958-04BF-4351-95BF-E8B40EAD0EB1}"/>
    <dgm:cxn modelId="{A552FEAC-15B9-467E-91AC-0845573C885A}" srcId="{1F7F1013-8B35-4217-88C0-D80D67A1BF0F}" destId="{8D5C5C18-F415-4865-8CEF-6694C119255B}" srcOrd="2" destOrd="0" parTransId="{FFA841B8-1E43-4F66-9C8C-4F17AB8006B6}" sibTransId="{380A0B8A-EA11-48B5-AB7E-F9E8053FEC7C}"/>
    <dgm:cxn modelId="{B5D285AF-72E6-4378-9191-B582AE1F3135}" type="presOf" srcId="{3758C0A6-8F38-4BB2-8C5B-401CC5FD4841}" destId="{9EFB6DDA-1050-4746-94FD-7F6DA42156C1}" srcOrd="0" destOrd="0" presId="urn:microsoft.com/office/officeart/2005/8/layout/vList2"/>
    <dgm:cxn modelId="{505024B6-D4B7-41D8-9ECE-E7AF6BF1C93C}" type="presOf" srcId="{08DA7EA9-C527-4D8A-8F9F-7B80B394EDEC}" destId="{5BCFF93D-1412-49F4-82D4-0139A2BE7196}" srcOrd="0" destOrd="0" presId="urn:microsoft.com/office/officeart/2005/8/layout/vList2"/>
    <dgm:cxn modelId="{182F39B6-3D1A-4968-B04E-F4A5B7EF4FC6}" srcId="{621DE1C2-3AD0-4652-97CA-27069861DC19}" destId="{1F7F1013-8B35-4217-88C0-D80D67A1BF0F}" srcOrd="2" destOrd="0" parTransId="{18AA5F6E-45B1-4C5E-BE54-F7783C2D4253}" sibTransId="{C1274C66-4A95-41A5-A792-35AFC647CC04}"/>
    <dgm:cxn modelId="{A09D71B8-E173-4BE5-9082-934DB7766408}" srcId="{1F7F1013-8B35-4217-88C0-D80D67A1BF0F}" destId="{0BC771F5-79A1-4699-824F-1105D80A032F}" srcOrd="7" destOrd="0" parTransId="{2F50AB42-D971-4628-B12D-F3687796962D}" sibTransId="{39F28344-07F1-4CF2-A29C-94609BE3A84A}"/>
    <dgm:cxn modelId="{FFB99BBA-B5AC-4068-BE99-0A9B4C0D7205}" type="presOf" srcId="{B9C13213-9AE6-491D-9669-8BB05AB6C2A8}" destId="{59CE6C7E-F5A4-4CC2-8E0E-740E1D09F877}" srcOrd="0" destOrd="0" presId="urn:microsoft.com/office/officeart/2005/8/layout/vList2"/>
    <dgm:cxn modelId="{277996BB-3FE0-41C1-97ED-FB6C1E2795C6}" type="presOf" srcId="{0BC771F5-79A1-4699-824F-1105D80A032F}" destId="{59CE6C7E-F5A4-4CC2-8E0E-740E1D09F877}" srcOrd="0" destOrd="7" presId="urn:microsoft.com/office/officeart/2005/8/layout/vList2"/>
    <dgm:cxn modelId="{AF1E8EBE-A199-4D15-867C-A8F3421CD633}" type="presOf" srcId="{E6126196-6261-4ABA-94F3-F3FF2C3ED1CA}" destId="{59CE6C7E-F5A4-4CC2-8E0E-740E1D09F877}" srcOrd="0" destOrd="5" presId="urn:microsoft.com/office/officeart/2005/8/layout/vList2"/>
    <dgm:cxn modelId="{CC4622C5-9D12-4F1D-842E-C40B754E109D}" type="presOf" srcId="{A2409C8E-2BB9-46E3-A108-1640B09A065B}" destId="{59CE6C7E-F5A4-4CC2-8E0E-740E1D09F877}" srcOrd="0" destOrd="6" presId="urn:microsoft.com/office/officeart/2005/8/layout/vList2"/>
    <dgm:cxn modelId="{E5CBDCC6-4DA0-4707-A3BE-24B47F330AFB}" srcId="{1EE514D3-7585-4BBD-9F50-C1FAA3CFDF4F}" destId="{2EDC8053-472C-416C-9E38-4179A50511C3}" srcOrd="2" destOrd="0" parTransId="{A277F444-73F4-4012-9C3A-D541115E6246}" sibTransId="{932A264B-2A12-4ED7-873F-4769AD8A710B}"/>
    <dgm:cxn modelId="{309E52D6-6FEF-45D4-B66C-037A4E6F6793}" srcId="{621DE1C2-3AD0-4652-97CA-27069861DC19}" destId="{08DA7EA9-C527-4D8A-8F9F-7B80B394EDEC}" srcOrd="0" destOrd="0" parTransId="{30CBE546-1CFF-4CC7-B4B3-22FCD8231E7B}" sibTransId="{23A7162B-2D37-4230-92AA-490EC7329E60}"/>
    <dgm:cxn modelId="{027ABEDF-E2D0-4EAB-BE9E-73C2316AC301}" srcId="{08DA7EA9-C527-4D8A-8F9F-7B80B394EDEC}" destId="{3758C0A6-8F38-4BB2-8C5B-401CC5FD4841}" srcOrd="0" destOrd="0" parTransId="{DB53002B-CED0-4047-AD74-6EB21BD9C147}" sibTransId="{0C7F8C6F-8B1A-4061-93A6-658486FD5155}"/>
    <dgm:cxn modelId="{D54CC7BB-38F5-42A0-A693-A8C5E29B1166}" type="presParOf" srcId="{78EFBA45-9085-4DA9-AB1A-377350D91F50}" destId="{5BCFF93D-1412-49F4-82D4-0139A2BE7196}" srcOrd="0" destOrd="0" presId="urn:microsoft.com/office/officeart/2005/8/layout/vList2"/>
    <dgm:cxn modelId="{42C3A432-70B7-4158-BFAB-82D9DA7FBD7C}" type="presParOf" srcId="{78EFBA45-9085-4DA9-AB1A-377350D91F50}" destId="{9EFB6DDA-1050-4746-94FD-7F6DA42156C1}" srcOrd="1" destOrd="0" presId="urn:microsoft.com/office/officeart/2005/8/layout/vList2"/>
    <dgm:cxn modelId="{A5056F23-185B-4E76-B5BB-77EF36CD46EF}" type="presParOf" srcId="{78EFBA45-9085-4DA9-AB1A-377350D91F50}" destId="{7B7A2D10-65DB-453A-857B-6EDE693ED106}" srcOrd="2" destOrd="0" presId="urn:microsoft.com/office/officeart/2005/8/layout/vList2"/>
    <dgm:cxn modelId="{B32FBC11-82F8-42C3-BD50-664897EAA9D3}" type="presParOf" srcId="{78EFBA45-9085-4DA9-AB1A-377350D91F50}" destId="{7A2F13D2-75BB-4695-9CB7-B1A509D05A2E}" srcOrd="3" destOrd="0" presId="urn:microsoft.com/office/officeart/2005/8/layout/vList2"/>
    <dgm:cxn modelId="{02DED982-BC6C-48BE-94B7-7CC1BD090498}" type="presParOf" srcId="{78EFBA45-9085-4DA9-AB1A-377350D91F50}" destId="{42B10A8D-6952-4333-8101-E86AD156FA09}" srcOrd="4" destOrd="0" presId="urn:microsoft.com/office/officeart/2005/8/layout/vList2"/>
    <dgm:cxn modelId="{515BB3F4-0EE1-4CA6-999B-7EA586F98942}" type="presParOf" srcId="{78EFBA45-9085-4DA9-AB1A-377350D91F50}" destId="{59CE6C7E-F5A4-4CC2-8E0E-740E1D09F877}"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6E05D40A-0D6C-5B41-9E27-98C2FEA003C7}" type="doc">
      <dgm:prSet loTypeId="urn:microsoft.com/office/officeart/2008/layout/VerticalCurvedList" loCatId="hierarchy" qsTypeId="urn:microsoft.com/office/officeart/2005/8/quickstyle/simple1" qsCatId="simple" csTypeId="urn:microsoft.com/office/officeart/2005/8/colors/accent1_2" csCatId="accent1" phldr="1"/>
      <dgm:spPr/>
      <dgm:t>
        <a:bodyPr/>
        <a:lstStyle/>
        <a:p>
          <a:endParaRPr lang="en-GB"/>
        </a:p>
      </dgm:t>
    </dgm:pt>
    <dgm:pt modelId="{F3462B3B-9BA0-5A40-BDA4-19B8F90D67F9}">
      <dgm:prSet/>
      <dgm:spPr/>
      <dgm:t>
        <a:bodyPr/>
        <a:lstStyle/>
        <a:p>
          <a:r>
            <a:rPr lang="en-GB"/>
            <a:t>1. You can see clearly what must be done and organize resource accordingly</a:t>
          </a:r>
          <a:endParaRPr lang="en-NL"/>
        </a:p>
      </dgm:t>
    </dgm:pt>
    <dgm:pt modelId="{09E9DAC4-6897-B54E-B8FC-1E32D0ECB236}" type="parTrans" cxnId="{ECD4BE34-F906-A743-AEF9-179BFF56A075}">
      <dgm:prSet/>
      <dgm:spPr/>
      <dgm:t>
        <a:bodyPr/>
        <a:lstStyle/>
        <a:p>
          <a:endParaRPr lang="en-GB"/>
        </a:p>
      </dgm:t>
    </dgm:pt>
    <dgm:pt modelId="{07782EDB-39B3-EB43-A13B-58FF9F01839F}" type="sibTrans" cxnId="{ECD4BE34-F906-A743-AEF9-179BFF56A075}">
      <dgm:prSet/>
      <dgm:spPr/>
      <dgm:t>
        <a:bodyPr/>
        <a:lstStyle/>
        <a:p>
          <a:endParaRPr lang="en-GB"/>
        </a:p>
      </dgm:t>
    </dgm:pt>
    <dgm:pt modelId="{270690E5-9C3F-B243-BEE6-47A66BD3BB02}">
      <dgm:prSet/>
      <dgm:spPr/>
      <dgm:t>
        <a:bodyPr/>
        <a:lstStyle/>
        <a:p>
          <a:r>
            <a:rPr lang="en-GB"/>
            <a:t>2. Management is less arduous – there is a clear list of what must be done, and to what precision.</a:t>
          </a:r>
          <a:endParaRPr lang="en-NL"/>
        </a:p>
      </dgm:t>
    </dgm:pt>
    <dgm:pt modelId="{825627AA-5964-E549-A43E-E6F7701D39C0}" type="parTrans" cxnId="{65293A7F-E2BD-914A-A601-65975AE958B2}">
      <dgm:prSet/>
      <dgm:spPr/>
      <dgm:t>
        <a:bodyPr/>
        <a:lstStyle/>
        <a:p>
          <a:endParaRPr lang="en-GB"/>
        </a:p>
      </dgm:t>
    </dgm:pt>
    <dgm:pt modelId="{6562EA49-5A1C-2744-9290-6B6F2231A32A}" type="sibTrans" cxnId="{65293A7F-E2BD-914A-A601-65975AE958B2}">
      <dgm:prSet/>
      <dgm:spPr/>
      <dgm:t>
        <a:bodyPr/>
        <a:lstStyle/>
        <a:p>
          <a:endParaRPr lang="en-GB"/>
        </a:p>
      </dgm:t>
    </dgm:pt>
    <dgm:pt modelId="{D183BF03-BE8C-A340-8565-ED849F19F41D}">
      <dgm:prSet/>
      <dgm:spPr/>
      <dgm:t>
        <a:bodyPr/>
        <a:lstStyle/>
        <a:p>
          <a:r>
            <a:rPr lang="en-GB"/>
            <a:t>3. You clearly know when you have finished.</a:t>
          </a:r>
          <a:endParaRPr lang="en-NL"/>
        </a:p>
      </dgm:t>
    </dgm:pt>
    <dgm:pt modelId="{CBC22769-0E09-AF4A-AD9E-4CA945B46D19}" type="parTrans" cxnId="{88B0A7B4-EA1D-2740-AE1C-D2904E5B618C}">
      <dgm:prSet/>
      <dgm:spPr/>
      <dgm:t>
        <a:bodyPr/>
        <a:lstStyle/>
        <a:p>
          <a:endParaRPr lang="en-GB"/>
        </a:p>
      </dgm:t>
    </dgm:pt>
    <dgm:pt modelId="{D6DCAD8B-5607-DB45-8A48-33B94F16E5CF}" type="sibTrans" cxnId="{88B0A7B4-EA1D-2740-AE1C-D2904E5B618C}">
      <dgm:prSet/>
      <dgm:spPr/>
      <dgm:t>
        <a:bodyPr/>
        <a:lstStyle/>
        <a:p>
          <a:endParaRPr lang="en-GB"/>
        </a:p>
      </dgm:t>
    </dgm:pt>
    <dgm:pt modelId="{7EFB8907-73F5-E945-88DA-28C7F7644526}" type="pres">
      <dgm:prSet presAssocID="{6E05D40A-0D6C-5B41-9E27-98C2FEA003C7}" presName="Name0" presStyleCnt="0">
        <dgm:presLayoutVars>
          <dgm:chMax val="7"/>
          <dgm:chPref val="7"/>
          <dgm:dir/>
        </dgm:presLayoutVars>
      </dgm:prSet>
      <dgm:spPr/>
    </dgm:pt>
    <dgm:pt modelId="{EE07B22D-7F84-7745-9728-47B71B631A39}" type="pres">
      <dgm:prSet presAssocID="{6E05D40A-0D6C-5B41-9E27-98C2FEA003C7}" presName="Name1" presStyleCnt="0"/>
      <dgm:spPr/>
    </dgm:pt>
    <dgm:pt modelId="{ABB480C8-A6F7-9C42-A140-0F57BD6E9522}" type="pres">
      <dgm:prSet presAssocID="{6E05D40A-0D6C-5B41-9E27-98C2FEA003C7}" presName="cycle" presStyleCnt="0"/>
      <dgm:spPr/>
    </dgm:pt>
    <dgm:pt modelId="{9E683F83-642A-E948-A473-B17AABD7A34A}" type="pres">
      <dgm:prSet presAssocID="{6E05D40A-0D6C-5B41-9E27-98C2FEA003C7}" presName="srcNode" presStyleLbl="node1" presStyleIdx="0" presStyleCnt="3"/>
      <dgm:spPr/>
    </dgm:pt>
    <dgm:pt modelId="{9E1035B6-7C23-0142-8E29-9719303A1D8B}" type="pres">
      <dgm:prSet presAssocID="{6E05D40A-0D6C-5B41-9E27-98C2FEA003C7}" presName="conn" presStyleLbl="parChTrans1D2" presStyleIdx="0" presStyleCnt="1"/>
      <dgm:spPr/>
    </dgm:pt>
    <dgm:pt modelId="{74ED7A13-1CD1-9D4C-AB2B-BF8C79F6C048}" type="pres">
      <dgm:prSet presAssocID="{6E05D40A-0D6C-5B41-9E27-98C2FEA003C7}" presName="extraNode" presStyleLbl="node1" presStyleIdx="0" presStyleCnt="3"/>
      <dgm:spPr/>
    </dgm:pt>
    <dgm:pt modelId="{F1E70D30-C0C2-3141-BCF9-EA607AAC17B0}" type="pres">
      <dgm:prSet presAssocID="{6E05D40A-0D6C-5B41-9E27-98C2FEA003C7}" presName="dstNode" presStyleLbl="node1" presStyleIdx="0" presStyleCnt="3"/>
      <dgm:spPr/>
    </dgm:pt>
    <dgm:pt modelId="{1F6D455A-16B8-1748-AD56-ACF8ACFE6EA5}" type="pres">
      <dgm:prSet presAssocID="{F3462B3B-9BA0-5A40-BDA4-19B8F90D67F9}" presName="text_1" presStyleLbl="node1" presStyleIdx="0" presStyleCnt="3">
        <dgm:presLayoutVars>
          <dgm:bulletEnabled val="1"/>
        </dgm:presLayoutVars>
      </dgm:prSet>
      <dgm:spPr/>
    </dgm:pt>
    <dgm:pt modelId="{5C50766D-02A6-5E46-BE55-FA582BF2BB1F}" type="pres">
      <dgm:prSet presAssocID="{F3462B3B-9BA0-5A40-BDA4-19B8F90D67F9}" presName="accent_1" presStyleCnt="0"/>
      <dgm:spPr/>
    </dgm:pt>
    <dgm:pt modelId="{4A265939-75AA-DB4E-8468-00CE3838FC42}" type="pres">
      <dgm:prSet presAssocID="{F3462B3B-9BA0-5A40-BDA4-19B8F90D67F9}" presName="accentRepeatNode" presStyleLbl="solidFgAcc1" presStyleIdx="0" presStyleCnt="3"/>
      <dgm:spPr/>
    </dgm:pt>
    <dgm:pt modelId="{50B46406-17C9-A44D-BF3C-163F1EDE6383}" type="pres">
      <dgm:prSet presAssocID="{270690E5-9C3F-B243-BEE6-47A66BD3BB02}" presName="text_2" presStyleLbl="node1" presStyleIdx="1" presStyleCnt="3">
        <dgm:presLayoutVars>
          <dgm:bulletEnabled val="1"/>
        </dgm:presLayoutVars>
      </dgm:prSet>
      <dgm:spPr/>
    </dgm:pt>
    <dgm:pt modelId="{32DBC298-144D-334E-8F1D-3DD4FFF8EE96}" type="pres">
      <dgm:prSet presAssocID="{270690E5-9C3F-B243-BEE6-47A66BD3BB02}" presName="accent_2" presStyleCnt="0"/>
      <dgm:spPr/>
    </dgm:pt>
    <dgm:pt modelId="{1C52B962-B5EE-9949-9469-C692B047A0E0}" type="pres">
      <dgm:prSet presAssocID="{270690E5-9C3F-B243-BEE6-47A66BD3BB02}" presName="accentRepeatNode" presStyleLbl="solidFgAcc1" presStyleIdx="1" presStyleCnt="3"/>
      <dgm:spPr/>
    </dgm:pt>
    <dgm:pt modelId="{6044B8B2-19E1-AE43-8ADE-5276FA7AE2CB}" type="pres">
      <dgm:prSet presAssocID="{D183BF03-BE8C-A340-8565-ED849F19F41D}" presName="text_3" presStyleLbl="node1" presStyleIdx="2" presStyleCnt="3">
        <dgm:presLayoutVars>
          <dgm:bulletEnabled val="1"/>
        </dgm:presLayoutVars>
      </dgm:prSet>
      <dgm:spPr/>
    </dgm:pt>
    <dgm:pt modelId="{0E739063-20D0-AB4D-8AD6-3B1D0082708C}" type="pres">
      <dgm:prSet presAssocID="{D183BF03-BE8C-A340-8565-ED849F19F41D}" presName="accent_3" presStyleCnt="0"/>
      <dgm:spPr/>
    </dgm:pt>
    <dgm:pt modelId="{BC1EA262-0754-624F-8128-418790D1E88F}" type="pres">
      <dgm:prSet presAssocID="{D183BF03-BE8C-A340-8565-ED849F19F41D}" presName="accentRepeatNode" presStyleLbl="solidFgAcc1" presStyleIdx="2" presStyleCnt="3"/>
      <dgm:spPr/>
    </dgm:pt>
  </dgm:ptLst>
  <dgm:cxnLst>
    <dgm:cxn modelId="{80308401-6AF8-EE4F-AB61-A72B740A10F9}" type="presOf" srcId="{F3462B3B-9BA0-5A40-BDA4-19B8F90D67F9}" destId="{1F6D455A-16B8-1748-AD56-ACF8ACFE6EA5}" srcOrd="0" destOrd="0" presId="urn:microsoft.com/office/officeart/2008/layout/VerticalCurvedList"/>
    <dgm:cxn modelId="{15005F31-C8D9-A747-B447-1163ABF5ACD3}" type="presOf" srcId="{07782EDB-39B3-EB43-A13B-58FF9F01839F}" destId="{9E1035B6-7C23-0142-8E29-9719303A1D8B}" srcOrd="0" destOrd="0" presId="urn:microsoft.com/office/officeart/2008/layout/VerticalCurvedList"/>
    <dgm:cxn modelId="{ECD4BE34-F906-A743-AEF9-179BFF56A075}" srcId="{6E05D40A-0D6C-5B41-9E27-98C2FEA003C7}" destId="{F3462B3B-9BA0-5A40-BDA4-19B8F90D67F9}" srcOrd="0" destOrd="0" parTransId="{09E9DAC4-6897-B54E-B8FC-1E32D0ECB236}" sibTransId="{07782EDB-39B3-EB43-A13B-58FF9F01839F}"/>
    <dgm:cxn modelId="{65293A7F-E2BD-914A-A601-65975AE958B2}" srcId="{6E05D40A-0D6C-5B41-9E27-98C2FEA003C7}" destId="{270690E5-9C3F-B243-BEE6-47A66BD3BB02}" srcOrd="1" destOrd="0" parTransId="{825627AA-5964-E549-A43E-E6F7701D39C0}" sibTransId="{6562EA49-5A1C-2744-9290-6B6F2231A32A}"/>
    <dgm:cxn modelId="{DD4C4F89-5AF4-BD47-923E-20B2DC409A8B}" type="presOf" srcId="{D183BF03-BE8C-A340-8565-ED849F19F41D}" destId="{6044B8B2-19E1-AE43-8ADE-5276FA7AE2CB}" srcOrd="0" destOrd="0" presId="urn:microsoft.com/office/officeart/2008/layout/VerticalCurvedList"/>
    <dgm:cxn modelId="{88B0A7B4-EA1D-2740-AE1C-D2904E5B618C}" srcId="{6E05D40A-0D6C-5B41-9E27-98C2FEA003C7}" destId="{D183BF03-BE8C-A340-8565-ED849F19F41D}" srcOrd="2" destOrd="0" parTransId="{CBC22769-0E09-AF4A-AD9E-4CA945B46D19}" sibTransId="{D6DCAD8B-5607-DB45-8A48-33B94F16E5CF}"/>
    <dgm:cxn modelId="{EF2745C8-57F5-7842-944E-EDBF6847CD2E}" type="presOf" srcId="{6E05D40A-0D6C-5B41-9E27-98C2FEA003C7}" destId="{7EFB8907-73F5-E945-88DA-28C7F7644526}" srcOrd="0" destOrd="0" presId="urn:microsoft.com/office/officeart/2008/layout/VerticalCurvedList"/>
    <dgm:cxn modelId="{3B20C5E9-1B82-7244-8311-A354DABFA2B5}" type="presOf" srcId="{270690E5-9C3F-B243-BEE6-47A66BD3BB02}" destId="{50B46406-17C9-A44D-BF3C-163F1EDE6383}" srcOrd="0" destOrd="0" presId="urn:microsoft.com/office/officeart/2008/layout/VerticalCurvedList"/>
    <dgm:cxn modelId="{0816B0DA-1532-0B47-8005-5975323C9D63}" type="presParOf" srcId="{7EFB8907-73F5-E945-88DA-28C7F7644526}" destId="{EE07B22D-7F84-7745-9728-47B71B631A39}" srcOrd="0" destOrd="0" presId="urn:microsoft.com/office/officeart/2008/layout/VerticalCurvedList"/>
    <dgm:cxn modelId="{A90D1AB8-0F1B-CB43-90B3-FC8BFC57F025}" type="presParOf" srcId="{EE07B22D-7F84-7745-9728-47B71B631A39}" destId="{ABB480C8-A6F7-9C42-A140-0F57BD6E9522}" srcOrd="0" destOrd="0" presId="urn:microsoft.com/office/officeart/2008/layout/VerticalCurvedList"/>
    <dgm:cxn modelId="{776BB331-AD34-5E46-BE7B-10CAA7FFBCF4}" type="presParOf" srcId="{ABB480C8-A6F7-9C42-A140-0F57BD6E9522}" destId="{9E683F83-642A-E948-A473-B17AABD7A34A}" srcOrd="0" destOrd="0" presId="urn:microsoft.com/office/officeart/2008/layout/VerticalCurvedList"/>
    <dgm:cxn modelId="{DE570ED1-10D8-F349-80F3-E83DE4C4F45E}" type="presParOf" srcId="{ABB480C8-A6F7-9C42-A140-0F57BD6E9522}" destId="{9E1035B6-7C23-0142-8E29-9719303A1D8B}" srcOrd="1" destOrd="0" presId="urn:microsoft.com/office/officeart/2008/layout/VerticalCurvedList"/>
    <dgm:cxn modelId="{3944461B-D55D-B643-90AF-DB29C27B3FEA}" type="presParOf" srcId="{ABB480C8-A6F7-9C42-A140-0F57BD6E9522}" destId="{74ED7A13-1CD1-9D4C-AB2B-BF8C79F6C048}" srcOrd="2" destOrd="0" presId="urn:microsoft.com/office/officeart/2008/layout/VerticalCurvedList"/>
    <dgm:cxn modelId="{D6348030-1725-B246-AB4E-BA5D8CDF7971}" type="presParOf" srcId="{ABB480C8-A6F7-9C42-A140-0F57BD6E9522}" destId="{F1E70D30-C0C2-3141-BCF9-EA607AAC17B0}" srcOrd="3" destOrd="0" presId="urn:microsoft.com/office/officeart/2008/layout/VerticalCurvedList"/>
    <dgm:cxn modelId="{CDE06C8B-F2EE-424D-AA63-98459212C00B}" type="presParOf" srcId="{EE07B22D-7F84-7745-9728-47B71B631A39}" destId="{1F6D455A-16B8-1748-AD56-ACF8ACFE6EA5}" srcOrd="1" destOrd="0" presId="urn:microsoft.com/office/officeart/2008/layout/VerticalCurvedList"/>
    <dgm:cxn modelId="{2B130B4C-98F7-304E-8293-3E3CD55F39A5}" type="presParOf" srcId="{EE07B22D-7F84-7745-9728-47B71B631A39}" destId="{5C50766D-02A6-5E46-BE55-FA582BF2BB1F}" srcOrd="2" destOrd="0" presId="urn:microsoft.com/office/officeart/2008/layout/VerticalCurvedList"/>
    <dgm:cxn modelId="{49C747B6-47C0-9943-BB7E-CE6D5745ECB8}" type="presParOf" srcId="{5C50766D-02A6-5E46-BE55-FA582BF2BB1F}" destId="{4A265939-75AA-DB4E-8468-00CE3838FC42}" srcOrd="0" destOrd="0" presId="urn:microsoft.com/office/officeart/2008/layout/VerticalCurvedList"/>
    <dgm:cxn modelId="{59F09EA2-EDBC-E640-813F-57A60D2EA2C1}" type="presParOf" srcId="{EE07B22D-7F84-7745-9728-47B71B631A39}" destId="{50B46406-17C9-A44D-BF3C-163F1EDE6383}" srcOrd="3" destOrd="0" presId="urn:microsoft.com/office/officeart/2008/layout/VerticalCurvedList"/>
    <dgm:cxn modelId="{7851CE57-2A27-D347-AE1A-A8A30F73F569}" type="presParOf" srcId="{EE07B22D-7F84-7745-9728-47B71B631A39}" destId="{32DBC298-144D-334E-8F1D-3DD4FFF8EE96}" srcOrd="4" destOrd="0" presId="urn:microsoft.com/office/officeart/2008/layout/VerticalCurvedList"/>
    <dgm:cxn modelId="{88D30B38-0456-E945-BE6C-7A2004D817A1}" type="presParOf" srcId="{32DBC298-144D-334E-8F1D-3DD4FFF8EE96}" destId="{1C52B962-B5EE-9949-9469-C692B047A0E0}" srcOrd="0" destOrd="0" presId="urn:microsoft.com/office/officeart/2008/layout/VerticalCurvedList"/>
    <dgm:cxn modelId="{12D6B4FC-0319-EF4B-A859-C082CCE47444}" type="presParOf" srcId="{EE07B22D-7F84-7745-9728-47B71B631A39}" destId="{6044B8B2-19E1-AE43-8ADE-5276FA7AE2CB}" srcOrd="5" destOrd="0" presId="urn:microsoft.com/office/officeart/2008/layout/VerticalCurvedList"/>
    <dgm:cxn modelId="{366F6F78-A830-9648-8FBA-D959C0597B4B}" type="presParOf" srcId="{EE07B22D-7F84-7745-9728-47B71B631A39}" destId="{0E739063-20D0-AB4D-8AD6-3B1D0082708C}" srcOrd="6" destOrd="0" presId="urn:microsoft.com/office/officeart/2008/layout/VerticalCurvedList"/>
    <dgm:cxn modelId="{4D54AF04-82A7-0048-BBE6-9AAD6DF085F5}" type="presParOf" srcId="{0E739063-20D0-AB4D-8AD6-3B1D0082708C}" destId="{BC1EA262-0754-624F-8128-418790D1E88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0705E2C-51EB-46F8-AC40-83E867D891A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DABD58BD-1F08-42FF-82D6-DB505BE1E23F}">
      <dgm:prSet phldrT="[Tekst]" custT="1"/>
      <dgm:spPr/>
      <dgm:t>
        <a:bodyPr/>
        <a:lstStyle/>
        <a:p>
          <a:pPr>
            <a:buFont typeface="Courier New" panose="02070309020205020404" pitchFamily="49" charset="0"/>
            <a:buChar char="o"/>
          </a:pPr>
          <a:r>
            <a:rPr lang="en-GB" sz="1800">
              <a:solidFill>
                <a:srgbClr val="FFFFFF"/>
              </a:solidFill>
              <a:latin typeface="Calibri" panose="020F0502020204030204" pitchFamily="34" charset="0"/>
            </a:rPr>
            <a:t>A good Architecture will identify:</a:t>
          </a:r>
        </a:p>
      </dgm:t>
    </dgm:pt>
    <dgm:pt modelId="{72DFDCAD-5646-461E-A5E2-0E229F90C6A7}" type="parTrans" cxnId="{331434D7-F634-44D4-B659-42DFEED25E5C}">
      <dgm:prSet/>
      <dgm:spPr/>
      <dgm:t>
        <a:bodyPr/>
        <a:lstStyle/>
        <a:p>
          <a:endParaRPr lang="en-GB"/>
        </a:p>
      </dgm:t>
    </dgm:pt>
    <dgm:pt modelId="{842CDECC-6730-42F3-B149-96ABEC418E47}" type="sibTrans" cxnId="{331434D7-F634-44D4-B659-42DFEED25E5C}">
      <dgm:prSet/>
      <dgm:spPr/>
      <dgm:t>
        <a:bodyPr/>
        <a:lstStyle/>
        <a:p>
          <a:endParaRPr lang="en-GB"/>
        </a:p>
      </dgm:t>
    </dgm:pt>
    <dgm:pt modelId="{BC694284-7D20-4840-B119-4194C2ED97E3}">
      <dgm:prSet phldrT="[Teks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What products the Enterprise needs</a:t>
          </a:r>
          <a:endParaRPr lang="en-GB" sz="1800"/>
        </a:p>
      </dgm:t>
    </dgm:pt>
    <dgm:pt modelId="{E93DF7C7-62CE-49CE-8381-54BD46B37251}" type="parTrans" cxnId="{3D07280B-7228-4345-9F0A-675E4E2DBF38}">
      <dgm:prSet/>
      <dgm:spPr/>
      <dgm:t>
        <a:bodyPr/>
        <a:lstStyle/>
        <a:p>
          <a:endParaRPr lang="en-GB"/>
        </a:p>
      </dgm:t>
    </dgm:pt>
    <dgm:pt modelId="{767496C3-6B69-42D5-B9E8-9B17127C1DA6}" type="sibTrans" cxnId="{3D07280B-7228-4345-9F0A-675E4E2DBF38}">
      <dgm:prSet/>
      <dgm:spPr/>
      <dgm:t>
        <a:bodyPr/>
        <a:lstStyle/>
        <a:p>
          <a:endParaRPr lang="en-GB"/>
        </a:p>
      </dgm:t>
    </dgm:pt>
    <dgm:pt modelId="{B3FD3D54-1A1A-49B3-B789-CFE5A70DFA91}">
      <dgm:prSe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The boundary of the products</a:t>
          </a:r>
        </a:p>
      </dgm:t>
    </dgm:pt>
    <dgm:pt modelId="{0697047E-596D-438D-B166-1BA7DB9D3CAA}" type="parTrans" cxnId="{0C945E63-0EE6-4067-B725-C692FB746922}">
      <dgm:prSet/>
      <dgm:spPr/>
      <dgm:t>
        <a:bodyPr/>
        <a:lstStyle/>
        <a:p>
          <a:endParaRPr lang="en-GB"/>
        </a:p>
      </dgm:t>
    </dgm:pt>
    <dgm:pt modelId="{357EAD66-D702-473B-9069-0F6ADF631B80}" type="sibTrans" cxnId="{0C945E63-0EE6-4067-B725-C692FB746922}">
      <dgm:prSet/>
      <dgm:spPr/>
      <dgm:t>
        <a:bodyPr/>
        <a:lstStyle/>
        <a:p>
          <a:endParaRPr lang="en-GB"/>
        </a:p>
      </dgm:t>
    </dgm:pt>
    <dgm:pt modelId="{045200E0-1A75-4861-9D19-5AF13D64F093}">
      <dgm:prSe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What constraints a product owner has</a:t>
          </a:r>
          <a:endParaRPr lang="en-GB" sz="1800"/>
        </a:p>
      </dgm:t>
    </dgm:pt>
    <dgm:pt modelId="{1897F5A0-6EE0-4C10-8C67-55A7F481D091}" type="parTrans" cxnId="{BF79A78C-121F-4719-B055-D4C8855EDF4A}">
      <dgm:prSet/>
      <dgm:spPr/>
      <dgm:t>
        <a:bodyPr/>
        <a:lstStyle/>
        <a:p>
          <a:endParaRPr lang="en-GB"/>
        </a:p>
      </dgm:t>
    </dgm:pt>
    <dgm:pt modelId="{429E6ABF-94DE-45A2-86B3-5AE8601A6B12}" type="sibTrans" cxnId="{BF79A78C-121F-4719-B055-D4C8855EDF4A}">
      <dgm:prSet/>
      <dgm:spPr/>
      <dgm:t>
        <a:bodyPr/>
        <a:lstStyle/>
        <a:p>
          <a:endParaRPr lang="en-GB"/>
        </a:p>
      </dgm:t>
    </dgm:pt>
    <dgm:pt modelId="{4C072F09-2E53-47A9-8DB0-CF4AAC900EED}" type="pres">
      <dgm:prSet presAssocID="{00705E2C-51EB-46F8-AC40-83E867D891A4}" presName="linear" presStyleCnt="0">
        <dgm:presLayoutVars>
          <dgm:animLvl val="lvl"/>
          <dgm:resizeHandles val="exact"/>
        </dgm:presLayoutVars>
      </dgm:prSet>
      <dgm:spPr/>
    </dgm:pt>
    <dgm:pt modelId="{9203F100-363F-4935-A063-B92D72FD07E1}" type="pres">
      <dgm:prSet presAssocID="{DABD58BD-1F08-42FF-82D6-DB505BE1E23F}" presName="parentText" presStyleLbl="node1" presStyleIdx="0" presStyleCnt="1" custScaleX="96247" custScaleY="147611" custLinFactNeighborX="-121" custLinFactNeighborY="-61645">
        <dgm:presLayoutVars>
          <dgm:chMax val="0"/>
          <dgm:bulletEnabled val="1"/>
        </dgm:presLayoutVars>
      </dgm:prSet>
      <dgm:spPr/>
    </dgm:pt>
    <dgm:pt modelId="{1028B6BC-906C-460A-95EB-70BD36CD7A4C}" type="pres">
      <dgm:prSet presAssocID="{DABD58BD-1F08-42FF-82D6-DB505BE1E23F}" presName="childText" presStyleLbl="revTx" presStyleIdx="0" presStyleCnt="1" custScaleX="91608" custScaleY="151489">
        <dgm:presLayoutVars>
          <dgm:bulletEnabled val="1"/>
        </dgm:presLayoutVars>
      </dgm:prSet>
      <dgm:spPr/>
    </dgm:pt>
  </dgm:ptLst>
  <dgm:cxnLst>
    <dgm:cxn modelId="{3D07280B-7228-4345-9F0A-675E4E2DBF38}" srcId="{DABD58BD-1F08-42FF-82D6-DB505BE1E23F}" destId="{BC694284-7D20-4840-B119-4194C2ED97E3}" srcOrd="0" destOrd="0" parTransId="{E93DF7C7-62CE-49CE-8381-54BD46B37251}" sibTransId="{767496C3-6B69-42D5-B9E8-9B17127C1DA6}"/>
    <dgm:cxn modelId="{BFC72A27-7E27-4D61-9139-C89097C4B854}" type="presOf" srcId="{BC694284-7D20-4840-B119-4194C2ED97E3}" destId="{1028B6BC-906C-460A-95EB-70BD36CD7A4C}" srcOrd="0" destOrd="0" presId="urn:microsoft.com/office/officeart/2005/8/layout/vList2"/>
    <dgm:cxn modelId="{7DAE563E-0529-497B-AD93-0A98423AC120}" type="presOf" srcId="{00705E2C-51EB-46F8-AC40-83E867D891A4}" destId="{4C072F09-2E53-47A9-8DB0-CF4AAC900EED}" srcOrd="0" destOrd="0" presId="urn:microsoft.com/office/officeart/2005/8/layout/vList2"/>
    <dgm:cxn modelId="{A0EEF140-3805-40FF-84C2-C1F89CAB206F}" type="presOf" srcId="{DABD58BD-1F08-42FF-82D6-DB505BE1E23F}" destId="{9203F100-363F-4935-A063-B92D72FD07E1}" srcOrd="0" destOrd="0" presId="urn:microsoft.com/office/officeart/2005/8/layout/vList2"/>
    <dgm:cxn modelId="{0C945E63-0EE6-4067-B725-C692FB746922}" srcId="{DABD58BD-1F08-42FF-82D6-DB505BE1E23F}" destId="{B3FD3D54-1A1A-49B3-B789-CFE5A70DFA91}" srcOrd="1" destOrd="0" parTransId="{0697047E-596D-438D-B166-1BA7DB9D3CAA}" sibTransId="{357EAD66-D702-473B-9069-0F6ADF631B80}"/>
    <dgm:cxn modelId="{BF79A78C-121F-4719-B055-D4C8855EDF4A}" srcId="{DABD58BD-1F08-42FF-82D6-DB505BE1E23F}" destId="{045200E0-1A75-4861-9D19-5AF13D64F093}" srcOrd="2" destOrd="0" parTransId="{1897F5A0-6EE0-4C10-8C67-55A7F481D091}" sibTransId="{429E6ABF-94DE-45A2-86B3-5AE8601A6B12}"/>
    <dgm:cxn modelId="{3D6E92A7-34CC-4998-B06C-AF7123CBBA2D}" type="presOf" srcId="{045200E0-1A75-4861-9D19-5AF13D64F093}" destId="{1028B6BC-906C-460A-95EB-70BD36CD7A4C}" srcOrd="0" destOrd="2" presId="urn:microsoft.com/office/officeart/2005/8/layout/vList2"/>
    <dgm:cxn modelId="{5FB3A1AA-5A59-46B0-B8AE-B6CD56819F4A}" type="presOf" srcId="{B3FD3D54-1A1A-49B3-B789-CFE5A70DFA91}" destId="{1028B6BC-906C-460A-95EB-70BD36CD7A4C}" srcOrd="0" destOrd="1" presId="urn:microsoft.com/office/officeart/2005/8/layout/vList2"/>
    <dgm:cxn modelId="{331434D7-F634-44D4-B659-42DFEED25E5C}" srcId="{00705E2C-51EB-46F8-AC40-83E867D891A4}" destId="{DABD58BD-1F08-42FF-82D6-DB505BE1E23F}" srcOrd="0" destOrd="0" parTransId="{72DFDCAD-5646-461E-A5E2-0E229F90C6A7}" sibTransId="{842CDECC-6730-42F3-B149-96ABEC418E47}"/>
    <dgm:cxn modelId="{C677ECC3-9724-4D9E-AE50-3B53C62DA882}" type="presParOf" srcId="{4C072F09-2E53-47A9-8DB0-CF4AAC900EED}" destId="{9203F100-363F-4935-A063-B92D72FD07E1}" srcOrd="0" destOrd="0" presId="urn:microsoft.com/office/officeart/2005/8/layout/vList2"/>
    <dgm:cxn modelId="{F1B5833D-E452-4F8B-A36B-AE43CF753C92}" type="presParOf" srcId="{4C072F09-2E53-47A9-8DB0-CF4AAC900EED}" destId="{1028B6BC-906C-460A-95EB-70BD36CD7A4C}"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53568848-DA9D-43CE-8E6F-EDBB16EAF757}" type="doc">
      <dgm:prSet loTypeId="urn:microsoft.com/office/officeart/2018/5/layout/IconCircleLabelList" loCatId="icon" qsTypeId="urn:microsoft.com/office/officeart/2005/8/quickstyle/simple5" qsCatId="simple" csTypeId="urn:microsoft.com/office/officeart/2005/8/colors/colorful5" csCatId="colorful" phldr="1"/>
      <dgm:spPr/>
      <dgm:t>
        <a:bodyPr/>
        <a:lstStyle/>
        <a:p>
          <a:endParaRPr lang="en-US"/>
        </a:p>
      </dgm:t>
    </dgm:pt>
    <dgm:pt modelId="{703CF81F-5E3C-4EB5-9B45-8E16AF9A08EC}">
      <dgm:prSet custT="1"/>
      <dgm:spPr/>
      <dgm:t>
        <a:bodyPr/>
        <a:lstStyle/>
        <a:p>
          <a:pPr>
            <a:lnSpc>
              <a:spcPct val="100000"/>
            </a:lnSpc>
            <a:defRPr cap="all"/>
          </a:pPr>
          <a:r>
            <a:rPr lang="en-GB" sz="1200"/>
            <a:t>views</a:t>
          </a:r>
          <a:endParaRPr lang="en-US" sz="1200"/>
        </a:p>
      </dgm:t>
    </dgm:pt>
    <dgm:pt modelId="{A79460EA-FB57-4A6C-A785-6BC89068D347}" type="parTrans" cxnId="{707B3DBE-530A-4870-B28A-9D09FE250D03}">
      <dgm:prSet/>
      <dgm:spPr/>
      <dgm:t>
        <a:bodyPr/>
        <a:lstStyle/>
        <a:p>
          <a:endParaRPr lang="en-US" sz="1200"/>
        </a:p>
      </dgm:t>
    </dgm:pt>
    <dgm:pt modelId="{805B783F-B321-4AC3-A85B-1DC34901D866}" type="sibTrans" cxnId="{707B3DBE-530A-4870-B28A-9D09FE250D03}">
      <dgm:prSet/>
      <dgm:spPr/>
      <dgm:t>
        <a:bodyPr/>
        <a:lstStyle/>
        <a:p>
          <a:endParaRPr lang="en-US" sz="1200"/>
        </a:p>
      </dgm:t>
    </dgm:pt>
    <dgm:pt modelId="{BE000699-5ED6-4E87-84E7-B3B487CF62E5}">
      <dgm:prSet custT="1"/>
      <dgm:spPr/>
      <dgm:t>
        <a:bodyPr/>
        <a:lstStyle/>
        <a:p>
          <a:pPr>
            <a:lnSpc>
              <a:spcPct val="100000"/>
            </a:lnSpc>
            <a:defRPr cap="all"/>
          </a:pPr>
          <a:r>
            <a:rPr lang="en-GB" sz="1200"/>
            <a:t>roadmaps</a:t>
          </a:r>
          <a:endParaRPr lang="en-US" sz="1200"/>
        </a:p>
      </dgm:t>
    </dgm:pt>
    <dgm:pt modelId="{6F32553C-ACF3-41D7-AA91-0C64569B5DEF}" type="parTrans" cxnId="{0ABB9802-D304-4F92-A9EE-56AEA616A1A2}">
      <dgm:prSet/>
      <dgm:spPr/>
      <dgm:t>
        <a:bodyPr/>
        <a:lstStyle/>
        <a:p>
          <a:endParaRPr lang="en-US" sz="1200"/>
        </a:p>
      </dgm:t>
    </dgm:pt>
    <dgm:pt modelId="{850E0BBE-8491-4A88-989A-6924784FA221}" type="sibTrans" cxnId="{0ABB9802-D304-4F92-A9EE-56AEA616A1A2}">
      <dgm:prSet/>
      <dgm:spPr/>
      <dgm:t>
        <a:bodyPr/>
        <a:lstStyle/>
        <a:p>
          <a:endParaRPr lang="en-US" sz="1200"/>
        </a:p>
      </dgm:t>
    </dgm:pt>
    <dgm:pt modelId="{927DE7E0-2A47-45C4-AD51-53F8636FFEB3}">
      <dgm:prSet custT="1"/>
      <dgm:spPr/>
      <dgm:t>
        <a:bodyPr/>
        <a:lstStyle/>
        <a:p>
          <a:pPr>
            <a:lnSpc>
              <a:spcPct val="100000"/>
            </a:lnSpc>
            <a:defRPr cap="all"/>
          </a:pPr>
          <a:r>
            <a:rPr lang="en-GB" sz="1200"/>
            <a:t>architecture specifications</a:t>
          </a:r>
          <a:endParaRPr lang="en-US" sz="1200"/>
        </a:p>
      </dgm:t>
    </dgm:pt>
    <dgm:pt modelId="{49B9D04E-7463-408C-B02C-EF0678C49137}" type="parTrans" cxnId="{3C63D746-FA6E-452A-8339-D18DBCB0C04E}">
      <dgm:prSet/>
      <dgm:spPr/>
      <dgm:t>
        <a:bodyPr/>
        <a:lstStyle/>
        <a:p>
          <a:endParaRPr lang="en-US" sz="1200"/>
        </a:p>
      </dgm:t>
    </dgm:pt>
    <dgm:pt modelId="{797CD0DF-3348-48C2-AF46-BD7F0D808D74}" type="sibTrans" cxnId="{3C63D746-FA6E-452A-8339-D18DBCB0C04E}">
      <dgm:prSet/>
      <dgm:spPr/>
      <dgm:t>
        <a:bodyPr/>
        <a:lstStyle/>
        <a:p>
          <a:endParaRPr lang="en-US" sz="1200"/>
        </a:p>
      </dgm:t>
    </dgm:pt>
    <dgm:pt modelId="{DC902D88-35B6-41B8-8593-B52BCE0F77FD}">
      <dgm:prSet custT="1"/>
      <dgm:spPr/>
      <dgm:t>
        <a:bodyPr/>
        <a:lstStyle/>
        <a:p>
          <a:pPr>
            <a:lnSpc>
              <a:spcPct val="100000"/>
            </a:lnSpc>
            <a:defRPr cap="all"/>
          </a:pPr>
          <a:r>
            <a:rPr lang="en-GB" sz="1200"/>
            <a:t>controls</a:t>
          </a:r>
          <a:endParaRPr lang="en-US" sz="1200"/>
        </a:p>
      </dgm:t>
    </dgm:pt>
    <dgm:pt modelId="{F52179FD-8D5D-4A83-832D-B4103CB9611B}" type="parTrans" cxnId="{DEE34550-CA8E-4181-BC20-4BB5F02B3AB6}">
      <dgm:prSet/>
      <dgm:spPr/>
      <dgm:t>
        <a:bodyPr/>
        <a:lstStyle/>
        <a:p>
          <a:endParaRPr lang="en-US" sz="1200"/>
        </a:p>
      </dgm:t>
    </dgm:pt>
    <dgm:pt modelId="{F7565827-2E62-46B1-84A2-3EAF5119EA1F}" type="sibTrans" cxnId="{DEE34550-CA8E-4181-BC20-4BB5F02B3AB6}">
      <dgm:prSet/>
      <dgm:spPr/>
      <dgm:t>
        <a:bodyPr/>
        <a:lstStyle/>
        <a:p>
          <a:endParaRPr lang="en-US" sz="1200"/>
        </a:p>
      </dgm:t>
    </dgm:pt>
    <dgm:pt modelId="{6144F2B5-32C4-4D3D-B54F-7B11B6869C80}">
      <dgm:prSet custT="1"/>
      <dgm:spPr/>
      <dgm:t>
        <a:bodyPr/>
        <a:lstStyle/>
        <a:p>
          <a:pPr>
            <a:lnSpc>
              <a:spcPct val="100000"/>
            </a:lnSpc>
            <a:defRPr cap="all"/>
          </a:pPr>
          <a:r>
            <a:rPr lang="en-GB" sz="1200"/>
            <a:t>other useful things</a:t>
          </a:r>
          <a:endParaRPr lang="en-US" sz="1200"/>
        </a:p>
      </dgm:t>
    </dgm:pt>
    <dgm:pt modelId="{FA69B1B2-86A8-42DC-81F0-A47F772DD0F2}" type="parTrans" cxnId="{9B282DB5-D290-43AB-A4CA-CA612B6B79C8}">
      <dgm:prSet/>
      <dgm:spPr/>
      <dgm:t>
        <a:bodyPr/>
        <a:lstStyle/>
        <a:p>
          <a:endParaRPr lang="en-US" sz="1200"/>
        </a:p>
      </dgm:t>
    </dgm:pt>
    <dgm:pt modelId="{BAE3D5BC-5F7C-454C-BEA0-881CED7C8F20}" type="sibTrans" cxnId="{9B282DB5-D290-43AB-A4CA-CA612B6B79C8}">
      <dgm:prSet/>
      <dgm:spPr/>
      <dgm:t>
        <a:bodyPr/>
        <a:lstStyle/>
        <a:p>
          <a:endParaRPr lang="en-US" sz="1200"/>
        </a:p>
      </dgm:t>
    </dgm:pt>
    <dgm:pt modelId="{0C713EDB-8728-442E-A8A6-D2216E195C72}" type="pres">
      <dgm:prSet presAssocID="{53568848-DA9D-43CE-8E6F-EDBB16EAF757}" presName="root" presStyleCnt="0">
        <dgm:presLayoutVars>
          <dgm:dir/>
          <dgm:resizeHandles val="exact"/>
        </dgm:presLayoutVars>
      </dgm:prSet>
      <dgm:spPr/>
    </dgm:pt>
    <dgm:pt modelId="{8CC55F19-65F6-434A-86F1-34FC680BCCD6}" type="pres">
      <dgm:prSet presAssocID="{703CF81F-5E3C-4EB5-9B45-8E16AF9A08EC}" presName="compNode" presStyleCnt="0"/>
      <dgm:spPr/>
    </dgm:pt>
    <dgm:pt modelId="{5A854E9A-92C2-4261-9D30-5EB5665B0A15}" type="pres">
      <dgm:prSet presAssocID="{703CF81F-5E3C-4EB5-9B45-8E16AF9A08EC}" presName="iconBgRect" presStyleLbl="bgShp" presStyleIdx="0" presStyleCnt="5"/>
      <dgm:spPr>
        <a:solidFill>
          <a:srgbClr val="9CDEEE"/>
        </a:solidFill>
      </dgm:spPr>
    </dgm:pt>
    <dgm:pt modelId="{624CBA8F-ED05-4E36-BBAA-85FEDE7EAF9A}" type="pres">
      <dgm:prSet presAssocID="{703CF81F-5E3C-4EB5-9B45-8E16AF9A08E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Eye"/>
        </a:ext>
      </dgm:extLst>
    </dgm:pt>
    <dgm:pt modelId="{3C7EAFFC-36E3-4D0A-BE5D-DADEF7106AEE}" type="pres">
      <dgm:prSet presAssocID="{703CF81F-5E3C-4EB5-9B45-8E16AF9A08EC}" presName="spaceRect" presStyleCnt="0"/>
      <dgm:spPr/>
    </dgm:pt>
    <dgm:pt modelId="{AF9B583B-0F69-4D00-9664-4D98AB06048B}" type="pres">
      <dgm:prSet presAssocID="{703CF81F-5E3C-4EB5-9B45-8E16AF9A08EC}" presName="textRect" presStyleLbl="revTx" presStyleIdx="0" presStyleCnt="5" custLinFactNeighborY="-25880">
        <dgm:presLayoutVars>
          <dgm:chMax val="1"/>
          <dgm:chPref val="1"/>
        </dgm:presLayoutVars>
      </dgm:prSet>
      <dgm:spPr/>
    </dgm:pt>
    <dgm:pt modelId="{2C1BE330-66B6-4F4F-9BDA-B5DE62965D9A}" type="pres">
      <dgm:prSet presAssocID="{805B783F-B321-4AC3-A85B-1DC34901D866}" presName="sibTrans" presStyleCnt="0"/>
      <dgm:spPr/>
    </dgm:pt>
    <dgm:pt modelId="{F90D8621-08A0-4B39-94CD-F01FEABA8FE6}" type="pres">
      <dgm:prSet presAssocID="{BE000699-5ED6-4E87-84E7-B3B487CF62E5}" presName="compNode" presStyleCnt="0"/>
      <dgm:spPr/>
    </dgm:pt>
    <dgm:pt modelId="{CF5F4C46-D85A-40CD-8F01-0BCFC68D2156}" type="pres">
      <dgm:prSet presAssocID="{BE000699-5ED6-4E87-84E7-B3B487CF62E5}" presName="iconBgRect" presStyleLbl="bgShp" presStyleIdx="1" presStyleCnt="5"/>
      <dgm:spPr>
        <a:solidFill>
          <a:srgbClr val="9CDEEE"/>
        </a:solidFill>
      </dgm:spPr>
    </dgm:pt>
    <dgm:pt modelId="{B092C90D-AF06-4099-B285-A7023435663D}" type="pres">
      <dgm:prSet presAssocID="{BE000699-5ED6-4E87-84E7-B3B487CF62E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p with pin"/>
        </a:ext>
      </dgm:extLst>
    </dgm:pt>
    <dgm:pt modelId="{C5770802-8D74-4224-A22D-A83786751151}" type="pres">
      <dgm:prSet presAssocID="{BE000699-5ED6-4E87-84E7-B3B487CF62E5}" presName="spaceRect" presStyleCnt="0"/>
      <dgm:spPr/>
    </dgm:pt>
    <dgm:pt modelId="{29737E7E-6C87-4610-A192-C29F0D96E4B6}" type="pres">
      <dgm:prSet presAssocID="{BE000699-5ED6-4E87-84E7-B3B487CF62E5}" presName="textRect" presStyleLbl="revTx" presStyleIdx="1" presStyleCnt="5" custLinFactNeighborY="-25880">
        <dgm:presLayoutVars>
          <dgm:chMax val="1"/>
          <dgm:chPref val="1"/>
        </dgm:presLayoutVars>
      </dgm:prSet>
      <dgm:spPr/>
    </dgm:pt>
    <dgm:pt modelId="{50A8D18C-F03C-4492-8F72-F9F797527939}" type="pres">
      <dgm:prSet presAssocID="{850E0BBE-8491-4A88-989A-6924784FA221}" presName="sibTrans" presStyleCnt="0"/>
      <dgm:spPr/>
    </dgm:pt>
    <dgm:pt modelId="{96EF53DB-F75C-45E4-AC4F-B1BE0336859A}" type="pres">
      <dgm:prSet presAssocID="{927DE7E0-2A47-45C4-AD51-53F8636FFEB3}" presName="compNode" presStyleCnt="0"/>
      <dgm:spPr/>
    </dgm:pt>
    <dgm:pt modelId="{7C98617A-84B3-48D2-B21B-50677E466EE2}" type="pres">
      <dgm:prSet presAssocID="{927DE7E0-2A47-45C4-AD51-53F8636FFEB3}" presName="iconBgRect" presStyleLbl="bgShp" presStyleIdx="2" presStyleCnt="5"/>
      <dgm:spPr>
        <a:solidFill>
          <a:srgbClr val="9CDEEE"/>
        </a:solidFill>
      </dgm:spPr>
    </dgm:pt>
    <dgm:pt modelId="{FEE7B085-225B-4EC2-8B3E-BCD3C71BE415}" type="pres">
      <dgm:prSet presAssocID="{927DE7E0-2A47-45C4-AD51-53F8636FFEB3}"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ument"/>
        </a:ext>
      </dgm:extLst>
    </dgm:pt>
    <dgm:pt modelId="{DBA8A4F4-E672-4BBB-B218-9208427771F9}" type="pres">
      <dgm:prSet presAssocID="{927DE7E0-2A47-45C4-AD51-53F8636FFEB3}" presName="spaceRect" presStyleCnt="0"/>
      <dgm:spPr/>
    </dgm:pt>
    <dgm:pt modelId="{409508B6-F47B-4D9E-90C7-AA158E290F88}" type="pres">
      <dgm:prSet presAssocID="{927DE7E0-2A47-45C4-AD51-53F8636FFEB3}" presName="textRect" presStyleLbl="revTx" presStyleIdx="2" presStyleCnt="5" custScaleX="116501" custLinFactNeighborY="-25880">
        <dgm:presLayoutVars>
          <dgm:chMax val="1"/>
          <dgm:chPref val="1"/>
        </dgm:presLayoutVars>
      </dgm:prSet>
      <dgm:spPr/>
    </dgm:pt>
    <dgm:pt modelId="{9F308C58-9810-4814-93D5-2309D54BE22D}" type="pres">
      <dgm:prSet presAssocID="{797CD0DF-3348-48C2-AF46-BD7F0D808D74}" presName="sibTrans" presStyleCnt="0"/>
      <dgm:spPr/>
    </dgm:pt>
    <dgm:pt modelId="{759548B0-C754-4370-ADEA-55CAF2DD47F4}" type="pres">
      <dgm:prSet presAssocID="{DC902D88-35B6-41B8-8593-B52BCE0F77FD}" presName="compNode" presStyleCnt="0"/>
      <dgm:spPr/>
    </dgm:pt>
    <dgm:pt modelId="{0E644C5D-487F-4168-A07D-446D42785203}" type="pres">
      <dgm:prSet presAssocID="{DC902D88-35B6-41B8-8593-B52BCE0F77FD}" presName="iconBgRect" presStyleLbl="bgShp" presStyleIdx="3" presStyleCnt="5"/>
      <dgm:spPr>
        <a:solidFill>
          <a:srgbClr val="9CDEEE"/>
        </a:solidFill>
      </dgm:spPr>
    </dgm:pt>
    <dgm:pt modelId="{327EAEAF-C4DF-429B-874C-11F06411BBB7}" type="pres">
      <dgm:prSet presAssocID="{DC902D88-35B6-41B8-8593-B52BCE0F77F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E9BF433E-0371-4D55-9A03-AB5CB384A459}" type="pres">
      <dgm:prSet presAssocID="{DC902D88-35B6-41B8-8593-B52BCE0F77FD}" presName="spaceRect" presStyleCnt="0"/>
      <dgm:spPr/>
    </dgm:pt>
    <dgm:pt modelId="{807FFF5B-5F3E-4A34-8EF1-7DC638E3892E}" type="pres">
      <dgm:prSet presAssocID="{DC902D88-35B6-41B8-8593-B52BCE0F77FD}" presName="textRect" presStyleLbl="revTx" presStyleIdx="3" presStyleCnt="5" custLinFactNeighborY="-25880">
        <dgm:presLayoutVars>
          <dgm:chMax val="1"/>
          <dgm:chPref val="1"/>
        </dgm:presLayoutVars>
      </dgm:prSet>
      <dgm:spPr/>
    </dgm:pt>
    <dgm:pt modelId="{4C3F0AE7-B26D-4217-B939-E7AFD0042E2E}" type="pres">
      <dgm:prSet presAssocID="{F7565827-2E62-46B1-84A2-3EAF5119EA1F}" presName="sibTrans" presStyleCnt="0"/>
      <dgm:spPr/>
    </dgm:pt>
    <dgm:pt modelId="{9C0CFCDF-6DCB-4C86-9980-DACB6F46E654}" type="pres">
      <dgm:prSet presAssocID="{6144F2B5-32C4-4D3D-B54F-7B11B6869C80}" presName="compNode" presStyleCnt="0"/>
      <dgm:spPr/>
    </dgm:pt>
    <dgm:pt modelId="{38C0A010-F57B-466A-A508-0863F9A0A6A7}" type="pres">
      <dgm:prSet presAssocID="{6144F2B5-32C4-4D3D-B54F-7B11B6869C80}" presName="iconBgRect" presStyleLbl="bgShp" presStyleIdx="4" presStyleCnt="5"/>
      <dgm:spPr>
        <a:solidFill>
          <a:srgbClr val="9CDEEE"/>
        </a:solidFill>
      </dgm:spPr>
    </dgm:pt>
    <dgm:pt modelId="{4F3A36B8-3500-4C73-B1E4-61F3DBAB2692}" type="pres">
      <dgm:prSet presAssocID="{6144F2B5-32C4-4D3D-B54F-7B11B6869C80}"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GoodIdea"/>
        </a:ext>
      </dgm:extLst>
    </dgm:pt>
    <dgm:pt modelId="{9C3E52A9-A01C-45ED-8D1C-F25ED1EC15D6}" type="pres">
      <dgm:prSet presAssocID="{6144F2B5-32C4-4D3D-B54F-7B11B6869C80}" presName="spaceRect" presStyleCnt="0"/>
      <dgm:spPr/>
    </dgm:pt>
    <dgm:pt modelId="{49EBB386-5D27-4668-8D1B-B76E8CE7B9EB}" type="pres">
      <dgm:prSet presAssocID="{6144F2B5-32C4-4D3D-B54F-7B11B6869C80}" presName="textRect" presStyleLbl="revTx" presStyleIdx="4" presStyleCnt="5" custScaleX="143725" custLinFactNeighborY="-25880">
        <dgm:presLayoutVars>
          <dgm:chMax val="1"/>
          <dgm:chPref val="1"/>
        </dgm:presLayoutVars>
      </dgm:prSet>
      <dgm:spPr/>
    </dgm:pt>
  </dgm:ptLst>
  <dgm:cxnLst>
    <dgm:cxn modelId="{DD30D301-39E5-41B9-BFB5-B31EB1384922}" type="presOf" srcId="{BE000699-5ED6-4E87-84E7-B3B487CF62E5}" destId="{29737E7E-6C87-4610-A192-C29F0D96E4B6}" srcOrd="0" destOrd="0" presId="urn:microsoft.com/office/officeart/2018/5/layout/IconCircleLabelList"/>
    <dgm:cxn modelId="{0ABB9802-D304-4F92-A9EE-56AEA616A1A2}" srcId="{53568848-DA9D-43CE-8E6F-EDBB16EAF757}" destId="{BE000699-5ED6-4E87-84E7-B3B487CF62E5}" srcOrd="1" destOrd="0" parTransId="{6F32553C-ACF3-41D7-AA91-0C64569B5DEF}" sibTransId="{850E0BBE-8491-4A88-989A-6924784FA221}"/>
    <dgm:cxn modelId="{4966E660-F1F1-4649-978C-7A0619ACC805}" type="presOf" srcId="{53568848-DA9D-43CE-8E6F-EDBB16EAF757}" destId="{0C713EDB-8728-442E-A8A6-D2216E195C72}" srcOrd="0" destOrd="0" presId="urn:microsoft.com/office/officeart/2018/5/layout/IconCircleLabelList"/>
    <dgm:cxn modelId="{3C63D746-FA6E-452A-8339-D18DBCB0C04E}" srcId="{53568848-DA9D-43CE-8E6F-EDBB16EAF757}" destId="{927DE7E0-2A47-45C4-AD51-53F8636FFEB3}" srcOrd="2" destOrd="0" parTransId="{49B9D04E-7463-408C-B02C-EF0678C49137}" sibTransId="{797CD0DF-3348-48C2-AF46-BD7F0D808D74}"/>
    <dgm:cxn modelId="{C9C5864C-8876-4B4E-8FED-8CE76F7660AB}" type="presOf" srcId="{6144F2B5-32C4-4D3D-B54F-7B11B6869C80}" destId="{49EBB386-5D27-4668-8D1B-B76E8CE7B9EB}" srcOrd="0" destOrd="0" presId="urn:microsoft.com/office/officeart/2018/5/layout/IconCircleLabelList"/>
    <dgm:cxn modelId="{DEE34550-CA8E-4181-BC20-4BB5F02B3AB6}" srcId="{53568848-DA9D-43CE-8E6F-EDBB16EAF757}" destId="{DC902D88-35B6-41B8-8593-B52BCE0F77FD}" srcOrd="3" destOrd="0" parTransId="{F52179FD-8D5D-4A83-832D-B4103CB9611B}" sibTransId="{F7565827-2E62-46B1-84A2-3EAF5119EA1F}"/>
    <dgm:cxn modelId="{A6D77686-8897-4244-B984-F5180621D2D0}" type="presOf" srcId="{927DE7E0-2A47-45C4-AD51-53F8636FFEB3}" destId="{409508B6-F47B-4D9E-90C7-AA158E290F88}" srcOrd="0" destOrd="0" presId="urn:microsoft.com/office/officeart/2018/5/layout/IconCircleLabelList"/>
    <dgm:cxn modelId="{58656BA4-DF21-4380-88C1-2DCA24627DF9}" type="presOf" srcId="{DC902D88-35B6-41B8-8593-B52BCE0F77FD}" destId="{807FFF5B-5F3E-4A34-8EF1-7DC638E3892E}" srcOrd="0" destOrd="0" presId="urn:microsoft.com/office/officeart/2018/5/layout/IconCircleLabelList"/>
    <dgm:cxn modelId="{9B282DB5-D290-43AB-A4CA-CA612B6B79C8}" srcId="{53568848-DA9D-43CE-8E6F-EDBB16EAF757}" destId="{6144F2B5-32C4-4D3D-B54F-7B11B6869C80}" srcOrd="4" destOrd="0" parTransId="{FA69B1B2-86A8-42DC-81F0-A47F772DD0F2}" sibTransId="{BAE3D5BC-5F7C-454C-BEA0-881CED7C8F20}"/>
    <dgm:cxn modelId="{707B3DBE-530A-4870-B28A-9D09FE250D03}" srcId="{53568848-DA9D-43CE-8E6F-EDBB16EAF757}" destId="{703CF81F-5E3C-4EB5-9B45-8E16AF9A08EC}" srcOrd="0" destOrd="0" parTransId="{A79460EA-FB57-4A6C-A785-6BC89068D347}" sibTransId="{805B783F-B321-4AC3-A85B-1DC34901D866}"/>
    <dgm:cxn modelId="{122B7CD1-0AC9-46C7-87B6-4A48BEDD4B17}" type="presOf" srcId="{703CF81F-5E3C-4EB5-9B45-8E16AF9A08EC}" destId="{AF9B583B-0F69-4D00-9664-4D98AB06048B}" srcOrd="0" destOrd="0" presId="urn:microsoft.com/office/officeart/2018/5/layout/IconCircleLabelList"/>
    <dgm:cxn modelId="{16F91A23-E117-451F-911D-06530C6B0387}" type="presParOf" srcId="{0C713EDB-8728-442E-A8A6-D2216E195C72}" destId="{8CC55F19-65F6-434A-86F1-34FC680BCCD6}" srcOrd="0" destOrd="0" presId="urn:microsoft.com/office/officeart/2018/5/layout/IconCircleLabelList"/>
    <dgm:cxn modelId="{7A58D715-0C50-4E7E-A45A-E7728AC729A5}" type="presParOf" srcId="{8CC55F19-65F6-434A-86F1-34FC680BCCD6}" destId="{5A854E9A-92C2-4261-9D30-5EB5665B0A15}" srcOrd="0" destOrd="0" presId="urn:microsoft.com/office/officeart/2018/5/layout/IconCircleLabelList"/>
    <dgm:cxn modelId="{63C57515-680E-42D2-A76F-E658EB1417BF}" type="presParOf" srcId="{8CC55F19-65F6-434A-86F1-34FC680BCCD6}" destId="{624CBA8F-ED05-4E36-BBAA-85FEDE7EAF9A}" srcOrd="1" destOrd="0" presId="urn:microsoft.com/office/officeart/2018/5/layout/IconCircleLabelList"/>
    <dgm:cxn modelId="{88725C47-891F-4442-B9B3-B7914F37315E}" type="presParOf" srcId="{8CC55F19-65F6-434A-86F1-34FC680BCCD6}" destId="{3C7EAFFC-36E3-4D0A-BE5D-DADEF7106AEE}" srcOrd="2" destOrd="0" presId="urn:microsoft.com/office/officeart/2018/5/layout/IconCircleLabelList"/>
    <dgm:cxn modelId="{B94E2D61-A796-4FC7-A134-67E05178702C}" type="presParOf" srcId="{8CC55F19-65F6-434A-86F1-34FC680BCCD6}" destId="{AF9B583B-0F69-4D00-9664-4D98AB06048B}" srcOrd="3" destOrd="0" presId="urn:microsoft.com/office/officeart/2018/5/layout/IconCircleLabelList"/>
    <dgm:cxn modelId="{70B4C55E-F95E-458C-83B0-2A609D30DCEF}" type="presParOf" srcId="{0C713EDB-8728-442E-A8A6-D2216E195C72}" destId="{2C1BE330-66B6-4F4F-9BDA-B5DE62965D9A}" srcOrd="1" destOrd="0" presId="urn:microsoft.com/office/officeart/2018/5/layout/IconCircleLabelList"/>
    <dgm:cxn modelId="{500DB0DA-D17C-4DCA-A0ED-D731B64A40CD}" type="presParOf" srcId="{0C713EDB-8728-442E-A8A6-D2216E195C72}" destId="{F90D8621-08A0-4B39-94CD-F01FEABA8FE6}" srcOrd="2" destOrd="0" presId="urn:microsoft.com/office/officeart/2018/5/layout/IconCircleLabelList"/>
    <dgm:cxn modelId="{48D195F8-E003-4D78-8D5F-38889296522E}" type="presParOf" srcId="{F90D8621-08A0-4B39-94CD-F01FEABA8FE6}" destId="{CF5F4C46-D85A-40CD-8F01-0BCFC68D2156}" srcOrd="0" destOrd="0" presId="urn:microsoft.com/office/officeart/2018/5/layout/IconCircleLabelList"/>
    <dgm:cxn modelId="{3A5081D7-C191-467E-9877-5B988EB834D1}" type="presParOf" srcId="{F90D8621-08A0-4B39-94CD-F01FEABA8FE6}" destId="{B092C90D-AF06-4099-B285-A7023435663D}" srcOrd="1" destOrd="0" presId="urn:microsoft.com/office/officeart/2018/5/layout/IconCircleLabelList"/>
    <dgm:cxn modelId="{971DA2F9-F02F-4D6B-AED8-75AD1FDAED35}" type="presParOf" srcId="{F90D8621-08A0-4B39-94CD-F01FEABA8FE6}" destId="{C5770802-8D74-4224-A22D-A83786751151}" srcOrd="2" destOrd="0" presId="urn:microsoft.com/office/officeart/2018/5/layout/IconCircleLabelList"/>
    <dgm:cxn modelId="{3BEC5055-E5B3-4A8C-B112-A2D68D605AF0}" type="presParOf" srcId="{F90D8621-08A0-4B39-94CD-F01FEABA8FE6}" destId="{29737E7E-6C87-4610-A192-C29F0D96E4B6}" srcOrd="3" destOrd="0" presId="urn:microsoft.com/office/officeart/2018/5/layout/IconCircleLabelList"/>
    <dgm:cxn modelId="{306C5FD9-5CF0-4D7A-A5D7-35E96F8AA9D3}" type="presParOf" srcId="{0C713EDB-8728-442E-A8A6-D2216E195C72}" destId="{50A8D18C-F03C-4492-8F72-F9F797527939}" srcOrd="3" destOrd="0" presId="urn:microsoft.com/office/officeart/2018/5/layout/IconCircleLabelList"/>
    <dgm:cxn modelId="{C2919738-FA37-4FCD-8E68-1AA9B4C90F39}" type="presParOf" srcId="{0C713EDB-8728-442E-A8A6-D2216E195C72}" destId="{96EF53DB-F75C-45E4-AC4F-B1BE0336859A}" srcOrd="4" destOrd="0" presId="urn:microsoft.com/office/officeart/2018/5/layout/IconCircleLabelList"/>
    <dgm:cxn modelId="{CC137089-3988-4BFF-85C9-3E605F326B7D}" type="presParOf" srcId="{96EF53DB-F75C-45E4-AC4F-B1BE0336859A}" destId="{7C98617A-84B3-48D2-B21B-50677E466EE2}" srcOrd="0" destOrd="0" presId="urn:microsoft.com/office/officeart/2018/5/layout/IconCircleLabelList"/>
    <dgm:cxn modelId="{DFE45B6D-BFAE-4E64-A6A3-ADC15D1BDB5A}" type="presParOf" srcId="{96EF53DB-F75C-45E4-AC4F-B1BE0336859A}" destId="{FEE7B085-225B-4EC2-8B3E-BCD3C71BE415}" srcOrd="1" destOrd="0" presId="urn:microsoft.com/office/officeart/2018/5/layout/IconCircleLabelList"/>
    <dgm:cxn modelId="{18AEED42-7907-44D9-B7B6-BE8C2A823214}" type="presParOf" srcId="{96EF53DB-F75C-45E4-AC4F-B1BE0336859A}" destId="{DBA8A4F4-E672-4BBB-B218-9208427771F9}" srcOrd="2" destOrd="0" presId="urn:microsoft.com/office/officeart/2018/5/layout/IconCircleLabelList"/>
    <dgm:cxn modelId="{1D89E9A3-56AE-4F1A-BEE0-56110BC0387F}" type="presParOf" srcId="{96EF53DB-F75C-45E4-AC4F-B1BE0336859A}" destId="{409508B6-F47B-4D9E-90C7-AA158E290F88}" srcOrd="3" destOrd="0" presId="urn:microsoft.com/office/officeart/2018/5/layout/IconCircleLabelList"/>
    <dgm:cxn modelId="{D9B43D34-57B3-4E30-A3CC-694508E33ED3}" type="presParOf" srcId="{0C713EDB-8728-442E-A8A6-D2216E195C72}" destId="{9F308C58-9810-4814-93D5-2309D54BE22D}" srcOrd="5" destOrd="0" presId="urn:microsoft.com/office/officeart/2018/5/layout/IconCircleLabelList"/>
    <dgm:cxn modelId="{F23323A2-3BB1-4488-B0B0-6BD649B2F4AF}" type="presParOf" srcId="{0C713EDB-8728-442E-A8A6-D2216E195C72}" destId="{759548B0-C754-4370-ADEA-55CAF2DD47F4}" srcOrd="6" destOrd="0" presId="urn:microsoft.com/office/officeart/2018/5/layout/IconCircleLabelList"/>
    <dgm:cxn modelId="{BE4A0402-03E4-46B8-B609-19F791882C13}" type="presParOf" srcId="{759548B0-C754-4370-ADEA-55CAF2DD47F4}" destId="{0E644C5D-487F-4168-A07D-446D42785203}" srcOrd="0" destOrd="0" presId="urn:microsoft.com/office/officeart/2018/5/layout/IconCircleLabelList"/>
    <dgm:cxn modelId="{808FDF37-001E-4C26-8096-0707B27544E1}" type="presParOf" srcId="{759548B0-C754-4370-ADEA-55CAF2DD47F4}" destId="{327EAEAF-C4DF-429B-874C-11F06411BBB7}" srcOrd="1" destOrd="0" presId="urn:microsoft.com/office/officeart/2018/5/layout/IconCircleLabelList"/>
    <dgm:cxn modelId="{B58A66DC-68DC-4D74-B586-B2A195441E96}" type="presParOf" srcId="{759548B0-C754-4370-ADEA-55CAF2DD47F4}" destId="{E9BF433E-0371-4D55-9A03-AB5CB384A459}" srcOrd="2" destOrd="0" presId="urn:microsoft.com/office/officeart/2018/5/layout/IconCircleLabelList"/>
    <dgm:cxn modelId="{E1FF093A-D2CA-4316-9024-70D26D1FA657}" type="presParOf" srcId="{759548B0-C754-4370-ADEA-55CAF2DD47F4}" destId="{807FFF5B-5F3E-4A34-8EF1-7DC638E3892E}" srcOrd="3" destOrd="0" presId="urn:microsoft.com/office/officeart/2018/5/layout/IconCircleLabelList"/>
    <dgm:cxn modelId="{F0166F5C-6786-4F89-A85D-C26AACFBB3B4}" type="presParOf" srcId="{0C713EDB-8728-442E-A8A6-D2216E195C72}" destId="{4C3F0AE7-B26D-4217-B939-E7AFD0042E2E}" srcOrd="7" destOrd="0" presId="urn:microsoft.com/office/officeart/2018/5/layout/IconCircleLabelList"/>
    <dgm:cxn modelId="{27094B45-A180-4344-88F6-5FA260136318}" type="presParOf" srcId="{0C713EDB-8728-442E-A8A6-D2216E195C72}" destId="{9C0CFCDF-6DCB-4C86-9980-DACB6F46E654}" srcOrd="8" destOrd="0" presId="urn:microsoft.com/office/officeart/2018/5/layout/IconCircleLabelList"/>
    <dgm:cxn modelId="{4F0C7114-5FF0-4020-A947-D25BBE2F6482}" type="presParOf" srcId="{9C0CFCDF-6DCB-4C86-9980-DACB6F46E654}" destId="{38C0A010-F57B-466A-A508-0863F9A0A6A7}" srcOrd="0" destOrd="0" presId="urn:microsoft.com/office/officeart/2018/5/layout/IconCircleLabelList"/>
    <dgm:cxn modelId="{0641E967-E2D7-4304-9D75-F8D940C343A6}" type="presParOf" srcId="{9C0CFCDF-6DCB-4C86-9980-DACB6F46E654}" destId="{4F3A36B8-3500-4C73-B1E4-61F3DBAB2692}" srcOrd="1" destOrd="0" presId="urn:microsoft.com/office/officeart/2018/5/layout/IconCircleLabelList"/>
    <dgm:cxn modelId="{BA412B78-D70C-4BBB-A12E-5D08FBBF6C51}" type="presParOf" srcId="{9C0CFCDF-6DCB-4C86-9980-DACB6F46E654}" destId="{9C3E52A9-A01C-45ED-8D1C-F25ED1EC15D6}" srcOrd="2" destOrd="0" presId="urn:microsoft.com/office/officeart/2018/5/layout/IconCircleLabelList"/>
    <dgm:cxn modelId="{CCB5FB72-FB83-4C92-9E9B-984916D1119D}" type="presParOf" srcId="{9C0CFCDF-6DCB-4C86-9980-DACB6F46E654}" destId="{49EBB386-5D27-4668-8D1B-B76E8CE7B9E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A85BDC2A-22D2-4B01-974E-9631154228FB}"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B19B5D77-14A6-4B47-A69A-94FD81550DF8}">
      <dgm:prSet custT="1"/>
      <dgm:spPr>
        <a:solidFill>
          <a:schemeClr val="accent1"/>
        </a:solidFill>
        <a:ln>
          <a:noFill/>
        </a:ln>
      </dgm:spPr>
      <dgm:t>
        <a:bodyPr/>
        <a:lstStyle/>
        <a:p>
          <a:r>
            <a:rPr lang="en-GB" sz="1400"/>
            <a:t>Statement of Architecture Work</a:t>
          </a:r>
          <a:endParaRPr lang="en-US" sz="1400"/>
        </a:p>
      </dgm:t>
    </dgm:pt>
    <dgm:pt modelId="{89011462-492D-427C-8395-D5EBE16BCCBB}" type="parTrans" cxnId="{6FB4DEA3-EE8C-470E-825D-AE335E9CED38}">
      <dgm:prSet/>
      <dgm:spPr/>
      <dgm:t>
        <a:bodyPr/>
        <a:lstStyle/>
        <a:p>
          <a:endParaRPr lang="en-US" sz="1400"/>
        </a:p>
      </dgm:t>
    </dgm:pt>
    <dgm:pt modelId="{6A02CA6A-81FE-4B60-AAE5-08FA02AB6A13}" type="sibTrans" cxnId="{6FB4DEA3-EE8C-470E-825D-AE335E9CED38}">
      <dgm:prSet/>
      <dgm:spPr/>
      <dgm:t>
        <a:bodyPr/>
        <a:lstStyle/>
        <a:p>
          <a:endParaRPr lang="en-US" sz="1400"/>
        </a:p>
      </dgm:t>
    </dgm:pt>
    <dgm:pt modelId="{1E031654-6D99-4E08-BC4F-52EEB15834E4}">
      <dgm:prSet custT="1"/>
      <dgm:spPr>
        <a:solidFill>
          <a:schemeClr val="accent1"/>
        </a:solidFill>
        <a:ln>
          <a:noFill/>
        </a:ln>
      </dgm:spPr>
      <dgm:t>
        <a:bodyPr/>
        <a:lstStyle/>
        <a:p>
          <a:r>
            <a:rPr lang="en-GB" sz="1400"/>
            <a:t>Validated business principles, goals and drivers</a:t>
          </a:r>
          <a:endParaRPr lang="en-US" sz="1400"/>
        </a:p>
      </dgm:t>
    </dgm:pt>
    <dgm:pt modelId="{3CBE371F-6120-41CF-971C-F83F2486F8B7}" type="parTrans" cxnId="{984796E4-AE41-4C6C-940A-E4EF7DD50A85}">
      <dgm:prSet/>
      <dgm:spPr/>
      <dgm:t>
        <a:bodyPr/>
        <a:lstStyle/>
        <a:p>
          <a:endParaRPr lang="en-US" sz="1400"/>
        </a:p>
      </dgm:t>
    </dgm:pt>
    <dgm:pt modelId="{701A4C99-8A58-47C4-8FEB-F60975F163BB}" type="sibTrans" cxnId="{984796E4-AE41-4C6C-940A-E4EF7DD50A85}">
      <dgm:prSet/>
      <dgm:spPr/>
      <dgm:t>
        <a:bodyPr/>
        <a:lstStyle/>
        <a:p>
          <a:endParaRPr lang="en-US" sz="1400"/>
        </a:p>
      </dgm:t>
    </dgm:pt>
    <dgm:pt modelId="{6805954F-873B-4099-A1A6-A2DD6FCE9510}">
      <dgm:prSet custT="1"/>
      <dgm:spPr>
        <a:solidFill>
          <a:schemeClr val="accent1"/>
        </a:solidFill>
        <a:ln>
          <a:noFill/>
        </a:ln>
      </dgm:spPr>
      <dgm:t>
        <a:bodyPr/>
        <a:lstStyle/>
        <a:p>
          <a:r>
            <a:rPr lang="en-GB" sz="1400"/>
            <a:t>Refined and updated Business Architecture Principles</a:t>
          </a:r>
          <a:endParaRPr lang="en-US" sz="1400"/>
        </a:p>
      </dgm:t>
    </dgm:pt>
    <dgm:pt modelId="{A9B49FD1-E536-4A5A-BC34-EA3FF11E5B5F}" type="parTrans" cxnId="{6B86DDFB-E761-416B-A2E9-3A63FA2455F7}">
      <dgm:prSet/>
      <dgm:spPr/>
      <dgm:t>
        <a:bodyPr/>
        <a:lstStyle/>
        <a:p>
          <a:endParaRPr lang="en-US" sz="1400"/>
        </a:p>
      </dgm:t>
    </dgm:pt>
    <dgm:pt modelId="{47D6CECE-D37E-4C8F-BB50-3EBC52D815BD}" type="sibTrans" cxnId="{6B86DDFB-E761-416B-A2E9-3A63FA2455F7}">
      <dgm:prSet/>
      <dgm:spPr/>
      <dgm:t>
        <a:bodyPr/>
        <a:lstStyle/>
        <a:p>
          <a:endParaRPr lang="en-US" sz="1400"/>
        </a:p>
      </dgm:t>
    </dgm:pt>
    <dgm:pt modelId="{B33AEC39-2BCB-4961-8D9A-C00D12B37861}">
      <dgm:prSet custT="1"/>
      <dgm:spPr>
        <a:solidFill>
          <a:schemeClr val="accent1"/>
        </a:solidFill>
        <a:ln>
          <a:noFill/>
        </a:ln>
      </dgm:spPr>
      <dgm:t>
        <a:bodyPr/>
        <a:lstStyle/>
        <a:p>
          <a:r>
            <a:rPr lang="en-GB" sz="1400"/>
            <a:t>Draft Architecture Definition Document</a:t>
          </a:r>
          <a:endParaRPr lang="en-US" sz="1400"/>
        </a:p>
      </dgm:t>
    </dgm:pt>
    <dgm:pt modelId="{5A7A7CDE-60D3-4D4A-A38D-A0B5A8709F3C}" type="parTrans" cxnId="{06202B3B-3D1A-4576-B4BE-76B74EFC3167}">
      <dgm:prSet/>
      <dgm:spPr/>
      <dgm:t>
        <a:bodyPr/>
        <a:lstStyle/>
        <a:p>
          <a:endParaRPr lang="en-US" sz="1400"/>
        </a:p>
      </dgm:t>
    </dgm:pt>
    <dgm:pt modelId="{5392063E-600F-4F6B-98B2-B6E70295A8D4}" type="sibTrans" cxnId="{06202B3B-3D1A-4576-B4BE-76B74EFC3167}">
      <dgm:prSet/>
      <dgm:spPr/>
      <dgm:t>
        <a:bodyPr/>
        <a:lstStyle/>
        <a:p>
          <a:endParaRPr lang="en-US" sz="1400"/>
        </a:p>
      </dgm:t>
    </dgm:pt>
    <dgm:pt modelId="{1D1B481D-95AD-4947-B038-8D8FA13DC9EB}">
      <dgm:prSet custT="1"/>
      <dgm:spPr>
        <a:solidFill>
          <a:schemeClr val="accent1"/>
        </a:solidFill>
        <a:ln>
          <a:noFill/>
        </a:ln>
      </dgm:spPr>
      <dgm:t>
        <a:bodyPr/>
        <a:lstStyle/>
        <a:p>
          <a:r>
            <a:rPr lang="en-GB" sz="1400"/>
            <a:t>Draft Architecture Requirements Specification </a:t>
          </a:r>
          <a:endParaRPr lang="en-US" sz="1400"/>
        </a:p>
      </dgm:t>
    </dgm:pt>
    <dgm:pt modelId="{026B5374-36A1-4149-B61E-B022B8D09D3B}" type="parTrans" cxnId="{0ABA0D90-025E-4F0C-A7BF-3F703FBAE26A}">
      <dgm:prSet/>
      <dgm:spPr/>
      <dgm:t>
        <a:bodyPr/>
        <a:lstStyle/>
        <a:p>
          <a:endParaRPr lang="en-US" sz="1400"/>
        </a:p>
      </dgm:t>
    </dgm:pt>
    <dgm:pt modelId="{5FB7D305-1BFC-4408-9385-C06EF77010A0}" type="sibTrans" cxnId="{0ABA0D90-025E-4F0C-A7BF-3F703FBAE26A}">
      <dgm:prSet/>
      <dgm:spPr/>
      <dgm:t>
        <a:bodyPr/>
        <a:lstStyle/>
        <a:p>
          <a:endParaRPr lang="en-US" sz="1400"/>
        </a:p>
      </dgm:t>
    </dgm:pt>
    <dgm:pt modelId="{C57B8A43-610D-401F-8541-F9941CD10DC0}">
      <dgm:prSet custT="1"/>
      <dgm:spPr>
        <a:solidFill>
          <a:schemeClr val="accent1"/>
        </a:solidFill>
        <a:ln>
          <a:noFill/>
        </a:ln>
      </dgm:spPr>
      <dgm:t>
        <a:bodyPr/>
        <a:lstStyle/>
        <a:p>
          <a:r>
            <a:rPr lang="en-GB" sz="1400"/>
            <a:t>Business Architecture components of an Architecture Roadmap </a:t>
          </a:r>
          <a:endParaRPr lang="en-US" sz="1400"/>
        </a:p>
      </dgm:t>
    </dgm:pt>
    <dgm:pt modelId="{C918C197-82C9-40D9-B5B1-BB71FB7F8E08}" type="parTrans" cxnId="{3FB2D4F6-8B9A-4DF5-A60B-AFF888545F72}">
      <dgm:prSet/>
      <dgm:spPr/>
      <dgm:t>
        <a:bodyPr/>
        <a:lstStyle/>
        <a:p>
          <a:endParaRPr lang="en-US" sz="1400"/>
        </a:p>
      </dgm:t>
    </dgm:pt>
    <dgm:pt modelId="{ECC3E9F9-0B48-4FC8-A62A-F711A3D810CB}" type="sibTrans" cxnId="{3FB2D4F6-8B9A-4DF5-A60B-AFF888545F72}">
      <dgm:prSet/>
      <dgm:spPr/>
      <dgm:t>
        <a:bodyPr/>
        <a:lstStyle/>
        <a:p>
          <a:endParaRPr lang="en-US" sz="1400"/>
        </a:p>
      </dgm:t>
    </dgm:pt>
    <dgm:pt modelId="{C1ABDBC2-2733-477E-80B8-6490505B996D}" type="pres">
      <dgm:prSet presAssocID="{A85BDC2A-22D2-4B01-974E-9631154228FB}" presName="diagram" presStyleCnt="0">
        <dgm:presLayoutVars>
          <dgm:dir/>
          <dgm:resizeHandles val="exact"/>
        </dgm:presLayoutVars>
      </dgm:prSet>
      <dgm:spPr/>
    </dgm:pt>
    <dgm:pt modelId="{1C9AAF95-5706-4B07-9B00-29B21D2EA005}" type="pres">
      <dgm:prSet presAssocID="{B19B5D77-14A6-4B47-A69A-94FD81550DF8}" presName="node" presStyleLbl="node1" presStyleIdx="0" presStyleCnt="6">
        <dgm:presLayoutVars>
          <dgm:bulletEnabled val="1"/>
        </dgm:presLayoutVars>
      </dgm:prSet>
      <dgm:spPr>
        <a:prstGeom prst="flowChartAlternateProcess">
          <a:avLst/>
        </a:prstGeom>
      </dgm:spPr>
    </dgm:pt>
    <dgm:pt modelId="{668A23E4-B756-4A14-83B4-C4917A25E9DC}" type="pres">
      <dgm:prSet presAssocID="{6A02CA6A-81FE-4B60-AAE5-08FA02AB6A13}" presName="sibTrans" presStyleCnt="0"/>
      <dgm:spPr/>
    </dgm:pt>
    <dgm:pt modelId="{E8CF3DC6-D227-4898-AB04-7281BADC1982}" type="pres">
      <dgm:prSet presAssocID="{1E031654-6D99-4E08-BC4F-52EEB15834E4}" presName="node" presStyleLbl="node1" presStyleIdx="1" presStyleCnt="6">
        <dgm:presLayoutVars>
          <dgm:bulletEnabled val="1"/>
        </dgm:presLayoutVars>
      </dgm:prSet>
      <dgm:spPr>
        <a:prstGeom prst="flowChartAlternateProcess">
          <a:avLst/>
        </a:prstGeom>
      </dgm:spPr>
    </dgm:pt>
    <dgm:pt modelId="{0CB4488E-A94D-45D5-9C7F-C95881FB33AA}" type="pres">
      <dgm:prSet presAssocID="{701A4C99-8A58-47C4-8FEB-F60975F163BB}" presName="sibTrans" presStyleCnt="0"/>
      <dgm:spPr/>
    </dgm:pt>
    <dgm:pt modelId="{AA0354D0-EBB7-43A5-981A-5D0313BEEC73}" type="pres">
      <dgm:prSet presAssocID="{6805954F-873B-4099-A1A6-A2DD6FCE9510}" presName="node" presStyleLbl="node1" presStyleIdx="2" presStyleCnt="6">
        <dgm:presLayoutVars>
          <dgm:bulletEnabled val="1"/>
        </dgm:presLayoutVars>
      </dgm:prSet>
      <dgm:spPr>
        <a:prstGeom prst="flowChartAlternateProcess">
          <a:avLst/>
        </a:prstGeom>
      </dgm:spPr>
    </dgm:pt>
    <dgm:pt modelId="{70E6322F-D7BA-428E-AA0A-EB80A24751BC}" type="pres">
      <dgm:prSet presAssocID="{47D6CECE-D37E-4C8F-BB50-3EBC52D815BD}" presName="sibTrans" presStyleCnt="0"/>
      <dgm:spPr/>
    </dgm:pt>
    <dgm:pt modelId="{CB1D8C3A-7178-43EE-9925-1EF6018D053F}" type="pres">
      <dgm:prSet presAssocID="{B33AEC39-2BCB-4961-8D9A-C00D12B37861}" presName="node" presStyleLbl="node1" presStyleIdx="3" presStyleCnt="6">
        <dgm:presLayoutVars>
          <dgm:bulletEnabled val="1"/>
        </dgm:presLayoutVars>
      </dgm:prSet>
      <dgm:spPr>
        <a:prstGeom prst="flowChartAlternateProcess">
          <a:avLst/>
        </a:prstGeom>
      </dgm:spPr>
    </dgm:pt>
    <dgm:pt modelId="{C30BDFF2-9046-47A7-A142-3B38D19EBE55}" type="pres">
      <dgm:prSet presAssocID="{5392063E-600F-4F6B-98B2-B6E70295A8D4}" presName="sibTrans" presStyleCnt="0"/>
      <dgm:spPr/>
    </dgm:pt>
    <dgm:pt modelId="{DAE6398A-602D-490A-8C58-4865537DAFCF}" type="pres">
      <dgm:prSet presAssocID="{1D1B481D-95AD-4947-B038-8D8FA13DC9EB}" presName="node" presStyleLbl="node1" presStyleIdx="4" presStyleCnt="6">
        <dgm:presLayoutVars>
          <dgm:bulletEnabled val="1"/>
        </dgm:presLayoutVars>
      </dgm:prSet>
      <dgm:spPr>
        <a:prstGeom prst="flowChartAlternateProcess">
          <a:avLst/>
        </a:prstGeom>
      </dgm:spPr>
    </dgm:pt>
    <dgm:pt modelId="{1C534FCC-7C49-4306-81B0-4246645A5C9F}" type="pres">
      <dgm:prSet presAssocID="{5FB7D305-1BFC-4408-9385-C06EF77010A0}" presName="sibTrans" presStyleCnt="0"/>
      <dgm:spPr/>
    </dgm:pt>
    <dgm:pt modelId="{4AA153B1-6B7D-4275-BF49-2FE39581B142}" type="pres">
      <dgm:prSet presAssocID="{C57B8A43-610D-401F-8541-F9941CD10DC0}" presName="node" presStyleLbl="node1" presStyleIdx="5" presStyleCnt="6">
        <dgm:presLayoutVars>
          <dgm:bulletEnabled val="1"/>
        </dgm:presLayoutVars>
      </dgm:prSet>
      <dgm:spPr>
        <a:prstGeom prst="flowChartAlternateProcess">
          <a:avLst/>
        </a:prstGeom>
      </dgm:spPr>
    </dgm:pt>
  </dgm:ptLst>
  <dgm:cxnLst>
    <dgm:cxn modelId="{827FF318-3540-472F-8038-EB8B64F8D541}" type="presOf" srcId="{1E031654-6D99-4E08-BC4F-52EEB15834E4}" destId="{E8CF3DC6-D227-4898-AB04-7281BADC1982}" srcOrd="0" destOrd="0" presId="urn:microsoft.com/office/officeart/2005/8/layout/default"/>
    <dgm:cxn modelId="{90A48C2B-8638-4C7A-9F0E-9DD0B0C2D90F}" type="presOf" srcId="{B33AEC39-2BCB-4961-8D9A-C00D12B37861}" destId="{CB1D8C3A-7178-43EE-9925-1EF6018D053F}" srcOrd="0" destOrd="0" presId="urn:microsoft.com/office/officeart/2005/8/layout/default"/>
    <dgm:cxn modelId="{06202B3B-3D1A-4576-B4BE-76B74EFC3167}" srcId="{A85BDC2A-22D2-4B01-974E-9631154228FB}" destId="{B33AEC39-2BCB-4961-8D9A-C00D12B37861}" srcOrd="3" destOrd="0" parTransId="{5A7A7CDE-60D3-4D4A-A38D-A0B5A8709F3C}" sibTransId="{5392063E-600F-4F6B-98B2-B6E70295A8D4}"/>
    <dgm:cxn modelId="{A38CE97E-F8EA-4822-99B7-D47ED4827AA3}" type="presOf" srcId="{1D1B481D-95AD-4947-B038-8D8FA13DC9EB}" destId="{DAE6398A-602D-490A-8C58-4865537DAFCF}" srcOrd="0" destOrd="0" presId="urn:microsoft.com/office/officeart/2005/8/layout/default"/>
    <dgm:cxn modelId="{0ABA0D90-025E-4F0C-A7BF-3F703FBAE26A}" srcId="{A85BDC2A-22D2-4B01-974E-9631154228FB}" destId="{1D1B481D-95AD-4947-B038-8D8FA13DC9EB}" srcOrd="4" destOrd="0" parTransId="{026B5374-36A1-4149-B61E-B022B8D09D3B}" sibTransId="{5FB7D305-1BFC-4408-9385-C06EF77010A0}"/>
    <dgm:cxn modelId="{6FB4DEA3-EE8C-470E-825D-AE335E9CED38}" srcId="{A85BDC2A-22D2-4B01-974E-9631154228FB}" destId="{B19B5D77-14A6-4B47-A69A-94FD81550DF8}" srcOrd="0" destOrd="0" parTransId="{89011462-492D-427C-8395-D5EBE16BCCBB}" sibTransId="{6A02CA6A-81FE-4B60-AAE5-08FA02AB6A13}"/>
    <dgm:cxn modelId="{87A021C2-DCED-486E-A424-9593FD1E70EB}" type="presOf" srcId="{B19B5D77-14A6-4B47-A69A-94FD81550DF8}" destId="{1C9AAF95-5706-4B07-9B00-29B21D2EA005}" srcOrd="0" destOrd="0" presId="urn:microsoft.com/office/officeart/2005/8/layout/default"/>
    <dgm:cxn modelId="{0A1AF7CB-F9A2-43C1-B034-38D09B968AB4}" type="presOf" srcId="{C57B8A43-610D-401F-8541-F9941CD10DC0}" destId="{4AA153B1-6B7D-4275-BF49-2FE39581B142}" srcOrd="0" destOrd="0" presId="urn:microsoft.com/office/officeart/2005/8/layout/default"/>
    <dgm:cxn modelId="{BC40B1E3-E518-47BE-8C14-E562B61CFC3E}" type="presOf" srcId="{A85BDC2A-22D2-4B01-974E-9631154228FB}" destId="{C1ABDBC2-2733-477E-80B8-6490505B996D}" srcOrd="0" destOrd="0" presId="urn:microsoft.com/office/officeart/2005/8/layout/default"/>
    <dgm:cxn modelId="{984796E4-AE41-4C6C-940A-E4EF7DD50A85}" srcId="{A85BDC2A-22D2-4B01-974E-9631154228FB}" destId="{1E031654-6D99-4E08-BC4F-52EEB15834E4}" srcOrd="1" destOrd="0" parTransId="{3CBE371F-6120-41CF-971C-F83F2486F8B7}" sibTransId="{701A4C99-8A58-47C4-8FEB-F60975F163BB}"/>
    <dgm:cxn modelId="{ACDCA1E4-A17A-4D29-8196-CA0F86B2608F}" type="presOf" srcId="{6805954F-873B-4099-A1A6-A2DD6FCE9510}" destId="{AA0354D0-EBB7-43A5-981A-5D0313BEEC73}" srcOrd="0" destOrd="0" presId="urn:microsoft.com/office/officeart/2005/8/layout/default"/>
    <dgm:cxn modelId="{3FB2D4F6-8B9A-4DF5-A60B-AFF888545F72}" srcId="{A85BDC2A-22D2-4B01-974E-9631154228FB}" destId="{C57B8A43-610D-401F-8541-F9941CD10DC0}" srcOrd="5" destOrd="0" parTransId="{C918C197-82C9-40D9-B5B1-BB71FB7F8E08}" sibTransId="{ECC3E9F9-0B48-4FC8-A62A-F711A3D810CB}"/>
    <dgm:cxn modelId="{6B86DDFB-E761-416B-A2E9-3A63FA2455F7}" srcId="{A85BDC2A-22D2-4B01-974E-9631154228FB}" destId="{6805954F-873B-4099-A1A6-A2DD6FCE9510}" srcOrd="2" destOrd="0" parTransId="{A9B49FD1-E536-4A5A-BC34-EA3FF11E5B5F}" sibTransId="{47D6CECE-D37E-4C8F-BB50-3EBC52D815BD}"/>
    <dgm:cxn modelId="{13ECF9EB-307D-4A2A-B65B-CD5A959F6B64}" type="presParOf" srcId="{C1ABDBC2-2733-477E-80B8-6490505B996D}" destId="{1C9AAF95-5706-4B07-9B00-29B21D2EA005}" srcOrd="0" destOrd="0" presId="urn:microsoft.com/office/officeart/2005/8/layout/default"/>
    <dgm:cxn modelId="{44044E4D-ED00-4FE5-9E47-6BD346E2D88C}" type="presParOf" srcId="{C1ABDBC2-2733-477E-80B8-6490505B996D}" destId="{668A23E4-B756-4A14-83B4-C4917A25E9DC}" srcOrd="1" destOrd="0" presId="urn:microsoft.com/office/officeart/2005/8/layout/default"/>
    <dgm:cxn modelId="{B1442988-4155-4937-8126-8AF3A440F1E2}" type="presParOf" srcId="{C1ABDBC2-2733-477E-80B8-6490505B996D}" destId="{E8CF3DC6-D227-4898-AB04-7281BADC1982}" srcOrd="2" destOrd="0" presId="urn:microsoft.com/office/officeart/2005/8/layout/default"/>
    <dgm:cxn modelId="{DE2982E6-E020-49C3-A855-5AB21F9934AD}" type="presParOf" srcId="{C1ABDBC2-2733-477E-80B8-6490505B996D}" destId="{0CB4488E-A94D-45D5-9C7F-C95881FB33AA}" srcOrd="3" destOrd="0" presId="urn:microsoft.com/office/officeart/2005/8/layout/default"/>
    <dgm:cxn modelId="{05C3A8B7-095F-4E4E-B249-673705F6CD99}" type="presParOf" srcId="{C1ABDBC2-2733-477E-80B8-6490505B996D}" destId="{AA0354D0-EBB7-43A5-981A-5D0313BEEC73}" srcOrd="4" destOrd="0" presId="urn:microsoft.com/office/officeart/2005/8/layout/default"/>
    <dgm:cxn modelId="{B448E0D8-7AF5-4D8A-8778-7B8D5CC6EB70}" type="presParOf" srcId="{C1ABDBC2-2733-477E-80B8-6490505B996D}" destId="{70E6322F-D7BA-428E-AA0A-EB80A24751BC}" srcOrd="5" destOrd="0" presId="urn:microsoft.com/office/officeart/2005/8/layout/default"/>
    <dgm:cxn modelId="{8308288C-6741-44E8-9C3E-CF22635BB88B}" type="presParOf" srcId="{C1ABDBC2-2733-477E-80B8-6490505B996D}" destId="{CB1D8C3A-7178-43EE-9925-1EF6018D053F}" srcOrd="6" destOrd="0" presId="urn:microsoft.com/office/officeart/2005/8/layout/default"/>
    <dgm:cxn modelId="{AC6BE34E-A319-4180-8BBB-533CC9A7DC90}" type="presParOf" srcId="{C1ABDBC2-2733-477E-80B8-6490505B996D}" destId="{C30BDFF2-9046-47A7-A142-3B38D19EBE55}" srcOrd="7" destOrd="0" presId="urn:microsoft.com/office/officeart/2005/8/layout/default"/>
    <dgm:cxn modelId="{FBB4F330-05B1-4B37-9824-289E582405D1}" type="presParOf" srcId="{C1ABDBC2-2733-477E-80B8-6490505B996D}" destId="{DAE6398A-602D-490A-8C58-4865537DAFCF}" srcOrd="8" destOrd="0" presId="urn:microsoft.com/office/officeart/2005/8/layout/default"/>
    <dgm:cxn modelId="{C33F6233-43DE-4BB8-91EA-3843D24CEAA9}" type="presParOf" srcId="{C1ABDBC2-2733-477E-80B8-6490505B996D}" destId="{1C534FCC-7C49-4306-81B0-4246645A5C9F}" srcOrd="9" destOrd="0" presId="urn:microsoft.com/office/officeart/2005/8/layout/default"/>
    <dgm:cxn modelId="{4286E57F-C384-4A23-B4D9-7503445BC63C}" type="presParOf" srcId="{C1ABDBC2-2733-477E-80B8-6490505B996D}" destId="{4AA153B1-6B7D-4275-BF49-2FE39581B14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F47EA06C-73E3-4E7E-9789-8362CE292C16}"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B7EAB476-7931-4094-8394-4CD4155E5393}">
      <dgm:prSet/>
      <dgm:spPr>
        <a:solidFill>
          <a:schemeClr val="accent1"/>
        </a:solidFill>
      </dgm:spPr>
      <dgm:t>
        <a:bodyPr/>
        <a:lstStyle/>
        <a:p>
          <a:r>
            <a:rPr lang="en-GB"/>
            <a:t>Refined and updated versions of the Architecture Vision</a:t>
          </a:r>
          <a:br>
            <a:rPr lang="en-GB"/>
          </a:br>
          <a:r>
            <a:rPr lang="en-GB"/>
            <a:t>phase deliverables, where applicable</a:t>
          </a:r>
          <a:endParaRPr lang="en-US"/>
        </a:p>
      </dgm:t>
    </dgm:pt>
    <dgm:pt modelId="{CAB18346-EE82-4D32-A50A-54218D03AB15}" type="parTrans" cxnId="{C27213FC-7A49-4DB3-967D-45773314205E}">
      <dgm:prSet/>
      <dgm:spPr/>
      <dgm:t>
        <a:bodyPr/>
        <a:lstStyle/>
        <a:p>
          <a:endParaRPr lang="en-US"/>
        </a:p>
      </dgm:t>
    </dgm:pt>
    <dgm:pt modelId="{BFBEF241-66C6-4C8D-8328-B4835D592EB9}" type="sibTrans" cxnId="{C27213FC-7A49-4DB3-967D-45773314205E}">
      <dgm:prSet/>
      <dgm:spPr/>
      <dgm:t>
        <a:bodyPr/>
        <a:lstStyle/>
        <a:p>
          <a:endParaRPr lang="en-US"/>
        </a:p>
      </dgm:t>
    </dgm:pt>
    <dgm:pt modelId="{66866E5A-588A-4718-AD56-FC8C2AAC8B3B}">
      <dgm:prSet/>
      <dgm:spPr>
        <a:solidFill>
          <a:schemeClr val="accent1"/>
        </a:solidFill>
      </dgm:spPr>
      <dgm:t>
        <a:bodyPr/>
        <a:lstStyle/>
        <a:p>
          <a:r>
            <a:rPr lang="en-GB"/>
            <a:t>Draft Architecture Definition Document, including:</a:t>
          </a:r>
          <a:endParaRPr lang="en-US"/>
        </a:p>
      </dgm:t>
    </dgm:pt>
    <dgm:pt modelId="{CFABBCD7-6B91-4371-ABAD-C6F35DBB2606}" type="parTrans" cxnId="{A3A09B91-346B-4EAB-AF27-8C05D5749820}">
      <dgm:prSet/>
      <dgm:spPr/>
      <dgm:t>
        <a:bodyPr/>
        <a:lstStyle/>
        <a:p>
          <a:endParaRPr lang="en-US"/>
        </a:p>
      </dgm:t>
    </dgm:pt>
    <dgm:pt modelId="{36391F97-E773-46BA-82D5-8B923FB38CD3}" type="sibTrans" cxnId="{A3A09B91-346B-4EAB-AF27-8C05D5749820}">
      <dgm:prSet/>
      <dgm:spPr/>
      <dgm:t>
        <a:bodyPr/>
        <a:lstStyle/>
        <a:p>
          <a:endParaRPr lang="en-US"/>
        </a:p>
      </dgm:t>
    </dgm:pt>
    <dgm:pt modelId="{06B0CA18-9324-4474-9BCB-7B27B5449268}">
      <dgm:prSet/>
      <dgm:spPr/>
      <dgm:t>
        <a:bodyPr/>
        <a:lstStyle/>
        <a:p>
          <a:r>
            <a:rPr lang="en-GB"/>
            <a:t>Baseline Business Architecture, approved</a:t>
          </a:r>
          <a:endParaRPr lang="en-US"/>
        </a:p>
      </dgm:t>
    </dgm:pt>
    <dgm:pt modelId="{1467C2AF-5BE4-4886-9A83-ABB7A3AA6FF9}" type="parTrans" cxnId="{DC588A31-5EAB-4A4B-816E-4D42465BE29F}">
      <dgm:prSet/>
      <dgm:spPr/>
      <dgm:t>
        <a:bodyPr/>
        <a:lstStyle/>
        <a:p>
          <a:endParaRPr lang="en-US"/>
        </a:p>
      </dgm:t>
    </dgm:pt>
    <dgm:pt modelId="{2BACA444-7976-4834-87D0-6A8CDE2881AD}" type="sibTrans" cxnId="{DC588A31-5EAB-4A4B-816E-4D42465BE29F}">
      <dgm:prSet/>
      <dgm:spPr/>
      <dgm:t>
        <a:bodyPr/>
        <a:lstStyle/>
        <a:p>
          <a:endParaRPr lang="en-US"/>
        </a:p>
      </dgm:t>
    </dgm:pt>
    <dgm:pt modelId="{567D7421-72A5-4163-A63D-D49ADE487D80}">
      <dgm:prSet/>
      <dgm:spPr/>
      <dgm:t>
        <a:bodyPr/>
        <a:lstStyle/>
        <a:p>
          <a:r>
            <a:rPr lang="en-GB"/>
            <a:t>Target Business Architecture, approved</a:t>
          </a:r>
          <a:endParaRPr lang="en-US"/>
        </a:p>
      </dgm:t>
    </dgm:pt>
    <dgm:pt modelId="{3A692120-1BAF-446A-8234-4943C655FA7A}" type="parTrans" cxnId="{B3DD29F0-DC87-4306-AB75-7A585E4A2D77}">
      <dgm:prSet/>
      <dgm:spPr/>
      <dgm:t>
        <a:bodyPr/>
        <a:lstStyle/>
        <a:p>
          <a:endParaRPr lang="en-US"/>
        </a:p>
      </dgm:t>
    </dgm:pt>
    <dgm:pt modelId="{CB421003-8C89-41F2-A3B0-5BF2F7A87535}" type="sibTrans" cxnId="{B3DD29F0-DC87-4306-AB75-7A585E4A2D77}">
      <dgm:prSet/>
      <dgm:spPr/>
      <dgm:t>
        <a:bodyPr/>
        <a:lstStyle/>
        <a:p>
          <a:endParaRPr lang="en-US"/>
        </a:p>
      </dgm:t>
    </dgm:pt>
    <dgm:pt modelId="{C558F5AD-D768-4FA1-9BA4-77809E315463}">
      <dgm:prSet/>
      <dgm:spPr>
        <a:solidFill>
          <a:schemeClr val="accent1"/>
        </a:solidFill>
      </dgm:spPr>
      <dgm:t>
        <a:bodyPr/>
        <a:lstStyle/>
        <a:p>
          <a:r>
            <a:rPr lang="en-GB"/>
            <a:t>Draft Architecture Requirements Specification with </a:t>
          </a:r>
          <a:br>
            <a:rPr lang="en-GB"/>
          </a:br>
          <a:r>
            <a:rPr lang="en-GB"/>
            <a:t>Business Architecture requirements as:</a:t>
          </a:r>
          <a:endParaRPr lang="en-US"/>
        </a:p>
      </dgm:t>
    </dgm:pt>
    <dgm:pt modelId="{AC0AF552-F8FF-4C91-91AD-E2E1F20F5663}" type="parTrans" cxnId="{F9199088-D3EC-4DFD-8BDC-9BCDEACFB3C4}">
      <dgm:prSet/>
      <dgm:spPr/>
      <dgm:t>
        <a:bodyPr/>
        <a:lstStyle/>
        <a:p>
          <a:endParaRPr lang="en-US"/>
        </a:p>
      </dgm:t>
    </dgm:pt>
    <dgm:pt modelId="{AD1A1136-57AA-46EA-A0E4-12A710A6895B}" type="sibTrans" cxnId="{F9199088-D3EC-4DFD-8BDC-9BCDEACFB3C4}">
      <dgm:prSet/>
      <dgm:spPr/>
      <dgm:t>
        <a:bodyPr/>
        <a:lstStyle/>
        <a:p>
          <a:endParaRPr lang="en-US"/>
        </a:p>
      </dgm:t>
    </dgm:pt>
    <dgm:pt modelId="{50D0ADD2-A3C7-4463-BB98-6DF58145126E}">
      <dgm:prSet/>
      <dgm:spPr/>
      <dgm:t>
        <a:bodyPr/>
        <a:lstStyle/>
        <a:p>
          <a:r>
            <a:rPr lang="en-GB"/>
            <a:t>Gap Analysis results</a:t>
          </a:r>
          <a:endParaRPr lang="en-US"/>
        </a:p>
      </dgm:t>
    </dgm:pt>
    <dgm:pt modelId="{BED7656C-4CB9-4BC9-9495-3E57511A52B4}" type="parTrans" cxnId="{46F2C731-C333-4FEE-BAEA-9DD829F1DD48}">
      <dgm:prSet/>
      <dgm:spPr/>
      <dgm:t>
        <a:bodyPr/>
        <a:lstStyle/>
        <a:p>
          <a:endParaRPr lang="en-US"/>
        </a:p>
      </dgm:t>
    </dgm:pt>
    <dgm:pt modelId="{FD47F631-85C3-4184-8A43-D2701A42FA43}" type="sibTrans" cxnId="{46F2C731-C333-4FEE-BAEA-9DD829F1DD48}">
      <dgm:prSet/>
      <dgm:spPr/>
      <dgm:t>
        <a:bodyPr/>
        <a:lstStyle/>
        <a:p>
          <a:endParaRPr lang="en-US"/>
        </a:p>
      </dgm:t>
    </dgm:pt>
    <dgm:pt modelId="{E4A1A599-2796-4A66-907D-AB7E33AB5416}">
      <dgm:prSet/>
      <dgm:spPr/>
      <dgm:t>
        <a:bodyPr/>
        <a:lstStyle/>
        <a:p>
          <a:r>
            <a:rPr lang="en-GB"/>
            <a:t>Technical requirements</a:t>
          </a:r>
          <a:endParaRPr lang="en-US"/>
        </a:p>
      </dgm:t>
    </dgm:pt>
    <dgm:pt modelId="{6CB6F09E-86D8-4CDD-BAFB-6F64A7AFB31C}" type="parTrans" cxnId="{8EBFABD3-FD96-4A84-953A-F767B01BB8BE}">
      <dgm:prSet/>
      <dgm:spPr/>
      <dgm:t>
        <a:bodyPr/>
        <a:lstStyle/>
        <a:p>
          <a:endParaRPr lang="en-US"/>
        </a:p>
      </dgm:t>
    </dgm:pt>
    <dgm:pt modelId="{3D8714B2-F0B6-4E97-AE84-1E200B2414D1}" type="sibTrans" cxnId="{8EBFABD3-FD96-4A84-953A-F767B01BB8BE}">
      <dgm:prSet/>
      <dgm:spPr/>
      <dgm:t>
        <a:bodyPr/>
        <a:lstStyle/>
        <a:p>
          <a:endParaRPr lang="en-US"/>
        </a:p>
      </dgm:t>
    </dgm:pt>
    <dgm:pt modelId="{C10A523D-FFB2-4110-AE33-638E35EA38C6}">
      <dgm:prSet/>
      <dgm:spPr/>
      <dgm:t>
        <a:bodyPr/>
        <a:lstStyle/>
        <a:p>
          <a:r>
            <a:rPr lang="en-GB"/>
            <a:t>Business Architecture components of Architecture Roadmap</a:t>
          </a:r>
          <a:endParaRPr lang="en-US"/>
        </a:p>
      </dgm:t>
    </dgm:pt>
    <dgm:pt modelId="{5E309EF0-6210-418F-8A32-1D335DA95CA7}" type="parTrans" cxnId="{C556D867-71DE-4256-B72A-7D1057466E66}">
      <dgm:prSet/>
      <dgm:spPr/>
      <dgm:t>
        <a:bodyPr/>
        <a:lstStyle/>
        <a:p>
          <a:endParaRPr lang="en-US"/>
        </a:p>
      </dgm:t>
    </dgm:pt>
    <dgm:pt modelId="{00428B1D-1206-43C0-B68E-24EA97A3063E}" type="sibTrans" cxnId="{C556D867-71DE-4256-B72A-7D1057466E66}">
      <dgm:prSet/>
      <dgm:spPr/>
      <dgm:t>
        <a:bodyPr/>
        <a:lstStyle/>
        <a:p>
          <a:endParaRPr lang="en-US"/>
        </a:p>
      </dgm:t>
    </dgm:pt>
    <dgm:pt modelId="{0DBE2AF6-D6B0-4D77-9798-B1539EC6A23C}">
      <dgm:prSet/>
      <dgm:spPr/>
      <dgm:t>
        <a:bodyPr/>
        <a:lstStyle/>
        <a:p>
          <a:r>
            <a:rPr lang="en-GB"/>
            <a:t>Updated business requirements</a:t>
          </a:r>
          <a:endParaRPr lang="en-US"/>
        </a:p>
      </dgm:t>
    </dgm:pt>
    <dgm:pt modelId="{E521753D-88D0-45D1-AA48-2BD447A23C5C}" type="parTrans" cxnId="{A519C3F0-2D71-4D1D-825C-0AEA139FB76D}">
      <dgm:prSet/>
      <dgm:spPr/>
      <dgm:t>
        <a:bodyPr/>
        <a:lstStyle/>
        <a:p>
          <a:endParaRPr lang="en-GB"/>
        </a:p>
      </dgm:t>
    </dgm:pt>
    <dgm:pt modelId="{ACF6EE81-C3F4-4C07-AF9A-EC84C5A0961D}" type="sibTrans" cxnId="{A519C3F0-2D71-4D1D-825C-0AEA139FB76D}">
      <dgm:prSet/>
      <dgm:spPr/>
      <dgm:t>
        <a:bodyPr/>
        <a:lstStyle/>
        <a:p>
          <a:endParaRPr lang="en-GB"/>
        </a:p>
      </dgm:t>
    </dgm:pt>
    <dgm:pt modelId="{8C8F4265-4ED3-4844-AAF6-D5E64C82F6A9}" type="pres">
      <dgm:prSet presAssocID="{F47EA06C-73E3-4E7E-9789-8362CE292C16}" presName="linear" presStyleCnt="0">
        <dgm:presLayoutVars>
          <dgm:dir/>
          <dgm:animLvl val="lvl"/>
          <dgm:resizeHandles val="exact"/>
        </dgm:presLayoutVars>
      </dgm:prSet>
      <dgm:spPr/>
    </dgm:pt>
    <dgm:pt modelId="{515254F3-C25D-4460-90E5-542783F1E8A7}" type="pres">
      <dgm:prSet presAssocID="{B7EAB476-7931-4094-8394-4CD4155E5393}" presName="parentLin" presStyleCnt="0"/>
      <dgm:spPr/>
    </dgm:pt>
    <dgm:pt modelId="{1941828A-64A5-4BF7-829B-B72558D307D7}" type="pres">
      <dgm:prSet presAssocID="{B7EAB476-7931-4094-8394-4CD4155E5393}" presName="parentLeftMargin" presStyleLbl="node1" presStyleIdx="0" presStyleCnt="3"/>
      <dgm:spPr/>
    </dgm:pt>
    <dgm:pt modelId="{C9313868-9647-4407-A1FA-7C629FC66B64}" type="pres">
      <dgm:prSet presAssocID="{B7EAB476-7931-4094-8394-4CD4155E5393}" presName="parentText" presStyleLbl="node1" presStyleIdx="0" presStyleCnt="3">
        <dgm:presLayoutVars>
          <dgm:chMax val="0"/>
          <dgm:bulletEnabled val="1"/>
        </dgm:presLayoutVars>
      </dgm:prSet>
      <dgm:spPr/>
    </dgm:pt>
    <dgm:pt modelId="{59336963-AB42-4166-AC3A-D2786024B54F}" type="pres">
      <dgm:prSet presAssocID="{B7EAB476-7931-4094-8394-4CD4155E5393}" presName="negativeSpace" presStyleCnt="0"/>
      <dgm:spPr/>
    </dgm:pt>
    <dgm:pt modelId="{23D45C70-AC1A-4CB3-9AF9-B5564C52993B}" type="pres">
      <dgm:prSet presAssocID="{B7EAB476-7931-4094-8394-4CD4155E5393}" presName="childText" presStyleLbl="conFgAcc1" presStyleIdx="0" presStyleCnt="3">
        <dgm:presLayoutVars>
          <dgm:bulletEnabled val="1"/>
        </dgm:presLayoutVars>
      </dgm:prSet>
      <dgm:spPr/>
    </dgm:pt>
    <dgm:pt modelId="{F1989CE1-8BB4-4654-8638-07E1C17242B2}" type="pres">
      <dgm:prSet presAssocID="{BFBEF241-66C6-4C8D-8328-B4835D592EB9}" presName="spaceBetweenRectangles" presStyleCnt="0"/>
      <dgm:spPr/>
    </dgm:pt>
    <dgm:pt modelId="{C3F4CA1A-04A0-4EB0-91FA-3854E9A23538}" type="pres">
      <dgm:prSet presAssocID="{66866E5A-588A-4718-AD56-FC8C2AAC8B3B}" presName="parentLin" presStyleCnt="0"/>
      <dgm:spPr/>
    </dgm:pt>
    <dgm:pt modelId="{E377E5AB-FD32-4192-BCD4-F290F3AD9910}" type="pres">
      <dgm:prSet presAssocID="{66866E5A-588A-4718-AD56-FC8C2AAC8B3B}" presName="parentLeftMargin" presStyleLbl="node1" presStyleIdx="0" presStyleCnt="3"/>
      <dgm:spPr/>
    </dgm:pt>
    <dgm:pt modelId="{C6ADEFE6-4919-4D16-AE7C-F9FBF2F2C9A2}" type="pres">
      <dgm:prSet presAssocID="{66866E5A-588A-4718-AD56-FC8C2AAC8B3B}" presName="parentText" presStyleLbl="node1" presStyleIdx="1" presStyleCnt="3">
        <dgm:presLayoutVars>
          <dgm:chMax val="0"/>
          <dgm:bulletEnabled val="1"/>
        </dgm:presLayoutVars>
      </dgm:prSet>
      <dgm:spPr/>
    </dgm:pt>
    <dgm:pt modelId="{40984C32-7A4A-454A-9CD4-4C630945C5CC}" type="pres">
      <dgm:prSet presAssocID="{66866E5A-588A-4718-AD56-FC8C2AAC8B3B}" presName="negativeSpace" presStyleCnt="0"/>
      <dgm:spPr/>
    </dgm:pt>
    <dgm:pt modelId="{5B5ACDEC-B0C2-4F75-A70B-F8C8B0754E85}" type="pres">
      <dgm:prSet presAssocID="{66866E5A-588A-4718-AD56-FC8C2AAC8B3B}" presName="childText" presStyleLbl="conFgAcc1" presStyleIdx="1" presStyleCnt="3">
        <dgm:presLayoutVars>
          <dgm:bulletEnabled val="1"/>
        </dgm:presLayoutVars>
      </dgm:prSet>
      <dgm:spPr/>
    </dgm:pt>
    <dgm:pt modelId="{E5753B43-7B0B-44F6-9721-AFE538746D16}" type="pres">
      <dgm:prSet presAssocID="{36391F97-E773-46BA-82D5-8B923FB38CD3}" presName="spaceBetweenRectangles" presStyleCnt="0"/>
      <dgm:spPr/>
    </dgm:pt>
    <dgm:pt modelId="{1A259855-29A2-461C-B963-C2D746860788}" type="pres">
      <dgm:prSet presAssocID="{C558F5AD-D768-4FA1-9BA4-77809E315463}" presName="parentLin" presStyleCnt="0"/>
      <dgm:spPr/>
    </dgm:pt>
    <dgm:pt modelId="{050188ED-8E7F-46B1-A05F-A159157C76DA}" type="pres">
      <dgm:prSet presAssocID="{C558F5AD-D768-4FA1-9BA4-77809E315463}" presName="parentLeftMargin" presStyleLbl="node1" presStyleIdx="1" presStyleCnt="3"/>
      <dgm:spPr/>
    </dgm:pt>
    <dgm:pt modelId="{E48CF56A-86D2-427F-95B2-21ADAA478721}" type="pres">
      <dgm:prSet presAssocID="{C558F5AD-D768-4FA1-9BA4-77809E315463}" presName="parentText" presStyleLbl="node1" presStyleIdx="2" presStyleCnt="3">
        <dgm:presLayoutVars>
          <dgm:chMax val="0"/>
          <dgm:bulletEnabled val="1"/>
        </dgm:presLayoutVars>
      </dgm:prSet>
      <dgm:spPr/>
    </dgm:pt>
    <dgm:pt modelId="{AF6B3B27-5258-45FE-B987-791A856DD54F}" type="pres">
      <dgm:prSet presAssocID="{C558F5AD-D768-4FA1-9BA4-77809E315463}" presName="negativeSpace" presStyleCnt="0"/>
      <dgm:spPr/>
    </dgm:pt>
    <dgm:pt modelId="{2E8CA32A-5E3B-42FD-9C7F-8382300D0C65}" type="pres">
      <dgm:prSet presAssocID="{C558F5AD-D768-4FA1-9BA4-77809E315463}" presName="childText" presStyleLbl="conFgAcc1" presStyleIdx="2" presStyleCnt="3">
        <dgm:presLayoutVars>
          <dgm:bulletEnabled val="1"/>
        </dgm:presLayoutVars>
      </dgm:prSet>
      <dgm:spPr/>
    </dgm:pt>
  </dgm:ptLst>
  <dgm:cxnLst>
    <dgm:cxn modelId="{94B35103-C94B-4702-8A11-4C93607B88E8}" type="presOf" srcId="{06B0CA18-9324-4474-9BCB-7B27B5449268}" destId="{5B5ACDEC-B0C2-4F75-A70B-F8C8B0754E85}" srcOrd="0" destOrd="0" presId="urn:microsoft.com/office/officeart/2005/8/layout/list1"/>
    <dgm:cxn modelId="{22163D06-31C9-4C4F-A27A-C333DBA918AA}" type="presOf" srcId="{C558F5AD-D768-4FA1-9BA4-77809E315463}" destId="{050188ED-8E7F-46B1-A05F-A159157C76DA}" srcOrd="0" destOrd="0" presId="urn:microsoft.com/office/officeart/2005/8/layout/list1"/>
    <dgm:cxn modelId="{29A92222-5B6A-4C6A-845B-0933088A6ECF}" type="presOf" srcId="{0DBE2AF6-D6B0-4D77-9798-B1539EC6A23C}" destId="{2E8CA32A-5E3B-42FD-9C7F-8382300D0C65}" srcOrd="0" destOrd="2" presId="urn:microsoft.com/office/officeart/2005/8/layout/list1"/>
    <dgm:cxn modelId="{A140712C-2C09-4CC0-A20C-B34D06870AB9}" type="presOf" srcId="{66866E5A-588A-4718-AD56-FC8C2AAC8B3B}" destId="{E377E5AB-FD32-4192-BCD4-F290F3AD9910}" srcOrd="0" destOrd="0" presId="urn:microsoft.com/office/officeart/2005/8/layout/list1"/>
    <dgm:cxn modelId="{DC588A31-5EAB-4A4B-816E-4D42465BE29F}" srcId="{66866E5A-588A-4718-AD56-FC8C2AAC8B3B}" destId="{06B0CA18-9324-4474-9BCB-7B27B5449268}" srcOrd="0" destOrd="0" parTransId="{1467C2AF-5BE4-4886-9A83-ABB7A3AA6FF9}" sibTransId="{2BACA444-7976-4834-87D0-6A8CDE2881AD}"/>
    <dgm:cxn modelId="{46F2C731-C333-4FEE-BAEA-9DD829F1DD48}" srcId="{C558F5AD-D768-4FA1-9BA4-77809E315463}" destId="{50D0ADD2-A3C7-4463-BB98-6DF58145126E}" srcOrd="0" destOrd="0" parTransId="{BED7656C-4CB9-4BC9-9495-3E57511A52B4}" sibTransId="{FD47F631-85C3-4184-8A43-D2701A42FA43}"/>
    <dgm:cxn modelId="{4C00FD31-659B-43EB-BE8F-58E07C798FC3}" type="presOf" srcId="{66866E5A-588A-4718-AD56-FC8C2AAC8B3B}" destId="{C6ADEFE6-4919-4D16-AE7C-F9FBF2F2C9A2}" srcOrd="1" destOrd="0" presId="urn:microsoft.com/office/officeart/2005/8/layout/list1"/>
    <dgm:cxn modelId="{DC560264-035A-4437-947D-BE4F1607ED2B}" type="presOf" srcId="{50D0ADD2-A3C7-4463-BB98-6DF58145126E}" destId="{2E8CA32A-5E3B-42FD-9C7F-8382300D0C65}" srcOrd="0" destOrd="0" presId="urn:microsoft.com/office/officeart/2005/8/layout/list1"/>
    <dgm:cxn modelId="{19999067-2FEF-4278-B17E-DE53352D9C45}" type="presOf" srcId="{F47EA06C-73E3-4E7E-9789-8362CE292C16}" destId="{8C8F4265-4ED3-4844-AAF6-D5E64C82F6A9}" srcOrd="0" destOrd="0" presId="urn:microsoft.com/office/officeart/2005/8/layout/list1"/>
    <dgm:cxn modelId="{C556D867-71DE-4256-B72A-7D1057466E66}" srcId="{C558F5AD-D768-4FA1-9BA4-77809E315463}" destId="{C10A523D-FFB2-4110-AE33-638E35EA38C6}" srcOrd="3" destOrd="0" parTransId="{5E309EF0-6210-418F-8A32-1D335DA95CA7}" sibTransId="{00428B1D-1206-43C0-B68E-24EA97A3063E}"/>
    <dgm:cxn modelId="{3A182E71-F511-4C42-8C66-8E58421E323A}" type="presOf" srcId="{567D7421-72A5-4163-A63D-D49ADE487D80}" destId="{5B5ACDEC-B0C2-4F75-A70B-F8C8B0754E85}" srcOrd="0" destOrd="1" presId="urn:microsoft.com/office/officeart/2005/8/layout/list1"/>
    <dgm:cxn modelId="{8F121982-F7DE-424C-9A72-43BFE328764D}" type="presOf" srcId="{C558F5AD-D768-4FA1-9BA4-77809E315463}" destId="{E48CF56A-86D2-427F-95B2-21ADAA478721}" srcOrd="1" destOrd="0" presId="urn:microsoft.com/office/officeart/2005/8/layout/list1"/>
    <dgm:cxn modelId="{AB572D87-77F4-4A73-B725-A7AC2520233E}" type="presOf" srcId="{E4A1A599-2796-4A66-907D-AB7E33AB5416}" destId="{2E8CA32A-5E3B-42FD-9C7F-8382300D0C65}" srcOrd="0" destOrd="1" presId="urn:microsoft.com/office/officeart/2005/8/layout/list1"/>
    <dgm:cxn modelId="{F9199088-D3EC-4DFD-8BDC-9BCDEACFB3C4}" srcId="{F47EA06C-73E3-4E7E-9789-8362CE292C16}" destId="{C558F5AD-D768-4FA1-9BA4-77809E315463}" srcOrd="2" destOrd="0" parTransId="{AC0AF552-F8FF-4C91-91AD-E2E1F20F5663}" sibTransId="{AD1A1136-57AA-46EA-A0E4-12A710A6895B}"/>
    <dgm:cxn modelId="{A3A09B91-346B-4EAB-AF27-8C05D5749820}" srcId="{F47EA06C-73E3-4E7E-9789-8362CE292C16}" destId="{66866E5A-588A-4718-AD56-FC8C2AAC8B3B}" srcOrd="1" destOrd="0" parTransId="{CFABBCD7-6B91-4371-ABAD-C6F35DBB2606}" sibTransId="{36391F97-E773-46BA-82D5-8B923FB38CD3}"/>
    <dgm:cxn modelId="{8EBFABD3-FD96-4A84-953A-F767B01BB8BE}" srcId="{C558F5AD-D768-4FA1-9BA4-77809E315463}" destId="{E4A1A599-2796-4A66-907D-AB7E33AB5416}" srcOrd="1" destOrd="0" parTransId="{6CB6F09E-86D8-4CDD-BAFB-6F64A7AFB31C}" sibTransId="{3D8714B2-F0B6-4E97-AE84-1E200B2414D1}"/>
    <dgm:cxn modelId="{AC3FE5D5-EF3B-4D7D-8C07-3ECC0CAE686D}" type="presOf" srcId="{B7EAB476-7931-4094-8394-4CD4155E5393}" destId="{1941828A-64A5-4BF7-829B-B72558D307D7}" srcOrd="0" destOrd="0" presId="urn:microsoft.com/office/officeart/2005/8/layout/list1"/>
    <dgm:cxn modelId="{039CF5D9-DB0E-4237-8921-DDA5EC23A5A7}" type="presOf" srcId="{C10A523D-FFB2-4110-AE33-638E35EA38C6}" destId="{2E8CA32A-5E3B-42FD-9C7F-8382300D0C65}" srcOrd="0" destOrd="3" presId="urn:microsoft.com/office/officeart/2005/8/layout/list1"/>
    <dgm:cxn modelId="{6CCF16DA-31C3-4EF9-B2C4-516E74341AF4}" type="presOf" srcId="{B7EAB476-7931-4094-8394-4CD4155E5393}" destId="{C9313868-9647-4407-A1FA-7C629FC66B64}" srcOrd="1" destOrd="0" presId="urn:microsoft.com/office/officeart/2005/8/layout/list1"/>
    <dgm:cxn modelId="{B3DD29F0-DC87-4306-AB75-7A585E4A2D77}" srcId="{66866E5A-588A-4718-AD56-FC8C2AAC8B3B}" destId="{567D7421-72A5-4163-A63D-D49ADE487D80}" srcOrd="1" destOrd="0" parTransId="{3A692120-1BAF-446A-8234-4943C655FA7A}" sibTransId="{CB421003-8C89-41F2-A3B0-5BF2F7A87535}"/>
    <dgm:cxn modelId="{A519C3F0-2D71-4D1D-825C-0AEA139FB76D}" srcId="{C558F5AD-D768-4FA1-9BA4-77809E315463}" destId="{0DBE2AF6-D6B0-4D77-9798-B1539EC6A23C}" srcOrd="2" destOrd="0" parTransId="{E521753D-88D0-45D1-AA48-2BD447A23C5C}" sibTransId="{ACF6EE81-C3F4-4C07-AF9A-EC84C5A0961D}"/>
    <dgm:cxn modelId="{C27213FC-7A49-4DB3-967D-45773314205E}" srcId="{F47EA06C-73E3-4E7E-9789-8362CE292C16}" destId="{B7EAB476-7931-4094-8394-4CD4155E5393}" srcOrd="0" destOrd="0" parTransId="{CAB18346-EE82-4D32-A50A-54218D03AB15}" sibTransId="{BFBEF241-66C6-4C8D-8328-B4835D592EB9}"/>
    <dgm:cxn modelId="{5C75C299-7434-4D2F-B554-764474C3126A}" type="presParOf" srcId="{8C8F4265-4ED3-4844-AAF6-D5E64C82F6A9}" destId="{515254F3-C25D-4460-90E5-542783F1E8A7}" srcOrd="0" destOrd="0" presId="urn:microsoft.com/office/officeart/2005/8/layout/list1"/>
    <dgm:cxn modelId="{82B8CD56-9871-4CAC-B716-AD4A072A8485}" type="presParOf" srcId="{515254F3-C25D-4460-90E5-542783F1E8A7}" destId="{1941828A-64A5-4BF7-829B-B72558D307D7}" srcOrd="0" destOrd="0" presId="urn:microsoft.com/office/officeart/2005/8/layout/list1"/>
    <dgm:cxn modelId="{27EDCDF4-86AF-438E-82E5-7A46F94512AC}" type="presParOf" srcId="{515254F3-C25D-4460-90E5-542783F1E8A7}" destId="{C9313868-9647-4407-A1FA-7C629FC66B64}" srcOrd="1" destOrd="0" presId="urn:microsoft.com/office/officeart/2005/8/layout/list1"/>
    <dgm:cxn modelId="{95A516E2-C749-4C05-894C-10B4CD60DCCE}" type="presParOf" srcId="{8C8F4265-4ED3-4844-AAF6-D5E64C82F6A9}" destId="{59336963-AB42-4166-AC3A-D2786024B54F}" srcOrd="1" destOrd="0" presId="urn:microsoft.com/office/officeart/2005/8/layout/list1"/>
    <dgm:cxn modelId="{999CB657-DA3C-47CD-AF80-6187D5349C77}" type="presParOf" srcId="{8C8F4265-4ED3-4844-AAF6-D5E64C82F6A9}" destId="{23D45C70-AC1A-4CB3-9AF9-B5564C52993B}" srcOrd="2" destOrd="0" presId="urn:microsoft.com/office/officeart/2005/8/layout/list1"/>
    <dgm:cxn modelId="{2A190EE7-711B-48CD-87C9-7157CBFCC4BC}" type="presParOf" srcId="{8C8F4265-4ED3-4844-AAF6-D5E64C82F6A9}" destId="{F1989CE1-8BB4-4654-8638-07E1C17242B2}" srcOrd="3" destOrd="0" presId="urn:microsoft.com/office/officeart/2005/8/layout/list1"/>
    <dgm:cxn modelId="{A0F1BBE9-83F9-4603-9CDA-57B3172EED3A}" type="presParOf" srcId="{8C8F4265-4ED3-4844-AAF6-D5E64C82F6A9}" destId="{C3F4CA1A-04A0-4EB0-91FA-3854E9A23538}" srcOrd="4" destOrd="0" presId="urn:microsoft.com/office/officeart/2005/8/layout/list1"/>
    <dgm:cxn modelId="{B21C60F2-A13C-40E2-895E-761F62D87B0D}" type="presParOf" srcId="{C3F4CA1A-04A0-4EB0-91FA-3854E9A23538}" destId="{E377E5AB-FD32-4192-BCD4-F290F3AD9910}" srcOrd="0" destOrd="0" presId="urn:microsoft.com/office/officeart/2005/8/layout/list1"/>
    <dgm:cxn modelId="{7604BE3E-5D23-4A2C-B5DD-497A2448DA60}" type="presParOf" srcId="{C3F4CA1A-04A0-4EB0-91FA-3854E9A23538}" destId="{C6ADEFE6-4919-4D16-AE7C-F9FBF2F2C9A2}" srcOrd="1" destOrd="0" presId="urn:microsoft.com/office/officeart/2005/8/layout/list1"/>
    <dgm:cxn modelId="{6765E5DF-F9BD-445C-A81A-CC31E50B5B74}" type="presParOf" srcId="{8C8F4265-4ED3-4844-AAF6-D5E64C82F6A9}" destId="{40984C32-7A4A-454A-9CD4-4C630945C5CC}" srcOrd="5" destOrd="0" presId="urn:microsoft.com/office/officeart/2005/8/layout/list1"/>
    <dgm:cxn modelId="{741493E7-B0A2-4E32-94BC-2D1535000A2C}" type="presParOf" srcId="{8C8F4265-4ED3-4844-AAF6-D5E64C82F6A9}" destId="{5B5ACDEC-B0C2-4F75-A70B-F8C8B0754E85}" srcOrd="6" destOrd="0" presId="urn:microsoft.com/office/officeart/2005/8/layout/list1"/>
    <dgm:cxn modelId="{DC4D73C0-FCA5-4D0E-99B8-47C66BD4C698}" type="presParOf" srcId="{8C8F4265-4ED3-4844-AAF6-D5E64C82F6A9}" destId="{E5753B43-7B0B-44F6-9721-AFE538746D16}" srcOrd="7" destOrd="0" presId="urn:microsoft.com/office/officeart/2005/8/layout/list1"/>
    <dgm:cxn modelId="{A374D3BC-FD38-4E03-8368-180CE313EA45}" type="presParOf" srcId="{8C8F4265-4ED3-4844-AAF6-D5E64C82F6A9}" destId="{1A259855-29A2-461C-B963-C2D746860788}" srcOrd="8" destOrd="0" presId="urn:microsoft.com/office/officeart/2005/8/layout/list1"/>
    <dgm:cxn modelId="{6D31E122-037B-415F-A03E-9323D5708451}" type="presParOf" srcId="{1A259855-29A2-461C-B963-C2D746860788}" destId="{050188ED-8E7F-46B1-A05F-A159157C76DA}" srcOrd="0" destOrd="0" presId="urn:microsoft.com/office/officeart/2005/8/layout/list1"/>
    <dgm:cxn modelId="{EC3CE6AD-8C50-460C-8C5D-960B67711774}" type="presParOf" srcId="{1A259855-29A2-461C-B963-C2D746860788}" destId="{E48CF56A-86D2-427F-95B2-21ADAA478721}" srcOrd="1" destOrd="0" presId="urn:microsoft.com/office/officeart/2005/8/layout/list1"/>
    <dgm:cxn modelId="{A4994865-6DB7-4F91-BB05-A31FD526BE75}" type="presParOf" srcId="{8C8F4265-4ED3-4844-AAF6-D5E64C82F6A9}" destId="{AF6B3B27-5258-45FE-B987-791A856DD54F}" srcOrd="9" destOrd="0" presId="urn:microsoft.com/office/officeart/2005/8/layout/list1"/>
    <dgm:cxn modelId="{0846A174-6D23-4DFE-9979-24AFB7DEA563}" type="presParOf" srcId="{8C8F4265-4ED3-4844-AAF6-D5E64C82F6A9}" destId="{2E8CA32A-5E3B-42FD-9C7F-8382300D0C65}"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53568848-DA9D-43CE-8E6F-EDBB16EAF757}" type="doc">
      <dgm:prSet loTypeId="urn:microsoft.com/office/officeart/2018/5/layout/IconCircleLabelList" loCatId="icon" qsTypeId="urn:microsoft.com/office/officeart/2005/8/quickstyle/simple5" qsCatId="simple" csTypeId="urn:microsoft.com/office/officeart/2005/8/colors/accent1_3" csCatId="accent1" phldr="1"/>
      <dgm:spPr/>
      <dgm:t>
        <a:bodyPr/>
        <a:lstStyle/>
        <a:p>
          <a:endParaRPr lang="en-US"/>
        </a:p>
      </dgm:t>
    </dgm:pt>
    <dgm:pt modelId="{703CF81F-5E3C-4EB5-9B45-8E16AF9A08EC}">
      <dgm:prSet custT="1"/>
      <dgm:spPr/>
      <dgm:t>
        <a:bodyPr/>
        <a:lstStyle/>
        <a:p>
          <a:pPr>
            <a:lnSpc>
              <a:spcPct val="100000"/>
            </a:lnSpc>
            <a:defRPr cap="all"/>
          </a:pPr>
          <a:r>
            <a:rPr lang="en-GB" sz="1200"/>
            <a:t>views</a:t>
          </a:r>
          <a:endParaRPr lang="en-US" sz="1200"/>
        </a:p>
      </dgm:t>
    </dgm:pt>
    <dgm:pt modelId="{A79460EA-FB57-4A6C-A785-6BC89068D347}" type="parTrans" cxnId="{707B3DBE-530A-4870-B28A-9D09FE250D03}">
      <dgm:prSet/>
      <dgm:spPr/>
      <dgm:t>
        <a:bodyPr/>
        <a:lstStyle/>
        <a:p>
          <a:endParaRPr lang="en-US" sz="1200"/>
        </a:p>
      </dgm:t>
    </dgm:pt>
    <dgm:pt modelId="{805B783F-B321-4AC3-A85B-1DC34901D866}" type="sibTrans" cxnId="{707B3DBE-530A-4870-B28A-9D09FE250D03}">
      <dgm:prSet/>
      <dgm:spPr/>
      <dgm:t>
        <a:bodyPr/>
        <a:lstStyle/>
        <a:p>
          <a:endParaRPr lang="en-US" sz="1200"/>
        </a:p>
      </dgm:t>
    </dgm:pt>
    <dgm:pt modelId="{BE000699-5ED6-4E87-84E7-B3B487CF62E5}">
      <dgm:prSet custT="1"/>
      <dgm:spPr/>
      <dgm:t>
        <a:bodyPr/>
        <a:lstStyle/>
        <a:p>
          <a:pPr>
            <a:lnSpc>
              <a:spcPct val="100000"/>
            </a:lnSpc>
            <a:defRPr cap="all"/>
          </a:pPr>
          <a:r>
            <a:rPr lang="en-GB" sz="1200"/>
            <a:t>roadmaps</a:t>
          </a:r>
          <a:endParaRPr lang="en-US" sz="1200"/>
        </a:p>
      </dgm:t>
    </dgm:pt>
    <dgm:pt modelId="{6F32553C-ACF3-41D7-AA91-0C64569B5DEF}" type="parTrans" cxnId="{0ABB9802-D304-4F92-A9EE-56AEA616A1A2}">
      <dgm:prSet/>
      <dgm:spPr/>
      <dgm:t>
        <a:bodyPr/>
        <a:lstStyle/>
        <a:p>
          <a:endParaRPr lang="en-US" sz="1200"/>
        </a:p>
      </dgm:t>
    </dgm:pt>
    <dgm:pt modelId="{850E0BBE-8491-4A88-989A-6924784FA221}" type="sibTrans" cxnId="{0ABB9802-D304-4F92-A9EE-56AEA616A1A2}">
      <dgm:prSet/>
      <dgm:spPr/>
      <dgm:t>
        <a:bodyPr/>
        <a:lstStyle/>
        <a:p>
          <a:endParaRPr lang="en-US" sz="1200"/>
        </a:p>
      </dgm:t>
    </dgm:pt>
    <dgm:pt modelId="{927DE7E0-2A47-45C4-AD51-53F8636FFEB3}">
      <dgm:prSet custT="1"/>
      <dgm:spPr/>
      <dgm:t>
        <a:bodyPr/>
        <a:lstStyle/>
        <a:p>
          <a:pPr>
            <a:lnSpc>
              <a:spcPct val="100000"/>
            </a:lnSpc>
            <a:defRPr cap="all"/>
          </a:pPr>
          <a:r>
            <a:rPr lang="en-GB" sz="1200"/>
            <a:t>architecture specifications</a:t>
          </a:r>
          <a:endParaRPr lang="en-US" sz="1200"/>
        </a:p>
      </dgm:t>
    </dgm:pt>
    <dgm:pt modelId="{49B9D04E-7463-408C-B02C-EF0678C49137}" type="parTrans" cxnId="{3C63D746-FA6E-452A-8339-D18DBCB0C04E}">
      <dgm:prSet/>
      <dgm:spPr/>
      <dgm:t>
        <a:bodyPr/>
        <a:lstStyle/>
        <a:p>
          <a:endParaRPr lang="en-US" sz="1200"/>
        </a:p>
      </dgm:t>
    </dgm:pt>
    <dgm:pt modelId="{797CD0DF-3348-48C2-AF46-BD7F0D808D74}" type="sibTrans" cxnId="{3C63D746-FA6E-452A-8339-D18DBCB0C04E}">
      <dgm:prSet/>
      <dgm:spPr/>
      <dgm:t>
        <a:bodyPr/>
        <a:lstStyle/>
        <a:p>
          <a:endParaRPr lang="en-US" sz="1200"/>
        </a:p>
      </dgm:t>
    </dgm:pt>
    <dgm:pt modelId="{DC902D88-35B6-41B8-8593-B52BCE0F77FD}">
      <dgm:prSet custT="1"/>
      <dgm:spPr/>
      <dgm:t>
        <a:bodyPr/>
        <a:lstStyle/>
        <a:p>
          <a:pPr>
            <a:lnSpc>
              <a:spcPct val="100000"/>
            </a:lnSpc>
            <a:defRPr cap="all"/>
          </a:pPr>
          <a:r>
            <a:rPr lang="en-GB" sz="1200"/>
            <a:t>controls</a:t>
          </a:r>
          <a:endParaRPr lang="en-US" sz="1200"/>
        </a:p>
      </dgm:t>
    </dgm:pt>
    <dgm:pt modelId="{F52179FD-8D5D-4A83-832D-B4103CB9611B}" type="parTrans" cxnId="{DEE34550-CA8E-4181-BC20-4BB5F02B3AB6}">
      <dgm:prSet/>
      <dgm:spPr/>
      <dgm:t>
        <a:bodyPr/>
        <a:lstStyle/>
        <a:p>
          <a:endParaRPr lang="en-US" sz="1200"/>
        </a:p>
      </dgm:t>
    </dgm:pt>
    <dgm:pt modelId="{F7565827-2E62-46B1-84A2-3EAF5119EA1F}" type="sibTrans" cxnId="{DEE34550-CA8E-4181-BC20-4BB5F02B3AB6}">
      <dgm:prSet/>
      <dgm:spPr/>
      <dgm:t>
        <a:bodyPr/>
        <a:lstStyle/>
        <a:p>
          <a:endParaRPr lang="en-US" sz="1200"/>
        </a:p>
      </dgm:t>
    </dgm:pt>
    <dgm:pt modelId="{6144F2B5-32C4-4D3D-B54F-7B11B6869C80}">
      <dgm:prSet custT="1"/>
      <dgm:spPr/>
      <dgm:t>
        <a:bodyPr/>
        <a:lstStyle/>
        <a:p>
          <a:pPr>
            <a:lnSpc>
              <a:spcPct val="100000"/>
            </a:lnSpc>
            <a:defRPr cap="all"/>
          </a:pPr>
          <a:r>
            <a:rPr lang="en-GB" sz="1200"/>
            <a:t>other useful things</a:t>
          </a:r>
          <a:endParaRPr lang="en-US" sz="1200"/>
        </a:p>
      </dgm:t>
    </dgm:pt>
    <dgm:pt modelId="{FA69B1B2-86A8-42DC-81F0-A47F772DD0F2}" type="parTrans" cxnId="{9B282DB5-D290-43AB-A4CA-CA612B6B79C8}">
      <dgm:prSet/>
      <dgm:spPr/>
      <dgm:t>
        <a:bodyPr/>
        <a:lstStyle/>
        <a:p>
          <a:endParaRPr lang="en-US" sz="1200"/>
        </a:p>
      </dgm:t>
    </dgm:pt>
    <dgm:pt modelId="{BAE3D5BC-5F7C-454C-BEA0-881CED7C8F20}" type="sibTrans" cxnId="{9B282DB5-D290-43AB-A4CA-CA612B6B79C8}">
      <dgm:prSet/>
      <dgm:spPr/>
      <dgm:t>
        <a:bodyPr/>
        <a:lstStyle/>
        <a:p>
          <a:endParaRPr lang="en-US" sz="1200"/>
        </a:p>
      </dgm:t>
    </dgm:pt>
    <dgm:pt modelId="{0C713EDB-8728-442E-A8A6-D2216E195C72}" type="pres">
      <dgm:prSet presAssocID="{53568848-DA9D-43CE-8E6F-EDBB16EAF757}" presName="root" presStyleCnt="0">
        <dgm:presLayoutVars>
          <dgm:dir/>
          <dgm:resizeHandles val="exact"/>
        </dgm:presLayoutVars>
      </dgm:prSet>
      <dgm:spPr/>
    </dgm:pt>
    <dgm:pt modelId="{8CC55F19-65F6-434A-86F1-34FC680BCCD6}" type="pres">
      <dgm:prSet presAssocID="{703CF81F-5E3C-4EB5-9B45-8E16AF9A08EC}" presName="compNode" presStyleCnt="0"/>
      <dgm:spPr/>
    </dgm:pt>
    <dgm:pt modelId="{5A854E9A-92C2-4261-9D30-5EB5665B0A15}" type="pres">
      <dgm:prSet presAssocID="{703CF81F-5E3C-4EB5-9B45-8E16AF9A08EC}" presName="iconBgRect" presStyleLbl="bgShp" presStyleIdx="0" presStyleCnt="5"/>
      <dgm:spPr/>
    </dgm:pt>
    <dgm:pt modelId="{624CBA8F-ED05-4E36-BBAA-85FEDE7EAF9A}" type="pres">
      <dgm:prSet presAssocID="{703CF81F-5E3C-4EB5-9B45-8E16AF9A08E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Eye"/>
        </a:ext>
      </dgm:extLst>
    </dgm:pt>
    <dgm:pt modelId="{3C7EAFFC-36E3-4D0A-BE5D-DADEF7106AEE}" type="pres">
      <dgm:prSet presAssocID="{703CF81F-5E3C-4EB5-9B45-8E16AF9A08EC}" presName="spaceRect" presStyleCnt="0"/>
      <dgm:spPr/>
    </dgm:pt>
    <dgm:pt modelId="{AF9B583B-0F69-4D00-9664-4D98AB06048B}" type="pres">
      <dgm:prSet presAssocID="{703CF81F-5E3C-4EB5-9B45-8E16AF9A08EC}" presName="textRect" presStyleLbl="revTx" presStyleIdx="0" presStyleCnt="5" custLinFactNeighborY="-25880">
        <dgm:presLayoutVars>
          <dgm:chMax val="1"/>
          <dgm:chPref val="1"/>
        </dgm:presLayoutVars>
      </dgm:prSet>
      <dgm:spPr/>
    </dgm:pt>
    <dgm:pt modelId="{2C1BE330-66B6-4F4F-9BDA-B5DE62965D9A}" type="pres">
      <dgm:prSet presAssocID="{805B783F-B321-4AC3-A85B-1DC34901D866}" presName="sibTrans" presStyleCnt="0"/>
      <dgm:spPr/>
    </dgm:pt>
    <dgm:pt modelId="{F90D8621-08A0-4B39-94CD-F01FEABA8FE6}" type="pres">
      <dgm:prSet presAssocID="{BE000699-5ED6-4E87-84E7-B3B487CF62E5}" presName="compNode" presStyleCnt="0"/>
      <dgm:spPr/>
    </dgm:pt>
    <dgm:pt modelId="{CF5F4C46-D85A-40CD-8F01-0BCFC68D2156}" type="pres">
      <dgm:prSet presAssocID="{BE000699-5ED6-4E87-84E7-B3B487CF62E5}" presName="iconBgRect" presStyleLbl="bgShp" presStyleIdx="1" presStyleCnt="5"/>
      <dgm:spPr/>
    </dgm:pt>
    <dgm:pt modelId="{B092C90D-AF06-4099-B285-A7023435663D}" type="pres">
      <dgm:prSet presAssocID="{BE000699-5ED6-4E87-84E7-B3B487CF62E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p with pin"/>
        </a:ext>
      </dgm:extLst>
    </dgm:pt>
    <dgm:pt modelId="{C5770802-8D74-4224-A22D-A83786751151}" type="pres">
      <dgm:prSet presAssocID="{BE000699-5ED6-4E87-84E7-B3B487CF62E5}" presName="spaceRect" presStyleCnt="0"/>
      <dgm:spPr/>
    </dgm:pt>
    <dgm:pt modelId="{29737E7E-6C87-4610-A192-C29F0D96E4B6}" type="pres">
      <dgm:prSet presAssocID="{BE000699-5ED6-4E87-84E7-B3B487CF62E5}" presName="textRect" presStyleLbl="revTx" presStyleIdx="1" presStyleCnt="5" custLinFactNeighborY="-25880">
        <dgm:presLayoutVars>
          <dgm:chMax val="1"/>
          <dgm:chPref val="1"/>
        </dgm:presLayoutVars>
      </dgm:prSet>
      <dgm:spPr/>
    </dgm:pt>
    <dgm:pt modelId="{50A8D18C-F03C-4492-8F72-F9F797527939}" type="pres">
      <dgm:prSet presAssocID="{850E0BBE-8491-4A88-989A-6924784FA221}" presName="sibTrans" presStyleCnt="0"/>
      <dgm:spPr/>
    </dgm:pt>
    <dgm:pt modelId="{96EF53DB-F75C-45E4-AC4F-B1BE0336859A}" type="pres">
      <dgm:prSet presAssocID="{927DE7E0-2A47-45C4-AD51-53F8636FFEB3}" presName="compNode" presStyleCnt="0"/>
      <dgm:spPr/>
    </dgm:pt>
    <dgm:pt modelId="{7C98617A-84B3-48D2-B21B-50677E466EE2}" type="pres">
      <dgm:prSet presAssocID="{927DE7E0-2A47-45C4-AD51-53F8636FFEB3}" presName="iconBgRect" presStyleLbl="bgShp" presStyleIdx="2" presStyleCnt="5"/>
      <dgm:spPr/>
    </dgm:pt>
    <dgm:pt modelId="{FEE7B085-225B-4EC2-8B3E-BCD3C71BE415}" type="pres">
      <dgm:prSet presAssocID="{927DE7E0-2A47-45C4-AD51-53F8636FFEB3}"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ument"/>
        </a:ext>
      </dgm:extLst>
    </dgm:pt>
    <dgm:pt modelId="{DBA8A4F4-E672-4BBB-B218-9208427771F9}" type="pres">
      <dgm:prSet presAssocID="{927DE7E0-2A47-45C4-AD51-53F8636FFEB3}" presName="spaceRect" presStyleCnt="0"/>
      <dgm:spPr/>
    </dgm:pt>
    <dgm:pt modelId="{409508B6-F47B-4D9E-90C7-AA158E290F88}" type="pres">
      <dgm:prSet presAssocID="{927DE7E0-2A47-45C4-AD51-53F8636FFEB3}" presName="textRect" presStyleLbl="revTx" presStyleIdx="2" presStyleCnt="5" custScaleX="116501" custLinFactNeighborY="-25880">
        <dgm:presLayoutVars>
          <dgm:chMax val="1"/>
          <dgm:chPref val="1"/>
        </dgm:presLayoutVars>
      </dgm:prSet>
      <dgm:spPr/>
    </dgm:pt>
    <dgm:pt modelId="{9F308C58-9810-4814-93D5-2309D54BE22D}" type="pres">
      <dgm:prSet presAssocID="{797CD0DF-3348-48C2-AF46-BD7F0D808D74}" presName="sibTrans" presStyleCnt="0"/>
      <dgm:spPr/>
    </dgm:pt>
    <dgm:pt modelId="{759548B0-C754-4370-ADEA-55CAF2DD47F4}" type="pres">
      <dgm:prSet presAssocID="{DC902D88-35B6-41B8-8593-B52BCE0F77FD}" presName="compNode" presStyleCnt="0"/>
      <dgm:spPr/>
    </dgm:pt>
    <dgm:pt modelId="{0E644C5D-487F-4168-A07D-446D42785203}" type="pres">
      <dgm:prSet presAssocID="{DC902D88-35B6-41B8-8593-B52BCE0F77FD}" presName="iconBgRect" presStyleLbl="bgShp" presStyleIdx="3" presStyleCnt="5"/>
      <dgm:spPr/>
    </dgm:pt>
    <dgm:pt modelId="{327EAEAF-C4DF-429B-874C-11F06411BBB7}" type="pres">
      <dgm:prSet presAssocID="{DC902D88-35B6-41B8-8593-B52BCE0F77F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E9BF433E-0371-4D55-9A03-AB5CB384A459}" type="pres">
      <dgm:prSet presAssocID="{DC902D88-35B6-41B8-8593-B52BCE0F77FD}" presName="spaceRect" presStyleCnt="0"/>
      <dgm:spPr/>
    </dgm:pt>
    <dgm:pt modelId="{807FFF5B-5F3E-4A34-8EF1-7DC638E3892E}" type="pres">
      <dgm:prSet presAssocID="{DC902D88-35B6-41B8-8593-B52BCE0F77FD}" presName="textRect" presStyleLbl="revTx" presStyleIdx="3" presStyleCnt="5" custLinFactNeighborY="-25880">
        <dgm:presLayoutVars>
          <dgm:chMax val="1"/>
          <dgm:chPref val="1"/>
        </dgm:presLayoutVars>
      </dgm:prSet>
      <dgm:spPr/>
    </dgm:pt>
    <dgm:pt modelId="{4C3F0AE7-B26D-4217-B939-E7AFD0042E2E}" type="pres">
      <dgm:prSet presAssocID="{F7565827-2E62-46B1-84A2-3EAF5119EA1F}" presName="sibTrans" presStyleCnt="0"/>
      <dgm:spPr/>
    </dgm:pt>
    <dgm:pt modelId="{9C0CFCDF-6DCB-4C86-9980-DACB6F46E654}" type="pres">
      <dgm:prSet presAssocID="{6144F2B5-32C4-4D3D-B54F-7B11B6869C80}" presName="compNode" presStyleCnt="0"/>
      <dgm:spPr/>
    </dgm:pt>
    <dgm:pt modelId="{38C0A010-F57B-466A-A508-0863F9A0A6A7}" type="pres">
      <dgm:prSet presAssocID="{6144F2B5-32C4-4D3D-B54F-7B11B6869C80}" presName="iconBgRect" presStyleLbl="bgShp" presStyleIdx="4" presStyleCnt="5"/>
      <dgm:spPr/>
    </dgm:pt>
    <dgm:pt modelId="{4F3A36B8-3500-4C73-B1E4-61F3DBAB2692}" type="pres">
      <dgm:prSet presAssocID="{6144F2B5-32C4-4D3D-B54F-7B11B6869C80}"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GoodIdea"/>
        </a:ext>
      </dgm:extLst>
    </dgm:pt>
    <dgm:pt modelId="{9C3E52A9-A01C-45ED-8D1C-F25ED1EC15D6}" type="pres">
      <dgm:prSet presAssocID="{6144F2B5-32C4-4D3D-B54F-7B11B6869C80}" presName="spaceRect" presStyleCnt="0"/>
      <dgm:spPr/>
    </dgm:pt>
    <dgm:pt modelId="{49EBB386-5D27-4668-8D1B-B76E8CE7B9EB}" type="pres">
      <dgm:prSet presAssocID="{6144F2B5-32C4-4D3D-B54F-7B11B6869C80}" presName="textRect" presStyleLbl="revTx" presStyleIdx="4" presStyleCnt="5" custScaleX="143725" custLinFactNeighborY="-25880">
        <dgm:presLayoutVars>
          <dgm:chMax val="1"/>
          <dgm:chPref val="1"/>
        </dgm:presLayoutVars>
      </dgm:prSet>
      <dgm:spPr/>
    </dgm:pt>
  </dgm:ptLst>
  <dgm:cxnLst>
    <dgm:cxn modelId="{DD30D301-39E5-41B9-BFB5-B31EB1384922}" type="presOf" srcId="{BE000699-5ED6-4E87-84E7-B3B487CF62E5}" destId="{29737E7E-6C87-4610-A192-C29F0D96E4B6}" srcOrd="0" destOrd="0" presId="urn:microsoft.com/office/officeart/2018/5/layout/IconCircleLabelList"/>
    <dgm:cxn modelId="{0ABB9802-D304-4F92-A9EE-56AEA616A1A2}" srcId="{53568848-DA9D-43CE-8E6F-EDBB16EAF757}" destId="{BE000699-5ED6-4E87-84E7-B3B487CF62E5}" srcOrd="1" destOrd="0" parTransId="{6F32553C-ACF3-41D7-AA91-0C64569B5DEF}" sibTransId="{850E0BBE-8491-4A88-989A-6924784FA221}"/>
    <dgm:cxn modelId="{4966E660-F1F1-4649-978C-7A0619ACC805}" type="presOf" srcId="{53568848-DA9D-43CE-8E6F-EDBB16EAF757}" destId="{0C713EDB-8728-442E-A8A6-D2216E195C72}" srcOrd="0" destOrd="0" presId="urn:microsoft.com/office/officeart/2018/5/layout/IconCircleLabelList"/>
    <dgm:cxn modelId="{3C63D746-FA6E-452A-8339-D18DBCB0C04E}" srcId="{53568848-DA9D-43CE-8E6F-EDBB16EAF757}" destId="{927DE7E0-2A47-45C4-AD51-53F8636FFEB3}" srcOrd="2" destOrd="0" parTransId="{49B9D04E-7463-408C-B02C-EF0678C49137}" sibTransId="{797CD0DF-3348-48C2-AF46-BD7F0D808D74}"/>
    <dgm:cxn modelId="{C9C5864C-8876-4B4E-8FED-8CE76F7660AB}" type="presOf" srcId="{6144F2B5-32C4-4D3D-B54F-7B11B6869C80}" destId="{49EBB386-5D27-4668-8D1B-B76E8CE7B9EB}" srcOrd="0" destOrd="0" presId="urn:microsoft.com/office/officeart/2018/5/layout/IconCircleLabelList"/>
    <dgm:cxn modelId="{DEE34550-CA8E-4181-BC20-4BB5F02B3AB6}" srcId="{53568848-DA9D-43CE-8E6F-EDBB16EAF757}" destId="{DC902D88-35B6-41B8-8593-B52BCE0F77FD}" srcOrd="3" destOrd="0" parTransId="{F52179FD-8D5D-4A83-832D-B4103CB9611B}" sibTransId="{F7565827-2E62-46B1-84A2-3EAF5119EA1F}"/>
    <dgm:cxn modelId="{A6D77686-8897-4244-B984-F5180621D2D0}" type="presOf" srcId="{927DE7E0-2A47-45C4-AD51-53F8636FFEB3}" destId="{409508B6-F47B-4D9E-90C7-AA158E290F88}" srcOrd="0" destOrd="0" presId="urn:microsoft.com/office/officeart/2018/5/layout/IconCircleLabelList"/>
    <dgm:cxn modelId="{58656BA4-DF21-4380-88C1-2DCA24627DF9}" type="presOf" srcId="{DC902D88-35B6-41B8-8593-B52BCE0F77FD}" destId="{807FFF5B-5F3E-4A34-8EF1-7DC638E3892E}" srcOrd="0" destOrd="0" presId="urn:microsoft.com/office/officeart/2018/5/layout/IconCircleLabelList"/>
    <dgm:cxn modelId="{9B282DB5-D290-43AB-A4CA-CA612B6B79C8}" srcId="{53568848-DA9D-43CE-8E6F-EDBB16EAF757}" destId="{6144F2B5-32C4-4D3D-B54F-7B11B6869C80}" srcOrd="4" destOrd="0" parTransId="{FA69B1B2-86A8-42DC-81F0-A47F772DD0F2}" sibTransId="{BAE3D5BC-5F7C-454C-BEA0-881CED7C8F20}"/>
    <dgm:cxn modelId="{707B3DBE-530A-4870-B28A-9D09FE250D03}" srcId="{53568848-DA9D-43CE-8E6F-EDBB16EAF757}" destId="{703CF81F-5E3C-4EB5-9B45-8E16AF9A08EC}" srcOrd="0" destOrd="0" parTransId="{A79460EA-FB57-4A6C-A785-6BC89068D347}" sibTransId="{805B783F-B321-4AC3-A85B-1DC34901D866}"/>
    <dgm:cxn modelId="{122B7CD1-0AC9-46C7-87B6-4A48BEDD4B17}" type="presOf" srcId="{703CF81F-5E3C-4EB5-9B45-8E16AF9A08EC}" destId="{AF9B583B-0F69-4D00-9664-4D98AB06048B}" srcOrd="0" destOrd="0" presId="urn:microsoft.com/office/officeart/2018/5/layout/IconCircleLabelList"/>
    <dgm:cxn modelId="{16F91A23-E117-451F-911D-06530C6B0387}" type="presParOf" srcId="{0C713EDB-8728-442E-A8A6-D2216E195C72}" destId="{8CC55F19-65F6-434A-86F1-34FC680BCCD6}" srcOrd="0" destOrd="0" presId="urn:microsoft.com/office/officeart/2018/5/layout/IconCircleLabelList"/>
    <dgm:cxn modelId="{7A58D715-0C50-4E7E-A45A-E7728AC729A5}" type="presParOf" srcId="{8CC55F19-65F6-434A-86F1-34FC680BCCD6}" destId="{5A854E9A-92C2-4261-9D30-5EB5665B0A15}" srcOrd="0" destOrd="0" presId="urn:microsoft.com/office/officeart/2018/5/layout/IconCircleLabelList"/>
    <dgm:cxn modelId="{63C57515-680E-42D2-A76F-E658EB1417BF}" type="presParOf" srcId="{8CC55F19-65F6-434A-86F1-34FC680BCCD6}" destId="{624CBA8F-ED05-4E36-BBAA-85FEDE7EAF9A}" srcOrd="1" destOrd="0" presId="urn:microsoft.com/office/officeart/2018/5/layout/IconCircleLabelList"/>
    <dgm:cxn modelId="{88725C47-891F-4442-B9B3-B7914F37315E}" type="presParOf" srcId="{8CC55F19-65F6-434A-86F1-34FC680BCCD6}" destId="{3C7EAFFC-36E3-4D0A-BE5D-DADEF7106AEE}" srcOrd="2" destOrd="0" presId="urn:microsoft.com/office/officeart/2018/5/layout/IconCircleLabelList"/>
    <dgm:cxn modelId="{B94E2D61-A796-4FC7-A134-67E05178702C}" type="presParOf" srcId="{8CC55F19-65F6-434A-86F1-34FC680BCCD6}" destId="{AF9B583B-0F69-4D00-9664-4D98AB06048B}" srcOrd="3" destOrd="0" presId="urn:microsoft.com/office/officeart/2018/5/layout/IconCircleLabelList"/>
    <dgm:cxn modelId="{70B4C55E-F95E-458C-83B0-2A609D30DCEF}" type="presParOf" srcId="{0C713EDB-8728-442E-A8A6-D2216E195C72}" destId="{2C1BE330-66B6-4F4F-9BDA-B5DE62965D9A}" srcOrd="1" destOrd="0" presId="urn:microsoft.com/office/officeart/2018/5/layout/IconCircleLabelList"/>
    <dgm:cxn modelId="{500DB0DA-D17C-4DCA-A0ED-D731B64A40CD}" type="presParOf" srcId="{0C713EDB-8728-442E-A8A6-D2216E195C72}" destId="{F90D8621-08A0-4B39-94CD-F01FEABA8FE6}" srcOrd="2" destOrd="0" presId="urn:microsoft.com/office/officeart/2018/5/layout/IconCircleLabelList"/>
    <dgm:cxn modelId="{48D195F8-E003-4D78-8D5F-38889296522E}" type="presParOf" srcId="{F90D8621-08A0-4B39-94CD-F01FEABA8FE6}" destId="{CF5F4C46-D85A-40CD-8F01-0BCFC68D2156}" srcOrd="0" destOrd="0" presId="urn:microsoft.com/office/officeart/2018/5/layout/IconCircleLabelList"/>
    <dgm:cxn modelId="{3A5081D7-C191-467E-9877-5B988EB834D1}" type="presParOf" srcId="{F90D8621-08A0-4B39-94CD-F01FEABA8FE6}" destId="{B092C90D-AF06-4099-B285-A7023435663D}" srcOrd="1" destOrd="0" presId="urn:microsoft.com/office/officeart/2018/5/layout/IconCircleLabelList"/>
    <dgm:cxn modelId="{971DA2F9-F02F-4D6B-AED8-75AD1FDAED35}" type="presParOf" srcId="{F90D8621-08A0-4B39-94CD-F01FEABA8FE6}" destId="{C5770802-8D74-4224-A22D-A83786751151}" srcOrd="2" destOrd="0" presId="urn:microsoft.com/office/officeart/2018/5/layout/IconCircleLabelList"/>
    <dgm:cxn modelId="{3BEC5055-E5B3-4A8C-B112-A2D68D605AF0}" type="presParOf" srcId="{F90D8621-08A0-4B39-94CD-F01FEABA8FE6}" destId="{29737E7E-6C87-4610-A192-C29F0D96E4B6}" srcOrd="3" destOrd="0" presId="urn:microsoft.com/office/officeart/2018/5/layout/IconCircleLabelList"/>
    <dgm:cxn modelId="{306C5FD9-5CF0-4D7A-A5D7-35E96F8AA9D3}" type="presParOf" srcId="{0C713EDB-8728-442E-A8A6-D2216E195C72}" destId="{50A8D18C-F03C-4492-8F72-F9F797527939}" srcOrd="3" destOrd="0" presId="urn:microsoft.com/office/officeart/2018/5/layout/IconCircleLabelList"/>
    <dgm:cxn modelId="{C2919738-FA37-4FCD-8E68-1AA9B4C90F39}" type="presParOf" srcId="{0C713EDB-8728-442E-A8A6-D2216E195C72}" destId="{96EF53DB-F75C-45E4-AC4F-B1BE0336859A}" srcOrd="4" destOrd="0" presId="urn:microsoft.com/office/officeart/2018/5/layout/IconCircleLabelList"/>
    <dgm:cxn modelId="{CC137089-3988-4BFF-85C9-3E605F326B7D}" type="presParOf" srcId="{96EF53DB-F75C-45E4-AC4F-B1BE0336859A}" destId="{7C98617A-84B3-48D2-B21B-50677E466EE2}" srcOrd="0" destOrd="0" presId="urn:microsoft.com/office/officeart/2018/5/layout/IconCircleLabelList"/>
    <dgm:cxn modelId="{DFE45B6D-BFAE-4E64-A6A3-ADC15D1BDB5A}" type="presParOf" srcId="{96EF53DB-F75C-45E4-AC4F-B1BE0336859A}" destId="{FEE7B085-225B-4EC2-8B3E-BCD3C71BE415}" srcOrd="1" destOrd="0" presId="urn:microsoft.com/office/officeart/2018/5/layout/IconCircleLabelList"/>
    <dgm:cxn modelId="{18AEED42-7907-44D9-B7B6-BE8C2A823214}" type="presParOf" srcId="{96EF53DB-F75C-45E4-AC4F-B1BE0336859A}" destId="{DBA8A4F4-E672-4BBB-B218-9208427771F9}" srcOrd="2" destOrd="0" presId="urn:microsoft.com/office/officeart/2018/5/layout/IconCircleLabelList"/>
    <dgm:cxn modelId="{1D89E9A3-56AE-4F1A-BEE0-56110BC0387F}" type="presParOf" srcId="{96EF53DB-F75C-45E4-AC4F-B1BE0336859A}" destId="{409508B6-F47B-4D9E-90C7-AA158E290F88}" srcOrd="3" destOrd="0" presId="urn:microsoft.com/office/officeart/2018/5/layout/IconCircleLabelList"/>
    <dgm:cxn modelId="{D9B43D34-57B3-4E30-A3CC-694508E33ED3}" type="presParOf" srcId="{0C713EDB-8728-442E-A8A6-D2216E195C72}" destId="{9F308C58-9810-4814-93D5-2309D54BE22D}" srcOrd="5" destOrd="0" presId="urn:microsoft.com/office/officeart/2018/5/layout/IconCircleLabelList"/>
    <dgm:cxn modelId="{F23323A2-3BB1-4488-B0B0-6BD649B2F4AF}" type="presParOf" srcId="{0C713EDB-8728-442E-A8A6-D2216E195C72}" destId="{759548B0-C754-4370-ADEA-55CAF2DD47F4}" srcOrd="6" destOrd="0" presId="urn:microsoft.com/office/officeart/2018/5/layout/IconCircleLabelList"/>
    <dgm:cxn modelId="{BE4A0402-03E4-46B8-B609-19F791882C13}" type="presParOf" srcId="{759548B0-C754-4370-ADEA-55CAF2DD47F4}" destId="{0E644C5D-487F-4168-A07D-446D42785203}" srcOrd="0" destOrd="0" presId="urn:microsoft.com/office/officeart/2018/5/layout/IconCircleLabelList"/>
    <dgm:cxn modelId="{808FDF37-001E-4C26-8096-0707B27544E1}" type="presParOf" srcId="{759548B0-C754-4370-ADEA-55CAF2DD47F4}" destId="{327EAEAF-C4DF-429B-874C-11F06411BBB7}" srcOrd="1" destOrd="0" presId="urn:microsoft.com/office/officeart/2018/5/layout/IconCircleLabelList"/>
    <dgm:cxn modelId="{B58A66DC-68DC-4D74-B586-B2A195441E96}" type="presParOf" srcId="{759548B0-C754-4370-ADEA-55CAF2DD47F4}" destId="{E9BF433E-0371-4D55-9A03-AB5CB384A459}" srcOrd="2" destOrd="0" presId="urn:microsoft.com/office/officeart/2018/5/layout/IconCircleLabelList"/>
    <dgm:cxn modelId="{E1FF093A-D2CA-4316-9024-70D26D1FA657}" type="presParOf" srcId="{759548B0-C754-4370-ADEA-55CAF2DD47F4}" destId="{807FFF5B-5F3E-4A34-8EF1-7DC638E3892E}" srcOrd="3" destOrd="0" presId="urn:microsoft.com/office/officeart/2018/5/layout/IconCircleLabelList"/>
    <dgm:cxn modelId="{F0166F5C-6786-4F89-A85D-C26AACFBB3B4}" type="presParOf" srcId="{0C713EDB-8728-442E-A8A6-D2216E195C72}" destId="{4C3F0AE7-B26D-4217-B939-E7AFD0042E2E}" srcOrd="7" destOrd="0" presId="urn:microsoft.com/office/officeart/2018/5/layout/IconCircleLabelList"/>
    <dgm:cxn modelId="{27094B45-A180-4344-88F6-5FA260136318}" type="presParOf" srcId="{0C713EDB-8728-442E-A8A6-D2216E195C72}" destId="{9C0CFCDF-6DCB-4C86-9980-DACB6F46E654}" srcOrd="8" destOrd="0" presId="urn:microsoft.com/office/officeart/2018/5/layout/IconCircleLabelList"/>
    <dgm:cxn modelId="{4F0C7114-5FF0-4020-A947-D25BBE2F6482}" type="presParOf" srcId="{9C0CFCDF-6DCB-4C86-9980-DACB6F46E654}" destId="{38C0A010-F57B-466A-A508-0863F9A0A6A7}" srcOrd="0" destOrd="0" presId="urn:microsoft.com/office/officeart/2018/5/layout/IconCircleLabelList"/>
    <dgm:cxn modelId="{0641E967-E2D7-4304-9D75-F8D940C343A6}" type="presParOf" srcId="{9C0CFCDF-6DCB-4C86-9980-DACB6F46E654}" destId="{4F3A36B8-3500-4C73-B1E4-61F3DBAB2692}" srcOrd="1" destOrd="0" presId="urn:microsoft.com/office/officeart/2018/5/layout/IconCircleLabelList"/>
    <dgm:cxn modelId="{BA412B78-D70C-4BBB-A12E-5D08FBBF6C51}" type="presParOf" srcId="{9C0CFCDF-6DCB-4C86-9980-DACB6F46E654}" destId="{9C3E52A9-A01C-45ED-8D1C-F25ED1EC15D6}" srcOrd="2" destOrd="0" presId="urn:microsoft.com/office/officeart/2018/5/layout/IconCircleLabelList"/>
    <dgm:cxn modelId="{CCB5FB72-FB83-4C92-9E9B-984916D1119D}" type="presParOf" srcId="{9C0CFCDF-6DCB-4C86-9980-DACB6F46E654}" destId="{49EBB386-5D27-4668-8D1B-B76E8CE7B9E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53568848-DA9D-43CE-8E6F-EDBB16EAF757}" type="doc">
      <dgm:prSet loTypeId="urn:microsoft.com/office/officeart/2018/5/layout/IconCircleLabelList" loCatId="icon" qsTypeId="urn:microsoft.com/office/officeart/2005/8/quickstyle/simple5" qsCatId="simple" csTypeId="urn:microsoft.com/office/officeart/2005/8/colors/accent1_3" csCatId="accent1" phldr="1"/>
      <dgm:spPr/>
      <dgm:t>
        <a:bodyPr/>
        <a:lstStyle/>
        <a:p>
          <a:endParaRPr lang="en-US"/>
        </a:p>
      </dgm:t>
    </dgm:pt>
    <dgm:pt modelId="{703CF81F-5E3C-4EB5-9B45-8E16AF9A08EC}">
      <dgm:prSet custT="1"/>
      <dgm:spPr/>
      <dgm:t>
        <a:bodyPr/>
        <a:lstStyle/>
        <a:p>
          <a:pPr>
            <a:lnSpc>
              <a:spcPct val="100000"/>
            </a:lnSpc>
            <a:defRPr cap="all"/>
          </a:pPr>
          <a:r>
            <a:rPr lang="en-GB" sz="1200"/>
            <a:t>views</a:t>
          </a:r>
          <a:endParaRPr lang="en-US" sz="1200"/>
        </a:p>
      </dgm:t>
    </dgm:pt>
    <dgm:pt modelId="{A79460EA-FB57-4A6C-A785-6BC89068D347}" type="parTrans" cxnId="{707B3DBE-530A-4870-B28A-9D09FE250D03}">
      <dgm:prSet/>
      <dgm:spPr/>
      <dgm:t>
        <a:bodyPr/>
        <a:lstStyle/>
        <a:p>
          <a:endParaRPr lang="en-US" sz="1200"/>
        </a:p>
      </dgm:t>
    </dgm:pt>
    <dgm:pt modelId="{805B783F-B321-4AC3-A85B-1DC34901D866}" type="sibTrans" cxnId="{707B3DBE-530A-4870-B28A-9D09FE250D03}">
      <dgm:prSet/>
      <dgm:spPr/>
      <dgm:t>
        <a:bodyPr/>
        <a:lstStyle/>
        <a:p>
          <a:endParaRPr lang="en-US" sz="1200"/>
        </a:p>
      </dgm:t>
    </dgm:pt>
    <dgm:pt modelId="{BE000699-5ED6-4E87-84E7-B3B487CF62E5}">
      <dgm:prSet custT="1"/>
      <dgm:spPr/>
      <dgm:t>
        <a:bodyPr/>
        <a:lstStyle/>
        <a:p>
          <a:pPr>
            <a:lnSpc>
              <a:spcPct val="100000"/>
            </a:lnSpc>
            <a:defRPr cap="all"/>
          </a:pPr>
          <a:r>
            <a:rPr lang="en-GB" sz="1200"/>
            <a:t>roadmaps</a:t>
          </a:r>
          <a:endParaRPr lang="en-US" sz="1200"/>
        </a:p>
      </dgm:t>
    </dgm:pt>
    <dgm:pt modelId="{6F32553C-ACF3-41D7-AA91-0C64569B5DEF}" type="parTrans" cxnId="{0ABB9802-D304-4F92-A9EE-56AEA616A1A2}">
      <dgm:prSet/>
      <dgm:spPr/>
      <dgm:t>
        <a:bodyPr/>
        <a:lstStyle/>
        <a:p>
          <a:endParaRPr lang="en-US" sz="1200"/>
        </a:p>
      </dgm:t>
    </dgm:pt>
    <dgm:pt modelId="{850E0BBE-8491-4A88-989A-6924784FA221}" type="sibTrans" cxnId="{0ABB9802-D304-4F92-A9EE-56AEA616A1A2}">
      <dgm:prSet/>
      <dgm:spPr/>
      <dgm:t>
        <a:bodyPr/>
        <a:lstStyle/>
        <a:p>
          <a:endParaRPr lang="en-US" sz="1200"/>
        </a:p>
      </dgm:t>
    </dgm:pt>
    <dgm:pt modelId="{927DE7E0-2A47-45C4-AD51-53F8636FFEB3}">
      <dgm:prSet custT="1"/>
      <dgm:spPr/>
      <dgm:t>
        <a:bodyPr/>
        <a:lstStyle/>
        <a:p>
          <a:pPr>
            <a:lnSpc>
              <a:spcPct val="100000"/>
            </a:lnSpc>
            <a:defRPr cap="all"/>
          </a:pPr>
          <a:r>
            <a:rPr lang="en-GB" sz="1200"/>
            <a:t>architecture specifications</a:t>
          </a:r>
          <a:endParaRPr lang="en-US" sz="1200"/>
        </a:p>
      </dgm:t>
    </dgm:pt>
    <dgm:pt modelId="{49B9D04E-7463-408C-B02C-EF0678C49137}" type="parTrans" cxnId="{3C63D746-FA6E-452A-8339-D18DBCB0C04E}">
      <dgm:prSet/>
      <dgm:spPr/>
      <dgm:t>
        <a:bodyPr/>
        <a:lstStyle/>
        <a:p>
          <a:endParaRPr lang="en-US" sz="1200"/>
        </a:p>
      </dgm:t>
    </dgm:pt>
    <dgm:pt modelId="{797CD0DF-3348-48C2-AF46-BD7F0D808D74}" type="sibTrans" cxnId="{3C63D746-FA6E-452A-8339-D18DBCB0C04E}">
      <dgm:prSet/>
      <dgm:spPr/>
      <dgm:t>
        <a:bodyPr/>
        <a:lstStyle/>
        <a:p>
          <a:endParaRPr lang="en-US" sz="1200"/>
        </a:p>
      </dgm:t>
    </dgm:pt>
    <dgm:pt modelId="{DC902D88-35B6-41B8-8593-B52BCE0F77FD}">
      <dgm:prSet custT="1"/>
      <dgm:spPr/>
      <dgm:t>
        <a:bodyPr/>
        <a:lstStyle/>
        <a:p>
          <a:pPr>
            <a:lnSpc>
              <a:spcPct val="100000"/>
            </a:lnSpc>
            <a:defRPr cap="all"/>
          </a:pPr>
          <a:r>
            <a:rPr lang="en-GB" sz="1200"/>
            <a:t>controls</a:t>
          </a:r>
          <a:endParaRPr lang="en-US" sz="1200"/>
        </a:p>
      </dgm:t>
    </dgm:pt>
    <dgm:pt modelId="{F52179FD-8D5D-4A83-832D-B4103CB9611B}" type="parTrans" cxnId="{DEE34550-CA8E-4181-BC20-4BB5F02B3AB6}">
      <dgm:prSet/>
      <dgm:spPr/>
      <dgm:t>
        <a:bodyPr/>
        <a:lstStyle/>
        <a:p>
          <a:endParaRPr lang="en-US" sz="1200"/>
        </a:p>
      </dgm:t>
    </dgm:pt>
    <dgm:pt modelId="{F7565827-2E62-46B1-84A2-3EAF5119EA1F}" type="sibTrans" cxnId="{DEE34550-CA8E-4181-BC20-4BB5F02B3AB6}">
      <dgm:prSet/>
      <dgm:spPr/>
      <dgm:t>
        <a:bodyPr/>
        <a:lstStyle/>
        <a:p>
          <a:endParaRPr lang="en-US" sz="1200"/>
        </a:p>
      </dgm:t>
    </dgm:pt>
    <dgm:pt modelId="{6144F2B5-32C4-4D3D-B54F-7B11B6869C80}">
      <dgm:prSet custT="1"/>
      <dgm:spPr/>
      <dgm:t>
        <a:bodyPr/>
        <a:lstStyle/>
        <a:p>
          <a:pPr>
            <a:lnSpc>
              <a:spcPct val="100000"/>
            </a:lnSpc>
            <a:defRPr cap="all"/>
          </a:pPr>
          <a:r>
            <a:rPr lang="en-GB" sz="1200"/>
            <a:t>other useful things</a:t>
          </a:r>
          <a:endParaRPr lang="en-US" sz="1200"/>
        </a:p>
      </dgm:t>
    </dgm:pt>
    <dgm:pt modelId="{FA69B1B2-86A8-42DC-81F0-A47F772DD0F2}" type="parTrans" cxnId="{9B282DB5-D290-43AB-A4CA-CA612B6B79C8}">
      <dgm:prSet/>
      <dgm:spPr/>
      <dgm:t>
        <a:bodyPr/>
        <a:lstStyle/>
        <a:p>
          <a:endParaRPr lang="en-US" sz="1200"/>
        </a:p>
      </dgm:t>
    </dgm:pt>
    <dgm:pt modelId="{BAE3D5BC-5F7C-454C-BEA0-881CED7C8F20}" type="sibTrans" cxnId="{9B282DB5-D290-43AB-A4CA-CA612B6B79C8}">
      <dgm:prSet/>
      <dgm:spPr/>
      <dgm:t>
        <a:bodyPr/>
        <a:lstStyle/>
        <a:p>
          <a:endParaRPr lang="en-US" sz="1200"/>
        </a:p>
      </dgm:t>
    </dgm:pt>
    <dgm:pt modelId="{0C713EDB-8728-442E-A8A6-D2216E195C72}" type="pres">
      <dgm:prSet presAssocID="{53568848-DA9D-43CE-8E6F-EDBB16EAF757}" presName="root" presStyleCnt="0">
        <dgm:presLayoutVars>
          <dgm:dir/>
          <dgm:resizeHandles val="exact"/>
        </dgm:presLayoutVars>
      </dgm:prSet>
      <dgm:spPr/>
    </dgm:pt>
    <dgm:pt modelId="{8CC55F19-65F6-434A-86F1-34FC680BCCD6}" type="pres">
      <dgm:prSet presAssocID="{703CF81F-5E3C-4EB5-9B45-8E16AF9A08EC}" presName="compNode" presStyleCnt="0"/>
      <dgm:spPr/>
    </dgm:pt>
    <dgm:pt modelId="{5A854E9A-92C2-4261-9D30-5EB5665B0A15}" type="pres">
      <dgm:prSet presAssocID="{703CF81F-5E3C-4EB5-9B45-8E16AF9A08EC}" presName="iconBgRect" presStyleLbl="bgShp" presStyleIdx="0" presStyleCnt="5"/>
      <dgm:spPr/>
    </dgm:pt>
    <dgm:pt modelId="{624CBA8F-ED05-4E36-BBAA-85FEDE7EAF9A}" type="pres">
      <dgm:prSet presAssocID="{703CF81F-5E3C-4EB5-9B45-8E16AF9A08E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Eye"/>
        </a:ext>
      </dgm:extLst>
    </dgm:pt>
    <dgm:pt modelId="{3C7EAFFC-36E3-4D0A-BE5D-DADEF7106AEE}" type="pres">
      <dgm:prSet presAssocID="{703CF81F-5E3C-4EB5-9B45-8E16AF9A08EC}" presName="spaceRect" presStyleCnt="0"/>
      <dgm:spPr/>
    </dgm:pt>
    <dgm:pt modelId="{AF9B583B-0F69-4D00-9664-4D98AB06048B}" type="pres">
      <dgm:prSet presAssocID="{703CF81F-5E3C-4EB5-9B45-8E16AF9A08EC}" presName="textRect" presStyleLbl="revTx" presStyleIdx="0" presStyleCnt="5" custLinFactNeighborY="-25880">
        <dgm:presLayoutVars>
          <dgm:chMax val="1"/>
          <dgm:chPref val="1"/>
        </dgm:presLayoutVars>
      </dgm:prSet>
      <dgm:spPr/>
    </dgm:pt>
    <dgm:pt modelId="{2C1BE330-66B6-4F4F-9BDA-B5DE62965D9A}" type="pres">
      <dgm:prSet presAssocID="{805B783F-B321-4AC3-A85B-1DC34901D866}" presName="sibTrans" presStyleCnt="0"/>
      <dgm:spPr/>
    </dgm:pt>
    <dgm:pt modelId="{F90D8621-08A0-4B39-94CD-F01FEABA8FE6}" type="pres">
      <dgm:prSet presAssocID="{BE000699-5ED6-4E87-84E7-B3B487CF62E5}" presName="compNode" presStyleCnt="0"/>
      <dgm:spPr/>
    </dgm:pt>
    <dgm:pt modelId="{CF5F4C46-D85A-40CD-8F01-0BCFC68D2156}" type="pres">
      <dgm:prSet presAssocID="{BE000699-5ED6-4E87-84E7-B3B487CF62E5}" presName="iconBgRect" presStyleLbl="bgShp" presStyleIdx="1" presStyleCnt="5"/>
      <dgm:spPr/>
    </dgm:pt>
    <dgm:pt modelId="{B092C90D-AF06-4099-B285-A7023435663D}" type="pres">
      <dgm:prSet presAssocID="{BE000699-5ED6-4E87-84E7-B3B487CF62E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p with pin"/>
        </a:ext>
      </dgm:extLst>
    </dgm:pt>
    <dgm:pt modelId="{C5770802-8D74-4224-A22D-A83786751151}" type="pres">
      <dgm:prSet presAssocID="{BE000699-5ED6-4E87-84E7-B3B487CF62E5}" presName="spaceRect" presStyleCnt="0"/>
      <dgm:spPr/>
    </dgm:pt>
    <dgm:pt modelId="{29737E7E-6C87-4610-A192-C29F0D96E4B6}" type="pres">
      <dgm:prSet presAssocID="{BE000699-5ED6-4E87-84E7-B3B487CF62E5}" presName="textRect" presStyleLbl="revTx" presStyleIdx="1" presStyleCnt="5" custLinFactNeighborY="-25880">
        <dgm:presLayoutVars>
          <dgm:chMax val="1"/>
          <dgm:chPref val="1"/>
        </dgm:presLayoutVars>
      </dgm:prSet>
      <dgm:spPr/>
    </dgm:pt>
    <dgm:pt modelId="{50A8D18C-F03C-4492-8F72-F9F797527939}" type="pres">
      <dgm:prSet presAssocID="{850E0BBE-8491-4A88-989A-6924784FA221}" presName="sibTrans" presStyleCnt="0"/>
      <dgm:spPr/>
    </dgm:pt>
    <dgm:pt modelId="{96EF53DB-F75C-45E4-AC4F-B1BE0336859A}" type="pres">
      <dgm:prSet presAssocID="{927DE7E0-2A47-45C4-AD51-53F8636FFEB3}" presName="compNode" presStyleCnt="0"/>
      <dgm:spPr/>
    </dgm:pt>
    <dgm:pt modelId="{7C98617A-84B3-48D2-B21B-50677E466EE2}" type="pres">
      <dgm:prSet presAssocID="{927DE7E0-2A47-45C4-AD51-53F8636FFEB3}" presName="iconBgRect" presStyleLbl="bgShp" presStyleIdx="2" presStyleCnt="5"/>
      <dgm:spPr/>
    </dgm:pt>
    <dgm:pt modelId="{FEE7B085-225B-4EC2-8B3E-BCD3C71BE415}" type="pres">
      <dgm:prSet presAssocID="{927DE7E0-2A47-45C4-AD51-53F8636FFEB3}"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ument"/>
        </a:ext>
      </dgm:extLst>
    </dgm:pt>
    <dgm:pt modelId="{DBA8A4F4-E672-4BBB-B218-9208427771F9}" type="pres">
      <dgm:prSet presAssocID="{927DE7E0-2A47-45C4-AD51-53F8636FFEB3}" presName="spaceRect" presStyleCnt="0"/>
      <dgm:spPr/>
    </dgm:pt>
    <dgm:pt modelId="{409508B6-F47B-4D9E-90C7-AA158E290F88}" type="pres">
      <dgm:prSet presAssocID="{927DE7E0-2A47-45C4-AD51-53F8636FFEB3}" presName="textRect" presStyleLbl="revTx" presStyleIdx="2" presStyleCnt="5" custScaleX="116501" custLinFactNeighborY="-25880">
        <dgm:presLayoutVars>
          <dgm:chMax val="1"/>
          <dgm:chPref val="1"/>
        </dgm:presLayoutVars>
      </dgm:prSet>
      <dgm:spPr/>
    </dgm:pt>
    <dgm:pt modelId="{9F308C58-9810-4814-93D5-2309D54BE22D}" type="pres">
      <dgm:prSet presAssocID="{797CD0DF-3348-48C2-AF46-BD7F0D808D74}" presName="sibTrans" presStyleCnt="0"/>
      <dgm:spPr/>
    </dgm:pt>
    <dgm:pt modelId="{759548B0-C754-4370-ADEA-55CAF2DD47F4}" type="pres">
      <dgm:prSet presAssocID="{DC902D88-35B6-41B8-8593-B52BCE0F77FD}" presName="compNode" presStyleCnt="0"/>
      <dgm:spPr/>
    </dgm:pt>
    <dgm:pt modelId="{0E644C5D-487F-4168-A07D-446D42785203}" type="pres">
      <dgm:prSet presAssocID="{DC902D88-35B6-41B8-8593-B52BCE0F77FD}" presName="iconBgRect" presStyleLbl="bgShp" presStyleIdx="3" presStyleCnt="5"/>
      <dgm:spPr/>
    </dgm:pt>
    <dgm:pt modelId="{327EAEAF-C4DF-429B-874C-11F06411BBB7}" type="pres">
      <dgm:prSet presAssocID="{DC902D88-35B6-41B8-8593-B52BCE0F77F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E9BF433E-0371-4D55-9A03-AB5CB384A459}" type="pres">
      <dgm:prSet presAssocID="{DC902D88-35B6-41B8-8593-B52BCE0F77FD}" presName="spaceRect" presStyleCnt="0"/>
      <dgm:spPr/>
    </dgm:pt>
    <dgm:pt modelId="{807FFF5B-5F3E-4A34-8EF1-7DC638E3892E}" type="pres">
      <dgm:prSet presAssocID="{DC902D88-35B6-41B8-8593-B52BCE0F77FD}" presName="textRect" presStyleLbl="revTx" presStyleIdx="3" presStyleCnt="5" custLinFactNeighborY="-25880">
        <dgm:presLayoutVars>
          <dgm:chMax val="1"/>
          <dgm:chPref val="1"/>
        </dgm:presLayoutVars>
      </dgm:prSet>
      <dgm:spPr/>
    </dgm:pt>
    <dgm:pt modelId="{4C3F0AE7-B26D-4217-B939-E7AFD0042E2E}" type="pres">
      <dgm:prSet presAssocID="{F7565827-2E62-46B1-84A2-3EAF5119EA1F}" presName="sibTrans" presStyleCnt="0"/>
      <dgm:spPr/>
    </dgm:pt>
    <dgm:pt modelId="{9C0CFCDF-6DCB-4C86-9980-DACB6F46E654}" type="pres">
      <dgm:prSet presAssocID="{6144F2B5-32C4-4D3D-B54F-7B11B6869C80}" presName="compNode" presStyleCnt="0"/>
      <dgm:spPr/>
    </dgm:pt>
    <dgm:pt modelId="{38C0A010-F57B-466A-A508-0863F9A0A6A7}" type="pres">
      <dgm:prSet presAssocID="{6144F2B5-32C4-4D3D-B54F-7B11B6869C80}" presName="iconBgRect" presStyleLbl="bgShp" presStyleIdx="4" presStyleCnt="5"/>
      <dgm:spPr/>
    </dgm:pt>
    <dgm:pt modelId="{4F3A36B8-3500-4C73-B1E4-61F3DBAB2692}" type="pres">
      <dgm:prSet presAssocID="{6144F2B5-32C4-4D3D-B54F-7B11B6869C80}"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GoodIdea"/>
        </a:ext>
      </dgm:extLst>
    </dgm:pt>
    <dgm:pt modelId="{9C3E52A9-A01C-45ED-8D1C-F25ED1EC15D6}" type="pres">
      <dgm:prSet presAssocID="{6144F2B5-32C4-4D3D-B54F-7B11B6869C80}" presName="spaceRect" presStyleCnt="0"/>
      <dgm:spPr/>
    </dgm:pt>
    <dgm:pt modelId="{49EBB386-5D27-4668-8D1B-B76E8CE7B9EB}" type="pres">
      <dgm:prSet presAssocID="{6144F2B5-32C4-4D3D-B54F-7B11B6869C80}" presName="textRect" presStyleLbl="revTx" presStyleIdx="4" presStyleCnt="5" custScaleX="143725" custLinFactNeighborY="-25880">
        <dgm:presLayoutVars>
          <dgm:chMax val="1"/>
          <dgm:chPref val="1"/>
        </dgm:presLayoutVars>
      </dgm:prSet>
      <dgm:spPr/>
    </dgm:pt>
  </dgm:ptLst>
  <dgm:cxnLst>
    <dgm:cxn modelId="{DD30D301-39E5-41B9-BFB5-B31EB1384922}" type="presOf" srcId="{BE000699-5ED6-4E87-84E7-B3B487CF62E5}" destId="{29737E7E-6C87-4610-A192-C29F0D96E4B6}" srcOrd="0" destOrd="0" presId="urn:microsoft.com/office/officeart/2018/5/layout/IconCircleLabelList"/>
    <dgm:cxn modelId="{0ABB9802-D304-4F92-A9EE-56AEA616A1A2}" srcId="{53568848-DA9D-43CE-8E6F-EDBB16EAF757}" destId="{BE000699-5ED6-4E87-84E7-B3B487CF62E5}" srcOrd="1" destOrd="0" parTransId="{6F32553C-ACF3-41D7-AA91-0C64569B5DEF}" sibTransId="{850E0BBE-8491-4A88-989A-6924784FA221}"/>
    <dgm:cxn modelId="{4966E660-F1F1-4649-978C-7A0619ACC805}" type="presOf" srcId="{53568848-DA9D-43CE-8E6F-EDBB16EAF757}" destId="{0C713EDB-8728-442E-A8A6-D2216E195C72}" srcOrd="0" destOrd="0" presId="urn:microsoft.com/office/officeart/2018/5/layout/IconCircleLabelList"/>
    <dgm:cxn modelId="{3C63D746-FA6E-452A-8339-D18DBCB0C04E}" srcId="{53568848-DA9D-43CE-8E6F-EDBB16EAF757}" destId="{927DE7E0-2A47-45C4-AD51-53F8636FFEB3}" srcOrd="2" destOrd="0" parTransId="{49B9D04E-7463-408C-B02C-EF0678C49137}" sibTransId="{797CD0DF-3348-48C2-AF46-BD7F0D808D74}"/>
    <dgm:cxn modelId="{C9C5864C-8876-4B4E-8FED-8CE76F7660AB}" type="presOf" srcId="{6144F2B5-32C4-4D3D-B54F-7B11B6869C80}" destId="{49EBB386-5D27-4668-8D1B-B76E8CE7B9EB}" srcOrd="0" destOrd="0" presId="urn:microsoft.com/office/officeart/2018/5/layout/IconCircleLabelList"/>
    <dgm:cxn modelId="{DEE34550-CA8E-4181-BC20-4BB5F02B3AB6}" srcId="{53568848-DA9D-43CE-8E6F-EDBB16EAF757}" destId="{DC902D88-35B6-41B8-8593-B52BCE0F77FD}" srcOrd="3" destOrd="0" parTransId="{F52179FD-8D5D-4A83-832D-B4103CB9611B}" sibTransId="{F7565827-2E62-46B1-84A2-3EAF5119EA1F}"/>
    <dgm:cxn modelId="{A6D77686-8897-4244-B984-F5180621D2D0}" type="presOf" srcId="{927DE7E0-2A47-45C4-AD51-53F8636FFEB3}" destId="{409508B6-F47B-4D9E-90C7-AA158E290F88}" srcOrd="0" destOrd="0" presId="urn:microsoft.com/office/officeart/2018/5/layout/IconCircleLabelList"/>
    <dgm:cxn modelId="{58656BA4-DF21-4380-88C1-2DCA24627DF9}" type="presOf" srcId="{DC902D88-35B6-41B8-8593-B52BCE0F77FD}" destId="{807FFF5B-5F3E-4A34-8EF1-7DC638E3892E}" srcOrd="0" destOrd="0" presId="urn:microsoft.com/office/officeart/2018/5/layout/IconCircleLabelList"/>
    <dgm:cxn modelId="{9B282DB5-D290-43AB-A4CA-CA612B6B79C8}" srcId="{53568848-DA9D-43CE-8E6F-EDBB16EAF757}" destId="{6144F2B5-32C4-4D3D-B54F-7B11B6869C80}" srcOrd="4" destOrd="0" parTransId="{FA69B1B2-86A8-42DC-81F0-A47F772DD0F2}" sibTransId="{BAE3D5BC-5F7C-454C-BEA0-881CED7C8F20}"/>
    <dgm:cxn modelId="{707B3DBE-530A-4870-B28A-9D09FE250D03}" srcId="{53568848-DA9D-43CE-8E6F-EDBB16EAF757}" destId="{703CF81F-5E3C-4EB5-9B45-8E16AF9A08EC}" srcOrd="0" destOrd="0" parTransId="{A79460EA-FB57-4A6C-A785-6BC89068D347}" sibTransId="{805B783F-B321-4AC3-A85B-1DC34901D866}"/>
    <dgm:cxn modelId="{122B7CD1-0AC9-46C7-87B6-4A48BEDD4B17}" type="presOf" srcId="{703CF81F-5E3C-4EB5-9B45-8E16AF9A08EC}" destId="{AF9B583B-0F69-4D00-9664-4D98AB06048B}" srcOrd="0" destOrd="0" presId="urn:microsoft.com/office/officeart/2018/5/layout/IconCircleLabelList"/>
    <dgm:cxn modelId="{16F91A23-E117-451F-911D-06530C6B0387}" type="presParOf" srcId="{0C713EDB-8728-442E-A8A6-D2216E195C72}" destId="{8CC55F19-65F6-434A-86F1-34FC680BCCD6}" srcOrd="0" destOrd="0" presId="urn:microsoft.com/office/officeart/2018/5/layout/IconCircleLabelList"/>
    <dgm:cxn modelId="{7A58D715-0C50-4E7E-A45A-E7728AC729A5}" type="presParOf" srcId="{8CC55F19-65F6-434A-86F1-34FC680BCCD6}" destId="{5A854E9A-92C2-4261-9D30-5EB5665B0A15}" srcOrd="0" destOrd="0" presId="urn:microsoft.com/office/officeart/2018/5/layout/IconCircleLabelList"/>
    <dgm:cxn modelId="{63C57515-680E-42D2-A76F-E658EB1417BF}" type="presParOf" srcId="{8CC55F19-65F6-434A-86F1-34FC680BCCD6}" destId="{624CBA8F-ED05-4E36-BBAA-85FEDE7EAF9A}" srcOrd="1" destOrd="0" presId="urn:microsoft.com/office/officeart/2018/5/layout/IconCircleLabelList"/>
    <dgm:cxn modelId="{88725C47-891F-4442-B9B3-B7914F37315E}" type="presParOf" srcId="{8CC55F19-65F6-434A-86F1-34FC680BCCD6}" destId="{3C7EAFFC-36E3-4D0A-BE5D-DADEF7106AEE}" srcOrd="2" destOrd="0" presId="urn:microsoft.com/office/officeart/2018/5/layout/IconCircleLabelList"/>
    <dgm:cxn modelId="{B94E2D61-A796-4FC7-A134-67E05178702C}" type="presParOf" srcId="{8CC55F19-65F6-434A-86F1-34FC680BCCD6}" destId="{AF9B583B-0F69-4D00-9664-4D98AB06048B}" srcOrd="3" destOrd="0" presId="urn:microsoft.com/office/officeart/2018/5/layout/IconCircleLabelList"/>
    <dgm:cxn modelId="{70B4C55E-F95E-458C-83B0-2A609D30DCEF}" type="presParOf" srcId="{0C713EDB-8728-442E-A8A6-D2216E195C72}" destId="{2C1BE330-66B6-4F4F-9BDA-B5DE62965D9A}" srcOrd="1" destOrd="0" presId="urn:microsoft.com/office/officeart/2018/5/layout/IconCircleLabelList"/>
    <dgm:cxn modelId="{500DB0DA-D17C-4DCA-A0ED-D731B64A40CD}" type="presParOf" srcId="{0C713EDB-8728-442E-A8A6-D2216E195C72}" destId="{F90D8621-08A0-4B39-94CD-F01FEABA8FE6}" srcOrd="2" destOrd="0" presId="urn:microsoft.com/office/officeart/2018/5/layout/IconCircleLabelList"/>
    <dgm:cxn modelId="{48D195F8-E003-4D78-8D5F-38889296522E}" type="presParOf" srcId="{F90D8621-08A0-4B39-94CD-F01FEABA8FE6}" destId="{CF5F4C46-D85A-40CD-8F01-0BCFC68D2156}" srcOrd="0" destOrd="0" presId="urn:microsoft.com/office/officeart/2018/5/layout/IconCircleLabelList"/>
    <dgm:cxn modelId="{3A5081D7-C191-467E-9877-5B988EB834D1}" type="presParOf" srcId="{F90D8621-08A0-4B39-94CD-F01FEABA8FE6}" destId="{B092C90D-AF06-4099-B285-A7023435663D}" srcOrd="1" destOrd="0" presId="urn:microsoft.com/office/officeart/2018/5/layout/IconCircleLabelList"/>
    <dgm:cxn modelId="{971DA2F9-F02F-4D6B-AED8-75AD1FDAED35}" type="presParOf" srcId="{F90D8621-08A0-4B39-94CD-F01FEABA8FE6}" destId="{C5770802-8D74-4224-A22D-A83786751151}" srcOrd="2" destOrd="0" presId="urn:microsoft.com/office/officeart/2018/5/layout/IconCircleLabelList"/>
    <dgm:cxn modelId="{3BEC5055-E5B3-4A8C-B112-A2D68D605AF0}" type="presParOf" srcId="{F90D8621-08A0-4B39-94CD-F01FEABA8FE6}" destId="{29737E7E-6C87-4610-A192-C29F0D96E4B6}" srcOrd="3" destOrd="0" presId="urn:microsoft.com/office/officeart/2018/5/layout/IconCircleLabelList"/>
    <dgm:cxn modelId="{306C5FD9-5CF0-4D7A-A5D7-35E96F8AA9D3}" type="presParOf" srcId="{0C713EDB-8728-442E-A8A6-D2216E195C72}" destId="{50A8D18C-F03C-4492-8F72-F9F797527939}" srcOrd="3" destOrd="0" presId="urn:microsoft.com/office/officeart/2018/5/layout/IconCircleLabelList"/>
    <dgm:cxn modelId="{C2919738-FA37-4FCD-8E68-1AA9B4C90F39}" type="presParOf" srcId="{0C713EDB-8728-442E-A8A6-D2216E195C72}" destId="{96EF53DB-F75C-45E4-AC4F-B1BE0336859A}" srcOrd="4" destOrd="0" presId="urn:microsoft.com/office/officeart/2018/5/layout/IconCircleLabelList"/>
    <dgm:cxn modelId="{CC137089-3988-4BFF-85C9-3E605F326B7D}" type="presParOf" srcId="{96EF53DB-F75C-45E4-AC4F-B1BE0336859A}" destId="{7C98617A-84B3-48D2-B21B-50677E466EE2}" srcOrd="0" destOrd="0" presId="urn:microsoft.com/office/officeart/2018/5/layout/IconCircleLabelList"/>
    <dgm:cxn modelId="{DFE45B6D-BFAE-4E64-A6A3-ADC15D1BDB5A}" type="presParOf" srcId="{96EF53DB-F75C-45E4-AC4F-B1BE0336859A}" destId="{FEE7B085-225B-4EC2-8B3E-BCD3C71BE415}" srcOrd="1" destOrd="0" presId="urn:microsoft.com/office/officeart/2018/5/layout/IconCircleLabelList"/>
    <dgm:cxn modelId="{18AEED42-7907-44D9-B7B6-BE8C2A823214}" type="presParOf" srcId="{96EF53DB-F75C-45E4-AC4F-B1BE0336859A}" destId="{DBA8A4F4-E672-4BBB-B218-9208427771F9}" srcOrd="2" destOrd="0" presId="urn:microsoft.com/office/officeart/2018/5/layout/IconCircleLabelList"/>
    <dgm:cxn modelId="{1D89E9A3-56AE-4F1A-BEE0-56110BC0387F}" type="presParOf" srcId="{96EF53DB-F75C-45E4-AC4F-B1BE0336859A}" destId="{409508B6-F47B-4D9E-90C7-AA158E290F88}" srcOrd="3" destOrd="0" presId="urn:microsoft.com/office/officeart/2018/5/layout/IconCircleLabelList"/>
    <dgm:cxn modelId="{D9B43D34-57B3-4E30-A3CC-694508E33ED3}" type="presParOf" srcId="{0C713EDB-8728-442E-A8A6-D2216E195C72}" destId="{9F308C58-9810-4814-93D5-2309D54BE22D}" srcOrd="5" destOrd="0" presId="urn:microsoft.com/office/officeart/2018/5/layout/IconCircleLabelList"/>
    <dgm:cxn modelId="{F23323A2-3BB1-4488-B0B0-6BD649B2F4AF}" type="presParOf" srcId="{0C713EDB-8728-442E-A8A6-D2216E195C72}" destId="{759548B0-C754-4370-ADEA-55CAF2DD47F4}" srcOrd="6" destOrd="0" presId="urn:microsoft.com/office/officeart/2018/5/layout/IconCircleLabelList"/>
    <dgm:cxn modelId="{BE4A0402-03E4-46B8-B609-19F791882C13}" type="presParOf" srcId="{759548B0-C754-4370-ADEA-55CAF2DD47F4}" destId="{0E644C5D-487F-4168-A07D-446D42785203}" srcOrd="0" destOrd="0" presId="urn:microsoft.com/office/officeart/2018/5/layout/IconCircleLabelList"/>
    <dgm:cxn modelId="{808FDF37-001E-4C26-8096-0707B27544E1}" type="presParOf" srcId="{759548B0-C754-4370-ADEA-55CAF2DD47F4}" destId="{327EAEAF-C4DF-429B-874C-11F06411BBB7}" srcOrd="1" destOrd="0" presId="urn:microsoft.com/office/officeart/2018/5/layout/IconCircleLabelList"/>
    <dgm:cxn modelId="{B58A66DC-68DC-4D74-B586-B2A195441E96}" type="presParOf" srcId="{759548B0-C754-4370-ADEA-55CAF2DD47F4}" destId="{E9BF433E-0371-4D55-9A03-AB5CB384A459}" srcOrd="2" destOrd="0" presId="urn:microsoft.com/office/officeart/2018/5/layout/IconCircleLabelList"/>
    <dgm:cxn modelId="{E1FF093A-D2CA-4316-9024-70D26D1FA657}" type="presParOf" srcId="{759548B0-C754-4370-ADEA-55CAF2DD47F4}" destId="{807FFF5B-5F3E-4A34-8EF1-7DC638E3892E}" srcOrd="3" destOrd="0" presId="urn:microsoft.com/office/officeart/2018/5/layout/IconCircleLabelList"/>
    <dgm:cxn modelId="{F0166F5C-6786-4F89-A85D-C26AACFBB3B4}" type="presParOf" srcId="{0C713EDB-8728-442E-A8A6-D2216E195C72}" destId="{4C3F0AE7-B26D-4217-B939-E7AFD0042E2E}" srcOrd="7" destOrd="0" presId="urn:microsoft.com/office/officeart/2018/5/layout/IconCircleLabelList"/>
    <dgm:cxn modelId="{27094B45-A180-4344-88F6-5FA260136318}" type="presParOf" srcId="{0C713EDB-8728-442E-A8A6-D2216E195C72}" destId="{9C0CFCDF-6DCB-4C86-9980-DACB6F46E654}" srcOrd="8" destOrd="0" presId="urn:microsoft.com/office/officeart/2018/5/layout/IconCircleLabelList"/>
    <dgm:cxn modelId="{4F0C7114-5FF0-4020-A947-D25BBE2F6482}" type="presParOf" srcId="{9C0CFCDF-6DCB-4C86-9980-DACB6F46E654}" destId="{38C0A010-F57B-466A-A508-0863F9A0A6A7}" srcOrd="0" destOrd="0" presId="urn:microsoft.com/office/officeart/2018/5/layout/IconCircleLabelList"/>
    <dgm:cxn modelId="{0641E967-E2D7-4304-9D75-F8D940C343A6}" type="presParOf" srcId="{9C0CFCDF-6DCB-4C86-9980-DACB6F46E654}" destId="{4F3A36B8-3500-4C73-B1E4-61F3DBAB2692}" srcOrd="1" destOrd="0" presId="urn:microsoft.com/office/officeart/2018/5/layout/IconCircleLabelList"/>
    <dgm:cxn modelId="{BA412B78-D70C-4BBB-A12E-5D08FBBF6C51}" type="presParOf" srcId="{9C0CFCDF-6DCB-4C86-9980-DACB6F46E654}" destId="{9C3E52A9-A01C-45ED-8D1C-F25ED1EC15D6}" srcOrd="2" destOrd="0" presId="urn:microsoft.com/office/officeart/2018/5/layout/IconCircleLabelList"/>
    <dgm:cxn modelId="{CCB5FB72-FB83-4C92-9E9B-984916D1119D}" type="presParOf" srcId="{9C0CFCDF-6DCB-4C86-9980-DACB6F46E654}" destId="{49EBB386-5D27-4668-8D1B-B76E8CE7B9E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7FA49100-2B59-489F-B57F-86418F42F3B8}" type="doc">
      <dgm:prSet loTypeId="urn:microsoft.com/office/officeart/2005/8/layout/hierarchy4" loCatId="list" qsTypeId="urn:microsoft.com/office/officeart/2005/8/quickstyle/simple5" qsCatId="simple" csTypeId="urn:microsoft.com/office/officeart/2005/8/colors/colorful1" csCatId="colorful" phldr="1"/>
      <dgm:spPr/>
      <dgm:t>
        <a:bodyPr/>
        <a:lstStyle/>
        <a:p>
          <a:endParaRPr lang="en-US"/>
        </a:p>
      </dgm:t>
    </dgm:pt>
    <dgm:pt modelId="{C124073F-929D-4B7C-A202-B97F86154A75}">
      <dgm:prSet custT="1"/>
      <dgm:spPr/>
      <dgm:t>
        <a:bodyPr/>
        <a:lstStyle/>
        <a:p>
          <a:r>
            <a:rPr lang="en-GB" sz="1400"/>
            <a:t>Develop the Target Technology Architecture that enables the Business and IS Architectures and the Architecture Vision, in a way that addresses the Statement of Architecture Work and stakeholder concerns</a:t>
          </a:r>
          <a:endParaRPr lang="en-US" sz="1400"/>
        </a:p>
      </dgm:t>
    </dgm:pt>
    <dgm:pt modelId="{67A5C965-AB62-4B1B-A33E-BEC4FAEB778B}" type="parTrans" cxnId="{F7B39CC0-027F-45DD-9EE7-CEAB1C2B8BD2}">
      <dgm:prSet/>
      <dgm:spPr/>
      <dgm:t>
        <a:bodyPr/>
        <a:lstStyle/>
        <a:p>
          <a:endParaRPr lang="en-US" sz="1400"/>
        </a:p>
      </dgm:t>
    </dgm:pt>
    <dgm:pt modelId="{03C0CEC4-7BB6-49F7-A460-019F97071FB6}" type="sibTrans" cxnId="{F7B39CC0-027F-45DD-9EE7-CEAB1C2B8BD2}">
      <dgm:prSet/>
      <dgm:spPr/>
      <dgm:t>
        <a:bodyPr/>
        <a:lstStyle/>
        <a:p>
          <a:endParaRPr lang="en-US" sz="1400"/>
        </a:p>
      </dgm:t>
    </dgm:pt>
    <dgm:pt modelId="{7506E5C2-58C0-4D7B-AC76-B14A6167B436}">
      <dgm:prSet custT="1"/>
      <dgm:spPr/>
      <dgm:t>
        <a:bodyPr/>
        <a:lstStyle/>
        <a:p>
          <a:r>
            <a:rPr lang="en-GB" sz="1400"/>
            <a:t>Identify candidate Architecture Roadmap components based upon gaps between the Baseline and Target Technology Architectures</a:t>
          </a:r>
          <a:endParaRPr lang="en-US" sz="1400"/>
        </a:p>
      </dgm:t>
    </dgm:pt>
    <dgm:pt modelId="{A5087C0B-3861-4A34-B387-B2CB354B0A07}" type="parTrans" cxnId="{85FEC738-916A-4650-BA0A-4CCBA18A02DC}">
      <dgm:prSet/>
      <dgm:spPr/>
      <dgm:t>
        <a:bodyPr/>
        <a:lstStyle/>
        <a:p>
          <a:endParaRPr lang="en-US" sz="1400"/>
        </a:p>
      </dgm:t>
    </dgm:pt>
    <dgm:pt modelId="{5F84365E-8A0E-4654-93BC-0F970D5D4C60}" type="sibTrans" cxnId="{85FEC738-916A-4650-BA0A-4CCBA18A02DC}">
      <dgm:prSet/>
      <dgm:spPr/>
      <dgm:t>
        <a:bodyPr/>
        <a:lstStyle/>
        <a:p>
          <a:endParaRPr lang="en-US" sz="1400"/>
        </a:p>
      </dgm:t>
    </dgm:pt>
    <dgm:pt modelId="{EBC52FCA-7175-4E74-892C-B063AB489351}" type="pres">
      <dgm:prSet presAssocID="{7FA49100-2B59-489F-B57F-86418F42F3B8}" presName="Name0" presStyleCnt="0">
        <dgm:presLayoutVars>
          <dgm:chPref val="1"/>
          <dgm:dir/>
          <dgm:animOne val="branch"/>
          <dgm:animLvl val="lvl"/>
          <dgm:resizeHandles/>
        </dgm:presLayoutVars>
      </dgm:prSet>
      <dgm:spPr/>
    </dgm:pt>
    <dgm:pt modelId="{536F41B2-BFB9-4827-B241-6797E8353823}" type="pres">
      <dgm:prSet presAssocID="{C124073F-929D-4B7C-A202-B97F86154A75}" presName="vertOne" presStyleCnt="0"/>
      <dgm:spPr/>
    </dgm:pt>
    <dgm:pt modelId="{4C27C2C5-0AFE-41E2-9496-89A471F2E55F}" type="pres">
      <dgm:prSet presAssocID="{C124073F-929D-4B7C-A202-B97F86154A75}" presName="txOne" presStyleLbl="node0" presStyleIdx="0" presStyleCnt="2">
        <dgm:presLayoutVars>
          <dgm:chPref val="3"/>
        </dgm:presLayoutVars>
      </dgm:prSet>
      <dgm:spPr/>
    </dgm:pt>
    <dgm:pt modelId="{BE1222E4-7E23-4BE5-8FED-463B5ACBF41B}" type="pres">
      <dgm:prSet presAssocID="{C124073F-929D-4B7C-A202-B97F86154A75}" presName="horzOne" presStyleCnt="0"/>
      <dgm:spPr/>
    </dgm:pt>
    <dgm:pt modelId="{CAF65D19-17AD-436C-94A3-460319BB7286}" type="pres">
      <dgm:prSet presAssocID="{03C0CEC4-7BB6-49F7-A460-019F97071FB6}" presName="sibSpaceOne" presStyleCnt="0"/>
      <dgm:spPr/>
    </dgm:pt>
    <dgm:pt modelId="{5D41B1B7-4754-43C0-ADA6-3A5A7AC98778}" type="pres">
      <dgm:prSet presAssocID="{7506E5C2-58C0-4D7B-AC76-B14A6167B436}" presName="vertOne" presStyleCnt="0"/>
      <dgm:spPr/>
    </dgm:pt>
    <dgm:pt modelId="{483E5960-EBEF-4488-9B5B-B0700D5A3CE5}" type="pres">
      <dgm:prSet presAssocID="{7506E5C2-58C0-4D7B-AC76-B14A6167B436}" presName="txOne" presStyleLbl="node0" presStyleIdx="1" presStyleCnt="2">
        <dgm:presLayoutVars>
          <dgm:chPref val="3"/>
        </dgm:presLayoutVars>
      </dgm:prSet>
      <dgm:spPr/>
    </dgm:pt>
    <dgm:pt modelId="{7260A3CC-3A3F-4045-B20F-386FCC53AC73}" type="pres">
      <dgm:prSet presAssocID="{7506E5C2-58C0-4D7B-AC76-B14A6167B436}" presName="horzOne" presStyleCnt="0"/>
      <dgm:spPr/>
    </dgm:pt>
  </dgm:ptLst>
  <dgm:cxnLst>
    <dgm:cxn modelId="{CD245703-CE85-40EC-88C0-1C348F96E76E}" type="presOf" srcId="{7FA49100-2B59-489F-B57F-86418F42F3B8}" destId="{EBC52FCA-7175-4E74-892C-B063AB489351}" srcOrd="0" destOrd="0" presId="urn:microsoft.com/office/officeart/2005/8/layout/hierarchy4"/>
    <dgm:cxn modelId="{85FEC738-916A-4650-BA0A-4CCBA18A02DC}" srcId="{7FA49100-2B59-489F-B57F-86418F42F3B8}" destId="{7506E5C2-58C0-4D7B-AC76-B14A6167B436}" srcOrd="1" destOrd="0" parTransId="{A5087C0B-3861-4A34-B387-B2CB354B0A07}" sibTransId="{5F84365E-8A0E-4654-93BC-0F970D5D4C60}"/>
    <dgm:cxn modelId="{CC82FD72-EABC-48E8-97A4-AB0A37AA9125}" type="presOf" srcId="{7506E5C2-58C0-4D7B-AC76-B14A6167B436}" destId="{483E5960-EBEF-4488-9B5B-B0700D5A3CE5}" srcOrd="0" destOrd="0" presId="urn:microsoft.com/office/officeart/2005/8/layout/hierarchy4"/>
    <dgm:cxn modelId="{3930517B-F788-441B-952F-9FF1C841B362}" type="presOf" srcId="{C124073F-929D-4B7C-A202-B97F86154A75}" destId="{4C27C2C5-0AFE-41E2-9496-89A471F2E55F}" srcOrd="0" destOrd="0" presId="urn:microsoft.com/office/officeart/2005/8/layout/hierarchy4"/>
    <dgm:cxn modelId="{F7B39CC0-027F-45DD-9EE7-CEAB1C2B8BD2}" srcId="{7FA49100-2B59-489F-B57F-86418F42F3B8}" destId="{C124073F-929D-4B7C-A202-B97F86154A75}" srcOrd="0" destOrd="0" parTransId="{67A5C965-AB62-4B1B-A33E-BEC4FAEB778B}" sibTransId="{03C0CEC4-7BB6-49F7-A460-019F97071FB6}"/>
    <dgm:cxn modelId="{924BC868-19AD-4B7E-BBA1-CB7465EB537B}" type="presParOf" srcId="{EBC52FCA-7175-4E74-892C-B063AB489351}" destId="{536F41B2-BFB9-4827-B241-6797E8353823}" srcOrd="0" destOrd="0" presId="urn:microsoft.com/office/officeart/2005/8/layout/hierarchy4"/>
    <dgm:cxn modelId="{555E935C-C21B-47E3-9CE2-284DE0AFA5B3}" type="presParOf" srcId="{536F41B2-BFB9-4827-B241-6797E8353823}" destId="{4C27C2C5-0AFE-41E2-9496-89A471F2E55F}" srcOrd="0" destOrd="0" presId="urn:microsoft.com/office/officeart/2005/8/layout/hierarchy4"/>
    <dgm:cxn modelId="{3B2669E0-B558-4B77-9DE4-67060E540D5B}" type="presParOf" srcId="{536F41B2-BFB9-4827-B241-6797E8353823}" destId="{BE1222E4-7E23-4BE5-8FED-463B5ACBF41B}" srcOrd="1" destOrd="0" presId="urn:microsoft.com/office/officeart/2005/8/layout/hierarchy4"/>
    <dgm:cxn modelId="{F95FA23A-0403-4827-A97B-C1ABC4CA1F62}" type="presParOf" srcId="{EBC52FCA-7175-4E74-892C-B063AB489351}" destId="{CAF65D19-17AD-436C-94A3-460319BB7286}" srcOrd="1" destOrd="0" presId="urn:microsoft.com/office/officeart/2005/8/layout/hierarchy4"/>
    <dgm:cxn modelId="{8E7F029D-05BD-4262-8B75-E6C0D7433CAE}" type="presParOf" srcId="{EBC52FCA-7175-4E74-892C-B063AB489351}" destId="{5D41B1B7-4754-43C0-ADA6-3A5A7AC98778}" srcOrd="2" destOrd="0" presId="urn:microsoft.com/office/officeart/2005/8/layout/hierarchy4"/>
    <dgm:cxn modelId="{32B2CD2E-EEEC-4825-929A-8A4610971FEC}" type="presParOf" srcId="{5D41B1B7-4754-43C0-ADA6-3A5A7AC98778}" destId="{483E5960-EBEF-4488-9B5B-B0700D5A3CE5}" srcOrd="0" destOrd="0" presId="urn:microsoft.com/office/officeart/2005/8/layout/hierarchy4"/>
    <dgm:cxn modelId="{A925C7F5-E54A-4A4E-B2C3-8107017BDD88}" type="presParOf" srcId="{5D41B1B7-4754-43C0-ADA6-3A5A7AC98778}" destId="{7260A3CC-3A3F-4045-B20F-386FCC53AC73}"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53568848-DA9D-43CE-8E6F-EDBB16EAF757}" type="doc">
      <dgm:prSet loTypeId="urn:microsoft.com/office/officeart/2018/5/layout/IconCircleLabelList" loCatId="icon" qsTypeId="urn:microsoft.com/office/officeart/2005/8/quickstyle/simple1" qsCatId="simple" csTypeId="urn:microsoft.com/office/officeart/2005/8/colors/colorful5" csCatId="colorful" phldr="1"/>
      <dgm:spPr/>
      <dgm:t>
        <a:bodyPr/>
        <a:lstStyle/>
        <a:p>
          <a:endParaRPr lang="en-US"/>
        </a:p>
      </dgm:t>
    </dgm:pt>
    <dgm:pt modelId="{703CF81F-5E3C-4EB5-9B45-8E16AF9A08EC}">
      <dgm:prSet custT="1"/>
      <dgm:spPr/>
      <dgm:t>
        <a:bodyPr/>
        <a:lstStyle/>
        <a:p>
          <a:pPr>
            <a:lnSpc>
              <a:spcPct val="100000"/>
            </a:lnSpc>
            <a:defRPr cap="all"/>
          </a:pPr>
          <a:r>
            <a:rPr lang="en-GB" sz="1200"/>
            <a:t>views</a:t>
          </a:r>
          <a:endParaRPr lang="en-US" sz="1200"/>
        </a:p>
      </dgm:t>
    </dgm:pt>
    <dgm:pt modelId="{A79460EA-FB57-4A6C-A785-6BC89068D347}" type="parTrans" cxnId="{707B3DBE-530A-4870-B28A-9D09FE250D03}">
      <dgm:prSet/>
      <dgm:spPr/>
      <dgm:t>
        <a:bodyPr/>
        <a:lstStyle/>
        <a:p>
          <a:endParaRPr lang="en-US" sz="1200"/>
        </a:p>
      </dgm:t>
    </dgm:pt>
    <dgm:pt modelId="{805B783F-B321-4AC3-A85B-1DC34901D866}" type="sibTrans" cxnId="{707B3DBE-530A-4870-B28A-9D09FE250D03}">
      <dgm:prSet/>
      <dgm:spPr/>
      <dgm:t>
        <a:bodyPr/>
        <a:lstStyle/>
        <a:p>
          <a:endParaRPr lang="en-US" sz="1200"/>
        </a:p>
      </dgm:t>
    </dgm:pt>
    <dgm:pt modelId="{BE000699-5ED6-4E87-84E7-B3B487CF62E5}">
      <dgm:prSet custT="1"/>
      <dgm:spPr/>
      <dgm:t>
        <a:bodyPr/>
        <a:lstStyle/>
        <a:p>
          <a:pPr>
            <a:lnSpc>
              <a:spcPct val="100000"/>
            </a:lnSpc>
            <a:defRPr cap="all"/>
          </a:pPr>
          <a:r>
            <a:rPr lang="en-GB" sz="1200"/>
            <a:t>roadmaps</a:t>
          </a:r>
          <a:endParaRPr lang="en-US" sz="1200"/>
        </a:p>
      </dgm:t>
    </dgm:pt>
    <dgm:pt modelId="{6F32553C-ACF3-41D7-AA91-0C64569B5DEF}" type="parTrans" cxnId="{0ABB9802-D304-4F92-A9EE-56AEA616A1A2}">
      <dgm:prSet/>
      <dgm:spPr/>
      <dgm:t>
        <a:bodyPr/>
        <a:lstStyle/>
        <a:p>
          <a:endParaRPr lang="en-US" sz="1200"/>
        </a:p>
      </dgm:t>
    </dgm:pt>
    <dgm:pt modelId="{850E0BBE-8491-4A88-989A-6924784FA221}" type="sibTrans" cxnId="{0ABB9802-D304-4F92-A9EE-56AEA616A1A2}">
      <dgm:prSet/>
      <dgm:spPr/>
      <dgm:t>
        <a:bodyPr/>
        <a:lstStyle/>
        <a:p>
          <a:endParaRPr lang="en-US" sz="1200"/>
        </a:p>
      </dgm:t>
    </dgm:pt>
    <dgm:pt modelId="{927DE7E0-2A47-45C4-AD51-53F8636FFEB3}">
      <dgm:prSet custT="1"/>
      <dgm:spPr/>
      <dgm:t>
        <a:bodyPr/>
        <a:lstStyle/>
        <a:p>
          <a:pPr>
            <a:lnSpc>
              <a:spcPct val="100000"/>
            </a:lnSpc>
            <a:defRPr cap="all"/>
          </a:pPr>
          <a:r>
            <a:rPr lang="en-GB" sz="1200"/>
            <a:t>architecture specifications</a:t>
          </a:r>
          <a:endParaRPr lang="en-US" sz="1200"/>
        </a:p>
      </dgm:t>
    </dgm:pt>
    <dgm:pt modelId="{49B9D04E-7463-408C-B02C-EF0678C49137}" type="parTrans" cxnId="{3C63D746-FA6E-452A-8339-D18DBCB0C04E}">
      <dgm:prSet/>
      <dgm:spPr/>
      <dgm:t>
        <a:bodyPr/>
        <a:lstStyle/>
        <a:p>
          <a:endParaRPr lang="en-US" sz="1200"/>
        </a:p>
      </dgm:t>
    </dgm:pt>
    <dgm:pt modelId="{797CD0DF-3348-48C2-AF46-BD7F0D808D74}" type="sibTrans" cxnId="{3C63D746-FA6E-452A-8339-D18DBCB0C04E}">
      <dgm:prSet/>
      <dgm:spPr/>
      <dgm:t>
        <a:bodyPr/>
        <a:lstStyle/>
        <a:p>
          <a:endParaRPr lang="en-US" sz="1200"/>
        </a:p>
      </dgm:t>
    </dgm:pt>
    <dgm:pt modelId="{DC902D88-35B6-41B8-8593-B52BCE0F77FD}">
      <dgm:prSet custT="1"/>
      <dgm:spPr/>
      <dgm:t>
        <a:bodyPr/>
        <a:lstStyle/>
        <a:p>
          <a:pPr>
            <a:lnSpc>
              <a:spcPct val="100000"/>
            </a:lnSpc>
            <a:defRPr cap="all"/>
          </a:pPr>
          <a:r>
            <a:rPr lang="en-GB" sz="1200"/>
            <a:t>controls</a:t>
          </a:r>
          <a:endParaRPr lang="en-US" sz="1200"/>
        </a:p>
      </dgm:t>
    </dgm:pt>
    <dgm:pt modelId="{F52179FD-8D5D-4A83-832D-B4103CB9611B}" type="parTrans" cxnId="{DEE34550-CA8E-4181-BC20-4BB5F02B3AB6}">
      <dgm:prSet/>
      <dgm:spPr/>
      <dgm:t>
        <a:bodyPr/>
        <a:lstStyle/>
        <a:p>
          <a:endParaRPr lang="en-US" sz="1200"/>
        </a:p>
      </dgm:t>
    </dgm:pt>
    <dgm:pt modelId="{F7565827-2E62-46B1-84A2-3EAF5119EA1F}" type="sibTrans" cxnId="{DEE34550-CA8E-4181-BC20-4BB5F02B3AB6}">
      <dgm:prSet/>
      <dgm:spPr/>
      <dgm:t>
        <a:bodyPr/>
        <a:lstStyle/>
        <a:p>
          <a:endParaRPr lang="en-US" sz="1200"/>
        </a:p>
      </dgm:t>
    </dgm:pt>
    <dgm:pt modelId="{6144F2B5-32C4-4D3D-B54F-7B11B6869C80}">
      <dgm:prSet custT="1"/>
      <dgm:spPr/>
      <dgm:t>
        <a:bodyPr/>
        <a:lstStyle/>
        <a:p>
          <a:pPr>
            <a:lnSpc>
              <a:spcPct val="100000"/>
            </a:lnSpc>
            <a:defRPr cap="all"/>
          </a:pPr>
          <a:r>
            <a:rPr lang="en-GB" sz="1200"/>
            <a:t>other useful things</a:t>
          </a:r>
          <a:endParaRPr lang="en-US" sz="1200"/>
        </a:p>
      </dgm:t>
    </dgm:pt>
    <dgm:pt modelId="{FA69B1B2-86A8-42DC-81F0-A47F772DD0F2}" type="parTrans" cxnId="{9B282DB5-D290-43AB-A4CA-CA612B6B79C8}">
      <dgm:prSet/>
      <dgm:spPr/>
      <dgm:t>
        <a:bodyPr/>
        <a:lstStyle/>
        <a:p>
          <a:endParaRPr lang="en-US" sz="1200"/>
        </a:p>
      </dgm:t>
    </dgm:pt>
    <dgm:pt modelId="{BAE3D5BC-5F7C-454C-BEA0-881CED7C8F20}" type="sibTrans" cxnId="{9B282DB5-D290-43AB-A4CA-CA612B6B79C8}">
      <dgm:prSet/>
      <dgm:spPr/>
      <dgm:t>
        <a:bodyPr/>
        <a:lstStyle/>
        <a:p>
          <a:endParaRPr lang="en-US" sz="1200"/>
        </a:p>
      </dgm:t>
    </dgm:pt>
    <dgm:pt modelId="{0C713EDB-8728-442E-A8A6-D2216E195C72}" type="pres">
      <dgm:prSet presAssocID="{53568848-DA9D-43CE-8E6F-EDBB16EAF757}" presName="root" presStyleCnt="0">
        <dgm:presLayoutVars>
          <dgm:dir/>
          <dgm:resizeHandles val="exact"/>
        </dgm:presLayoutVars>
      </dgm:prSet>
      <dgm:spPr/>
    </dgm:pt>
    <dgm:pt modelId="{8CC55F19-65F6-434A-86F1-34FC680BCCD6}" type="pres">
      <dgm:prSet presAssocID="{703CF81F-5E3C-4EB5-9B45-8E16AF9A08EC}" presName="compNode" presStyleCnt="0"/>
      <dgm:spPr/>
    </dgm:pt>
    <dgm:pt modelId="{5A854E9A-92C2-4261-9D30-5EB5665B0A15}" type="pres">
      <dgm:prSet presAssocID="{703CF81F-5E3C-4EB5-9B45-8E16AF9A08EC}" presName="iconBgRect" presStyleLbl="bgShp" presStyleIdx="0" presStyleCnt="5"/>
      <dgm:spPr>
        <a:solidFill>
          <a:srgbClr val="9CDEEE"/>
        </a:solidFill>
      </dgm:spPr>
    </dgm:pt>
    <dgm:pt modelId="{624CBA8F-ED05-4E36-BBAA-85FEDE7EAF9A}" type="pres">
      <dgm:prSet presAssocID="{703CF81F-5E3C-4EB5-9B45-8E16AF9A08E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ye"/>
        </a:ext>
      </dgm:extLst>
    </dgm:pt>
    <dgm:pt modelId="{3C7EAFFC-36E3-4D0A-BE5D-DADEF7106AEE}" type="pres">
      <dgm:prSet presAssocID="{703CF81F-5E3C-4EB5-9B45-8E16AF9A08EC}" presName="spaceRect" presStyleCnt="0"/>
      <dgm:spPr/>
    </dgm:pt>
    <dgm:pt modelId="{AF9B583B-0F69-4D00-9664-4D98AB06048B}" type="pres">
      <dgm:prSet presAssocID="{703CF81F-5E3C-4EB5-9B45-8E16AF9A08EC}" presName="textRect" presStyleLbl="revTx" presStyleIdx="0" presStyleCnt="5" custLinFactNeighborY="-25880">
        <dgm:presLayoutVars>
          <dgm:chMax val="1"/>
          <dgm:chPref val="1"/>
        </dgm:presLayoutVars>
      </dgm:prSet>
      <dgm:spPr/>
    </dgm:pt>
    <dgm:pt modelId="{2C1BE330-66B6-4F4F-9BDA-B5DE62965D9A}" type="pres">
      <dgm:prSet presAssocID="{805B783F-B321-4AC3-A85B-1DC34901D866}" presName="sibTrans" presStyleCnt="0"/>
      <dgm:spPr/>
    </dgm:pt>
    <dgm:pt modelId="{F90D8621-08A0-4B39-94CD-F01FEABA8FE6}" type="pres">
      <dgm:prSet presAssocID="{BE000699-5ED6-4E87-84E7-B3B487CF62E5}" presName="compNode" presStyleCnt="0"/>
      <dgm:spPr/>
    </dgm:pt>
    <dgm:pt modelId="{CF5F4C46-D85A-40CD-8F01-0BCFC68D2156}" type="pres">
      <dgm:prSet presAssocID="{BE000699-5ED6-4E87-84E7-B3B487CF62E5}" presName="iconBgRect" presStyleLbl="bgShp" presStyleIdx="1" presStyleCnt="5"/>
      <dgm:spPr>
        <a:solidFill>
          <a:srgbClr val="9CDEEE"/>
        </a:solidFill>
      </dgm:spPr>
    </dgm:pt>
    <dgm:pt modelId="{B092C90D-AF06-4099-B285-A7023435663D}" type="pres">
      <dgm:prSet presAssocID="{BE000699-5ED6-4E87-84E7-B3B487CF62E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C5770802-8D74-4224-A22D-A83786751151}" type="pres">
      <dgm:prSet presAssocID="{BE000699-5ED6-4E87-84E7-B3B487CF62E5}" presName="spaceRect" presStyleCnt="0"/>
      <dgm:spPr/>
    </dgm:pt>
    <dgm:pt modelId="{29737E7E-6C87-4610-A192-C29F0D96E4B6}" type="pres">
      <dgm:prSet presAssocID="{BE000699-5ED6-4E87-84E7-B3B487CF62E5}" presName="textRect" presStyleLbl="revTx" presStyleIdx="1" presStyleCnt="5" custLinFactNeighborY="-25880">
        <dgm:presLayoutVars>
          <dgm:chMax val="1"/>
          <dgm:chPref val="1"/>
        </dgm:presLayoutVars>
      </dgm:prSet>
      <dgm:spPr/>
    </dgm:pt>
    <dgm:pt modelId="{50A8D18C-F03C-4492-8F72-F9F797527939}" type="pres">
      <dgm:prSet presAssocID="{850E0BBE-8491-4A88-989A-6924784FA221}" presName="sibTrans" presStyleCnt="0"/>
      <dgm:spPr/>
    </dgm:pt>
    <dgm:pt modelId="{96EF53DB-F75C-45E4-AC4F-B1BE0336859A}" type="pres">
      <dgm:prSet presAssocID="{927DE7E0-2A47-45C4-AD51-53F8636FFEB3}" presName="compNode" presStyleCnt="0"/>
      <dgm:spPr/>
    </dgm:pt>
    <dgm:pt modelId="{7C98617A-84B3-48D2-B21B-50677E466EE2}" type="pres">
      <dgm:prSet presAssocID="{927DE7E0-2A47-45C4-AD51-53F8636FFEB3}" presName="iconBgRect" presStyleLbl="bgShp" presStyleIdx="2" presStyleCnt="5"/>
      <dgm:spPr>
        <a:solidFill>
          <a:srgbClr val="9CDEEE"/>
        </a:solidFill>
        <a:ln>
          <a:noFill/>
        </a:ln>
      </dgm:spPr>
    </dgm:pt>
    <dgm:pt modelId="{FEE7B085-225B-4EC2-8B3E-BCD3C71BE415}" type="pres">
      <dgm:prSet presAssocID="{927DE7E0-2A47-45C4-AD51-53F8636FFEB3}"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DBA8A4F4-E672-4BBB-B218-9208427771F9}" type="pres">
      <dgm:prSet presAssocID="{927DE7E0-2A47-45C4-AD51-53F8636FFEB3}" presName="spaceRect" presStyleCnt="0"/>
      <dgm:spPr/>
    </dgm:pt>
    <dgm:pt modelId="{409508B6-F47B-4D9E-90C7-AA158E290F88}" type="pres">
      <dgm:prSet presAssocID="{927DE7E0-2A47-45C4-AD51-53F8636FFEB3}" presName="textRect" presStyleLbl="revTx" presStyleIdx="2" presStyleCnt="5" custScaleX="116501" custLinFactNeighborY="-25880">
        <dgm:presLayoutVars>
          <dgm:chMax val="1"/>
          <dgm:chPref val="1"/>
        </dgm:presLayoutVars>
      </dgm:prSet>
      <dgm:spPr/>
    </dgm:pt>
    <dgm:pt modelId="{9F308C58-9810-4814-93D5-2309D54BE22D}" type="pres">
      <dgm:prSet presAssocID="{797CD0DF-3348-48C2-AF46-BD7F0D808D74}" presName="sibTrans" presStyleCnt="0"/>
      <dgm:spPr/>
    </dgm:pt>
    <dgm:pt modelId="{759548B0-C754-4370-ADEA-55CAF2DD47F4}" type="pres">
      <dgm:prSet presAssocID="{DC902D88-35B6-41B8-8593-B52BCE0F77FD}" presName="compNode" presStyleCnt="0"/>
      <dgm:spPr/>
    </dgm:pt>
    <dgm:pt modelId="{0E644C5D-487F-4168-A07D-446D42785203}" type="pres">
      <dgm:prSet presAssocID="{DC902D88-35B6-41B8-8593-B52BCE0F77FD}" presName="iconBgRect" presStyleLbl="bgShp" presStyleIdx="3" presStyleCnt="5"/>
      <dgm:spPr>
        <a:solidFill>
          <a:srgbClr val="9CDEEE"/>
        </a:solidFill>
      </dgm:spPr>
    </dgm:pt>
    <dgm:pt modelId="{327EAEAF-C4DF-429B-874C-11F06411BBB7}" type="pres">
      <dgm:prSet presAssocID="{DC902D88-35B6-41B8-8593-B52BCE0F77F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E9BF433E-0371-4D55-9A03-AB5CB384A459}" type="pres">
      <dgm:prSet presAssocID="{DC902D88-35B6-41B8-8593-B52BCE0F77FD}" presName="spaceRect" presStyleCnt="0"/>
      <dgm:spPr/>
    </dgm:pt>
    <dgm:pt modelId="{807FFF5B-5F3E-4A34-8EF1-7DC638E3892E}" type="pres">
      <dgm:prSet presAssocID="{DC902D88-35B6-41B8-8593-B52BCE0F77FD}" presName="textRect" presStyleLbl="revTx" presStyleIdx="3" presStyleCnt="5" custLinFactNeighborY="-25880">
        <dgm:presLayoutVars>
          <dgm:chMax val="1"/>
          <dgm:chPref val="1"/>
        </dgm:presLayoutVars>
      </dgm:prSet>
      <dgm:spPr/>
    </dgm:pt>
    <dgm:pt modelId="{4C3F0AE7-B26D-4217-B939-E7AFD0042E2E}" type="pres">
      <dgm:prSet presAssocID="{F7565827-2E62-46B1-84A2-3EAF5119EA1F}" presName="sibTrans" presStyleCnt="0"/>
      <dgm:spPr/>
    </dgm:pt>
    <dgm:pt modelId="{9C0CFCDF-6DCB-4C86-9980-DACB6F46E654}" type="pres">
      <dgm:prSet presAssocID="{6144F2B5-32C4-4D3D-B54F-7B11B6869C80}" presName="compNode" presStyleCnt="0"/>
      <dgm:spPr/>
    </dgm:pt>
    <dgm:pt modelId="{38C0A010-F57B-466A-A508-0863F9A0A6A7}" type="pres">
      <dgm:prSet presAssocID="{6144F2B5-32C4-4D3D-B54F-7B11B6869C80}" presName="iconBgRect" presStyleLbl="bgShp" presStyleIdx="4" presStyleCnt="5"/>
      <dgm:spPr>
        <a:solidFill>
          <a:srgbClr val="9CDEEE"/>
        </a:solidFill>
      </dgm:spPr>
    </dgm:pt>
    <dgm:pt modelId="{4F3A36B8-3500-4C73-B1E4-61F3DBAB2692}" type="pres">
      <dgm:prSet presAssocID="{6144F2B5-32C4-4D3D-B54F-7B11B6869C80}"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oodIdea"/>
        </a:ext>
      </dgm:extLst>
    </dgm:pt>
    <dgm:pt modelId="{9C3E52A9-A01C-45ED-8D1C-F25ED1EC15D6}" type="pres">
      <dgm:prSet presAssocID="{6144F2B5-32C4-4D3D-B54F-7B11B6869C80}" presName="spaceRect" presStyleCnt="0"/>
      <dgm:spPr/>
    </dgm:pt>
    <dgm:pt modelId="{49EBB386-5D27-4668-8D1B-B76E8CE7B9EB}" type="pres">
      <dgm:prSet presAssocID="{6144F2B5-32C4-4D3D-B54F-7B11B6869C80}" presName="textRect" presStyleLbl="revTx" presStyleIdx="4" presStyleCnt="5" custScaleX="143725" custLinFactNeighborY="-25880">
        <dgm:presLayoutVars>
          <dgm:chMax val="1"/>
          <dgm:chPref val="1"/>
        </dgm:presLayoutVars>
      </dgm:prSet>
      <dgm:spPr/>
    </dgm:pt>
  </dgm:ptLst>
  <dgm:cxnLst>
    <dgm:cxn modelId="{DD30D301-39E5-41B9-BFB5-B31EB1384922}" type="presOf" srcId="{BE000699-5ED6-4E87-84E7-B3B487CF62E5}" destId="{29737E7E-6C87-4610-A192-C29F0D96E4B6}" srcOrd="0" destOrd="0" presId="urn:microsoft.com/office/officeart/2018/5/layout/IconCircleLabelList"/>
    <dgm:cxn modelId="{0ABB9802-D304-4F92-A9EE-56AEA616A1A2}" srcId="{53568848-DA9D-43CE-8E6F-EDBB16EAF757}" destId="{BE000699-5ED6-4E87-84E7-B3B487CF62E5}" srcOrd="1" destOrd="0" parTransId="{6F32553C-ACF3-41D7-AA91-0C64569B5DEF}" sibTransId="{850E0BBE-8491-4A88-989A-6924784FA221}"/>
    <dgm:cxn modelId="{4966E660-F1F1-4649-978C-7A0619ACC805}" type="presOf" srcId="{53568848-DA9D-43CE-8E6F-EDBB16EAF757}" destId="{0C713EDB-8728-442E-A8A6-D2216E195C72}" srcOrd="0" destOrd="0" presId="urn:microsoft.com/office/officeart/2018/5/layout/IconCircleLabelList"/>
    <dgm:cxn modelId="{3C63D746-FA6E-452A-8339-D18DBCB0C04E}" srcId="{53568848-DA9D-43CE-8E6F-EDBB16EAF757}" destId="{927DE7E0-2A47-45C4-AD51-53F8636FFEB3}" srcOrd="2" destOrd="0" parTransId="{49B9D04E-7463-408C-B02C-EF0678C49137}" sibTransId="{797CD0DF-3348-48C2-AF46-BD7F0D808D74}"/>
    <dgm:cxn modelId="{C9C5864C-8876-4B4E-8FED-8CE76F7660AB}" type="presOf" srcId="{6144F2B5-32C4-4D3D-B54F-7B11B6869C80}" destId="{49EBB386-5D27-4668-8D1B-B76E8CE7B9EB}" srcOrd="0" destOrd="0" presId="urn:microsoft.com/office/officeart/2018/5/layout/IconCircleLabelList"/>
    <dgm:cxn modelId="{DEE34550-CA8E-4181-BC20-4BB5F02B3AB6}" srcId="{53568848-DA9D-43CE-8E6F-EDBB16EAF757}" destId="{DC902D88-35B6-41B8-8593-B52BCE0F77FD}" srcOrd="3" destOrd="0" parTransId="{F52179FD-8D5D-4A83-832D-B4103CB9611B}" sibTransId="{F7565827-2E62-46B1-84A2-3EAF5119EA1F}"/>
    <dgm:cxn modelId="{A6D77686-8897-4244-B984-F5180621D2D0}" type="presOf" srcId="{927DE7E0-2A47-45C4-AD51-53F8636FFEB3}" destId="{409508B6-F47B-4D9E-90C7-AA158E290F88}" srcOrd="0" destOrd="0" presId="urn:microsoft.com/office/officeart/2018/5/layout/IconCircleLabelList"/>
    <dgm:cxn modelId="{58656BA4-DF21-4380-88C1-2DCA24627DF9}" type="presOf" srcId="{DC902D88-35B6-41B8-8593-B52BCE0F77FD}" destId="{807FFF5B-5F3E-4A34-8EF1-7DC638E3892E}" srcOrd="0" destOrd="0" presId="urn:microsoft.com/office/officeart/2018/5/layout/IconCircleLabelList"/>
    <dgm:cxn modelId="{9B282DB5-D290-43AB-A4CA-CA612B6B79C8}" srcId="{53568848-DA9D-43CE-8E6F-EDBB16EAF757}" destId="{6144F2B5-32C4-4D3D-B54F-7B11B6869C80}" srcOrd="4" destOrd="0" parTransId="{FA69B1B2-86A8-42DC-81F0-A47F772DD0F2}" sibTransId="{BAE3D5BC-5F7C-454C-BEA0-881CED7C8F20}"/>
    <dgm:cxn modelId="{707B3DBE-530A-4870-B28A-9D09FE250D03}" srcId="{53568848-DA9D-43CE-8E6F-EDBB16EAF757}" destId="{703CF81F-5E3C-4EB5-9B45-8E16AF9A08EC}" srcOrd="0" destOrd="0" parTransId="{A79460EA-FB57-4A6C-A785-6BC89068D347}" sibTransId="{805B783F-B321-4AC3-A85B-1DC34901D866}"/>
    <dgm:cxn modelId="{122B7CD1-0AC9-46C7-87B6-4A48BEDD4B17}" type="presOf" srcId="{703CF81F-5E3C-4EB5-9B45-8E16AF9A08EC}" destId="{AF9B583B-0F69-4D00-9664-4D98AB06048B}" srcOrd="0" destOrd="0" presId="urn:microsoft.com/office/officeart/2018/5/layout/IconCircleLabelList"/>
    <dgm:cxn modelId="{16F91A23-E117-451F-911D-06530C6B0387}" type="presParOf" srcId="{0C713EDB-8728-442E-A8A6-D2216E195C72}" destId="{8CC55F19-65F6-434A-86F1-34FC680BCCD6}" srcOrd="0" destOrd="0" presId="urn:microsoft.com/office/officeart/2018/5/layout/IconCircleLabelList"/>
    <dgm:cxn modelId="{7A58D715-0C50-4E7E-A45A-E7728AC729A5}" type="presParOf" srcId="{8CC55F19-65F6-434A-86F1-34FC680BCCD6}" destId="{5A854E9A-92C2-4261-9D30-5EB5665B0A15}" srcOrd="0" destOrd="0" presId="urn:microsoft.com/office/officeart/2018/5/layout/IconCircleLabelList"/>
    <dgm:cxn modelId="{63C57515-680E-42D2-A76F-E658EB1417BF}" type="presParOf" srcId="{8CC55F19-65F6-434A-86F1-34FC680BCCD6}" destId="{624CBA8F-ED05-4E36-BBAA-85FEDE7EAF9A}" srcOrd="1" destOrd="0" presId="urn:microsoft.com/office/officeart/2018/5/layout/IconCircleLabelList"/>
    <dgm:cxn modelId="{88725C47-891F-4442-B9B3-B7914F37315E}" type="presParOf" srcId="{8CC55F19-65F6-434A-86F1-34FC680BCCD6}" destId="{3C7EAFFC-36E3-4D0A-BE5D-DADEF7106AEE}" srcOrd="2" destOrd="0" presId="urn:microsoft.com/office/officeart/2018/5/layout/IconCircleLabelList"/>
    <dgm:cxn modelId="{B94E2D61-A796-4FC7-A134-67E05178702C}" type="presParOf" srcId="{8CC55F19-65F6-434A-86F1-34FC680BCCD6}" destId="{AF9B583B-0F69-4D00-9664-4D98AB06048B}" srcOrd="3" destOrd="0" presId="urn:microsoft.com/office/officeart/2018/5/layout/IconCircleLabelList"/>
    <dgm:cxn modelId="{70B4C55E-F95E-458C-83B0-2A609D30DCEF}" type="presParOf" srcId="{0C713EDB-8728-442E-A8A6-D2216E195C72}" destId="{2C1BE330-66B6-4F4F-9BDA-B5DE62965D9A}" srcOrd="1" destOrd="0" presId="urn:microsoft.com/office/officeart/2018/5/layout/IconCircleLabelList"/>
    <dgm:cxn modelId="{500DB0DA-D17C-4DCA-A0ED-D731B64A40CD}" type="presParOf" srcId="{0C713EDB-8728-442E-A8A6-D2216E195C72}" destId="{F90D8621-08A0-4B39-94CD-F01FEABA8FE6}" srcOrd="2" destOrd="0" presId="urn:microsoft.com/office/officeart/2018/5/layout/IconCircleLabelList"/>
    <dgm:cxn modelId="{48D195F8-E003-4D78-8D5F-38889296522E}" type="presParOf" srcId="{F90D8621-08A0-4B39-94CD-F01FEABA8FE6}" destId="{CF5F4C46-D85A-40CD-8F01-0BCFC68D2156}" srcOrd="0" destOrd="0" presId="urn:microsoft.com/office/officeart/2018/5/layout/IconCircleLabelList"/>
    <dgm:cxn modelId="{3A5081D7-C191-467E-9877-5B988EB834D1}" type="presParOf" srcId="{F90D8621-08A0-4B39-94CD-F01FEABA8FE6}" destId="{B092C90D-AF06-4099-B285-A7023435663D}" srcOrd="1" destOrd="0" presId="urn:microsoft.com/office/officeart/2018/5/layout/IconCircleLabelList"/>
    <dgm:cxn modelId="{971DA2F9-F02F-4D6B-AED8-75AD1FDAED35}" type="presParOf" srcId="{F90D8621-08A0-4B39-94CD-F01FEABA8FE6}" destId="{C5770802-8D74-4224-A22D-A83786751151}" srcOrd="2" destOrd="0" presId="urn:microsoft.com/office/officeart/2018/5/layout/IconCircleLabelList"/>
    <dgm:cxn modelId="{3BEC5055-E5B3-4A8C-B112-A2D68D605AF0}" type="presParOf" srcId="{F90D8621-08A0-4B39-94CD-F01FEABA8FE6}" destId="{29737E7E-6C87-4610-A192-C29F0D96E4B6}" srcOrd="3" destOrd="0" presId="urn:microsoft.com/office/officeart/2018/5/layout/IconCircleLabelList"/>
    <dgm:cxn modelId="{306C5FD9-5CF0-4D7A-A5D7-35E96F8AA9D3}" type="presParOf" srcId="{0C713EDB-8728-442E-A8A6-D2216E195C72}" destId="{50A8D18C-F03C-4492-8F72-F9F797527939}" srcOrd="3" destOrd="0" presId="urn:microsoft.com/office/officeart/2018/5/layout/IconCircleLabelList"/>
    <dgm:cxn modelId="{C2919738-FA37-4FCD-8E68-1AA9B4C90F39}" type="presParOf" srcId="{0C713EDB-8728-442E-A8A6-D2216E195C72}" destId="{96EF53DB-F75C-45E4-AC4F-B1BE0336859A}" srcOrd="4" destOrd="0" presId="urn:microsoft.com/office/officeart/2018/5/layout/IconCircleLabelList"/>
    <dgm:cxn modelId="{CC137089-3988-4BFF-85C9-3E605F326B7D}" type="presParOf" srcId="{96EF53DB-F75C-45E4-AC4F-B1BE0336859A}" destId="{7C98617A-84B3-48D2-B21B-50677E466EE2}" srcOrd="0" destOrd="0" presId="urn:microsoft.com/office/officeart/2018/5/layout/IconCircleLabelList"/>
    <dgm:cxn modelId="{DFE45B6D-BFAE-4E64-A6A3-ADC15D1BDB5A}" type="presParOf" srcId="{96EF53DB-F75C-45E4-AC4F-B1BE0336859A}" destId="{FEE7B085-225B-4EC2-8B3E-BCD3C71BE415}" srcOrd="1" destOrd="0" presId="urn:microsoft.com/office/officeart/2018/5/layout/IconCircleLabelList"/>
    <dgm:cxn modelId="{18AEED42-7907-44D9-B7B6-BE8C2A823214}" type="presParOf" srcId="{96EF53DB-F75C-45E4-AC4F-B1BE0336859A}" destId="{DBA8A4F4-E672-4BBB-B218-9208427771F9}" srcOrd="2" destOrd="0" presId="urn:microsoft.com/office/officeart/2018/5/layout/IconCircleLabelList"/>
    <dgm:cxn modelId="{1D89E9A3-56AE-4F1A-BEE0-56110BC0387F}" type="presParOf" srcId="{96EF53DB-F75C-45E4-AC4F-B1BE0336859A}" destId="{409508B6-F47B-4D9E-90C7-AA158E290F88}" srcOrd="3" destOrd="0" presId="urn:microsoft.com/office/officeart/2018/5/layout/IconCircleLabelList"/>
    <dgm:cxn modelId="{D9B43D34-57B3-4E30-A3CC-694508E33ED3}" type="presParOf" srcId="{0C713EDB-8728-442E-A8A6-D2216E195C72}" destId="{9F308C58-9810-4814-93D5-2309D54BE22D}" srcOrd="5" destOrd="0" presId="urn:microsoft.com/office/officeart/2018/5/layout/IconCircleLabelList"/>
    <dgm:cxn modelId="{F23323A2-3BB1-4488-B0B0-6BD649B2F4AF}" type="presParOf" srcId="{0C713EDB-8728-442E-A8A6-D2216E195C72}" destId="{759548B0-C754-4370-ADEA-55CAF2DD47F4}" srcOrd="6" destOrd="0" presId="urn:microsoft.com/office/officeart/2018/5/layout/IconCircleLabelList"/>
    <dgm:cxn modelId="{BE4A0402-03E4-46B8-B609-19F791882C13}" type="presParOf" srcId="{759548B0-C754-4370-ADEA-55CAF2DD47F4}" destId="{0E644C5D-487F-4168-A07D-446D42785203}" srcOrd="0" destOrd="0" presId="urn:microsoft.com/office/officeart/2018/5/layout/IconCircleLabelList"/>
    <dgm:cxn modelId="{808FDF37-001E-4C26-8096-0707B27544E1}" type="presParOf" srcId="{759548B0-C754-4370-ADEA-55CAF2DD47F4}" destId="{327EAEAF-C4DF-429B-874C-11F06411BBB7}" srcOrd="1" destOrd="0" presId="urn:microsoft.com/office/officeart/2018/5/layout/IconCircleLabelList"/>
    <dgm:cxn modelId="{B58A66DC-68DC-4D74-B586-B2A195441E96}" type="presParOf" srcId="{759548B0-C754-4370-ADEA-55CAF2DD47F4}" destId="{E9BF433E-0371-4D55-9A03-AB5CB384A459}" srcOrd="2" destOrd="0" presId="urn:microsoft.com/office/officeart/2018/5/layout/IconCircleLabelList"/>
    <dgm:cxn modelId="{E1FF093A-D2CA-4316-9024-70D26D1FA657}" type="presParOf" srcId="{759548B0-C754-4370-ADEA-55CAF2DD47F4}" destId="{807FFF5B-5F3E-4A34-8EF1-7DC638E3892E}" srcOrd="3" destOrd="0" presId="urn:microsoft.com/office/officeart/2018/5/layout/IconCircleLabelList"/>
    <dgm:cxn modelId="{F0166F5C-6786-4F89-A85D-C26AACFBB3B4}" type="presParOf" srcId="{0C713EDB-8728-442E-A8A6-D2216E195C72}" destId="{4C3F0AE7-B26D-4217-B939-E7AFD0042E2E}" srcOrd="7" destOrd="0" presId="urn:microsoft.com/office/officeart/2018/5/layout/IconCircleLabelList"/>
    <dgm:cxn modelId="{27094B45-A180-4344-88F6-5FA260136318}" type="presParOf" srcId="{0C713EDB-8728-442E-A8A6-D2216E195C72}" destId="{9C0CFCDF-6DCB-4C86-9980-DACB6F46E654}" srcOrd="8" destOrd="0" presId="urn:microsoft.com/office/officeart/2018/5/layout/IconCircleLabelList"/>
    <dgm:cxn modelId="{4F0C7114-5FF0-4020-A947-D25BBE2F6482}" type="presParOf" srcId="{9C0CFCDF-6DCB-4C86-9980-DACB6F46E654}" destId="{38C0A010-F57B-466A-A508-0863F9A0A6A7}" srcOrd="0" destOrd="0" presId="urn:microsoft.com/office/officeart/2018/5/layout/IconCircleLabelList"/>
    <dgm:cxn modelId="{0641E967-E2D7-4304-9D75-F8D940C343A6}" type="presParOf" srcId="{9C0CFCDF-6DCB-4C86-9980-DACB6F46E654}" destId="{4F3A36B8-3500-4C73-B1E4-61F3DBAB2692}" srcOrd="1" destOrd="0" presId="urn:microsoft.com/office/officeart/2018/5/layout/IconCircleLabelList"/>
    <dgm:cxn modelId="{BA412B78-D70C-4BBB-A12E-5D08FBBF6C51}" type="presParOf" srcId="{9C0CFCDF-6DCB-4C86-9980-DACB6F46E654}" destId="{9C3E52A9-A01C-45ED-8D1C-F25ED1EC15D6}" srcOrd="2" destOrd="0" presId="urn:microsoft.com/office/officeart/2018/5/layout/IconCircleLabelList"/>
    <dgm:cxn modelId="{CCB5FB72-FB83-4C92-9E9B-984916D1119D}" type="presParOf" srcId="{9C0CFCDF-6DCB-4C86-9980-DACB6F46E654}" destId="{49EBB386-5D27-4668-8D1B-B76E8CE7B9E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41F79BEB-CF93-4E14-B12B-50F7106A99C4}"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B0EF4DD2-C23D-4FDB-8153-4D96DEEACBC9}">
      <dgm:prSet custT="1"/>
      <dgm:spPr/>
      <dgm:t>
        <a:bodyPr/>
        <a:lstStyle/>
        <a:p>
          <a:r>
            <a:rPr lang="en-GB" sz="1800" b="1"/>
            <a:t>Emerging Technologies</a:t>
          </a:r>
          <a:endParaRPr lang="en-US" sz="1800"/>
        </a:p>
      </dgm:t>
    </dgm:pt>
    <dgm:pt modelId="{4FBC0EAB-9E6A-40E6-9D74-749680EA3A7A}" type="parTrans" cxnId="{F6B5D22D-B943-4D5E-A119-83224B94EE39}">
      <dgm:prSet/>
      <dgm:spPr/>
      <dgm:t>
        <a:bodyPr/>
        <a:lstStyle/>
        <a:p>
          <a:endParaRPr lang="en-US" sz="1400"/>
        </a:p>
      </dgm:t>
    </dgm:pt>
    <dgm:pt modelId="{62E73AA6-B696-4AE1-A3F5-FDBFD8B0E16F}" type="sibTrans" cxnId="{F6B5D22D-B943-4D5E-A119-83224B94EE39}">
      <dgm:prSet/>
      <dgm:spPr/>
      <dgm:t>
        <a:bodyPr/>
        <a:lstStyle/>
        <a:p>
          <a:endParaRPr lang="en-US" sz="1400"/>
        </a:p>
      </dgm:t>
    </dgm:pt>
    <dgm:pt modelId="{8AC1A795-FB6B-4309-B935-482B04180F26}">
      <dgm:prSet custT="1"/>
      <dgm:spPr/>
      <dgm:t>
        <a:bodyPr/>
        <a:lstStyle/>
        <a:p>
          <a:r>
            <a:rPr lang="en-GB" sz="1600"/>
            <a:t>The evolution of new technologies is a major driver for change in enterprises looking for new and innovative ways of operating and improving their business.</a:t>
          </a:r>
          <a:endParaRPr lang="en-US" sz="1600"/>
        </a:p>
      </dgm:t>
    </dgm:pt>
    <dgm:pt modelId="{6B7DA02C-D884-43BB-9EBB-A436049E84ED}" type="parTrans" cxnId="{CA064E25-197D-49C0-905C-365230DEA164}">
      <dgm:prSet/>
      <dgm:spPr/>
      <dgm:t>
        <a:bodyPr/>
        <a:lstStyle/>
        <a:p>
          <a:endParaRPr lang="en-US" sz="1400"/>
        </a:p>
      </dgm:t>
    </dgm:pt>
    <dgm:pt modelId="{B85F1A69-3CCD-45E3-B218-C48065C1DA84}" type="sibTrans" cxnId="{CA064E25-197D-49C0-905C-365230DEA164}">
      <dgm:prSet/>
      <dgm:spPr/>
      <dgm:t>
        <a:bodyPr/>
        <a:lstStyle/>
        <a:p>
          <a:endParaRPr lang="en-US" sz="1400"/>
        </a:p>
      </dgm:t>
    </dgm:pt>
    <dgm:pt modelId="{4E8829ED-641E-461C-BF4D-62B988D7E78C}">
      <dgm:prSet custT="1"/>
      <dgm:spPr/>
      <dgm:t>
        <a:bodyPr/>
        <a:lstStyle/>
        <a:p>
          <a:r>
            <a:rPr lang="en-GB" sz="1800" b="1"/>
            <a:t>Architecture Repository</a:t>
          </a:r>
          <a:endParaRPr lang="en-US" sz="1800"/>
        </a:p>
      </dgm:t>
    </dgm:pt>
    <dgm:pt modelId="{BA58D70B-F3BF-4A7A-8C5C-918CEEC9C9A5}" type="parTrans" cxnId="{DA3E1C20-E86C-4F5D-915D-A859CF46F7DB}">
      <dgm:prSet/>
      <dgm:spPr/>
      <dgm:t>
        <a:bodyPr/>
        <a:lstStyle/>
        <a:p>
          <a:endParaRPr lang="en-US" sz="1400"/>
        </a:p>
      </dgm:t>
    </dgm:pt>
    <dgm:pt modelId="{A8D68DF0-9CEB-4661-B955-4038A575A3C8}" type="sibTrans" cxnId="{DA3E1C20-E86C-4F5D-915D-A859CF46F7DB}">
      <dgm:prSet/>
      <dgm:spPr/>
      <dgm:t>
        <a:bodyPr/>
        <a:lstStyle/>
        <a:p>
          <a:endParaRPr lang="en-US" sz="1400"/>
        </a:p>
      </dgm:t>
    </dgm:pt>
    <dgm:pt modelId="{DC92503F-D98F-4200-BDA6-B06968CAD88F}">
      <dgm:prSet custT="1"/>
      <dgm:spPr/>
      <dgm:t>
        <a:bodyPr/>
        <a:lstStyle/>
        <a:p>
          <a:r>
            <a:rPr lang="en-GB" sz="1600"/>
            <a:t>Consider what relevant Technology Architecture resources are available in the Architecture Repository</a:t>
          </a:r>
          <a:endParaRPr lang="en-US" sz="1600"/>
        </a:p>
      </dgm:t>
    </dgm:pt>
    <dgm:pt modelId="{8CB3AB80-6966-40E7-B2BC-A889DA8D36D1}" type="parTrans" cxnId="{5B1DDD76-FD64-4308-B4FD-56797FA5FDFD}">
      <dgm:prSet/>
      <dgm:spPr/>
      <dgm:t>
        <a:bodyPr/>
        <a:lstStyle/>
        <a:p>
          <a:endParaRPr lang="en-US" sz="1400"/>
        </a:p>
      </dgm:t>
    </dgm:pt>
    <dgm:pt modelId="{F87186D3-9A61-48D7-B4EA-AED6C33650C8}" type="sibTrans" cxnId="{5B1DDD76-FD64-4308-B4FD-56797FA5FDFD}">
      <dgm:prSet/>
      <dgm:spPr/>
      <dgm:t>
        <a:bodyPr/>
        <a:lstStyle/>
        <a:p>
          <a:endParaRPr lang="en-US" sz="1400"/>
        </a:p>
      </dgm:t>
    </dgm:pt>
    <dgm:pt modelId="{31544578-07A1-4D01-8BFB-339ADF72EDE0}" type="pres">
      <dgm:prSet presAssocID="{41F79BEB-CF93-4E14-B12B-50F7106A99C4}" presName="linear" presStyleCnt="0">
        <dgm:presLayoutVars>
          <dgm:animLvl val="lvl"/>
          <dgm:resizeHandles val="exact"/>
        </dgm:presLayoutVars>
      </dgm:prSet>
      <dgm:spPr/>
    </dgm:pt>
    <dgm:pt modelId="{914433E9-D059-451C-8A3F-47F6D142B326}" type="pres">
      <dgm:prSet presAssocID="{B0EF4DD2-C23D-4FDB-8153-4D96DEEACBC9}" presName="parentText" presStyleLbl="node1" presStyleIdx="0" presStyleCnt="2">
        <dgm:presLayoutVars>
          <dgm:chMax val="0"/>
          <dgm:bulletEnabled val="1"/>
        </dgm:presLayoutVars>
      </dgm:prSet>
      <dgm:spPr/>
    </dgm:pt>
    <dgm:pt modelId="{3F858682-F3BD-4812-B599-C2B3932D4D0E}" type="pres">
      <dgm:prSet presAssocID="{B0EF4DD2-C23D-4FDB-8153-4D96DEEACBC9}" presName="childText" presStyleLbl="revTx" presStyleIdx="0" presStyleCnt="2">
        <dgm:presLayoutVars>
          <dgm:bulletEnabled val="1"/>
        </dgm:presLayoutVars>
      </dgm:prSet>
      <dgm:spPr/>
    </dgm:pt>
    <dgm:pt modelId="{F1DC5443-0914-4F0A-99EB-9BF91C01C6F0}" type="pres">
      <dgm:prSet presAssocID="{4E8829ED-641E-461C-BF4D-62B988D7E78C}" presName="parentText" presStyleLbl="node1" presStyleIdx="1" presStyleCnt="2">
        <dgm:presLayoutVars>
          <dgm:chMax val="0"/>
          <dgm:bulletEnabled val="1"/>
        </dgm:presLayoutVars>
      </dgm:prSet>
      <dgm:spPr/>
    </dgm:pt>
    <dgm:pt modelId="{02535FF6-7653-43A3-BDBE-5350EE142DFB}" type="pres">
      <dgm:prSet presAssocID="{4E8829ED-641E-461C-BF4D-62B988D7E78C}" presName="childText" presStyleLbl="revTx" presStyleIdx="1" presStyleCnt="2">
        <dgm:presLayoutVars>
          <dgm:bulletEnabled val="1"/>
        </dgm:presLayoutVars>
      </dgm:prSet>
      <dgm:spPr/>
    </dgm:pt>
  </dgm:ptLst>
  <dgm:cxnLst>
    <dgm:cxn modelId="{DA3E1C20-E86C-4F5D-915D-A859CF46F7DB}" srcId="{41F79BEB-CF93-4E14-B12B-50F7106A99C4}" destId="{4E8829ED-641E-461C-BF4D-62B988D7E78C}" srcOrd="1" destOrd="0" parTransId="{BA58D70B-F3BF-4A7A-8C5C-918CEEC9C9A5}" sibTransId="{A8D68DF0-9CEB-4661-B955-4038A575A3C8}"/>
    <dgm:cxn modelId="{CA064E25-197D-49C0-905C-365230DEA164}" srcId="{B0EF4DD2-C23D-4FDB-8153-4D96DEEACBC9}" destId="{8AC1A795-FB6B-4309-B935-482B04180F26}" srcOrd="0" destOrd="0" parTransId="{6B7DA02C-D884-43BB-9EBB-A436049E84ED}" sibTransId="{B85F1A69-3CCD-45E3-B218-C48065C1DA84}"/>
    <dgm:cxn modelId="{F6B5D22D-B943-4D5E-A119-83224B94EE39}" srcId="{41F79BEB-CF93-4E14-B12B-50F7106A99C4}" destId="{B0EF4DD2-C23D-4FDB-8153-4D96DEEACBC9}" srcOrd="0" destOrd="0" parTransId="{4FBC0EAB-9E6A-40E6-9D74-749680EA3A7A}" sibTransId="{62E73AA6-B696-4AE1-A3F5-FDBFD8B0E16F}"/>
    <dgm:cxn modelId="{90639C37-C004-4E83-A90A-7E75005BE02A}" type="presOf" srcId="{8AC1A795-FB6B-4309-B935-482B04180F26}" destId="{3F858682-F3BD-4812-B599-C2B3932D4D0E}" srcOrd="0" destOrd="0" presId="urn:microsoft.com/office/officeart/2005/8/layout/vList2"/>
    <dgm:cxn modelId="{BC985360-E1E0-46A3-8B9C-FB9C3D5E74FE}" type="presOf" srcId="{4E8829ED-641E-461C-BF4D-62B988D7E78C}" destId="{F1DC5443-0914-4F0A-99EB-9BF91C01C6F0}" srcOrd="0" destOrd="0" presId="urn:microsoft.com/office/officeart/2005/8/layout/vList2"/>
    <dgm:cxn modelId="{43B0EF44-C210-4905-87EA-98EAB4BCAB83}" type="presOf" srcId="{B0EF4DD2-C23D-4FDB-8153-4D96DEEACBC9}" destId="{914433E9-D059-451C-8A3F-47F6D142B326}" srcOrd="0" destOrd="0" presId="urn:microsoft.com/office/officeart/2005/8/layout/vList2"/>
    <dgm:cxn modelId="{5B1DDD76-FD64-4308-B4FD-56797FA5FDFD}" srcId="{4E8829ED-641E-461C-BF4D-62B988D7E78C}" destId="{DC92503F-D98F-4200-BDA6-B06968CAD88F}" srcOrd="0" destOrd="0" parTransId="{8CB3AB80-6966-40E7-B2BC-A889DA8D36D1}" sibTransId="{F87186D3-9A61-48D7-B4EA-AED6C33650C8}"/>
    <dgm:cxn modelId="{60029E7D-CC26-4E56-ABBA-C0210F133833}" type="presOf" srcId="{DC92503F-D98F-4200-BDA6-B06968CAD88F}" destId="{02535FF6-7653-43A3-BDBE-5350EE142DFB}" srcOrd="0" destOrd="0" presId="urn:microsoft.com/office/officeart/2005/8/layout/vList2"/>
    <dgm:cxn modelId="{E3ADDE81-1BD8-4F81-8DAA-6C88C565DD0F}" type="presOf" srcId="{41F79BEB-CF93-4E14-B12B-50F7106A99C4}" destId="{31544578-07A1-4D01-8BFB-339ADF72EDE0}" srcOrd="0" destOrd="0" presId="urn:microsoft.com/office/officeart/2005/8/layout/vList2"/>
    <dgm:cxn modelId="{D742174A-D387-42D0-9FE1-70893CD63F77}" type="presParOf" srcId="{31544578-07A1-4D01-8BFB-339ADF72EDE0}" destId="{914433E9-D059-451C-8A3F-47F6D142B326}" srcOrd="0" destOrd="0" presId="urn:microsoft.com/office/officeart/2005/8/layout/vList2"/>
    <dgm:cxn modelId="{108876DD-A829-4CAA-9218-F7ECF2875665}" type="presParOf" srcId="{31544578-07A1-4D01-8BFB-339ADF72EDE0}" destId="{3F858682-F3BD-4812-B599-C2B3932D4D0E}" srcOrd="1" destOrd="0" presId="urn:microsoft.com/office/officeart/2005/8/layout/vList2"/>
    <dgm:cxn modelId="{EB6246F9-CC63-43D5-BF96-6FB9C0C39703}" type="presParOf" srcId="{31544578-07A1-4D01-8BFB-339ADF72EDE0}" destId="{F1DC5443-0914-4F0A-99EB-9BF91C01C6F0}" srcOrd="2" destOrd="0" presId="urn:microsoft.com/office/officeart/2005/8/layout/vList2"/>
    <dgm:cxn modelId="{10494988-9187-4C73-ADD7-67CCC9C265AB}" type="presParOf" srcId="{31544578-07A1-4D01-8BFB-339ADF72EDE0}" destId="{02535FF6-7653-43A3-BDBE-5350EE142DF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C9B85D45-3A3F-4ADA-80C7-753AB3B00AE7}"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3CD03B5F-2848-41B2-9C07-CC9DC1DBEB79}">
      <dgm:prSet custT="1"/>
      <dgm:spPr>
        <a:solidFill>
          <a:schemeClr val="accent1"/>
        </a:solidFill>
      </dgm:spPr>
      <dgm:t>
        <a:bodyPr/>
        <a:lstStyle/>
        <a:p>
          <a:r>
            <a:rPr lang="en-GB" sz="1400"/>
            <a:t>Refined and updated versions of the Architecture Vision phase deliverables</a:t>
          </a:r>
          <a:endParaRPr lang="en-US" sz="1400"/>
        </a:p>
      </dgm:t>
    </dgm:pt>
    <dgm:pt modelId="{DA3ACF45-42AC-45AB-88E3-F82516C7B850}" type="parTrans" cxnId="{CB456AF8-A846-4A5F-AB6E-FB377622F4E0}">
      <dgm:prSet/>
      <dgm:spPr/>
      <dgm:t>
        <a:bodyPr/>
        <a:lstStyle/>
        <a:p>
          <a:endParaRPr lang="en-US" sz="1400"/>
        </a:p>
      </dgm:t>
    </dgm:pt>
    <dgm:pt modelId="{EBE94D47-488F-4B31-AAF2-7A691766669F}" type="sibTrans" cxnId="{CB456AF8-A846-4A5F-AB6E-FB377622F4E0}">
      <dgm:prSet/>
      <dgm:spPr/>
      <dgm:t>
        <a:bodyPr/>
        <a:lstStyle/>
        <a:p>
          <a:endParaRPr lang="en-US" sz="1400"/>
        </a:p>
      </dgm:t>
    </dgm:pt>
    <dgm:pt modelId="{181C1601-D5DB-42C9-BD79-F841693BDA4F}">
      <dgm:prSet custT="1"/>
      <dgm:spPr>
        <a:solidFill>
          <a:schemeClr val="accent1"/>
        </a:solidFill>
      </dgm:spPr>
      <dgm:t>
        <a:bodyPr/>
        <a:lstStyle/>
        <a:p>
          <a:r>
            <a:rPr lang="en-GB" sz="1400"/>
            <a:t>Draft Architecture Definition Document</a:t>
          </a:r>
          <a:endParaRPr lang="en-US" sz="1400"/>
        </a:p>
      </dgm:t>
    </dgm:pt>
    <dgm:pt modelId="{E2EBD989-9364-4D94-9CD3-F13F09969B37}" type="parTrans" cxnId="{8DDEE43F-8F7E-4513-8A8D-3814F04B46D1}">
      <dgm:prSet/>
      <dgm:spPr/>
      <dgm:t>
        <a:bodyPr/>
        <a:lstStyle/>
        <a:p>
          <a:endParaRPr lang="en-US" sz="1400"/>
        </a:p>
      </dgm:t>
    </dgm:pt>
    <dgm:pt modelId="{50BC27E5-CED5-4251-BFC4-60C9E382E4E0}" type="sibTrans" cxnId="{8DDEE43F-8F7E-4513-8A8D-3814F04B46D1}">
      <dgm:prSet/>
      <dgm:spPr/>
      <dgm:t>
        <a:bodyPr/>
        <a:lstStyle/>
        <a:p>
          <a:endParaRPr lang="en-US" sz="1400"/>
        </a:p>
      </dgm:t>
    </dgm:pt>
    <dgm:pt modelId="{D2A492B0-5540-462C-9DDE-B5C2F623BAF3}">
      <dgm:prSet custT="1"/>
      <dgm:spPr>
        <a:solidFill>
          <a:schemeClr val="accent1"/>
        </a:solidFill>
      </dgm:spPr>
      <dgm:t>
        <a:bodyPr/>
        <a:lstStyle/>
        <a:p>
          <a:r>
            <a:rPr lang="en-GB" sz="1400"/>
            <a:t>Draft Architecture Requirements Specification</a:t>
          </a:r>
          <a:endParaRPr lang="en-US" sz="1400"/>
        </a:p>
      </dgm:t>
    </dgm:pt>
    <dgm:pt modelId="{9BE40358-9CC8-4193-AA9C-9F2B461F16E3}" type="parTrans" cxnId="{934B0802-C51C-4394-80EA-2E6C72DD5725}">
      <dgm:prSet/>
      <dgm:spPr/>
      <dgm:t>
        <a:bodyPr/>
        <a:lstStyle/>
        <a:p>
          <a:endParaRPr lang="en-US" sz="1400"/>
        </a:p>
      </dgm:t>
    </dgm:pt>
    <dgm:pt modelId="{7FEEDC72-B265-4109-986F-1771AC066FE7}" type="sibTrans" cxnId="{934B0802-C51C-4394-80EA-2E6C72DD5725}">
      <dgm:prSet/>
      <dgm:spPr/>
      <dgm:t>
        <a:bodyPr/>
        <a:lstStyle/>
        <a:p>
          <a:endParaRPr lang="en-US" sz="1400"/>
        </a:p>
      </dgm:t>
    </dgm:pt>
    <dgm:pt modelId="{F3B8B821-282C-4F5E-8203-5BDB83B496E9}">
      <dgm:prSet custT="1"/>
      <dgm:spPr>
        <a:solidFill>
          <a:schemeClr val="accent1"/>
        </a:solidFill>
      </dgm:spPr>
      <dgm:t>
        <a:bodyPr/>
        <a:lstStyle/>
        <a:p>
          <a:r>
            <a:rPr lang="en-GB" sz="1400"/>
            <a:t>Technology Architecture components of an Architecture Roadmap</a:t>
          </a:r>
          <a:endParaRPr lang="en-US" sz="1400"/>
        </a:p>
      </dgm:t>
    </dgm:pt>
    <dgm:pt modelId="{4243C1D5-062B-484E-AA45-B74AD00F8243}" type="parTrans" cxnId="{2BDE5109-5274-483A-BBDF-4AFAD9245F45}">
      <dgm:prSet/>
      <dgm:spPr/>
      <dgm:t>
        <a:bodyPr/>
        <a:lstStyle/>
        <a:p>
          <a:endParaRPr lang="en-US" sz="1400"/>
        </a:p>
      </dgm:t>
    </dgm:pt>
    <dgm:pt modelId="{04C364A3-1F1F-482A-A96C-4C52AC4C4A3E}" type="sibTrans" cxnId="{2BDE5109-5274-483A-BBDF-4AFAD9245F45}">
      <dgm:prSet/>
      <dgm:spPr/>
      <dgm:t>
        <a:bodyPr/>
        <a:lstStyle/>
        <a:p>
          <a:endParaRPr lang="en-US" sz="1400"/>
        </a:p>
      </dgm:t>
    </dgm:pt>
    <dgm:pt modelId="{2EF0A9C6-D510-4CE7-9A1C-784E35895C17}" type="pres">
      <dgm:prSet presAssocID="{C9B85D45-3A3F-4ADA-80C7-753AB3B00AE7}" presName="diagram" presStyleCnt="0">
        <dgm:presLayoutVars>
          <dgm:dir/>
          <dgm:resizeHandles val="exact"/>
        </dgm:presLayoutVars>
      </dgm:prSet>
      <dgm:spPr/>
    </dgm:pt>
    <dgm:pt modelId="{85E1D08D-0E34-40C4-9429-F032312F8519}" type="pres">
      <dgm:prSet presAssocID="{3CD03B5F-2848-41B2-9C07-CC9DC1DBEB79}" presName="node" presStyleLbl="node1" presStyleIdx="0" presStyleCnt="4" custScaleX="130878">
        <dgm:presLayoutVars>
          <dgm:bulletEnabled val="1"/>
        </dgm:presLayoutVars>
      </dgm:prSet>
      <dgm:spPr>
        <a:prstGeom prst="flowChartAlternateProcess">
          <a:avLst/>
        </a:prstGeom>
      </dgm:spPr>
    </dgm:pt>
    <dgm:pt modelId="{5648A29E-F0A6-47AB-80B9-C1396542D302}" type="pres">
      <dgm:prSet presAssocID="{EBE94D47-488F-4B31-AAF2-7A691766669F}" presName="sibTrans" presStyleCnt="0"/>
      <dgm:spPr/>
    </dgm:pt>
    <dgm:pt modelId="{CAC066F7-A196-4A74-AA27-B35AC3E10DB6}" type="pres">
      <dgm:prSet presAssocID="{181C1601-D5DB-42C9-BD79-F841693BDA4F}" presName="node" presStyleLbl="node1" presStyleIdx="1" presStyleCnt="4" custScaleX="130878">
        <dgm:presLayoutVars>
          <dgm:bulletEnabled val="1"/>
        </dgm:presLayoutVars>
      </dgm:prSet>
      <dgm:spPr>
        <a:prstGeom prst="flowChartAlternateProcess">
          <a:avLst/>
        </a:prstGeom>
      </dgm:spPr>
    </dgm:pt>
    <dgm:pt modelId="{AA7188C5-A567-480C-8B63-6F8155768BD0}" type="pres">
      <dgm:prSet presAssocID="{50BC27E5-CED5-4251-BFC4-60C9E382E4E0}" presName="sibTrans" presStyleCnt="0"/>
      <dgm:spPr/>
    </dgm:pt>
    <dgm:pt modelId="{4308A8AA-D312-46C7-9613-C626F89D020B}" type="pres">
      <dgm:prSet presAssocID="{D2A492B0-5540-462C-9DDE-B5C2F623BAF3}" presName="node" presStyleLbl="node1" presStyleIdx="2" presStyleCnt="4" custScaleX="130878">
        <dgm:presLayoutVars>
          <dgm:bulletEnabled val="1"/>
        </dgm:presLayoutVars>
      </dgm:prSet>
      <dgm:spPr>
        <a:prstGeom prst="flowChartAlternateProcess">
          <a:avLst/>
        </a:prstGeom>
      </dgm:spPr>
    </dgm:pt>
    <dgm:pt modelId="{250E0E0B-BD9E-48DC-AADD-356FB88FC44B}" type="pres">
      <dgm:prSet presAssocID="{7FEEDC72-B265-4109-986F-1771AC066FE7}" presName="sibTrans" presStyleCnt="0"/>
      <dgm:spPr/>
    </dgm:pt>
    <dgm:pt modelId="{006ACDEC-9AED-4036-8744-B64588066682}" type="pres">
      <dgm:prSet presAssocID="{F3B8B821-282C-4F5E-8203-5BDB83B496E9}" presName="node" presStyleLbl="node1" presStyleIdx="3" presStyleCnt="4" custScaleX="130878">
        <dgm:presLayoutVars>
          <dgm:bulletEnabled val="1"/>
        </dgm:presLayoutVars>
      </dgm:prSet>
      <dgm:spPr>
        <a:prstGeom prst="flowChartAlternateProcess">
          <a:avLst/>
        </a:prstGeom>
      </dgm:spPr>
    </dgm:pt>
  </dgm:ptLst>
  <dgm:cxnLst>
    <dgm:cxn modelId="{934B0802-C51C-4394-80EA-2E6C72DD5725}" srcId="{C9B85D45-3A3F-4ADA-80C7-753AB3B00AE7}" destId="{D2A492B0-5540-462C-9DDE-B5C2F623BAF3}" srcOrd="2" destOrd="0" parTransId="{9BE40358-9CC8-4193-AA9C-9F2B461F16E3}" sibTransId="{7FEEDC72-B265-4109-986F-1771AC066FE7}"/>
    <dgm:cxn modelId="{2BDE5109-5274-483A-BBDF-4AFAD9245F45}" srcId="{C9B85D45-3A3F-4ADA-80C7-753AB3B00AE7}" destId="{F3B8B821-282C-4F5E-8203-5BDB83B496E9}" srcOrd="3" destOrd="0" parTransId="{4243C1D5-062B-484E-AA45-B74AD00F8243}" sibTransId="{04C364A3-1F1F-482A-A96C-4C52AC4C4A3E}"/>
    <dgm:cxn modelId="{B2FDEF3A-59BB-4D54-8854-AFCDEF125036}" type="presOf" srcId="{C9B85D45-3A3F-4ADA-80C7-753AB3B00AE7}" destId="{2EF0A9C6-D510-4CE7-9A1C-784E35895C17}" srcOrd="0" destOrd="0" presId="urn:microsoft.com/office/officeart/2005/8/layout/default"/>
    <dgm:cxn modelId="{8DDEE43F-8F7E-4513-8A8D-3814F04B46D1}" srcId="{C9B85D45-3A3F-4ADA-80C7-753AB3B00AE7}" destId="{181C1601-D5DB-42C9-BD79-F841693BDA4F}" srcOrd="1" destOrd="0" parTransId="{E2EBD989-9364-4D94-9CD3-F13F09969B37}" sibTransId="{50BC27E5-CED5-4251-BFC4-60C9E382E4E0}"/>
    <dgm:cxn modelId="{D453C48E-857E-4360-A7C3-A0A219120AEC}" type="presOf" srcId="{D2A492B0-5540-462C-9DDE-B5C2F623BAF3}" destId="{4308A8AA-D312-46C7-9613-C626F89D020B}" srcOrd="0" destOrd="0" presId="urn:microsoft.com/office/officeart/2005/8/layout/default"/>
    <dgm:cxn modelId="{E6AAF293-F583-481A-A53D-1AC39292CA67}" type="presOf" srcId="{181C1601-D5DB-42C9-BD79-F841693BDA4F}" destId="{CAC066F7-A196-4A74-AA27-B35AC3E10DB6}" srcOrd="0" destOrd="0" presId="urn:microsoft.com/office/officeart/2005/8/layout/default"/>
    <dgm:cxn modelId="{A63B9BBE-985B-462F-94AE-A6E1B928E3FE}" type="presOf" srcId="{F3B8B821-282C-4F5E-8203-5BDB83B496E9}" destId="{006ACDEC-9AED-4036-8744-B64588066682}" srcOrd="0" destOrd="0" presId="urn:microsoft.com/office/officeart/2005/8/layout/default"/>
    <dgm:cxn modelId="{FA5A4FE0-2631-4F01-BDCA-B96CE6C620E9}" type="presOf" srcId="{3CD03B5F-2848-41B2-9C07-CC9DC1DBEB79}" destId="{85E1D08D-0E34-40C4-9429-F032312F8519}" srcOrd="0" destOrd="0" presId="urn:microsoft.com/office/officeart/2005/8/layout/default"/>
    <dgm:cxn modelId="{CB456AF8-A846-4A5F-AB6E-FB377622F4E0}" srcId="{C9B85D45-3A3F-4ADA-80C7-753AB3B00AE7}" destId="{3CD03B5F-2848-41B2-9C07-CC9DC1DBEB79}" srcOrd="0" destOrd="0" parTransId="{DA3ACF45-42AC-45AB-88E3-F82516C7B850}" sibTransId="{EBE94D47-488F-4B31-AAF2-7A691766669F}"/>
    <dgm:cxn modelId="{1EFF53A3-FC05-44B6-AB38-3E68CEABD182}" type="presParOf" srcId="{2EF0A9C6-D510-4CE7-9A1C-784E35895C17}" destId="{85E1D08D-0E34-40C4-9429-F032312F8519}" srcOrd="0" destOrd="0" presId="urn:microsoft.com/office/officeart/2005/8/layout/default"/>
    <dgm:cxn modelId="{034AC00F-F1B2-4D86-B390-2678CD157FCD}" type="presParOf" srcId="{2EF0A9C6-D510-4CE7-9A1C-784E35895C17}" destId="{5648A29E-F0A6-47AB-80B9-C1396542D302}" srcOrd="1" destOrd="0" presId="urn:microsoft.com/office/officeart/2005/8/layout/default"/>
    <dgm:cxn modelId="{D865010F-8B08-4958-AA73-9D0FF1A332E4}" type="presParOf" srcId="{2EF0A9C6-D510-4CE7-9A1C-784E35895C17}" destId="{CAC066F7-A196-4A74-AA27-B35AC3E10DB6}" srcOrd="2" destOrd="0" presId="urn:microsoft.com/office/officeart/2005/8/layout/default"/>
    <dgm:cxn modelId="{A08AF2D3-70EC-4B08-8DA7-70EB62C14455}" type="presParOf" srcId="{2EF0A9C6-D510-4CE7-9A1C-784E35895C17}" destId="{AA7188C5-A567-480C-8B63-6F8155768BD0}" srcOrd="3" destOrd="0" presId="urn:microsoft.com/office/officeart/2005/8/layout/default"/>
    <dgm:cxn modelId="{26433FD1-9E83-4756-8603-27861E70975C}" type="presParOf" srcId="{2EF0A9C6-D510-4CE7-9A1C-784E35895C17}" destId="{4308A8AA-D312-46C7-9613-C626F89D020B}" srcOrd="4" destOrd="0" presId="urn:microsoft.com/office/officeart/2005/8/layout/default"/>
    <dgm:cxn modelId="{C50A0153-C4D2-4662-80BD-4E6F523EF984}" type="presParOf" srcId="{2EF0A9C6-D510-4CE7-9A1C-784E35895C17}" destId="{250E0E0B-BD9E-48DC-AADD-356FB88FC44B}" srcOrd="5" destOrd="0" presId="urn:microsoft.com/office/officeart/2005/8/layout/default"/>
    <dgm:cxn modelId="{952649C5-C84D-4089-A102-7BDB27104E9E}" type="presParOf" srcId="{2EF0A9C6-D510-4CE7-9A1C-784E35895C17}" destId="{006ACDEC-9AED-4036-8744-B64588066682}"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53568848-DA9D-43CE-8E6F-EDBB16EAF757}" type="doc">
      <dgm:prSet loTypeId="urn:microsoft.com/office/officeart/2018/5/layout/IconCircleLabelList" loCatId="icon" qsTypeId="urn:microsoft.com/office/officeart/2005/8/quickstyle/simple1" qsCatId="simple" csTypeId="urn:microsoft.com/office/officeart/2005/8/colors/colorful5" csCatId="colorful" phldr="1"/>
      <dgm:spPr/>
      <dgm:t>
        <a:bodyPr/>
        <a:lstStyle/>
        <a:p>
          <a:endParaRPr lang="en-US"/>
        </a:p>
      </dgm:t>
    </dgm:pt>
    <dgm:pt modelId="{703CF81F-5E3C-4EB5-9B45-8E16AF9A08EC}">
      <dgm:prSet custT="1"/>
      <dgm:spPr/>
      <dgm:t>
        <a:bodyPr/>
        <a:lstStyle/>
        <a:p>
          <a:pPr>
            <a:lnSpc>
              <a:spcPct val="100000"/>
            </a:lnSpc>
            <a:defRPr cap="all"/>
          </a:pPr>
          <a:r>
            <a:rPr lang="en-GB" sz="1200"/>
            <a:t>views</a:t>
          </a:r>
          <a:endParaRPr lang="en-US" sz="1200"/>
        </a:p>
      </dgm:t>
    </dgm:pt>
    <dgm:pt modelId="{A79460EA-FB57-4A6C-A785-6BC89068D347}" type="parTrans" cxnId="{707B3DBE-530A-4870-B28A-9D09FE250D03}">
      <dgm:prSet/>
      <dgm:spPr/>
      <dgm:t>
        <a:bodyPr/>
        <a:lstStyle/>
        <a:p>
          <a:endParaRPr lang="en-US" sz="1200"/>
        </a:p>
      </dgm:t>
    </dgm:pt>
    <dgm:pt modelId="{805B783F-B321-4AC3-A85B-1DC34901D866}" type="sibTrans" cxnId="{707B3DBE-530A-4870-B28A-9D09FE250D03}">
      <dgm:prSet/>
      <dgm:spPr/>
      <dgm:t>
        <a:bodyPr/>
        <a:lstStyle/>
        <a:p>
          <a:endParaRPr lang="en-US" sz="1200"/>
        </a:p>
      </dgm:t>
    </dgm:pt>
    <dgm:pt modelId="{BE000699-5ED6-4E87-84E7-B3B487CF62E5}">
      <dgm:prSet custT="1"/>
      <dgm:spPr/>
      <dgm:t>
        <a:bodyPr/>
        <a:lstStyle/>
        <a:p>
          <a:pPr>
            <a:lnSpc>
              <a:spcPct val="100000"/>
            </a:lnSpc>
            <a:defRPr cap="all"/>
          </a:pPr>
          <a:r>
            <a:rPr lang="en-GB" sz="1200"/>
            <a:t>roadmaps</a:t>
          </a:r>
          <a:endParaRPr lang="en-US" sz="1200"/>
        </a:p>
      </dgm:t>
    </dgm:pt>
    <dgm:pt modelId="{6F32553C-ACF3-41D7-AA91-0C64569B5DEF}" type="parTrans" cxnId="{0ABB9802-D304-4F92-A9EE-56AEA616A1A2}">
      <dgm:prSet/>
      <dgm:spPr/>
      <dgm:t>
        <a:bodyPr/>
        <a:lstStyle/>
        <a:p>
          <a:endParaRPr lang="en-US" sz="1200"/>
        </a:p>
      </dgm:t>
    </dgm:pt>
    <dgm:pt modelId="{850E0BBE-8491-4A88-989A-6924784FA221}" type="sibTrans" cxnId="{0ABB9802-D304-4F92-A9EE-56AEA616A1A2}">
      <dgm:prSet/>
      <dgm:spPr/>
      <dgm:t>
        <a:bodyPr/>
        <a:lstStyle/>
        <a:p>
          <a:endParaRPr lang="en-US" sz="1200"/>
        </a:p>
      </dgm:t>
    </dgm:pt>
    <dgm:pt modelId="{927DE7E0-2A47-45C4-AD51-53F8636FFEB3}">
      <dgm:prSet custT="1"/>
      <dgm:spPr/>
      <dgm:t>
        <a:bodyPr/>
        <a:lstStyle/>
        <a:p>
          <a:pPr>
            <a:lnSpc>
              <a:spcPct val="100000"/>
            </a:lnSpc>
            <a:defRPr cap="all"/>
          </a:pPr>
          <a:r>
            <a:rPr lang="en-GB" sz="1200"/>
            <a:t>architecture specifications</a:t>
          </a:r>
          <a:endParaRPr lang="en-US" sz="1200"/>
        </a:p>
      </dgm:t>
    </dgm:pt>
    <dgm:pt modelId="{49B9D04E-7463-408C-B02C-EF0678C49137}" type="parTrans" cxnId="{3C63D746-FA6E-452A-8339-D18DBCB0C04E}">
      <dgm:prSet/>
      <dgm:spPr/>
      <dgm:t>
        <a:bodyPr/>
        <a:lstStyle/>
        <a:p>
          <a:endParaRPr lang="en-US" sz="1200"/>
        </a:p>
      </dgm:t>
    </dgm:pt>
    <dgm:pt modelId="{797CD0DF-3348-48C2-AF46-BD7F0D808D74}" type="sibTrans" cxnId="{3C63D746-FA6E-452A-8339-D18DBCB0C04E}">
      <dgm:prSet/>
      <dgm:spPr/>
      <dgm:t>
        <a:bodyPr/>
        <a:lstStyle/>
        <a:p>
          <a:endParaRPr lang="en-US" sz="1200"/>
        </a:p>
      </dgm:t>
    </dgm:pt>
    <dgm:pt modelId="{DC902D88-35B6-41B8-8593-B52BCE0F77FD}">
      <dgm:prSet custT="1"/>
      <dgm:spPr/>
      <dgm:t>
        <a:bodyPr/>
        <a:lstStyle/>
        <a:p>
          <a:pPr>
            <a:lnSpc>
              <a:spcPct val="100000"/>
            </a:lnSpc>
            <a:defRPr cap="all"/>
          </a:pPr>
          <a:r>
            <a:rPr lang="en-GB" sz="1200"/>
            <a:t>controls</a:t>
          </a:r>
          <a:endParaRPr lang="en-US" sz="1200"/>
        </a:p>
      </dgm:t>
    </dgm:pt>
    <dgm:pt modelId="{F52179FD-8D5D-4A83-832D-B4103CB9611B}" type="parTrans" cxnId="{DEE34550-CA8E-4181-BC20-4BB5F02B3AB6}">
      <dgm:prSet/>
      <dgm:spPr/>
      <dgm:t>
        <a:bodyPr/>
        <a:lstStyle/>
        <a:p>
          <a:endParaRPr lang="en-US" sz="1200"/>
        </a:p>
      </dgm:t>
    </dgm:pt>
    <dgm:pt modelId="{F7565827-2E62-46B1-84A2-3EAF5119EA1F}" type="sibTrans" cxnId="{DEE34550-CA8E-4181-BC20-4BB5F02B3AB6}">
      <dgm:prSet/>
      <dgm:spPr/>
      <dgm:t>
        <a:bodyPr/>
        <a:lstStyle/>
        <a:p>
          <a:endParaRPr lang="en-US" sz="1200"/>
        </a:p>
      </dgm:t>
    </dgm:pt>
    <dgm:pt modelId="{6144F2B5-32C4-4D3D-B54F-7B11B6869C80}">
      <dgm:prSet custT="1"/>
      <dgm:spPr/>
      <dgm:t>
        <a:bodyPr/>
        <a:lstStyle/>
        <a:p>
          <a:pPr>
            <a:lnSpc>
              <a:spcPct val="100000"/>
            </a:lnSpc>
            <a:defRPr cap="all"/>
          </a:pPr>
          <a:r>
            <a:rPr lang="en-GB" sz="1200"/>
            <a:t>other useful things</a:t>
          </a:r>
          <a:endParaRPr lang="en-US" sz="1200"/>
        </a:p>
      </dgm:t>
    </dgm:pt>
    <dgm:pt modelId="{FA69B1B2-86A8-42DC-81F0-A47F772DD0F2}" type="parTrans" cxnId="{9B282DB5-D290-43AB-A4CA-CA612B6B79C8}">
      <dgm:prSet/>
      <dgm:spPr/>
      <dgm:t>
        <a:bodyPr/>
        <a:lstStyle/>
        <a:p>
          <a:endParaRPr lang="en-US" sz="1200"/>
        </a:p>
      </dgm:t>
    </dgm:pt>
    <dgm:pt modelId="{BAE3D5BC-5F7C-454C-BEA0-881CED7C8F20}" type="sibTrans" cxnId="{9B282DB5-D290-43AB-A4CA-CA612B6B79C8}">
      <dgm:prSet/>
      <dgm:spPr/>
      <dgm:t>
        <a:bodyPr/>
        <a:lstStyle/>
        <a:p>
          <a:endParaRPr lang="en-US" sz="1200"/>
        </a:p>
      </dgm:t>
    </dgm:pt>
    <dgm:pt modelId="{0C713EDB-8728-442E-A8A6-D2216E195C72}" type="pres">
      <dgm:prSet presAssocID="{53568848-DA9D-43CE-8E6F-EDBB16EAF757}" presName="root" presStyleCnt="0">
        <dgm:presLayoutVars>
          <dgm:dir/>
          <dgm:resizeHandles val="exact"/>
        </dgm:presLayoutVars>
      </dgm:prSet>
      <dgm:spPr/>
    </dgm:pt>
    <dgm:pt modelId="{8CC55F19-65F6-434A-86F1-34FC680BCCD6}" type="pres">
      <dgm:prSet presAssocID="{703CF81F-5E3C-4EB5-9B45-8E16AF9A08EC}" presName="compNode" presStyleCnt="0"/>
      <dgm:spPr/>
    </dgm:pt>
    <dgm:pt modelId="{5A854E9A-92C2-4261-9D30-5EB5665B0A15}" type="pres">
      <dgm:prSet presAssocID="{703CF81F-5E3C-4EB5-9B45-8E16AF9A08EC}" presName="iconBgRect" presStyleLbl="bgShp" presStyleIdx="0" presStyleCnt="5"/>
      <dgm:spPr>
        <a:solidFill>
          <a:srgbClr val="9CDEEE"/>
        </a:solidFill>
      </dgm:spPr>
    </dgm:pt>
    <dgm:pt modelId="{624CBA8F-ED05-4E36-BBAA-85FEDE7EAF9A}" type="pres">
      <dgm:prSet presAssocID="{703CF81F-5E3C-4EB5-9B45-8E16AF9A08E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ye"/>
        </a:ext>
      </dgm:extLst>
    </dgm:pt>
    <dgm:pt modelId="{3C7EAFFC-36E3-4D0A-BE5D-DADEF7106AEE}" type="pres">
      <dgm:prSet presAssocID="{703CF81F-5E3C-4EB5-9B45-8E16AF9A08EC}" presName="spaceRect" presStyleCnt="0"/>
      <dgm:spPr/>
    </dgm:pt>
    <dgm:pt modelId="{AF9B583B-0F69-4D00-9664-4D98AB06048B}" type="pres">
      <dgm:prSet presAssocID="{703CF81F-5E3C-4EB5-9B45-8E16AF9A08EC}" presName="textRect" presStyleLbl="revTx" presStyleIdx="0" presStyleCnt="5" custLinFactNeighborY="-25880">
        <dgm:presLayoutVars>
          <dgm:chMax val="1"/>
          <dgm:chPref val="1"/>
        </dgm:presLayoutVars>
      </dgm:prSet>
      <dgm:spPr/>
    </dgm:pt>
    <dgm:pt modelId="{2C1BE330-66B6-4F4F-9BDA-B5DE62965D9A}" type="pres">
      <dgm:prSet presAssocID="{805B783F-B321-4AC3-A85B-1DC34901D866}" presName="sibTrans" presStyleCnt="0"/>
      <dgm:spPr/>
    </dgm:pt>
    <dgm:pt modelId="{F90D8621-08A0-4B39-94CD-F01FEABA8FE6}" type="pres">
      <dgm:prSet presAssocID="{BE000699-5ED6-4E87-84E7-B3B487CF62E5}" presName="compNode" presStyleCnt="0"/>
      <dgm:spPr/>
    </dgm:pt>
    <dgm:pt modelId="{CF5F4C46-D85A-40CD-8F01-0BCFC68D2156}" type="pres">
      <dgm:prSet presAssocID="{BE000699-5ED6-4E87-84E7-B3B487CF62E5}" presName="iconBgRect" presStyleLbl="bgShp" presStyleIdx="1" presStyleCnt="5"/>
      <dgm:spPr>
        <a:solidFill>
          <a:srgbClr val="9CDEEE"/>
        </a:solidFill>
      </dgm:spPr>
    </dgm:pt>
    <dgm:pt modelId="{B092C90D-AF06-4099-B285-A7023435663D}" type="pres">
      <dgm:prSet presAssocID="{BE000699-5ED6-4E87-84E7-B3B487CF62E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C5770802-8D74-4224-A22D-A83786751151}" type="pres">
      <dgm:prSet presAssocID="{BE000699-5ED6-4E87-84E7-B3B487CF62E5}" presName="spaceRect" presStyleCnt="0"/>
      <dgm:spPr/>
    </dgm:pt>
    <dgm:pt modelId="{29737E7E-6C87-4610-A192-C29F0D96E4B6}" type="pres">
      <dgm:prSet presAssocID="{BE000699-5ED6-4E87-84E7-B3B487CF62E5}" presName="textRect" presStyleLbl="revTx" presStyleIdx="1" presStyleCnt="5" custLinFactNeighborY="-25880">
        <dgm:presLayoutVars>
          <dgm:chMax val="1"/>
          <dgm:chPref val="1"/>
        </dgm:presLayoutVars>
      </dgm:prSet>
      <dgm:spPr/>
    </dgm:pt>
    <dgm:pt modelId="{50A8D18C-F03C-4492-8F72-F9F797527939}" type="pres">
      <dgm:prSet presAssocID="{850E0BBE-8491-4A88-989A-6924784FA221}" presName="sibTrans" presStyleCnt="0"/>
      <dgm:spPr/>
    </dgm:pt>
    <dgm:pt modelId="{96EF53DB-F75C-45E4-AC4F-B1BE0336859A}" type="pres">
      <dgm:prSet presAssocID="{927DE7E0-2A47-45C4-AD51-53F8636FFEB3}" presName="compNode" presStyleCnt="0"/>
      <dgm:spPr/>
    </dgm:pt>
    <dgm:pt modelId="{7C98617A-84B3-48D2-B21B-50677E466EE2}" type="pres">
      <dgm:prSet presAssocID="{927DE7E0-2A47-45C4-AD51-53F8636FFEB3}" presName="iconBgRect" presStyleLbl="bgShp" presStyleIdx="2" presStyleCnt="5"/>
      <dgm:spPr>
        <a:solidFill>
          <a:srgbClr val="9CDEEE"/>
        </a:solidFill>
        <a:ln>
          <a:noFill/>
        </a:ln>
      </dgm:spPr>
    </dgm:pt>
    <dgm:pt modelId="{FEE7B085-225B-4EC2-8B3E-BCD3C71BE415}" type="pres">
      <dgm:prSet presAssocID="{927DE7E0-2A47-45C4-AD51-53F8636FFEB3}"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DBA8A4F4-E672-4BBB-B218-9208427771F9}" type="pres">
      <dgm:prSet presAssocID="{927DE7E0-2A47-45C4-AD51-53F8636FFEB3}" presName="spaceRect" presStyleCnt="0"/>
      <dgm:spPr/>
    </dgm:pt>
    <dgm:pt modelId="{409508B6-F47B-4D9E-90C7-AA158E290F88}" type="pres">
      <dgm:prSet presAssocID="{927DE7E0-2A47-45C4-AD51-53F8636FFEB3}" presName="textRect" presStyleLbl="revTx" presStyleIdx="2" presStyleCnt="5" custScaleX="116501" custLinFactNeighborY="-25880">
        <dgm:presLayoutVars>
          <dgm:chMax val="1"/>
          <dgm:chPref val="1"/>
        </dgm:presLayoutVars>
      </dgm:prSet>
      <dgm:spPr/>
    </dgm:pt>
    <dgm:pt modelId="{9F308C58-9810-4814-93D5-2309D54BE22D}" type="pres">
      <dgm:prSet presAssocID="{797CD0DF-3348-48C2-AF46-BD7F0D808D74}" presName="sibTrans" presStyleCnt="0"/>
      <dgm:spPr/>
    </dgm:pt>
    <dgm:pt modelId="{759548B0-C754-4370-ADEA-55CAF2DD47F4}" type="pres">
      <dgm:prSet presAssocID="{DC902D88-35B6-41B8-8593-B52BCE0F77FD}" presName="compNode" presStyleCnt="0"/>
      <dgm:spPr/>
    </dgm:pt>
    <dgm:pt modelId="{0E644C5D-487F-4168-A07D-446D42785203}" type="pres">
      <dgm:prSet presAssocID="{DC902D88-35B6-41B8-8593-B52BCE0F77FD}" presName="iconBgRect" presStyleLbl="bgShp" presStyleIdx="3" presStyleCnt="5"/>
      <dgm:spPr>
        <a:solidFill>
          <a:srgbClr val="9CDEEE"/>
        </a:solidFill>
      </dgm:spPr>
    </dgm:pt>
    <dgm:pt modelId="{327EAEAF-C4DF-429B-874C-11F06411BBB7}" type="pres">
      <dgm:prSet presAssocID="{DC902D88-35B6-41B8-8593-B52BCE0F77F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E9BF433E-0371-4D55-9A03-AB5CB384A459}" type="pres">
      <dgm:prSet presAssocID="{DC902D88-35B6-41B8-8593-B52BCE0F77FD}" presName="spaceRect" presStyleCnt="0"/>
      <dgm:spPr/>
    </dgm:pt>
    <dgm:pt modelId="{807FFF5B-5F3E-4A34-8EF1-7DC638E3892E}" type="pres">
      <dgm:prSet presAssocID="{DC902D88-35B6-41B8-8593-B52BCE0F77FD}" presName="textRect" presStyleLbl="revTx" presStyleIdx="3" presStyleCnt="5" custLinFactNeighborY="-25880">
        <dgm:presLayoutVars>
          <dgm:chMax val="1"/>
          <dgm:chPref val="1"/>
        </dgm:presLayoutVars>
      </dgm:prSet>
      <dgm:spPr/>
    </dgm:pt>
    <dgm:pt modelId="{4C3F0AE7-B26D-4217-B939-E7AFD0042E2E}" type="pres">
      <dgm:prSet presAssocID="{F7565827-2E62-46B1-84A2-3EAF5119EA1F}" presName="sibTrans" presStyleCnt="0"/>
      <dgm:spPr/>
    </dgm:pt>
    <dgm:pt modelId="{9C0CFCDF-6DCB-4C86-9980-DACB6F46E654}" type="pres">
      <dgm:prSet presAssocID="{6144F2B5-32C4-4D3D-B54F-7B11B6869C80}" presName="compNode" presStyleCnt="0"/>
      <dgm:spPr/>
    </dgm:pt>
    <dgm:pt modelId="{38C0A010-F57B-466A-A508-0863F9A0A6A7}" type="pres">
      <dgm:prSet presAssocID="{6144F2B5-32C4-4D3D-B54F-7B11B6869C80}" presName="iconBgRect" presStyleLbl="bgShp" presStyleIdx="4" presStyleCnt="5"/>
      <dgm:spPr>
        <a:solidFill>
          <a:srgbClr val="9CDEEE"/>
        </a:solidFill>
      </dgm:spPr>
    </dgm:pt>
    <dgm:pt modelId="{4F3A36B8-3500-4C73-B1E4-61F3DBAB2692}" type="pres">
      <dgm:prSet presAssocID="{6144F2B5-32C4-4D3D-B54F-7B11B6869C80}"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oodIdea"/>
        </a:ext>
      </dgm:extLst>
    </dgm:pt>
    <dgm:pt modelId="{9C3E52A9-A01C-45ED-8D1C-F25ED1EC15D6}" type="pres">
      <dgm:prSet presAssocID="{6144F2B5-32C4-4D3D-B54F-7B11B6869C80}" presName="spaceRect" presStyleCnt="0"/>
      <dgm:spPr/>
    </dgm:pt>
    <dgm:pt modelId="{49EBB386-5D27-4668-8D1B-B76E8CE7B9EB}" type="pres">
      <dgm:prSet presAssocID="{6144F2B5-32C4-4D3D-B54F-7B11B6869C80}" presName="textRect" presStyleLbl="revTx" presStyleIdx="4" presStyleCnt="5" custScaleX="143725" custLinFactNeighborY="-25880">
        <dgm:presLayoutVars>
          <dgm:chMax val="1"/>
          <dgm:chPref val="1"/>
        </dgm:presLayoutVars>
      </dgm:prSet>
      <dgm:spPr/>
    </dgm:pt>
  </dgm:ptLst>
  <dgm:cxnLst>
    <dgm:cxn modelId="{DD30D301-39E5-41B9-BFB5-B31EB1384922}" type="presOf" srcId="{BE000699-5ED6-4E87-84E7-B3B487CF62E5}" destId="{29737E7E-6C87-4610-A192-C29F0D96E4B6}" srcOrd="0" destOrd="0" presId="urn:microsoft.com/office/officeart/2018/5/layout/IconCircleLabelList"/>
    <dgm:cxn modelId="{0ABB9802-D304-4F92-A9EE-56AEA616A1A2}" srcId="{53568848-DA9D-43CE-8E6F-EDBB16EAF757}" destId="{BE000699-5ED6-4E87-84E7-B3B487CF62E5}" srcOrd="1" destOrd="0" parTransId="{6F32553C-ACF3-41D7-AA91-0C64569B5DEF}" sibTransId="{850E0BBE-8491-4A88-989A-6924784FA221}"/>
    <dgm:cxn modelId="{4966E660-F1F1-4649-978C-7A0619ACC805}" type="presOf" srcId="{53568848-DA9D-43CE-8E6F-EDBB16EAF757}" destId="{0C713EDB-8728-442E-A8A6-D2216E195C72}" srcOrd="0" destOrd="0" presId="urn:microsoft.com/office/officeart/2018/5/layout/IconCircleLabelList"/>
    <dgm:cxn modelId="{3C63D746-FA6E-452A-8339-D18DBCB0C04E}" srcId="{53568848-DA9D-43CE-8E6F-EDBB16EAF757}" destId="{927DE7E0-2A47-45C4-AD51-53F8636FFEB3}" srcOrd="2" destOrd="0" parTransId="{49B9D04E-7463-408C-B02C-EF0678C49137}" sibTransId="{797CD0DF-3348-48C2-AF46-BD7F0D808D74}"/>
    <dgm:cxn modelId="{C9C5864C-8876-4B4E-8FED-8CE76F7660AB}" type="presOf" srcId="{6144F2B5-32C4-4D3D-B54F-7B11B6869C80}" destId="{49EBB386-5D27-4668-8D1B-B76E8CE7B9EB}" srcOrd="0" destOrd="0" presId="urn:microsoft.com/office/officeart/2018/5/layout/IconCircleLabelList"/>
    <dgm:cxn modelId="{DEE34550-CA8E-4181-BC20-4BB5F02B3AB6}" srcId="{53568848-DA9D-43CE-8E6F-EDBB16EAF757}" destId="{DC902D88-35B6-41B8-8593-B52BCE0F77FD}" srcOrd="3" destOrd="0" parTransId="{F52179FD-8D5D-4A83-832D-B4103CB9611B}" sibTransId="{F7565827-2E62-46B1-84A2-3EAF5119EA1F}"/>
    <dgm:cxn modelId="{A6D77686-8897-4244-B984-F5180621D2D0}" type="presOf" srcId="{927DE7E0-2A47-45C4-AD51-53F8636FFEB3}" destId="{409508B6-F47B-4D9E-90C7-AA158E290F88}" srcOrd="0" destOrd="0" presId="urn:microsoft.com/office/officeart/2018/5/layout/IconCircleLabelList"/>
    <dgm:cxn modelId="{58656BA4-DF21-4380-88C1-2DCA24627DF9}" type="presOf" srcId="{DC902D88-35B6-41B8-8593-B52BCE0F77FD}" destId="{807FFF5B-5F3E-4A34-8EF1-7DC638E3892E}" srcOrd="0" destOrd="0" presId="urn:microsoft.com/office/officeart/2018/5/layout/IconCircleLabelList"/>
    <dgm:cxn modelId="{9B282DB5-D290-43AB-A4CA-CA612B6B79C8}" srcId="{53568848-DA9D-43CE-8E6F-EDBB16EAF757}" destId="{6144F2B5-32C4-4D3D-B54F-7B11B6869C80}" srcOrd="4" destOrd="0" parTransId="{FA69B1B2-86A8-42DC-81F0-A47F772DD0F2}" sibTransId="{BAE3D5BC-5F7C-454C-BEA0-881CED7C8F20}"/>
    <dgm:cxn modelId="{707B3DBE-530A-4870-B28A-9D09FE250D03}" srcId="{53568848-DA9D-43CE-8E6F-EDBB16EAF757}" destId="{703CF81F-5E3C-4EB5-9B45-8E16AF9A08EC}" srcOrd="0" destOrd="0" parTransId="{A79460EA-FB57-4A6C-A785-6BC89068D347}" sibTransId="{805B783F-B321-4AC3-A85B-1DC34901D866}"/>
    <dgm:cxn modelId="{122B7CD1-0AC9-46C7-87B6-4A48BEDD4B17}" type="presOf" srcId="{703CF81F-5E3C-4EB5-9B45-8E16AF9A08EC}" destId="{AF9B583B-0F69-4D00-9664-4D98AB06048B}" srcOrd="0" destOrd="0" presId="urn:microsoft.com/office/officeart/2018/5/layout/IconCircleLabelList"/>
    <dgm:cxn modelId="{16F91A23-E117-451F-911D-06530C6B0387}" type="presParOf" srcId="{0C713EDB-8728-442E-A8A6-D2216E195C72}" destId="{8CC55F19-65F6-434A-86F1-34FC680BCCD6}" srcOrd="0" destOrd="0" presId="urn:microsoft.com/office/officeart/2018/5/layout/IconCircleLabelList"/>
    <dgm:cxn modelId="{7A58D715-0C50-4E7E-A45A-E7728AC729A5}" type="presParOf" srcId="{8CC55F19-65F6-434A-86F1-34FC680BCCD6}" destId="{5A854E9A-92C2-4261-9D30-5EB5665B0A15}" srcOrd="0" destOrd="0" presId="urn:microsoft.com/office/officeart/2018/5/layout/IconCircleLabelList"/>
    <dgm:cxn modelId="{63C57515-680E-42D2-A76F-E658EB1417BF}" type="presParOf" srcId="{8CC55F19-65F6-434A-86F1-34FC680BCCD6}" destId="{624CBA8F-ED05-4E36-BBAA-85FEDE7EAF9A}" srcOrd="1" destOrd="0" presId="urn:microsoft.com/office/officeart/2018/5/layout/IconCircleLabelList"/>
    <dgm:cxn modelId="{88725C47-891F-4442-B9B3-B7914F37315E}" type="presParOf" srcId="{8CC55F19-65F6-434A-86F1-34FC680BCCD6}" destId="{3C7EAFFC-36E3-4D0A-BE5D-DADEF7106AEE}" srcOrd="2" destOrd="0" presId="urn:microsoft.com/office/officeart/2018/5/layout/IconCircleLabelList"/>
    <dgm:cxn modelId="{B94E2D61-A796-4FC7-A134-67E05178702C}" type="presParOf" srcId="{8CC55F19-65F6-434A-86F1-34FC680BCCD6}" destId="{AF9B583B-0F69-4D00-9664-4D98AB06048B}" srcOrd="3" destOrd="0" presId="urn:microsoft.com/office/officeart/2018/5/layout/IconCircleLabelList"/>
    <dgm:cxn modelId="{70B4C55E-F95E-458C-83B0-2A609D30DCEF}" type="presParOf" srcId="{0C713EDB-8728-442E-A8A6-D2216E195C72}" destId="{2C1BE330-66B6-4F4F-9BDA-B5DE62965D9A}" srcOrd="1" destOrd="0" presId="urn:microsoft.com/office/officeart/2018/5/layout/IconCircleLabelList"/>
    <dgm:cxn modelId="{500DB0DA-D17C-4DCA-A0ED-D731B64A40CD}" type="presParOf" srcId="{0C713EDB-8728-442E-A8A6-D2216E195C72}" destId="{F90D8621-08A0-4B39-94CD-F01FEABA8FE6}" srcOrd="2" destOrd="0" presId="urn:microsoft.com/office/officeart/2018/5/layout/IconCircleLabelList"/>
    <dgm:cxn modelId="{48D195F8-E003-4D78-8D5F-38889296522E}" type="presParOf" srcId="{F90D8621-08A0-4B39-94CD-F01FEABA8FE6}" destId="{CF5F4C46-D85A-40CD-8F01-0BCFC68D2156}" srcOrd="0" destOrd="0" presId="urn:microsoft.com/office/officeart/2018/5/layout/IconCircleLabelList"/>
    <dgm:cxn modelId="{3A5081D7-C191-467E-9877-5B988EB834D1}" type="presParOf" srcId="{F90D8621-08A0-4B39-94CD-F01FEABA8FE6}" destId="{B092C90D-AF06-4099-B285-A7023435663D}" srcOrd="1" destOrd="0" presId="urn:microsoft.com/office/officeart/2018/5/layout/IconCircleLabelList"/>
    <dgm:cxn modelId="{971DA2F9-F02F-4D6B-AED8-75AD1FDAED35}" type="presParOf" srcId="{F90D8621-08A0-4B39-94CD-F01FEABA8FE6}" destId="{C5770802-8D74-4224-A22D-A83786751151}" srcOrd="2" destOrd="0" presId="urn:microsoft.com/office/officeart/2018/5/layout/IconCircleLabelList"/>
    <dgm:cxn modelId="{3BEC5055-E5B3-4A8C-B112-A2D68D605AF0}" type="presParOf" srcId="{F90D8621-08A0-4B39-94CD-F01FEABA8FE6}" destId="{29737E7E-6C87-4610-A192-C29F0D96E4B6}" srcOrd="3" destOrd="0" presId="urn:microsoft.com/office/officeart/2018/5/layout/IconCircleLabelList"/>
    <dgm:cxn modelId="{306C5FD9-5CF0-4D7A-A5D7-35E96F8AA9D3}" type="presParOf" srcId="{0C713EDB-8728-442E-A8A6-D2216E195C72}" destId="{50A8D18C-F03C-4492-8F72-F9F797527939}" srcOrd="3" destOrd="0" presId="urn:microsoft.com/office/officeart/2018/5/layout/IconCircleLabelList"/>
    <dgm:cxn modelId="{C2919738-FA37-4FCD-8E68-1AA9B4C90F39}" type="presParOf" srcId="{0C713EDB-8728-442E-A8A6-D2216E195C72}" destId="{96EF53DB-F75C-45E4-AC4F-B1BE0336859A}" srcOrd="4" destOrd="0" presId="urn:microsoft.com/office/officeart/2018/5/layout/IconCircleLabelList"/>
    <dgm:cxn modelId="{CC137089-3988-4BFF-85C9-3E605F326B7D}" type="presParOf" srcId="{96EF53DB-F75C-45E4-AC4F-B1BE0336859A}" destId="{7C98617A-84B3-48D2-B21B-50677E466EE2}" srcOrd="0" destOrd="0" presId="urn:microsoft.com/office/officeart/2018/5/layout/IconCircleLabelList"/>
    <dgm:cxn modelId="{DFE45B6D-BFAE-4E64-A6A3-ADC15D1BDB5A}" type="presParOf" srcId="{96EF53DB-F75C-45E4-AC4F-B1BE0336859A}" destId="{FEE7B085-225B-4EC2-8B3E-BCD3C71BE415}" srcOrd="1" destOrd="0" presId="urn:microsoft.com/office/officeart/2018/5/layout/IconCircleLabelList"/>
    <dgm:cxn modelId="{18AEED42-7907-44D9-B7B6-BE8C2A823214}" type="presParOf" srcId="{96EF53DB-F75C-45E4-AC4F-B1BE0336859A}" destId="{DBA8A4F4-E672-4BBB-B218-9208427771F9}" srcOrd="2" destOrd="0" presId="urn:microsoft.com/office/officeart/2018/5/layout/IconCircleLabelList"/>
    <dgm:cxn modelId="{1D89E9A3-56AE-4F1A-BEE0-56110BC0387F}" type="presParOf" srcId="{96EF53DB-F75C-45E4-AC4F-B1BE0336859A}" destId="{409508B6-F47B-4D9E-90C7-AA158E290F88}" srcOrd="3" destOrd="0" presId="urn:microsoft.com/office/officeart/2018/5/layout/IconCircleLabelList"/>
    <dgm:cxn modelId="{D9B43D34-57B3-4E30-A3CC-694508E33ED3}" type="presParOf" srcId="{0C713EDB-8728-442E-A8A6-D2216E195C72}" destId="{9F308C58-9810-4814-93D5-2309D54BE22D}" srcOrd="5" destOrd="0" presId="urn:microsoft.com/office/officeart/2018/5/layout/IconCircleLabelList"/>
    <dgm:cxn modelId="{F23323A2-3BB1-4488-B0B0-6BD649B2F4AF}" type="presParOf" srcId="{0C713EDB-8728-442E-A8A6-D2216E195C72}" destId="{759548B0-C754-4370-ADEA-55CAF2DD47F4}" srcOrd="6" destOrd="0" presId="urn:microsoft.com/office/officeart/2018/5/layout/IconCircleLabelList"/>
    <dgm:cxn modelId="{BE4A0402-03E4-46B8-B609-19F791882C13}" type="presParOf" srcId="{759548B0-C754-4370-ADEA-55CAF2DD47F4}" destId="{0E644C5D-487F-4168-A07D-446D42785203}" srcOrd="0" destOrd="0" presId="urn:microsoft.com/office/officeart/2018/5/layout/IconCircleLabelList"/>
    <dgm:cxn modelId="{808FDF37-001E-4C26-8096-0707B27544E1}" type="presParOf" srcId="{759548B0-C754-4370-ADEA-55CAF2DD47F4}" destId="{327EAEAF-C4DF-429B-874C-11F06411BBB7}" srcOrd="1" destOrd="0" presId="urn:microsoft.com/office/officeart/2018/5/layout/IconCircleLabelList"/>
    <dgm:cxn modelId="{B58A66DC-68DC-4D74-B586-B2A195441E96}" type="presParOf" srcId="{759548B0-C754-4370-ADEA-55CAF2DD47F4}" destId="{E9BF433E-0371-4D55-9A03-AB5CB384A459}" srcOrd="2" destOrd="0" presId="urn:microsoft.com/office/officeart/2018/5/layout/IconCircleLabelList"/>
    <dgm:cxn modelId="{E1FF093A-D2CA-4316-9024-70D26D1FA657}" type="presParOf" srcId="{759548B0-C754-4370-ADEA-55CAF2DD47F4}" destId="{807FFF5B-5F3E-4A34-8EF1-7DC638E3892E}" srcOrd="3" destOrd="0" presId="urn:microsoft.com/office/officeart/2018/5/layout/IconCircleLabelList"/>
    <dgm:cxn modelId="{F0166F5C-6786-4F89-A85D-C26AACFBB3B4}" type="presParOf" srcId="{0C713EDB-8728-442E-A8A6-D2216E195C72}" destId="{4C3F0AE7-B26D-4217-B939-E7AFD0042E2E}" srcOrd="7" destOrd="0" presId="urn:microsoft.com/office/officeart/2018/5/layout/IconCircleLabelList"/>
    <dgm:cxn modelId="{27094B45-A180-4344-88F6-5FA260136318}" type="presParOf" srcId="{0C713EDB-8728-442E-A8A6-D2216E195C72}" destId="{9C0CFCDF-6DCB-4C86-9980-DACB6F46E654}" srcOrd="8" destOrd="0" presId="urn:microsoft.com/office/officeart/2018/5/layout/IconCircleLabelList"/>
    <dgm:cxn modelId="{4F0C7114-5FF0-4020-A947-D25BBE2F6482}" type="presParOf" srcId="{9C0CFCDF-6DCB-4C86-9980-DACB6F46E654}" destId="{38C0A010-F57B-466A-A508-0863F9A0A6A7}" srcOrd="0" destOrd="0" presId="urn:microsoft.com/office/officeart/2018/5/layout/IconCircleLabelList"/>
    <dgm:cxn modelId="{0641E967-E2D7-4304-9D75-F8D940C343A6}" type="presParOf" srcId="{9C0CFCDF-6DCB-4C86-9980-DACB6F46E654}" destId="{4F3A36B8-3500-4C73-B1E4-61F3DBAB2692}" srcOrd="1" destOrd="0" presId="urn:microsoft.com/office/officeart/2018/5/layout/IconCircleLabelList"/>
    <dgm:cxn modelId="{BA412B78-D70C-4BBB-A12E-5D08FBBF6C51}" type="presParOf" srcId="{9C0CFCDF-6DCB-4C86-9980-DACB6F46E654}" destId="{9C3E52A9-A01C-45ED-8D1C-F25ED1EC15D6}" srcOrd="2" destOrd="0" presId="urn:microsoft.com/office/officeart/2018/5/layout/IconCircleLabelList"/>
    <dgm:cxn modelId="{CCB5FB72-FB83-4C92-9E9B-984916D1119D}" type="presParOf" srcId="{9C0CFCDF-6DCB-4C86-9980-DACB6F46E654}" destId="{49EBB386-5D27-4668-8D1B-B76E8CE7B9EB}"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E70E36-7B9F-4E17-9D4D-8D783D7BCB8B}"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GB"/>
        </a:p>
      </dgm:t>
    </dgm:pt>
    <dgm:pt modelId="{06F6F28E-5F39-48CD-B394-F5D8E8451E0B}">
      <dgm:prSet phldrT="[Tekst]" custT="1"/>
      <dgm:spPr>
        <a:solidFill>
          <a:srgbClr val="4472C4"/>
        </a:solidFill>
      </dgm:spPr>
      <dgm:t>
        <a:bodyPr/>
        <a:lstStyle/>
        <a:p>
          <a:r>
            <a:rPr lang="en-GB" sz="1800">
              <a:latin typeface="Calibri" panose="020F0502020204030204" pitchFamily="34" charset="0"/>
            </a:rPr>
            <a:t>Phase G serves the stakeholders, guarding the: </a:t>
          </a:r>
          <a:endParaRPr lang="en-GB" sz="1800"/>
        </a:p>
      </dgm:t>
    </dgm:pt>
    <dgm:pt modelId="{ACE073F1-C6B1-490B-8B92-2A0231EEAFC0}" type="parTrans" cxnId="{8ACE17BA-0975-4AA6-8582-379B24B782B1}">
      <dgm:prSet/>
      <dgm:spPr/>
      <dgm:t>
        <a:bodyPr/>
        <a:lstStyle/>
        <a:p>
          <a:endParaRPr lang="en-GB"/>
        </a:p>
      </dgm:t>
    </dgm:pt>
    <dgm:pt modelId="{6CA37770-663B-4D97-8205-98E3580E81F0}" type="sibTrans" cxnId="{8ACE17BA-0975-4AA6-8582-379B24B782B1}">
      <dgm:prSet/>
      <dgm:spPr/>
      <dgm:t>
        <a:bodyPr/>
        <a:lstStyle/>
        <a:p>
          <a:endParaRPr lang="en-GB"/>
        </a:p>
      </dgm:t>
    </dgm:pt>
    <dgm:pt modelId="{FC1E532F-A8F9-4DC4-8D0F-84C569B0F887}">
      <dgm:prSet phldrT="[Teks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Mission</a:t>
          </a:r>
          <a:endParaRPr lang="en-GB" sz="1800">
            <a:solidFill>
              <a:srgbClr val="2F528F"/>
            </a:solidFill>
          </a:endParaRPr>
        </a:p>
      </dgm:t>
    </dgm:pt>
    <dgm:pt modelId="{9DB2FF4D-2A02-484B-8591-45DEFEB0C2C8}" type="parTrans" cxnId="{03A87ECE-0042-460F-858C-BCA92DEB0920}">
      <dgm:prSet/>
      <dgm:spPr/>
      <dgm:t>
        <a:bodyPr/>
        <a:lstStyle/>
        <a:p>
          <a:endParaRPr lang="en-GB"/>
        </a:p>
      </dgm:t>
    </dgm:pt>
    <dgm:pt modelId="{5BC16920-E54B-4C81-AD71-0CAC006D44BD}" type="sibTrans" cxnId="{03A87ECE-0042-460F-858C-BCA92DEB0920}">
      <dgm:prSet/>
      <dgm:spPr/>
      <dgm:t>
        <a:bodyPr/>
        <a:lstStyle/>
        <a:p>
          <a:endParaRPr lang="en-GB"/>
        </a:p>
      </dgm:t>
    </dgm:pt>
    <dgm:pt modelId="{A8EC183D-E923-4C47-AD07-FAA415E5C1DE}">
      <dgm:prSe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Vision</a:t>
          </a:r>
        </a:p>
      </dgm:t>
    </dgm:pt>
    <dgm:pt modelId="{F38144C7-B5C9-4DC6-A709-400F6C1C6C93}" type="parTrans" cxnId="{6AFDFD90-B9BD-44BB-B5AF-9539A1284DCA}">
      <dgm:prSet/>
      <dgm:spPr/>
      <dgm:t>
        <a:bodyPr/>
        <a:lstStyle/>
        <a:p>
          <a:endParaRPr lang="en-GB"/>
        </a:p>
      </dgm:t>
    </dgm:pt>
    <dgm:pt modelId="{95D296FB-8694-4957-9340-8AADDDB330E9}" type="sibTrans" cxnId="{6AFDFD90-B9BD-44BB-B5AF-9539A1284DCA}">
      <dgm:prSet/>
      <dgm:spPr/>
      <dgm:t>
        <a:bodyPr/>
        <a:lstStyle/>
        <a:p>
          <a:endParaRPr lang="en-GB"/>
        </a:p>
      </dgm:t>
    </dgm:pt>
    <dgm:pt modelId="{BFD9206F-1C98-4DB6-9493-6F8CA71357DC}">
      <dgm:prSe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Goals</a:t>
          </a:r>
        </a:p>
      </dgm:t>
    </dgm:pt>
    <dgm:pt modelId="{24EB292E-9EE2-447A-9515-E870894D4394}" type="parTrans" cxnId="{2D882732-09FE-4948-951E-4C63A5003618}">
      <dgm:prSet/>
      <dgm:spPr/>
      <dgm:t>
        <a:bodyPr/>
        <a:lstStyle/>
        <a:p>
          <a:endParaRPr lang="en-GB"/>
        </a:p>
      </dgm:t>
    </dgm:pt>
    <dgm:pt modelId="{62255D7F-D088-4E0E-B0B3-EEB29ECD4783}" type="sibTrans" cxnId="{2D882732-09FE-4948-951E-4C63A5003618}">
      <dgm:prSet/>
      <dgm:spPr/>
      <dgm:t>
        <a:bodyPr/>
        <a:lstStyle/>
        <a:p>
          <a:endParaRPr lang="en-GB"/>
        </a:p>
      </dgm:t>
    </dgm:pt>
    <dgm:pt modelId="{668349D4-7DD3-4887-B2DF-8EAA580A85A5}">
      <dgm:prSe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Investment roadmap</a:t>
          </a:r>
        </a:p>
      </dgm:t>
    </dgm:pt>
    <dgm:pt modelId="{6F2803D6-E2C1-4358-B81B-16A22DA0D551}" type="parTrans" cxnId="{4C8FFE7E-8D5D-4D21-ABC2-06F28B1C4BEF}">
      <dgm:prSet/>
      <dgm:spPr/>
      <dgm:t>
        <a:bodyPr/>
        <a:lstStyle/>
        <a:p>
          <a:endParaRPr lang="en-GB"/>
        </a:p>
      </dgm:t>
    </dgm:pt>
    <dgm:pt modelId="{2B09A704-1D2F-4F60-B92A-88517BDE1DCC}" type="sibTrans" cxnId="{4C8FFE7E-8D5D-4D21-ABC2-06F28B1C4BEF}">
      <dgm:prSet/>
      <dgm:spPr/>
      <dgm:t>
        <a:bodyPr/>
        <a:lstStyle/>
        <a:p>
          <a:endParaRPr lang="en-GB"/>
        </a:p>
      </dgm:t>
    </dgm:pt>
    <dgm:pt modelId="{45766E7C-D3F8-4E96-BA12-264E24163547}">
      <dgm:prSet custT="1"/>
      <dgm:spPr/>
      <dgm:t>
        <a:bodyPr/>
        <a:lstStyle/>
        <a:p>
          <a:pPr>
            <a:buFont typeface="Arial" panose="020B0604020202020204" pitchFamily="34" charset="0"/>
            <a:buChar char="•"/>
          </a:pPr>
          <a:r>
            <a:rPr lang="en-GB" sz="1800">
              <a:solidFill>
                <a:srgbClr val="2F528F"/>
              </a:solidFill>
              <a:latin typeface="Calibri" panose="020F0502020204030204" pitchFamily="34" charset="0"/>
            </a:rPr>
            <a:t>Enterprise value</a:t>
          </a:r>
        </a:p>
      </dgm:t>
    </dgm:pt>
    <dgm:pt modelId="{95DFFFB3-189F-454A-B045-3FE666B4CBB1}" type="parTrans" cxnId="{CBF17C26-CB5F-406D-8D16-2E9CE7683A52}">
      <dgm:prSet/>
      <dgm:spPr/>
      <dgm:t>
        <a:bodyPr/>
        <a:lstStyle/>
        <a:p>
          <a:endParaRPr lang="en-GB"/>
        </a:p>
      </dgm:t>
    </dgm:pt>
    <dgm:pt modelId="{39E81461-63DB-43F0-A546-14831F318C8D}" type="sibTrans" cxnId="{CBF17C26-CB5F-406D-8D16-2E9CE7683A52}">
      <dgm:prSet/>
      <dgm:spPr/>
      <dgm:t>
        <a:bodyPr/>
        <a:lstStyle/>
        <a:p>
          <a:endParaRPr lang="en-GB"/>
        </a:p>
      </dgm:t>
    </dgm:pt>
    <dgm:pt modelId="{CCA0D66C-FB35-408E-BEB2-AEC540C4D54A}" type="pres">
      <dgm:prSet presAssocID="{02E70E36-7B9F-4E17-9D4D-8D783D7BCB8B}" presName="linear" presStyleCnt="0">
        <dgm:presLayoutVars>
          <dgm:animLvl val="lvl"/>
          <dgm:resizeHandles val="exact"/>
        </dgm:presLayoutVars>
      </dgm:prSet>
      <dgm:spPr/>
    </dgm:pt>
    <dgm:pt modelId="{AD482403-E2C6-4189-81AD-F9358EDD2253}" type="pres">
      <dgm:prSet presAssocID="{06F6F28E-5F39-48CD-B394-F5D8E8451E0B}" presName="parentText" presStyleLbl="node1" presStyleIdx="0" presStyleCnt="1" custScaleY="37720" custLinFactNeighborX="167" custLinFactNeighborY="-23152">
        <dgm:presLayoutVars>
          <dgm:chMax val="0"/>
          <dgm:bulletEnabled val="1"/>
        </dgm:presLayoutVars>
      </dgm:prSet>
      <dgm:spPr/>
    </dgm:pt>
    <dgm:pt modelId="{E12A490C-0E61-4D90-9A24-FF762E27F510}" type="pres">
      <dgm:prSet presAssocID="{06F6F28E-5F39-48CD-B394-F5D8E8451E0B}" presName="childText" presStyleLbl="revTx" presStyleIdx="0" presStyleCnt="1" custScaleX="91558" custLinFactNeighborX="167" custLinFactNeighborY="-31730">
        <dgm:presLayoutVars>
          <dgm:bulletEnabled val="1"/>
        </dgm:presLayoutVars>
      </dgm:prSet>
      <dgm:spPr/>
    </dgm:pt>
  </dgm:ptLst>
  <dgm:cxnLst>
    <dgm:cxn modelId="{CBF17C26-CB5F-406D-8D16-2E9CE7683A52}" srcId="{06F6F28E-5F39-48CD-B394-F5D8E8451E0B}" destId="{45766E7C-D3F8-4E96-BA12-264E24163547}" srcOrd="4" destOrd="0" parTransId="{95DFFFB3-189F-454A-B045-3FE666B4CBB1}" sibTransId="{39E81461-63DB-43F0-A546-14831F318C8D}"/>
    <dgm:cxn modelId="{2D882732-09FE-4948-951E-4C63A5003618}" srcId="{06F6F28E-5F39-48CD-B394-F5D8E8451E0B}" destId="{BFD9206F-1C98-4DB6-9493-6F8CA71357DC}" srcOrd="2" destOrd="0" parTransId="{24EB292E-9EE2-447A-9515-E870894D4394}" sibTransId="{62255D7F-D088-4E0E-B0B3-EEB29ECD4783}"/>
    <dgm:cxn modelId="{E470CE3B-28A7-410E-B163-B00F56B364DB}" type="presOf" srcId="{FC1E532F-A8F9-4DC4-8D0F-84C569B0F887}" destId="{E12A490C-0E61-4D90-9A24-FF762E27F510}" srcOrd="0" destOrd="0" presId="urn:microsoft.com/office/officeart/2005/8/layout/vList2"/>
    <dgm:cxn modelId="{58A7AF7D-8553-4122-B1BE-432077C63514}" type="presOf" srcId="{A8EC183D-E923-4C47-AD07-FAA415E5C1DE}" destId="{E12A490C-0E61-4D90-9A24-FF762E27F510}" srcOrd="0" destOrd="1" presId="urn:microsoft.com/office/officeart/2005/8/layout/vList2"/>
    <dgm:cxn modelId="{4C8FFE7E-8D5D-4D21-ABC2-06F28B1C4BEF}" srcId="{06F6F28E-5F39-48CD-B394-F5D8E8451E0B}" destId="{668349D4-7DD3-4887-B2DF-8EAA580A85A5}" srcOrd="3" destOrd="0" parTransId="{6F2803D6-E2C1-4358-B81B-16A22DA0D551}" sibTransId="{2B09A704-1D2F-4F60-B92A-88517BDE1DCC}"/>
    <dgm:cxn modelId="{6AFDFD90-B9BD-44BB-B5AF-9539A1284DCA}" srcId="{06F6F28E-5F39-48CD-B394-F5D8E8451E0B}" destId="{A8EC183D-E923-4C47-AD07-FAA415E5C1DE}" srcOrd="1" destOrd="0" parTransId="{F38144C7-B5C9-4DC6-A709-400F6C1C6C93}" sibTransId="{95D296FB-8694-4957-9340-8AADDDB330E9}"/>
    <dgm:cxn modelId="{318E98A2-AEBF-4346-97A9-2BFE4281BBE7}" type="presOf" srcId="{06F6F28E-5F39-48CD-B394-F5D8E8451E0B}" destId="{AD482403-E2C6-4189-81AD-F9358EDD2253}" srcOrd="0" destOrd="0" presId="urn:microsoft.com/office/officeart/2005/8/layout/vList2"/>
    <dgm:cxn modelId="{8ACE17BA-0975-4AA6-8582-379B24B782B1}" srcId="{02E70E36-7B9F-4E17-9D4D-8D783D7BCB8B}" destId="{06F6F28E-5F39-48CD-B394-F5D8E8451E0B}" srcOrd="0" destOrd="0" parTransId="{ACE073F1-C6B1-490B-8B92-2A0231EEAFC0}" sibTransId="{6CA37770-663B-4D97-8205-98E3580E81F0}"/>
    <dgm:cxn modelId="{8E7D47C7-D3B1-4B4F-940B-0B97A8745F5D}" type="presOf" srcId="{02E70E36-7B9F-4E17-9D4D-8D783D7BCB8B}" destId="{CCA0D66C-FB35-408E-BEB2-AEC540C4D54A}" srcOrd="0" destOrd="0" presId="urn:microsoft.com/office/officeart/2005/8/layout/vList2"/>
    <dgm:cxn modelId="{03A87ECE-0042-460F-858C-BCA92DEB0920}" srcId="{06F6F28E-5F39-48CD-B394-F5D8E8451E0B}" destId="{FC1E532F-A8F9-4DC4-8D0F-84C569B0F887}" srcOrd="0" destOrd="0" parTransId="{9DB2FF4D-2A02-484B-8591-45DEFEB0C2C8}" sibTransId="{5BC16920-E54B-4C81-AD71-0CAC006D44BD}"/>
    <dgm:cxn modelId="{829430CF-7779-42C9-BE54-63BA5C3E12BC}" type="presOf" srcId="{45766E7C-D3F8-4E96-BA12-264E24163547}" destId="{E12A490C-0E61-4D90-9A24-FF762E27F510}" srcOrd="0" destOrd="4" presId="urn:microsoft.com/office/officeart/2005/8/layout/vList2"/>
    <dgm:cxn modelId="{E4D71FE0-9CD0-48DA-9AAA-E5F97C40D47F}" type="presOf" srcId="{668349D4-7DD3-4887-B2DF-8EAA580A85A5}" destId="{E12A490C-0E61-4D90-9A24-FF762E27F510}" srcOrd="0" destOrd="3" presId="urn:microsoft.com/office/officeart/2005/8/layout/vList2"/>
    <dgm:cxn modelId="{1A6CDDEE-C2E0-47FD-9DEA-D0FEEE8C76CE}" type="presOf" srcId="{BFD9206F-1C98-4DB6-9493-6F8CA71357DC}" destId="{E12A490C-0E61-4D90-9A24-FF762E27F510}" srcOrd="0" destOrd="2" presId="urn:microsoft.com/office/officeart/2005/8/layout/vList2"/>
    <dgm:cxn modelId="{B0D586AB-7ABA-4E57-BE9C-8E4F4D790D53}" type="presParOf" srcId="{CCA0D66C-FB35-408E-BEB2-AEC540C4D54A}" destId="{AD482403-E2C6-4189-81AD-F9358EDD2253}" srcOrd="0" destOrd="0" presId="urn:microsoft.com/office/officeart/2005/8/layout/vList2"/>
    <dgm:cxn modelId="{BF358A26-1FEB-4F10-829B-B9769F57715D}" type="presParOf" srcId="{CCA0D66C-FB35-408E-BEB2-AEC540C4D54A}" destId="{E12A490C-0E61-4D90-9A24-FF762E27F510}"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2A55568A-3C39-42DB-A0C7-EA517C0D1F0D}" type="doc">
      <dgm:prSet loTypeId="urn:microsoft.com/office/officeart/2018/2/layout/IconVerticalSolidList" loCatId="icon" qsTypeId="urn:microsoft.com/office/officeart/2005/8/quickstyle/simple5" qsCatId="simple" csTypeId="urn:microsoft.com/office/officeart/2005/8/colors/colorful5" csCatId="colorful" phldr="1"/>
      <dgm:spPr/>
      <dgm:t>
        <a:bodyPr/>
        <a:lstStyle/>
        <a:p>
          <a:endParaRPr lang="en-US"/>
        </a:p>
      </dgm:t>
    </dgm:pt>
    <dgm:pt modelId="{FC75DD88-F7D3-4027-9B2D-7AF141279AC2}">
      <dgm:prSet custT="1"/>
      <dgm:spPr/>
      <dgm:t>
        <a:bodyPr/>
        <a:lstStyle/>
        <a:p>
          <a:pPr>
            <a:lnSpc>
              <a:spcPct val="100000"/>
            </a:lnSpc>
          </a:pPr>
          <a:r>
            <a:rPr lang="en-GB" sz="1400">
              <a:solidFill>
                <a:srgbClr val="1F4E79"/>
              </a:solidFill>
            </a:rPr>
            <a:t>The point of EA is to produce a detailed description of something that can be created.</a:t>
          </a:r>
          <a:endParaRPr lang="en-US" sz="1400">
            <a:solidFill>
              <a:srgbClr val="1F4E79"/>
            </a:solidFill>
          </a:endParaRPr>
        </a:p>
      </dgm:t>
    </dgm:pt>
    <dgm:pt modelId="{3E2CD337-A139-44C7-AE53-DCFF421D24A8}" type="parTrans" cxnId="{A63BBF7D-95DF-46FF-8EE6-1A968AF88FDB}">
      <dgm:prSet/>
      <dgm:spPr/>
      <dgm:t>
        <a:bodyPr/>
        <a:lstStyle/>
        <a:p>
          <a:endParaRPr lang="en-US" sz="1400">
            <a:solidFill>
              <a:srgbClr val="1F4E79"/>
            </a:solidFill>
          </a:endParaRPr>
        </a:p>
      </dgm:t>
    </dgm:pt>
    <dgm:pt modelId="{C03E0C52-0503-4883-A815-D779EA0644B5}" type="sibTrans" cxnId="{A63BBF7D-95DF-46FF-8EE6-1A968AF88FDB}">
      <dgm:prSet/>
      <dgm:spPr/>
      <dgm:t>
        <a:bodyPr/>
        <a:lstStyle/>
        <a:p>
          <a:endParaRPr lang="en-US" sz="1400">
            <a:solidFill>
              <a:srgbClr val="1F4E79"/>
            </a:solidFill>
          </a:endParaRPr>
        </a:p>
      </dgm:t>
    </dgm:pt>
    <dgm:pt modelId="{9A5985CD-4FBC-453E-8A24-8D084A6A13E3}">
      <dgm:prSet custT="1"/>
      <dgm:spPr/>
      <dgm:t>
        <a:bodyPr/>
        <a:lstStyle/>
        <a:p>
          <a:pPr>
            <a:lnSpc>
              <a:spcPct val="100000"/>
            </a:lnSpc>
          </a:pPr>
          <a:r>
            <a:rPr lang="en-GB" sz="1400">
              <a:solidFill>
                <a:srgbClr val="1F4E79"/>
              </a:solidFill>
            </a:rPr>
            <a:t>As with plans produced by any design system, it is not sufficient to just pass these to ‘the builders’ in the hope of flawless creation.</a:t>
          </a:r>
          <a:endParaRPr lang="en-US" sz="1400">
            <a:solidFill>
              <a:srgbClr val="1F4E79"/>
            </a:solidFill>
          </a:endParaRPr>
        </a:p>
      </dgm:t>
    </dgm:pt>
    <dgm:pt modelId="{4F8C2474-04BE-4471-94D1-CC6C036AD866}" type="parTrans" cxnId="{086A782B-C207-4030-8A1E-CA8BE2E625CA}">
      <dgm:prSet/>
      <dgm:spPr/>
      <dgm:t>
        <a:bodyPr/>
        <a:lstStyle/>
        <a:p>
          <a:endParaRPr lang="en-US" sz="1400">
            <a:solidFill>
              <a:srgbClr val="1F4E79"/>
            </a:solidFill>
          </a:endParaRPr>
        </a:p>
      </dgm:t>
    </dgm:pt>
    <dgm:pt modelId="{8BA7E2BE-45FD-43CD-886E-D6D5BB9ECDC3}" type="sibTrans" cxnId="{086A782B-C207-4030-8A1E-CA8BE2E625CA}">
      <dgm:prSet/>
      <dgm:spPr/>
      <dgm:t>
        <a:bodyPr/>
        <a:lstStyle/>
        <a:p>
          <a:endParaRPr lang="en-US" sz="1400">
            <a:solidFill>
              <a:srgbClr val="1F4E79"/>
            </a:solidFill>
          </a:endParaRPr>
        </a:p>
      </dgm:t>
    </dgm:pt>
    <dgm:pt modelId="{6478A385-8515-4112-B0DF-1181D9DD23BC}">
      <dgm:prSet custT="1"/>
      <dgm:spPr/>
      <dgm:t>
        <a:bodyPr/>
        <a:lstStyle/>
        <a:p>
          <a:pPr>
            <a:lnSpc>
              <a:spcPct val="100000"/>
            </a:lnSpc>
          </a:pPr>
          <a:r>
            <a:rPr lang="en-GB" sz="1400">
              <a:solidFill>
                <a:srgbClr val="1F4E79"/>
              </a:solidFill>
            </a:rPr>
            <a:t>It is the Enterprise Architect who ‘signs off’ that the output from the builders [developers]  maps accurately to the design.</a:t>
          </a:r>
          <a:endParaRPr lang="en-US" sz="1400">
            <a:solidFill>
              <a:srgbClr val="1F4E79"/>
            </a:solidFill>
          </a:endParaRPr>
        </a:p>
      </dgm:t>
    </dgm:pt>
    <dgm:pt modelId="{144E7B10-A26F-48DB-A978-C306BFEC5753}" type="parTrans" cxnId="{06296E45-C63E-4F56-83E7-FED405ABCA0B}">
      <dgm:prSet/>
      <dgm:spPr/>
      <dgm:t>
        <a:bodyPr/>
        <a:lstStyle/>
        <a:p>
          <a:endParaRPr lang="en-US" sz="1400">
            <a:solidFill>
              <a:srgbClr val="1F4E79"/>
            </a:solidFill>
          </a:endParaRPr>
        </a:p>
      </dgm:t>
    </dgm:pt>
    <dgm:pt modelId="{B071615D-238C-4757-B15A-0C79561EF2D1}" type="sibTrans" cxnId="{06296E45-C63E-4F56-83E7-FED405ABCA0B}">
      <dgm:prSet/>
      <dgm:spPr/>
      <dgm:t>
        <a:bodyPr/>
        <a:lstStyle/>
        <a:p>
          <a:endParaRPr lang="en-US" sz="1400">
            <a:solidFill>
              <a:srgbClr val="1F4E79"/>
            </a:solidFill>
          </a:endParaRPr>
        </a:p>
      </dgm:t>
    </dgm:pt>
    <dgm:pt modelId="{75C46963-0278-4FAB-943D-216BA475A597}">
      <dgm:prSet custT="1"/>
      <dgm:spPr/>
      <dgm:t>
        <a:bodyPr/>
        <a:lstStyle/>
        <a:p>
          <a:pPr>
            <a:lnSpc>
              <a:spcPct val="100000"/>
            </a:lnSpc>
          </a:pPr>
          <a:r>
            <a:rPr lang="en-GB" sz="1400">
              <a:solidFill>
                <a:srgbClr val="1F4E79"/>
              </a:solidFill>
            </a:rPr>
            <a:t>A formal process and understanding of relationships are needed to assure this happens.</a:t>
          </a:r>
          <a:endParaRPr lang="en-US" sz="1400">
            <a:solidFill>
              <a:srgbClr val="1F4E79"/>
            </a:solidFill>
          </a:endParaRPr>
        </a:p>
      </dgm:t>
    </dgm:pt>
    <dgm:pt modelId="{F399B9FA-18D5-4719-818F-3AC9642DB6CA}" type="parTrans" cxnId="{687E4E79-887F-41AE-882E-EE5C2B11E4F9}">
      <dgm:prSet/>
      <dgm:spPr/>
      <dgm:t>
        <a:bodyPr/>
        <a:lstStyle/>
        <a:p>
          <a:endParaRPr lang="en-US" sz="1400">
            <a:solidFill>
              <a:srgbClr val="1F4E79"/>
            </a:solidFill>
          </a:endParaRPr>
        </a:p>
      </dgm:t>
    </dgm:pt>
    <dgm:pt modelId="{E61761A0-5EBF-45FF-8D19-273315326ECB}" type="sibTrans" cxnId="{687E4E79-887F-41AE-882E-EE5C2B11E4F9}">
      <dgm:prSet/>
      <dgm:spPr/>
      <dgm:t>
        <a:bodyPr/>
        <a:lstStyle/>
        <a:p>
          <a:endParaRPr lang="en-US" sz="1400">
            <a:solidFill>
              <a:srgbClr val="1F4E79"/>
            </a:solidFill>
          </a:endParaRPr>
        </a:p>
      </dgm:t>
    </dgm:pt>
    <dgm:pt modelId="{446050BB-CEA3-4B8A-85FD-531EACA0D795}" type="pres">
      <dgm:prSet presAssocID="{2A55568A-3C39-42DB-A0C7-EA517C0D1F0D}" presName="root" presStyleCnt="0">
        <dgm:presLayoutVars>
          <dgm:dir/>
          <dgm:resizeHandles val="exact"/>
        </dgm:presLayoutVars>
      </dgm:prSet>
      <dgm:spPr/>
    </dgm:pt>
    <dgm:pt modelId="{8CE7AA08-1CC0-4CE6-B0C5-7C25F9637400}" type="pres">
      <dgm:prSet presAssocID="{FC75DD88-F7D3-4027-9B2D-7AF141279AC2}" presName="compNode" presStyleCnt="0"/>
      <dgm:spPr/>
    </dgm:pt>
    <dgm:pt modelId="{F06C6034-1C69-41EB-924F-2EBA86FA0921}" type="pres">
      <dgm:prSet presAssocID="{FC75DD88-F7D3-4027-9B2D-7AF141279AC2}" presName="bgRect" presStyleLbl="bgShp" presStyleIdx="0" presStyleCnt="4"/>
      <dgm:spPr/>
    </dgm:pt>
    <dgm:pt modelId="{B3DD386B-6899-42A0-BE5B-32D3DB07E584}" type="pres">
      <dgm:prSet presAssocID="{FC75DD88-F7D3-4027-9B2D-7AF141279AC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Flowchart"/>
        </a:ext>
      </dgm:extLst>
    </dgm:pt>
    <dgm:pt modelId="{479C63AE-DA09-403B-9B52-C962FDE4CBC2}" type="pres">
      <dgm:prSet presAssocID="{FC75DD88-F7D3-4027-9B2D-7AF141279AC2}" presName="spaceRect" presStyleCnt="0"/>
      <dgm:spPr/>
    </dgm:pt>
    <dgm:pt modelId="{3A35E55E-BD50-46AF-BEC2-466EE8A75F59}" type="pres">
      <dgm:prSet presAssocID="{FC75DD88-F7D3-4027-9B2D-7AF141279AC2}" presName="parTx" presStyleLbl="revTx" presStyleIdx="0" presStyleCnt="4">
        <dgm:presLayoutVars>
          <dgm:chMax val="0"/>
          <dgm:chPref val="0"/>
        </dgm:presLayoutVars>
      </dgm:prSet>
      <dgm:spPr/>
    </dgm:pt>
    <dgm:pt modelId="{3035A89B-B006-4E00-997C-E9D7BBEBCD25}" type="pres">
      <dgm:prSet presAssocID="{C03E0C52-0503-4883-A815-D779EA0644B5}" presName="sibTrans" presStyleCnt="0"/>
      <dgm:spPr/>
    </dgm:pt>
    <dgm:pt modelId="{E6B9AC81-DF66-4C8E-9958-90938510937A}" type="pres">
      <dgm:prSet presAssocID="{9A5985CD-4FBC-453E-8A24-8D084A6A13E3}" presName="compNode" presStyleCnt="0"/>
      <dgm:spPr/>
    </dgm:pt>
    <dgm:pt modelId="{213A192E-6629-471B-AF5B-9DD301FD5842}" type="pres">
      <dgm:prSet presAssocID="{9A5985CD-4FBC-453E-8A24-8D084A6A13E3}" presName="bgRect" presStyleLbl="bgShp" presStyleIdx="1" presStyleCnt="4"/>
      <dgm:spPr/>
    </dgm:pt>
    <dgm:pt modelId="{ABC2F0CF-4595-467F-8A99-E2709726BE69}" type="pres">
      <dgm:prSet presAssocID="{9A5985CD-4FBC-453E-8A24-8D084A6A13E3}"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dozer"/>
        </a:ext>
      </dgm:extLst>
    </dgm:pt>
    <dgm:pt modelId="{20E7DF79-1712-4BA7-B8FD-E79D674B3D9C}" type="pres">
      <dgm:prSet presAssocID="{9A5985CD-4FBC-453E-8A24-8D084A6A13E3}" presName="spaceRect" presStyleCnt="0"/>
      <dgm:spPr/>
    </dgm:pt>
    <dgm:pt modelId="{09256DD3-34E4-4532-9F12-39E7EE19EA0F}" type="pres">
      <dgm:prSet presAssocID="{9A5985CD-4FBC-453E-8A24-8D084A6A13E3}" presName="parTx" presStyleLbl="revTx" presStyleIdx="1" presStyleCnt="4">
        <dgm:presLayoutVars>
          <dgm:chMax val="0"/>
          <dgm:chPref val="0"/>
        </dgm:presLayoutVars>
      </dgm:prSet>
      <dgm:spPr/>
    </dgm:pt>
    <dgm:pt modelId="{B15EF42B-435B-428D-B4DC-F8C5CC3D8AAC}" type="pres">
      <dgm:prSet presAssocID="{8BA7E2BE-45FD-43CD-886E-D6D5BB9ECDC3}" presName="sibTrans" presStyleCnt="0"/>
      <dgm:spPr/>
    </dgm:pt>
    <dgm:pt modelId="{C2BA919C-EA7A-4D9B-B41E-EC389CE709DD}" type="pres">
      <dgm:prSet presAssocID="{6478A385-8515-4112-B0DF-1181D9DD23BC}" presName="compNode" presStyleCnt="0"/>
      <dgm:spPr/>
    </dgm:pt>
    <dgm:pt modelId="{E17CACEE-5C5D-4240-981A-E3B07D917799}" type="pres">
      <dgm:prSet presAssocID="{6478A385-8515-4112-B0DF-1181D9DD23BC}" presName="bgRect" presStyleLbl="bgShp" presStyleIdx="2" presStyleCnt="4"/>
      <dgm:spPr/>
    </dgm:pt>
    <dgm:pt modelId="{25A4EDCC-2055-4737-ACC9-A19F11500608}" type="pres">
      <dgm:prSet presAssocID="{6478A385-8515-4112-B0DF-1181D9DD23B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ity"/>
        </a:ext>
      </dgm:extLst>
    </dgm:pt>
    <dgm:pt modelId="{C53B04A8-9F5E-43C6-A6A4-716FEBF20F8C}" type="pres">
      <dgm:prSet presAssocID="{6478A385-8515-4112-B0DF-1181D9DD23BC}" presName="spaceRect" presStyleCnt="0"/>
      <dgm:spPr/>
    </dgm:pt>
    <dgm:pt modelId="{8872EE78-55BE-42FE-A724-641A714DDE8E}" type="pres">
      <dgm:prSet presAssocID="{6478A385-8515-4112-B0DF-1181D9DD23BC}" presName="parTx" presStyleLbl="revTx" presStyleIdx="2" presStyleCnt="4">
        <dgm:presLayoutVars>
          <dgm:chMax val="0"/>
          <dgm:chPref val="0"/>
        </dgm:presLayoutVars>
      </dgm:prSet>
      <dgm:spPr/>
    </dgm:pt>
    <dgm:pt modelId="{4CF6D455-7881-4702-B060-FEC5AEF14251}" type="pres">
      <dgm:prSet presAssocID="{B071615D-238C-4757-B15A-0C79561EF2D1}" presName="sibTrans" presStyleCnt="0"/>
      <dgm:spPr/>
    </dgm:pt>
    <dgm:pt modelId="{BAE662F9-E4AB-4A28-9FE9-690C1F86D5B7}" type="pres">
      <dgm:prSet presAssocID="{75C46963-0278-4FAB-943D-216BA475A597}" presName="compNode" presStyleCnt="0"/>
      <dgm:spPr/>
    </dgm:pt>
    <dgm:pt modelId="{823E9C75-25C8-41DB-9242-0F30D1E30F54}" type="pres">
      <dgm:prSet presAssocID="{75C46963-0278-4FAB-943D-216BA475A597}" presName="bgRect" presStyleLbl="bgShp" presStyleIdx="3" presStyleCnt="4"/>
      <dgm:spPr/>
    </dgm:pt>
    <dgm:pt modelId="{C9C1EC84-5B76-48EB-9C66-9F6D07DA1D1A}" type="pres">
      <dgm:prSet presAssocID="{75C46963-0278-4FAB-943D-216BA475A59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oup of People"/>
        </a:ext>
      </dgm:extLst>
    </dgm:pt>
    <dgm:pt modelId="{55DB5D8D-88F9-4D8B-BF58-940446BD8187}" type="pres">
      <dgm:prSet presAssocID="{75C46963-0278-4FAB-943D-216BA475A597}" presName="spaceRect" presStyleCnt="0"/>
      <dgm:spPr/>
    </dgm:pt>
    <dgm:pt modelId="{69CB4B41-B688-46E9-B74B-CAB960F4D462}" type="pres">
      <dgm:prSet presAssocID="{75C46963-0278-4FAB-943D-216BA475A597}" presName="parTx" presStyleLbl="revTx" presStyleIdx="3" presStyleCnt="4">
        <dgm:presLayoutVars>
          <dgm:chMax val="0"/>
          <dgm:chPref val="0"/>
        </dgm:presLayoutVars>
      </dgm:prSet>
      <dgm:spPr/>
    </dgm:pt>
  </dgm:ptLst>
  <dgm:cxnLst>
    <dgm:cxn modelId="{086A782B-C207-4030-8A1E-CA8BE2E625CA}" srcId="{2A55568A-3C39-42DB-A0C7-EA517C0D1F0D}" destId="{9A5985CD-4FBC-453E-8A24-8D084A6A13E3}" srcOrd="1" destOrd="0" parTransId="{4F8C2474-04BE-4471-94D1-CC6C036AD866}" sibTransId="{8BA7E2BE-45FD-43CD-886E-D6D5BB9ECDC3}"/>
    <dgm:cxn modelId="{B398DA41-D114-4E36-807E-FEF642F2C56E}" type="presOf" srcId="{75C46963-0278-4FAB-943D-216BA475A597}" destId="{69CB4B41-B688-46E9-B74B-CAB960F4D462}" srcOrd="0" destOrd="0" presId="urn:microsoft.com/office/officeart/2018/2/layout/IconVerticalSolidList"/>
    <dgm:cxn modelId="{DFF33E63-4D2D-4D5A-81A1-91142E9D81F0}" type="presOf" srcId="{6478A385-8515-4112-B0DF-1181D9DD23BC}" destId="{8872EE78-55BE-42FE-A724-641A714DDE8E}" srcOrd="0" destOrd="0" presId="urn:microsoft.com/office/officeart/2018/2/layout/IconVerticalSolidList"/>
    <dgm:cxn modelId="{ABCCF644-8A84-4F18-A424-A2850916C3DE}" type="presOf" srcId="{2A55568A-3C39-42DB-A0C7-EA517C0D1F0D}" destId="{446050BB-CEA3-4B8A-85FD-531EACA0D795}" srcOrd="0" destOrd="0" presId="urn:microsoft.com/office/officeart/2018/2/layout/IconVerticalSolidList"/>
    <dgm:cxn modelId="{06296E45-C63E-4F56-83E7-FED405ABCA0B}" srcId="{2A55568A-3C39-42DB-A0C7-EA517C0D1F0D}" destId="{6478A385-8515-4112-B0DF-1181D9DD23BC}" srcOrd="2" destOrd="0" parTransId="{144E7B10-A26F-48DB-A978-C306BFEC5753}" sibTransId="{B071615D-238C-4757-B15A-0C79561EF2D1}"/>
    <dgm:cxn modelId="{687E4E79-887F-41AE-882E-EE5C2B11E4F9}" srcId="{2A55568A-3C39-42DB-A0C7-EA517C0D1F0D}" destId="{75C46963-0278-4FAB-943D-216BA475A597}" srcOrd="3" destOrd="0" parTransId="{F399B9FA-18D5-4719-818F-3AC9642DB6CA}" sibTransId="{E61761A0-5EBF-45FF-8D19-273315326ECB}"/>
    <dgm:cxn modelId="{A63BBF7D-95DF-46FF-8EE6-1A968AF88FDB}" srcId="{2A55568A-3C39-42DB-A0C7-EA517C0D1F0D}" destId="{FC75DD88-F7D3-4027-9B2D-7AF141279AC2}" srcOrd="0" destOrd="0" parTransId="{3E2CD337-A139-44C7-AE53-DCFF421D24A8}" sibTransId="{C03E0C52-0503-4883-A815-D779EA0644B5}"/>
    <dgm:cxn modelId="{96DE04D1-6CA0-4184-BE4B-D7FDE291A08D}" type="presOf" srcId="{9A5985CD-4FBC-453E-8A24-8D084A6A13E3}" destId="{09256DD3-34E4-4532-9F12-39E7EE19EA0F}" srcOrd="0" destOrd="0" presId="urn:microsoft.com/office/officeart/2018/2/layout/IconVerticalSolidList"/>
    <dgm:cxn modelId="{6A75B4FD-98B4-4E71-AF2C-70030638268C}" type="presOf" srcId="{FC75DD88-F7D3-4027-9B2D-7AF141279AC2}" destId="{3A35E55E-BD50-46AF-BEC2-466EE8A75F59}" srcOrd="0" destOrd="0" presId="urn:microsoft.com/office/officeart/2018/2/layout/IconVerticalSolidList"/>
    <dgm:cxn modelId="{97ED04B6-4691-49D9-BA80-6641B0CE9F7E}" type="presParOf" srcId="{446050BB-CEA3-4B8A-85FD-531EACA0D795}" destId="{8CE7AA08-1CC0-4CE6-B0C5-7C25F9637400}" srcOrd="0" destOrd="0" presId="urn:microsoft.com/office/officeart/2018/2/layout/IconVerticalSolidList"/>
    <dgm:cxn modelId="{EA8B98F1-F452-4CD3-AC5D-A0E157B06915}" type="presParOf" srcId="{8CE7AA08-1CC0-4CE6-B0C5-7C25F9637400}" destId="{F06C6034-1C69-41EB-924F-2EBA86FA0921}" srcOrd="0" destOrd="0" presId="urn:microsoft.com/office/officeart/2018/2/layout/IconVerticalSolidList"/>
    <dgm:cxn modelId="{24F133E5-AD09-4D5D-914A-96933E5F2DE6}" type="presParOf" srcId="{8CE7AA08-1CC0-4CE6-B0C5-7C25F9637400}" destId="{B3DD386B-6899-42A0-BE5B-32D3DB07E584}" srcOrd="1" destOrd="0" presId="urn:microsoft.com/office/officeart/2018/2/layout/IconVerticalSolidList"/>
    <dgm:cxn modelId="{174CFFCB-A39D-462A-B196-B082FC700019}" type="presParOf" srcId="{8CE7AA08-1CC0-4CE6-B0C5-7C25F9637400}" destId="{479C63AE-DA09-403B-9B52-C962FDE4CBC2}" srcOrd="2" destOrd="0" presId="urn:microsoft.com/office/officeart/2018/2/layout/IconVerticalSolidList"/>
    <dgm:cxn modelId="{B4DCE3C3-12FE-418B-956D-226F2453846A}" type="presParOf" srcId="{8CE7AA08-1CC0-4CE6-B0C5-7C25F9637400}" destId="{3A35E55E-BD50-46AF-BEC2-466EE8A75F59}" srcOrd="3" destOrd="0" presId="urn:microsoft.com/office/officeart/2018/2/layout/IconVerticalSolidList"/>
    <dgm:cxn modelId="{30989073-4D7A-48C7-B174-BC935109EA59}" type="presParOf" srcId="{446050BB-CEA3-4B8A-85FD-531EACA0D795}" destId="{3035A89B-B006-4E00-997C-E9D7BBEBCD25}" srcOrd="1" destOrd="0" presId="urn:microsoft.com/office/officeart/2018/2/layout/IconVerticalSolidList"/>
    <dgm:cxn modelId="{77B543D9-2D9F-4E11-B64E-B2F97AEA08B2}" type="presParOf" srcId="{446050BB-CEA3-4B8A-85FD-531EACA0D795}" destId="{E6B9AC81-DF66-4C8E-9958-90938510937A}" srcOrd="2" destOrd="0" presId="urn:microsoft.com/office/officeart/2018/2/layout/IconVerticalSolidList"/>
    <dgm:cxn modelId="{24A3A67B-DADE-48A4-8B50-7528AF6D5FD1}" type="presParOf" srcId="{E6B9AC81-DF66-4C8E-9958-90938510937A}" destId="{213A192E-6629-471B-AF5B-9DD301FD5842}" srcOrd="0" destOrd="0" presId="urn:microsoft.com/office/officeart/2018/2/layout/IconVerticalSolidList"/>
    <dgm:cxn modelId="{6FF230F5-B02F-4944-AA0F-DD5C18B3558A}" type="presParOf" srcId="{E6B9AC81-DF66-4C8E-9958-90938510937A}" destId="{ABC2F0CF-4595-467F-8A99-E2709726BE69}" srcOrd="1" destOrd="0" presId="urn:microsoft.com/office/officeart/2018/2/layout/IconVerticalSolidList"/>
    <dgm:cxn modelId="{1ED282AD-3BDE-4ED6-B752-7B8C93DBABC2}" type="presParOf" srcId="{E6B9AC81-DF66-4C8E-9958-90938510937A}" destId="{20E7DF79-1712-4BA7-B8FD-E79D674B3D9C}" srcOrd="2" destOrd="0" presId="urn:microsoft.com/office/officeart/2018/2/layout/IconVerticalSolidList"/>
    <dgm:cxn modelId="{804E87B5-80FF-473C-B4DB-DD10AD7D8444}" type="presParOf" srcId="{E6B9AC81-DF66-4C8E-9958-90938510937A}" destId="{09256DD3-34E4-4532-9F12-39E7EE19EA0F}" srcOrd="3" destOrd="0" presId="urn:microsoft.com/office/officeart/2018/2/layout/IconVerticalSolidList"/>
    <dgm:cxn modelId="{FB12B841-ABBD-4BF7-A7B0-675A7E8ED88C}" type="presParOf" srcId="{446050BB-CEA3-4B8A-85FD-531EACA0D795}" destId="{B15EF42B-435B-428D-B4DC-F8C5CC3D8AAC}" srcOrd="3" destOrd="0" presId="urn:microsoft.com/office/officeart/2018/2/layout/IconVerticalSolidList"/>
    <dgm:cxn modelId="{B87ABFB9-748B-4960-A1D4-D87D431948CD}" type="presParOf" srcId="{446050BB-CEA3-4B8A-85FD-531EACA0D795}" destId="{C2BA919C-EA7A-4D9B-B41E-EC389CE709DD}" srcOrd="4" destOrd="0" presId="urn:microsoft.com/office/officeart/2018/2/layout/IconVerticalSolidList"/>
    <dgm:cxn modelId="{B4EEE3B6-3A3D-44F6-80A8-0FA6FC13756B}" type="presParOf" srcId="{C2BA919C-EA7A-4D9B-B41E-EC389CE709DD}" destId="{E17CACEE-5C5D-4240-981A-E3B07D917799}" srcOrd="0" destOrd="0" presId="urn:microsoft.com/office/officeart/2018/2/layout/IconVerticalSolidList"/>
    <dgm:cxn modelId="{B741AEC6-8368-47D0-A9DC-D7EF65083B77}" type="presParOf" srcId="{C2BA919C-EA7A-4D9B-B41E-EC389CE709DD}" destId="{25A4EDCC-2055-4737-ACC9-A19F11500608}" srcOrd="1" destOrd="0" presId="urn:microsoft.com/office/officeart/2018/2/layout/IconVerticalSolidList"/>
    <dgm:cxn modelId="{9310ABB1-C58C-4376-A4DD-13EC2597A4A7}" type="presParOf" srcId="{C2BA919C-EA7A-4D9B-B41E-EC389CE709DD}" destId="{C53B04A8-9F5E-43C6-A6A4-716FEBF20F8C}" srcOrd="2" destOrd="0" presId="urn:microsoft.com/office/officeart/2018/2/layout/IconVerticalSolidList"/>
    <dgm:cxn modelId="{FDC07441-5EBF-4F7F-8B50-E50AB5CE9DC8}" type="presParOf" srcId="{C2BA919C-EA7A-4D9B-B41E-EC389CE709DD}" destId="{8872EE78-55BE-42FE-A724-641A714DDE8E}" srcOrd="3" destOrd="0" presId="urn:microsoft.com/office/officeart/2018/2/layout/IconVerticalSolidList"/>
    <dgm:cxn modelId="{18731EB5-80AC-4DD2-8101-BC6274409681}" type="presParOf" srcId="{446050BB-CEA3-4B8A-85FD-531EACA0D795}" destId="{4CF6D455-7881-4702-B060-FEC5AEF14251}" srcOrd="5" destOrd="0" presId="urn:microsoft.com/office/officeart/2018/2/layout/IconVerticalSolidList"/>
    <dgm:cxn modelId="{90B5D8EA-F52D-4DDB-9271-96155831D4F2}" type="presParOf" srcId="{446050BB-CEA3-4B8A-85FD-531EACA0D795}" destId="{BAE662F9-E4AB-4A28-9FE9-690C1F86D5B7}" srcOrd="6" destOrd="0" presId="urn:microsoft.com/office/officeart/2018/2/layout/IconVerticalSolidList"/>
    <dgm:cxn modelId="{5A607548-7B89-4E6D-916D-BDA1F8FB8F6F}" type="presParOf" srcId="{BAE662F9-E4AB-4A28-9FE9-690C1F86D5B7}" destId="{823E9C75-25C8-41DB-9242-0F30D1E30F54}" srcOrd="0" destOrd="0" presId="urn:microsoft.com/office/officeart/2018/2/layout/IconVerticalSolidList"/>
    <dgm:cxn modelId="{5334BA55-1073-43B5-AF5D-56F4FCC7A19D}" type="presParOf" srcId="{BAE662F9-E4AB-4A28-9FE9-690C1F86D5B7}" destId="{C9C1EC84-5B76-48EB-9C66-9F6D07DA1D1A}" srcOrd="1" destOrd="0" presId="urn:microsoft.com/office/officeart/2018/2/layout/IconVerticalSolidList"/>
    <dgm:cxn modelId="{54CB8537-B56B-49B1-AA5D-B493938AD5AC}" type="presParOf" srcId="{BAE662F9-E4AB-4A28-9FE9-690C1F86D5B7}" destId="{55DB5D8D-88F9-4D8B-BF58-940446BD8187}" srcOrd="2" destOrd="0" presId="urn:microsoft.com/office/officeart/2018/2/layout/IconVerticalSolidList"/>
    <dgm:cxn modelId="{A7355B42-2985-4DB1-82CB-5EC913246558}" type="presParOf" srcId="{BAE662F9-E4AB-4A28-9FE9-690C1F86D5B7}" destId="{69CB4B41-B688-46E9-B74B-CAB960F4D46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DAFA594F-D606-4658-BD01-B64645FAA6E6}" type="doc">
      <dgm:prSet loTypeId="urn:microsoft.com/office/officeart/2005/8/layout/chevron2" loCatId="list" qsTypeId="urn:microsoft.com/office/officeart/2005/8/quickstyle/simple1" qsCatId="simple" csTypeId="urn:microsoft.com/office/officeart/2005/8/colors/accent1_3" csCatId="accent1"/>
      <dgm:spPr/>
      <dgm:t>
        <a:bodyPr/>
        <a:lstStyle/>
        <a:p>
          <a:endParaRPr lang="en-US"/>
        </a:p>
      </dgm:t>
    </dgm:pt>
    <dgm:pt modelId="{9CF832C3-4F13-4D8F-9B22-10382023B783}">
      <dgm:prSet custT="1"/>
      <dgm:spPr/>
      <dgm:t>
        <a:bodyPr/>
        <a:lstStyle/>
        <a:p>
          <a:r>
            <a:rPr lang="en-GB" sz="1600"/>
            <a:t>It is imperative that security and risk are evaluated:</a:t>
          </a:r>
          <a:endParaRPr lang="en-US" sz="1600"/>
        </a:p>
      </dgm:t>
    </dgm:pt>
    <dgm:pt modelId="{D10434DC-FDB6-4559-A2BF-F30EA45D163E}" type="parTrans" cxnId="{307A4042-D8DF-4C93-BD9B-78F7496F3D8F}">
      <dgm:prSet/>
      <dgm:spPr/>
      <dgm:t>
        <a:bodyPr/>
        <a:lstStyle/>
        <a:p>
          <a:endParaRPr lang="en-US" sz="1600"/>
        </a:p>
      </dgm:t>
    </dgm:pt>
    <dgm:pt modelId="{C8902E7B-02D7-406A-B37A-4AF938569909}" type="sibTrans" cxnId="{307A4042-D8DF-4C93-BD9B-78F7496F3D8F}">
      <dgm:prSet/>
      <dgm:spPr/>
      <dgm:t>
        <a:bodyPr/>
        <a:lstStyle/>
        <a:p>
          <a:endParaRPr lang="en-US" sz="1600"/>
        </a:p>
      </dgm:t>
    </dgm:pt>
    <dgm:pt modelId="{53A206E9-2966-4FE3-847F-F45268AE2D71}">
      <dgm:prSet custT="1"/>
      <dgm:spPr/>
      <dgm:t>
        <a:bodyPr/>
        <a:lstStyle/>
        <a:p>
          <a:r>
            <a:rPr lang="en-GB" sz="1600">
              <a:solidFill>
                <a:srgbClr val="1F4E79"/>
              </a:solidFill>
            </a:rPr>
            <a:t>Ensure the stakeholders’ security/risk concerns are addressed</a:t>
          </a:r>
          <a:endParaRPr lang="en-US" sz="1600">
            <a:solidFill>
              <a:srgbClr val="1F4E79"/>
            </a:solidFill>
          </a:endParaRPr>
        </a:p>
      </dgm:t>
    </dgm:pt>
    <dgm:pt modelId="{E9B26760-0100-4CAA-A7BB-456B92658B38}" type="parTrans" cxnId="{140E8E5A-5974-463B-8C63-39B628C78106}">
      <dgm:prSet/>
      <dgm:spPr/>
      <dgm:t>
        <a:bodyPr/>
        <a:lstStyle/>
        <a:p>
          <a:endParaRPr lang="en-US" sz="1600"/>
        </a:p>
      </dgm:t>
    </dgm:pt>
    <dgm:pt modelId="{0F18817E-D031-43B0-9321-6EFCAE2B8852}" type="sibTrans" cxnId="{140E8E5A-5974-463B-8C63-39B628C78106}">
      <dgm:prSet/>
      <dgm:spPr/>
      <dgm:t>
        <a:bodyPr/>
        <a:lstStyle/>
        <a:p>
          <a:endParaRPr lang="en-US" sz="1600"/>
        </a:p>
      </dgm:t>
    </dgm:pt>
    <dgm:pt modelId="{00E1D1A7-D663-4F2B-B520-460133F4AA91}">
      <dgm:prSet custT="1"/>
      <dgm:spPr/>
      <dgm:t>
        <a:bodyPr/>
        <a:lstStyle/>
        <a:p>
          <a:r>
            <a:rPr lang="en-GB" sz="1600">
              <a:solidFill>
                <a:srgbClr val="1F4E79"/>
              </a:solidFill>
            </a:rPr>
            <a:t>Confirm that risk owners are consulted</a:t>
          </a:r>
          <a:endParaRPr lang="en-US" sz="1600">
            <a:solidFill>
              <a:srgbClr val="1F4E79"/>
            </a:solidFill>
          </a:endParaRPr>
        </a:p>
      </dgm:t>
    </dgm:pt>
    <dgm:pt modelId="{66A102D3-ADE8-4A9E-83EF-8E85E374AC1C}" type="parTrans" cxnId="{54E86049-6D62-4379-8BAA-DAB1D1ED6422}">
      <dgm:prSet/>
      <dgm:spPr/>
      <dgm:t>
        <a:bodyPr/>
        <a:lstStyle/>
        <a:p>
          <a:endParaRPr lang="en-US" sz="1600"/>
        </a:p>
      </dgm:t>
    </dgm:pt>
    <dgm:pt modelId="{47B2E76D-30F0-4D52-8E9D-A2342B43CB1D}" type="sibTrans" cxnId="{54E86049-6D62-4379-8BAA-DAB1D1ED6422}">
      <dgm:prSet/>
      <dgm:spPr/>
      <dgm:t>
        <a:bodyPr/>
        <a:lstStyle/>
        <a:p>
          <a:endParaRPr lang="en-US" sz="1600"/>
        </a:p>
      </dgm:t>
    </dgm:pt>
    <dgm:pt modelId="{D5460C62-58F6-45AA-B094-3EA0FFDBC0FA}">
      <dgm:prSet custT="1"/>
      <dgm:spPr/>
      <dgm:t>
        <a:bodyPr/>
        <a:lstStyle/>
        <a:p>
          <a:r>
            <a:rPr lang="en-GB" sz="1600">
              <a:solidFill>
                <a:srgbClr val="1F4E79"/>
              </a:solidFill>
            </a:rPr>
            <a:t>The security building blocks defined in the previous phases become SBBs </a:t>
          </a:r>
          <a:endParaRPr lang="en-US" sz="1600">
            <a:solidFill>
              <a:srgbClr val="1F4E79"/>
            </a:solidFill>
          </a:endParaRPr>
        </a:p>
      </dgm:t>
    </dgm:pt>
    <dgm:pt modelId="{0ED2AA3B-B322-4CDD-9C8F-9739BBABCD76}" type="parTrans" cxnId="{60404655-7971-4D1E-81DC-1D691C726E5B}">
      <dgm:prSet/>
      <dgm:spPr/>
      <dgm:t>
        <a:bodyPr/>
        <a:lstStyle/>
        <a:p>
          <a:endParaRPr lang="en-US" sz="1600"/>
        </a:p>
      </dgm:t>
    </dgm:pt>
    <dgm:pt modelId="{10006ECC-2984-401E-9FE3-9AB33D37D987}" type="sibTrans" cxnId="{60404655-7971-4D1E-81DC-1D691C726E5B}">
      <dgm:prSet/>
      <dgm:spPr/>
      <dgm:t>
        <a:bodyPr/>
        <a:lstStyle/>
        <a:p>
          <a:endParaRPr lang="en-US" sz="1600"/>
        </a:p>
      </dgm:t>
    </dgm:pt>
    <dgm:pt modelId="{24900CB9-0E0D-49EF-81E2-77E3CFAC0136}">
      <dgm:prSet custT="1"/>
      <dgm:spPr/>
      <dgm:t>
        <a:bodyPr/>
        <a:lstStyle/>
        <a:p>
          <a:r>
            <a:rPr lang="en-GB" sz="1600">
              <a:solidFill>
                <a:srgbClr val="1F4E79"/>
              </a:solidFill>
            </a:rPr>
            <a:t>Verify the efficacy of existing security services and controls</a:t>
          </a:r>
          <a:endParaRPr lang="en-US" sz="1600">
            <a:solidFill>
              <a:srgbClr val="1F4E79"/>
            </a:solidFill>
          </a:endParaRPr>
        </a:p>
      </dgm:t>
    </dgm:pt>
    <dgm:pt modelId="{F03AEDDA-9912-4CC8-8DD4-9C05125ECAB8}" type="parTrans" cxnId="{2C27923E-BEFF-479F-BB92-3ACBED367F07}">
      <dgm:prSet/>
      <dgm:spPr/>
      <dgm:t>
        <a:bodyPr/>
        <a:lstStyle/>
        <a:p>
          <a:endParaRPr lang="en-US" sz="1600"/>
        </a:p>
      </dgm:t>
    </dgm:pt>
    <dgm:pt modelId="{C23516A0-4EF9-498E-8B89-6A0AC93E55B3}" type="sibTrans" cxnId="{2C27923E-BEFF-479F-BB92-3ACBED367F07}">
      <dgm:prSet/>
      <dgm:spPr/>
      <dgm:t>
        <a:bodyPr/>
        <a:lstStyle/>
        <a:p>
          <a:endParaRPr lang="en-US" sz="1600"/>
        </a:p>
      </dgm:t>
    </dgm:pt>
    <dgm:pt modelId="{B0361612-A57B-4277-B563-4D94A422B0A3}" type="pres">
      <dgm:prSet presAssocID="{DAFA594F-D606-4658-BD01-B64645FAA6E6}" presName="linearFlow" presStyleCnt="0">
        <dgm:presLayoutVars>
          <dgm:dir/>
          <dgm:animLvl val="lvl"/>
          <dgm:resizeHandles val="exact"/>
        </dgm:presLayoutVars>
      </dgm:prSet>
      <dgm:spPr/>
    </dgm:pt>
    <dgm:pt modelId="{888ACCE3-8C25-4451-89DE-B667C0800E49}" type="pres">
      <dgm:prSet presAssocID="{9CF832C3-4F13-4D8F-9B22-10382023B783}" presName="composite" presStyleCnt="0"/>
      <dgm:spPr/>
    </dgm:pt>
    <dgm:pt modelId="{87A69F6C-1127-4070-915F-FE1F4749F150}" type="pres">
      <dgm:prSet presAssocID="{9CF832C3-4F13-4D8F-9B22-10382023B783}" presName="parentText" presStyleLbl="alignNode1" presStyleIdx="0" presStyleCnt="1">
        <dgm:presLayoutVars>
          <dgm:chMax val="1"/>
          <dgm:bulletEnabled val="1"/>
        </dgm:presLayoutVars>
      </dgm:prSet>
      <dgm:spPr/>
    </dgm:pt>
    <dgm:pt modelId="{D2FE6DBB-60B1-4D3B-8C51-5401863B0395}" type="pres">
      <dgm:prSet presAssocID="{9CF832C3-4F13-4D8F-9B22-10382023B783}" presName="descendantText" presStyleLbl="alignAcc1" presStyleIdx="0" presStyleCnt="1">
        <dgm:presLayoutVars>
          <dgm:bulletEnabled val="1"/>
        </dgm:presLayoutVars>
      </dgm:prSet>
      <dgm:spPr/>
    </dgm:pt>
  </dgm:ptLst>
  <dgm:cxnLst>
    <dgm:cxn modelId="{8CAE2D13-3E2B-4416-8B99-E143D3D46FD1}" type="presOf" srcId="{9CF832C3-4F13-4D8F-9B22-10382023B783}" destId="{87A69F6C-1127-4070-915F-FE1F4749F150}" srcOrd="0" destOrd="0" presId="urn:microsoft.com/office/officeart/2005/8/layout/chevron2"/>
    <dgm:cxn modelId="{2C27923E-BEFF-479F-BB92-3ACBED367F07}" srcId="{9CF832C3-4F13-4D8F-9B22-10382023B783}" destId="{24900CB9-0E0D-49EF-81E2-77E3CFAC0136}" srcOrd="3" destOrd="0" parTransId="{F03AEDDA-9912-4CC8-8DD4-9C05125ECAB8}" sibTransId="{C23516A0-4EF9-498E-8B89-6A0AC93E55B3}"/>
    <dgm:cxn modelId="{307A4042-D8DF-4C93-BD9B-78F7496F3D8F}" srcId="{DAFA594F-D606-4658-BD01-B64645FAA6E6}" destId="{9CF832C3-4F13-4D8F-9B22-10382023B783}" srcOrd="0" destOrd="0" parTransId="{D10434DC-FDB6-4559-A2BF-F30EA45D163E}" sibTransId="{C8902E7B-02D7-406A-B37A-4AF938569909}"/>
    <dgm:cxn modelId="{54E86049-6D62-4379-8BAA-DAB1D1ED6422}" srcId="{9CF832C3-4F13-4D8F-9B22-10382023B783}" destId="{00E1D1A7-D663-4F2B-B520-460133F4AA91}" srcOrd="1" destOrd="0" parTransId="{66A102D3-ADE8-4A9E-83EF-8E85E374AC1C}" sibTransId="{47B2E76D-30F0-4D52-8E9D-A2342B43CB1D}"/>
    <dgm:cxn modelId="{60404655-7971-4D1E-81DC-1D691C726E5B}" srcId="{9CF832C3-4F13-4D8F-9B22-10382023B783}" destId="{D5460C62-58F6-45AA-B094-3EA0FFDBC0FA}" srcOrd="2" destOrd="0" parTransId="{0ED2AA3B-B322-4CDD-9C8F-9739BBABCD76}" sibTransId="{10006ECC-2984-401E-9FE3-9AB33D37D987}"/>
    <dgm:cxn modelId="{140E8E5A-5974-463B-8C63-39B628C78106}" srcId="{9CF832C3-4F13-4D8F-9B22-10382023B783}" destId="{53A206E9-2966-4FE3-847F-F45268AE2D71}" srcOrd="0" destOrd="0" parTransId="{E9B26760-0100-4CAA-A7BB-456B92658B38}" sibTransId="{0F18817E-D031-43B0-9321-6EFCAE2B8852}"/>
    <dgm:cxn modelId="{F11FF77E-2169-43EB-9C54-16B92582066E}" type="presOf" srcId="{DAFA594F-D606-4658-BD01-B64645FAA6E6}" destId="{B0361612-A57B-4277-B563-4D94A422B0A3}" srcOrd="0" destOrd="0" presId="urn:microsoft.com/office/officeart/2005/8/layout/chevron2"/>
    <dgm:cxn modelId="{F8659484-A308-47F9-98EE-991D6DCB7471}" type="presOf" srcId="{24900CB9-0E0D-49EF-81E2-77E3CFAC0136}" destId="{D2FE6DBB-60B1-4D3B-8C51-5401863B0395}" srcOrd="0" destOrd="3" presId="urn:microsoft.com/office/officeart/2005/8/layout/chevron2"/>
    <dgm:cxn modelId="{481B5BB3-9E59-4BC8-A788-E22B7CBD6BAB}" type="presOf" srcId="{53A206E9-2966-4FE3-847F-F45268AE2D71}" destId="{D2FE6DBB-60B1-4D3B-8C51-5401863B0395}" srcOrd="0" destOrd="0" presId="urn:microsoft.com/office/officeart/2005/8/layout/chevron2"/>
    <dgm:cxn modelId="{FB0337C9-743D-4A81-AFF8-D1E3BBACB17A}" type="presOf" srcId="{00E1D1A7-D663-4F2B-B520-460133F4AA91}" destId="{D2FE6DBB-60B1-4D3B-8C51-5401863B0395}" srcOrd="0" destOrd="1" presId="urn:microsoft.com/office/officeart/2005/8/layout/chevron2"/>
    <dgm:cxn modelId="{100A0AE7-7336-4A08-ADB8-6A0FA812EAB4}" type="presOf" srcId="{D5460C62-58F6-45AA-B094-3EA0FFDBC0FA}" destId="{D2FE6DBB-60B1-4D3B-8C51-5401863B0395}" srcOrd="0" destOrd="2" presId="urn:microsoft.com/office/officeart/2005/8/layout/chevron2"/>
    <dgm:cxn modelId="{15EAF29A-7C87-44A9-A8BC-882D7DE8710E}" type="presParOf" srcId="{B0361612-A57B-4277-B563-4D94A422B0A3}" destId="{888ACCE3-8C25-4451-89DE-B667C0800E49}" srcOrd="0" destOrd="0" presId="urn:microsoft.com/office/officeart/2005/8/layout/chevron2"/>
    <dgm:cxn modelId="{FF573B59-A347-4B94-A240-C79AA81FC014}" type="presParOf" srcId="{888ACCE3-8C25-4451-89DE-B667C0800E49}" destId="{87A69F6C-1127-4070-915F-FE1F4749F150}" srcOrd="0" destOrd="0" presId="urn:microsoft.com/office/officeart/2005/8/layout/chevron2"/>
    <dgm:cxn modelId="{017B86E6-680F-408B-B426-560F4EEEB329}" type="presParOf" srcId="{888ACCE3-8C25-4451-89DE-B667C0800E49}" destId="{D2FE6DBB-60B1-4D3B-8C51-5401863B039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68DEB216-DD35-492B-832D-DF1842EF21FA}"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DC66A746-38F7-4188-BE94-D3123F97B403}">
      <dgm:prSet custT="1"/>
      <dgm:spPr>
        <a:solidFill>
          <a:schemeClr val="accent1"/>
        </a:solidFill>
      </dgm:spPr>
      <dgm:t>
        <a:bodyPr/>
        <a:lstStyle/>
        <a:p>
          <a:r>
            <a:rPr lang="en-GB" sz="1400"/>
            <a:t>The migration strategy includes:</a:t>
          </a:r>
          <a:endParaRPr lang="en-US" sz="1400"/>
        </a:p>
      </dgm:t>
    </dgm:pt>
    <dgm:pt modelId="{784809B2-3939-4055-B3FF-BF69C2A87B00}" type="parTrans" cxnId="{F3BC919C-12E8-4FF6-9DC3-2CD9DA5F2114}">
      <dgm:prSet/>
      <dgm:spPr/>
      <dgm:t>
        <a:bodyPr/>
        <a:lstStyle/>
        <a:p>
          <a:endParaRPr lang="en-US" sz="1400"/>
        </a:p>
      </dgm:t>
    </dgm:pt>
    <dgm:pt modelId="{C5C47347-85EE-4846-8067-24C1AC784F9C}" type="sibTrans" cxnId="{F3BC919C-12E8-4FF6-9DC3-2CD9DA5F2114}">
      <dgm:prSet/>
      <dgm:spPr/>
      <dgm:t>
        <a:bodyPr/>
        <a:lstStyle/>
        <a:p>
          <a:endParaRPr lang="en-US" sz="1400"/>
        </a:p>
      </dgm:t>
    </dgm:pt>
    <dgm:pt modelId="{EB609BBC-E7E9-42DD-B907-2D4792140D20}">
      <dgm:prSet custT="1"/>
      <dgm:spPr/>
      <dgm:t>
        <a:bodyPr/>
        <a:lstStyle/>
        <a:p>
          <a:pPr marL="365760" indent="-365760">
            <a:lnSpc>
              <a:spcPct val="100000"/>
            </a:lnSpc>
            <a:spcAft>
              <a:spcPts val="0"/>
            </a:spcAft>
            <a:buFont typeface="Wingdings" panose="05000000000000000000" pitchFamily="2" charset="2"/>
            <a:buChar char="q"/>
          </a:pPr>
          <a:r>
            <a:rPr lang="en-GB" sz="1400">
              <a:solidFill>
                <a:srgbClr val="1F4E79"/>
              </a:solidFill>
            </a:rPr>
            <a:t>A Risk Assessment</a:t>
          </a:r>
          <a:endParaRPr lang="en-US" sz="1400">
            <a:solidFill>
              <a:srgbClr val="1F4E79"/>
            </a:solidFill>
          </a:endParaRPr>
        </a:p>
      </dgm:t>
    </dgm:pt>
    <dgm:pt modelId="{3722F5F6-A871-463B-BA5E-E3C782D5A130}" type="parTrans" cxnId="{F54748C0-CB65-482A-9A26-84A333CF85E5}">
      <dgm:prSet/>
      <dgm:spPr/>
      <dgm:t>
        <a:bodyPr/>
        <a:lstStyle/>
        <a:p>
          <a:endParaRPr lang="en-US" sz="1400"/>
        </a:p>
      </dgm:t>
    </dgm:pt>
    <dgm:pt modelId="{876A3152-3E13-428D-9359-2AF9A8162E65}" type="sibTrans" cxnId="{F54748C0-CB65-482A-9A26-84A333CF85E5}">
      <dgm:prSet/>
      <dgm:spPr/>
      <dgm:t>
        <a:bodyPr/>
        <a:lstStyle/>
        <a:p>
          <a:endParaRPr lang="en-US" sz="1400"/>
        </a:p>
      </dgm:t>
    </dgm:pt>
    <dgm:pt modelId="{D863232C-6DC0-4966-AF68-0C12478FEF15}">
      <dgm:prSet custT="1"/>
      <dgm:spPr/>
      <dgm:t>
        <a:bodyPr/>
        <a:lstStyle/>
        <a:p>
          <a:pPr marL="365760" indent="-365760">
            <a:lnSpc>
              <a:spcPct val="100000"/>
            </a:lnSpc>
            <a:spcAft>
              <a:spcPts val="0"/>
            </a:spcAft>
            <a:buFont typeface="Wingdings" panose="05000000000000000000" pitchFamily="2" charset="2"/>
            <a:buChar char="q"/>
          </a:pPr>
          <a:r>
            <a:rPr lang="en-GB" sz="1400">
              <a:solidFill>
                <a:srgbClr val="1F4E79"/>
              </a:solidFill>
            </a:rPr>
            <a:t>A Risk Mitigation Plan</a:t>
          </a:r>
          <a:endParaRPr lang="en-US" sz="1400">
            <a:solidFill>
              <a:srgbClr val="1F4E79"/>
            </a:solidFill>
          </a:endParaRPr>
        </a:p>
      </dgm:t>
    </dgm:pt>
    <dgm:pt modelId="{DA2061AD-969F-4E91-BFE8-453AA5371977}" type="parTrans" cxnId="{6DE37CC7-3474-445B-80FF-8CD8C6DFA670}">
      <dgm:prSet/>
      <dgm:spPr/>
      <dgm:t>
        <a:bodyPr/>
        <a:lstStyle/>
        <a:p>
          <a:endParaRPr lang="en-US" sz="1400"/>
        </a:p>
      </dgm:t>
    </dgm:pt>
    <dgm:pt modelId="{40CBB745-0D4A-4A56-8A4D-33211662DD07}" type="sibTrans" cxnId="{6DE37CC7-3474-445B-80FF-8CD8C6DFA670}">
      <dgm:prSet/>
      <dgm:spPr/>
      <dgm:t>
        <a:bodyPr/>
        <a:lstStyle/>
        <a:p>
          <a:endParaRPr lang="en-US" sz="1400"/>
        </a:p>
      </dgm:t>
    </dgm:pt>
    <dgm:pt modelId="{80A164A8-A58D-422F-A535-40D16FB0BA90}">
      <dgm:prSet custT="1"/>
      <dgm:spPr>
        <a:solidFill>
          <a:schemeClr val="accent1"/>
        </a:solidFill>
      </dgm:spPr>
      <dgm:t>
        <a:bodyPr/>
        <a:lstStyle/>
        <a:p>
          <a:r>
            <a:rPr lang="en-GB" sz="1400"/>
            <a:t>In Phase F, the Risk Mitigation Plan  addition </a:t>
          </a:r>
          <a:r>
            <a:rPr lang="en-GB" sz="1400" b="1" u="sng"/>
            <a:t>is limited to the transition</a:t>
          </a:r>
          <a:r>
            <a:rPr lang="en-GB" sz="1400"/>
            <a:t>. </a:t>
          </a:r>
          <a:endParaRPr lang="en-US" sz="1400"/>
        </a:p>
      </dgm:t>
    </dgm:pt>
    <dgm:pt modelId="{9CACFF2D-C9BD-41CA-9259-57BD7B853CCB}" type="parTrans" cxnId="{32F0D907-3698-46A6-BFFD-3404B2759C86}">
      <dgm:prSet/>
      <dgm:spPr/>
      <dgm:t>
        <a:bodyPr/>
        <a:lstStyle/>
        <a:p>
          <a:endParaRPr lang="en-US" sz="1400"/>
        </a:p>
      </dgm:t>
    </dgm:pt>
    <dgm:pt modelId="{B90A93AB-B091-42A8-B41A-906807771794}" type="sibTrans" cxnId="{32F0D907-3698-46A6-BFFD-3404B2759C86}">
      <dgm:prSet/>
      <dgm:spPr/>
      <dgm:t>
        <a:bodyPr/>
        <a:lstStyle/>
        <a:p>
          <a:endParaRPr lang="en-US" sz="1400"/>
        </a:p>
      </dgm:t>
    </dgm:pt>
    <dgm:pt modelId="{71C19D9D-6E4D-4866-B24E-71519AF3F998}">
      <dgm:prSet custT="1"/>
      <dgm:spPr>
        <a:solidFill>
          <a:schemeClr val="accent1"/>
        </a:solidFill>
      </dgm:spPr>
      <dgm:t>
        <a:bodyPr/>
        <a:lstStyle/>
        <a:p>
          <a:r>
            <a:rPr lang="en-GB" sz="1400" dirty="0"/>
            <a:t>These concepts have already been mentioned in earlier phases of the ADM. Include regression / reversion planning - to reverse out a failed migration.</a:t>
          </a:r>
          <a:endParaRPr lang="en-US" sz="1400" dirty="0"/>
        </a:p>
      </dgm:t>
    </dgm:pt>
    <dgm:pt modelId="{2EC127F2-848D-4D48-9F7C-0549535A684B}" type="parTrans" cxnId="{A15D2C26-8000-4AE9-9A33-78CFE7CD2844}">
      <dgm:prSet/>
      <dgm:spPr/>
      <dgm:t>
        <a:bodyPr/>
        <a:lstStyle/>
        <a:p>
          <a:endParaRPr lang="en-US" sz="1400"/>
        </a:p>
      </dgm:t>
    </dgm:pt>
    <dgm:pt modelId="{009D0A4A-0738-418F-BF89-CAD1097A7761}" type="sibTrans" cxnId="{A15D2C26-8000-4AE9-9A33-78CFE7CD2844}">
      <dgm:prSet/>
      <dgm:spPr/>
      <dgm:t>
        <a:bodyPr/>
        <a:lstStyle/>
        <a:p>
          <a:endParaRPr lang="en-US" sz="1400"/>
        </a:p>
      </dgm:t>
    </dgm:pt>
    <dgm:pt modelId="{C2979671-91D4-44CE-B893-CED465224371}">
      <dgm:prSet custT="1"/>
      <dgm:spPr>
        <a:solidFill>
          <a:schemeClr val="accent1"/>
        </a:solidFill>
      </dgm:spPr>
      <dgm:t>
        <a:bodyPr/>
        <a:lstStyle/>
        <a:p>
          <a:r>
            <a:rPr lang="en-GB" sz="1400"/>
            <a:t>Include a security impact analysis to understand impacts of the change.</a:t>
          </a:r>
          <a:endParaRPr lang="en-US" sz="1400"/>
        </a:p>
      </dgm:t>
    </dgm:pt>
    <dgm:pt modelId="{8EA1A36F-A41D-4B46-9AD4-0CB9B47DE0E4}" type="parTrans" cxnId="{752A58D5-89A0-4E0C-A9C4-B794C6CC7083}">
      <dgm:prSet/>
      <dgm:spPr/>
      <dgm:t>
        <a:bodyPr/>
        <a:lstStyle/>
        <a:p>
          <a:endParaRPr lang="en-US" sz="1400"/>
        </a:p>
      </dgm:t>
    </dgm:pt>
    <dgm:pt modelId="{A9A5F9D1-6B52-4961-AF76-855468192816}" type="sibTrans" cxnId="{752A58D5-89A0-4E0C-A9C4-B794C6CC7083}">
      <dgm:prSet/>
      <dgm:spPr/>
      <dgm:t>
        <a:bodyPr/>
        <a:lstStyle/>
        <a:p>
          <a:endParaRPr lang="en-US" sz="1400"/>
        </a:p>
      </dgm:t>
    </dgm:pt>
    <dgm:pt modelId="{A6976C64-9D5B-441F-8371-3F310ADE5FA3}" type="pres">
      <dgm:prSet presAssocID="{68DEB216-DD35-492B-832D-DF1842EF21FA}" presName="linear" presStyleCnt="0">
        <dgm:presLayoutVars>
          <dgm:dir/>
          <dgm:animLvl val="lvl"/>
          <dgm:resizeHandles val="exact"/>
        </dgm:presLayoutVars>
      </dgm:prSet>
      <dgm:spPr/>
    </dgm:pt>
    <dgm:pt modelId="{2FCE9D2B-B75C-45B3-A456-8ECB8F281F5A}" type="pres">
      <dgm:prSet presAssocID="{DC66A746-38F7-4188-BE94-D3123F97B403}" presName="parentLin" presStyleCnt="0"/>
      <dgm:spPr/>
    </dgm:pt>
    <dgm:pt modelId="{E6078238-7C82-4037-B381-06636ECDE702}" type="pres">
      <dgm:prSet presAssocID="{DC66A746-38F7-4188-BE94-D3123F97B403}" presName="parentLeftMargin" presStyleLbl="node1" presStyleIdx="0" presStyleCnt="4"/>
      <dgm:spPr/>
    </dgm:pt>
    <dgm:pt modelId="{038D74EC-4E8D-41E7-847B-2268C9ABC801}" type="pres">
      <dgm:prSet presAssocID="{DC66A746-38F7-4188-BE94-D3123F97B403}" presName="parentText" presStyleLbl="node1" presStyleIdx="0" presStyleCnt="4">
        <dgm:presLayoutVars>
          <dgm:chMax val="0"/>
          <dgm:bulletEnabled val="1"/>
        </dgm:presLayoutVars>
      </dgm:prSet>
      <dgm:spPr/>
    </dgm:pt>
    <dgm:pt modelId="{F92C6E24-336F-42CE-8968-C76A6199BA5A}" type="pres">
      <dgm:prSet presAssocID="{DC66A746-38F7-4188-BE94-D3123F97B403}" presName="negativeSpace" presStyleCnt="0"/>
      <dgm:spPr/>
    </dgm:pt>
    <dgm:pt modelId="{6E5D30DD-F1CB-4359-B279-A5BE5C988E1D}" type="pres">
      <dgm:prSet presAssocID="{DC66A746-38F7-4188-BE94-D3123F97B403}" presName="childText" presStyleLbl="conFgAcc1" presStyleIdx="0" presStyleCnt="4">
        <dgm:presLayoutVars>
          <dgm:bulletEnabled val="1"/>
        </dgm:presLayoutVars>
      </dgm:prSet>
      <dgm:spPr/>
    </dgm:pt>
    <dgm:pt modelId="{E7EA2C0E-1CCE-4EE9-9A56-F848BD483ED0}" type="pres">
      <dgm:prSet presAssocID="{C5C47347-85EE-4846-8067-24C1AC784F9C}" presName="spaceBetweenRectangles" presStyleCnt="0"/>
      <dgm:spPr/>
    </dgm:pt>
    <dgm:pt modelId="{A19B57FF-C5A0-4F1E-8EA7-969F631F36F4}" type="pres">
      <dgm:prSet presAssocID="{80A164A8-A58D-422F-A535-40D16FB0BA90}" presName="parentLin" presStyleCnt="0"/>
      <dgm:spPr/>
    </dgm:pt>
    <dgm:pt modelId="{7ABE386A-7DF0-41CA-8095-6A7D8BFAA235}" type="pres">
      <dgm:prSet presAssocID="{80A164A8-A58D-422F-A535-40D16FB0BA90}" presName="parentLeftMargin" presStyleLbl="node1" presStyleIdx="0" presStyleCnt="4"/>
      <dgm:spPr/>
    </dgm:pt>
    <dgm:pt modelId="{EFD115B4-3E13-461F-9C65-181FFEE3D224}" type="pres">
      <dgm:prSet presAssocID="{80A164A8-A58D-422F-A535-40D16FB0BA90}" presName="parentText" presStyleLbl="node1" presStyleIdx="1" presStyleCnt="4">
        <dgm:presLayoutVars>
          <dgm:chMax val="0"/>
          <dgm:bulletEnabled val="1"/>
        </dgm:presLayoutVars>
      </dgm:prSet>
      <dgm:spPr/>
    </dgm:pt>
    <dgm:pt modelId="{215BC268-AF04-4EAC-8611-6D187BD78003}" type="pres">
      <dgm:prSet presAssocID="{80A164A8-A58D-422F-A535-40D16FB0BA90}" presName="negativeSpace" presStyleCnt="0"/>
      <dgm:spPr/>
    </dgm:pt>
    <dgm:pt modelId="{6006CD66-5BF0-410B-A88D-442B055B1EC5}" type="pres">
      <dgm:prSet presAssocID="{80A164A8-A58D-422F-A535-40D16FB0BA90}" presName="childText" presStyleLbl="conFgAcc1" presStyleIdx="1" presStyleCnt="4">
        <dgm:presLayoutVars>
          <dgm:bulletEnabled val="1"/>
        </dgm:presLayoutVars>
      </dgm:prSet>
      <dgm:spPr/>
    </dgm:pt>
    <dgm:pt modelId="{119E4E54-80EB-415C-8B58-2B69BC922EB3}" type="pres">
      <dgm:prSet presAssocID="{B90A93AB-B091-42A8-B41A-906807771794}" presName="spaceBetweenRectangles" presStyleCnt="0"/>
      <dgm:spPr/>
    </dgm:pt>
    <dgm:pt modelId="{D8B3E27A-616B-4800-9CB0-A18E0836BC8F}" type="pres">
      <dgm:prSet presAssocID="{71C19D9D-6E4D-4866-B24E-71519AF3F998}" presName="parentLin" presStyleCnt="0"/>
      <dgm:spPr/>
    </dgm:pt>
    <dgm:pt modelId="{D6F1E75A-C6E3-420E-A1E8-7D356D32939F}" type="pres">
      <dgm:prSet presAssocID="{71C19D9D-6E4D-4866-B24E-71519AF3F998}" presName="parentLeftMargin" presStyleLbl="node1" presStyleIdx="1" presStyleCnt="4"/>
      <dgm:spPr/>
    </dgm:pt>
    <dgm:pt modelId="{F562D4C9-60F2-4504-9E4B-49360F004F60}" type="pres">
      <dgm:prSet presAssocID="{71C19D9D-6E4D-4866-B24E-71519AF3F998}" presName="parentText" presStyleLbl="node1" presStyleIdx="2" presStyleCnt="4" custScaleY="132236">
        <dgm:presLayoutVars>
          <dgm:chMax val="0"/>
          <dgm:bulletEnabled val="1"/>
        </dgm:presLayoutVars>
      </dgm:prSet>
      <dgm:spPr/>
    </dgm:pt>
    <dgm:pt modelId="{1F72422F-8BF4-494C-AE55-D6B92AFF5021}" type="pres">
      <dgm:prSet presAssocID="{71C19D9D-6E4D-4866-B24E-71519AF3F998}" presName="negativeSpace" presStyleCnt="0"/>
      <dgm:spPr/>
    </dgm:pt>
    <dgm:pt modelId="{95BD645E-E4D8-4832-885D-BC1FB5554B25}" type="pres">
      <dgm:prSet presAssocID="{71C19D9D-6E4D-4866-B24E-71519AF3F998}" presName="childText" presStyleLbl="conFgAcc1" presStyleIdx="2" presStyleCnt="4">
        <dgm:presLayoutVars>
          <dgm:bulletEnabled val="1"/>
        </dgm:presLayoutVars>
      </dgm:prSet>
      <dgm:spPr/>
    </dgm:pt>
    <dgm:pt modelId="{8B13F48E-235E-49D8-B353-85789FC5A192}" type="pres">
      <dgm:prSet presAssocID="{009D0A4A-0738-418F-BF89-CAD1097A7761}" presName="spaceBetweenRectangles" presStyleCnt="0"/>
      <dgm:spPr/>
    </dgm:pt>
    <dgm:pt modelId="{E19321E1-9AF1-4BFC-B00B-2709DD0C39C2}" type="pres">
      <dgm:prSet presAssocID="{C2979671-91D4-44CE-B893-CED465224371}" presName="parentLin" presStyleCnt="0"/>
      <dgm:spPr/>
    </dgm:pt>
    <dgm:pt modelId="{67BBDC90-6CDE-4ED3-BA74-41BCD829280B}" type="pres">
      <dgm:prSet presAssocID="{C2979671-91D4-44CE-B893-CED465224371}" presName="parentLeftMargin" presStyleLbl="node1" presStyleIdx="2" presStyleCnt="4"/>
      <dgm:spPr/>
    </dgm:pt>
    <dgm:pt modelId="{026B7B05-DA74-4830-A0C3-DE443C9A1955}" type="pres">
      <dgm:prSet presAssocID="{C2979671-91D4-44CE-B893-CED465224371}" presName="parentText" presStyleLbl="node1" presStyleIdx="3" presStyleCnt="4">
        <dgm:presLayoutVars>
          <dgm:chMax val="0"/>
          <dgm:bulletEnabled val="1"/>
        </dgm:presLayoutVars>
      </dgm:prSet>
      <dgm:spPr/>
    </dgm:pt>
    <dgm:pt modelId="{5F75D5CF-E327-4A37-86AB-3B94C8B82577}" type="pres">
      <dgm:prSet presAssocID="{C2979671-91D4-44CE-B893-CED465224371}" presName="negativeSpace" presStyleCnt="0"/>
      <dgm:spPr/>
    </dgm:pt>
    <dgm:pt modelId="{95C0EE49-BB25-4C86-9C41-50642F43DADB}" type="pres">
      <dgm:prSet presAssocID="{C2979671-91D4-44CE-B893-CED465224371}" presName="childText" presStyleLbl="conFgAcc1" presStyleIdx="3" presStyleCnt="4">
        <dgm:presLayoutVars>
          <dgm:bulletEnabled val="1"/>
        </dgm:presLayoutVars>
      </dgm:prSet>
      <dgm:spPr/>
    </dgm:pt>
  </dgm:ptLst>
  <dgm:cxnLst>
    <dgm:cxn modelId="{32F0D907-3698-46A6-BFFD-3404B2759C86}" srcId="{68DEB216-DD35-492B-832D-DF1842EF21FA}" destId="{80A164A8-A58D-422F-A535-40D16FB0BA90}" srcOrd="1" destOrd="0" parTransId="{9CACFF2D-C9BD-41CA-9259-57BD7B853CCB}" sibTransId="{B90A93AB-B091-42A8-B41A-906807771794}"/>
    <dgm:cxn modelId="{ABDD521C-86F3-47A3-88B4-BCEC852FD543}" type="presOf" srcId="{68DEB216-DD35-492B-832D-DF1842EF21FA}" destId="{A6976C64-9D5B-441F-8371-3F310ADE5FA3}" srcOrd="0" destOrd="0" presId="urn:microsoft.com/office/officeart/2005/8/layout/list1"/>
    <dgm:cxn modelId="{A15D2C26-8000-4AE9-9A33-78CFE7CD2844}" srcId="{68DEB216-DD35-492B-832D-DF1842EF21FA}" destId="{71C19D9D-6E4D-4866-B24E-71519AF3F998}" srcOrd="2" destOrd="0" parTransId="{2EC127F2-848D-4D48-9F7C-0549535A684B}" sibTransId="{009D0A4A-0738-418F-BF89-CAD1097A7761}"/>
    <dgm:cxn modelId="{E6E3BF28-F542-4341-9EED-74BF3202FA7B}" type="presOf" srcId="{C2979671-91D4-44CE-B893-CED465224371}" destId="{026B7B05-DA74-4830-A0C3-DE443C9A1955}" srcOrd="1" destOrd="0" presId="urn:microsoft.com/office/officeart/2005/8/layout/list1"/>
    <dgm:cxn modelId="{D89F8F3D-20CE-4A1D-8D28-0DB5FA5A4EC5}" type="presOf" srcId="{80A164A8-A58D-422F-A535-40D16FB0BA90}" destId="{7ABE386A-7DF0-41CA-8095-6A7D8BFAA235}" srcOrd="0" destOrd="0" presId="urn:microsoft.com/office/officeart/2005/8/layout/list1"/>
    <dgm:cxn modelId="{295F4342-6544-4921-9D64-4C08B65D04CA}" type="presOf" srcId="{DC66A746-38F7-4188-BE94-D3123F97B403}" destId="{038D74EC-4E8D-41E7-847B-2268C9ABC801}" srcOrd="1" destOrd="0" presId="urn:microsoft.com/office/officeart/2005/8/layout/list1"/>
    <dgm:cxn modelId="{7CF66349-3374-49F1-AAA4-C3D4BD4CF258}" type="presOf" srcId="{71C19D9D-6E4D-4866-B24E-71519AF3F998}" destId="{F562D4C9-60F2-4504-9E4B-49360F004F60}" srcOrd="1" destOrd="0" presId="urn:microsoft.com/office/officeart/2005/8/layout/list1"/>
    <dgm:cxn modelId="{51371053-BF10-4513-9C20-26C7105DB6E2}" type="presOf" srcId="{C2979671-91D4-44CE-B893-CED465224371}" destId="{67BBDC90-6CDE-4ED3-BA74-41BCD829280B}" srcOrd="0" destOrd="0" presId="urn:microsoft.com/office/officeart/2005/8/layout/list1"/>
    <dgm:cxn modelId="{7F32875A-3456-4A4A-BC04-2197B73B4F7A}" type="presOf" srcId="{DC66A746-38F7-4188-BE94-D3123F97B403}" destId="{E6078238-7C82-4037-B381-06636ECDE702}" srcOrd="0" destOrd="0" presId="urn:microsoft.com/office/officeart/2005/8/layout/list1"/>
    <dgm:cxn modelId="{BE309F91-2F12-4A9D-963A-586A158AD8A7}" type="presOf" srcId="{D863232C-6DC0-4966-AF68-0C12478FEF15}" destId="{6E5D30DD-F1CB-4359-B279-A5BE5C988E1D}" srcOrd="0" destOrd="1" presId="urn:microsoft.com/office/officeart/2005/8/layout/list1"/>
    <dgm:cxn modelId="{F3BC919C-12E8-4FF6-9DC3-2CD9DA5F2114}" srcId="{68DEB216-DD35-492B-832D-DF1842EF21FA}" destId="{DC66A746-38F7-4188-BE94-D3123F97B403}" srcOrd="0" destOrd="0" parTransId="{784809B2-3939-4055-B3FF-BF69C2A87B00}" sibTransId="{C5C47347-85EE-4846-8067-24C1AC784F9C}"/>
    <dgm:cxn modelId="{D14FE0A9-498A-419B-A218-E0A543484969}" type="presOf" srcId="{71C19D9D-6E4D-4866-B24E-71519AF3F998}" destId="{D6F1E75A-C6E3-420E-A1E8-7D356D32939F}" srcOrd="0" destOrd="0" presId="urn:microsoft.com/office/officeart/2005/8/layout/list1"/>
    <dgm:cxn modelId="{F54748C0-CB65-482A-9A26-84A333CF85E5}" srcId="{DC66A746-38F7-4188-BE94-D3123F97B403}" destId="{EB609BBC-E7E9-42DD-B907-2D4792140D20}" srcOrd="0" destOrd="0" parTransId="{3722F5F6-A871-463B-BA5E-E3C782D5A130}" sibTransId="{876A3152-3E13-428D-9359-2AF9A8162E65}"/>
    <dgm:cxn modelId="{6DE37CC7-3474-445B-80FF-8CD8C6DFA670}" srcId="{DC66A746-38F7-4188-BE94-D3123F97B403}" destId="{D863232C-6DC0-4966-AF68-0C12478FEF15}" srcOrd="1" destOrd="0" parTransId="{DA2061AD-969F-4E91-BFE8-453AA5371977}" sibTransId="{40CBB745-0D4A-4A56-8A4D-33211662DD07}"/>
    <dgm:cxn modelId="{C73F6FD4-0A58-4005-8DB6-424F4F0E9584}" type="presOf" srcId="{EB609BBC-E7E9-42DD-B907-2D4792140D20}" destId="{6E5D30DD-F1CB-4359-B279-A5BE5C988E1D}" srcOrd="0" destOrd="0" presId="urn:microsoft.com/office/officeart/2005/8/layout/list1"/>
    <dgm:cxn modelId="{752A58D5-89A0-4E0C-A9C4-B794C6CC7083}" srcId="{68DEB216-DD35-492B-832D-DF1842EF21FA}" destId="{C2979671-91D4-44CE-B893-CED465224371}" srcOrd="3" destOrd="0" parTransId="{8EA1A36F-A41D-4B46-9AD4-0CB9B47DE0E4}" sibTransId="{A9A5F9D1-6B52-4961-AF76-855468192816}"/>
    <dgm:cxn modelId="{8B52BAD8-5F25-4809-8297-0E3728EF7B80}" type="presOf" srcId="{80A164A8-A58D-422F-A535-40D16FB0BA90}" destId="{EFD115B4-3E13-461F-9C65-181FFEE3D224}" srcOrd="1" destOrd="0" presId="urn:microsoft.com/office/officeart/2005/8/layout/list1"/>
    <dgm:cxn modelId="{ADABBBB6-22E0-4EA6-B96D-EDF19C8FDB23}" type="presParOf" srcId="{A6976C64-9D5B-441F-8371-3F310ADE5FA3}" destId="{2FCE9D2B-B75C-45B3-A456-8ECB8F281F5A}" srcOrd="0" destOrd="0" presId="urn:microsoft.com/office/officeart/2005/8/layout/list1"/>
    <dgm:cxn modelId="{BCA2EAE1-8086-4DF2-A315-50A28A0F213E}" type="presParOf" srcId="{2FCE9D2B-B75C-45B3-A456-8ECB8F281F5A}" destId="{E6078238-7C82-4037-B381-06636ECDE702}" srcOrd="0" destOrd="0" presId="urn:microsoft.com/office/officeart/2005/8/layout/list1"/>
    <dgm:cxn modelId="{96FD37FE-942E-40C5-BE9E-8459628B2C02}" type="presParOf" srcId="{2FCE9D2B-B75C-45B3-A456-8ECB8F281F5A}" destId="{038D74EC-4E8D-41E7-847B-2268C9ABC801}" srcOrd="1" destOrd="0" presId="urn:microsoft.com/office/officeart/2005/8/layout/list1"/>
    <dgm:cxn modelId="{9BBB3855-BA11-4046-8712-C04D29A94630}" type="presParOf" srcId="{A6976C64-9D5B-441F-8371-3F310ADE5FA3}" destId="{F92C6E24-336F-42CE-8968-C76A6199BA5A}" srcOrd="1" destOrd="0" presId="urn:microsoft.com/office/officeart/2005/8/layout/list1"/>
    <dgm:cxn modelId="{365E8307-8D85-426D-BDDC-2CA4151C6E03}" type="presParOf" srcId="{A6976C64-9D5B-441F-8371-3F310ADE5FA3}" destId="{6E5D30DD-F1CB-4359-B279-A5BE5C988E1D}" srcOrd="2" destOrd="0" presId="urn:microsoft.com/office/officeart/2005/8/layout/list1"/>
    <dgm:cxn modelId="{E591DCA7-F889-4B80-926C-B2204311B4CB}" type="presParOf" srcId="{A6976C64-9D5B-441F-8371-3F310ADE5FA3}" destId="{E7EA2C0E-1CCE-4EE9-9A56-F848BD483ED0}" srcOrd="3" destOrd="0" presId="urn:microsoft.com/office/officeart/2005/8/layout/list1"/>
    <dgm:cxn modelId="{6C2D5029-D88E-41DF-8691-AE755A8F3222}" type="presParOf" srcId="{A6976C64-9D5B-441F-8371-3F310ADE5FA3}" destId="{A19B57FF-C5A0-4F1E-8EA7-969F631F36F4}" srcOrd="4" destOrd="0" presId="urn:microsoft.com/office/officeart/2005/8/layout/list1"/>
    <dgm:cxn modelId="{7D9B136B-2D08-45B5-BAFF-5AED36A88393}" type="presParOf" srcId="{A19B57FF-C5A0-4F1E-8EA7-969F631F36F4}" destId="{7ABE386A-7DF0-41CA-8095-6A7D8BFAA235}" srcOrd="0" destOrd="0" presId="urn:microsoft.com/office/officeart/2005/8/layout/list1"/>
    <dgm:cxn modelId="{151E7E44-67BC-4025-8301-390B1153A4B3}" type="presParOf" srcId="{A19B57FF-C5A0-4F1E-8EA7-969F631F36F4}" destId="{EFD115B4-3E13-461F-9C65-181FFEE3D224}" srcOrd="1" destOrd="0" presId="urn:microsoft.com/office/officeart/2005/8/layout/list1"/>
    <dgm:cxn modelId="{2F230964-3BE9-4BB1-960F-508173EB1110}" type="presParOf" srcId="{A6976C64-9D5B-441F-8371-3F310ADE5FA3}" destId="{215BC268-AF04-4EAC-8611-6D187BD78003}" srcOrd="5" destOrd="0" presId="urn:microsoft.com/office/officeart/2005/8/layout/list1"/>
    <dgm:cxn modelId="{160C741A-27C6-480D-B379-87D8CADD7414}" type="presParOf" srcId="{A6976C64-9D5B-441F-8371-3F310ADE5FA3}" destId="{6006CD66-5BF0-410B-A88D-442B055B1EC5}" srcOrd="6" destOrd="0" presId="urn:microsoft.com/office/officeart/2005/8/layout/list1"/>
    <dgm:cxn modelId="{5C84F0FE-F539-4B2C-9ED9-12E8655E74C7}" type="presParOf" srcId="{A6976C64-9D5B-441F-8371-3F310ADE5FA3}" destId="{119E4E54-80EB-415C-8B58-2B69BC922EB3}" srcOrd="7" destOrd="0" presId="urn:microsoft.com/office/officeart/2005/8/layout/list1"/>
    <dgm:cxn modelId="{7297026D-8824-439D-AB93-AB55239C8DBA}" type="presParOf" srcId="{A6976C64-9D5B-441F-8371-3F310ADE5FA3}" destId="{D8B3E27A-616B-4800-9CB0-A18E0836BC8F}" srcOrd="8" destOrd="0" presId="urn:microsoft.com/office/officeart/2005/8/layout/list1"/>
    <dgm:cxn modelId="{76D84F63-B12A-4C2E-8F3C-F049536D7A74}" type="presParOf" srcId="{D8B3E27A-616B-4800-9CB0-A18E0836BC8F}" destId="{D6F1E75A-C6E3-420E-A1E8-7D356D32939F}" srcOrd="0" destOrd="0" presId="urn:microsoft.com/office/officeart/2005/8/layout/list1"/>
    <dgm:cxn modelId="{12F3917D-080F-4943-A9C6-BDBF0D4D8687}" type="presParOf" srcId="{D8B3E27A-616B-4800-9CB0-A18E0836BC8F}" destId="{F562D4C9-60F2-4504-9E4B-49360F004F60}" srcOrd="1" destOrd="0" presId="urn:microsoft.com/office/officeart/2005/8/layout/list1"/>
    <dgm:cxn modelId="{913F7195-2D4E-48B9-BFB9-B4A8546DD1E8}" type="presParOf" srcId="{A6976C64-9D5B-441F-8371-3F310ADE5FA3}" destId="{1F72422F-8BF4-494C-AE55-D6B92AFF5021}" srcOrd="9" destOrd="0" presId="urn:microsoft.com/office/officeart/2005/8/layout/list1"/>
    <dgm:cxn modelId="{DD7D05D2-A75F-46FA-BC67-7688644564F7}" type="presParOf" srcId="{A6976C64-9D5B-441F-8371-3F310ADE5FA3}" destId="{95BD645E-E4D8-4832-885D-BC1FB5554B25}" srcOrd="10" destOrd="0" presId="urn:microsoft.com/office/officeart/2005/8/layout/list1"/>
    <dgm:cxn modelId="{C4975D86-79CC-43B8-8863-4F558B6973C4}" type="presParOf" srcId="{A6976C64-9D5B-441F-8371-3F310ADE5FA3}" destId="{8B13F48E-235E-49D8-B353-85789FC5A192}" srcOrd="11" destOrd="0" presId="urn:microsoft.com/office/officeart/2005/8/layout/list1"/>
    <dgm:cxn modelId="{95669831-34F0-4922-9B8B-4B7CE570940A}" type="presParOf" srcId="{A6976C64-9D5B-441F-8371-3F310ADE5FA3}" destId="{E19321E1-9AF1-4BFC-B00B-2709DD0C39C2}" srcOrd="12" destOrd="0" presId="urn:microsoft.com/office/officeart/2005/8/layout/list1"/>
    <dgm:cxn modelId="{90A7599D-357C-4D3A-B114-F41E3EE7C8DB}" type="presParOf" srcId="{E19321E1-9AF1-4BFC-B00B-2709DD0C39C2}" destId="{67BBDC90-6CDE-4ED3-BA74-41BCD829280B}" srcOrd="0" destOrd="0" presId="urn:microsoft.com/office/officeart/2005/8/layout/list1"/>
    <dgm:cxn modelId="{EDBFE7C1-9586-4103-B9E4-7BA3111128F0}" type="presParOf" srcId="{E19321E1-9AF1-4BFC-B00B-2709DD0C39C2}" destId="{026B7B05-DA74-4830-A0C3-DE443C9A1955}" srcOrd="1" destOrd="0" presId="urn:microsoft.com/office/officeart/2005/8/layout/list1"/>
    <dgm:cxn modelId="{599D43A5-0129-4849-96ED-DB4B0402C46C}" type="presParOf" srcId="{A6976C64-9D5B-441F-8371-3F310ADE5FA3}" destId="{5F75D5CF-E327-4A37-86AB-3B94C8B82577}" srcOrd="13" destOrd="0" presId="urn:microsoft.com/office/officeart/2005/8/layout/list1"/>
    <dgm:cxn modelId="{E208EC6A-3631-4DA4-B8D6-F960A482181D}" type="presParOf" srcId="{A6976C64-9D5B-441F-8371-3F310ADE5FA3}" destId="{95C0EE49-BB25-4C86-9C41-50642F43DAD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3.xml><?xml version="1.0" encoding="utf-8"?>
<dgm:dataModel xmlns:dgm="http://schemas.openxmlformats.org/drawingml/2006/diagram" xmlns:a="http://schemas.openxmlformats.org/drawingml/2006/main">
  <dgm:ptLst>
    <dgm:pt modelId="{D57904A2-8AE1-4161-A1AD-5F4CA4480030}"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AAF52C41-9B8A-4CB2-8638-F604A203609B}">
      <dgm:prSet custT="1"/>
      <dgm:spPr>
        <a:solidFill>
          <a:schemeClr val="accent1"/>
        </a:solidFill>
      </dgm:spPr>
      <dgm:t>
        <a:bodyPr/>
        <a:lstStyle/>
        <a:p>
          <a:r>
            <a:rPr lang="en-GB" sz="1400"/>
            <a:t>Security Architecture implementation governance provides assurance that the detailed design and implemented processes and systems adhere to the overall Security Architecture.</a:t>
          </a:r>
          <a:endParaRPr lang="en-US" sz="1400"/>
        </a:p>
      </dgm:t>
    </dgm:pt>
    <dgm:pt modelId="{14469362-8B2B-4F64-94AD-D03291AE7BA2}" type="parTrans" cxnId="{90CACC6E-CE0C-4371-8D8F-90D612C8605F}">
      <dgm:prSet/>
      <dgm:spPr/>
      <dgm:t>
        <a:bodyPr/>
        <a:lstStyle/>
        <a:p>
          <a:endParaRPr lang="en-US" sz="1400"/>
        </a:p>
      </dgm:t>
    </dgm:pt>
    <dgm:pt modelId="{6E889EB2-4F51-4CC1-9D22-61017B570AA2}" type="sibTrans" cxnId="{90CACC6E-CE0C-4371-8D8F-90D612C8605F}">
      <dgm:prSet/>
      <dgm:spPr/>
      <dgm:t>
        <a:bodyPr/>
        <a:lstStyle/>
        <a:p>
          <a:endParaRPr lang="en-US" sz="1400"/>
        </a:p>
      </dgm:t>
    </dgm:pt>
    <dgm:pt modelId="{80C415B9-3699-472F-9A79-924FD55993AF}">
      <dgm:prSet custT="1"/>
      <dgm:spPr>
        <a:solidFill>
          <a:schemeClr val="accent1"/>
        </a:solidFill>
      </dgm:spPr>
      <dgm:t>
        <a:bodyPr/>
        <a:lstStyle/>
        <a:p>
          <a:r>
            <a:rPr lang="en-GB" sz="1400"/>
            <a:t>This ensures that deviations from Architecture Principles and implementation guidelines do not create any unacceptable risk.</a:t>
          </a:r>
          <a:endParaRPr lang="en-US" sz="1400"/>
        </a:p>
      </dgm:t>
    </dgm:pt>
    <dgm:pt modelId="{DE686A1F-7B74-4F28-88E3-E5890EAF1DDF}" type="parTrans" cxnId="{C87E5639-78F2-44D8-BB2C-40705A0846F1}">
      <dgm:prSet/>
      <dgm:spPr/>
      <dgm:t>
        <a:bodyPr/>
        <a:lstStyle/>
        <a:p>
          <a:endParaRPr lang="en-US" sz="1400"/>
        </a:p>
      </dgm:t>
    </dgm:pt>
    <dgm:pt modelId="{330A7571-187F-47E7-B600-6977A612FBF6}" type="sibTrans" cxnId="{C87E5639-78F2-44D8-BB2C-40705A0846F1}">
      <dgm:prSet/>
      <dgm:spPr/>
      <dgm:t>
        <a:bodyPr/>
        <a:lstStyle/>
        <a:p>
          <a:endParaRPr lang="en-US" sz="1400"/>
        </a:p>
      </dgm:t>
    </dgm:pt>
    <dgm:pt modelId="{703086A8-A082-4DAF-A72E-51411B237541}">
      <dgm:prSet custT="1"/>
      <dgm:spPr>
        <a:solidFill>
          <a:schemeClr val="accent1"/>
        </a:solidFill>
      </dgm:spPr>
      <dgm:t>
        <a:bodyPr/>
        <a:lstStyle/>
        <a:p>
          <a:r>
            <a:rPr lang="en-GB" sz="1400"/>
            <a:t>The following artifacts are relevant in this phase:</a:t>
          </a:r>
          <a:endParaRPr lang="en-US" sz="1400"/>
        </a:p>
      </dgm:t>
    </dgm:pt>
    <dgm:pt modelId="{F425A96B-0383-4F6E-92AA-58BF94631D32}" type="parTrans" cxnId="{0A5B6C76-F881-4328-AAF5-300E0C50113F}">
      <dgm:prSet/>
      <dgm:spPr/>
      <dgm:t>
        <a:bodyPr/>
        <a:lstStyle/>
        <a:p>
          <a:endParaRPr lang="en-US" sz="1400"/>
        </a:p>
      </dgm:t>
    </dgm:pt>
    <dgm:pt modelId="{54531434-91F9-4E93-8F21-9EE9308FC009}" type="sibTrans" cxnId="{0A5B6C76-F881-4328-AAF5-300E0C50113F}">
      <dgm:prSet/>
      <dgm:spPr/>
      <dgm:t>
        <a:bodyPr/>
        <a:lstStyle/>
        <a:p>
          <a:endParaRPr lang="en-US" sz="1400"/>
        </a:p>
      </dgm:t>
    </dgm:pt>
    <dgm:pt modelId="{94D8E190-F7D1-4C24-857D-D57D68CC80DC}">
      <dgm:prSet custT="1"/>
      <dgm:spPr/>
      <dgm:t>
        <a:bodyPr/>
        <a:lstStyle/>
        <a:p>
          <a:pPr marL="365760" indent="-365760">
            <a:lnSpc>
              <a:spcPct val="100000"/>
            </a:lnSpc>
            <a:spcAft>
              <a:spcPts val="0"/>
            </a:spcAft>
            <a:buFont typeface="Wingdings" panose="05000000000000000000" pitchFamily="2" charset="2"/>
            <a:buChar char="q"/>
          </a:pPr>
          <a:r>
            <a:rPr lang="en-GB" sz="1400" b="0" i="0" baseline="0">
              <a:solidFill>
                <a:srgbClr val="002060"/>
              </a:solidFill>
            </a:rPr>
            <a:t>Security Audit</a:t>
          </a:r>
          <a:endParaRPr lang="en-US" sz="1400">
            <a:solidFill>
              <a:srgbClr val="002060"/>
            </a:solidFill>
          </a:endParaRPr>
        </a:p>
      </dgm:t>
    </dgm:pt>
    <dgm:pt modelId="{BD470B4A-CD15-4F60-8C0B-2CCAD0647958}" type="parTrans" cxnId="{139078CE-D47D-4326-92AD-67D6552D3E65}">
      <dgm:prSet/>
      <dgm:spPr/>
      <dgm:t>
        <a:bodyPr/>
        <a:lstStyle/>
        <a:p>
          <a:endParaRPr lang="en-US" sz="1400"/>
        </a:p>
      </dgm:t>
    </dgm:pt>
    <dgm:pt modelId="{F557C768-36AD-4A54-A3BC-770C237437F3}" type="sibTrans" cxnId="{139078CE-D47D-4326-92AD-67D6552D3E65}">
      <dgm:prSet/>
      <dgm:spPr/>
      <dgm:t>
        <a:bodyPr/>
        <a:lstStyle/>
        <a:p>
          <a:endParaRPr lang="en-US" sz="1400"/>
        </a:p>
      </dgm:t>
    </dgm:pt>
    <dgm:pt modelId="{6E19F76F-FE24-4B02-98A2-9A09DE163F81}">
      <dgm:prSet custT="1"/>
      <dgm:spPr/>
      <dgm:t>
        <a:bodyPr/>
        <a:lstStyle/>
        <a:p>
          <a:pPr marL="365760" indent="-365760">
            <a:lnSpc>
              <a:spcPct val="100000"/>
            </a:lnSpc>
            <a:spcAft>
              <a:spcPts val="0"/>
            </a:spcAft>
            <a:buFont typeface="Wingdings" panose="05000000000000000000" pitchFamily="2" charset="2"/>
            <a:buChar char="q"/>
          </a:pPr>
          <a:r>
            <a:rPr lang="en-GB" sz="1400" b="0" i="0" baseline="0">
              <a:solidFill>
                <a:srgbClr val="002060"/>
              </a:solidFill>
            </a:rPr>
            <a:t>Security Training and Awareness</a:t>
          </a:r>
          <a:endParaRPr lang="en-US" sz="1400">
            <a:solidFill>
              <a:srgbClr val="002060"/>
            </a:solidFill>
          </a:endParaRPr>
        </a:p>
      </dgm:t>
    </dgm:pt>
    <dgm:pt modelId="{EE43F52E-4E20-48B9-85D0-1F09A2BCD7CC}" type="parTrans" cxnId="{99B31F8A-E965-4CD5-B4C3-CFAEFC137F21}">
      <dgm:prSet/>
      <dgm:spPr/>
      <dgm:t>
        <a:bodyPr/>
        <a:lstStyle/>
        <a:p>
          <a:endParaRPr lang="en-US" sz="1400"/>
        </a:p>
      </dgm:t>
    </dgm:pt>
    <dgm:pt modelId="{2635D149-2519-4FA6-9D91-6DDF22FC5B85}" type="sibTrans" cxnId="{99B31F8A-E965-4CD5-B4C3-CFAEFC137F21}">
      <dgm:prSet/>
      <dgm:spPr/>
      <dgm:t>
        <a:bodyPr/>
        <a:lstStyle/>
        <a:p>
          <a:endParaRPr lang="en-US" sz="1400"/>
        </a:p>
      </dgm:t>
    </dgm:pt>
    <dgm:pt modelId="{315259E9-0723-482A-8CCB-036F5F1964DD}" type="pres">
      <dgm:prSet presAssocID="{D57904A2-8AE1-4161-A1AD-5F4CA4480030}" presName="linear" presStyleCnt="0">
        <dgm:presLayoutVars>
          <dgm:dir/>
          <dgm:animLvl val="lvl"/>
          <dgm:resizeHandles val="exact"/>
        </dgm:presLayoutVars>
      </dgm:prSet>
      <dgm:spPr/>
    </dgm:pt>
    <dgm:pt modelId="{4028FCC0-D5CD-491D-A51D-BF7C5CF7232A}" type="pres">
      <dgm:prSet presAssocID="{AAF52C41-9B8A-4CB2-8638-F604A203609B}" presName="parentLin" presStyleCnt="0"/>
      <dgm:spPr/>
    </dgm:pt>
    <dgm:pt modelId="{623F9160-579E-49AE-9768-A2999C232405}" type="pres">
      <dgm:prSet presAssocID="{AAF52C41-9B8A-4CB2-8638-F604A203609B}" presName="parentLeftMargin" presStyleLbl="node1" presStyleIdx="0" presStyleCnt="3"/>
      <dgm:spPr/>
    </dgm:pt>
    <dgm:pt modelId="{E648C2CE-3AB2-4C04-A383-9E08D4134E57}" type="pres">
      <dgm:prSet presAssocID="{AAF52C41-9B8A-4CB2-8638-F604A203609B}" presName="parentText" presStyleLbl="node1" presStyleIdx="0" presStyleCnt="3" custScaleX="123149">
        <dgm:presLayoutVars>
          <dgm:chMax val="0"/>
          <dgm:bulletEnabled val="1"/>
        </dgm:presLayoutVars>
      </dgm:prSet>
      <dgm:spPr/>
    </dgm:pt>
    <dgm:pt modelId="{61A8D4FF-F90D-4A84-927E-06861D0F8237}" type="pres">
      <dgm:prSet presAssocID="{AAF52C41-9B8A-4CB2-8638-F604A203609B}" presName="negativeSpace" presStyleCnt="0"/>
      <dgm:spPr/>
    </dgm:pt>
    <dgm:pt modelId="{200F8CE7-82D8-4F20-A0DF-C4CC47779826}" type="pres">
      <dgm:prSet presAssocID="{AAF52C41-9B8A-4CB2-8638-F604A203609B}" presName="childText" presStyleLbl="conFgAcc1" presStyleIdx="0" presStyleCnt="3">
        <dgm:presLayoutVars>
          <dgm:bulletEnabled val="1"/>
        </dgm:presLayoutVars>
      </dgm:prSet>
      <dgm:spPr/>
    </dgm:pt>
    <dgm:pt modelId="{19456AB1-732A-4CEF-933E-01054DAE59B7}" type="pres">
      <dgm:prSet presAssocID="{6E889EB2-4F51-4CC1-9D22-61017B570AA2}" presName="spaceBetweenRectangles" presStyleCnt="0"/>
      <dgm:spPr/>
    </dgm:pt>
    <dgm:pt modelId="{AE248944-84C6-4D0F-93C0-D29CC4283CC8}" type="pres">
      <dgm:prSet presAssocID="{80C415B9-3699-472F-9A79-924FD55993AF}" presName="parentLin" presStyleCnt="0"/>
      <dgm:spPr/>
    </dgm:pt>
    <dgm:pt modelId="{7618F427-5A30-48CB-BB6B-FAD6563C830A}" type="pres">
      <dgm:prSet presAssocID="{80C415B9-3699-472F-9A79-924FD55993AF}" presName="parentLeftMargin" presStyleLbl="node1" presStyleIdx="0" presStyleCnt="3"/>
      <dgm:spPr/>
    </dgm:pt>
    <dgm:pt modelId="{3D4ED2BF-B5C9-434A-899D-2D7D752E17A3}" type="pres">
      <dgm:prSet presAssocID="{80C415B9-3699-472F-9A79-924FD55993AF}" presName="parentText" presStyleLbl="node1" presStyleIdx="1" presStyleCnt="3" custScaleX="123149">
        <dgm:presLayoutVars>
          <dgm:chMax val="0"/>
          <dgm:bulletEnabled val="1"/>
        </dgm:presLayoutVars>
      </dgm:prSet>
      <dgm:spPr/>
    </dgm:pt>
    <dgm:pt modelId="{48E891CE-4B6A-4B2B-AA52-8FFC73838F23}" type="pres">
      <dgm:prSet presAssocID="{80C415B9-3699-472F-9A79-924FD55993AF}" presName="negativeSpace" presStyleCnt="0"/>
      <dgm:spPr/>
    </dgm:pt>
    <dgm:pt modelId="{CCFC29BD-3084-4A4C-8BFE-073FC836F819}" type="pres">
      <dgm:prSet presAssocID="{80C415B9-3699-472F-9A79-924FD55993AF}" presName="childText" presStyleLbl="conFgAcc1" presStyleIdx="1" presStyleCnt="3">
        <dgm:presLayoutVars>
          <dgm:bulletEnabled val="1"/>
        </dgm:presLayoutVars>
      </dgm:prSet>
      <dgm:spPr/>
    </dgm:pt>
    <dgm:pt modelId="{42C902C6-2644-4D16-9676-E49E4B330067}" type="pres">
      <dgm:prSet presAssocID="{330A7571-187F-47E7-B600-6977A612FBF6}" presName="spaceBetweenRectangles" presStyleCnt="0"/>
      <dgm:spPr/>
    </dgm:pt>
    <dgm:pt modelId="{4A9F32C3-1D5F-4238-A907-16A201CE7013}" type="pres">
      <dgm:prSet presAssocID="{703086A8-A082-4DAF-A72E-51411B237541}" presName="parentLin" presStyleCnt="0"/>
      <dgm:spPr/>
    </dgm:pt>
    <dgm:pt modelId="{C232F198-FECA-423D-9444-DBE6C16FE947}" type="pres">
      <dgm:prSet presAssocID="{703086A8-A082-4DAF-A72E-51411B237541}" presName="parentLeftMargin" presStyleLbl="node1" presStyleIdx="1" presStyleCnt="3"/>
      <dgm:spPr/>
    </dgm:pt>
    <dgm:pt modelId="{6B413448-755C-479D-9193-FEED33B8B49B}" type="pres">
      <dgm:prSet presAssocID="{703086A8-A082-4DAF-A72E-51411B237541}" presName="parentText" presStyleLbl="node1" presStyleIdx="2" presStyleCnt="3" custScaleX="123149">
        <dgm:presLayoutVars>
          <dgm:chMax val="0"/>
          <dgm:bulletEnabled val="1"/>
        </dgm:presLayoutVars>
      </dgm:prSet>
      <dgm:spPr/>
    </dgm:pt>
    <dgm:pt modelId="{4A315254-50C9-41D7-BA6F-C1D0568A5550}" type="pres">
      <dgm:prSet presAssocID="{703086A8-A082-4DAF-A72E-51411B237541}" presName="negativeSpace" presStyleCnt="0"/>
      <dgm:spPr/>
    </dgm:pt>
    <dgm:pt modelId="{F485A4B4-9C91-4A3F-83AC-C481D21B81A1}" type="pres">
      <dgm:prSet presAssocID="{703086A8-A082-4DAF-A72E-51411B237541}" presName="childText" presStyleLbl="conFgAcc1" presStyleIdx="2" presStyleCnt="3">
        <dgm:presLayoutVars>
          <dgm:bulletEnabled val="1"/>
        </dgm:presLayoutVars>
      </dgm:prSet>
      <dgm:spPr/>
    </dgm:pt>
  </dgm:ptLst>
  <dgm:cxnLst>
    <dgm:cxn modelId="{3654A51F-FA9F-4D1F-B17F-FF8C84258437}" type="presOf" srcId="{94D8E190-F7D1-4C24-857D-D57D68CC80DC}" destId="{F485A4B4-9C91-4A3F-83AC-C481D21B81A1}" srcOrd="0" destOrd="0" presId="urn:microsoft.com/office/officeart/2005/8/layout/list1"/>
    <dgm:cxn modelId="{12BA0323-9D5B-47CA-8B1C-925D73FED512}" type="presOf" srcId="{703086A8-A082-4DAF-A72E-51411B237541}" destId="{C232F198-FECA-423D-9444-DBE6C16FE947}" srcOrd="0" destOrd="0" presId="urn:microsoft.com/office/officeart/2005/8/layout/list1"/>
    <dgm:cxn modelId="{E1DA1C2B-A56E-44D4-A034-19ECC555D620}" type="presOf" srcId="{D57904A2-8AE1-4161-A1AD-5F4CA4480030}" destId="{315259E9-0723-482A-8CCB-036F5F1964DD}" srcOrd="0" destOrd="0" presId="urn:microsoft.com/office/officeart/2005/8/layout/list1"/>
    <dgm:cxn modelId="{EB89752D-A91A-4ABF-9337-0CBFDA103EAB}" type="presOf" srcId="{80C415B9-3699-472F-9A79-924FD55993AF}" destId="{3D4ED2BF-B5C9-434A-899D-2D7D752E17A3}" srcOrd="1" destOrd="0" presId="urn:microsoft.com/office/officeart/2005/8/layout/list1"/>
    <dgm:cxn modelId="{C87E5639-78F2-44D8-BB2C-40705A0846F1}" srcId="{D57904A2-8AE1-4161-A1AD-5F4CA4480030}" destId="{80C415B9-3699-472F-9A79-924FD55993AF}" srcOrd="1" destOrd="0" parTransId="{DE686A1F-7B74-4F28-88E3-E5890EAF1DDF}" sibTransId="{330A7571-187F-47E7-B600-6977A612FBF6}"/>
    <dgm:cxn modelId="{DC561349-309D-4917-AB42-C5FA093216A8}" type="presOf" srcId="{6E19F76F-FE24-4B02-98A2-9A09DE163F81}" destId="{F485A4B4-9C91-4A3F-83AC-C481D21B81A1}" srcOrd="0" destOrd="1" presId="urn:microsoft.com/office/officeart/2005/8/layout/list1"/>
    <dgm:cxn modelId="{90CACC6E-CE0C-4371-8D8F-90D612C8605F}" srcId="{D57904A2-8AE1-4161-A1AD-5F4CA4480030}" destId="{AAF52C41-9B8A-4CB2-8638-F604A203609B}" srcOrd="0" destOrd="0" parTransId="{14469362-8B2B-4F64-94AD-D03291AE7BA2}" sibTransId="{6E889EB2-4F51-4CC1-9D22-61017B570AA2}"/>
    <dgm:cxn modelId="{0A5B6C76-F881-4328-AAF5-300E0C50113F}" srcId="{D57904A2-8AE1-4161-A1AD-5F4CA4480030}" destId="{703086A8-A082-4DAF-A72E-51411B237541}" srcOrd="2" destOrd="0" parTransId="{F425A96B-0383-4F6E-92AA-58BF94631D32}" sibTransId="{54531434-91F9-4E93-8F21-9EE9308FC009}"/>
    <dgm:cxn modelId="{E6748E85-AE90-4800-A0F6-84B633D239AE}" type="presOf" srcId="{80C415B9-3699-472F-9A79-924FD55993AF}" destId="{7618F427-5A30-48CB-BB6B-FAD6563C830A}" srcOrd="0" destOrd="0" presId="urn:microsoft.com/office/officeart/2005/8/layout/list1"/>
    <dgm:cxn modelId="{99B31F8A-E965-4CD5-B4C3-CFAEFC137F21}" srcId="{703086A8-A082-4DAF-A72E-51411B237541}" destId="{6E19F76F-FE24-4B02-98A2-9A09DE163F81}" srcOrd="1" destOrd="0" parTransId="{EE43F52E-4E20-48B9-85D0-1F09A2BCD7CC}" sibTransId="{2635D149-2519-4FA6-9D91-6DDF22FC5B85}"/>
    <dgm:cxn modelId="{139078CE-D47D-4326-92AD-67D6552D3E65}" srcId="{703086A8-A082-4DAF-A72E-51411B237541}" destId="{94D8E190-F7D1-4C24-857D-D57D68CC80DC}" srcOrd="0" destOrd="0" parTransId="{BD470B4A-CD15-4F60-8C0B-2CCAD0647958}" sibTransId="{F557C768-36AD-4A54-A3BC-770C237437F3}"/>
    <dgm:cxn modelId="{782AEED3-84B0-4C98-BF99-9997F926B26B}" type="presOf" srcId="{AAF52C41-9B8A-4CB2-8638-F604A203609B}" destId="{E648C2CE-3AB2-4C04-A383-9E08D4134E57}" srcOrd="1" destOrd="0" presId="urn:microsoft.com/office/officeart/2005/8/layout/list1"/>
    <dgm:cxn modelId="{223F03D8-E608-4EE5-B4FA-7BF855318758}" type="presOf" srcId="{AAF52C41-9B8A-4CB2-8638-F604A203609B}" destId="{623F9160-579E-49AE-9768-A2999C232405}" srcOrd="0" destOrd="0" presId="urn:microsoft.com/office/officeart/2005/8/layout/list1"/>
    <dgm:cxn modelId="{463AA9E8-9926-413C-93FA-DB0C9C40980D}" type="presOf" srcId="{703086A8-A082-4DAF-A72E-51411B237541}" destId="{6B413448-755C-479D-9193-FEED33B8B49B}" srcOrd="1" destOrd="0" presId="urn:microsoft.com/office/officeart/2005/8/layout/list1"/>
    <dgm:cxn modelId="{9E056E42-56D3-4C10-AEC3-721253119D13}" type="presParOf" srcId="{315259E9-0723-482A-8CCB-036F5F1964DD}" destId="{4028FCC0-D5CD-491D-A51D-BF7C5CF7232A}" srcOrd="0" destOrd="0" presId="urn:microsoft.com/office/officeart/2005/8/layout/list1"/>
    <dgm:cxn modelId="{A31FE42D-D97E-48A7-A204-5C51AB589228}" type="presParOf" srcId="{4028FCC0-D5CD-491D-A51D-BF7C5CF7232A}" destId="{623F9160-579E-49AE-9768-A2999C232405}" srcOrd="0" destOrd="0" presId="urn:microsoft.com/office/officeart/2005/8/layout/list1"/>
    <dgm:cxn modelId="{6F4AE678-F7E9-4AD6-AC3E-4D7864B81936}" type="presParOf" srcId="{4028FCC0-D5CD-491D-A51D-BF7C5CF7232A}" destId="{E648C2CE-3AB2-4C04-A383-9E08D4134E57}" srcOrd="1" destOrd="0" presId="urn:microsoft.com/office/officeart/2005/8/layout/list1"/>
    <dgm:cxn modelId="{73563E4B-4CD8-4AC4-8156-78DA31DCDA01}" type="presParOf" srcId="{315259E9-0723-482A-8CCB-036F5F1964DD}" destId="{61A8D4FF-F90D-4A84-927E-06861D0F8237}" srcOrd="1" destOrd="0" presId="urn:microsoft.com/office/officeart/2005/8/layout/list1"/>
    <dgm:cxn modelId="{DA7EAFF9-7C36-46DC-A989-132F559635D4}" type="presParOf" srcId="{315259E9-0723-482A-8CCB-036F5F1964DD}" destId="{200F8CE7-82D8-4F20-A0DF-C4CC47779826}" srcOrd="2" destOrd="0" presId="urn:microsoft.com/office/officeart/2005/8/layout/list1"/>
    <dgm:cxn modelId="{DFCC9B32-EB28-4084-9669-6E19B45214D3}" type="presParOf" srcId="{315259E9-0723-482A-8CCB-036F5F1964DD}" destId="{19456AB1-732A-4CEF-933E-01054DAE59B7}" srcOrd="3" destOrd="0" presId="urn:microsoft.com/office/officeart/2005/8/layout/list1"/>
    <dgm:cxn modelId="{42D4C482-F152-44BC-9323-2DFC90AD5798}" type="presParOf" srcId="{315259E9-0723-482A-8CCB-036F5F1964DD}" destId="{AE248944-84C6-4D0F-93C0-D29CC4283CC8}" srcOrd="4" destOrd="0" presId="urn:microsoft.com/office/officeart/2005/8/layout/list1"/>
    <dgm:cxn modelId="{0B664862-9970-4063-95D0-CA07639FF9AE}" type="presParOf" srcId="{AE248944-84C6-4D0F-93C0-D29CC4283CC8}" destId="{7618F427-5A30-48CB-BB6B-FAD6563C830A}" srcOrd="0" destOrd="0" presId="urn:microsoft.com/office/officeart/2005/8/layout/list1"/>
    <dgm:cxn modelId="{12F784AB-476B-4A6C-A9FB-52903EC266A0}" type="presParOf" srcId="{AE248944-84C6-4D0F-93C0-D29CC4283CC8}" destId="{3D4ED2BF-B5C9-434A-899D-2D7D752E17A3}" srcOrd="1" destOrd="0" presId="urn:microsoft.com/office/officeart/2005/8/layout/list1"/>
    <dgm:cxn modelId="{7D937F75-D3BF-48EC-A934-CB173CF44AE1}" type="presParOf" srcId="{315259E9-0723-482A-8CCB-036F5F1964DD}" destId="{48E891CE-4B6A-4B2B-AA52-8FFC73838F23}" srcOrd="5" destOrd="0" presId="urn:microsoft.com/office/officeart/2005/8/layout/list1"/>
    <dgm:cxn modelId="{0533A55D-DCA6-4B8F-BFA4-25EDED7C4469}" type="presParOf" srcId="{315259E9-0723-482A-8CCB-036F5F1964DD}" destId="{CCFC29BD-3084-4A4C-8BFE-073FC836F819}" srcOrd="6" destOrd="0" presId="urn:microsoft.com/office/officeart/2005/8/layout/list1"/>
    <dgm:cxn modelId="{8F4CF3D2-099C-472B-8783-B470081DAD78}" type="presParOf" srcId="{315259E9-0723-482A-8CCB-036F5F1964DD}" destId="{42C902C6-2644-4D16-9676-E49E4B330067}" srcOrd="7" destOrd="0" presId="urn:microsoft.com/office/officeart/2005/8/layout/list1"/>
    <dgm:cxn modelId="{F25235D1-F661-45D7-AEE5-1E1F35E257EE}" type="presParOf" srcId="{315259E9-0723-482A-8CCB-036F5F1964DD}" destId="{4A9F32C3-1D5F-4238-A907-16A201CE7013}" srcOrd="8" destOrd="0" presId="urn:microsoft.com/office/officeart/2005/8/layout/list1"/>
    <dgm:cxn modelId="{46172971-A0A0-441D-92C1-BE420FC448CD}" type="presParOf" srcId="{4A9F32C3-1D5F-4238-A907-16A201CE7013}" destId="{C232F198-FECA-423D-9444-DBE6C16FE947}" srcOrd="0" destOrd="0" presId="urn:microsoft.com/office/officeart/2005/8/layout/list1"/>
    <dgm:cxn modelId="{1269967F-71A3-40C9-8F70-225A688878BD}" type="presParOf" srcId="{4A9F32C3-1D5F-4238-A907-16A201CE7013}" destId="{6B413448-755C-479D-9193-FEED33B8B49B}" srcOrd="1" destOrd="0" presId="urn:microsoft.com/office/officeart/2005/8/layout/list1"/>
    <dgm:cxn modelId="{E44689AA-FDC5-4660-B84A-C5B7637B4C4B}" type="presParOf" srcId="{315259E9-0723-482A-8CCB-036F5F1964DD}" destId="{4A315254-50C9-41D7-BA6F-C1D0568A5550}" srcOrd="9" destOrd="0" presId="urn:microsoft.com/office/officeart/2005/8/layout/list1"/>
    <dgm:cxn modelId="{F5CADE7A-3D32-4B81-BB95-D9F2B8B1D086}" type="presParOf" srcId="{315259E9-0723-482A-8CCB-036F5F1964DD}" destId="{F485A4B4-9C91-4A3F-83AC-C481D21B81A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2D2EDE7B-100D-4EA8-94BD-BB7D7258D52E}"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6CE7E726-C38A-4D79-A12A-15DA7EB44F3D}">
      <dgm:prSet custT="1"/>
      <dgm:spPr/>
      <dgm:t>
        <a:bodyPr/>
        <a:lstStyle/>
        <a:p>
          <a:r>
            <a:rPr lang="en-GB" sz="1600"/>
            <a:t>Is so named because …</a:t>
          </a:r>
          <a:endParaRPr lang="en-US" sz="1600"/>
        </a:p>
      </dgm:t>
    </dgm:pt>
    <dgm:pt modelId="{810B14DD-6556-448E-9746-8D3D519C4C3F}" type="parTrans" cxnId="{CDDF11F7-54C3-47D6-9097-16BD37FB2DE5}">
      <dgm:prSet/>
      <dgm:spPr/>
      <dgm:t>
        <a:bodyPr/>
        <a:lstStyle/>
        <a:p>
          <a:endParaRPr lang="en-US" sz="1600"/>
        </a:p>
      </dgm:t>
    </dgm:pt>
    <dgm:pt modelId="{3F691207-B0E4-4E1B-B716-0CAE6A8D82E0}" type="sibTrans" cxnId="{CDDF11F7-54C3-47D6-9097-16BD37FB2DE5}">
      <dgm:prSet/>
      <dgm:spPr/>
      <dgm:t>
        <a:bodyPr/>
        <a:lstStyle/>
        <a:p>
          <a:endParaRPr lang="en-US" sz="1600"/>
        </a:p>
      </dgm:t>
    </dgm:pt>
    <dgm:pt modelId="{5D6A0182-2410-4F00-9658-8C4EE1D466CA}">
      <dgm:prSet custT="1"/>
      <dgm:spPr/>
      <dgm:t>
        <a:bodyPr/>
        <a:lstStyle/>
        <a:p>
          <a:pPr marL="365760" indent="-365760">
            <a:lnSpc>
              <a:spcPct val="100000"/>
            </a:lnSpc>
            <a:spcAft>
              <a:spcPts val="0"/>
            </a:spcAft>
            <a:buFont typeface="Wingdings" panose="05000000000000000000" pitchFamily="2" charset="2"/>
            <a:buChar char="q"/>
          </a:pPr>
          <a:r>
            <a:rPr lang="en-GB" sz="1400">
              <a:solidFill>
                <a:srgbClr val="002060"/>
              </a:solidFill>
            </a:rPr>
            <a:t>Phase E involves consolidating identified gaps into work packages. </a:t>
          </a:r>
          <a:endParaRPr lang="en-US" sz="1400">
            <a:solidFill>
              <a:srgbClr val="002060"/>
            </a:solidFill>
          </a:endParaRPr>
        </a:p>
      </dgm:t>
    </dgm:pt>
    <dgm:pt modelId="{CF02B47B-E4CA-4026-943D-20548DF171D6}" type="parTrans" cxnId="{B401D581-6CD9-41B5-A237-BE59D0EF431B}">
      <dgm:prSet/>
      <dgm:spPr/>
      <dgm:t>
        <a:bodyPr/>
        <a:lstStyle/>
        <a:p>
          <a:endParaRPr lang="en-US" sz="1600"/>
        </a:p>
      </dgm:t>
    </dgm:pt>
    <dgm:pt modelId="{B54046E2-0BBB-46AE-86BA-AABADB94FCE0}" type="sibTrans" cxnId="{B401D581-6CD9-41B5-A237-BE59D0EF431B}">
      <dgm:prSet/>
      <dgm:spPr/>
      <dgm:t>
        <a:bodyPr/>
        <a:lstStyle/>
        <a:p>
          <a:endParaRPr lang="en-US" sz="1600"/>
        </a:p>
      </dgm:t>
    </dgm:pt>
    <dgm:pt modelId="{3C4D674F-05FF-43B4-9984-EBB5B4641002}">
      <dgm:prSet custT="1"/>
      <dgm:spPr/>
      <dgm:t>
        <a:bodyPr/>
        <a:lstStyle/>
        <a:p>
          <a:pPr marL="365760" indent="-365760">
            <a:lnSpc>
              <a:spcPct val="100000"/>
            </a:lnSpc>
            <a:spcAft>
              <a:spcPts val="0"/>
            </a:spcAft>
            <a:buFont typeface="Wingdings" panose="05000000000000000000" pitchFamily="2" charset="2"/>
            <a:buChar char="q"/>
          </a:pPr>
          <a:r>
            <a:rPr lang="en-GB" sz="1400">
              <a:solidFill>
                <a:srgbClr val="002060"/>
              </a:solidFill>
            </a:rPr>
            <a:t>Those collectively are the opportunities - for delivering the Target Architecture.</a:t>
          </a:r>
          <a:endParaRPr lang="en-US" sz="1400">
            <a:solidFill>
              <a:srgbClr val="002060"/>
            </a:solidFill>
          </a:endParaRPr>
        </a:p>
      </dgm:t>
    </dgm:pt>
    <dgm:pt modelId="{573EDD7D-D533-48F7-BC79-6F2163CB2035}" type="parTrans" cxnId="{D5B58DA8-EE8B-48A8-A3E5-1BCC5BF2AD18}">
      <dgm:prSet/>
      <dgm:spPr/>
      <dgm:t>
        <a:bodyPr/>
        <a:lstStyle/>
        <a:p>
          <a:endParaRPr lang="en-US" sz="1600"/>
        </a:p>
      </dgm:t>
    </dgm:pt>
    <dgm:pt modelId="{9DBDB36A-4A2F-4DFB-84DB-177B461B82AF}" type="sibTrans" cxnId="{D5B58DA8-EE8B-48A8-A3E5-1BCC5BF2AD18}">
      <dgm:prSet/>
      <dgm:spPr/>
      <dgm:t>
        <a:bodyPr/>
        <a:lstStyle/>
        <a:p>
          <a:endParaRPr lang="en-US" sz="1600"/>
        </a:p>
      </dgm:t>
    </dgm:pt>
    <dgm:pt modelId="{679FA072-8774-4AF6-97E2-9E50C7FF826D}">
      <dgm:prSet custT="1"/>
      <dgm:spPr/>
      <dgm:t>
        <a:bodyPr/>
        <a:lstStyle/>
        <a:p>
          <a:pPr marL="365760" indent="-365760">
            <a:lnSpc>
              <a:spcPct val="100000"/>
            </a:lnSpc>
            <a:spcAft>
              <a:spcPts val="0"/>
            </a:spcAft>
            <a:buFont typeface="Wingdings" panose="05000000000000000000" pitchFamily="2" charset="2"/>
            <a:buChar char="q"/>
          </a:pPr>
          <a:r>
            <a:rPr lang="en-GB" sz="1400">
              <a:solidFill>
                <a:srgbClr val="002060"/>
              </a:solidFill>
            </a:rPr>
            <a:t>The gaps between the baseline (current) architecture and the target (future) architecture are the opportunities. </a:t>
          </a:r>
          <a:endParaRPr lang="en-US" sz="1400">
            <a:solidFill>
              <a:srgbClr val="002060"/>
            </a:solidFill>
          </a:endParaRPr>
        </a:p>
      </dgm:t>
    </dgm:pt>
    <dgm:pt modelId="{BCA8F279-0908-44EA-B392-8EF999FB37C2}" type="parTrans" cxnId="{B81DFADE-A63A-436F-8665-19BE797EA93D}">
      <dgm:prSet/>
      <dgm:spPr/>
      <dgm:t>
        <a:bodyPr/>
        <a:lstStyle/>
        <a:p>
          <a:endParaRPr lang="en-US" sz="1600"/>
        </a:p>
      </dgm:t>
    </dgm:pt>
    <dgm:pt modelId="{804C3D8F-FA91-4873-9E73-FB4636D8593B}" type="sibTrans" cxnId="{B81DFADE-A63A-436F-8665-19BE797EA93D}">
      <dgm:prSet/>
      <dgm:spPr/>
      <dgm:t>
        <a:bodyPr/>
        <a:lstStyle/>
        <a:p>
          <a:endParaRPr lang="en-US" sz="1600"/>
        </a:p>
      </dgm:t>
    </dgm:pt>
    <dgm:pt modelId="{667C94B8-8D21-44B7-AF4D-C1E510E06FB6}">
      <dgm:prSet custT="1"/>
      <dgm:spPr/>
      <dgm:t>
        <a:bodyPr/>
        <a:lstStyle/>
        <a:p>
          <a:pPr marL="365760" indent="-365760">
            <a:lnSpc>
              <a:spcPct val="100000"/>
            </a:lnSpc>
            <a:spcAft>
              <a:spcPts val="0"/>
            </a:spcAft>
            <a:buFont typeface="Wingdings" panose="05000000000000000000" pitchFamily="2" charset="2"/>
            <a:buChar char="q"/>
          </a:pPr>
          <a:r>
            <a:rPr lang="en-GB" sz="1400">
              <a:solidFill>
                <a:srgbClr val="002060"/>
              </a:solidFill>
            </a:rPr>
            <a:t>Take those requirements, put them into the roadmap and draft implementation plan</a:t>
          </a:r>
          <a:br>
            <a:rPr lang="en-GB" sz="1400">
              <a:solidFill>
                <a:srgbClr val="002060"/>
              </a:solidFill>
            </a:rPr>
          </a:br>
          <a:r>
            <a:rPr lang="en-GB" sz="1400">
              <a:solidFill>
                <a:srgbClr val="002060"/>
              </a:solidFill>
            </a:rPr>
            <a:t>and that's the solution element.</a:t>
          </a:r>
          <a:endParaRPr lang="en-US" sz="1400">
            <a:solidFill>
              <a:srgbClr val="002060"/>
            </a:solidFill>
          </a:endParaRPr>
        </a:p>
      </dgm:t>
    </dgm:pt>
    <dgm:pt modelId="{64F4FCAB-061A-470F-9E15-6368307F84B4}" type="parTrans" cxnId="{E56BCD2D-047E-4B06-9BC7-10F2A1165F6B}">
      <dgm:prSet/>
      <dgm:spPr/>
      <dgm:t>
        <a:bodyPr/>
        <a:lstStyle/>
        <a:p>
          <a:endParaRPr lang="en-US" sz="1600"/>
        </a:p>
      </dgm:t>
    </dgm:pt>
    <dgm:pt modelId="{F0BFCA86-DD1F-4543-9A37-35C9026A2833}" type="sibTrans" cxnId="{E56BCD2D-047E-4B06-9BC7-10F2A1165F6B}">
      <dgm:prSet/>
      <dgm:spPr/>
      <dgm:t>
        <a:bodyPr/>
        <a:lstStyle/>
        <a:p>
          <a:endParaRPr lang="en-US" sz="1600"/>
        </a:p>
      </dgm:t>
    </dgm:pt>
    <dgm:pt modelId="{AF00420E-0CE5-4FC5-8D8D-3759517DD758}">
      <dgm:prSet custT="1"/>
      <dgm:spPr/>
      <dgm:t>
        <a:bodyPr/>
        <a:lstStyle/>
        <a:p>
          <a:pPr marL="731520" indent="-365760">
            <a:lnSpc>
              <a:spcPct val="100000"/>
            </a:lnSpc>
            <a:spcAft>
              <a:spcPts val="0"/>
            </a:spcAft>
            <a:buFont typeface="Wingdings" panose="05000000000000000000" pitchFamily="2" charset="2"/>
            <a:buChar char="v"/>
          </a:pPr>
          <a:r>
            <a:rPr lang="en-GB" sz="1400" dirty="0">
              <a:solidFill>
                <a:srgbClr val="002060"/>
              </a:solidFill>
            </a:rPr>
            <a:t>Key is to understand what is solution, and how it differs from architecture</a:t>
          </a:r>
          <a:endParaRPr lang="en-US" sz="1400" dirty="0">
            <a:solidFill>
              <a:srgbClr val="002060"/>
            </a:solidFill>
          </a:endParaRPr>
        </a:p>
      </dgm:t>
    </dgm:pt>
    <dgm:pt modelId="{C3F0DEC6-67CA-4D3D-883E-41A5F77C1B13}" type="parTrans" cxnId="{03271428-E72A-4466-A2A8-7EA8FA53A391}">
      <dgm:prSet/>
      <dgm:spPr/>
      <dgm:t>
        <a:bodyPr/>
        <a:lstStyle/>
        <a:p>
          <a:endParaRPr lang="en-US" sz="1600"/>
        </a:p>
      </dgm:t>
    </dgm:pt>
    <dgm:pt modelId="{3819C784-7B43-4AD2-A1F5-8CA4CE92FCE7}" type="sibTrans" cxnId="{03271428-E72A-4466-A2A8-7EA8FA53A391}">
      <dgm:prSet/>
      <dgm:spPr/>
      <dgm:t>
        <a:bodyPr/>
        <a:lstStyle/>
        <a:p>
          <a:endParaRPr lang="en-US" sz="1600"/>
        </a:p>
      </dgm:t>
    </dgm:pt>
    <dgm:pt modelId="{AF15040F-1DA2-4439-A9B0-8614BD8EC5C3}">
      <dgm:prSet custT="1"/>
      <dgm:spPr/>
      <dgm:t>
        <a:bodyPr/>
        <a:lstStyle/>
        <a:p>
          <a:pPr marL="731520" indent="-365760">
            <a:lnSpc>
              <a:spcPct val="100000"/>
            </a:lnSpc>
            <a:spcAft>
              <a:spcPts val="0"/>
            </a:spcAft>
            <a:buFont typeface="Wingdings" panose="05000000000000000000" pitchFamily="2" charset="2"/>
            <a:buChar char="v"/>
          </a:pPr>
          <a:r>
            <a:rPr lang="en-GB" sz="1400" dirty="0">
              <a:solidFill>
                <a:srgbClr val="002060"/>
              </a:solidFill>
            </a:rPr>
            <a:t>Simply –  architecture is an abstract view of solution</a:t>
          </a:r>
          <a:endParaRPr lang="en-US" sz="1400" dirty="0">
            <a:solidFill>
              <a:srgbClr val="002060"/>
            </a:solidFill>
          </a:endParaRPr>
        </a:p>
      </dgm:t>
    </dgm:pt>
    <dgm:pt modelId="{228C15D6-7C8F-4DED-A615-4CB05C2D3AAD}" type="parTrans" cxnId="{F58C0912-B83F-4D43-9CAA-2005528F35A0}">
      <dgm:prSet/>
      <dgm:spPr/>
      <dgm:t>
        <a:bodyPr/>
        <a:lstStyle/>
        <a:p>
          <a:endParaRPr lang="en-US" sz="1600"/>
        </a:p>
      </dgm:t>
    </dgm:pt>
    <dgm:pt modelId="{E6137166-459E-49C5-822F-3453FD758B51}" type="sibTrans" cxnId="{F58C0912-B83F-4D43-9CAA-2005528F35A0}">
      <dgm:prSet/>
      <dgm:spPr/>
      <dgm:t>
        <a:bodyPr/>
        <a:lstStyle/>
        <a:p>
          <a:endParaRPr lang="en-US" sz="1600"/>
        </a:p>
      </dgm:t>
    </dgm:pt>
    <dgm:pt modelId="{E2F6F77D-8A5F-4D13-858F-17ECD76D15B8}">
      <dgm:prSet custT="1"/>
      <dgm:spPr>
        <a:solidFill>
          <a:schemeClr val="accent1"/>
        </a:solidFill>
      </dgm:spPr>
      <dgm:t>
        <a:bodyPr/>
        <a:lstStyle/>
        <a:p>
          <a:r>
            <a:rPr lang="en-GB" sz="1200"/>
            <a:t>Phase E generates the first complete version of the Architecture Roadmap – by combining the analysis and suggestions from the Architecture Development phases – B, C &amp; D.</a:t>
          </a:r>
          <a:endParaRPr lang="en-US" sz="1200"/>
        </a:p>
      </dgm:t>
    </dgm:pt>
    <dgm:pt modelId="{2FC126B6-3A20-4CF8-957C-3DA6095CF169}" type="parTrans" cxnId="{2A1B7B60-8DB6-4AA2-8522-4A6A66CFABF9}">
      <dgm:prSet/>
      <dgm:spPr/>
      <dgm:t>
        <a:bodyPr/>
        <a:lstStyle/>
        <a:p>
          <a:endParaRPr lang="en-US" sz="1600"/>
        </a:p>
      </dgm:t>
    </dgm:pt>
    <dgm:pt modelId="{1E0D7487-BBFB-4278-86A5-E8A0F20587FD}" type="sibTrans" cxnId="{2A1B7B60-8DB6-4AA2-8522-4A6A66CFABF9}">
      <dgm:prSet/>
      <dgm:spPr/>
      <dgm:t>
        <a:bodyPr/>
        <a:lstStyle/>
        <a:p>
          <a:endParaRPr lang="en-US" sz="1600"/>
        </a:p>
      </dgm:t>
    </dgm:pt>
    <dgm:pt modelId="{7F0F17D8-31FA-4095-AD75-135384D2F420}" type="pres">
      <dgm:prSet presAssocID="{2D2EDE7B-100D-4EA8-94BD-BB7D7258D52E}" presName="linear" presStyleCnt="0">
        <dgm:presLayoutVars>
          <dgm:dir/>
          <dgm:animLvl val="lvl"/>
          <dgm:resizeHandles val="exact"/>
        </dgm:presLayoutVars>
      </dgm:prSet>
      <dgm:spPr/>
    </dgm:pt>
    <dgm:pt modelId="{5990C415-ADA2-4E75-ADEF-A00D2BDD0C40}" type="pres">
      <dgm:prSet presAssocID="{6CE7E726-C38A-4D79-A12A-15DA7EB44F3D}" presName="parentLin" presStyleCnt="0"/>
      <dgm:spPr/>
    </dgm:pt>
    <dgm:pt modelId="{FEFE1E16-6CB7-46EA-B7C3-BB221DAA8FD5}" type="pres">
      <dgm:prSet presAssocID="{6CE7E726-C38A-4D79-A12A-15DA7EB44F3D}" presName="parentLeftMargin" presStyleLbl="node1" presStyleIdx="0" presStyleCnt="2"/>
      <dgm:spPr/>
    </dgm:pt>
    <dgm:pt modelId="{1AEA168F-F1EB-4A56-BE38-C5674A012658}" type="pres">
      <dgm:prSet presAssocID="{6CE7E726-C38A-4D79-A12A-15DA7EB44F3D}" presName="parentText" presStyleLbl="node1" presStyleIdx="0" presStyleCnt="2" custScaleX="105995">
        <dgm:presLayoutVars>
          <dgm:chMax val="0"/>
          <dgm:bulletEnabled val="1"/>
        </dgm:presLayoutVars>
      </dgm:prSet>
      <dgm:spPr/>
    </dgm:pt>
    <dgm:pt modelId="{855E5693-617E-4EB6-8B4C-AAE7E58BA8EA}" type="pres">
      <dgm:prSet presAssocID="{6CE7E726-C38A-4D79-A12A-15DA7EB44F3D}" presName="negativeSpace" presStyleCnt="0"/>
      <dgm:spPr/>
    </dgm:pt>
    <dgm:pt modelId="{889E710A-B555-428A-ABF8-4A82668733AE}" type="pres">
      <dgm:prSet presAssocID="{6CE7E726-C38A-4D79-A12A-15DA7EB44F3D}" presName="childText" presStyleLbl="conFgAcc1" presStyleIdx="0" presStyleCnt="2">
        <dgm:presLayoutVars>
          <dgm:bulletEnabled val="1"/>
        </dgm:presLayoutVars>
      </dgm:prSet>
      <dgm:spPr/>
    </dgm:pt>
    <dgm:pt modelId="{12C75BF1-CB94-4165-9F89-D128FBD80503}" type="pres">
      <dgm:prSet presAssocID="{3F691207-B0E4-4E1B-B716-0CAE6A8D82E0}" presName="spaceBetweenRectangles" presStyleCnt="0"/>
      <dgm:spPr/>
    </dgm:pt>
    <dgm:pt modelId="{8FFFF894-06B1-4557-80BB-B0BBEF674746}" type="pres">
      <dgm:prSet presAssocID="{E2F6F77D-8A5F-4D13-858F-17ECD76D15B8}" presName="parentLin" presStyleCnt="0"/>
      <dgm:spPr/>
    </dgm:pt>
    <dgm:pt modelId="{358A3668-47C7-401C-96AD-3E82D648D152}" type="pres">
      <dgm:prSet presAssocID="{E2F6F77D-8A5F-4D13-858F-17ECD76D15B8}" presName="parentLeftMargin" presStyleLbl="node1" presStyleIdx="0" presStyleCnt="2"/>
      <dgm:spPr/>
    </dgm:pt>
    <dgm:pt modelId="{3BFFFB7A-AFE9-4362-ACB8-413C9FAC9367}" type="pres">
      <dgm:prSet presAssocID="{E2F6F77D-8A5F-4D13-858F-17ECD76D15B8}" presName="parentText" presStyleLbl="node1" presStyleIdx="1" presStyleCnt="2" custScaleX="105995">
        <dgm:presLayoutVars>
          <dgm:chMax val="0"/>
          <dgm:bulletEnabled val="1"/>
        </dgm:presLayoutVars>
      </dgm:prSet>
      <dgm:spPr/>
    </dgm:pt>
    <dgm:pt modelId="{675EFB3D-FF11-49E0-9346-15361308E3DB}" type="pres">
      <dgm:prSet presAssocID="{E2F6F77D-8A5F-4D13-858F-17ECD76D15B8}" presName="negativeSpace" presStyleCnt="0"/>
      <dgm:spPr/>
    </dgm:pt>
    <dgm:pt modelId="{E5B57C9B-C700-448B-A8C0-BA9FAC7791F7}" type="pres">
      <dgm:prSet presAssocID="{E2F6F77D-8A5F-4D13-858F-17ECD76D15B8}" presName="childText" presStyleLbl="conFgAcc1" presStyleIdx="1" presStyleCnt="2">
        <dgm:presLayoutVars>
          <dgm:bulletEnabled val="1"/>
        </dgm:presLayoutVars>
      </dgm:prSet>
      <dgm:spPr/>
    </dgm:pt>
  </dgm:ptLst>
  <dgm:cxnLst>
    <dgm:cxn modelId="{7DE9BE00-20E7-46B3-831F-FC66A0004693}" type="presOf" srcId="{2D2EDE7B-100D-4EA8-94BD-BB7D7258D52E}" destId="{7F0F17D8-31FA-4095-AD75-135384D2F420}" srcOrd="0" destOrd="0" presId="urn:microsoft.com/office/officeart/2005/8/layout/list1"/>
    <dgm:cxn modelId="{F58C0912-B83F-4D43-9CAA-2005528F35A0}" srcId="{667C94B8-8D21-44B7-AF4D-C1E510E06FB6}" destId="{AF15040F-1DA2-4439-A9B0-8614BD8EC5C3}" srcOrd="1" destOrd="0" parTransId="{228C15D6-7C8F-4DED-A615-4CB05C2D3AAD}" sibTransId="{E6137166-459E-49C5-822F-3453FD758B51}"/>
    <dgm:cxn modelId="{03271428-E72A-4466-A2A8-7EA8FA53A391}" srcId="{667C94B8-8D21-44B7-AF4D-C1E510E06FB6}" destId="{AF00420E-0CE5-4FC5-8D8D-3759517DD758}" srcOrd="0" destOrd="0" parTransId="{C3F0DEC6-67CA-4D3D-883E-41A5F77C1B13}" sibTransId="{3819C784-7B43-4AD2-A1F5-8CA4CE92FCE7}"/>
    <dgm:cxn modelId="{E56BCD2D-047E-4B06-9BC7-10F2A1165F6B}" srcId="{6CE7E726-C38A-4D79-A12A-15DA7EB44F3D}" destId="{667C94B8-8D21-44B7-AF4D-C1E510E06FB6}" srcOrd="3" destOrd="0" parTransId="{64F4FCAB-061A-470F-9E15-6368307F84B4}" sibTransId="{F0BFCA86-DD1F-4543-9A37-35C9026A2833}"/>
    <dgm:cxn modelId="{2A1B7B60-8DB6-4AA2-8522-4A6A66CFABF9}" srcId="{2D2EDE7B-100D-4EA8-94BD-BB7D7258D52E}" destId="{E2F6F77D-8A5F-4D13-858F-17ECD76D15B8}" srcOrd="1" destOrd="0" parTransId="{2FC126B6-3A20-4CF8-957C-3DA6095CF169}" sibTransId="{1E0D7487-BBFB-4278-86A5-E8A0F20587FD}"/>
    <dgm:cxn modelId="{8A3CEF43-41CA-4017-BB27-3A0B6BC62FFA}" type="presOf" srcId="{3C4D674F-05FF-43B4-9984-EBB5B4641002}" destId="{889E710A-B555-428A-ABF8-4A82668733AE}" srcOrd="0" destOrd="1" presId="urn:microsoft.com/office/officeart/2005/8/layout/list1"/>
    <dgm:cxn modelId="{3CF74977-04A6-4F82-9CB9-8BC591ECCC6E}" type="presOf" srcId="{6CE7E726-C38A-4D79-A12A-15DA7EB44F3D}" destId="{FEFE1E16-6CB7-46EA-B7C3-BB221DAA8FD5}" srcOrd="0" destOrd="0" presId="urn:microsoft.com/office/officeart/2005/8/layout/list1"/>
    <dgm:cxn modelId="{B401D581-6CD9-41B5-A237-BE59D0EF431B}" srcId="{6CE7E726-C38A-4D79-A12A-15DA7EB44F3D}" destId="{5D6A0182-2410-4F00-9658-8C4EE1D466CA}" srcOrd="0" destOrd="0" parTransId="{CF02B47B-E4CA-4026-943D-20548DF171D6}" sibTransId="{B54046E2-0BBB-46AE-86BA-AABADB94FCE0}"/>
    <dgm:cxn modelId="{F965DD8C-2B35-40D1-98CF-3F32301DCE2A}" type="presOf" srcId="{667C94B8-8D21-44B7-AF4D-C1E510E06FB6}" destId="{889E710A-B555-428A-ABF8-4A82668733AE}" srcOrd="0" destOrd="3" presId="urn:microsoft.com/office/officeart/2005/8/layout/list1"/>
    <dgm:cxn modelId="{9C960099-83C9-4E9D-9EB5-BDD693B2ECDF}" type="presOf" srcId="{AF00420E-0CE5-4FC5-8D8D-3759517DD758}" destId="{889E710A-B555-428A-ABF8-4A82668733AE}" srcOrd="0" destOrd="4" presId="urn:microsoft.com/office/officeart/2005/8/layout/list1"/>
    <dgm:cxn modelId="{AEB1189F-987B-48F0-A800-730D22A0108A}" type="presOf" srcId="{6CE7E726-C38A-4D79-A12A-15DA7EB44F3D}" destId="{1AEA168F-F1EB-4A56-BE38-C5674A012658}" srcOrd="1" destOrd="0" presId="urn:microsoft.com/office/officeart/2005/8/layout/list1"/>
    <dgm:cxn modelId="{D5B58DA8-EE8B-48A8-A3E5-1BCC5BF2AD18}" srcId="{6CE7E726-C38A-4D79-A12A-15DA7EB44F3D}" destId="{3C4D674F-05FF-43B4-9984-EBB5B4641002}" srcOrd="1" destOrd="0" parTransId="{573EDD7D-D533-48F7-BC79-6F2163CB2035}" sibTransId="{9DBDB36A-4A2F-4DFB-84DB-177B461B82AF}"/>
    <dgm:cxn modelId="{90F18DB9-0A0C-4349-A37B-41C186CCFC72}" type="presOf" srcId="{E2F6F77D-8A5F-4D13-858F-17ECD76D15B8}" destId="{3BFFFB7A-AFE9-4362-ACB8-413C9FAC9367}" srcOrd="1" destOrd="0" presId="urn:microsoft.com/office/officeart/2005/8/layout/list1"/>
    <dgm:cxn modelId="{AE341EC3-5B26-483A-BE4E-B932CEA357A1}" type="presOf" srcId="{AF15040F-1DA2-4439-A9B0-8614BD8EC5C3}" destId="{889E710A-B555-428A-ABF8-4A82668733AE}" srcOrd="0" destOrd="5" presId="urn:microsoft.com/office/officeart/2005/8/layout/list1"/>
    <dgm:cxn modelId="{892F2ED6-DE48-42D1-8781-CBDFABC6CE75}" type="presOf" srcId="{E2F6F77D-8A5F-4D13-858F-17ECD76D15B8}" destId="{358A3668-47C7-401C-96AD-3E82D648D152}" srcOrd="0" destOrd="0" presId="urn:microsoft.com/office/officeart/2005/8/layout/list1"/>
    <dgm:cxn modelId="{00B4B2D7-3973-4F45-94DC-5CF7F231760E}" type="presOf" srcId="{679FA072-8774-4AF6-97E2-9E50C7FF826D}" destId="{889E710A-B555-428A-ABF8-4A82668733AE}" srcOrd="0" destOrd="2" presId="urn:microsoft.com/office/officeart/2005/8/layout/list1"/>
    <dgm:cxn modelId="{B81DFADE-A63A-436F-8665-19BE797EA93D}" srcId="{6CE7E726-C38A-4D79-A12A-15DA7EB44F3D}" destId="{679FA072-8774-4AF6-97E2-9E50C7FF826D}" srcOrd="2" destOrd="0" parTransId="{BCA8F279-0908-44EA-B392-8EF999FB37C2}" sibTransId="{804C3D8F-FA91-4873-9E73-FB4636D8593B}"/>
    <dgm:cxn modelId="{3EE1EEE1-416E-4E2B-A580-98E3807D1929}" type="presOf" srcId="{5D6A0182-2410-4F00-9658-8C4EE1D466CA}" destId="{889E710A-B555-428A-ABF8-4A82668733AE}" srcOrd="0" destOrd="0" presId="urn:microsoft.com/office/officeart/2005/8/layout/list1"/>
    <dgm:cxn modelId="{CDDF11F7-54C3-47D6-9097-16BD37FB2DE5}" srcId="{2D2EDE7B-100D-4EA8-94BD-BB7D7258D52E}" destId="{6CE7E726-C38A-4D79-A12A-15DA7EB44F3D}" srcOrd="0" destOrd="0" parTransId="{810B14DD-6556-448E-9746-8D3D519C4C3F}" sibTransId="{3F691207-B0E4-4E1B-B716-0CAE6A8D82E0}"/>
    <dgm:cxn modelId="{4FBCE0C1-F702-424D-810D-EA200EB82790}" type="presParOf" srcId="{7F0F17D8-31FA-4095-AD75-135384D2F420}" destId="{5990C415-ADA2-4E75-ADEF-A00D2BDD0C40}" srcOrd="0" destOrd="0" presId="urn:microsoft.com/office/officeart/2005/8/layout/list1"/>
    <dgm:cxn modelId="{87FD9175-F7DE-4738-AC10-A66E1627A063}" type="presParOf" srcId="{5990C415-ADA2-4E75-ADEF-A00D2BDD0C40}" destId="{FEFE1E16-6CB7-46EA-B7C3-BB221DAA8FD5}" srcOrd="0" destOrd="0" presId="urn:microsoft.com/office/officeart/2005/8/layout/list1"/>
    <dgm:cxn modelId="{19B0F9C5-D33C-45C1-AEEC-514684120399}" type="presParOf" srcId="{5990C415-ADA2-4E75-ADEF-A00D2BDD0C40}" destId="{1AEA168F-F1EB-4A56-BE38-C5674A012658}" srcOrd="1" destOrd="0" presId="urn:microsoft.com/office/officeart/2005/8/layout/list1"/>
    <dgm:cxn modelId="{D646B984-273C-4B16-A5FD-739B0012070A}" type="presParOf" srcId="{7F0F17D8-31FA-4095-AD75-135384D2F420}" destId="{855E5693-617E-4EB6-8B4C-AAE7E58BA8EA}" srcOrd="1" destOrd="0" presId="urn:microsoft.com/office/officeart/2005/8/layout/list1"/>
    <dgm:cxn modelId="{085B2DA2-F19A-4605-B085-EAAD59AB202B}" type="presParOf" srcId="{7F0F17D8-31FA-4095-AD75-135384D2F420}" destId="{889E710A-B555-428A-ABF8-4A82668733AE}" srcOrd="2" destOrd="0" presId="urn:microsoft.com/office/officeart/2005/8/layout/list1"/>
    <dgm:cxn modelId="{B397BB29-42E0-49E1-82EF-80BC31224698}" type="presParOf" srcId="{7F0F17D8-31FA-4095-AD75-135384D2F420}" destId="{12C75BF1-CB94-4165-9F89-D128FBD80503}" srcOrd="3" destOrd="0" presId="urn:microsoft.com/office/officeart/2005/8/layout/list1"/>
    <dgm:cxn modelId="{799410F8-18ED-4AFC-A914-5F52873F0049}" type="presParOf" srcId="{7F0F17D8-31FA-4095-AD75-135384D2F420}" destId="{8FFFF894-06B1-4557-80BB-B0BBEF674746}" srcOrd="4" destOrd="0" presId="urn:microsoft.com/office/officeart/2005/8/layout/list1"/>
    <dgm:cxn modelId="{D6CD59EC-8ECF-4580-8A36-C5B01C9EFE91}" type="presParOf" srcId="{8FFFF894-06B1-4557-80BB-B0BBEF674746}" destId="{358A3668-47C7-401C-96AD-3E82D648D152}" srcOrd="0" destOrd="0" presId="urn:microsoft.com/office/officeart/2005/8/layout/list1"/>
    <dgm:cxn modelId="{F7E24A6B-9D29-462A-9463-B8DFF4956443}" type="presParOf" srcId="{8FFFF894-06B1-4557-80BB-B0BBEF674746}" destId="{3BFFFB7A-AFE9-4362-ACB8-413C9FAC9367}" srcOrd="1" destOrd="0" presId="urn:microsoft.com/office/officeart/2005/8/layout/list1"/>
    <dgm:cxn modelId="{C7562333-6F4F-456B-969C-2F35564F2A91}" type="presParOf" srcId="{7F0F17D8-31FA-4095-AD75-135384D2F420}" destId="{675EFB3D-FF11-49E0-9346-15361308E3DB}" srcOrd="5" destOrd="0" presId="urn:microsoft.com/office/officeart/2005/8/layout/list1"/>
    <dgm:cxn modelId="{B3525B78-67B3-490D-A2BD-4A7CA9A4DD3E}" type="presParOf" srcId="{7F0F17D8-31FA-4095-AD75-135384D2F420}" destId="{E5B57C9B-C700-448B-A8C0-BA9FAC7791F7}"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6CDA3ADE-4D08-4D4C-9ED1-FE41DF2E00A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049C060-CDAF-473E-86A0-659C86023BE1}">
      <dgm:prSet custT="1"/>
      <dgm:spPr>
        <a:solidFill>
          <a:srgbClr val="DBEEF4"/>
        </a:solidFill>
      </dgm:spPr>
      <dgm:t>
        <a:bodyPr/>
        <a:lstStyle/>
        <a:p>
          <a:pPr algn="ctr"/>
          <a:r>
            <a:rPr lang="en-GB" sz="1200" b="1">
              <a:solidFill>
                <a:srgbClr val="002060"/>
              </a:solidFill>
            </a:rPr>
            <a:t>* Remember the </a:t>
          </a:r>
          <a:r>
            <a:rPr lang="en-GB" sz="1400" b="1">
              <a:solidFill>
                <a:srgbClr val="002060"/>
              </a:solidFill>
            </a:rPr>
            <a:t>Value</a:t>
          </a:r>
          <a:r>
            <a:rPr lang="en-GB" sz="1200" b="1">
              <a:solidFill>
                <a:srgbClr val="002060"/>
              </a:solidFill>
            </a:rPr>
            <a:t> Stream…</a:t>
          </a:r>
          <a:endParaRPr lang="en-US" sz="1200" b="1">
            <a:solidFill>
              <a:srgbClr val="002060"/>
            </a:solidFill>
          </a:endParaRPr>
        </a:p>
      </dgm:t>
    </dgm:pt>
    <dgm:pt modelId="{538320D7-33C2-4ECE-8CF6-DA25DFAA0A2B}" type="parTrans" cxnId="{80AD4191-046B-487B-B2C0-FC98FBC33E0C}">
      <dgm:prSet/>
      <dgm:spPr/>
      <dgm:t>
        <a:bodyPr/>
        <a:lstStyle/>
        <a:p>
          <a:endParaRPr lang="en-US"/>
        </a:p>
      </dgm:t>
    </dgm:pt>
    <dgm:pt modelId="{291D3B94-93A0-48F2-A780-5F17066C5CD0}" type="sibTrans" cxnId="{80AD4191-046B-487B-B2C0-FC98FBC33E0C}">
      <dgm:prSet/>
      <dgm:spPr/>
      <dgm:t>
        <a:bodyPr/>
        <a:lstStyle/>
        <a:p>
          <a:endParaRPr lang="en-US"/>
        </a:p>
      </dgm:t>
    </dgm:pt>
    <dgm:pt modelId="{66FE6F58-DD1C-49D7-B750-6FB18A1D6DB3}" type="pres">
      <dgm:prSet presAssocID="{6CDA3ADE-4D08-4D4C-9ED1-FE41DF2E00AF}" presName="linear" presStyleCnt="0">
        <dgm:presLayoutVars>
          <dgm:animLvl val="lvl"/>
          <dgm:resizeHandles val="exact"/>
        </dgm:presLayoutVars>
      </dgm:prSet>
      <dgm:spPr/>
    </dgm:pt>
    <dgm:pt modelId="{1E39DCD6-6E2F-4BC3-83F7-C10BB9953240}" type="pres">
      <dgm:prSet presAssocID="{3049C060-CDAF-473E-86A0-659C86023BE1}" presName="parentText" presStyleLbl="node1" presStyleIdx="0" presStyleCnt="1">
        <dgm:presLayoutVars>
          <dgm:chMax val="0"/>
          <dgm:bulletEnabled val="1"/>
        </dgm:presLayoutVars>
      </dgm:prSet>
      <dgm:spPr>
        <a:prstGeom prst="roundRect">
          <a:avLst/>
        </a:prstGeom>
      </dgm:spPr>
    </dgm:pt>
  </dgm:ptLst>
  <dgm:cxnLst>
    <dgm:cxn modelId="{B02FEB3C-008A-42D9-B0A3-A09D5BC871E7}" type="presOf" srcId="{6CDA3ADE-4D08-4D4C-9ED1-FE41DF2E00AF}" destId="{66FE6F58-DD1C-49D7-B750-6FB18A1D6DB3}" srcOrd="0" destOrd="0" presId="urn:microsoft.com/office/officeart/2005/8/layout/vList2"/>
    <dgm:cxn modelId="{80AD4191-046B-487B-B2C0-FC98FBC33E0C}" srcId="{6CDA3ADE-4D08-4D4C-9ED1-FE41DF2E00AF}" destId="{3049C060-CDAF-473E-86A0-659C86023BE1}" srcOrd="0" destOrd="0" parTransId="{538320D7-33C2-4ECE-8CF6-DA25DFAA0A2B}" sibTransId="{291D3B94-93A0-48F2-A780-5F17066C5CD0}"/>
    <dgm:cxn modelId="{6DBA6FFE-F414-46B8-89A0-DCC9777E2147}" type="presOf" srcId="{3049C060-CDAF-473E-86A0-659C86023BE1}" destId="{1E39DCD6-6E2F-4BC3-83F7-C10BB9953240}" srcOrd="0" destOrd="0" presId="urn:microsoft.com/office/officeart/2005/8/layout/vList2"/>
    <dgm:cxn modelId="{AAE0341E-31FE-43DA-B116-C237431544A0}" type="presParOf" srcId="{66FE6F58-DD1C-49D7-B750-6FB18A1D6DB3}" destId="{1E39DCD6-6E2F-4BC3-83F7-C10BB9953240}" srcOrd="0" destOrd="0" presId="urn:microsoft.com/office/officeart/2005/8/layout/v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F9B28C9F-9333-4C86-BD24-CBFF7A1450C9}" type="doc">
      <dgm:prSet loTypeId="urn:microsoft.com/office/officeart/2016/7/layout/VerticalDownArrowProcess" loCatId="process" qsTypeId="urn:microsoft.com/office/officeart/2005/8/quickstyle/simple4" qsCatId="simple" csTypeId="urn:microsoft.com/office/officeart/2005/8/colors/accent1_3" csCatId="accent1" phldr="1"/>
      <dgm:spPr/>
      <dgm:t>
        <a:bodyPr/>
        <a:lstStyle/>
        <a:p>
          <a:endParaRPr lang="en-US"/>
        </a:p>
      </dgm:t>
    </dgm:pt>
    <dgm:pt modelId="{F00FFE10-1AF7-4DE9-AF32-A70168082020}">
      <dgm:prSet custT="1"/>
      <dgm:spPr>
        <a:solidFill>
          <a:schemeClr val="accent1"/>
        </a:solidFill>
      </dgm:spPr>
      <dgm:t>
        <a:bodyPr/>
        <a:lstStyle/>
        <a:p>
          <a:r>
            <a:rPr lang="en-US" sz="1800" b="1"/>
            <a:t>Generate</a:t>
          </a:r>
        </a:p>
      </dgm:t>
    </dgm:pt>
    <dgm:pt modelId="{CFFAF4AC-71F9-4FB0-8F20-FAB4B42B64C2}" type="parTrans" cxnId="{2A861A60-0360-40DD-A781-338F7752EFE3}">
      <dgm:prSet/>
      <dgm:spPr/>
      <dgm:t>
        <a:bodyPr/>
        <a:lstStyle/>
        <a:p>
          <a:endParaRPr lang="en-US" sz="1800"/>
        </a:p>
      </dgm:t>
    </dgm:pt>
    <dgm:pt modelId="{3DFD9D18-8610-4F86-B20E-52240F36529A}" type="sibTrans" cxnId="{2A861A60-0360-40DD-A781-338F7752EFE3}">
      <dgm:prSet/>
      <dgm:spPr/>
      <dgm:t>
        <a:bodyPr/>
        <a:lstStyle/>
        <a:p>
          <a:endParaRPr lang="en-US" sz="1800"/>
        </a:p>
      </dgm:t>
    </dgm:pt>
    <dgm:pt modelId="{65642182-D446-4C1C-B4EB-38F5480D08F1}">
      <dgm:prSet custT="1"/>
      <dgm:spPr/>
      <dgm:t>
        <a:bodyPr/>
        <a:lstStyle/>
        <a:p>
          <a:r>
            <a:rPr lang="en-US" sz="1550">
              <a:solidFill>
                <a:srgbClr val="002060"/>
              </a:solidFill>
            </a:rPr>
            <a:t>Generate the initial complete version of the Architecture Roadmap, based upon the Gap Analysis and candidate Architecture Roadmap components from Phases B, C, and D</a:t>
          </a:r>
        </a:p>
      </dgm:t>
    </dgm:pt>
    <dgm:pt modelId="{451266BC-E7AE-4BC5-BFA5-2519E3CF86BD}" type="parTrans" cxnId="{00668B5F-E572-41CC-B719-CC0C19AF6353}">
      <dgm:prSet/>
      <dgm:spPr/>
      <dgm:t>
        <a:bodyPr/>
        <a:lstStyle/>
        <a:p>
          <a:endParaRPr lang="en-US" sz="1800"/>
        </a:p>
      </dgm:t>
    </dgm:pt>
    <dgm:pt modelId="{A1ABBCB0-6521-47F1-A58D-45831AD56C43}" type="sibTrans" cxnId="{00668B5F-E572-41CC-B719-CC0C19AF6353}">
      <dgm:prSet/>
      <dgm:spPr/>
      <dgm:t>
        <a:bodyPr/>
        <a:lstStyle/>
        <a:p>
          <a:endParaRPr lang="en-US" sz="1800"/>
        </a:p>
      </dgm:t>
    </dgm:pt>
    <dgm:pt modelId="{6A6C1B11-F1D2-4976-A26E-AF40FE8C8F3C}">
      <dgm:prSet custT="1"/>
      <dgm:spPr>
        <a:solidFill>
          <a:schemeClr val="accent1"/>
        </a:solidFill>
      </dgm:spPr>
      <dgm:t>
        <a:bodyPr/>
        <a:lstStyle/>
        <a:p>
          <a:r>
            <a:rPr lang="en-US" sz="1800" b="1"/>
            <a:t>Determine</a:t>
          </a:r>
        </a:p>
      </dgm:t>
    </dgm:pt>
    <dgm:pt modelId="{15BAED84-3AD5-45F4-A041-7CF5DBF14CA5}" type="parTrans" cxnId="{1A16DDC7-0B21-47AE-B6EA-F8D853D36EFE}">
      <dgm:prSet/>
      <dgm:spPr/>
      <dgm:t>
        <a:bodyPr/>
        <a:lstStyle/>
        <a:p>
          <a:endParaRPr lang="en-US" sz="1800"/>
        </a:p>
      </dgm:t>
    </dgm:pt>
    <dgm:pt modelId="{52E0447F-1E64-4151-B26F-13E5EC7A3AA5}" type="sibTrans" cxnId="{1A16DDC7-0B21-47AE-B6EA-F8D853D36EFE}">
      <dgm:prSet/>
      <dgm:spPr/>
      <dgm:t>
        <a:bodyPr/>
        <a:lstStyle/>
        <a:p>
          <a:endParaRPr lang="en-US" sz="1800"/>
        </a:p>
      </dgm:t>
    </dgm:pt>
    <dgm:pt modelId="{C7A17F9E-5F05-421A-8F64-813ED082A80D}">
      <dgm:prSet custT="1"/>
      <dgm:spPr/>
      <dgm:t>
        <a:bodyPr/>
        <a:lstStyle/>
        <a:p>
          <a:r>
            <a:rPr lang="en-US" sz="1600">
              <a:solidFill>
                <a:srgbClr val="002060"/>
              </a:solidFill>
            </a:rPr>
            <a:t>Determine whether an incremental approach is required - if so, identify Transition Architectures that will deliver continuous business value*</a:t>
          </a:r>
        </a:p>
      </dgm:t>
    </dgm:pt>
    <dgm:pt modelId="{9656121D-4534-447E-B15D-99BB4D1E348D}" type="parTrans" cxnId="{6CE3F2A6-0B29-4E97-A3BA-37A6B2CA5468}">
      <dgm:prSet/>
      <dgm:spPr/>
      <dgm:t>
        <a:bodyPr/>
        <a:lstStyle/>
        <a:p>
          <a:endParaRPr lang="en-US" sz="1800"/>
        </a:p>
      </dgm:t>
    </dgm:pt>
    <dgm:pt modelId="{4C2A5330-56C1-479C-BC08-CDFEC10073FD}" type="sibTrans" cxnId="{6CE3F2A6-0B29-4E97-A3BA-37A6B2CA5468}">
      <dgm:prSet/>
      <dgm:spPr/>
      <dgm:t>
        <a:bodyPr/>
        <a:lstStyle/>
        <a:p>
          <a:endParaRPr lang="en-US" sz="1800"/>
        </a:p>
      </dgm:t>
    </dgm:pt>
    <dgm:pt modelId="{E8C5E62A-B473-467D-B0A1-EAF738D4186E}">
      <dgm:prSet custT="1"/>
      <dgm:spPr>
        <a:solidFill>
          <a:schemeClr val="accent1"/>
        </a:solidFill>
      </dgm:spPr>
      <dgm:t>
        <a:bodyPr/>
        <a:lstStyle/>
        <a:p>
          <a:r>
            <a:rPr lang="en-US" sz="1800" b="1"/>
            <a:t>Define</a:t>
          </a:r>
        </a:p>
      </dgm:t>
    </dgm:pt>
    <dgm:pt modelId="{0979C8DD-F5F1-4EE0-825D-17F2A0401354}" type="parTrans" cxnId="{F2FEB418-FF41-4D6A-B664-45E7857EC3A9}">
      <dgm:prSet/>
      <dgm:spPr/>
      <dgm:t>
        <a:bodyPr/>
        <a:lstStyle/>
        <a:p>
          <a:endParaRPr lang="en-US" sz="1800"/>
        </a:p>
      </dgm:t>
    </dgm:pt>
    <dgm:pt modelId="{1C14E346-E68F-4313-99D3-0F412B83C203}" type="sibTrans" cxnId="{F2FEB418-FF41-4D6A-B664-45E7857EC3A9}">
      <dgm:prSet/>
      <dgm:spPr/>
      <dgm:t>
        <a:bodyPr/>
        <a:lstStyle/>
        <a:p>
          <a:endParaRPr lang="en-US" sz="1800"/>
        </a:p>
      </dgm:t>
    </dgm:pt>
    <dgm:pt modelId="{7870014C-E3B7-4714-AEF0-186EA4ABF1D6}">
      <dgm:prSet custT="1"/>
      <dgm:spPr/>
      <dgm:t>
        <a:bodyPr/>
        <a:lstStyle/>
        <a:p>
          <a:r>
            <a:rPr lang="en-US" sz="1600" dirty="0">
              <a:solidFill>
                <a:srgbClr val="002060"/>
              </a:solidFill>
            </a:rPr>
            <a:t>Define the overall solution building blocks to finalize the Target Architecture based on the Architecture Building Blocks (ABBs)</a:t>
          </a:r>
        </a:p>
      </dgm:t>
    </dgm:pt>
    <dgm:pt modelId="{8E732014-B4B6-4C4E-B000-3E9E625C56EC}" type="parTrans" cxnId="{522C222E-FFB5-48DA-98E4-BA0550033918}">
      <dgm:prSet/>
      <dgm:spPr/>
      <dgm:t>
        <a:bodyPr/>
        <a:lstStyle/>
        <a:p>
          <a:endParaRPr lang="en-US" sz="1800"/>
        </a:p>
      </dgm:t>
    </dgm:pt>
    <dgm:pt modelId="{CE75FA29-6A1C-4A30-94B8-AF26FBEEC278}" type="sibTrans" cxnId="{522C222E-FFB5-48DA-98E4-BA0550033918}">
      <dgm:prSet/>
      <dgm:spPr/>
      <dgm:t>
        <a:bodyPr/>
        <a:lstStyle/>
        <a:p>
          <a:endParaRPr lang="en-US" sz="1800"/>
        </a:p>
      </dgm:t>
    </dgm:pt>
    <dgm:pt modelId="{EB713AED-364F-413B-9BA7-E106F8538230}" type="pres">
      <dgm:prSet presAssocID="{F9B28C9F-9333-4C86-BD24-CBFF7A1450C9}" presName="Name0" presStyleCnt="0">
        <dgm:presLayoutVars>
          <dgm:dir/>
          <dgm:animLvl val="lvl"/>
          <dgm:resizeHandles val="exact"/>
        </dgm:presLayoutVars>
      </dgm:prSet>
      <dgm:spPr/>
    </dgm:pt>
    <dgm:pt modelId="{807CFB76-4291-4D8B-A75D-B8A8315CED18}" type="pres">
      <dgm:prSet presAssocID="{E8C5E62A-B473-467D-B0A1-EAF738D4186E}" presName="boxAndChildren" presStyleCnt="0"/>
      <dgm:spPr/>
    </dgm:pt>
    <dgm:pt modelId="{D9A33846-3281-46FA-A1D7-D9D0953CFCD4}" type="pres">
      <dgm:prSet presAssocID="{E8C5E62A-B473-467D-B0A1-EAF738D4186E}" presName="parentTextBox" presStyleLbl="alignNode1" presStyleIdx="0" presStyleCnt="3"/>
      <dgm:spPr/>
    </dgm:pt>
    <dgm:pt modelId="{EB597CBE-08B3-4B97-A0CF-0C3A9A8C253B}" type="pres">
      <dgm:prSet presAssocID="{E8C5E62A-B473-467D-B0A1-EAF738D4186E}" presName="descendantBox" presStyleLbl="bgAccFollowNode1" presStyleIdx="0" presStyleCnt="3"/>
      <dgm:spPr/>
    </dgm:pt>
    <dgm:pt modelId="{5AE639A4-2616-4E0B-AB9B-915BFDF56B37}" type="pres">
      <dgm:prSet presAssocID="{52E0447F-1E64-4151-B26F-13E5EC7A3AA5}" presName="sp" presStyleCnt="0"/>
      <dgm:spPr/>
    </dgm:pt>
    <dgm:pt modelId="{76DE17B3-4379-4863-95B3-99E5D0E74872}" type="pres">
      <dgm:prSet presAssocID="{6A6C1B11-F1D2-4976-A26E-AF40FE8C8F3C}" presName="arrowAndChildren" presStyleCnt="0"/>
      <dgm:spPr/>
    </dgm:pt>
    <dgm:pt modelId="{134126BF-D138-4928-8D52-B8AEEBAE339A}" type="pres">
      <dgm:prSet presAssocID="{6A6C1B11-F1D2-4976-A26E-AF40FE8C8F3C}" presName="parentTextArrow" presStyleLbl="node1" presStyleIdx="0" presStyleCnt="0"/>
      <dgm:spPr/>
    </dgm:pt>
    <dgm:pt modelId="{9FC5FE89-E8E7-497B-BA94-C1000D7E5CB0}" type="pres">
      <dgm:prSet presAssocID="{6A6C1B11-F1D2-4976-A26E-AF40FE8C8F3C}" presName="arrow" presStyleLbl="alignNode1" presStyleIdx="1" presStyleCnt="3"/>
      <dgm:spPr/>
    </dgm:pt>
    <dgm:pt modelId="{BE565A28-29DC-4995-876B-2D20B650A078}" type="pres">
      <dgm:prSet presAssocID="{6A6C1B11-F1D2-4976-A26E-AF40FE8C8F3C}" presName="descendantArrow" presStyleLbl="bgAccFollowNode1" presStyleIdx="1" presStyleCnt="3"/>
      <dgm:spPr/>
    </dgm:pt>
    <dgm:pt modelId="{0451BCCE-17F8-44C8-808D-6B9C6E011FA7}" type="pres">
      <dgm:prSet presAssocID="{3DFD9D18-8610-4F86-B20E-52240F36529A}" presName="sp" presStyleCnt="0"/>
      <dgm:spPr/>
    </dgm:pt>
    <dgm:pt modelId="{D4407183-8919-4C31-84BB-BA57ADE96ACE}" type="pres">
      <dgm:prSet presAssocID="{F00FFE10-1AF7-4DE9-AF32-A70168082020}" presName="arrowAndChildren" presStyleCnt="0"/>
      <dgm:spPr/>
    </dgm:pt>
    <dgm:pt modelId="{3F35EDCB-D151-4A3D-B81F-896D9AC3D4A1}" type="pres">
      <dgm:prSet presAssocID="{F00FFE10-1AF7-4DE9-AF32-A70168082020}" presName="parentTextArrow" presStyleLbl="node1" presStyleIdx="0" presStyleCnt="0"/>
      <dgm:spPr/>
    </dgm:pt>
    <dgm:pt modelId="{6C698C48-9F0D-44D1-B2C6-AEC7DC779F52}" type="pres">
      <dgm:prSet presAssocID="{F00FFE10-1AF7-4DE9-AF32-A70168082020}" presName="arrow" presStyleLbl="alignNode1" presStyleIdx="2" presStyleCnt="3"/>
      <dgm:spPr/>
    </dgm:pt>
    <dgm:pt modelId="{D1A18F96-CAFF-47DE-96F1-A8393640D94D}" type="pres">
      <dgm:prSet presAssocID="{F00FFE10-1AF7-4DE9-AF32-A70168082020}" presName="descendantArrow" presStyleLbl="bgAccFollowNode1" presStyleIdx="2" presStyleCnt="3"/>
      <dgm:spPr/>
    </dgm:pt>
  </dgm:ptLst>
  <dgm:cxnLst>
    <dgm:cxn modelId="{D9FE4117-7404-4168-8911-FF2CA399B3DD}" type="presOf" srcId="{6A6C1B11-F1D2-4976-A26E-AF40FE8C8F3C}" destId="{134126BF-D138-4928-8D52-B8AEEBAE339A}" srcOrd="0" destOrd="0" presId="urn:microsoft.com/office/officeart/2016/7/layout/VerticalDownArrowProcess"/>
    <dgm:cxn modelId="{F2FEB418-FF41-4D6A-B664-45E7857EC3A9}" srcId="{F9B28C9F-9333-4C86-BD24-CBFF7A1450C9}" destId="{E8C5E62A-B473-467D-B0A1-EAF738D4186E}" srcOrd="2" destOrd="0" parTransId="{0979C8DD-F5F1-4EE0-825D-17F2A0401354}" sibTransId="{1C14E346-E68F-4313-99D3-0F412B83C203}"/>
    <dgm:cxn modelId="{522C222E-FFB5-48DA-98E4-BA0550033918}" srcId="{E8C5E62A-B473-467D-B0A1-EAF738D4186E}" destId="{7870014C-E3B7-4714-AEF0-186EA4ABF1D6}" srcOrd="0" destOrd="0" parTransId="{8E732014-B4B6-4C4E-B000-3E9E625C56EC}" sibTransId="{CE75FA29-6A1C-4A30-94B8-AF26FBEEC278}"/>
    <dgm:cxn modelId="{00668B5F-E572-41CC-B719-CC0C19AF6353}" srcId="{F00FFE10-1AF7-4DE9-AF32-A70168082020}" destId="{65642182-D446-4C1C-B4EB-38F5480D08F1}" srcOrd="0" destOrd="0" parTransId="{451266BC-E7AE-4BC5-BFA5-2519E3CF86BD}" sibTransId="{A1ABBCB0-6521-47F1-A58D-45831AD56C43}"/>
    <dgm:cxn modelId="{2A861A60-0360-40DD-A781-338F7752EFE3}" srcId="{F9B28C9F-9333-4C86-BD24-CBFF7A1450C9}" destId="{F00FFE10-1AF7-4DE9-AF32-A70168082020}" srcOrd="0" destOrd="0" parTransId="{CFFAF4AC-71F9-4FB0-8F20-FAB4B42B64C2}" sibTransId="{3DFD9D18-8610-4F86-B20E-52240F36529A}"/>
    <dgm:cxn modelId="{D7710556-1294-4E8B-8932-2DF199AA225D}" type="presOf" srcId="{F00FFE10-1AF7-4DE9-AF32-A70168082020}" destId="{6C698C48-9F0D-44D1-B2C6-AEC7DC779F52}" srcOrd="1" destOrd="0" presId="urn:microsoft.com/office/officeart/2016/7/layout/VerticalDownArrowProcess"/>
    <dgm:cxn modelId="{828E6559-3758-4F3B-8F64-05843E5DBD8D}" type="presOf" srcId="{F9B28C9F-9333-4C86-BD24-CBFF7A1450C9}" destId="{EB713AED-364F-413B-9BA7-E106F8538230}" srcOrd="0" destOrd="0" presId="urn:microsoft.com/office/officeart/2016/7/layout/VerticalDownArrowProcess"/>
    <dgm:cxn modelId="{78709282-2B1E-49EC-89C3-D4D78CCBF54B}" type="presOf" srcId="{65642182-D446-4C1C-B4EB-38F5480D08F1}" destId="{D1A18F96-CAFF-47DE-96F1-A8393640D94D}" srcOrd="0" destOrd="0" presId="urn:microsoft.com/office/officeart/2016/7/layout/VerticalDownArrowProcess"/>
    <dgm:cxn modelId="{AA20028E-F56B-4F3B-8833-BAA5175D82F8}" type="presOf" srcId="{7870014C-E3B7-4714-AEF0-186EA4ABF1D6}" destId="{EB597CBE-08B3-4B97-A0CF-0C3A9A8C253B}" srcOrd="0" destOrd="0" presId="urn:microsoft.com/office/officeart/2016/7/layout/VerticalDownArrowProcess"/>
    <dgm:cxn modelId="{6CE3F2A6-0B29-4E97-A3BA-37A6B2CA5468}" srcId="{6A6C1B11-F1D2-4976-A26E-AF40FE8C8F3C}" destId="{C7A17F9E-5F05-421A-8F64-813ED082A80D}" srcOrd="0" destOrd="0" parTransId="{9656121D-4534-447E-B15D-99BB4D1E348D}" sibTransId="{4C2A5330-56C1-479C-BC08-CDFEC10073FD}"/>
    <dgm:cxn modelId="{1A16DDC7-0B21-47AE-B6EA-F8D853D36EFE}" srcId="{F9B28C9F-9333-4C86-BD24-CBFF7A1450C9}" destId="{6A6C1B11-F1D2-4976-A26E-AF40FE8C8F3C}" srcOrd="1" destOrd="0" parTransId="{15BAED84-3AD5-45F4-A041-7CF5DBF14CA5}" sibTransId="{52E0447F-1E64-4151-B26F-13E5EC7A3AA5}"/>
    <dgm:cxn modelId="{8C9C20CA-5270-464E-8D41-241BC7290C43}" type="presOf" srcId="{6A6C1B11-F1D2-4976-A26E-AF40FE8C8F3C}" destId="{9FC5FE89-E8E7-497B-BA94-C1000D7E5CB0}" srcOrd="1" destOrd="0" presId="urn:microsoft.com/office/officeart/2016/7/layout/VerticalDownArrowProcess"/>
    <dgm:cxn modelId="{17D4E5D8-ED36-4419-BC3B-D385BCABF77E}" type="presOf" srcId="{F00FFE10-1AF7-4DE9-AF32-A70168082020}" destId="{3F35EDCB-D151-4A3D-B81F-896D9AC3D4A1}" srcOrd="0" destOrd="0" presId="urn:microsoft.com/office/officeart/2016/7/layout/VerticalDownArrowProcess"/>
    <dgm:cxn modelId="{5FB196EE-1593-4C70-B2F5-5CC041A5270A}" type="presOf" srcId="{C7A17F9E-5F05-421A-8F64-813ED082A80D}" destId="{BE565A28-29DC-4995-876B-2D20B650A078}" srcOrd="0" destOrd="0" presId="urn:microsoft.com/office/officeart/2016/7/layout/VerticalDownArrowProcess"/>
    <dgm:cxn modelId="{398A61F3-C5A0-45D2-B03A-AD9FD6778FE1}" type="presOf" srcId="{E8C5E62A-B473-467D-B0A1-EAF738D4186E}" destId="{D9A33846-3281-46FA-A1D7-D9D0953CFCD4}" srcOrd="0" destOrd="0" presId="urn:microsoft.com/office/officeart/2016/7/layout/VerticalDownArrowProcess"/>
    <dgm:cxn modelId="{B4ACC9AC-2299-4B28-B80A-41A718E0314A}" type="presParOf" srcId="{EB713AED-364F-413B-9BA7-E106F8538230}" destId="{807CFB76-4291-4D8B-A75D-B8A8315CED18}" srcOrd="0" destOrd="0" presId="urn:microsoft.com/office/officeart/2016/7/layout/VerticalDownArrowProcess"/>
    <dgm:cxn modelId="{E5196560-6DA5-4F86-A868-87097C35E123}" type="presParOf" srcId="{807CFB76-4291-4D8B-A75D-B8A8315CED18}" destId="{D9A33846-3281-46FA-A1D7-D9D0953CFCD4}" srcOrd="0" destOrd="0" presId="urn:microsoft.com/office/officeart/2016/7/layout/VerticalDownArrowProcess"/>
    <dgm:cxn modelId="{9BFFE772-656D-45CE-9178-096046D7FF04}" type="presParOf" srcId="{807CFB76-4291-4D8B-A75D-B8A8315CED18}" destId="{EB597CBE-08B3-4B97-A0CF-0C3A9A8C253B}" srcOrd="1" destOrd="0" presId="urn:microsoft.com/office/officeart/2016/7/layout/VerticalDownArrowProcess"/>
    <dgm:cxn modelId="{EC7F6BFD-8D7E-4049-AA39-E7D3B300710B}" type="presParOf" srcId="{EB713AED-364F-413B-9BA7-E106F8538230}" destId="{5AE639A4-2616-4E0B-AB9B-915BFDF56B37}" srcOrd="1" destOrd="0" presId="urn:microsoft.com/office/officeart/2016/7/layout/VerticalDownArrowProcess"/>
    <dgm:cxn modelId="{964F22CD-E927-403E-BA08-A28C2FC2A0A3}" type="presParOf" srcId="{EB713AED-364F-413B-9BA7-E106F8538230}" destId="{76DE17B3-4379-4863-95B3-99E5D0E74872}" srcOrd="2" destOrd="0" presId="urn:microsoft.com/office/officeart/2016/7/layout/VerticalDownArrowProcess"/>
    <dgm:cxn modelId="{E129CC59-CF04-4326-B4AC-3882A9140078}" type="presParOf" srcId="{76DE17B3-4379-4863-95B3-99E5D0E74872}" destId="{134126BF-D138-4928-8D52-B8AEEBAE339A}" srcOrd="0" destOrd="0" presId="urn:microsoft.com/office/officeart/2016/7/layout/VerticalDownArrowProcess"/>
    <dgm:cxn modelId="{63DE83BF-99F6-40EE-BF03-0D6BCF55F0E2}" type="presParOf" srcId="{76DE17B3-4379-4863-95B3-99E5D0E74872}" destId="{9FC5FE89-E8E7-497B-BA94-C1000D7E5CB0}" srcOrd="1" destOrd="0" presId="urn:microsoft.com/office/officeart/2016/7/layout/VerticalDownArrowProcess"/>
    <dgm:cxn modelId="{184643B5-BD20-4EA9-BBB6-7BA58579A092}" type="presParOf" srcId="{76DE17B3-4379-4863-95B3-99E5D0E74872}" destId="{BE565A28-29DC-4995-876B-2D20B650A078}" srcOrd="2" destOrd="0" presId="urn:microsoft.com/office/officeart/2016/7/layout/VerticalDownArrowProcess"/>
    <dgm:cxn modelId="{E8549231-6A7F-42E9-9BA9-ECF7A1185557}" type="presParOf" srcId="{EB713AED-364F-413B-9BA7-E106F8538230}" destId="{0451BCCE-17F8-44C8-808D-6B9C6E011FA7}" srcOrd="3" destOrd="0" presId="urn:microsoft.com/office/officeart/2016/7/layout/VerticalDownArrowProcess"/>
    <dgm:cxn modelId="{005B9478-5A9D-407B-9F93-4F61D72C0E96}" type="presParOf" srcId="{EB713AED-364F-413B-9BA7-E106F8538230}" destId="{D4407183-8919-4C31-84BB-BA57ADE96ACE}" srcOrd="4" destOrd="0" presId="urn:microsoft.com/office/officeart/2016/7/layout/VerticalDownArrowProcess"/>
    <dgm:cxn modelId="{9DE24F37-0DA6-418A-A2C6-E560DA955617}" type="presParOf" srcId="{D4407183-8919-4C31-84BB-BA57ADE96ACE}" destId="{3F35EDCB-D151-4A3D-B81F-896D9AC3D4A1}" srcOrd="0" destOrd="0" presId="urn:microsoft.com/office/officeart/2016/7/layout/VerticalDownArrowProcess"/>
    <dgm:cxn modelId="{46814C6D-E020-4B54-B572-4C4BE386AE4A}" type="presParOf" srcId="{D4407183-8919-4C31-84BB-BA57ADE96ACE}" destId="{6C698C48-9F0D-44D1-B2C6-AEC7DC779F52}" srcOrd="1" destOrd="0" presId="urn:microsoft.com/office/officeart/2016/7/layout/VerticalDownArrowProcess"/>
    <dgm:cxn modelId="{14A4FB38-2F84-443C-B915-835CFE3DB45D}" type="presParOf" srcId="{D4407183-8919-4C31-84BB-BA57ADE96ACE}" destId="{D1A18F96-CAFF-47DE-96F1-A8393640D94D}" srcOrd="2" destOrd="0" presId="urn:microsoft.com/office/officeart/2016/7/layout/VerticalDown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47DAD3B6-6555-43CC-A4C2-97E2BC8868D0}"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E6F8E694-AF2B-4DA8-8F12-A9C423E6D17C}">
      <dgm:prSet custT="1"/>
      <dgm:spPr>
        <a:solidFill>
          <a:schemeClr val="accent1"/>
        </a:solidFill>
        <a:ln>
          <a:noFill/>
        </a:ln>
      </dgm:spPr>
      <dgm:t>
        <a:bodyPr/>
        <a:lstStyle/>
        <a:p>
          <a:r>
            <a:rPr lang="en-GB" sz="1100"/>
            <a:t>This is the first phase concerning implementation</a:t>
          </a:r>
          <a:endParaRPr lang="en-US" sz="1100"/>
        </a:p>
      </dgm:t>
    </dgm:pt>
    <dgm:pt modelId="{B748AEEB-B68D-4443-989E-A3106C40F664}" type="parTrans" cxnId="{4426BF11-023E-4900-A883-D33882D70865}">
      <dgm:prSet/>
      <dgm:spPr/>
      <dgm:t>
        <a:bodyPr/>
        <a:lstStyle/>
        <a:p>
          <a:endParaRPr lang="en-US" sz="1400"/>
        </a:p>
      </dgm:t>
    </dgm:pt>
    <dgm:pt modelId="{0C1A5E7C-F32C-4009-A141-56E30883861A}" type="sibTrans" cxnId="{4426BF11-023E-4900-A883-D33882D70865}">
      <dgm:prSet/>
      <dgm:spPr/>
      <dgm:t>
        <a:bodyPr/>
        <a:lstStyle/>
        <a:p>
          <a:endParaRPr lang="en-US" sz="1400"/>
        </a:p>
      </dgm:t>
    </dgm:pt>
    <dgm:pt modelId="{0F5FAA98-C629-43A7-B908-A338E2062352}">
      <dgm:prSet custT="1"/>
      <dgm:spPr>
        <a:ln>
          <a:noFill/>
        </a:ln>
      </dgm:spPr>
      <dgm:t>
        <a:bodyPr/>
        <a:lstStyle/>
        <a:p>
          <a:r>
            <a:rPr lang="en-GB" sz="1100"/>
            <a:t>It takes into account the complete set of gaps between the Target and Baseline Architectures in all architecture domains</a:t>
          </a:r>
          <a:endParaRPr lang="en-US" sz="1100"/>
        </a:p>
      </dgm:t>
    </dgm:pt>
    <dgm:pt modelId="{A74FACCA-CE69-4640-A7F0-E855B21A1893}" type="parTrans" cxnId="{7C11836A-16FC-489C-B958-A37E6D9BB148}">
      <dgm:prSet/>
      <dgm:spPr/>
      <dgm:t>
        <a:bodyPr/>
        <a:lstStyle/>
        <a:p>
          <a:endParaRPr lang="en-US" sz="1400"/>
        </a:p>
      </dgm:t>
    </dgm:pt>
    <dgm:pt modelId="{06556BB0-0F30-44C0-91F2-6A89D9DE0127}" type="sibTrans" cxnId="{7C11836A-16FC-489C-B958-A37E6D9BB148}">
      <dgm:prSet/>
      <dgm:spPr/>
      <dgm:t>
        <a:bodyPr/>
        <a:lstStyle/>
        <a:p>
          <a:endParaRPr lang="en-US" sz="1400"/>
        </a:p>
      </dgm:t>
    </dgm:pt>
    <dgm:pt modelId="{A4736857-933C-4718-A61A-DB89507A770E}">
      <dgm:prSet custT="1"/>
      <dgm:spPr>
        <a:solidFill>
          <a:schemeClr val="accent1"/>
        </a:solidFill>
        <a:ln>
          <a:noFill/>
        </a:ln>
      </dgm:spPr>
      <dgm:t>
        <a:bodyPr/>
        <a:lstStyle/>
        <a:p>
          <a:r>
            <a:rPr lang="en-GB" sz="1100"/>
            <a:t>It logically groups changes into Work Packages*</a:t>
          </a:r>
          <a:endParaRPr lang="en-US" sz="1100"/>
        </a:p>
      </dgm:t>
    </dgm:pt>
    <dgm:pt modelId="{D7205649-EBBA-414B-A89B-1E2BFCFB57F3}" type="parTrans" cxnId="{B135DEBE-E5F7-4D08-AA00-50B8A3726A7C}">
      <dgm:prSet/>
      <dgm:spPr/>
      <dgm:t>
        <a:bodyPr/>
        <a:lstStyle/>
        <a:p>
          <a:endParaRPr lang="en-US" sz="1400"/>
        </a:p>
      </dgm:t>
    </dgm:pt>
    <dgm:pt modelId="{848C247C-2A25-423F-A911-BFA9260FA1DB}" type="sibTrans" cxnId="{B135DEBE-E5F7-4D08-AA00-50B8A3726A7C}">
      <dgm:prSet/>
      <dgm:spPr/>
      <dgm:t>
        <a:bodyPr/>
        <a:lstStyle/>
        <a:p>
          <a:endParaRPr lang="en-US" sz="1400"/>
        </a:p>
      </dgm:t>
    </dgm:pt>
    <dgm:pt modelId="{E3EA9419-F221-4251-93B1-274AE61F7618}">
      <dgm:prSet custT="1"/>
      <dgm:spPr>
        <a:solidFill>
          <a:schemeClr val="accent1"/>
        </a:solidFill>
        <a:ln>
          <a:noFill/>
        </a:ln>
      </dgm:spPr>
      <dgm:t>
        <a:bodyPr/>
        <a:lstStyle/>
        <a:p>
          <a:r>
            <a:rPr lang="en-GB" sz="1100"/>
            <a:t>It builds a best-fit roadmap based upon:</a:t>
          </a:r>
          <a:endParaRPr lang="en-US" sz="1100"/>
        </a:p>
      </dgm:t>
    </dgm:pt>
    <dgm:pt modelId="{60C250A8-A366-403D-8365-21CE122763F5}" type="parTrans" cxnId="{28E762F4-95D6-496E-86EE-E66D72B64A55}">
      <dgm:prSet/>
      <dgm:spPr/>
      <dgm:t>
        <a:bodyPr/>
        <a:lstStyle/>
        <a:p>
          <a:endParaRPr lang="en-US" sz="1400"/>
        </a:p>
      </dgm:t>
    </dgm:pt>
    <dgm:pt modelId="{1D1B3A7F-57F5-4E6D-8F88-D60DDAB2748F}" type="sibTrans" cxnId="{28E762F4-95D6-496E-86EE-E66D72B64A55}">
      <dgm:prSet/>
      <dgm:spPr/>
      <dgm:t>
        <a:bodyPr/>
        <a:lstStyle/>
        <a:p>
          <a:endParaRPr lang="en-US" sz="1400"/>
        </a:p>
      </dgm:t>
    </dgm:pt>
    <dgm:pt modelId="{7FE39BD7-649C-4647-948A-7E5968C3C520}">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Stakeholder requirements</a:t>
          </a:r>
          <a:endParaRPr lang="en-US" sz="1200">
            <a:solidFill>
              <a:srgbClr val="002060"/>
            </a:solidFill>
          </a:endParaRPr>
        </a:p>
      </dgm:t>
    </dgm:pt>
    <dgm:pt modelId="{DFD9303C-D9DB-4544-B16D-10F1BD696850}" type="parTrans" cxnId="{42A59011-594B-4CC6-912D-60C25B9749CC}">
      <dgm:prSet/>
      <dgm:spPr/>
      <dgm:t>
        <a:bodyPr/>
        <a:lstStyle/>
        <a:p>
          <a:endParaRPr lang="en-US" sz="1400"/>
        </a:p>
      </dgm:t>
    </dgm:pt>
    <dgm:pt modelId="{BD901DA6-16B3-43C8-A6EB-00692E239B25}" type="sibTrans" cxnId="{42A59011-594B-4CC6-912D-60C25B9749CC}">
      <dgm:prSet/>
      <dgm:spPr/>
      <dgm:t>
        <a:bodyPr/>
        <a:lstStyle/>
        <a:p>
          <a:endParaRPr lang="en-US" sz="1400"/>
        </a:p>
      </dgm:t>
    </dgm:pt>
    <dgm:pt modelId="{3A28672A-DF26-4174-B68D-14E72A201B03}">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The enterprise's business transformation readiness</a:t>
          </a:r>
          <a:endParaRPr lang="en-US" sz="1200">
            <a:solidFill>
              <a:srgbClr val="002060"/>
            </a:solidFill>
          </a:endParaRPr>
        </a:p>
      </dgm:t>
    </dgm:pt>
    <dgm:pt modelId="{102BADB2-5F2B-4CA5-A080-C07AFA3DA328}" type="parTrans" cxnId="{4E5E5561-AEF6-48BD-8AA5-5FB8E8354AE6}">
      <dgm:prSet/>
      <dgm:spPr/>
      <dgm:t>
        <a:bodyPr/>
        <a:lstStyle/>
        <a:p>
          <a:endParaRPr lang="en-US" sz="1400"/>
        </a:p>
      </dgm:t>
    </dgm:pt>
    <dgm:pt modelId="{7F479FD1-D065-4B23-B0A6-B4BFAE07299B}" type="sibTrans" cxnId="{4E5E5561-AEF6-48BD-8AA5-5FB8E8354AE6}">
      <dgm:prSet/>
      <dgm:spPr/>
      <dgm:t>
        <a:bodyPr/>
        <a:lstStyle/>
        <a:p>
          <a:endParaRPr lang="en-US" sz="1400"/>
        </a:p>
      </dgm:t>
    </dgm:pt>
    <dgm:pt modelId="{6D30BF6B-B3A8-4161-9DD1-B234C246E2F9}">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Identified opportunities and solutions</a:t>
          </a:r>
          <a:endParaRPr lang="en-US" sz="1200">
            <a:solidFill>
              <a:srgbClr val="002060"/>
            </a:solidFill>
          </a:endParaRPr>
        </a:p>
      </dgm:t>
    </dgm:pt>
    <dgm:pt modelId="{811FCB75-8E9C-4DBA-A2A5-4387B194F414}" type="parTrans" cxnId="{A383D7F4-F3AF-4A13-BAD6-490E60F8C55C}">
      <dgm:prSet/>
      <dgm:spPr/>
      <dgm:t>
        <a:bodyPr/>
        <a:lstStyle/>
        <a:p>
          <a:endParaRPr lang="en-US" sz="1400"/>
        </a:p>
      </dgm:t>
    </dgm:pt>
    <dgm:pt modelId="{8C7323F6-85AB-4C69-BC57-AC9CCBACAFEC}" type="sibTrans" cxnId="{A383D7F4-F3AF-4A13-BAD6-490E60F8C55C}">
      <dgm:prSet/>
      <dgm:spPr/>
      <dgm:t>
        <a:bodyPr/>
        <a:lstStyle/>
        <a:p>
          <a:endParaRPr lang="en-US" sz="1400"/>
        </a:p>
      </dgm:t>
    </dgm:pt>
    <dgm:pt modelId="{4D706078-E305-434B-926C-F3EECAC7A1E1}">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Identified implementation constraints</a:t>
          </a:r>
          <a:endParaRPr lang="en-US" sz="1200">
            <a:solidFill>
              <a:srgbClr val="002060"/>
            </a:solidFill>
          </a:endParaRPr>
        </a:p>
      </dgm:t>
    </dgm:pt>
    <dgm:pt modelId="{83DD5F7A-618E-44C3-8315-E9876E53B6BA}" type="parTrans" cxnId="{7DD7B8C6-6A78-479A-BA72-A0EF7F9436BB}">
      <dgm:prSet/>
      <dgm:spPr/>
      <dgm:t>
        <a:bodyPr/>
        <a:lstStyle/>
        <a:p>
          <a:endParaRPr lang="en-US" sz="1400"/>
        </a:p>
      </dgm:t>
    </dgm:pt>
    <dgm:pt modelId="{E50104FF-01DE-460F-A88A-C0017EC96A52}" type="sibTrans" cxnId="{7DD7B8C6-6A78-479A-BA72-A0EF7F9436BB}">
      <dgm:prSet/>
      <dgm:spPr/>
      <dgm:t>
        <a:bodyPr/>
        <a:lstStyle/>
        <a:p>
          <a:endParaRPr lang="en-US" sz="1400"/>
        </a:p>
      </dgm:t>
    </dgm:pt>
    <dgm:pt modelId="{E30F4139-4CEC-4913-8A51-E63163A4FFDD}">
      <dgm:prSet custT="1"/>
      <dgm:spPr>
        <a:solidFill>
          <a:schemeClr val="accent1"/>
        </a:solidFill>
        <a:ln>
          <a:noFill/>
        </a:ln>
      </dgm:spPr>
      <dgm:t>
        <a:bodyPr/>
        <a:lstStyle/>
        <a:p>
          <a:r>
            <a:rPr lang="en-GB" sz="1100"/>
            <a:t>The following four concepts are key to transitioning from developing to delivering a Target Architecture:</a:t>
          </a:r>
          <a:endParaRPr lang="en-US" sz="1100"/>
        </a:p>
      </dgm:t>
    </dgm:pt>
    <dgm:pt modelId="{71B3F0BF-B335-44B3-9252-D9510EEF9DD9}" type="parTrans" cxnId="{7F69AC9A-DA2E-4D1C-97F5-87E49C8A5F59}">
      <dgm:prSet/>
      <dgm:spPr/>
      <dgm:t>
        <a:bodyPr/>
        <a:lstStyle/>
        <a:p>
          <a:endParaRPr lang="en-US" sz="1400"/>
        </a:p>
      </dgm:t>
    </dgm:pt>
    <dgm:pt modelId="{8073E240-3303-43F8-8043-C93F8DBDB616}" type="sibTrans" cxnId="{7F69AC9A-DA2E-4D1C-97F5-87E49C8A5F59}">
      <dgm:prSet/>
      <dgm:spPr/>
      <dgm:t>
        <a:bodyPr/>
        <a:lstStyle/>
        <a:p>
          <a:endParaRPr lang="en-US" sz="1400"/>
        </a:p>
      </dgm:t>
    </dgm:pt>
    <dgm:pt modelId="{A6BCA43E-3D2D-4540-9795-4AD9EF760448}">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Architecture Roadmap</a:t>
          </a:r>
          <a:endParaRPr lang="en-US" sz="1200">
            <a:solidFill>
              <a:srgbClr val="002060"/>
            </a:solidFill>
          </a:endParaRPr>
        </a:p>
      </dgm:t>
    </dgm:pt>
    <dgm:pt modelId="{5DFA462E-4664-49F6-A765-1544E17E0ACA}" type="parTrans" cxnId="{4A7E1A78-FEB3-4E2C-AB77-B21196B2AB57}">
      <dgm:prSet/>
      <dgm:spPr/>
      <dgm:t>
        <a:bodyPr/>
        <a:lstStyle/>
        <a:p>
          <a:endParaRPr lang="en-US" sz="1400"/>
        </a:p>
      </dgm:t>
    </dgm:pt>
    <dgm:pt modelId="{01D86311-3D99-4AF0-ABF3-0489BD9F3299}" type="sibTrans" cxnId="{4A7E1A78-FEB3-4E2C-AB77-B21196B2AB57}">
      <dgm:prSet/>
      <dgm:spPr/>
      <dgm:t>
        <a:bodyPr/>
        <a:lstStyle/>
        <a:p>
          <a:endParaRPr lang="en-US" sz="1400"/>
        </a:p>
      </dgm:t>
    </dgm:pt>
    <dgm:pt modelId="{F3CE979E-FBD4-478F-BF9B-1E963D721960}">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Work Packages*</a:t>
          </a:r>
          <a:endParaRPr lang="en-US" sz="1200">
            <a:solidFill>
              <a:srgbClr val="002060"/>
            </a:solidFill>
          </a:endParaRPr>
        </a:p>
      </dgm:t>
    </dgm:pt>
    <dgm:pt modelId="{9A2A1E2D-DFEF-4F28-94B7-54B96C06D77D}" type="parTrans" cxnId="{076FCF02-D743-404A-A855-AC5D6120D828}">
      <dgm:prSet/>
      <dgm:spPr/>
      <dgm:t>
        <a:bodyPr/>
        <a:lstStyle/>
        <a:p>
          <a:endParaRPr lang="en-US" sz="1400"/>
        </a:p>
      </dgm:t>
    </dgm:pt>
    <dgm:pt modelId="{6E62BC40-405B-4A00-A66D-42B73D0AB9AE}" type="sibTrans" cxnId="{076FCF02-D743-404A-A855-AC5D6120D828}">
      <dgm:prSet/>
      <dgm:spPr/>
      <dgm:t>
        <a:bodyPr/>
        <a:lstStyle/>
        <a:p>
          <a:endParaRPr lang="en-US" sz="1400"/>
        </a:p>
      </dgm:t>
    </dgm:pt>
    <dgm:pt modelId="{B4D49BD4-5EE9-4643-BAD7-F245F29D4F2D}">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Transition Architectures</a:t>
          </a:r>
          <a:endParaRPr lang="en-US" sz="1200">
            <a:solidFill>
              <a:srgbClr val="002060"/>
            </a:solidFill>
          </a:endParaRPr>
        </a:p>
      </dgm:t>
    </dgm:pt>
    <dgm:pt modelId="{16124E09-FBCA-44D6-9988-E27431158B0D}" type="parTrans" cxnId="{5BB03880-F9E8-4D8E-95F8-7FB4934B6DA9}">
      <dgm:prSet/>
      <dgm:spPr/>
      <dgm:t>
        <a:bodyPr/>
        <a:lstStyle/>
        <a:p>
          <a:endParaRPr lang="en-US" sz="1400"/>
        </a:p>
      </dgm:t>
    </dgm:pt>
    <dgm:pt modelId="{AD696031-E54B-44CD-8CAA-EB098C8DD73D}" type="sibTrans" cxnId="{5BB03880-F9E8-4D8E-95F8-7FB4934B6DA9}">
      <dgm:prSet/>
      <dgm:spPr/>
      <dgm:t>
        <a:bodyPr/>
        <a:lstStyle/>
        <a:p>
          <a:endParaRPr lang="en-US" sz="1400"/>
        </a:p>
      </dgm:t>
    </dgm:pt>
    <dgm:pt modelId="{A123236B-1830-4870-B4B2-9EAF9191EADE}">
      <dgm:prSet custT="1"/>
      <dgm:spPr/>
      <dgm:t>
        <a:bodyPr/>
        <a:lstStyle/>
        <a:p>
          <a:pPr marL="365760" indent="-365760">
            <a:lnSpc>
              <a:spcPct val="100000"/>
            </a:lnSpc>
            <a:spcAft>
              <a:spcPts val="0"/>
            </a:spcAft>
            <a:buFont typeface="Wingdings" panose="05000000000000000000" pitchFamily="2" charset="2"/>
            <a:buChar char="q"/>
          </a:pPr>
          <a:r>
            <a:rPr lang="en-GB" sz="1200">
              <a:solidFill>
                <a:srgbClr val="002060"/>
              </a:solidFill>
            </a:rPr>
            <a:t>Implementation and Migration Plan</a:t>
          </a:r>
          <a:endParaRPr lang="en-US" sz="1200">
            <a:solidFill>
              <a:srgbClr val="002060"/>
            </a:solidFill>
          </a:endParaRPr>
        </a:p>
      </dgm:t>
    </dgm:pt>
    <dgm:pt modelId="{2FBC4B26-15D3-4687-9DCC-9B576C1CAE0E}" type="parTrans" cxnId="{D275350F-1275-496E-AA34-58EEBBD3C153}">
      <dgm:prSet/>
      <dgm:spPr/>
      <dgm:t>
        <a:bodyPr/>
        <a:lstStyle/>
        <a:p>
          <a:endParaRPr lang="en-US" sz="1400"/>
        </a:p>
      </dgm:t>
    </dgm:pt>
    <dgm:pt modelId="{2251297D-5148-49E9-B7F5-7A0CBBACC648}" type="sibTrans" cxnId="{D275350F-1275-496E-AA34-58EEBBD3C153}">
      <dgm:prSet/>
      <dgm:spPr/>
      <dgm:t>
        <a:bodyPr/>
        <a:lstStyle/>
        <a:p>
          <a:endParaRPr lang="en-US" sz="1400"/>
        </a:p>
      </dgm:t>
    </dgm:pt>
    <dgm:pt modelId="{72F2CBD2-76F7-46F9-BBB8-6809F7809A66}" type="pres">
      <dgm:prSet presAssocID="{47DAD3B6-6555-43CC-A4C2-97E2BC8868D0}" presName="linear" presStyleCnt="0">
        <dgm:presLayoutVars>
          <dgm:dir/>
          <dgm:animLvl val="lvl"/>
          <dgm:resizeHandles val="exact"/>
        </dgm:presLayoutVars>
      </dgm:prSet>
      <dgm:spPr/>
    </dgm:pt>
    <dgm:pt modelId="{3FDFD7DE-71C9-4FD2-A785-8ADF2A5932B1}" type="pres">
      <dgm:prSet presAssocID="{E6F8E694-AF2B-4DA8-8F12-A9C423E6D17C}" presName="parentLin" presStyleCnt="0"/>
      <dgm:spPr/>
    </dgm:pt>
    <dgm:pt modelId="{5CA0807A-05B9-4D95-B721-C0A7987BA037}" type="pres">
      <dgm:prSet presAssocID="{E6F8E694-AF2B-4DA8-8F12-A9C423E6D17C}" presName="parentLeftMargin" presStyleLbl="node1" presStyleIdx="0" presStyleCnt="5"/>
      <dgm:spPr/>
    </dgm:pt>
    <dgm:pt modelId="{0B6577B0-7E4C-4581-8CF3-265574AE7E6B}" type="pres">
      <dgm:prSet presAssocID="{E6F8E694-AF2B-4DA8-8F12-A9C423E6D17C}" presName="parentText" presStyleLbl="node1" presStyleIdx="0" presStyleCnt="5" custScaleX="118997">
        <dgm:presLayoutVars>
          <dgm:chMax val="0"/>
          <dgm:bulletEnabled val="1"/>
        </dgm:presLayoutVars>
      </dgm:prSet>
      <dgm:spPr/>
    </dgm:pt>
    <dgm:pt modelId="{A7E5E459-3891-4DF6-ADCF-A17EC8FA7B66}" type="pres">
      <dgm:prSet presAssocID="{E6F8E694-AF2B-4DA8-8F12-A9C423E6D17C}" presName="negativeSpace" presStyleCnt="0"/>
      <dgm:spPr/>
    </dgm:pt>
    <dgm:pt modelId="{B5278ACB-8739-4BBA-95DF-3F2FA7E58AC0}" type="pres">
      <dgm:prSet presAssocID="{E6F8E694-AF2B-4DA8-8F12-A9C423E6D17C}" presName="childText" presStyleLbl="conFgAcc1" presStyleIdx="0" presStyleCnt="5">
        <dgm:presLayoutVars>
          <dgm:bulletEnabled val="1"/>
        </dgm:presLayoutVars>
      </dgm:prSet>
      <dgm:spPr/>
    </dgm:pt>
    <dgm:pt modelId="{40205C03-EE3A-4A14-8151-AC275B5A8AA5}" type="pres">
      <dgm:prSet presAssocID="{0C1A5E7C-F32C-4009-A141-56E30883861A}" presName="spaceBetweenRectangles" presStyleCnt="0"/>
      <dgm:spPr/>
    </dgm:pt>
    <dgm:pt modelId="{749525E2-660B-404C-A8E9-0D0EDC416E7B}" type="pres">
      <dgm:prSet presAssocID="{0F5FAA98-C629-43A7-B908-A338E2062352}" presName="parentLin" presStyleCnt="0"/>
      <dgm:spPr/>
    </dgm:pt>
    <dgm:pt modelId="{A2CFEB84-C94E-4641-AAEE-DD587BE94E1A}" type="pres">
      <dgm:prSet presAssocID="{0F5FAA98-C629-43A7-B908-A338E2062352}" presName="parentLeftMargin" presStyleLbl="node1" presStyleIdx="0" presStyleCnt="5"/>
      <dgm:spPr/>
    </dgm:pt>
    <dgm:pt modelId="{5EBD90FB-5914-4ED6-B3C2-99EAE3CD1A9C}" type="pres">
      <dgm:prSet presAssocID="{0F5FAA98-C629-43A7-B908-A338E2062352}" presName="parentText" presStyleLbl="node1" presStyleIdx="1" presStyleCnt="5" custScaleX="118997" custScaleY="138839">
        <dgm:presLayoutVars>
          <dgm:chMax val="0"/>
          <dgm:bulletEnabled val="1"/>
        </dgm:presLayoutVars>
      </dgm:prSet>
      <dgm:spPr/>
    </dgm:pt>
    <dgm:pt modelId="{2B7628EB-0A8E-4A10-8BE5-760DB32FF975}" type="pres">
      <dgm:prSet presAssocID="{0F5FAA98-C629-43A7-B908-A338E2062352}" presName="negativeSpace" presStyleCnt="0"/>
      <dgm:spPr/>
    </dgm:pt>
    <dgm:pt modelId="{2B3F9B9A-9C8E-441E-B3E5-2756A4F12E61}" type="pres">
      <dgm:prSet presAssocID="{0F5FAA98-C629-43A7-B908-A338E2062352}" presName="childText" presStyleLbl="conFgAcc1" presStyleIdx="1" presStyleCnt="5">
        <dgm:presLayoutVars>
          <dgm:bulletEnabled val="1"/>
        </dgm:presLayoutVars>
      </dgm:prSet>
      <dgm:spPr/>
    </dgm:pt>
    <dgm:pt modelId="{CEBCF65C-512C-4A96-BDB9-587FE21FD818}" type="pres">
      <dgm:prSet presAssocID="{06556BB0-0F30-44C0-91F2-6A89D9DE0127}" presName="spaceBetweenRectangles" presStyleCnt="0"/>
      <dgm:spPr/>
    </dgm:pt>
    <dgm:pt modelId="{A8BFE2C4-2574-482C-9B29-4FF5AF0FC722}" type="pres">
      <dgm:prSet presAssocID="{A4736857-933C-4718-A61A-DB89507A770E}" presName="parentLin" presStyleCnt="0"/>
      <dgm:spPr/>
    </dgm:pt>
    <dgm:pt modelId="{D2B1FFC7-6EC2-4543-9EDC-140A7DDFFB05}" type="pres">
      <dgm:prSet presAssocID="{A4736857-933C-4718-A61A-DB89507A770E}" presName="parentLeftMargin" presStyleLbl="node1" presStyleIdx="1" presStyleCnt="5"/>
      <dgm:spPr/>
    </dgm:pt>
    <dgm:pt modelId="{D95508D5-E4D8-47F2-B3ED-5BD86A2F65EC}" type="pres">
      <dgm:prSet presAssocID="{A4736857-933C-4718-A61A-DB89507A770E}" presName="parentText" presStyleLbl="node1" presStyleIdx="2" presStyleCnt="5" custScaleX="118997">
        <dgm:presLayoutVars>
          <dgm:chMax val="0"/>
          <dgm:bulletEnabled val="1"/>
        </dgm:presLayoutVars>
      </dgm:prSet>
      <dgm:spPr/>
    </dgm:pt>
    <dgm:pt modelId="{0B0F919E-1232-48F2-800A-8DC9B8C661EE}" type="pres">
      <dgm:prSet presAssocID="{A4736857-933C-4718-A61A-DB89507A770E}" presName="negativeSpace" presStyleCnt="0"/>
      <dgm:spPr/>
    </dgm:pt>
    <dgm:pt modelId="{AD63F5EB-8D55-4080-BDB7-445E30231C8D}" type="pres">
      <dgm:prSet presAssocID="{A4736857-933C-4718-A61A-DB89507A770E}" presName="childText" presStyleLbl="conFgAcc1" presStyleIdx="2" presStyleCnt="5">
        <dgm:presLayoutVars>
          <dgm:bulletEnabled val="1"/>
        </dgm:presLayoutVars>
      </dgm:prSet>
      <dgm:spPr>
        <a:solidFill>
          <a:schemeClr val="bg1"/>
        </a:solidFill>
      </dgm:spPr>
    </dgm:pt>
    <dgm:pt modelId="{4FA8ADDF-4CDF-4CE0-BD9C-A5CD879FB677}" type="pres">
      <dgm:prSet presAssocID="{848C247C-2A25-423F-A911-BFA9260FA1DB}" presName="spaceBetweenRectangles" presStyleCnt="0"/>
      <dgm:spPr/>
    </dgm:pt>
    <dgm:pt modelId="{4BE7AFAC-9154-49E9-ADA4-A4AA562A08EB}" type="pres">
      <dgm:prSet presAssocID="{E3EA9419-F221-4251-93B1-274AE61F7618}" presName="parentLin" presStyleCnt="0"/>
      <dgm:spPr/>
    </dgm:pt>
    <dgm:pt modelId="{9C4ABCA9-4430-4F05-9A57-AC82B24D1B2F}" type="pres">
      <dgm:prSet presAssocID="{E3EA9419-F221-4251-93B1-274AE61F7618}" presName="parentLeftMargin" presStyleLbl="node1" presStyleIdx="2" presStyleCnt="5"/>
      <dgm:spPr/>
    </dgm:pt>
    <dgm:pt modelId="{CFB927E8-0260-4C51-95DE-4E22BEA7F236}" type="pres">
      <dgm:prSet presAssocID="{E3EA9419-F221-4251-93B1-274AE61F7618}" presName="parentText" presStyleLbl="node1" presStyleIdx="3" presStyleCnt="5" custScaleX="118997">
        <dgm:presLayoutVars>
          <dgm:chMax val="0"/>
          <dgm:bulletEnabled val="1"/>
        </dgm:presLayoutVars>
      </dgm:prSet>
      <dgm:spPr/>
    </dgm:pt>
    <dgm:pt modelId="{94E26318-5656-4F7B-9670-BBF40B5FBAAE}" type="pres">
      <dgm:prSet presAssocID="{E3EA9419-F221-4251-93B1-274AE61F7618}" presName="negativeSpace" presStyleCnt="0"/>
      <dgm:spPr/>
    </dgm:pt>
    <dgm:pt modelId="{2BA52CBC-C235-490E-A17F-AF8D228FC252}" type="pres">
      <dgm:prSet presAssocID="{E3EA9419-F221-4251-93B1-274AE61F7618}" presName="childText" presStyleLbl="conFgAcc1" presStyleIdx="3" presStyleCnt="5">
        <dgm:presLayoutVars>
          <dgm:bulletEnabled val="1"/>
        </dgm:presLayoutVars>
      </dgm:prSet>
      <dgm:spPr/>
    </dgm:pt>
    <dgm:pt modelId="{DB24E98B-6EB2-40D3-B6CF-869BB17CC40D}" type="pres">
      <dgm:prSet presAssocID="{1D1B3A7F-57F5-4E6D-8F88-D60DDAB2748F}" presName="spaceBetweenRectangles" presStyleCnt="0"/>
      <dgm:spPr/>
    </dgm:pt>
    <dgm:pt modelId="{7CB3270E-A955-4470-AB57-ADAE577E9F14}" type="pres">
      <dgm:prSet presAssocID="{E30F4139-4CEC-4913-8A51-E63163A4FFDD}" presName="parentLin" presStyleCnt="0"/>
      <dgm:spPr/>
    </dgm:pt>
    <dgm:pt modelId="{7A65F7FC-0B9C-4223-81FD-2BF101E2198F}" type="pres">
      <dgm:prSet presAssocID="{E30F4139-4CEC-4913-8A51-E63163A4FFDD}" presName="parentLeftMargin" presStyleLbl="node1" presStyleIdx="3" presStyleCnt="5"/>
      <dgm:spPr/>
    </dgm:pt>
    <dgm:pt modelId="{0FBE8B15-71D8-4716-B462-1D0CC21214C7}" type="pres">
      <dgm:prSet presAssocID="{E30F4139-4CEC-4913-8A51-E63163A4FFDD}" presName="parentText" presStyleLbl="node1" presStyleIdx="4" presStyleCnt="5" custScaleX="118997">
        <dgm:presLayoutVars>
          <dgm:chMax val="0"/>
          <dgm:bulletEnabled val="1"/>
        </dgm:presLayoutVars>
      </dgm:prSet>
      <dgm:spPr/>
    </dgm:pt>
    <dgm:pt modelId="{B62AD0DC-8FF6-44BE-A893-ABB17F45BB66}" type="pres">
      <dgm:prSet presAssocID="{E30F4139-4CEC-4913-8A51-E63163A4FFDD}" presName="negativeSpace" presStyleCnt="0"/>
      <dgm:spPr/>
    </dgm:pt>
    <dgm:pt modelId="{36F6594A-5C81-42D3-B896-1FDA49B27078}" type="pres">
      <dgm:prSet presAssocID="{E30F4139-4CEC-4913-8A51-E63163A4FFDD}" presName="childText" presStyleLbl="conFgAcc1" presStyleIdx="4" presStyleCnt="5">
        <dgm:presLayoutVars>
          <dgm:bulletEnabled val="1"/>
        </dgm:presLayoutVars>
      </dgm:prSet>
      <dgm:spPr/>
    </dgm:pt>
  </dgm:ptLst>
  <dgm:cxnLst>
    <dgm:cxn modelId="{076FCF02-D743-404A-A855-AC5D6120D828}" srcId="{E30F4139-4CEC-4913-8A51-E63163A4FFDD}" destId="{F3CE979E-FBD4-478F-BF9B-1E963D721960}" srcOrd="1" destOrd="0" parTransId="{9A2A1E2D-DFEF-4F28-94B7-54B96C06D77D}" sibTransId="{6E62BC40-405B-4A00-A66D-42B73D0AB9AE}"/>
    <dgm:cxn modelId="{D275350F-1275-496E-AA34-58EEBBD3C153}" srcId="{E30F4139-4CEC-4913-8A51-E63163A4FFDD}" destId="{A123236B-1830-4870-B4B2-9EAF9191EADE}" srcOrd="3" destOrd="0" parTransId="{2FBC4B26-15D3-4687-9DCC-9B576C1CAE0E}" sibTransId="{2251297D-5148-49E9-B7F5-7A0CBBACC648}"/>
    <dgm:cxn modelId="{42A59011-594B-4CC6-912D-60C25B9749CC}" srcId="{E3EA9419-F221-4251-93B1-274AE61F7618}" destId="{7FE39BD7-649C-4647-948A-7E5968C3C520}" srcOrd="0" destOrd="0" parTransId="{DFD9303C-D9DB-4544-B16D-10F1BD696850}" sibTransId="{BD901DA6-16B3-43C8-A6EB-00692E239B25}"/>
    <dgm:cxn modelId="{4426BF11-023E-4900-A883-D33882D70865}" srcId="{47DAD3B6-6555-43CC-A4C2-97E2BC8868D0}" destId="{E6F8E694-AF2B-4DA8-8F12-A9C423E6D17C}" srcOrd="0" destOrd="0" parTransId="{B748AEEB-B68D-4443-989E-A3106C40F664}" sibTransId="{0C1A5E7C-F32C-4009-A141-56E30883861A}"/>
    <dgm:cxn modelId="{EC8C3E1B-7FCF-468B-9B84-3D247D866B8A}" type="presOf" srcId="{A123236B-1830-4870-B4B2-9EAF9191EADE}" destId="{36F6594A-5C81-42D3-B896-1FDA49B27078}" srcOrd="0" destOrd="3" presId="urn:microsoft.com/office/officeart/2005/8/layout/list1"/>
    <dgm:cxn modelId="{12CD9320-F306-4A39-A1BE-F55A63AD6078}" type="presOf" srcId="{F3CE979E-FBD4-478F-BF9B-1E963D721960}" destId="{36F6594A-5C81-42D3-B896-1FDA49B27078}" srcOrd="0" destOrd="1" presId="urn:microsoft.com/office/officeart/2005/8/layout/list1"/>
    <dgm:cxn modelId="{06CA2923-6C01-4C8A-AC49-B0CAEEED34FC}" type="presOf" srcId="{7FE39BD7-649C-4647-948A-7E5968C3C520}" destId="{2BA52CBC-C235-490E-A17F-AF8D228FC252}" srcOrd="0" destOrd="0" presId="urn:microsoft.com/office/officeart/2005/8/layout/list1"/>
    <dgm:cxn modelId="{4E5E5561-AEF6-48BD-8AA5-5FB8E8354AE6}" srcId="{E3EA9419-F221-4251-93B1-274AE61F7618}" destId="{3A28672A-DF26-4174-B68D-14E72A201B03}" srcOrd="1" destOrd="0" parTransId="{102BADB2-5F2B-4CA5-A080-C07AFA3DA328}" sibTransId="{7F479FD1-D065-4B23-B0A6-B4BFAE07299B}"/>
    <dgm:cxn modelId="{EC701466-CD10-431D-8B42-193F9ED8B8E4}" type="presOf" srcId="{E6F8E694-AF2B-4DA8-8F12-A9C423E6D17C}" destId="{5CA0807A-05B9-4D95-B721-C0A7987BA037}" srcOrd="0" destOrd="0" presId="urn:microsoft.com/office/officeart/2005/8/layout/list1"/>
    <dgm:cxn modelId="{9387A347-2CBB-434C-B1AC-5A4247A9ACD9}" type="presOf" srcId="{4D706078-E305-434B-926C-F3EECAC7A1E1}" destId="{2BA52CBC-C235-490E-A17F-AF8D228FC252}" srcOrd="0" destOrd="3" presId="urn:microsoft.com/office/officeart/2005/8/layout/list1"/>
    <dgm:cxn modelId="{7C11836A-16FC-489C-B958-A37E6D9BB148}" srcId="{47DAD3B6-6555-43CC-A4C2-97E2BC8868D0}" destId="{0F5FAA98-C629-43A7-B908-A338E2062352}" srcOrd="1" destOrd="0" parTransId="{A74FACCA-CE69-4640-A7F0-E855B21A1893}" sibTransId="{06556BB0-0F30-44C0-91F2-6A89D9DE0127}"/>
    <dgm:cxn modelId="{DEBCF14D-FD60-4687-B6A7-D94987FBB096}" type="presOf" srcId="{E30F4139-4CEC-4913-8A51-E63163A4FFDD}" destId="{0FBE8B15-71D8-4716-B462-1D0CC21214C7}" srcOrd="1" destOrd="0" presId="urn:microsoft.com/office/officeart/2005/8/layout/list1"/>
    <dgm:cxn modelId="{31967C71-F224-49BC-872D-6F3F2E544F29}" type="presOf" srcId="{A6BCA43E-3D2D-4540-9795-4AD9EF760448}" destId="{36F6594A-5C81-42D3-B896-1FDA49B27078}" srcOrd="0" destOrd="0" presId="urn:microsoft.com/office/officeart/2005/8/layout/list1"/>
    <dgm:cxn modelId="{3BF07C75-23EB-4C2C-9DC5-41BDB9E165B1}" type="presOf" srcId="{A4736857-933C-4718-A61A-DB89507A770E}" destId="{D95508D5-E4D8-47F2-B3ED-5BD86A2F65EC}" srcOrd="1" destOrd="0" presId="urn:microsoft.com/office/officeart/2005/8/layout/list1"/>
    <dgm:cxn modelId="{4A7E1A78-FEB3-4E2C-AB77-B21196B2AB57}" srcId="{E30F4139-4CEC-4913-8A51-E63163A4FFDD}" destId="{A6BCA43E-3D2D-4540-9795-4AD9EF760448}" srcOrd="0" destOrd="0" parTransId="{5DFA462E-4664-49F6-A765-1544E17E0ACA}" sibTransId="{01D86311-3D99-4AF0-ABF3-0489BD9F3299}"/>
    <dgm:cxn modelId="{D1C3C75A-9A59-42C8-9D32-EE18E105FD7A}" type="presOf" srcId="{47DAD3B6-6555-43CC-A4C2-97E2BC8868D0}" destId="{72F2CBD2-76F7-46F9-BBB8-6809F7809A66}" srcOrd="0" destOrd="0" presId="urn:microsoft.com/office/officeart/2005/8/layout/list1"/>
    <dgm:cxn modelId="{5BB03880-F9E8-4D8E-95F8-7FB4934B6DA9}" srcId="{E30F4139-4CEC-4913-8A51-E63163A4FFDD}" destId="{B4D49BD4-5EE9-4643-BAD7-F245F29D4F2D}" srcOrd="2" destOrd="0" parTransId="{16124E09-FBCA-44D6-9988-E27431158B0D}" sibTransId="{AD696031-E54B-44CD-8CAA-EB098C8DD73D}"/>
    <dgm:cxn modelId="{08585083-9534-4971-8285-830B99200BE1}" type="presOf" srcId="{E3EA9419-F221-4251-93B1-274AE61F7618}" destId="{CFB927E8-0260-4C51-95DE-4E22BEA7F236}" srcOrd="1" destOrd="0" presId="urn:microsoft.com/office/officeart/2005/8/layout/list1"/>
    <dgm:cxn modelId="{54B6688A-B710-426F-B066-5FA6010867EF}" type="presOf" srcId="{E6F8E694-AF2B-4DA8-8F12-A9C423E6D17C}" destId="{0B6577B0-7E4C-4581-8CF3-265574AE7E6B}" srcOrd="1" destOrd="0" presId="urn:microsoft.com/office/officeart/2005/8/layout/list1"/>
    <dgm:cxn modelId="{7F69AC9A-DA2E-4D1C-97F5-87E49C8A5F59}" srcId="{47DAD3B6-6555-43CC-A4C2-97E2BC8868D0}" destId="{E30F4139-4CEC-4913-8A51-E63163A4FFDD}" srcOrd="4" destOrd="0" parTransId="{71B3F0BF-B335-44B3-9252-D9510EEF9DD9}" sibTransId="{8073E240-3303-43F8-8043-C93F8DBDB616}"/>
    <dgm:cxn modelId="{2E9829B1-D40F-48EF-8D22-B1E3A0D3917A}" type="presOf" srcId="{E30F4139-4CEC-4913-8A51-E63163A4FFDD}" destId="{7A65F7FC-0B9C-4223-81FD-2BF101E2198F}" srcOrd="0" destOrd="0" presId="urn:microsoft.com/office/officeart/2005/8/layout/list1"/>
    <dgm:cxn modelId="{B135DEBE-E5F7-4D08-AA00-50B8A3726A7C}" srcId="{47DAD3B6-6555-43CC-A4C2-97E2BC8868D0}" destId="{A4736857-933C-4718-A61A-DB89507A770E}" srcOrd="2" destOrd="0" parTransId="{D7205649-EBBA-414B-A89B-1E2BFCFB57F3}" sibTransId="{848C247C-2A25-423F-A911-BFA9260FA1DB}"/>
    <dgm:cxn modelId="{2B67C9C0-B0B3-408E-9728-77BDF704C19B}" type="presOf" srcId="{6D30BF6B-B3A8-4161-9DD1-B234C246E2F9}" destId="{2BA52CBC-C235-490E-A17F-AF8D228FC252}" srcOrd="0" destOrd="2" presId="urn:microsoft.com/office/officeart/2005/8/layout/list1"/>
    <dgm:cxn modelId="{348E38C5-CFBC-42FB-B04D-F99F897F6461}" type="presOf" srcId="{0F5FAA98-C629-43A7-B908-A338E2062352}" destId="{A2CFEB84-C94E-4641-AAEE-DD587BE94E1A}" srcOrd="0" destOrd="0" presId="urn:microsoft.com/office/officeart/2005/8/layout/list1"/>
    <dgm:cxn modelId="{7DD7B8C6-6A78-479A-BA72-A0EF7F9436BB}" srcId="{E3EA9419-F221-4251-93B1-274AE61F7618}" destId="{4D706078-E305-434B-926C-F3EECAC7A1E1}" srcOrd="3" destOrd="0" parTransId="{83DD5F7A-618E-44C3-8315-E9876E53B6BA}" sibTransId="{E50104FF-01DE-460F-A88A-C0017EC96A52}"/>
    <dgm:cxn modelId="{1910D0C9-A2D7-4685-AE08-6AABF5F1A210}" type="presOf" srcId="{E3EA9419-F221-4251-93B1-274AE61F7618}" destId="{9C4ABCA9-4430-4F05-9A57-AC82B24D1B2F}" srcOrd="0" destOrd="0" presId="urn:microsoft.com/office/officeart/2005/8/layout/list1"/>
    <dgm:cxn modelId="{B901E8D4-A3C3-4E8F-83C9-6DABD59F8F8D}" type="presOf" srcId="{3A28672A-DF26-4174-B68D-14E72A201B03}" destId="{2BA52CBC-C235-490E-A17F-AF8D228FC252}" srcOrd="0" destOrd="1" presId="urn:microsoft.com/office/officeart/2005/8/layout/list1"/>
    <dgm:cxn modelId="{A8FC2FE5-309C-49AD-ABAF-388AC9AEA4D0}" type="presOf" srcId="{B4D49BD4-5EE9-4643-BAD7-F245F29D4F2D}" destId="{36F6594A-5C81-42D3-B896-1FDA49B27078}" srcOrd="0" destOrd="2" presId="urn:microsoft.com/office/officeart/2005/8/layout/list1"/>
    <dgm:cxn modelId="{0CBCDEEA-68D1-4495-A2D8-C49497379158}" type="presOf" srcId="{0F5FAA98-C629-43A7-B908-A338E2062352}" destId="{5EBD90FB-5914-4ED6-B3C2-99EAE3CD1A9C}" srcOrd="1" destOrd="0" presId="urn:microsoft.com/office/officeart/2005/8/layout/list1"/>
    <dgm:cxn modelId="{28E762F4-95D6-496E-86EE-E66D72B64A55}" srcId="{47DAD3B6-6555-43CC-A4C2-97E2BC8868D0}" destId="{E3EA9419-F221-4251-93B1-274AE61F7618}" srcOrd="3" destOrd="0" parTransId="{60C250A8-A366-403D-8365-21CE122763F5}" sibTransId="{1D1B3A7F-57F5-4E6D-8F88-D60DDAB2748F}"/>
    <dgm:cxn modelId="{BA0C65F4-5423-43F2-A0ED-185867DB886B}" type="presOf" srcId="{A4736857-933C-4718-A61A-DB89507A770E}" destId="{D2B1FFC7-6EC2-4543-9EDC-140A7DDFFB05}" srcOrd="0" destOrd="0" presId="urn:microsoft.com/office/officeart/2005/8/layout/list1"/>
    <dgm:cxn modelId="{A383D7F4-F3AF-4A13-BAD6-490E60F8C55C}" srcId="{E3EA9419-F221-4251-93B1-274AE61F7618}" destId="{6D30BF6B-B3A8-4161-9DD1-B234C246E2F9}" srcOrd="2" destOrd="0" parTransId="{811FCB75-8E9C-4DBA-A2A5-4387B194F414}" sibTransId="{8C7323F6-85AB-4C69-BC57-AC9CCBACAFEC}"/>
    <dgm:cxn modelId="{FDFD0761-98A0-4431-988C-180C68C78E68}" type="presParOf" srcId="{72F2CBD2-76F7-46F9-BBB8-6809F7809A66}" destId="{3FDFD7DE-71C9-4FD2-A785-8ADF2A5932B1}" srcOrd="0" destOrd="0" presId="urn:microsoft.com/office/officeart/2005/8/layout/list1"/>
    <dgm:cxn modelId="{40546149-E948-4A76-8CFF-5C0185C843BD}" type="presParOf" srcId="{3FDFD7DE-71C9-4FD2-A785-8ADF2A5932B1}" destId="{5CA0807A-05B9-4D95-B721-C0A7987BA037}" srcOrd="0" destOrd="0" presId="urn:microsoft.com/office/officeart/2005/8/layout/list1"/>
    <dgm:cxn modelId="{CA2CDF53-2798-4CA2-B3AE-239AAD30FC3A}" type="presParOf" srcId="{3FDFD7DE-71C9-4FD2-A785-8ADF2A5932B1}" destId="{0B6577B0-7E4C-4581-8CF3-265574AE7E6B}" srcOrd="1" destOrd="0" presId="urn:microsoft.com/office/officeart/2005/8/layout/list1"/>
    <dgm:cxn modelId="{885A1D1C-9CB6-4748-971B-8DE718BB1593}" type="presParOf" srcId="{72F2CBD2-76F7-46F9-BBB8-6809F7809A66}" destId="{A7E5E459-3891-4DF6-ADCF-A17EC8FA7B66}" srcOrd="1" destOrd="0" presId="urn:microsoft.com/office/officeart/2005/8/layout/list1"/>
    <dgm:cxn modelId="{D6C407A6-3206-4981-85F5-CC559AFB3918}" type="presParOf" srcId="{72F2CBD2-76F7-46F9-BBB8-6809F7809A66}" destId="{B5278ACB-8739-4BBA-95DF-3F2FA7E58AC0}" srcOrd="2" destOrd="0" presId="urn:microsoft.com/office/officeart/2005/8/layout/list1"/>
    <dgm:cxn modelId="{8E918B37-DCBE-4892-95A2-61D0D40ABC01}" type="presParOf" srcId="{72F2CBD2-76F7-46F9-BBB8-6809F7809A66}" destId="{40205C03-EE3A-4A14-8151-AC275B5A8AA5}" srcOrd="3" destOrd="0" presId="urn:microsoft.com/office/officeart/2005/8/layout/list1"/>
    <dgm:cxn modelId="{7BFE85A9-CFB6-463F-BAFE-39430DA1C510}" type="presParOf" srcId="{72F2CBD2-76F7-46F9-BBB8-6809F7809A66}" destId="{749525E2-660B-404C-A8E9-0D0EDC416E7B}" srcOrd="4" destOrd="0" presId="urn:microsoft.com/office/officeart/2005/8/layout/list1"/>
    <dgm:cxn modelId="{87E88812-628E-4593-845C-13E5F59C0814}" type="presParOf" srcId="{749525E2-660B-404C-A8E9-0D0EDC416E7B}" destId="{A2CFEB84-C94E-4641-AAEE-DD587BE94E1A}" srcOrd="0" destOrd="0" presId="urn:microsoft.com/office/officeart/2005/8/layout/list1"/>
    <dgm:cxn modelId="{60520417-82E6-49E1-B0D1-4F8D53373944}" type="presParOf" srcId="{749525E2-660B-404C-A8E9-0D0EDC416E7B}" destId="{5EBD90FB-5914-4ED6-B3C2-99EAE3CD1A9C}" srcOrd="1" destOrd="0" presId="urn:microsoft.com/office/officeart/2005/8/layout/list1"/>
    <dgm:cxn modelId="{668E354D-971A-48A3-B0E6-DC2B365D7231}" type="presParOf" srcId="{72F2CBD2-76F7-46F9-BBB8-6809F7809A66}" destId="{2B7628EB-0A8E-4A10-8BE5-760DB32FF975}" srcOrd="5" destOrd="0" presId="urn:microsoft.com/office/officeart/2005/8/layout/list1"/>
    <dgm:cxn modelId="{DCF098CA-E3FB-4304-8B44-044DE0E15CD8}" type="presParOf" srcId="{72F2CBD2-76F7-46F9-BBB8-6809F7809A66}" destId="{2B3F9B9A-9C8E-441E-B3E5-2756A4F12E61}" srcOrd="6" destOrd="0" presId="urn:microsoft.com/office/officeart/2005/8/layout/list1"/>
    <dgm:cxn modelId="{2ACF9F32-91F6-411B-BA96-E9382AC8C3BC}" type="presParOf" srcId="{72F2CBD2-76F7-46F9-BBB8-6809F7809A66}" destId="{CEBCF65C-512C-4A96-BDB9-587FE21FD818}" srcOrd="7" destOrd="0" presId="urn:microsoft.com/office/officeart/2005/8/layout/list1"/>
    <dgm:cxn modelId="{7FFFBB56-AF66-4D20-B68B-4756CBEFAC0C}" type="presParOf" srcId="{72F2CBD2-76F7-46F9-BBB8-6809F7809A66}" destId="{A8BFE2C4-2574-482C-9B29-4FF5AF0FC722}" srcOrd="8" destOrd="0" presId="urn:microsoft.com/office/officeart/2005/8/layout/list1"/>
    <dgm:cxn modelId="{36ABF213-CF01-4827-A4D6-1EC5A7546D02}" type="presParOf" srcId="{A8BFE2C4-2574-482C-9B29-4FF5AF0FC722}" destId="{D2B1FFC7-6EC2-4543-9EDC-140A7DDFFB05}" srcOrd="0" destOrd="0" presId="urn:microsoft.com/office/officeart/2005/8/layout/list1"/>
    <dgm:cxn modelId="{FE4CC2E5-8F23-4E78-B31D-903EBD813981}" type="presParOf" srcId="{A8BFE2C4-2574-482C-9B29-4FF5AF0FC722}" destId="{D95508D5-E4D8-47F2-B3ED-5BD86A2F65EC}" srcOrd="1" destOrd="0" presId="urn:microsoft.com/office/officeart/2005/8/layout/list1"/>
    <dgm:cxn modelId="{14CF33AF-11AE-40FB-AB00-0B2A471913F5}" type="presParOf" srcId="{72F2CBD2-76F7-46F9-BBB8-6809F7809A66}" destId="{0B0F919E-1232-48F2-800A-8DC9B8C661EE}" srcOrd="9" destOrd="0" presId="urn:microsoft.com/office/officeart/2005/8/layout/list1"/>
    <dgm:cxn modelId="{0523D62E-74DC-46D8-9E92-CD12C536BC8E}" type="presParOf" srcId="{72F2CBD2-76F7-46F9-BBB8-6809F7809A66}" destId="{AD63F5EB-8D55-4080-BDB7-445E30231C8D}" srcOrd="10" destOrd="0" presId="urn:microsoft.com/office/officeart/2005/8/layout/list1"/>
    <dgm:cxn modelId="{58A4001B-1DA7-4934-A69E-2A0FA3DB209C}" type="presParOf" srcId="{72F2CBD2-76F7-46F9-BBB8-6809F7809A66}" destId="{4FA8ADDF-4CDF-4CE0-BD9C-A5CD879FB677}" srcOrd="11" destOrd="0" presId="urn:microsoft.com/office/officeart/2005/8/layout/list1"/>
    <dgm:cxn modelId="{386974C3-F547-4AFF-8EB2-9F1E71B5130F}" type="presParOf" srcId="{72F2CBD2-76F7-46F9-BBB8-6809F7809A66}" destId="{4BE7AFAC-9154-49E9-ADA4-A4AA562A08EB}" srcOrd="12" destOrd="0" presId="urn:microsoft.com/office/officeart/2005/8/layout/list1"/>
    <dgm:cxn modelId="{A29E7FC4-0FCC-489F-9B4A-75C221B89564}" type="presParOf" srcId="{4BE7AFAC-9154-49E9-ADA4-A4AA562A08EB}" destId="{9C4ABCA9-4430-4F05-9A57-AC82B24D1B2F}" srcOrd="0" destOrd="0" presId="urn:microsoft.com/office/officeart/2005/8/layout/list1"/>
    <dgm:cxn modelId="{532FBEE1-C908-4CDE-AD68-75BCD11E608A}" type="presParOf" srcId="{4BE7AFAC-9154-49E9-ADA4-A4AA562A08EB}" destId="{CFB927E8-0260-4C51-95DE-4E22BEA7F236}" srcOrd="1" destOrd="0" presId="urn:microsoft.com/office/officeart/2005/8/layout/list1"/>
    <dgm:cxn modelId="{D9955BE9-E68A-44C1-82A9-252C6A0C350F}" type="presParOf" srcId="{72F2CBD2-76F7-46F9-BBB8-6809F7809A66}" destId="{94E26318-5656-4F7B-9670-BBF40B5FBAAE}" srcOrd="13" destOrd="0" presId="urn:microsoft.com/office/officeart/2005/8/layout/list1"/>
    <dgm:cxn modelId="{DBBC4C83-C6CA-4AF5-9DF7-E21CDBE97E92}" type="presParOf" srcId="{72F2CBD2-76F7-46F9-BBB8-6809F7809A66}" destId="{2BA52CBC-C235-490E-A17F-AF8D228FC252}" srcOrd="14" destOrd="0" presId="urn:microsoft.com/office/officeart/2005/8/layout/list1"/>
    <dgm:cxn modelId="{46BA906E-093C-4A55-B2AB-260D1258C776}" type="presParOf" srcId="{72F2CBD2-76F7-46F9-BBB8-6809F7809A66}" destId="{DB24E98B-6EB2-40D3-B6CF-869BB17CC40D}" srcOrd="15" destOrd="0" presId="urn:microsoft.com/office/officeart/2005/8/layout/list1"/>
    <dgm:cxn modelId="{1B788281-3248-4339-BB99-92CE96AF1837}" type="presParOf" srcId="{72F2CBD2-76F7-46F9-BBB8-6809F7809A66}" destId="{7CB3270E-A955-4470-AB57-ADAE577E9F14}" srcOrd="16" destOrd="0" presId="urn:microsoft.com/office/officeart/2005/8/layout/list1"/>
    <dgm:cxn modelId="{C676D8EA-CAD2-4D03-8949-FC1BE588750A}" type="presParOf" srcId="{7CB3270E-A955-4470-AB57-ADAE577E9F14}" destId="{7A65F7FC-0B9C-4223-81FD-2BF101E2198F}" srcOrd="0" destOrd="0" presId="urn:microsoft.com/office/officeart/2005/8/layout/list1"/>
    <dgm:cxn modelId="{5C1BACC5-A1B1-4A6C-B9D4-CB203D2CDCC2}" type="presParOf" srcId="{7CB3270E-A955-4470-AB57-ADAE577E9F14}" destId="{0FBE8B15-71D8-4716-B462-1D0CC21214C7}" srcOrd="1" destOrd="0" presId="urn:microsoft.com/office/officeart/2005/8/layout/list1"/>
    <dgm:cxn modelId="{66639CA6-5D57-42A4-97BE-4476239C820D}" type="presParOf" srcId="{72F2CBD2-76F7-46F9-BBB8-6809F7809A66}" destId="{B62AD0DC-8FF6-44BE-A893-ABB17F45BB66}" srcOrd="17" destOrd="0" presId="urn:microsoft.com/office/officeart/2005/8/layout/list1"/>
    <dgm:cxn modelId="{8B8068C0-4FEA-471C-B5C4-397D4A4A9C49}" type="presParOf" srcId="{72F2CBD2-76F7-46F9-BBB8-6809F7809A66}" destId="{36F6594A-5C81-42D3-B896-1FDA49B27078}"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EC8F20CC-F492-44E3-8CFE-DF4E9BDC2BB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D53B27-8FFB-4CA1-9EBB-C55615D1A6C2}">
      <dgm:prSet custT="1"/>
      <dgm:spPr>
        <a:solidFill>
          <a:srgbClr val="DBEEF4"/>
        </a:solidFill>
      </dgm:spPr>
      <dgm:t>
        <a:bodyPr/>
        <a:lstStyle/>
        <a:p>
          <a:pPr algn="ctr"/>
          <a:r>
            <a:rPr lang="en-GB" sz="1200" b="1">
              <a:solidFill>
                <a:srgbClr val="002060"/>
              </a:solidFill>
            </a:rPr>
            <a:t>*A Work Package can be the whole program, project, or even part of the project.</a:t>
          </a:r>
          <a:endParaRPr lang="en-US" sz="1200">
            <a:solidFill>
              <a:srgbClr val="002060"/>
            </a:solidFill>
          </a:endParaRPr>
        </a:p>
      </dgm:t>
    </dgm:pt>
    <dgm:pt modelId="{E5DC777E-C7AF-4CC0-A98F-FEF5330AD4E1}" type="parTrans" cxnId="{B74BE6C4-3F27-4E9D-8EC2-DEE4D0B32009}">
      <dgm:prSet/>
      <dgm:spPr/>
      <dgm:t>
        <a:bodyPr/>
        <a:lstStyle/>
        <a:p>
          <a:endParaRPr lang="en-US" sz="3600"/>
        </a:p>
      </dgm:t>
    </dgm:pt>
    <dgm:pt modelId="{CDA05524-E986-4105-8D7F-A7D0B0E9BFD2}" type="sibTrans" cxnId="{B74BE6C4-3F27-4E9D-8EC2-DEE4D0B32009}">
      <dgm:prSet/>
      <dgm:spPr/>
      <dgm:t>
        <a:bodyPr/>
        <a:lstStyle/>
        <a:p>
          <a:endParaRPr lang="en-US" sz="3600"/>
        </a:p>
      </dgm:t>
    </dgm:pt>
    <dgm:pt modelId="{4878270F-9A22-46E1-87B6-62E7F1CE74B9}" type="pres">
      <dgm:prSet presAssocID="{EC8F20CC-F492-44E3-8CFE-DF4E9BDC2BB9}" presName="linear" presStyleCnt="0">
        <dgm:presLayoutVars>
          <dgm:animLvl val="lvl"/>
          <dgm:resizeHandles val="exact"/>
        </dgm:presLayoutVars>
      </dgm:prSet>
      <dgm:spPr/>
    </dgm:pt>
    <dgm:pt modelId="{CA779603-C789-4985-BEB2-D946E12DA2DC}" type="pres">
      <dgm:prSet presAssocID="{3FD53B27-8FFB-4CA1-9EBB-C55615D1A6C2}" presName="parentText" presStyleLbl="node1" presStyleIdx="0" presStyleCnt="1">
        <dgm:presLayoutVars>
          <dgm:chMax val="0"/>
          <dgm:bulletEnabled val="1"/>
        </dgm:presLayoutVars>
      </dgm:prSet>
      <dgm:spPr>
        <a:prstGeom prst="roundRect">
          <a:avLst/>
        </a:prstGeom>
      </dgm:spPr>
    </dgm:pt>
  </dgm:ptLst>
  <dgm:cxnLst>
    <dgm:cxn modelId="{17601F61-7C3A-4365-B445-57A452334160}" type="presOf" srcId="{3FD53B27-8FFB-4CA1-9EBB-C55615D1A6C2}" destId="{CA779603-C789-4985-BEB2-D946E12DA2DC}" srcOrd="0" destOrd="0" presId="urn:microsoft.com/office/officeart/2005/8/layout/vList2"/>
    <dgm:cxn modelId="{1E5DE157-AA95-4721-9CF7-9B3D38C852FD}" type="presOf" srcId="{EC8F20CC-F492-44E3-8CFE-DF4E9BDC2BB9}" destId="{4878270F-9A22-46E1-87B6-62E7F1CE74B9}" srcOrd="0" destOrd="0" presId="urn:microsoft.com/office/officeart/2005/8/layout/vList2"/>
    <dgm:cxn modelId="{B74BE6C4-3F27-4E9D-8EC2-DEE4D0B32009}" srcId="{EC8F20CC-F492-44E3-8CFE-DF4E9BDC2BB9}" destId="{3FD53B27-8FFB-4CA1-9EBB-C55615D1A6C2}" srcOrd="0" destOrd="0" parTransId="{E5DC777E-C7AF-4CC0-A98F-FEF5330AD4E1}" sibTransId="{CDA05524-E986-4105-8D7F-A7D0B0E9BFD2}"/>
    <dgm:cxn modelId="{B6D9F710-89A3-4D91-B4E5-429F19571BED}" type="presParOf" srcId="{4878270F-9A22-46E1-87B6-62E7F1CE74B9}" destId="{CA779603-C789-4985-BEB2-D946E12DA2DC}"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995CD56F-919B-4235-BEC7-F768604EA6CB}"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79968ED0-F299-4A69-93E5-906901D9F921}">
      <dgm:prSet custT="1"/>
      <dgm:spPr>
        <a:solidFill>
          <a:schemeClr val="accent1"/>
        </a:solidFill>
      </dgm:spPr>
      <dgm:t>
        <a:bodyPr/>
        <a:lstStyle/>
        <a:p>
          <a:pPr>
            <a:lnSpc>
              <a:spcPct val="100000"/>
            </a:lnSpc>
            <a:spcBef>
              <a:spcPts val="0"/>
            </a:spcBef>
            <a:spcAft>
              <a:spcPts val="0"/>
            </a:spcAft>
          </a:pPr>
          <a:r>
            <a:rPr lang="en-GB" sz="1200"/>
            <a:t>The TOGAF® Standard includes a generic set of Steps.</a:t>
          </a:r>
          <a:endParaRPr lang="en-US" sz="1200"/>
        </a:p>
      </dgm:t>
    </dgm:pt>
    <dgm:pt modelId="{082164FD-8C82-40A2-9522-1FE151595FD9}" type="parTrans" cxnId="{5BE594E9-C02D-42C4-99A4-66E503A9A629}">
      <dgm:prSet/>
      <dgm:spPr/>
      <dgm:t>
        <a:bodyPr/>
        <a:lstStyle/>
        <a:p>
          <a:pPr>
            <a:lnSpc>
              <a:spcPct val="100000"/>
            </a:lnSpc>
            <a:spcBef>
              <a:spcPts val="0"/>
            </a:spcBef>
            <a:spcAft>
              <a:spcPts val="0"/>
            </a:spcAft>
          </a:pPr>
          <a:endParaRPr lang="en-US" sz="1200"/>
        </a:p>
      </dgm:t>
    </dgm:pt>
    <dgm:pt modelId="{BB936F3A-9390-4D88-A479-051C4A4E217B}" type="sibTrans" cxnId="{5BE594E9-C02D-42C4-99A4-66E503A9A629}">
      <dgm:prSet/>
      <dgm:spPr/>
      <dgm:t>
        <a:bodyPr/>
        <a:lstStyle/>
        <a:p>
          <a:pPr>
            <a:lnSpc>
              <a:spcPct val="100000"/>
            </a:lnSpc>
            <a:spcBef>
              <a:spcPts val="0"/>
            </a:spcBef>
            <a:spcAft>
              <a:spcPts val="0"/>
            </a:spcAft>
          </a:pPr>
          <a:endParaRPr lang="en-US" sz="1200"/>
        </a:p>
      </dgm:t>
    </dgm:pt>
    <dgm:pt modelId="{1DE02D2E-EA7B-471B-90E8-2AEFB183868D}">
      <dgm:prSet custT="1"/>
      <dgm:spPr>
        <a:solidFill>
          <a:schemeClr val="accent1"/>
        </a:solidFill>
      </dgm:spPr>
      <dgm:t>
        <a:bodyPr/>
        <a:lstStyle/>
        <a:p>
          <a:pPr>
            <a:lnSpc>
              <a:spcPct val="100000"/>
            </a:lnSpc>
            <a:spcBef>
              <a:spcPts val="0"/>
            </a:spcBef>
            <a:spcAft>
              <a:spcPts val="0"/>
            </a:spcAft>
          </a:pPr>
          <a:r>
            <a:rPr lang="en-GB" sz="1200"/>
            <a:t>The main benefits of having ‘tick lists’ are threefold:</a:t>
          </a:r>
          <a:endParaRPr lang="en-US" sz="1200"/>
        </a:p>
      </dgm:t>
    </dgm:pt>
    <dgm:pt modelId="{B9E00DBB-137F-43DA-A182-452256D098A9}" type="parTrans" cxnId="{6EF4623D-17B8-4700-85DF-9B5847FB034A}">
      <dgm:prSet/>
      <dgm:spPr/>
      <dgm:t>
        <a:bodyPr/>
        <a:lstStyle/>
        <a:p>
          <a:pPr>
            <a:lnSpc>
              <a:spcPct val="100000"/>
            </a:lnSpc>
            <a:spcBef>
              <a:spcPts val="0"/>
            </a:spcBef>
            <a:spcAft>
              <a:spcPts val="0"/>
            </a:spcAft>
          </a:pPr>
          <a:endParaRPr lang="en-US" sz="1200"/>
        </a:p>
      </dgm:t>
    </dgm:pt>
    <dgm:pt modelId="{35BFC331-58AC-452C-90D6-83F4F6F165F7}" type="sibTrans" cxnId="{6EF4623D-17B8-4700-85DF-9B5847FB034A}">
      <dgm:prSet/>
      <dgm:spPr/>
      <dgm:t>
        <a:bodyPr/>
        <a:lstStyle/>
        <a:p>
          <a:pPr>
            <a:lnSpc>
              <a:spcPct val="100000"/>
            </a:lnSpc>
            <a:spcBef>
              <a:spcPts val="0"/>
            </a:spcBef>
            <a:spcAft>
              <a:spcPts val="0"/>
            </a:spcAft>
          </a:pPr>
          <a:endParaRPr lang="en-US" sz="1200"/>
        </a:p>
      </dgm:t>
    </dgm:pt>
    <dgm:pt modelId="{B24DEDCD-F847-467E-A4EE-EC8AF0E78FD4}">
      <dgm:prSet custT="1"/>
      <dgm:spPr/>
      <dgm:t>
        <a:bodyPr/>
        <a:lstStyle/>
        <a:p>
          <a:pPr>
            <a:lnSpc>
              <a:spcPct val="100000"/>
            </a:lnSpc>
            <a:spcBef>
              <a:spcPts val="0"/>
            </a:spcBef>
            <a:spcAft>
              <a:spcPts val="0"/>
            </a:spcAft>
          </a:pPr>
          <a:r>
            <a:rPr lang="en-GB" sz="1050"/>
            <a:t>You can see clearly what must be done and organize resources accordingly.</a:t>
          </a:r>
          <a:endParaRPr lang="en-US" sz="1050"/>
        </a:p>
      </dgm:t>
    </dgm:pt>
    <dgm:pt modelId="{2F1645E8-9312-4284-9311-97A8A5BA195A}" type="parTrans" cxnId="{3B8B4959-7128-4ADA-A284-F4A0F49F1D4E}">
      <dgm:prSet/>
      <dgm:spPr/>
      <dgm:t>
        <a:bodyPr/>
        <a:lstStyle/>
        <a:p>
          <a:pPr>
            <a:lnSpc>
              <a:spcPct val="100000"/>
            </a:lnSpc>
            <a:spcBef>
              <a:spcPts val="0"/>
            </a:spcBef>
            <a:spcAft>
              <a:spcPts val="0"/>
            </a:spcAft>
          </a:pPr>
          <a:endParaRPr lang="en-US" sz="1200"/>
        </a:p>
      </dgm:t>
    </dgm:pt>
    <dgm:pt modelId="{EF455008-3689-4CA6-8FF5-802E9270BD33}" type="sibTrans" cxnId="{3B8B4959-7128-4ADA-A284-F4A0F49F1D4E}">
      <dgm:prSet/>
      <dgm:spPr/>
      <dgm:t>
        <a:bodyPr/>
        <a:lstStyle/>
        <a:p>
          <a:pPr>
            <a:lnSpc>
              <a:spcPct val="100000"/>
            </a:lnSpc>
            <a:spcBef>
              <a:spcPts val="0"/>
            </a:spcBef>
            <a:spcAft>
              <a:spcPts val="0"/>
            </a:spcAft>
          </a:pPr>
          <a:endParaRPr lang="en-US" sz="1200"/>
        </a:p>
      </dgm:t>
    </dgm:pt>
    <dgm:pt modelId="{25A8BC41-8BB2-4560-B133-14F367976DF7}">
      <dgm:prSet custT="1"/>
      <dgm:spPr/>
      <dgm:t>
        <a:bodyPr/>
        <a:lstStyle/>
        <a:p>
          <a:pPr>
            <a:lnSpc>
              <a:spcPct val="100000"/>
            </a:lnSpc>
            <a:spcBef>
              <a:spcPts val="0"/>
            </a:spcBef>
            <a:spcAft>
              <a:spcPts val="0"/>
            </a:spcAft>
          </a:pPr>
          <a:r>
            <a:rPr lang="en-GB" sz="1050"/>
            <a:t>Management is less arduous – there is a clear list of what must be done, and to what level of precision.</a:t>
          </a:r>
          <a:endParaRPr lang="en-US" sz="1050"/>
        </a:p>
      </dgm:t>
    </dgm:pt>
    <dgm:pt modelId="{58C0D51B-4D68-4A0E-9748-06C83A731069}" type="parTrans" cxnId="{10062155-FDEB-47DC-A2A0-F6FD26B916A1}">
      <dgm:prSet/>
      <dgm:spPr/>
      <dgm:t>
        <a:bodyPr/>
        <a:lstStyle/>
        <a:p>
          <a:pPr>
            <a:lnSpc>
              <a:spcPct val="100000"/>
            </a:lnSpc>
            <a:spcBef>
              <a:spcPts val="0"/>
            </a:spcBef>
            <a:spcAft>
              <a:spcPts val="0"/>
            </a:spcAft>
          </a:pPr>
          <a:endParaRPr lang="en-US" sz="1200"/>
        </a:p>
      </dgm:t>
    </dgm:pt>
    <dgm:pt modelId="{C457F142-C48D-41A6-A08A-ED95B944A8E5}" type="sibTrans" cxnId="{10062155-FDEB-47DC-A2A0-F6FD26B916A1}">
      <dgm:prSet/>
      <dgm:spPr/>
      <dgm:t>
        <a:bodyPr/>
        <a:lstStyle/>
        <a:p>
          <a:pPr>
            <a:lnSpc>
              <a:spcPct val="100000"/>
            </a:lnSpc>
            <a:spcBef>
              <a:spcPts val="0"/>
            </a:spcBef>
            <a:spcAft>
              <a:spcPts val="0"/>
            </a:spcAft>
          </a:pPr>
          <a:endParaRPr lang="en-US" sz="1200"/>
        </a:p>
      </dgm:t>
    </dgm:pt>
    <dgm:pt modelId="{5DF96CDE-A529-4744-A3F7-0D3BCCBCE65D}">
      <dgm:prSet custT="1"/>
      <dgm:spPr/>
      <dgm:t>
        <a:bodyPr/>
        <a:lstStyle/>
        <a:p>
          <a:pPr>
            <a:lnSpc>
              <a:spcPct val="100000"/>
            </a:lnSpc>
            <a:spcBef>
              <a:spcPts val="0"/>
            </a:spcBef>
            <a:spcAft>
              <a:spcPts val="0"/>
            </a:spcAft>
          </a:pPr>
          <a:r>
            <a:rPr lang="en-GB" sz="1050"/>
            <a:t>You clearly know when you have finished.</a:t>
          </a:r>
          <a:endParaRPr lang="en-US" sz="1050"/>
        </a:p>
      </dgm:t>
    </dgm:pt>
    <dgm:pt modelId="{EF01C7BA-A3B4-4A02-AA63-1307DA20BB84}" type="parTrans" cxnId="{29525D38-E9BF-4468-A60F-E3EB389721F8}">
      <dgm:prSet/>
      <dgm:spPr/>
      <dgm:t>
        <a:bodyPr/>
        <a:lstStyle/>
        <a:p>
          <a:pPr>
            <a:lnSpc>
              <a:spcPct val="100000"/>
            </a:lnSpc>
            <a:spcBef>
              <a:spcPts val="0"/>
            </a:spcBef>
            <a:spcAft>
              <a:spcPts val="0"/>
            </a:spcAft>
          </a:pPr>
          <a:endParaRPr lang="en-US" sz="1200"/>
        </a:p>
      </dgm:t>
    </dgm:pt>
    <dgm:pt modelId="{27148DB0-7771-4F7E-BC27-34EBC8F0BDE2}" type="sibTrans" cxnId="{29525D38-E9BF-4468-A60F-E3EB389721F8}">
      <dgm:prSet/>
      <dgm:spPr/>
      <dgm:t>
        <a:bodyPr/>
        <a:lstStyle/>
        <a:p>
          <a:pPr>
            <a:lnSpc>
              <a:spcPct val="100000"/>
            </a:lnSpc>
            <a:spcBef>
              <a:spcPts val="0"/>
            </a:spcBef>
            <a:spcAft>
              <a:spcPts val="0"/>
            </a:spcAft>
          </a:pPr>
          <a:endParaRPr lang="en-US" sz="1200"/>
        </a:p>
      </dgm:t>
    </dgm:pt>
    <dgm:pt modelId="{36AA47CF-0C19-48C2-AFAF-E0F213A12B7B}">
      <dgm:prSet custT="1"/>
      <dgm:spPr>
        <a:solidFill>
          <a:schemeClr val="accent1"/>
        </a:solidFill>
      </dgm:spPr>
      <dgm:t>
        <a:bodyPr/>
        <a:lstStyle/>
        <a:p>
          <a:pPr>
            <a:lnSpc>
              <a:spcPct val="100000"/>
            </a:lnSpc>
            <a:spcBef>
              <a:spcPts val="0"/>
            </a:spcBef>
            <a:spcAft>
              <a:spcPts val="0"/>
            </a:spcAft>
          </a:pPr>
          <a:r>
            <a:rPr lang="en-GB" sz="1200"/>
            <a:t>While Phase E can be considered as the phase where the overall Program, necessary to realize the Architecture, is worked out …</a:t>
          </a:r>
          <a:endParaRPr lang="en-US" sz="1200"/>
        </a:p>
      </dgm:t>
    </dgm:pt>
    <dgm:pt modelId="{33D9C4D5-6416-40D2-85D3-2FB9F96D267E}" type="parTrans" cxnId="{42154FDD-B09C-4A05-80F6-983E569FF252}">
      <dgm:prSet/>
      <dgm:spPr/>
      <dgm:t>
        <a:bodyPr/>
        <a:lstStyle/>
        <a:p>
          <a:pPr>
            <a:lnSpc>
              <a:spcPct val="100000"/>
            </a:lnSpc>
            <a:spcBef>
              <a:spcPts val="0"/>
            </a:spcBef>
            <a:spcAft>
              <a:spcPts val="0"/>
            </a:spcAft>
          </a:pPr>
          <a:endParaRPr lang="en-US" sz="1200"/>
        </a:p>
      </dgm:t>
    </dgm:pt>
    <dgm:pt modelId="{C36718E1-D92D-4900-84E8-046CE919B1FA}" type="sibTrans" cxnId="{42154FDD-B09C-4A05-80F6-983E569FF252}">
      <dgm:prSet/>
      <dgm:spPr/>
      <dgm:t>
        <a:bodyPr/>
        <a:lstStyle/>
        <a:p>
          <a:pPr>
            <a:lnSpc>
              <a:spcPct val="100000"/>
            </a:lnSpc>
            <a:spcBef>
              <a:spcPts val="0"/>
            </a:spcBef>
            <a:spcAft>
              <a:spcPts val="0"/>
            </a:spcAft>
          </a:pPr>
          <a:endParaRPr lang="en-US" sz="1200"/>
        </a:p>
      </dgm:t>
    </dgm:pt>
    <dgm:pt modelId="{89B0AC01-B380-4924-9827-F2218C7E893E}">
      <dgm:prSet custT="1"/>
      <dgm:spPr>
        <a:solidFill>
          <a:schemeClr val="accent1"/>
        </a:solidFill>
      </dgm:spPr>
      <dgm:t>
        <a:bodyPr/>
        <a:lstStyle/>
        <a:p>
          <a:pPr>
            <a:lnSpc>
              <a:spcPct val="100000"/>
            </a:lnSpc>
            <a:spcBef>
              <a:spcPts val="0"/>
            </a:spcBef>
            <a:spcAft>
              <a:spcPts val="0"/>
            </a:spcAft>
          </a:pPr>
          <a:r>
            <a:rPr lang="en-GB" sz="1200"/>
            <a:t>Phase F is about the creation of a viable Implementation and Migration Plan in cooperation with the portfolio and project managers.</a:t>
          </a:r>
          <a:endParaRPr lang="en-US" sz="1200"/>
        </a:p>
      </dgm:t>
    </dgm:pt>
    <dgm:pt modelId="{F4233F71-A9B5-4337-A52C-B028E47403FE}" type="parTrans" cxnId="{51F2A6C0-977F-44B0-B90F-492B77D963F3}">
      <dgm:prSet/>
      <dgm:spPr/>
      <dgm:t>
        <a:bodyPr/>
        <a:lstStyle/>
        <a:p>
          <a:pPr>
            <a:lnSpc>
              <a:spcPct val="100000"/>
            </a:lnSpc>
            <a:spcBef>
              <a:spcPts val="0"/>
            </a:spcBef>
            <a:spcAft>
              <a:spcPts val="0"/>
            </a:spcAft>
          </a:pPr>
          <a:endParaRPr lang="en-US" sz="1200"/>
        </a:p>
      </dgm:t>
    </dgm:pt>
    <dgm:pt modelId="{65C8DB61-A3C2-4EFD-B6F9-925374E09F11}" type="sibTrans" cxnId="{51F2A6C0-977F-44B0-B90F-492B77D963F3}">
      <dgm:prSet/>
      <dgm:spPr/>
      <dgm:t>
        <a:bodyPr/>
        <a:lstStyle/>
        <a:p>
          <a:pPr>
            <a:lnSpc>
              <a:spcPct val="100000"/>
            </a:lnSpc>
            <a:spcBef>
              <a:spcPts val="0"/>
            </a:spcBef>
            <a:spcAft>
              <a:spcPts val="0"/>
            </a:spcAft>
          </a:pPr>
          <a:endParaRPr lang="en-US" sz="1200"/>
        </a:p>
      </dgm:t>
    </dgm:pt>
    <dgm:pt modelId="{7E61CB06-873F-49A6-9C4F-FBF0E5D1BE91}">
      <dgm:prSet custT="1"/>
      <dgm:spPr>
        <a:solidFill>
          <a:schemeClr val="accent1"/>
        </a:solidFill>
      </dgm:spPr>
      <dgm:t>
        <a:bodyPr/>
        <a:lstStyle/>
        <a:p>
          <a:pPr>
            <a:lnSpc>
              <a:spcPct val="100000"/>
            </a:lnSpc>
            <a:spcBef>
              <a:spcPts val="0"/>
            </a:spcBef>
            <a:spcAft>
              <a:spcPts val="0"/>
            </a:spcAft>
          </a:pPr>
          <a:r>
            <a:rPr lang="en-GB" sz="1200"/>
            <a:t>The TOGAF® Standard generic set of Steps is described in the following slides. Consider these as a template from which to construct the set that is tailored to your specific Architecture cycle.</a:t>
          </a:r>
          <a:endParaRPr lang="en-US" sz="1200"/>
        </a:p>
      </dgm:t>
    </dgm:pt>
    <dgm:pt modelId="{DF6C14DC-CD23-45D4-8BC9-1D6995061DA4}" type="parTrans" cxnId="{BF6B73B2-056F-467B-AAD4-9FE1C24B130C}">
      <dgm:prSet/>
      <dgm:spPr/>
      <dgm:t>
        <a:bodyPr/>
        <a:lstStyle/>
        <a:p>
          <a:pPr>
            <a:lnSpc>
              <a:spcPct val="100000"/>
            </a:lnSpc>
            <a:spcBef>
              <a:spcPts val="0"/>
            </a:spcBef>
            <a:spcAft>
              <a:spcPts val="0"/>
            </a:spcAft>
          </a:pPr>
          <a:endParaRPr lang="en-US" sz="1200"/>
        </a:p>
      </dgm:t>
    </dgm:pt>
    <dgm:pt modelId="{60E8516D-7249-434E-9DF8-2537FEBFBD14}" type="sibTrans" cxnId="{BF6B73B2-056F-467B-AAD4-9FE1C24B130C}">
      <dgm:prSet/>
      <dgm:spPr/>
      <dgm:t>
        <a:bodyPr/>
        <a:lstStyle/>
        <a:p>
          <a:pPr>
            <a:lnSpc>
              <a:spcPct val="100000"/>
            </a:lnSpc>
            <a:spcBef>
              <a:spcPts val="0"/>
            </a:spcBef>
            <a:spcAft>
              <a:spcPts val="0"/>
            </a:spcAft>
          </a:pPr>
          <a:endParaRPr lang="en-US" sz="1200"/>
        </a:p>
      </dgm:t>
    </dgm:pt>
    <dgm:pt modelId="{87292722-C374-4758-BB47-33ED2DB1278D}" type="pres">
      <dgm:prSet presAssocID="{995CD56F-919B-4235-BEC7-F768604EA6CB}" presName="linear" presStyleCnt="0">
        <dgm:presLayoutVars>
          <dgm:animLvl val="lvl"/>
          <dgm:resizeHandles val="exact"/>
        </dgm:presLayoutVars>
      </dgm:prSet>
      <dgm:spPr/>
    </dgm:pt>
    <dgm:pt modelId="{B6A01CBC-E1B2-42EC-BEA9-2A8621C2A425}" type="pres">
      <dgm:prSet presAssocID="{79968ED0-F299-4A69-93E5-906901D9F921}" presName="parentText" presStyleLbl="node1" presStyleIdx="0" presStyleCnt="5" custScaleY="41395" custLinFactNeighborY="-182">
        <dgm:presLayoutVars>
          <dgm:chMax val="0"/>
          <dgm:bulletEnabled val="1"/>
        </dgm:presLayoutVars>
      </dgm:prSet>
      <dgm:spPr/>
    </dgm:pt>
    <dgm:pt modelId="{06D8E3DD-4225-4B3A-8539-8E925DB1058E}" type="pres">
      <dgm:prSet presAssocID="{BB936F3A-9390-4D88-A479-051C4A4E217B}" presName="spacer" presStyleCnt="0"/>
      <dgm:spPr/>
    </dgm:pt>
    <dgm:pt modelId="{F60578AB-41F3-491C-8B51-C70141C49D79}" type="pres">
      <dgm:prSet presAssocID="{1DE02D2E-EA7B-471B-90E8-2AEFB183868D}" presName="parentText" presStyleLbl="node1" presStyleIdx="1" presStyleCnt="5" custScaleY="41395" custLinFactNeighborY="-15164">
        <dgm:presLayoutVars>
          <dgm:chMax val="0"/>
          <dgm:bulletEnabled val="1"/>
        </dgm:presLayoutVars>
      </dgm:prSet>
      <dgm:spPr/>
    </dgm:pt>
    <dgm:pt modelId="{3298607A-E076-4F47-914B-F8BA650CC605}" type="pres">
      <dgm:prSet presAssocID="{1DE02D2E-EA7B-471B-90E8-2AEFB183868D}" presName="childText" presStyleLbl="revTx" presStyleIdx="0" presStyleCnt="1" custScaleY="63364" custLinFactNeighborY="-12486">
        <dgm:presLayoutVars>
          <dgm:bulletEnabled val="1"/>
        </dgm:presLayoutVars>
      </dgm:prSet>
      <dgm:spPr/>
    </dgm:pt>
    <dgm:pt modelId="{2F5E265B-970F-45A5-8BFB-7DCF87521E52}" type="pres">
      <dgm:prSet presAssocID="{36AA47CF-0C19-48C2-AFAF-E0F213A12B7B}" presName="parentText" presStyleLbl="node1" presStyleIdx="2" presStyleCnt="5" custScaleY="45793" custLinFactY="-693" custLinFactNeighborY="-100000">
        <dgm:presLayoutVars>
          <dgm:chMax val="0"/>
          <dgm:bulletEnabled val="1"/>
        </dgm:presLayoutVars>
      </dgm:prSet>
      <dgm:spPr/>
    </dgm:pt>
    <dgm:pt modelId="{641FD0C5-468D-4161-AC1E-73EDC005D03A}" type="pres">
      <dgm:prSet presAssocID="{C36718E1-D92D-4900-84E8-046CE919B1FA}" presName="spacer" presStyleCnt="0"/>
      <dgm:spPr/>
    </dgm:pt>
    <dgm:pt modelId="{2085B2E3-3C59-4CC7-9CDA-AD4CD2AADE73}" type="pres">
      <dgm:prSet presAssocID="{89B0AC01-B380-4924-9827-F2218C7E893E}" presName="parentText" presStyleLbl="node1" presStyleIdx="3" presStyleCnt="5" custScaleY="45089" custLinFactY="-9745" custLinFactNeighborY="-100000">
        <dgm:presLayoutVars>
          <dgm:chMax val="0"/>
          <dgm:bulletEnabled val="1"/>
        </dgm:presLayoutVars>
      </dgm:prSet>
      <dgm:spPr/>
    </dgm:pt>
    <dgm:pt modelId="{E6929E11-8A7A-480B-8846-FA6A9C403353}" type="pres">
      <dgm:prSet presAssocID="{65C8DB61-A3C2-4EFD-B6F9-925374E09F11}" presName="spacer" presStyleCnt="0"/>
      <dgm:spPr/>
    </dgm:pt>
    <dgm:pt modelId="{67A6520B-6FA9-4360-BCCE-BEE705D61482}" type="pres">
      <dgm:prSet presAssocID="{7E61CB06-873F-49A6-9C4F-FBF0E5D1BE91}" presName="parentText" presStyleLbl="node1" presStyleIdx="4" presStyleCnt="5" custScaleY="61058" custLinFactY="-21013" custLinFactNeighborY="-100000">
        <dgm:presLayoutVars>
          <dgm:chMax val="0"/>
          <dgm:bulletEnabled val="1"/>
        </dgm:presLayoutVars>
      </dgm:prSet>
      <dgm:spPr/>
    </dgm:pt>
  </dgm:ptLst>
  <dgm:cxnLst>
    <dgm:cxn modelId="{8F6F5B1C-6CD7-4C16-9857-B7BEB9A99D20}" type="presOf" srcId="{995CD56F-919B-4235-BEC7-F768604EA6CB}" destId="{87292722-C374-4758-BB47-33ED2DB1278D}" srcOrd="0" destOrd="0" presId="urn:microsoft.com/office/officeart/2005/8/layout/vList2"/>
    <dgm:cxn modelId="{98E2F724-AF31-43D0-9789-8526097885D3}" type="presOf" srcId="{7E61CB06-873F-49A6-9C4F-FBF0E5D1BE91}" destId="{67A6520B-6FA9-4360-BCCE-BEE705D61482}" srcOrd="0" destOrd="0" presId="urn:microsoft.com/office/officeart/2005/8/layout/vList2"/>
    <dgm:cxn modelId="{29525D38-E9BF-4468-A60F-E3EB389721F8}" srcId="{1DE02D2E-EA7B-471B-90E8-2AEFB183868D}" destId="{5DF96CDE-A529-4744-A3F7-0D3BCCBCE65D}" srcOrd="2" destOrd="0" parTransId="{EF01C7BA-A3B4-4A02-AA63-1307DA20BB84}" sibTransId="{27148DB0-7771-4F7E-BC27-34EBC8F0BDE2}"/>
    <dgm:cxn modelId="{6EF4623D-17B8-4700-85DF-9B5847FB034A}" srcId="{995CD56F-919B-4235-BEC7-F768604EA6CB}" destId="{1DE02D2E-EA7B-471B-90E8-2AEFB183868D}" srcOrd="1" destOrd="0" parTransId="{B9E00DBB-137F-43DA-A182-452256D098A9}" sibTransId="{35BFC331-58AC-452C-90D6-83F4F6F165F7}"/>
    <dgm:cxn modelId="{10BB865C-2B42-42F3-A8CC-7637C843616A}" type="presOf" srcId="{89B0AC01-B380-4924-9827-F2218C7E893E}" destId="{2085B2E3-3C59-4CC7-9CDA-AD4CD2AADE73}" srcOrd="0" destOrd="0" presId="urn:microsoft.com/office/officeart/2005/8/layout/vList2"/>
    <dgm:cxn modelId="{F6A9F441-BAC5-42BF-B628-2A80D40071CF}" type="presOf" srcId="{1DE02D2E-EA7B-471B-90E8-2AEFB183868D}" destId="{F60578AB-41F3-491C-8B51-C70141C49D79}" srcOrd="0" destOrd="0" presId="urn:microsoft.com/office/officeart/2005/8/layout/vList2"/>
    <dgm:cxn modelId="{10062155-FDEB-47DC-A2A0-F6FD26B916A1}" srcId="{1DE02D2E-EA7B-471B-90E8-2AEFB183868D}" destId="{25A8BC41-8BB2-4560-B133-14F367976DF7}" srcOrd="1" destOrd="0" parTransId="{58C0D51B-4D68-4A0E-9748-06C83A731069}" sibTransId="{C457F142-C48D-41A6-A08A-ED95B944A8E5}"/>
    <dgm:cxn modelId="{5DD52675-BE45-4B80-9D5E-C71D5EEC518D}" type="presOf" srcId="{B24DEDCD-F847-467E-A4EE-EC8AF0E78FD4}" destId="{3298607A-E076-4F47-914B-F8BA650CC605}" srcOrd="0" destOrd="0" presId="urn:microsoft.com/office/officeart/2005/8/layout/vList2"/>
    <dgm:cxn modelId="{3B8B4959-7128-4ADA-A284-F4A0F49F1D4E}" srcId="{1DE02D2E-EA7B-471B-90E8-2AEFB183868D}" destId="{B24DEDCD-F847-467E-A4EE-EC8AF0E78FD4}" srcOrd="0" destOrd="0" parTransId="{2F1645E8-9312-4284-9311-97A8A5BA195A}" sibTransId="{EF455008-3689-4CA6-8FF5-802E9270BD33}"/>
    <dgm:cxn modelId="{BF6B73B2-056F-467B-AAD4-9FE1C24B130C}" srcId="{995CD56F-919B-4235-BEC7-F768604EA6CB}" destId="{7E61CB06-873F-49A6-9C4F-FBF0E5D1BE91}" srcOrd="4" destOrd="0" parTransId="{DF6C14DC-CD23-45D4-8BC9-1D6995061DA4}" sibTransId="{60E8516D-7249-434E-9DF8-2537FEBFBD14}"/>
    <dgm:cxn modelId="{E7B60DBA-5616-4672-BACB-D1D6D9E61BE6}" type="presOf" srcId="{25A8BC41-8BB2-4560-B133-14F367976DF7}" destId="{3298607A-E076-4F47-914B-F8BA650CC605}" srcOrd="0" destOrd="1" presId="urn:microsoft.com/office/officeart/2005/8/layout/vList2"/>
    <dgm:cxn modelId="{51F2A6C0-977F-44B0-B90F-492B77D963F3}" srcId="{995CD56F-919B-4235-BEC7-F768604EA6CB}" destId="{89B0AC01-B380-4924-9827-F2218C7E893E}" srcOrd="3" destOrd="0" parTransId="{F4233F71-A9B5-4337-A52C-B028E47403FE}" sibTransId="{65C8DB61-A3C2-4EFD-B6F9-925374E09F11}"/>
    <dgm:cxn modelId="{42154FDD-B09C-4A05-80F6-983E569FF252}" srcId="{995CD56F-919B-4235-BEC7-F768604EA6CB}" destId="{36AA47CF-0C19-48C2-AFAF-E0F213A12B7B}" srcOrd="2" destOrd="0" parTransId="{33D9C4D5-6416-40D2-85D3-2FB9F96D267E}" sibTransId="{C36718E1-D92D-4900-84E8-046CE919B1FA}"/>
    <dgm:cxn modelId="{B53BD8DE-91D6-42C5-B9F4-FE08041E6C6D}" type="presOf" srcId="{5DF96CDE-A529-4744-A3F7-0D3BCCBCE65D}" destId="{3298607A-E076-4F47-914B-F8BA650CC605}" srcOrd="0" destOrd="2" presId="urn:microsoft.com/office/officeart/2005/8/layout/vList2"/>
    <dgm:cxn modelId="{5BE594E9-C02D-42C4-99A4-66E503A9A629}" srcId="{995CD56F-919B-4235-BEC7-F768604EA6CB}" destId="{79968ED0-F299-4A69-93E5-906901D9F921}" srcOrd="0" destOrd="0" parTransId="{082164FD-8C82-40A2-9522-1FE151595FD9}" sibTransId="{BB936F3A-9390-4D88-A479-051C4A4E217B}"/>
    <dgm:cxn modelId="{02FB64EE-16AE-434E-B77A-381160EEF757}" type="presOf" srcId="{36AA47CF-0C19-48C2-AFAF-E0F213A12B7B}" destId="{2F5E265B-970F-45A5-8BFB-7DCF87521E52}" srcOrd="0" destOrd="0" presId="urn:microsoft.com/office/officeart/2005/8/layout/vList2"/>
    <dgm:cxn modelId="{A7CDB2F1-3BC8-40D5-94AD-23FDD05D5E2D}" type="presOf" srcId="{79968ED0-F299-4A69-93E5-906901D9F921}" destId="{B6A01CBC-E1B2-42EC-BEA9-2A8621C2A425}" srcOrd="0" destOrd="0" presId="urn:microsoft.com/office/officeart/2005/8/layout/vList2"/>
    <dgm:cxn modelId="{BA83826F-9C39-4161-B8E4-97CC7973B07F}" type="presParOf" srcId="{87292722-C374-4758-BB47-33ED2DB1278D}" destId="{B6A01CBC-E1B2-42EC-BEA9-2A8621C2A425}" srcOrd="0" destOrd="0" presId="urn:microsoft.com/office/officeart/2005/8/layout/vList2"/>
    <dgm:cxn modelId="{BC6BE4CD-C213-4FF4-85B6-9380AD702A0E}" type="presParOf" srcId="{87292722-C374-4758-BB47-33ED2DB1278D}" destId="{06D8E3DD-4225-4B3A-8539-8E925DB1058E}" srcOrd="1" destOrd="0" presId="urn:microsoft.com/office/officeart/2005/8/layout/vList2"/>
    <dgm:cxn modelId="{C57453BC-CCF3-45EB-8F36-D5DDEB2FF029}" type="presParOf" srcId="{87292722-C374-4758-BB47-33ED2DB1278D}" destId="{F60578AB-41F3-491C-8B51-C70141C49D79}" srcOrd="2" destOrd="0" presId="urn:microsoft.com/office/officeart/2005/8/layout/vList2"/>
    <dgm:cxn modelId="{BBD85AE3-F49B-4D57-85AC-BC71819572D4}" type="presParOf" srcId="{87292722-C374-4758-BB47-33ED2DB1278D}" destId="{3298607A-E076-4F47-914B-F8BA650CC605}" srcOrd="3" destOrd="0" presId="urn:microsoft.com/office/officeart/2005/8/layout/vList2"/>
    <dgm:cxn modelId="{7EB5CFCB-7198-4DCF-B3DE-94F16F51FB68}" type="presParOf" srcId="{87292722-C374-4758-BB47-33ED2DB1278D}" destId="{2F5E265B-970F-45A5-8BFB-7DCF87521E52}" srcOrd="4" destOrd="0" presId="urn:microsoft.com/office/officeart/2005/8/layout/vList2"/>
    <dgm:cxn modelId="{38467EE2-7A89-4976-BD22-B0E27AE391E3}" type="presParOf" srcId="{87292722-C374-4758-BB47-33ED2DB1278D}" destId="{641FD0C5-468D-4161-AC1E-73EDC005D03A}" srcOrd="5" destOrd="0" presId="urn:microsoft.com/office/officeart/2005/8/layout/vList2"/>
    <dgm:cxn modelId="{E706CC76-53F0-49AF-BC21-3D5F6F9DBA4C}" type="presParOf" srcId="{87292722-C374-4758-BB47-33ED2DB1278D}" destId="{2085B2E3-3C59-4CC7-9CDA-AD4CD2AADE73}" srcOrd="6" destOrd="0" presId="urn:microsoft.com/office/officeart/2005/8/layout/vList2"/>
    <dgm:cxn modelId="{47C0C25A-95EF-4623-8C6E-86222396E59D}" type="presParOf" srcId="{87292722-C374-4758-BB47-33ED2DB1278D}" destId="{E6929E11-8A7A-480B-8846-FA6A9C403353}" srcOrd="7" destOrd="0" presId="urn:microsoft.com/office/officeart/2005/8/layout/vList2"/>
    <dgm:cxn modelId="{6AD9BB0A-DCDA-4FE0-838B-946615602DFF}" type="presParOf" srcId="{87292722-C374-4758-BB47-33ED2DB1278D}" destId="{67A6520B-6FA9-4360-BCCE-BEE705D6148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CCC62F0-F077-4A91-8C1C-F21B25B9183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D3E3BAA-2DDC-42D7-97F5-EB3CAF0AFCF3}">
      <dgm:prSet custT="1"/>
      <dgm:spPr/>
      <dgm:t>
        <a:bodyPr/>
        <a:lstStyle/>
        <a:p>
          <a:r>
            <a:rPr lang="en-GB" sz="1400" b="1"/>
            <a:t>Strategic level - </a:t>
          </a:r>
          <a:r>
            <a:rPr lang="en-GB" sz="1400"/>
            <a:t>the focus is more on the Preliminary Phase (if architecture capability changes are needed) and on Phases A and B to provide the basis used to define the cross-enterprise and strategic change time horizon view. </a:t>
          </a:r>
          <a:endParaRPr lang="en-US" sz="1400"/>
        </a:p>
      </dgm:t>
    </dgm:pt>
    <dgm:pt modelId="{70894FD4-B855-4318-9EBA-816CD51225DD}" type="parTrans" cxnId="{8A057942-E6C5-4863-953F-724FA58DA042}">
      <dgm:prSet/>
      <dgm:spPr/>
      <dgm:t>
        <a:bodyPr/>
        <a:lstStyle/>
        <a:p>
          <a:endParaRPr lang="en-US"/>
        </a:p>
      </dgm:t>
    </dgm:pt>
    <dgm:pt modelId="{2A32704B-7410-409D-8850-88BF070C3D36}" type="sibTrans" cxnId="{8A057942-E6C5-4863-953F-724FA58DA042}">
      <dgm:prSet/>
      <dgm:spPr/>
      <dgm:t>
        <a:bodyPr/>
        <a:lstStyle/>
        <a:p>
          <a:endParaRPr lang="en-US"/>
        </a:p>
      </dgm:t>
    </dgm:pt>
    <dgm:pt modelId="{344B4554-F2B9-4723-94C8-71228F2F03AB}">
      <dgm:prSet custT="1"/>
      <dgm:spPr/>
      <dgm:t>
        <a:bodyPr/>
        <a:lstStyle/>
        <a:p>
          <a:r>
            <a:rPr lang="en-GB" sz="1600"/>
            <a:t>This generates a series of strategic high-level plans known as courses of action.</a:t>
          </a:r>
          <a:endParaRPr lang="en-US" sz="1600"/>
        </a:p>
      </dgm:t>
    </dgm:pt>
    <dgm:pt modelId="{EABEE080-6A18-4BAD-86D3-8EAE6A869890}" type="parTrans" cxnId="{3A260E0F-CC15-4F0F-8615-0C48BF584750}">
      <dgm:prSet/>
      <dgm:spPr/>
      <dgm:t>
        <a:bodyPr/>
        <a:lstStyle/>
        <a:p>
          <a:endParaRPr lang="en-US"/>
        </a:p>
      </dgm:t>
    </dgm:pt>
    <dgm:pt modelId="{44582893-D0EB-4849-8E2A-061DA1FF2D83}" type="sibTrans" cxnId="{3A260E0F-CC15-4F0F-8615-0C48BF584750}">
      <dgm:prSet/>
      <dgm:spPr/>
      <dgm:t>
        <a:bodyPr/>
        <a:lstStyle/>
        <a:p>
          <a:endParaRPr lang="en-US"/>
        </a:p>
      </dgm:t>
    </dgm:pt>
    <dgm:pt modelId="{10FAF680-5CDB-4DEB-A84A-EF6909DC9A5C}">
      <dgm:prSet custT="1"/>
      <dgm:spPr/>
      <dgm:t>
        <a:bodyPr/>
        <a:lstStyle/>
        <a:p>
          <a:r>
            <a:rPr lang="en-GB" sz="1600" dirty="0"/>
            <a:t>Agile techniques typically address this with concepts such as high-level strategic themes, and the highest level of an enterprise product portfolio backlog. In this level, interdisciplinary teams must be involved to develop an Enterprise Architecture that meets both the business goals and objectives of the enterprise and is also potentially deliverable.</a:t>
          </a:r>
          <a:endParaRPr lang="en-US" sz="1600" dirty="0"/>
        </a:p>
      </dgm:t>
    </dgm:pt>
    <dgm:pt modelId="{880B2656-5261-4BAA-8396-9EA99B64DF81}" type="parTrans" cxnId="{12502207-2DFF-4BAC-BB20-8E90F574EA46}">
      <dgm:prSet/>
      <dgm:spPr/>
      <dgm:t>
        <a:bodyPr/>
        <a:lstStyle/>
        <a:p>
          <a:endParaRPr lang="en-US"/>
        </a:p>
      </dgm:t>
    </dgm:pt>
    <dgm:pt modelId="{EA0B8456-A6FD-4C08-9829-9C5A7E226B4F}" type="sibTrans" cxnId="{12502207-2DFF-4BAC-BB20-8E90F574EA46}">
      <dgm:prSet/>
      <dgm:spPr/>
      <dgm:t>
        <a:bodyPr/>
        <a:lstStyle/>
        <a:p>
          <a:endParaRPr lang="en-US"/>
        </a:p>
      </dgm:t>
    </dgm:pt>
    <dgm:pt modelId="{7C99C86C-5C79-4421-A136-8A0118955FC4}" type="pres">
      <dgm:prSet presAssocID="{2CCC62F0-F077-4A91-8C1C-F21B25B91830}" presName="linear" presStyleCnt="0">
        <dgm:presLayoutVars>
          <dgm:animLvl val="lvl"/>
          <dgm:resizeHandles val="exact"/>
        </dgm:presLayoutVars>
      </dgm:prSet>
      <dgm:spPr/>
    </dgm:pt>
    <dgm:pt modelId="{664675AC-3E03-4803-9630-D17DB442D51A}" type="pres">
      <dgm:prSet presAssocID="{5D3E3BAA-2DDC-42D7-97F5-EB3CAF0AFCF3}" presName="parentText" presStyleLbl="node1" presStyleIdx="0" presStyleCnt="1" custScaleY="127865">
        <dgm:presLayoutVars>
          <dgm:chMax val="0"/>
          <dgm:bulletEnabled val="1"/>
        </dgm:presLayoutVars>
      </dgm:prSet>
      <dgm:spPr/>
    </dgm:pt>
    <dgm:pt modelId="{B2FF3BB6-F993-4BE2-B360-AAAB51068935}" type="pres">
      <dgm:prSet presAssocID="{5D3E3BAA-2DDC-42D7-97F5-EB3CAF0AFCF3}" presName="childText" presStyleLbl="revTx" presStyleIdx="0" presStyleCnt="1">
        <dgm:presLayoutVars>
          <dgm:bulletEnabled val="1"/>
        </dgm:presLayoutVars>
      </dgm:prSet>
      <dgm:spPr/>
    </dgm:pt>
  </dgm:ptLst>
  <dgm:cxnLst>
    <dgm:cxn modelId="{12502207-2DFF-4BAC-BB20-8E90F574EA46}" srcId="{5D3E3BAA-2DDC-42D7-97F5-EB3CAF0AFCF3}" destId="{10FAF680-5CDB-4DEB-A84A-EF6909DC9A5C}" srcOrd="1" destOrd="0" parTransId="{880B2656-5261-4BAA-8396-9EA99B64DF81}" sibTransId="{EA0B8456-A6FD-4C08-9829-9C5A7E226B4F}"/>
    <dgm:cxn modelId="{3A260E0F-CC15-4F0F-8615-0C48BF584750}" srcId="{5D3E3BAA-2DDC-42D7-97F5-EB3CAF0AFCF3}" destId="{344B4554-F2B9-4723-94C8-71228F2F03AB}" srcOrd="0" destOrd="0" parTransId="{EABEE080-6A18-4BAD-86D3-8EAE6A869890}" sibTransId="{44582893-D0EB-4849-8E2A-061DA1FF2D83}"/>
    <dgm:cxn modelId="{5C322C24-7923-4492-870C-1FA2AAE709BC}" type="presOf" srcId="{10FAF680-5CDB-4DEB-A84A-EF6909DC9A5C}" destId="{B2FF3BB6-F993-4BE2-B360-AAAB51068935}" srcOrd="0" destOrd="1" presId="urn:microsoft.com/office/officeart/2005/8/layout/vList2"/>
    <dgm:cxn modelId="{6C96FD2C-252F-4701-A689-EFE0004A0993}" type="presOf" srcId="{2CCC62F0-F077-4A91-8C1C-F21B25B91830}" destId="{7C99C86C-5C79-4421-A136-8A0118955FC4}" srcOrd="0" destOrd="0" presId="urn:microsoft.com/office/officeart/2005/8/layout/vList2"/>
    <dgm:cxn modelId="{8A057942-E6C5-4863-953F-724FA58DA042}" srcId="{2CCC62F0-F077-4A91-8C1C-F21B25B91830}" destId="{5D3E3BAA-2DDC-42D7-97F5-EB3CAF0AFCF3}" srcOrd="0" destOrd="0" parTransId="{70894FD4-B855-4318-9EBA-816CD51225DD}" sibTransId="{2A32704B-7410-409D-8850-88BF070C3D36}"/>
    <dgm:cxn modelId="{55E3EDF8-9139-4254-A182-A327F98B8728}" type="presOf" srcId="{5D3E3BAA-2DDC-42D7-97F5-EB3CAF0AFCF3}" destId="{664675AC-3E03-4803-9630-D17DB442D51A}" srcOrd="0" destOrd="0" presId="urn:microsoft.com/office/officeart/2005/8/layout/vList2"/>
    <dgm:cxn modelId="{581D57FD-EA68-4F6B-9BC6-B9FE77FEE239}" type="presOf" srcId="{344B4554-F2B9-4723-94C8-71228F2F03AB}" destId="{B2FF3BB6-F993-4BE2-B360-AAAB51068935}" srcOrd="0" destOrd="0" presId="urn:microsoft.com/office/officeart/2005/8/layout/vList2"/>
    <dgm:cxn modelId="{B4AB08FF-C3FD-4FC6-8D5D-450EF48045C5}" type="presParOf" srcId="{7C99C86C-5C79-4421-A136-8A0118955FC4}" destId="{664675AC-3E03-4803-9630-D17DB442D51A}" srcOrd="0" destOrd="0" presId="urn:microsoft.com/office/officeart/2005/8/layout/vList2"/>
    <dgm:cxn modelId="{DEDBFB26-D92B-4FB3-9F1C-A36298974A98}" type="presParOf" srcId="{7C99C86C-5C79-4421-A136-8A0118955FC4}" destId="{B2FF3BB6-F993-4BE2-B360-AAAB51068935}"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1D6E6D95-E5AD-4F9B-9B1B-786A93ED0CA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ADEF81E-9025-41AD-9156-13D2D2352BCF}">
      <dgm:prSet custT="1"/>
      <dgm:spPr/>
      <dgm:t>
        <a:bodyPr/>
        <a:lstStyle/>
        <a:p>
          <a:r>
            <a:rPr lang="en-GB" sz="1200"/>
            <a:t>Address :</a:t>
          </a:r>
          <a:endParaRPr lang="en-US" sz="1200"/>
        </a:p>
      </dgm:t>
    </dgm:pt>
    <dgm:pt modelId="{5D24B9DC-A923-40D3-934B-CBD5284B8E3B}" type="parTrans" cxnId="{7C5382EB-ECA6-469C-882A-BCCD68126E94}">
      <dgm:prSet/>
      <dgm:spPr/>
      <dgm:t>
        <a:bodyPr/>
        <a:lstStyle/>
        <a:p>
          <a:endParaRPr lang="en-US" sz="1200"/>
        </a:p>
      </dgm:t>
    </dgm:pt>
    <dgm:pt modelId="{2F5685F8-586A-4F19-B3E9-51FD38E89CEC}" type="sibTrans" cxnId="{7C5382EB-ECA6-469C-882A-BCCD68126E94}">
      <dgm:prSet/>
      <dgm:spPr/>
      <dgm:t>
        <a:bodyPr/>
        <a:lstStyle/>
        <a:p>
          <a:endParaRPr lang="en-US" sz="1200"/>
        </a:p>
      </dgm:t>
    </dgm:pt>
    <dgm:pt modelId="{53F2B02C-E262-448D-8A98-B1ACB5E227A0}">
      <dgm:prSet custT="1"/>
      <dgm:spPr>
        <a:noFill/>
      </dgm:spPr>
      <dgm:t>
        <a:bodyPr/>
        <a:lstStyle/>
        <a:p>
          <a:pPr marL="365760" indent="-365760">
            <a:lnSpc>
              <a:spcPct val="100000"/>
            </a:lnSpc>
            <a:spcAft>
              <a:spcPts val="0"/>
            </a:spcAft>
            <a:buFont typeface="Wingdings" panose="05000000000000000000" pitchFamily="2" charset="2"/>
            <a:buChar char="q"/>
          </a:pPr>
          <a:r>
            <a:rPr lang="en-GB" sz="1100"/>
            <a:t>Performance Evaluation Criteria</a:t>
          </a:r>
          <a:endParaRPr lang="en-US" sz="1100"/>
        </a:p>
      </dgm:t>
    </dgm:pt>
    <dgm:pt modelId="{73750E5E-A182-46C3-B513-0956E93DB855}" type="parTrans" cxnId="{B8271D36-D24F-471C-8145-FD0211D3865A}">
      <dgm:prSet/>
      <dgm:spPr/>
      <dgm:t>
        <a:bodyPr/>
        <a:lstStyle/>
        <a:p>
          <a:endParaRPr lang="en-US" sz="1200"/>
        </a:p>
      </dgm:t>
    </dgm:pt>
    <dgm:pt modelId="{B0378B6F-7688-49F2-B2E6-EE638B2A512B}" type="sibTrans" cxnId="{B8271D36-D24F-471C-8145-FD0211D3865A}">
      <dgm:prSet/>
      <dgm:spPr/>
      <dgm:t>
        <a:bodyPr/>
        <a:lstStyle/>
        <a:p>
          <a:endParaRPr lang="en-US" sz="1200"/>
        </a:p>
      </dgm:t>
    </dgm:pt>
    <dgm:pt modelId="{83284FC7-B416-4B49-8E8B-3B88535DB1ED}">
      <dgm:prSet custT="1"/>
      <dgm:spPr>
        <a:noFill/>
      </dgm:spPr>
      <dgm:t>
        <a:bodyPr/>
        <a:lstStyle/>
        <a:p>
          <a:pPr marL="365760" indent="-365760">
            <a:lnSpc>
              <a:spcPct val="100000"/>
            </a:lnSpc>
            <a:spcAft>
              <a:spcPts val="0"/>
            </a:spcAft>
            <a:buFont typeface="Wingdings" panose="05000000000000000000" pitchFamily="2" charset="2"/>
            <a:buChar char="q"/>
          </a:pPr>
          <a:r>
            <a:rPr lang="en-GB" sz="1100"/>
            <a:t>Return-on-Investment Criteria</a:t>
          </a:r>
          <a:endParaRPr lang="en-US" sz="1100"/>
        </a:p>
      </dgm:t>
    </dgm:pt>
    <dgm:pt modelId="{7AE91AD1-6893-4553-A936-D7942099BAAF}" type="parTrans" cxnId="{706F2A65-42A5-4D68-A5F5-ADFDDF5046D7}">
      <dgm:prSet/>
      <dgm:spPr/>
      <dgm:t>
        <a:bodyPr/>
        <a:lstStyle/>
        <a:p>
          <a:endParaRPr lang="en-US" sz="1200"/>
        </a:p>
      </dgm:t>
    </dgm:pt>
    <dgm:pt modelId="{CF1D236A-CBF7-4525-8C4B-148B883924CD}" type="sibTrans" cxnId="{706F2A65-42A5-4D68-A5F5-ADFDDF5046D7}">
      <dgm:prSet/>
      <dgm:spPr/>
      <dgm:t>
        <a:bodyPr/>
        <a:lstStyle/>
        <a:p>
          <a:endParaRPr lang="en-US" sz="1200"/>
        </a:p>
      </dgm:t>
    </dgm:pt>
    <dgm:pt modelId="{8E30F951-83D9-42BA-AA47-376A60A2BD83}">
      <dgm:prSet custT="1"/>
      <dgm:spPr>
        <a:noFill/>
      </dgm:spPr>
      <dgm:t>
        <a:bodyPr/>
        <a:lstStyle/>
        <a:p>
          <a:pPr marL="365760" indent="-365760">
            <a:lnSpc>
              <a:spcPct val="100000"/>
            </a:lnSpc>
            <a:spcAft>
              <a:spcPts val="0"/>
            </a:spcAft>
            <a:buFont typeface="Wingdings" panose="05000000000000000000" pitchFamily="2" charset="2"/>
            <a:buChar char="q"/>
          </a:pPr>
          <a:r>
            <a:rPr lang="en-GB" sz="1100"/>
            <a:t>Business Value</a:t>
          </a:r>
          <a:endParaRPr lang="en-US" sz="1100"/>
        </a:p>
      </dgm:t>
    </dgm:pt>
    <dgm:pt modelId="{E1C3AD5A-0871-4059-B3AD-231B5E9E685C}" type="parTrans" cxnId="{454B586C-630D-4783-8964-FCA53ADAA157}">
      <dgm:prSet/>
      <dgm:spPr/>
      <dgm:t>
        <a:bodyPr/>
        <a:lstStyle/>
        <a:p>
          <a:endParaRPr lang="en-US" sz="1200"/>
        </a:p>
      </dgm:t>
    </dgm:pt>
    <dgm:pt modelId="{A8D3382D-9220-4FDF-8340-F3BC73CB67E3}" type="sibTrans" cxnId="{454B586C-630D-4783-8964-FCA53ADAA157}">
      <dgm:prSet/>
      <dgm:spPr/>
      <dgm:t>
        <a:bodyPr/>
        <a:lstStyle/>
        <a:p>
          <a:endParaRPr lang="en-US" sz="1200"/>
        </a:p>
      </dgm:t>
    </dgm:pt>
    <dgm:pt modelId="{6D5740E5-1EA9-428C-A082-353234BEB2DE}">
      <dgm:prSet custT="1"/>
      <dgm:spPr/>
      <dgm:t>
        <a:bodyPr/>
        <a:lstStyle/>
        <a:p>
          <a:r>
            <a:rPr lang="en-GB" sz="1200"/>
            <a:t>Business value is used by portfolio and capability managers to allocate resources </a:t>
          </a:r>
          <a:endParaRPr lang="en-US" sz="1200"/>
        </a:p>
      </dgm:t>
    </dgm:pt>
    <dgm:pt modelId="{77DA8652-9912-4FEC-9FC5-23618A1C383E}" type="parTrans" cxnId="{1FA314B7-63E7-4A7E-AEE4-709A9A125C06}">
      <dgm:prSet/>
      <dgm:spPr/>
      <dgm:t>
        <a:bodyPr/>
        <a:lstStyle/>
        <a:p>
          <a:endParaRPr lang="en-US" sz="1200"/>
        </a:p>
      </dgm:t>
    </dgm:pt>
    <dgm:pt modelId="{E15EEABA-47DB-4949-ADC9-6AB261401E77}" type="sibTrans" cxnId="{1FA314B7-63E7-4A7E-AEE4-709A9A125C06}">
      <dgm:prSet/>
      <dgm:spPr/>
      <dgm:t>
        <a:bodyPr/>
        <a:lstStyle/>
        <a:p>
          <a:endParaRPr lang="en-US" sz="1200"/>
        </a:p>
      </dgm:t>
    </dgm:pt>
    <dgm:pt modelId="{713CA454-A4C4-4676-B80B-EB3F839643AA}">
      <dgm:prSet custT="1"/>
      <dgm:spPr/>
      <dgm:t>
        <a:bodyPr/>
        <a:lstStyle/>
        <a:p>
          <a:r>
            <a:rPr lang="en-GB" sz="1200"/>
            <a:t>Critical Success Factors (CSFs) are established to define the success of a project </a:t>
          </a:r>
          <a:endParaRPr lang="en-US" sz="1200"/>
        </a:p>
      </dgm:t>
    </dgm:pt>
    <dgm:pt modelId="{D6D4FE14-A36B-4DF4-B779-1EAF153D96D5}" type="parTrans" cxnId="{A954C76A-0F8E-4E9F-AA09-CC961A58896F}">
      <dgm:prSet/>
      <dgm:spPr/>
      <dgm:t>
        <a:bodyPr/>
        <a:lstStyle/>
        <a:p>
          <a:endParaRPr lang="en-US" sz="1200"/>
        </a:p>
      </dgm:t>
    </dgm:pt>
    <dgm:pt modelId="{D160E127-E5A7-4E3C-BD04-EC833AF221F4}" type="sibTrans" cxnId="{A954C76A-0F8E-4E9F-AA09-CC961A58896F}">
      <dgm:prSet/>
      <dgm:spPr/>
      <dgm:t>
        <a:bodyPr/>
        <a:lstStyle/>
        <a:p>
          <a:endParaRPr lang="en-US" sz="1200"/>
        </a:p>
      </dgm:t>
    </dgm:pt>
    <dgm:pt modelId="{5D521F55-0D25-43A2-BA4A-2C55B9767E15}">
      <dgm:prSet custT="1"/>
      <dgm:spPr/>
      <dgm:t>
        <a:bodyPr/>
        <a:lstStyle/>
        <a:p>
          <a:r>
            <a:rPr lang="en-GB" sz="1200"/>
            <a:t>Measures of Effectiveness (MOE) are performance criteria, and many corporations include them in the CSFs</a:t>
          </a:r>
          <a:endParaRPr lang="en-US" sz="1200"/>
        </a:p>
      </dgm:t>
    </dgm:pt>
    <dgm:pt modelId="{298370DB-B546-43FE-9B04-7EB60DBAD931}" type="parTrans" cxnId="{3232A0C9-37C1-4112-8203-47AE4A687A3A}">
      <dgm:prSet/>
      <dgm:spPr/>
      <dgm:t>
        <a:bodyPr/>
        <a:lstStyle/>
        <a:p>
          <a:endParaRPr lang="en-US" sz="1200"/>
        </a:p>
      </dgm:t>
    </dgm:pt>
    <dgm:pt modelId="{6572BE76-CE9C-4A32-B175-810020FF3C6B}" type="sibTrans" cxnId="{3232A0C9-37C1-4112-8203-47AE4A687A3A}">
      <dgm:prSet/>
      <dgm:spPr/>
      <dgm:t>
        <a:bodyPr/>
        <a:lstStyle/>
        <a:p>
          <a:endParaRPr lang="en-US" sz="1200"/>
        </a:p>
      </dgm:t>
    </dgm:pt>
    <dgm:pt modelId="{520704E5-DFF6-41A6-8BDD-36420A2BD558}">
      <dgm:prSet custT="1"/>
      <dgm:spPr/>
      <dgm:t>
        <a:bodyPr/>
        <a:lstStyle/>
        <a:p>
          <a:r>
            <a:rPr lang="en-GB" sz="1200"/>
            <a:t>Strategic Fit based upon the overall Enterprise Architecture (all tiers) will be the critical factor for allowing the approval of any new project</a:t>
          </a:r>
          <a:endParaRPr lang="en-US" sz="1200"/>
        </a:p>
      </dgm:t>
    </dgm:pt>
    <dgm:pt modelId="{5C19DC96-EB6F-4E9D-8FA0-E40C0F7FE500}" type="parTrans" cxnId="{A1A1D8F8-37A7-4118-88CA-5EFFF51277BB}">
      <dgm:prSet/>
      <dgm:spPr/>
      <dgm:t>
        <a:bodyPr/>
        <a:lstStyle/>
        <a:p>
          <a:endParaRPr lang="en-US" sz="1200"/>
        </a:p>
      </dgm:t>
    </dgm:pt>
    <dgm:pt modelId="{98479A16-F168-45CD-A308-A8418BCEC101}" type="sibTrans" cxnId="{A1A1D8F8-37A7-4118-88CA-5EFFF51277BB}">
      <dgm:prSet/>
      <dgm:spPr/>
      <dgm:t>
        <a:bodyPr/>
        <a:lstStyle/>
        <a:p>
          <a:endParaRPr lang="en-US" sz="1200"/>
        </a:p>
      </dgm:t>
    </dgm:pt>
    <dgm:pt modelId="{D87D8FBB-5997-420C-97FF-AA833190505B}">
      <dgm:prSet custT="1"/>
      <dgm:spPr/>
      <dgm:t>
        <a:bodyPr/>
        <a:lstStyle/>
        <a:p>
          <a:r>
            <a:rPr lang="en-GB" sz="1200"/>
            <a:t>Use the work packages as a basis for identifying projects that will be in the Implementation and Migration Plan </a:t>
          </a:r>
          <a:endParaRPr lang="en-US" sz="1200"/>
        </a:p>
      </dgm:t>
    </dgm:pt>
    <dgm:pt modelId="{CA3BFD2F-D914-4988-B942-462E5318F6B2}" type="parTrans" cxnId="{B8A82F11-CFFC-48C4-B4CB-F5BC3176C7A7}">
      <dgm:prSet/>
      <dgm:spPr/>
      <dgm:t>
        <a:bodyPr/>
        <a:lstStyle/>
        <a:p>
          <a:endParaRPr lang="en-US" sz="1200"/>
        </a:p>
      </dgm:t>
    </dgm:pt>
    <dgm:pt modelId="{81981B89-EB66-4E04-AAD2-239B6523A7E5}" type="sibTrans" cxnId="{B8A82F11-CFFC-48C4-B4CB-F5BC3176C7A7}">
      <dgm:prSet/>
      <dgm:spPr/>
      <dgm:t>
        <a:bodyPr/>
        <a:lstStyle/>
        <a:p>
          <a:endParaRPr lang="en-US" sz="1200"/>
        </a:p>
      </dgm:t>
    </dgm:pt>
    <dgm:pt modelId="{CE48046D-451B-4A93-8608-6BA51D88206E}">
      <dgm:prSet custT="1"/>
      <dgm:spPr/>
      <dgm:t>
        <a:bodyPr/>
        <a:lstStyle/>
        <a:p>
          <a:r>
            <a:rPr lang="en-GB" sz="1200"/>
            <a:t>Risks should then be assigned to the projects and the project increments </a:t>
          </a:r>
          <a:endParaRPr lang="en-US" sz="1200"/>
        </a:p>
      </dgm:t>
    </dgm:pt>
    <dgm:pt modelId="{1295B93E-3483-434F-9218-193E7F1F7C77}" type="parTrans" cxnId="{3B40D485-DFF2-4CA5-80D8-839BC841B034}">
      <dgm:prSet/>
      <dgm:spPr/>
      <dgm:t>
        <a:bodyPr/>
        <a:lstStyle/>
        <a:p>
          <a:endParaRPr lang="en-US" sz="1200"/>
        </a:p>
      </dgm:t>
    </dgm:pt>
    <dgm:pt modelId="{8DE453A5-AB73-4AC6-890E-9A17B7ED11A4}" type="sibTrans" cxnId="{3B40D485-DFF2-4CA5-80D8-839BC841B034}">
      <dgm:prSet/>
      <dgm:spPr/>
      <dgm:t>
        <a:bodyPr/>
        <a:lstStyle/>
        <a:p>
          <a:endParaRPr lang="en-US" sz="1200"/>
        </a:p>
      </dgm:t>
    </dgm:pt>
    <dgm:pt modelId="{BBCD5A17-6693-49C4-9E0D-445B6492C1CA}">
      <dgm:prSet custT="1"/>
      <dgm:spPr/>
      <dgm:t>
        <a:bodyPr/>
        <a:lstStyle/>
        <a:p>
          <a:r>
            <a:rPr lang="en-GB" sz="1200"/>
            <a:t>Estimate the business value for each project using the Business Value Assessment Technique.</a:t>
          </a:r>
          <a:endParaRPr lang="en-US" sz="1200"/>
        </a:p>
      </dgm:t>
    </dgm:pt>
    <dgm:pt modelId="{B0C62136-BF7F-47A5-806F-BBF878F86EB1}" type="parTrans" cxnId="{308E933A-2249-4821-98C1-245F6446AF2E}">
      <dgm:prSet/>
      <dgm:spPr/>
      <dgm:t>
        <a:bodyPr/>
        <a:lstStyle/>
        <a:p>
          <a:endParaRPr lang="en-US" sz="1200"/>
        </a:p>
      </dgm:t>
    </dgm:pt>
    <dgm:pt modelId="{1174765A-D5BA-44D2-A85C-4F53E37921E4}" type="sibTrans" cxnId="{308E933A-2249-4821-98C1-245F6446AF2E}">
      <dgm:prSet/>
      <dgm:spPr/>
      <dgm:t>
        <a:bodyPr/>
        <a:lstStyle/>
        <a:p>
          <a:endParaRPr lang="en-US" sz="1200"/>
        </a:p>
      </dgm:t>
    </dgm:pt>
    <dgm:pt modelId="{1D30066E-6234-40F8-B364-02E94CCAE070}" type="pres">
      <dgm:prSet presAssocID="{1D6E6D95-E5AD-4F9B-9B1B-786A93ED0CA1}" presName="linear" presStyleCnt="0">
        <dgm:presLayoutVars>
          <dgm:dir/>
          <dgm:animLvl val="lvl"/>
          <dgm:resizeHandles val="exact"/>
        </dgm:presLayoutVars>
      </dgm:prSet>
      <dgm:spPr/>
    </dgm:pt>
    <dgm:pt modelId="{4F8FC4FB-7C02-4EBB-A10A-62E3C3A75C38}" type="pres">
      <dgm:prSet presAssocID="{AADEF81E-9025-41AD-9156-13D2D2352BCF}" presName="parentLin" presStyleCnt="0"/>
      <dgm:spPr/>
    </dgm:pt>
    <dgm:pt modelId="{0987614D-BA83-4DAD-BC55-CA7AE070E82C}" type="pres">
      <dgm:prSet presAssocID="{AADEF81E-9025-41AD-9156-13D2D2352BCF}" presName="parentLeftMargin" presStyleLbl="node1" presStyleIdx="0" presStyleCnt="8"/>
      <dgm:spPr/>
    </dgm:pt>
    <dgm:pt modelId="{35995ED8-39D6-4ABF-9BD9-370752143A89}" type="pres">
      <dgm:prSet presAssocID="{AADEF81E-9025-41AD-9156-13D2D2352BCF}" presName="parentText" presStyleLbl="node1" presStyleIdx="0" presStyleCnt="8" custScaleX="119755" custScaleY="98790">
        <dgm:presLayoutVars>
          <dgm:chMax val="0"/>
          <dgm:bulletEnabled val="1"/>
        </dgm:presLayoutVars>
      </dgm:prSet>
      <dgm:spPr/>
    </dgm:pt>
    <dgm:pt modelId="{5B7FED7B-4431-4068-B37E-4889871F98DB}" type="pres">
      <dgm:prSet presAssocID="{AADEF81E-9025-41AD-9156-13D2D2352BCF}" presName="negativeSpace" presStyleCnt="0"/>
      <dgm:spPr/>
    </dgm:pt>
    <dgm:pt modelId="{DAC67ED2-944F-4306-89F2-308AC7444DC9}" type="pres">
      <dgm:prSet presAssocID="{AADEF81E-9025-41AD-9156-13D2D2352BCF}" presName="childText" presStyleLbl="conFgAcc1" presStyleIdx="0" presStyleCnt="8">
        <dgm:presLayoutVars>
          <dgm:bulletEnabled val="1"/>
        </dgm:presLayoutVars>
      </dgm:prSet>
      <dgm:spPr/>
    </dgm:pt>
    <dgm:pt modelId="{984950FF-544C-4E8E-BBB3-EBA3FD06AE47}" type="pres">
      <dgm:prSet presAssocID="{2F5685F8-586A-4F19-B3E9-51FD38E89CEC}" presName="spaceBetweenRectangles" presStyleCnt="0"/>
      <dgm:spPr/>
    </dgm:pt>
    <dgm:pt modelId="{2CAB57CC-9BD2-40C3-8D34-C8D0B6F9F065}" type="pres">
      <dgm:prSet presAssocID="{6D5740E5-1EA9-428C-A082-353234BEB2DE}" presName="parentLin" presStyleCnt="0"/>
      <dgm:spPr/>
    </dgm:pt>
    <dgm:pt modelId="{68C39355-2ED5-4EB3-8393-7479EB3C06FE}" type="pres">
      <dgm:prSet presAssocID="{6D5740E5-1EA9-428C-A082-353234BEB2DE}" presName="parentLeftMargin" presStyleLbl="node1" presStyleIdx="0" presStyleCnt="8"/>
      <dgm:spPr/>
    </dgm:pt>
    <dgm:pt modelId="{9B2E13A5-9AC9-4381-B19B-A3A6A0C18EE8}" type="pres">
      <dgm:prSet presAssocID="{6D5740E5-1EA9-428C-A082-353234BEB2DE}" presName="parentText" presStyleLbl="node1" presStyleIdx="1" presStyleCnt="8" custScaleX="131342" custScaleY="117087">
        <dgm:presLayoutVars>
          <dgm:chMax val="0"/>
          <dgm:bulletEnabled val="1"/>
        </dgm:presLayoutVars>
      </dgm:prSet>
      <dgm:spPr/>
    </dgm:pt>
    <dgm:pt modelId="{2B4D85D2-E199-4CE5-BC7E-5303B3555219}" type="pres">
      <dgm:prSet presAssocID="{6D5740E5-1EA9-428C-A082-353234BEB2DE}" presName="negativeSpace" presStyleCnt="0"/>
      <dgm:spPr/>
    </dgm:pt>
    <dgm:pt modelId="{068F26D5-1455-4627-9123-14CAE38055E8}" type="pres">
      <dgm:prSet presAssocID="{6D5740E5-1EA9-428C-A082-353234BEB2DE}" presName="childText" presStyleLbl="conFgAcc1" presStyleIdx="1" presStyleCnt="8">
        <dgm:presLayoutVars>
          <dgm:bulletEnabled val="1"/>
        </dgm:presLayoutVars>
      </dgm:prSet>
      <dgm:spPr>
        <a:noFill/>
      </dgm:spPr>
    </dgm:pt>
    <dgm:pt modelId="{BD2D5769-7E2B-4B32-AA4C-627E979F1410}" type="pres">
      <dgm:prSet presAssocID="{E15EEABA-47DB-4949-ADC9-6AB261401E77}" presName="spaceBetweenRectangles" presStyleCnt="0"/>
      <dgm:spPr/>
    </dgm:pt>
    <dgm:pt modelId="{7330DA73-5083-49C6-9500-7C86D3117E9A}" type="pres">
      <dgm:prSet presAssocID="{713CA454-A4C4-4676-B80B-EB3F839643AA}" presName="parentLin" presStyleCnt="0"/>
      <dgm:spPr/>
    </dgm:pt>
    <dgm:pt modelId="{DB48D030-2617-454C-95FA-0F755BB30722}" type="pres">
      <dgm:prSet presAssocID="{713CA454-A4C4-4676-B80B-EB3F839643AA}" presName="parentLeftMargin" presStyleLbl="node1" presStyleIdx="1" presStyleCnt="8"/>
      <dgm:spPr/>
    </dgm:pt>
    <dgm:pt modelId="{6AE19821-373F-4B1A-ADA5-E2FB0AD8D170}" type="pres">
      <dgm:prSet presAssocID="{713CA454-A4C4-4676-B80B-EB3F839643AA}" presName="parentText" presStyleLbl="node1" presStyleIdx="2" presStyleCnt="8" custScaleX="131342" custScaleY="98790">
        <dgm:presLayoutVars>
          <dgm:chMax val="0"/>
          <dgm:bulletEnabled val="1"/>
        </dgm:presLayoutVars>
      </dgm:prSet>
      <dgm:spPr/>
    </dgm:pt>
    <dgm:pt modelId="{448F1192-E78C-4014-8510-88716F2CA75F}" type="pres">
      <dgm:prSet presAssocID="{713CA454-A4C4-4676-B80B-EB3F839643AA}" presName="negativeSpace" presStyleCnt="0"/>
      <dgm:spPr/>
    </dgm:pt>
    <dgm:pt modelId="{08062997-B081-430C-8586-12816E678501}" type="pres">
      <dgm:prSet presAssocID="{713CA454-A4C4-4676-B80B-EB3F839643AA}" presName="childText" presStyleLbl="conFgAcc1" presStyleIdx="2" presStyleCnt="8">
        <dgm:presLayoutVars>
          <dgm:bulletEnabled val="1"/>
        </dgm:presLayoutVars>
      </dgm:prSet>
      <dgm:spPr>
        <a:noFill/>
      </dgm:spPr>
    </dgm:pt>
    <dgm:pt modelId="{851BCD0C-6732-4577-A61F-5841F89A6161}" type="pres">
      <dgm:prSet presAssocID="{D160E127-E5A7-4E3C-BD04-EC833AF221F4}" presName="spaceBetweenRectangles" presStyleCnt="0"/>
      <dgm:spPr/>
    </dgm:pt>
    <dgm:pt modelId="{6F9BACAA-006A-4D43-9D78-40F734143B0B}" type="pres">
      <dgm:prSet presAssocID="{5D521F55-0D25-43A2-BA4A-2C55B9767E15}" presName="parentLin" presStyleCnt="0"/>
      <dgm:spPr/>
    </dgm:pt>
    <dgm:pt modelId="{1968AD82-3895-4600-B76E-4678F457A1F1}" type="pres">
      <dgm:prSet presAssocID="{5D521F55-0D25-43A2-BA4A-2C55B9767E15}" presName="parentLeftMargin" presStyleLbl="node1" presStyleIdx="2" presStyleCnt="8"/>
      <dgm:spPr/>
    </dgm:pt>
    <dgm:pt modelId="{EF73658C-FE13-4374-8907-7FE50F62DE92}" type="pres">
      <dgm:prSet presAssocID="{5D521F55-0D25-43A2-BA4A-2C55B9767E15}" presName="parentText" presStyleLbl="node1" presStyleIdx="3" presStyleCnt="8" custScaleX="131342" custScaleY="98790">
        <dgm:presLayoutVars>
          <dgm:chMax val="0"/>
          <dgm:bulletEnabled val="1"/>
        </dgm:presLayoutVars>
      </dgm:prSet>
      <dgm:spPr/>
    </dgm:pt>
    <dgm:pt modelId="{BA1B669D-CC9B-4F22-BC30-11B4980BEAA1}" type="pres">
      <dgm:prSet presAssocID="{5D521F55-0D25-43A2-BA4A-2C55B9767E15}" presName="negativeSpace" presStyleCnt="0"/>
      <dgm:spPr/>
    </dgm:pt>
    <dgm:pt modelId="{54FB3B88-3E50-4AA3-932D-CAA472667C45}" type="pres">
      <dgm:prSet presAssocID="{5D521F55-0D25-43A2-BA4A-2C55B9767E15}" presName="childText" presStyleLbl="conFgAcc1" presStyleIdx="3" presStyleCnt="8">
        <dgm:presLayoutVars>
          <dgm:bulletEnabled val="1"/>
        </dgm:presLayoutVars>
      </dgm:prSet>
      <dgm:spPr>
        <a:noFill/>
      </dgm:spPr>
    </dgm:pt>
    <dgm:pt modelId="{254A4D96-277A-4E9E-9307-787F1D2D3BBF}" type="pres">
      <dgm:prSet presAssocID="{6572BE76-CE9C-4A32-B175-810020FF3C6B}" presName="spaceBetweenRectangles" presStyleCnt="0"/>
      <dgm:spPr/>
    </dgm:pt>
    <dgm:pt modelId="{0E0EB82E-8240-42BA-AF92-2A6CA91A9B43}" type="pres">
      <dgm:prSet presAssocID="{520704E5-DFF6-41A6-8BDD-36420A2BD558}" presName="parentLin" presStyleCnt="0"/>
      <dgm:spPr/>
    </dgm:pt>
    <dgm:pt modelId="{930AE3E1-7CEF-413E-AA76-A7616D5BBA17}" type="pres">
      <dgm:prSet presAssocID="{520704E5-DFF6-41A6-8BDD-36420A2BD558}" presName="parentLeftMargin" presStyleLbl="node1" presStyleIdx="3" presStyleCnt="8"/>
      <dgm:spPr/>
    </dgm:pt>
    <dgm:pt modelId="{F9C36115-5536-416A-BFDA-32EAB3AADD4B}" type="pres">
      <dgm:prSet presAssocID="{520704E5-DFF6-41A6-8BDD-36420A2BD558}" presName="parentText" presStyleLbl="node1" presStyleIdx="4" presStyleCnt="8" custScaleX="131342" custScaleY="147004">
        <dgm:presLayoutVars>
          <dgm:chMax val="0"/>
          <dgm:bulletEnabled val="1"/>
        </dgm:presLayoutVars>
      </dgm:prSet>
      <dgm:spPr/>
    </dgm:pt>
    <dgm:pt modelId="{1C50CD69-92BC-4761-8B36-6AA20AF1BCA5}" type="pres">
      <dgm:prSet presAssocID="{520704E5-DFF6-41A6-8BDD-36420A2BD558}" presName="negativeSpace" presStyleCnt="0"/>
      <dgm:spPr/>
    </dgm:pt>
    <dgm:pt modelId="{18B6E15F-486A-4D18-9933-0B0530F0025F}" type="pres">
      <dgm:prSet presAssocID="{520704E5-DFF6-41A6-8BDD-36420A2BD558}" presName="childText" presStyleLbl="conFgAcc1" presStyleIdx="4" presStyleCnt="8">
        <dgm:presLayoutVars>
          <dgm:bulletEnabled val="1"/>
        </dgm:presLayoutVars>
      </dgm:prSet>
      <dgm:spPr>
        <a:noFill/>
      </dgm:spPr>
    </dgm:pt>
    <dgm:pt modelId="{F7C5B70B-43AF-409E-81AD-1149044E4B3E}" type="pres">
      <dgm:prSet presAssocID="{98479A16-F168-45CD-A308-A8418BCEC101}" presName="spaceBetweenRectangles" presStyleCnt="0"/>
      <dgm:spPr/>
    </dgm:pt>
    <dgm:pt modelId="{D997CFC9-E5A9-4F5C-B656-BC53FDF10E2F}" type="pres">
      <dgm:prSet presAssocID="{D87D8FBB-5997-420C-97FF-AA833190505B}" presName="parentLin" presStyleCnt="0"/>
      <dgm:spPr/>
    </dgm:pt>
    <dgm:pt modelId="{54CD315E-65EC-4601-A81B-0FB56A47A1CF}" type="pres">
      <dgm:prSet presAssocID="{D87D8FBB-5997-420C-97FF-AA833190505B}" presName="parentLeftMargin" presStyleLbl="node1" presStyleIdx="4" presStyleCnt="8"/>
      <dgm:spPr/>
    </dgm:pt>
    <dgm:pt modelId="{4E83F4F5-78E5-4F28-8466-7AB44D7D9FFE}" type="pres">
      <dgm:prSet presAssocID="{D87D8FBB-5997-420C-97FF-AA833190505B}" presName="parentText" presStyleLbl="node1" presStyleIdx="5" presStyleCnt="8" custScaleX="131342" custScaleY="112650">
        <dgm:presLayoutVars>
          <dgm:chMax val="0"/>
          <dgm:bulletEnabled val="1"/>
        </dgm:presLayoutVars>
      </dgm:prSet>
      <dgm:spPr/>
    </dgm:pt>
    <dgm:pt modelId="{0500E848-EE93-40D2-9DDC-C7511D3463D0}" type="pres">
      <dgm:prSet presAssocID="{D87D8FBB-5997-420C-97FF-AA833190505B}" presName="negativeSpace" presStyleCnt="0"/>
      <dgm:spPr/>
    </dgm:pt>
    <dgm:pt modelId="{31F0542B-42B1-4FCD-82B9-4F2FD7513D1A}" type="pres">
      <dgm:prSet presAssocID="{D87D8FBB-5997-420C-97FF-AA833190505B}" presName="childText" presStyleLbl="conFgAcc1" presStyleIdx="5" presStyleCnt="8">
        <dgm:presLayoutVars>
          <dgm:bulletEnabled val="1"/>
        </dgm:presLayoutVars>
      </dgm:prSet>
      <dgm:spPr>
        <a:noFill/>
      </dgm:spPr>
    </dgm:pt>
    <dgm:pt modelId="{D166D67D-9683-42A6-9F18-18711EC959D0}" type="pres">
      <dgm:prSet presAssocID="{81981B89-EB66-4E04-AAD2-239B6523A7E5}" presName="spaceBetweenRectangles" presStyleCnt="0"/>
      <dgm:spPr/>
    </dgm:pt>
    <dgm:pt modelId="{0CEFF3B8-C3B0-4376-BDD1-F13392009E18}" type="pres">
      <dgm:prSet presAssocID="{CE48046D-451B-4A93-8608-6BA51D88206E}" presName="parentLin" presStyleCnt="0"/>
      <dgm:spPr/>
    </dgm:pt>
    <dgm:pt modelId="{4084BE01-B36C-4D30-BD0D-6840A989511C}" type="pres">
      <dgm:prSet presAssocID="{CE48046D-451B-4A93-8608-6BA51D88206E}" presName="parentLeftMargin" presStyleLbl="node1" presStyleIdx="5" presStyleCnt="8"/>
      <dgm:spPr/>
    </dgm:pt>
    <dgm:pt modelId="{0E0F8575-7B39-4E63-8815-B7B7A4C9BD90}" type="pres">
      <dgm:prSet presAssocID="{CE48046D-451B-4A93-8608-6BA51D88206E}" presName="parentText" presStyleLbl="node1" presStyleIdx="6" presStyleCnt="8" custScaleX="131342" custScaleY="98790">
        <dgm:presLayoutVars>
          <dgm:chMax val="0"/>
          <dgm:bulletEnabled val="1"/>
        </dgm:presLayoutVars>
      </dgm:prSet>
      <dgm:spPr/>
    </dgm:pt>
    <dgm:pt modelId="{7BF5D87C-CBEA-4DE1-9E3A-31A6BA3EECA1}" type="pres">
      <dgm:prSet presAssocID="{CE48046D-451B-4A93-8608-6BA51D88206E}" presName="negativeSpace" presStyleCnt="0"/>
      <dgm:spPr/>
    </dgm:pt>
    <dgm:pt modelId="{2677B7EA-6760-4180-968C-EA322AC333B8}" type="pres">
      <dgm:prSet presAssocID="{CE48046D-451B-4A93-8608-6BA51D88206E}" presName="childText" presStyleLbl="conFgAcc1" presStyleIdx="6" presStyleCnt="8">
        <dgm:presLayoutVars>
          <dgm:bulletEnabled val="1"/>
        </dgm:presLayoutVars>
      </dgm:prSet>
      <dgm:spPr>
        <a:noFill/>
      </dgm:spPr>
    </dgm:pt>
    <dgm:pt modelId="{217A88F1-7EC8-4BFD-A27A-2CBA2E1D4C55}" type="pres">
      <dgm:prSet presAssocID="{8DE453A5-AB73-4AC6-890E-9A17B7ED11A4}" presName="spaceBetweenRectangles" presStyleCnt="0"/>
      <dgm:spPr/>
    </dgm:pt>
    <dgm:pt modelId="{793BFAF4-321A-4DF7-B212-943D4F8F5FC4}" type="pres">
      <dgm:prSet presAssocID="{BBCD5A17-6693-49C4-9E0D-445B6492C1CA}" presName="parentLin" presStyleCnt="0"/>
      <dgm:spPr/>
    </dgm:pt>
    <dgm:pt modelId="{752B59B0-DF27-4D93-A8E1-21EFC557D5B3}" type="pres">
      <dgm:prSet presAssocID="{BBCD5A17-6693-49C4-9E0D-445B6492C1CA}" presName="parentLeftMargin" presStyleLbl="node1" presStyleIdx="6" presStyleCnt="8"/>
      <dgm:spPr/>
    </dgm:pt>
    <dgm:pt modelId="{0A1241F3-A6BC-441B-B5C5-440D02FE67E7}" type="pres">
      <dgm:prSet presAssocID="{BBCD5A17-6693-49C4-9E0D-445B6492C1CA}" presName="parentText" presStyleLbl="node1" presStyleIdx="7" presStyleCnt="8" custScaleX="131342" custScaleY="98790">
        <dgm:presLayoutVars>
          <dgm:chMax val="0"/>
          <dgm:bulletEnabled val="1"/>
        </dgm:presLayoutVars>
      </dgm:prSet>
      <dgm:spPr/>
    </dgm:pt>
    <dgm:pt modelId="{9D53BCB5-316C-45C9-A105-F224E3E7DF1D}" type="pres">
      <dgm:prSet presAssocID="{BBCD5A17-6693-49C4-9E0D-445B6492C1CA}" presName="negativeSpace" presStyleCnt="0"/>
      <dgm:spPr/>
    </dgm:pt>
    <dgm:pt modelId="{899BC492-0225-4202-9691-9335F2FA7F99}" type="pres">
      <dgm:prSet presAssocID="{BBCD5A17-6693-49C4-9E0D-445B6492C1CA}" presName="childText" presStyleLbl="conFgAcc1" presStyleIdx="7" presStyleCnt="8">
        <dgm:presLayoutVars>
          <dgm:bulletEnabled val="1"/>
        </dgm:presLayoutVars>
      </dgm:prSet>
      <dgm:spPr>
        <a:noFill/>
      </dgm:spPr>
    </dgm:pt>
  </dgm:ptLst>
  <dgm:cxnLst>
    <dgm:cxn modelId="{BCB9B701-2A8D-42F7-A568-13C11DB53F39}" type="presOf" srcId="{D87D8FBB-5997-420C-97FF-AA833190505B}" destId="{4E83F4F5-78E5-4F28-8466-7AB44D7D9FFE}" srcOrd="1" destOrd="0" presId="urn:microsoft.com/office/officeart/2005/8/layout/list1"/>
    <dgm:cxn modelId="{817E7C0E-7DCF-4419-AF7D-704887E527BE}" type="presOf" srcId="{CE48046D-451B-4A93-8608-6BA51D88206E}" destId="{4084BE01-B36C-4D30-BD0D-6840A989511C}" srcOrd="0" destOrd="0" presId="urn:microsoft.com/office/officeart/2005/8/layout/list1"/>
    <dgm:cxn modelId="{B8A82F11-CFFC-48C4-B4CB-F5BC3176C7A7}" srcId="{1D6E6D95-E5AD-4F9B-9B1B-786A93ED0CA1}" destId="{D87D8FBB-5997-420C-97FF-AA833190505B}" srcOrd="5" destOrd="0" parTransId="{CA3BFD2F-D914-4988-B942-462E5318F6B2}" sibTransId="{81981B89-EB66-4E04-AAD2-239B6523A7E5}"/>
    <dgm:cxn modelId="{E31B3433-70C7-4EAC-8B0A-7CC263B52099}" type="presOf" srcId="{5D521F55-0D25-43A2-BA4A-2C55B9767E15}" destId="{1968AD82-3895-4600-B76E-4678F457A1F1}" srcOrd="0" destOrd="0" presId="urn:microsoft.com/office/officeart/2005/8/layout/list1"/>
    <dgm:cxn modelId="{B8271D36-D24F-471C-8145-FD0211D3865A}" srcId="{AADEF81E-9025-41AD-9156-13D2D2352BCF}" destId="{53F2B02C-E262-448D-8A98-B1ACB5E227A0}" srcOrd="0" destOrd="0" parTransId="{73750E5E-A182-46C3-B513-0956E93DB855}" sibTransId="{B0378B6F-7688-49F2-B2E6-EE638B2A512B}"/>
    <dgm:cxn modelId="{D9F85638-274D-492D-8573-2668D139C720}" type="presOf" srcId="{6D5740E5-1EA9-428C-A082-353234BEB2DE}" destId="{9B2E13A5-9AC9-4381-B19B-A3A6A0C18EE8}" srcOrd="1" destOrd="0" presId="urn:microsoft.com/office/officeart/2005/8/layout/list1"/>
    <dgm:cxn modelId="{308E933A-2249-4821-98C1-245F6446AF2E}" srcId="{1D6E6D95-E5AD-4F9B-9B1B-786A93ED0CA1}" destId="{BBCD5A17-6693-49C4-9E0D-445B6492C1CA}" srcOrd="7" destOrd="0" parTransId="{B0C62136-BF7F-47A5-806F-BBF878F86EB1}" sibTransId="{1174765A-D5BA-44D2-A85C-4F53E37921E4}"/>
    <dgm:cxn modelId="{8C57A844-0617-45A2-8F19-A4582584E50C}" type="presOf" srcId="{8E30F951-83D9-42BA-AA47-376A60A2BD83}" destId="{DAC67ED2-944F-4306-89F2-308AC7444DC9}" srcOrd="0" destOrd="2" presId="urn:microsoft.com/office/officeart/2005/8/layout/list1"/>
    <dgm:cxn modelId="{706F2A65-42A5-4D68-A5F5-ADFDDF5046D7}" srcId="{AADEF81E-9025-41AD-9156-13D2D2352BCF}" destId="{83284FC7-B416-4B49-8E8B-3B88535DB1ED}" srcOrd="1" destOrd="0" parTransId="{7AE91AD1-6893-4553-A936-D7942099BAAF}" sibTransId="{CF1D236A-CBF7-4525-8C4B-148B883924CD}"/>
    <dgm:cxn modelId="{A954C76A-0F8E-4E9F-AA09-CC961A58896F}" srcId="{1D6E6D95-E5AD-4F9B-9B1B-786A93ED0CA1}" destId="{713CA454-A4C4-4676-B80B-EB3F839643AA}" srcOrd="2" destOrd="0" parTransId="{D6D4FE14-A36B-4DF4-B779-1EAF153D96D5}" sibTransId="{D160E127-E5A7-4E3C-BD04-EC833AF221F4}"/>
    <dgm:cxn modelId="{454B586C-630D-4783-8964-FCA53ADAA157}" srcId="{AADEF81E-9025-41AD-9156-13D2D2352BCF}" destId="{8E30F951-83D9-42BA-AA47-376A60A2BD83}" srcOrd="2" destOrd="0" parTransId="{E1C3AD5A-0871-4059-B3AD-231B5E9E685C}" sibTransId="{A8D3382D-9220-4FDF-8340-F3BC73CB67E3}"/>
    <dgm:cxn modelId="{FA3D2476-777F-4451-ACDE-FFDC3FE21ADD}" type="presOf" srcId="{713CA454-A4C4-4676-B80B-EB3F839643AA}" destId="{6AE19821-373F-4B1A-ADA5-E2FB0AD8D170}" srcOrd="1" destOrd="0" presId="urn:microsoft.com/office/officeart/2005/8/layout/list1"/>
    <dgm:cxn modelId="{B0D30F7F-0E92-481D-B62E-F7005F464D64}" type="presOf" srcId="{520704E5-DFF6-41A6-8BDD-36420A2BD558}" destId="{930AE3E1-7CEF-413E-AA76-A7616D5BBA17}" srcOrd="0" destOrd="0" presId="urn:microsoft.com/office/officeart/2005/8/layout/list1"/>
    <dgm:cxn modelId="{64D83384-5E95-4188-96DA-974318BF033D}" type="presOf" srcId="{D87D8FBB-5997-420C-97FF-AA833190505B}" destId="{54CD315E-65EC-4601-A81B-0FB56A47A1CF}" srcOrd="0" destOrd="0" presId="urn:microsoft.com/office/officeart/2005/8/layout/list1"/>
    <dgm:cxn modelId="{3B40D485-DFF2-4CA5-80D8-839BC841B034}" srcId="{1D6E6D95-E5AD-4F9B-9B1B-786A93ED0CA1}" destId="{CE48046D-451B-4A93-8608-6BA51D88206E}" srcOrd="6" destOrd="0" parTransId="{1295B93E-3483-434F-9218-193E7F1F7C77}" sibTransId="{8DE453A5-AB73-4AC6-890E-9A17B7ED11A4}"/>
    <dgm:cxn modelId="{77043B91-3861-42DC-B3F7-5AD15F253ED9}" type="presOf" srcId="{BBCD5A17-6693-49C4-9E0D-445B6492C1CA}" destId="{0A1241F3-A6BC-441B-B5C5-440D02FE67E7}" srcOrd="1" destOrd="0" presId="urn:microsoft.com/office/officeart/2005/8/layout/list1"/>
    <dgm:cxn modelId="{CFA82394-CB05-4919-B7F4-EFDB03D088F4}" type="presOf" srcId="{AADEF81E-9025-41AD-9156-13D2D2352BCF}" destId="{0987614D-BA83-4DAD-BC55-CA7AE070E82C}" srcOrd="0" destOrd="0" presId="urn:microsoft.com/office/officeart/2005/8/layout/list1"/>
    <dgm:cxn modelId="{859A4CAA-056E-4DF8-8D67-E43ECF693105}" type="presOf" srcId="{1D6E6D95-E5AD-4F9B-9B1B-786A93ED0CA1}" destId="{1D30066E-6234-40F8-B364-02E94CCAE070}" srcOrd="0" destOrd="0" presId="urn:microsoft.com/office/officeart/2005/8/layout/list1"/>
    <dgm:cxn modelId="{072F7CB4-E5C2-4252-9EC3-EDF5D352E558}" type="presOf" srcId="{AADEF81E-9025-41AD-9156-13D2D2352BCF}" destId="{35995ED8-39D6-4ABF-9BD9-370752143A89}" srcOrd="1" destOrd="0" presId="urn:microsoft.com/office/officeart/2005/8/layout/list1"/>
    <dgm:cxn modelId="{25ADC7B4-AD64-49CD-924A-6B4BE6670FD8}" type="presOf" srcId="{83284FC7-B416-4B49-8E8B-3B88535DB1ED}" destId="{DAC67ED2-944F-4306-89F2-308AC7444DC9}" srcOrd="0" destOrd="1" presId="urn:microsoft.com/office/officeart/2005/8/layout/list1"/>
    <dgm:cxn modelId="{1FA314B7-63E7-4A7E-AEE4-709A9A125C06}" srcId="{1D6E6D95-E5AD-4F9B-9B1B-786A93ED0CA1}" destId="{6D5740E5-1EA9-428C-A082-353234BEB2DE}" srcOrd="1" destOrd="0" parTransId="{77DA8652-9912-4FEC-9FC5-23618A1C383E}" sibTransId="{E15EEABA-47DB-4949-ADC9-6AB261401E77}"/>
    <dgm:cxn modelId="{735A85C0-59E0-4FBE-AACA-B818B6AE0408}" type="presOf" srcId="{520704E5-DFF6-41A6-8BDD-36420A2BD558}" destId="{F9C36115-5536-416A-BFDA-32EAB3AADD4B}" srcOrd="1" destOrd="0" presId="urn:microsoft.com/office/officeart/2005/8/layout/list1"/>
    <dgm:cxn modelId="{3232A0C9-37C1-4112-8203-47AE4A687A3A}" srcId="{1D6E6D95-E5AD-4F9B-9B1B-786A93ED0CA1}" destId="{5D521F55-0D25-43A2-BA4A-2C55B9767E15}" srcOrd="3" destOrd="0" parTransId="{298370DB-B546-43FE-9B04-7EB60DBAD931}" sibTransId="{6572BE76-CE9C-4A32-B175-810020FF3C6B}"/>
    <dgm:cxn modelId="{99B7A5D2-5B68-489C-BD23-06C0E5FA4236}" type="presOf" srcId="{CE48046D-451B-4A93-8608-6BA51D88206E}" destId="{0E0F8575-7B39-4E63-8815-B7B7A4C9BD90}" srcOrd="1" destOrd="0" presId="urn:microsoft.com/office/officeart/2005/8/layout/list1"/>
    <dgm:cxn modelId="{AE43BBD2-74B2-41B7-BA3E-3D147122C724}" type="presOf" srcId="{53F2B02C-E262-448D-8A98-B1ACB5E227A0}" destId="{DAC67ED2-944F-4306-89F2-308AC7444DC9}" srcOrd="0" destOrd="0" presId="urn:microsoft.com/office/officeart/2005/8/layout/list1"/>
    <dgm:cxn modelId="{3AA055D7-F238-4955-AA9E-35933DFDAD0E}" type="presOf" srcId="{BBCD5A17-6693-49C4-9E0D-445B6492C1CA}" destId="{752B59B0-DF27-4D93-A8E1-21EFC557D5B3}" srcOrd="0" destOrd="0" presId="urn:microsoft.com/office/officeart/2005/8/layout/list1"/>
    <dgm:cxn modelId="{996656DC-EA9B-4B77-B71D-58EE62B81DA4}" type="presOf" srcId="{713CA454-A4C4-4676-B80B-EB3F839643AA}" destId="{DB48D030-2617-454C-95FA-0F755BB30722}" srcOrd="0" destOrd="0" presId="urn:microsoft.com/office/officeart/2005/8/layout/list1"/>
    <dgm:cxn modelId="{7C5382EB-ECA6-469C-882A-BCCD68126E94}" srcId="{1D6E6D95-E5AD-4F9B-9B1B-786A93ED0CA1}" destId="{AADEF81E-9025-41AD-9156-13D2D2352BCF}" srcOrd="0" destOrd="0" parTransId="{5D24B9DC-A923-40D3-934B-CBD5284B8E3B}" sibTransId="{2F5685F8-586A-4F19-B3E9-51FD38E89CEC}"/>
    <dgm:cxn modelId="{4320ABEF-3F1C-4A33-AD7B-0DFF61988DF6}" type="presOf" srcId="{6D5740E5-1EA9-428C-A082-353234BEB2DE}" destId="{68C39355-2ED5-4EB3-8393-7479EB3C06FE}" srcOrd="0" destOrd="0" presId="urn:microsoft.com/office/officeart/2005/8/layout/list1"/>
    <dgm:cxn modelId="{A1A1D8F8-37A7-4118-88CA-5EFFF51277BB}" srcId="{1D6E6D95-E5AD-4F9B-9B1B-786A93ED0CA1}" destId="{520704E5-DFF6-41A6-8BDD-36420A2BD558}" srcOrd="4" destOrd="0" parTransId="{5C19DC96-EB6F-4E9D-8FA0-E40C0F7FE500}" sibTransId="{98479A16-F168-45CD-A308-A8418BCEC101}"/>
    <dgm:cxn modelId="{D5B9C9FB-A82A-4455-98F4-33112DF877B0}" type="presOf" srcId="{5D521F55-0D25-43A2-BA4A-2C55B9767E15}" destId="{EF73658C-FE13-4374-8907-7FE50F62DE92}" srcOrd="1" destOrd="0" presId="urn:microsoft.com/office/officeart/2005/8/layout/list1"/>
    <dgm:cxn modelId="{2FA67E67-015A-4E54-BF59-DE4A0BA90114}" type="presParOf" srcId="{1D30066E-6234-40F8-B364-02E94CCAE070}" destId="{4F8FC4FB-7C02-4EBB-A10A-62E3C3A75C38}" srcOrd="0" destOrd="0" presId="urn:microsoft.com/office/officeart/2005/8/layout/list1"/>
    <dgm:cxn modelId="{6EA0C8C5-FB90-4569-A141-5FA8AEF4D636}" type="presParOf" srcId="{4F8FC4FB-7C02-4EBB-A10A-62E3C3A75C38}" destId="{0987614D-BA83-4DAD-BC55-CA7AE070E82C}" srcOrd="0" destOrd="0" presId="urn:microsoft.com/office/officeart/2005/8/layout/list1"/>
    <dgm:cxn modelId="{5791C55C-5EB0-4415-B75E-07773DE3A640}" type="presParOf" srcId="{4F8FC4FB-7C02-4EBB-A10A-62E3C3A75C38}" destId="{35995ED8-39D6-4ABF-9BD9-370752143A89}" srcOrd="1" destOrd="0" presId="urn:microsoft.com/office/officeart/2005/8/layout/list1"/>
    <dgm:cxn modelId="{DC2229A0-817D-4999-B4D0-F8A25817AD17}" type="presParOf" srcId="{1D30066E-6234-40F8-B364-02E94CCAE070}" destId="{5B7FED7B-4431-4068-B37E-4889871F98DB}" srcOrd="1" destOrd="0" presId="urn:microsoft.com/office/officeart/2005/8/layout/list1"/>
    <dgm:cxn modelId="{BE6FE93E-0EA2-497E-8F92-A352BB039F56}" type="presParOf" srcId="{1D30066E-6234-40F8-B364-02E94CCAE070}" destId="{DAC67ED2-944F-4306-89F2-308AC7444DC9}" srcOrd="2" destOrd="0" presId="urn:microsoft.com/office/officeart/2005/8/layout/list1"/>
    <dgm:cxn modelId="{4C29E69C-FEB4-4DE1-98CD-EBE61AFEC017}" type="presParOf" srcId="{1D30066E-6234-40F8-B364-02E94CCAE070}" destId="{984950FF-544C-4E8E-BBB3-EBA3FD06AE47}" srcOrd="3" destOrd="0" presId="urn:microsoft.com/office/officeart/2005/8/layout/list1"/>
    <dgm:cxn modelId="{291FE2D0-6354-4364-90E3-1A67B4A7D265}" type="presParOf" srcId="{1D30066E-6234-40F8-B364-02E94CCAE070}" destId="{2CAB57CC-9BD2-40C3-8D34-C8D0B6F9F065}" srcOrd="4" destOrd="0" presId="urn:microsoft.com/office/officeart/2005/8/layout/list1"/>
    <dgm:cxn modelId="{6D7EEC91-F94A-49EC-A2D0-E759DFCAA1F7}" type="presParOf" srcId="{2CAB57CC-9BD2-40C3-8D34-C8D0B6F9F065}" destId="{68C39355-2ED5-4EB3-8393-7479EB3C06FE}" srcOrd="0" destOrd="0" presId="urn:microsoft.com/office/officeart/2005/8/layout/list1"/>
    <dgm:cxn modelId="{5D8967D6-D1D3-4CDB-98FE-D8A551986AF9}" type="presParOf" srcId="{2CAB57CC-9BD2-40C3-8D34-C8D0B6F9F065}" destId="{9B2E13A5-9AC9-4381-B19B-A3A6A0C18EE8}" srcOrd="1" destOrd="0" presId="urn:microsoft.com/office/officeart/2005/8/layout/list1"/>
    <dgm:cxn modelId="{3B5D4A85-C6B6-4E59-A7E8-51D89CDB22F2}" type="presParOf" srcId="{1D30066E-6234-40F8-B364-02E94CCAE070}" destId="{2B4D85D2-E199-4CE5-BC7E-5303B3555219}" srcOrd="5" destOrd="0" presId="urn:microsoft.com/office/officeart/2005/8/layout/list1"/>
    <dgm:cxn modelId="{0C4CD9C0-1D0C-4A3E-ACE7-F0DC81BFFE5B}" type="presParOf" srcId="{1D30066E-6234-40F8-B364-02E94CCAE070}" destId="{068F26D5-1455-4627-9123-14CAE38055E8}" srcOrd="6" destOrd="0" presId="urn:microsoft.com/office/officeart/2005/8/layout/list1"/>
    <dgm:cxn modelId="{F97A055F-5ECD-4A2D-B295-C4ABBAA39963}" type="presParOf" srcId="{1D30066E-6234-40F8-B364-02E94CCAE070}" destId="{BD2D5769-7E2B-4B32-AA4C-627E979F1410}" srcOrd="7" destOrd="0" presId="urn:microsoft.com/office/officeart/2005/8/layout/list1"/>
    <dgm:cxn modelId="{24DFB38F-1FDA-487C-B218-E969C6487F1D}" type="presParOf" srcId="{1D30066E-6234-40F8-B364-02E94CCAE070}" destId="{7330DA73-5083-49C6-9500-7C86D3117E9A}" srcOrd="8" destOrd="0" presId="urn:microsoft.com/office/officeart/2005/8/layout/list1"/>
    <dgm:cxn modelId="{A4A559CC-3AE9-4A52-BC26-EF907AE2CBE4}" type="presParOf" srcId="{7330DA73-5083-49C6-9500-7C86D3117E9A}" destId="{DB48D030-2617-454C-95FA-0F755BB30722}" srcOrd="0" destOrd="0" presId="urn:microsoft.com/office/officeart/2005/8/layout/list1"/>
    <dgm:cxn modelId="{1AF5BBA4-CC83-40B0-A2AC-CCFA83F02D8C}" type="presParOf" srcId="{7330DA73-5083-49C6-9500-7C86D3117E9A}" destId="{6AE19821-373F-4B1A-ADA5-E2FB0AD8D170}" srcOrd="1" destOrd="0" presId="urn:microsoft.com/office/officeart/2005/8/layout/list1"/>
    <dgm:cxn modelId="{8CD189FA-D323-4CA6-A212-C703BDDED6F7}" type="presParOf" srcId="{1D30066E-6234-40F8-B364-02E94CCAE070}" destId="{448F1192-E78C-4014-8510-88716F2CA75F}" srcOrd="9" destOrd="0" presId="urn:microsoft.com/office/officeart/2005/8/layout/list1"/>
    <dgm:cxn modelId="{76993888-5051-4CA5-96B7-88AD37A23E99}" type="presParOf" srcId="{1D30066E-6234-40F8-B364-02E94CCAE070}" destId="{08062997-B081-430C-8586-12816E678501}" srcOrd="10" destOrd="0" presId="urn:microsoft.com/office/officeart/2005/8/layout/list1"/>
    <dgm:cxn modelId="{0F5A2E62-DD6E-41BD-9C70-2C412BA1FECA}" type="presParOf" srcId="{1D30066E-6234-40F8-B364-02E94CCAE070}" destId="{851BCD0C-6732-4577-A61F-5841F89A6161}" srcOrd="11" destOrd="0" presId="urn:microsoft.com/office/officeart/2005/8/layout/list1"/>
    <dgm:cxn modelId="{4AF37A62-34A1-4798-BDA7-2ADE1564ECA4}" type="presParOf" srcId="{1D30066E-6234-40F8-B364-02E94CCAE070}" destId="{6F9BACAA-006A-4D43-9D78-40F734143B0B}" srcOrd="12" destOrd="0" presId="urn:microsoft.com/office/officeart/2005/8/layout/list1"/>
    <dgm:cxn modelId="{7DEC27EC-47FA-41FC-914C-D39230F2BBF8}" type="presParOf" srcId="{6F9BACAA-006A-4D43-9D78-40F734143B0B}" destId="{1968AD82-3895-4600-B76E-4678F457A1F1}" srcOrd="0" destOrd="0" presId="urn:microsoft.com/office/officeart/2005/8/layout/list1"/>
    <dgm:cxn modelId="{2F48A95F-355E-4A6B-BCE8-0ED1C13D8C40}" type="presParOf" srcId="{6F9BACAA-006A-4D43-9D78-40F734143B0B}" destId="{EF73658C-FE13-4374-8907-7FE50F62DE92}" srcOrd="1" destOrd="0" presId="urn:microsoft.com/office/officeart/2005/8/layout/list1"/>
    <dgm:cxn modelId="{202E1C2E-3DBB-4087-B8CD-DA19DEFF6DAD}" type="presParOf" srcId="{1D30066E-6234-40F8-B364-02E94CCAE070}" destId="{BA1B669D-CC9B-4F22-BC30-11B4980BEAA1}" srcOrd="13" destOrd="0" presId="urn:microsoft.com/office/officeart/2005/8/layout/list1"/>
    <dgm:cxn modelId="{F5DA6D6E-EF37-49DC-8FF9-C6CFEE2A9511}" type="presParOf" srcId="{1D30066E-6234-40F8-B364-02E94CCAE070}" destId="{54FB3B88-3E50-4AA3-932D-CAA472667C45}" srcOrd="14" destOrd="0" presId="urn:microsoft.com/office/officeart/2005/8/layout/list1"/>
    <dgm:cxn modelId="{00E0DF8F-0C92-4627-A114-E2BC2F259327}" type="presParOf" srcId="{1D30066E-6234-40F8-B364-02E94CCAE070}" destId="{254A4D96-277A-4E9E-9307-787F1D2D3BBF}" srcOrd="15" destOrd="0" presId="urn:microsoft.com/office/officeart/2005/8/layout/list1"/>
    <dgm:cxn modelId="{7BB14991-1814-4726-BF16-C6F43256661D}" type="presParOf" srcId="{1D30066E-6234-40F8-B364-02E94CCAE070}" destId="{0E0EB82E-8240-42BA-AF92-2A6CA91A9B43}" srcOrd="16" destOrd="0" presId="urn:microsoft.com/office/officeart/2005/8/layout/list1"/>
    <dgm:cxn modelId="{F7848431-ED4B-4BDD-A0D0-E2EB72BBDD77}" type="presParOf" srcId="{0E0EB82E-8240-42BA-AF92-2A6CA91A9B43}" destId="{930AE3E1-7CEF-413E-AA76-A7616D5BBA17}" srcOrd="0" destOrd="0" presId="urn:microsoft.com/office/officeart/2005/8/layout/list1"/>
    <dgm:cxn modelId="{24E72EE9-45E4-4B48-B807-60CCC125A300}" type="presParOf" srcId="{0E0EB82E-8240-42BA-AF92-2A6CA91A9B43}" destId="{F9C36115-5536-416A-BFDA-32EAB3AADD4B}" srcOrd="1" destOrd="0" presId="urn:microsoft.com/office/officeart/2005/8/layout/list1"/>
    <dgm:cxn modelId="{1202DA88-1540-4223-B78C-AD8B10D1B777}" type="presParOf" srcId="{1D30066E-6234-40F8-B364-02E94CCAE070}" destId="{1C50CD69-92BC-4761-8B36-6AA20AF1BCA5}" srcOrd="17" destOrd="0" presId="urn:microsoft.com/office/officeart/2005/8/layout/list1"/>
    <dgm:cxn modelId="{66AAFBE0-712C-4042-B79C-DD1B0359DA58}" type="presParOf" srcId="{1D30066E-6234-40F8-B364-02E94CCAE070}" destId="{18B6E15F-486A-4D18-9933-0B0530F0025F}" srcOrd="18" destOrd="0" presId="urn:microsoft.com/office/officeart/2005/8/layout/list1"/>
    <dgm:cxn modelId="{02397BEE-E410-4AB7-9AAA-D4F2F2861B9F}" type="presParOf" srcId="{1D30066E-6234-40F8-B364-02E94CCAE070}" destId="{F7C5B70B-43AF-409E-81AD-1149044E4B3E}" srcOrd="19" destOrd="0" presId="urn:microsoft.com/office/officeart/2005/8/layout/list1"/>
    <dgm:cxn modelId="{AC09AF3A-524F-4AE2-B57C-4B141D67D87B}" type="presParOf" srcId="{1D30066E-6234-40F8-B364-02E94CCAE070}" destId="{D997CFC9-E5A9-4F5C-B656-BC53FDF10E2F}" srcOrd="20" destOrd="0" presId="urn:microsoft.com/office/officeart/2005/8/layout/list1"/>
    <dgm:cxn modelId="{EAC739BA-CF17-4F2C-98ED-72D16F33473B}" type="presParOf" srcId="{D997CFC9-E5A9-4F5C-B656-BC53FDF10E2F}" destId="{54CD315E-65EC-4601-A81B-0FB56A47A1CF}" srcOrd="0" destOrd="0" presId="urn:microsoft.com/office/officeart/2005/8/layout/list1"/>
    <dgm:cxn modelId="{DFF680AF-DDD2-4987-A6BA-6F0C3BE3CB7C}" type="presParOf" srcId="{D997CFC9-E5A9-4F5C-B656-BC53FDF10E2F}" destId="{4E83F4F5-78E5-4F28-8466-7AB44D7D9FFE}" srcOrd="1" destOrd="0" presId="urn:microsoft.com/office/officeart/2005/8/layout/list1"/>
    <dgm:cxn modelId="{A046640E-0DCA-45DD-8ACA-E1656076B784}" type="presParOf" srcId="{1D30066E-6234-40F8-B364-02E94CCAE070}" destId="{0500E848-EE93-40D2-9DDC-C7511D3463D0}" srcOrd="21" destOrd="0" presId="urn:microsoft.com/office/officeart/2005/8/layout/list1"/>
    <dgm:cxn modelId="{A9EEE0D6-F26A-4E0D-BDFC-8D035A9F1AFE}" type="presParOf" srcId="{1D30066E-6234-40F8-B364-02E94CCAE070}" destId="{31F0542B-42B1-4FCD-82B9-4F2FD7513D1A}" srcOrd="22" destOrd="0" presId="urn:microsoft.com/office/officeart/2005/8/layout/list1"/>
    <dgm:cxn modelId="{DCEA4F67-6BE7-4B31-9C0E-5882D3392188}" type="presParOf" srcId="{1D30066E-6234-40F8-B364-02E94CCAE070}" destId="{D166D67D-9683-42A6-9F18-18711EC959D0}" srcOrd="23" destOrd="0" presId="urn:microsoft.com/office/officeart/2005/8/layout/list1"/>
    <dgm:cxn modelId="{C8196E32-9EDE-4670-BEE2-897FCD905C04}" type="presParOf" srcId="{1D30066E-6234-40F8-B364-02E94CCAE070}" destId="{0CEFF3B8-C3B0-4376-BDD1-F13392009E18}" srcOrd="24" destOrd="0" presId="urn:microsoft.com/office/officeart/2005/8/layout/list1"/>
    <dgm:cxn modelId="{86E461CF-A6A3-451A-9941-1F67EA72F342}" type="presParOf" srcId="{0CEFF3B8-C3B0-4376-BDD1-F13392009E18}" destId="{4084BE01-B36C-4D30-BD0D-6840A989511C}" srcOrd="0" destOrd="0" presId="urn:microsoft.com/office/officeart/2005/8/layout/list1"/>
    <dgm:cxn modelId="{72259286-786F-4FF9-90EA-C0323043FD80}" type="presParOf" srcId="{0CEFF3B8-C3B0-4376-BDD1-F13392009E18}" destId="{0E0F8575-7B39-4E63-8815-B7B7A4C9BD90}" srcOrd="1" destOrd="0" presId="urn:microsoft.com/office/officeart/2005/8/layout/list1"/>
    <dgm:cxn modelId="{550806A3-B871-4E27-AAFE-953B4D044252}" type="presParOf" srcId="{1D30066E-6234-40F8-B364-02E94CCAE070}" destId="{7BF5D87C-CBEA-4DE1-9E3A-31A6BA3EECA1}" srcOrd="25" destOrd="0" presId="urn:microsoft.com/office/officeart/2005/8/layout/list1"/>
    <dgm:cxn modelId="{09184827-998D-4FAA-99BB-F364F470377A}" type="presParOf" srcId="{1D30066E-6234-40F8-B364-02E94CCAE070}" destId="{2677B7EA-6760-4180-968C-EA322AC333B8}" srcOrd="26" destOrd="0" presId="urn:microsoft.com/office/officeart/2005/8/layout/list1"/>
    <dgm:cxn modelId="{78F5B033-4328-45A7-A94E-EB57398D83F6}" type="presParOf" srcId="{1D30066E-6234-40F8-B364-02E94CCAE070}" destId="{217A88F1-7EC8-4BFD-A27A-2CBA2E1D4C55}" srcOrd="27" destOrd="0" presId="urn:microsoft.com/office/officeart/2005/8/layout/list1"/>
    <dgm:cxn modelId="{1DEBBAEF-3BA2-4F37-9578-173FCFBBE3D0}" type="presParOf" srcId="{1D30066E-6234-40F8-B364-02E94CCAE070}" destId="{793BFAF4-321A-4DF7-B212-943D4F8F5FC4}" srcOrd="28" destOrd="0" presId="urn:microsoft.com/office/officeart/2005/8/layout/list1"/>
    <dgm:cxn modelId="{40850B8A-D1FC-460B-8706-15586FF0D0CB}" type="presParOf" srcId="{793BFAF4-321A-4DF7-B212-943D4F8F5FC4}" destId="{752B59B0-DF27-4D93-A8E1-21EFC557D5B3}" srcOrd="0" destOrd="0" presId="urn:microsoft.com/office/officeart/2005/8/layout/list1"/>
    <dgm:cxn modelId="{419AD925-7265-414E-9CFF-81B9471157B2}" type="presParOf" srcId="{793BFAF4-321A-4DF7-B212-943D4F8F5FC4}" destId="{0A1241F3-A6BC-441B-B5C5-440D02FE67E7}" srcOrd="1" destOrd="0" presId="urn:microsoft.com/office/officeart/2005/8/layout/list1"/>
    <dgm:cxn modelId="{C398B10F-6DB0-4C50-89AC-1A1A360405FD}" type="presParOf" srcId="{1D30066E-6234-40F8-B364-02E94CCAE070}" destId="{9D53BCB5-316C-45C9-A105-F224E3E7DF1D}" srcOrd="29" destOrd="0" presId="urn:microsoft.com/office/officeart/2005/8/layout/list1"/>
    <dgm:cxn modelId="{75C87D86-F5AB-4D18-9CEE-AD948B3550BD}" type="presParOf" srcId="{1D30066E-6234-40F8-B364-02E94CCAE070}" destId="{899BC492-0225-4202-9691-9335F2FA7F99}"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8D780AF6-8A87-447E-BE3E-0D5F37B0705E}"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D06A3897-4A3B-4A4C-898A-E5A17249CFF5}">
      <dgm:prSet custT="1"/>
      <dgm:spPr>
        <a:solidFill>
          <a:schemeClr val="accent1"/>
        </a:solidFill>
      </dgm:spPr>
      <dgm:t>
        <a:bodyPr/>
        <a:lstStyle/>
        <a:p>
          <a:r>
            <a:rPr lang="en-GB" sz="1400"/>
            <a:t>EAs must:</a:t>
          </a:r>
          <a:endParaRPr lang="en-US" sz="1400"/>
        </a:p>
      </dgm:t>
    </dgm:pt>
    <dgm:pt modelId="{10C55475-8881-4203-8B76-8E1C49EDC888}" type="parTrans" cxnId="{458F6756-8AE8-447D-81B3-9141137281D2}">
      <dgm:prSet/>
      <dgm:spPr/>
      <dgm:t>
        <a:bodyPr/>
        <a:lstStyle/>
        <a:p>
          <a:endParaRPr lang="en-US" sz="1400"/>
        </a:p>
      </dgm:t>
    </dgm:pt>
    <dgm:pt modelId="{8A5E3B72-2B16-4ADD-A262-6CB8FBB13A0D}" type="sibTrans" cxnId="{458F6756-8AE8-447D-81B3-9141137281D2}">
      <dgm:prSet/>
      <dgm:spPr/>
      <dgm:t>
        <a:bodyPr/>
        <a:lstStyle/>
        <a:p>
          <a:endParaRPr lang="en-US" sz="1400"/>
        </a:p>
      </dgm:t>
    </dgm:pt>
    <dgm:pt modelId="{D1BE0FF2-F437-4849-ACC9-F517876DDEC3}">
      <dgm:prSet custT="1"/>
      <dgm:spPr/>
      <dgm:t>
        <a:bodyPr/>
        <a:lstStyle/>
        <a:p>
          <a:pPr marL="365760" indent="-365760">
            <a:lnSpc>
              <a:spcPct val="100000"/>
            </a:lnSpc>
            <a:spcBef>
              <a:spcPts val="600"/>
            </a:spcBef>
            <a:spcAft>
              <a:spcPts val="0"/>
            </a:spcAft>
            <a:buFont typeface="Wingdings" panose="05000000000000000000" pitchFamily="2" charset="2"/>
            <a:buChar char="q"/>
          </a:pPr>
          <a:r>
            <a:rPr lang="en-GB" sz="1100"/>
            <a:t>Understand/analyse possible ways to improve the complex system against a set of often contradictory preferences</a:t>
          </a:r>
          <a:endParaRPr lang="en-US" sz="1100"/>
        </a:p>
      </dgm:t>
    </dgm:pt>
    <dgm:pt modelId="{855713F2-F597-48C5-B725-E971AA5665C5}" type="parTrans" cxnId="{AB0B4B9A-57E7-459D-B0BE-5EDCC669C53B}">
      <dgm:prSet/>
      <dgm:spPr/>
      <dgm:t>
        <a:bodyPr/>
        <a:lstStyle/>
        <a:p>
          <a:endParaRPr lang="en-US" sz="1400"/>
        </a:p>
      </dgm:t>
    </dgm:pt>
    <dgm:pt modelId="{903C5979-5B66-47E4-BA89-EB73C6D76FA5}" type="sibTrans" cxnId="{AB0B4B9A-57E7-459D-B0BE-5EDCC669C53B}">
      <dgm:prSet/>
      <dgm:spPr/>
      <dgm:t>
        <a:bodyPr/>
        <a:lstStyle/>
        <a:p>
          <a:endParaRPr lang="en-US" sz="1400"/>
        </a:p>
      </dgm:t>
    </dgm:pt>
    <dgm:pt modelId="{AB2D5AD6-12C2-4CE6-A1F9-953CFF52A324}">
      <dgm:prSet custT="1"/>
      <dgm:spPr/>
      <dgm:t>
        <a:bodyPr/>
        <a:lstStyle/>
        <a:p>
          <a:pPr marL="365760" indent="-365760">
            <a:lnSpc>
              <a:spcPct val="100000"/>
            </a:lnSpc>
            <a:spcBef>
              <a:spcPct val="0"/>
            </a:spcBef>
            <a:spcAft>
              <a:spcPts val="600"/>
            </a:spcAft>
            <a:buFont typeface="Wingdings" panose="05000000000000000000" pitchFamily="2" charset="2"/>
            <a:buChar char="q"/>
          </a:pPr>
          <a:r>
            <a:rPr lang="en-GB" sz="1100"/>
            <a:t>Represent the system in a set of models, the architecture – describing the system as components and relationships</a:t>
          </a:r>
          <a:endParaRPr lang="en-US" sz="1100"/>
        </a:p>
      </dgm:t>
    </dgm:pt>
    <dgm:pt modelId="{37E27958-6363-4330-BBE5-75F964071FFE}" type="parTrans" cxnId="{9731042C-30E9-4BED-B68B-1C9E875999DE}">
      <dgm:prSet/>
      <dgm:spPr/>
      <dgm:t>
        <a:bodyPr/>
        <a:lstStyle/>
        <a:p>
          <a:endParaRPr lang="en-US" sz="1400"/>
        </a:p>
      </dgm:t>
    </dgm:pt>
    <dgm:pt modelId="{9B20A9C0-517F-4E05-B641-7606391B052E}" type="sibTrans" cxnId="{9731042C-30E9-4BED-B68B-1C9E875999DE}">
      <dgm:prSet/>
      <dgm:spPr/>
      <dgm:t>
        <a:bodyPr/>
        <a:lstStyle/>
        <a:p>
          <a:endParaRPr lang="en-US" sz="1400"/>
        </a:p>
      </dgm:t>
    </dgm:pt>
    <dgm:pt modelId="{0C55FCED-95B6-4D73-9E75-D49CF963569F}">
      <dgm:prSet custT="1"/>
      <dgm:spPr>
        <a:solidFill>
          <a:schemeClr val="accent1"/>
        </a:solidFill>
      </dgm:spPr>
      <dgm:t>
        <a:bodyPr/>
        <a:lstStyle/>
        <a:p>
          <a:r>
            <a:rPr lang="en-GB" sz="1400"/>
            <a:t>Through multiple Architecture Projects, the EA Landscape is gradually populated.</a:t>
          </a:r>
          <a:endParaRPr lang="en-US" sz="1400"/>
        </a:p>
      </dgm:t>
    </dgm:pt>
    <dgm:pt modelId="{55B5F48F-BAF6-4B12-B51B-9B25352E334D}" type="parTrans" cxnId="{743DD4B5-60D5-4AE2-8330-F1613FA86776}">
      <dgm:prSet/>
      <dgm:spPr/>
      <dgm:t>
        <a:bodyPr/>
        <a:lstStyle/>
        <a:p>
          <a:endParaRPr lang="en-US" sz="1400"/>
        </a:p>
      </dgm:t>
    </dgm:pt>
    <dgm:pt modelId="{84895C45-140B-4B4A-95D5-6B1E54D89A14}" type="sibTrans" cxnId="{743DD4B5-60D5-4AE2-8330-F1613FA86776}">
      <dgm:prSet/>
      <dgm:spPr/>
      <dgm:t>
        <a:bodyPr/>
        <a:lstStyle/>
        <a:p>
          <a:endParaRPr lang="en-US" sz="1400"/>
        </a:p>
      </dgm:t>
    </dgm:pt>
    <dgm:pt modelId="{856C6648-9E55-46D0-971C-B6342AA147A4}">
      <dgm:prSet custT="1"/>
      <dgm:spPr>
        <a:solidFill>
          <a:schemeClr val="accent1"/>
        </a:solidFill>
      </dgm:spPr>
      <dgm:t>
        <a:bodyPr/>
        <a:lstStyle/>
        <a:p>
          <a:r>
            <a:rPr lang="en-GB" sz="1400" dirty="0"/>
            <a:t>EAs should not expect stakeholders to understand the models’ specialized language.</a:t>
          </a:r>
          <a:endParaRPr lang="en-US" sz="1400" dirty="0"/>
        </a:p>
      </dgm:t>
    </dgm:pt>
    <dgm:pt modelId="{A4776672-7CF1-4E48-8BEC-92F97F1F8B17}" type="parTrans" cxnId="{8DFBC39F-C547-4F63-9F79-168A4F15F58D}">
      <dgm:prSet/>
      <dgm:spPr/>
      <dgm:t>
        <a:bodyPr/>
        <a:lstStyle/>
        <a:p>
          <a:endParaRPr lang="en-US" sz="1400"/>
        </a:p>
      </dgm:t>
    </dgm:pt>
    <dgm:pt modelId="{D75C2AE5-FC86-4389-A4F2-F8771147AEA6}" type="sibTrans" cxnId="{8DFBC39F-C547-4F63-9F79-168A4F15F58D}">
      <dgm:prSet/>
      <dgm:spPr/>
      <dgm:t>
        <a:bodyPr/>
        <a:lstStyle/>
        <a:p>
          <a:endParaRPr lang="en-US" sz="1400"/>
        </a:p>
      </dgm:t>
    </dgm:pt>
    <dgm:pt modelId="{74C2B538-FE03-4E04-93A1-6EADAA30CF3D}">
      <dgm:prSet custT="1"/>
      <dgm:spPr>
        <a:solidFill>
          <a:schemeClr val="accent1"/>
        </a:solidFill>
      </dgm:spPr>
      <dgm:t>
        <a:bodyPr/>
        <a:lstStyle/>
        <a:p>
          <a:r>
            <a:rPr lang="en-GB" sz="1400"/>
            <a:t>EAs communicate with three broad communities - that use the architecture differently:</a:t>
          </a:r>
          <a:endParaRPr lang="en-US" sz="1400"/>
        </a:p>
      </dgm:t>
    </dgm:pt>
    <dgm:pt modelId="{CEF1664A-7BC4-4D68-A58D-4944DF30839A}" type="parTrans" cxnId="{B975DD61-DA01-4A8E-9709-7BFBF676FC67}">
      <dgm:prSet/>
      <dgm:spPr/>
      <dgm:t>
        <a:bodyPr/>
        <a:lstStyle/>
        <a:p>
          <a:endParaRPr lang="en-US" sz="1400"/>
        </a:p>
      </dgm:t>
    </dgm:pt>
    <dgm:pt modelId="{2A34F7E0-1A0E-4F86-9702-D6899E54CCD3}" type="sibTrans" cxnId="{B975DD61-DA01-4A8E-9709-7BFBF676FC67}">
      <dgm:prSet/>
      <dgm:spPr/>
      <dgm:t>
        <a:bodyPr/>
        <a:lstStyle/>
        <a:p>
          <a:endParaRPr lang="en-US" sz="1400"/>
        </a:p>
      </dgm:t>
    </dgm:pt>
    <dgm:pt modelId="{74D51A3D-1FA8-4F61-BBD1-45D4018456F6}">
      <dgm:prSet custT="1"/>
      <dgm:spPr/>
      <dgm:t>
        <a:bodyPr/>
        <a:lstStyle/>
        <a:p>
          <a:pPr marL="365760" indent="-365760">
            <a:lnSpc>
              <a:spcPct val="100000"/>
            </a:lnSpc>
            <a:spcBef>
              <a:spcPts val="600"/>
            </a:spcBef>
            <a:spcAft>
              <a:spcPts val="0"/>
            </a:spcAft>
            <a:buFont typeface="Wingdings" panose="05000000000000000000" pitchFamily="2" charset="2"/>
            <a:buChar char="q"/>
          </a:pPr>
          <a:r>
            <a:rPr lang="en-GB" sz="1100" dirty="0"/>
            <a:t>Stakeholders</a:t>
          </a:r>
          <a:endParaRPr lang="en-US" sz="1100" dirty="0"/>
        </a:p>
      </dgm:t>
    </dgm:pt>
    <dgm:pt modelId="{458BF5CD-5063-4FFA-9097-EFCA054EF96D}" type="parTrans" cxnId="{552E9DC5-530D-4661-8C1F-E0AE33BC0BD1}">
      <dgm:prSet/>
      <dgm:spPr/>
      <dgm:t>
        <a:bodyPr/>
        <a:lstStyle/>
        <a:p>
          <a:endParaRPr lang="en-US" sz="1400"/>
        </a:p>
      </dgm:t>
    </dgm:pt>
    <dgm:pt modelId="{9D158109-978D-4BBF-878A-162FCB13C835}" type="sibTrans" cxnId="{552E9DC5-530D-4661-8C1F-E0AE33BC0BD1}">
      <dgm:prSet/>
      <dgm:spPr/>
      <dgm:t>
        <a:bodyPr/>
        <a:lstStyle/>
        <a:p>
          <a:endParaRPr lang="en-US" sz="1400"/>
        </a:p>
      </dgm:t>
    </dgm:pt>
    <dgm:pt modelId="{F6B98478-99AB-47F8-ADF9-C7BBD85D1D6F}">
      <dgm:prSet custT="1"/>
      <dgm:spPr/>
      <dgm:t>
        <a:bodyPr/>
        <a:lstStyle/>
        <a:p>
          <a:pPr marL="365760" indent="-365760">
            <a:lnSpc>
              <a:spcPct val="100000"/>
            </a:lnSpc>
            <a:spcBef>
              <a:spcPct val="0"/>
            </a:spcBef>
            <a:spcAft>
              <a:spcPts val="0"/>
            </a:spcAft>
            <a:buFont typeface="Wingdings" panose="05000000000000000000" pitchFamily="2" charset="2"/>
            <a:buChar char="q"/>
          </a:pPr>
          <a:r>
            <a:rPr lang="en-GB" sz="1100" dirty="0"/>
            <a:t>Implementers</a:t>
          </a:r>
          <a:endParaRPr lang="en-US" sz="1100" dirty="0"/>
        </a:p>
      </dgm:t>
    </dgm:pt>
    <dgm:pt modelId="{77141F04-2C3C-4CF0-A1E0-CCAE7E170EAA}" type="parTrans" cxnId="{1FA200C6-EE7A-4275-B886-7B7AA9A5B46E}">
      <dgm:prSet/>
      <dgm:spPr/>
      <dgm:t>
        <a:bodyPr/>
        <a:lstStyle/>
        <a:p>
          <a:endParaRPr lang="en-US" sz="1400"/>
        </a:p>
      </dgm:t>
    </dgm:pt>
    <dgm:pt modelId="{28E6821F-2C4E-40A6-9D38-CBA174131D8D}" type="sibTrans" cxnId="{1FA200C6-EE7A-4275-B886-7B7AA9A5B46E}">
      <dgm:prSet/>
      <dgm:spPr/>
      <dgm:t>
        <a:bodyPr/>
        <a:lstStyle/>
        <a:p>
          <a:endParaRPr lang="en-US" sz="1400"/>
        </a:p>
      </dgm:t>
    </dgm:pt>
    <dgm:pt modelId="{27F73704-2849-44BC-B409-A88BE4977FB7}">
      <dgm:prSet custT="1"/>
      <dgm:spPr/>
      <dgm:t>
        <a:bodyPr/>
        <a:lstStyle/>
        <a:p>
          <a:pPr marL="365760" indent="-365760">
            <a:lnSpc>
              <a:spcPct val="100000"/>
            </a:lnSpc>
            <a:spcBef>
              <a:spcPct val="0"/>
            </a:spcBef>
            <a:spcAft>
              <a:spcPts val="600"/>
            </a:spcAft>
            <a:buFont typeface="Wingdings" panose="05000000000000000000" pitchFamily="2" charset="2"/>
            <a:buChar char="q"/>
          </a:pPr>
          <a:r>
            <a:rPr lang="en-GB" sz="1100" dirty="0"/>
            <a:t>Decision-makers</a:t>
          </a:r>
          <a:endParaRPr lang="en-US" sz="1100" dirty="0"/>
        </a:p>
      </dgm:t>
    </dgm:pt>
    <dgm:pt modelId="{BA25D79E-81F8-440B-B3DD-B75E123D9DAB}" type="parTrans" cxnId="{06F9E443-45C8-4903-AB2A-E01CB3E4AF94}">
      <dgm:prSet/>
      <dgm:spPr/>
      <dgm:t>
        <a:bodyPr/>
        <a:lstStyle/>
        <a:p>
          <a:endParaRPr lang="en-US" sz="1400"/>
        </a:p>
      </dgm:t>
    </dgm:pt>
    <dgm:pt modelId="{D99BD131-79EC-4B7D-BC8D-15BE2F39EA1C}" type="sibTrans" cxnId="{06F9E443-45C8-4903-AB2A-E01CB3E4AF94}">
      <dgm:prSet/>
      <dgm:spPr/>
      <dgm:t>
        <a:bodyPr/>
        <a:lstStyle/>
        <a:p>
          <a:endParaRPr lang="en-US" sz="1400"/>
        </a:p>
      </dgm:t>
    </dgm:pt>
    <dgm:pt modelId="{7D41E280-8AE7-47C7-9D12-7DA54957FC2F}">
      <dgm:prSet custT="1"/>
      <dgm:spPr>
        <a:solidFill>
          <a:schemeClr val="accent1"/>
        </a:solidFill>
      </dgm:spPr>
      <dgm:t>
        <a:bodyPr/>
        <a:lstStyle/>
        <a:p>
          <a:r>
            <a:rPr lang="en-GB" sz="1400"/>
            <a:t>Informal communication is the most important communication that will be undertaken and provides confidence that cannot be underestimated.</a:t>
          </a:r>
          <a:endParaRPr lang="en-US" sz="1400"/>
        </a:p>
      </dgm:t>
    </dgm:pt>
    <dgm:pt modelId="{C3869B58-88D0-4E0C-B3B1-BB7C0A9FCF07}" type="parTrans" cxnId="{0F7A2EDA-D4C3-43C1-A223-2D6D6E78DB6A}">
      <dgm:prSet/>
      <dgm:spPr/>
      <dgm:t>
        <a:bodyPr/>
        <a:lstStyle/>
        <a:p>
          <a:endParaRPr lang="en-US" sz="1400"/>
        </a:p>
      </dgm:t>
    </dgm:pt>
    <dgm:pt modelId="{5F68B7BD-F817-48AA-BE9E-FCE4BE9F1D98}" type="sibTrans" cxnId="{0F7A2EDA-D4C3-43C1-A223-2D6D6E78DB6A}">
      <dgm:prSet/>
      <dgm:spPr/>
      <dgm:t>
        <a:bodyPr/>
        <a:lstStyle/>
        <a:p>
          <a:endParaRPr lang="en-US" sz="1400"/>
        </a:p>
      </dgm:t>
    </dgm:pt>
    <dgm:pt modelId="{9740994A-157B-40DF-AD44-B7751C4E3795}" type="pres">
      <dgm:prSet presAssocID="{8D780AF6-8A87-447E-BE3E-0D5F37B0705E}" presName="linear" presStyleCnt="0">
        <dgm:presLayoutVars>
          <dgm:animLvl val="lvl"/>
          <dgm:resizeHandles val="exact"/>
        </dgm:presLayoutVars>
      </dgm:prSet>
      <dgm:spPr/>
    </dgm:pt>
    <dgm:pt modelId="{951DC9E1-D0ED-44D4-9ED4-E0E09DB09428}" type="pres">
      <dgm:prSet presAssocID="{D06A3897-4A3B-4A4C-898A-E5A17249CFF5}" presName="parentText" presStyleLbl="node1" presStyleIdx="0" presStyleCnt="5">
        <dgm:presLayoutVars>
          <dgm:chMax val="0"/>
          <dgm:bulletEnabled val="1"/>
        </dgm:presLayoutVars>
      </dgm:prSet>
      <dgm:spPr/>
    </dgm:pt>
    <dgm:pt modelId="{C375A4B3-EA82-48A3-9FC5-73B8342A98B7}" type="pres">
      <dgm:prSet presAssocID="{D06A3897-4A3B-4A4C-898A-E5A17249CFF5}" presName="childText" presStyleLbl="revTx" presStyleIdx="0" presStyleCnt="2" custScaleX="100000" custScaleY="97919">
        <dgm:presLayoutVars>
          <dgm:bulletEnabled val="1"/>
        </dgm:presLayoutVars>
      </dgm:prSet>
      <dgm:spPr/>
    </dgm:pt>
    <dgm:pt modelId="{A20B7F53-7FA5-4503-B3DF-663038462ED4}" type="pres">
      <dgm:prSet presAssocID="{0C55FCED-95B6-4D73-9E75-D49CF963569F}" presName="parentText" presStyleLbl="node1" presStyleIdx="1" presStyleCnt="5">
        <dgm:presLayoutVars>
          <dgm:chMax val="0"/>
          <dgm:bulletEnabled val="1"/>
        </dgm:presLayoutVars>
      </dgm:prSet>
      <dgm:spPr/>
    </dgm:pt>
    <dgm:pt modelId="{A45E56BD-627A-44E6-819E-0EC7015CBC52}" type="pres">
      <dgm:prSet presAssocID="{84895C45-140B-4B4A-95D5-6B1E54D89A14}" presName="spacer" presStyleCnt="0"/>
      <dgm:spPr/>
    </dgm:pt>
    <dgm:pt modelId="{56C8D665-076D-4B92-BB1A-CD9EAF4AA5D9}" type="pres">
      <dgm:prSet presAssocID="{856C6648-9E55-46D0-971C-B6342AA147A4}" presName="parentText" presStyleLbl="node1" presStyleIdx="2" presStyleCnt="5">
        <dgm:presLayoutVars>
          <dgm:chMax val="0"/>
          <dgm:bulletEnabled val="1"/>
        </dgm:presLayoutVars>
      </dgm:prSet>
      <dgm:spPr/>
    </dgm:pt>
    <dgm:pt modelId="{77834D9C-7765-43B5-A386-563993921360}" type="pres">
      <dgm:prSet presAssocID="{D75C2AE5-FC86-4389-A4F2-F8771147AEA6}" presName="spacer" presStyleCnt="0"/>
      <dgm:spPr/>
    </dgm:pt>
    <dgm:pt modelId="{F88AE81C-7EE2-45B7-86EE-AD284AD32277}" type="pres">
      <dgm:prSet presAssocID="{74C2B538-FE03-4E04-93A1-6EADAA30CF3D}" presName="parentText" presStyleLbl="node1" presStyleIdx="3" presStyleCnt="5">
        <dgm:presLayoutVars>
          <dgm:chMax val="0"/>
          <dgm:bulletEnabled val="1"/>
        </dgm:presLayoutVars>
      </dgm:prSet>
      <dgm:spPr/>
    </dgm:pt>
    <dgm:pt modelId="{FD2DDEB1-5B91-4458-87D9-BA0C8F85A3FD}" type="pres">
      <dgm:prSet presAssocID="{74C2B538-FE03-4E04-93A1-6EADAA30CF3D}" presName="childText" presStyleLbl="revTx" presStyleIdx="1" presStyleCnt="2">
        <dgm:presLayoutVars>
          <dgm:bulletEnabled val="1"/>
        </dgm:presLayoutVars>
      </dgm:prSet>
      <dgm:spPr/>
    </dgm:pt>
    <dgm:pt modelId="{920B8AA9-B13F-4FF5-A2EB-6DF925F5502E}" type="pres">
      <dgm:prSet presAssocID="{7D41E280-8AE7-47C7-9D12-7DA54957FC2F}" presName="parentText" presStyleLbl="node1" presStyleIdx="4" presStyleCnt="5">
        <dgm:presLayoutVars>
          <dgm:chMax val="0"/>
          <dgm:bulletEnabled val="1"/>
        </dgm:presLayoutVars>
      </dgm:prSet>
      <dgm:spPr/>
    </dgm:pt>
  </dgm:ptLst>
  <dgm:cxnLst>
    <dgm:cxn modelId="{CF194202-07BF-48FC-B0D6-646D18C039B2}" type="presOf" srcId="{8D780AF6-8A87-447E-BE3E-0D5F37B0705E}" destId="{9740994A-157B-40DF-AD44-B7751C4E3795}" srcOrd="0" destOrd="0" presId="urn:microsoft.com/office/officeart/2005/8/layout/vList2"/>
    <dgm:cxn modelId="{D8D7C509-F159-495F-893C-1D88B4683AC9}" type="presOf" srcId="{74C2B538-FE03-4E04-93A1-6EADAA30CF3D}" destId="{F88AE81C-7EE2-45B7-86EE-AD284AD32277}" srcOrd="0" destOrd="0" presId="urn:microsoft.com/office/officeart/2005/8/layout/vList2"/>
    <dgm:cxn modelId="{0AA08818-D7C7-481D-B523-835217AECBE0}" type="presOf" srcId="{D1BE0FF2-F437-4849-ACC9-F517876DDEC3}" destId="{C375A4B3-EA82-48A3-9FC5-73B8342A98B7}" srcOrd="0" destOrd="0" presId="urn:microsoft.com/office/officeart/2005/8/layout/vList2"/>
    <dgm:cxn modelId="{AEA35519-7D33-4F39-9810-199A39464FA0}" type="presOf" srcId="{7D41E280-8AE7-47C7-9D12-7DA54957FC2F}" destId="{920B8AA9-B13F-4FF5-A2EB-6DF925F5502E}" srcOrd="0" destOrd="0" presId="urn:microsoft.com/office/officeart/2005/8/layout/vList2"/>
    <dgm:cxn modelId="{9731042C-30E9-4BED-B68B-1C9E875999DE}" srcId="{D06A3897-4A3B-4A4C-898A-E5A17249CFF5}" destId="{AB2D5AD6-12C2-4CE6-A1F9-953CFF52A324}" srcOrd="1" destOrd="0" parTransId="{37E27958-6363-4330-BBE5-75F964071FFE}" sibTransId="{9B20A9C0-517F-4E05-B641-7606391B052E}"/>
    <dgm:cxn modelId="{7A68FF38-86CD-444D-ADA9-D804AA8106F7}" type="presOf" srcId="{27F73704-2849-44BC-B409-A88BE4977FB7}" destId="{FD2DDEB1-5B91-4458-87D9-BA0C8F85A3FD}" srcOrd="0" destOrd="2" presId="urn:microsoft.com/office/officeart/2005/8/layout/vList2"/>
    <dgm:cxn modelId="{B975DD61-DA01-4A8E-9709-7BFBF676FC67}" srcId="{8D780AF6-8A87-447E-BE3E-0D5F37B0705E}" destId="{74C2B538-FE03-4E04-93A1-6EADAA30CF3D}" srcOrd="3" destOrd="0" parTransId="{CEF1664A-7BC4-4D68-A58D-4944DF30839A}" sibTransId="{2A34F7E0-1A0E-4F86-9702-D6899E54CCD3}"/>
    <dgm:cxn modelId="{06F9E443-45C8-4903-AB2A-E01CB3E4AF94}" srcId="{74C2B538-FE03-4E04-93A1-6EADAA30CF3D}" destId="{27F73704-2849-44BC-B409-A88BE4977FB7}" srcOrd="2" destOrd="0" parTransId="{BA25D79E-81F8-440B-B3DD-B75E123D9DAB}" sibTransId="{D99BD131-79EC-4B7D-BC8D-15BE2F39EA1C}"/>
    <dgm:cxn modelId="{645C924C-5CFA-4190-8E71-42877C289834}" type="presOf" srcId="{856C6648-9E55-46D0-971C-B6342AA147A4}" destId="{56C8D665-076D-4B92-BB1A-CD9EAF4AA5D9}" srcOrd="0" destOrd="0" presId="urn:microsoft.com/office/officeart/2005/8/layout/vList2"/>
    <dgm:cxn modelId="{60B21470-46F9-4AAB-BDBC-D9C06B7CF774}" type="presOf" srcId="{0C55FCED-95B6-4D73-9E75-D49CF963569F}" destId="{A20B7F53-7FA5-4503-B3DF-663038462ED4}" srcOrd="0" destOrd="0" presId="urn:microsoft.com/office/officeart/2005/8/layout/vList2"/>
    <dgm:cxn modelId="{97B4EB53-A77C-4CE2-89A2-D069743FD89C}" type="presOf" srcId="{F6B98478-99AB-47F8-ADF9-C7BBD85D1D6F}" destId="{FD2DDEB1-5B91-4458-87D9-BA0C8F85A3FD}" srcOrd="0" destOrd="1" presId="urn:microsoft.com/office/officeart/2005/8/layout/vList2"/>
    <dgm:cxn modelId="{458F6756-8AE8-447D-81B3-9141137281D2}" srcId="{8D780AF6-8A87-447E-BE3E-0D5F37B0705E}" destId="{D06A3897-4A3B-4A4C-898A-E5A17249CFF5}" srcOrd="0" destOrd="0" parTransId="{10C55475-8881-4203-8B76-8E1C49EDC888}" sibTransId="{8A5E3B72-2B16-4ADD-A262-6CB8FBB13A0D}"/>
    <dgm:cxn modelId="{2BAA957E-EBA8-4C00-802B-03D49D60D756}" type="presOf" srcId="{D06A3897-4A3B-4A4C-898A-E5A17249CFF5}" destId="{951DC9E1-D0ED-44D4-9ED4-E0E09DB09428}" srcOrd="0" destOrd="0" presId="urn:microsoft.com/office/officeart/2005/8/layout/vList2"/>
    <dgm:cxn modelId="{AB0B4B9A-57E7-459D-B0BE-5EDCC669C53B}" srcId="{D06A3897-4A3B-4A4C-898A-E5A17249CFF5}" destId="{D1BE0FF2-F437-4849-ACC9-F517876DDEC3}" srcOrd="0" destOrd="0" parTransId="{855713F2-F597-48C5-B725-E971AA5665C5}" sibTransId="{903C5979-5B66-47E4-BA89-EB73C6D76FA5}"/>
    <dgm:cxn modelId="{8DFBC39F-C547-4F63-9F79-168A4F15F58D}" srcId="{8D780AF6-8A87-447E-BE3E-0D5F37B0705E}" destId="{856C6648-9E55-46D0-971C-B6342AA147A4}" srcOrd="2" destOrd="0" parTransId="{A4776672-7CF1-4E48-8BEC-92F97F1F8B17}" sibTransId="{D75C2AE5-FC86-4389-A4F2-F8771147AEA6}"/>
    <dgm:cxn modelId="{1EFEC7A9-EF49-4273-8C8D-C68E5EA48771}" type="presOf" srcId="{AB2D5AD6-12C2-4CE6-A1F9-953CFF52A324}" destId="{C375A4B3-EA82-48A3-9FC5-73B8342A98B7}" srcOrd="0" destOrd="1" presId="urn:microsoft.com/office/officeart/2005/8/layout/vList2"/>
    <dgm:cxn modelId="{743DD4B5-60D5-4AE2-8330-F1613FA86776}" srcId="{8D780AF6-8A87-447E-BE3E-0D5F37B0705E}" destId="{0C55FCED-95B6-4D73-9E75-D49CF963569F}" srcOrd="1" destOrd="0" parTransId="{55B5F48F-BAF6-4B12-B51B-9B25352E334D}" sibTransId="{84895C45-140B-4B4A-95D5-6B1E54D89A14}"/>
    <dgm:cxn modelId="{3AAF7FBD-93D1-4EF2-AA90-2E39E968DEC2}" type="presOf" srcId="{74D51A3D-1FA8-4F61-BBD1-45D4018456F6}" destId="{FD2DDEB1-5B91-4458-87D9-BA0C8F85A3FD}" srcOrd="0" destOrd="0" presId="urn:microsoft.com/office/officeart/2005/8/layout/vList2"/>
    <dgm:cxn modelId="{552E9DC5-530D-4661-8C1F-E0AE33BC0BD1}" srcId="{74C2B538-FE03-4E04-93A1-6EADAA30CF3D}" destId="{74D51A3D-1FA8-4F61-BBD1-45D4018456F6}" srcOrd="0" destOrd="0" parTransId="{458BF5CD-5063-4FFA-9097-EFCA054EF96D}" sibTransId="{9D158109-978D-4BBF-878A-162FCB13C835}"/>
    <dgm:cxn modelId="{1FA200C6-EE7A-4275-B886-7B7AA9A5B46E}" srcId="{74C2B538-FE03-4E04-93A1-6EADAA30CF3D}" destId="{F6B98478-99AB-47F8-ADF9-C7BBD85D1D6F}" srcOrd="1" destOrd="0" parTransId="{77141F04-2C3C-4CF0-A1E0-CCAE7E170EAA}" sibTransId="{28E6821F-2C4E-40A6-9D38-CBA174131D8D}"/>
    <dgm:cxn modelId="{0F7A2EDA-D4C3-43C1-A223-2D6D6E78DB6A}" srcId="{8D780AF6-8A87-447E-BE3E-0D5F37B0705E}" destId="{7D41E280-8AE7-47C7-9D12-7DA54957FC2F}" srcOrd="4" destOrd="0" parTransId="{C3869B58-88D0-4E0C-B3B1-BB7C0A9FCF07}" sibTransId="{5F68B7BD-F817-48AA-BE9E-FCE4BE9F1D98}"/>
    <dgm:cxn modelId="{05575805-3BD4-4F84-B15B-D6E230C887A4}" type="presParOf" srcId="{9740994A-157B-40DF-AD44-B7751C4E3795}" destId="{951DC9E1-D0ED-44D4-9ED4-E0E09DB09428}" srcOrd="0" destOrd="0" presId="urn:microsoft.com/office/officeart/2005/8/layout/vList2"/>
    <dgm:cxn modelId="{84C04A27-EE92-4624-A7F2-131BB5B36F0F}" type="presParOf" srcId="{9740994A-157B-40DF-AD44-B7751C4E3795}" destId="{C375A4B3-EA82-48A3-9FC5-73B8342A98B7}" srcOrd="1" destOrd="0" presId="urn:microsoft.com/office/officeart/2005/8/layout/vList2"/>
    <dgm:cxn modelId="{A09F929B-4897-447F-B597-DDC347E82C77}" type="presParOf" srcId="{9740994A-157B-40DF-AD44-B7751C4E3795}" destId="{A20B7F53-7FA5-4503-B3DF-663038462ED4}" srcOrd="2" destOrd="0" presId="urn:microsoft.com/office/officeart/2005/8/layout/vList2"/>
    <dgm:cxn modelId="{56267753-B969-4B05-9CC4-10B463741613}" type="presParOf" srcId="{9740994A-157B-40DF-AD44-B7751C4E3795}" destId="{A45E56BD-627A-44E6-819E-0EC7015CBC52}" srcOrd="3" destOrd="0" presId="urn:microsoft.com/office/officeart/2005/8/layout/vList2"/>
    <dgm:cxn modelId="{7F47C503-D150-4E05-9A72-67F0BE8B52CB}" type="presParOf" srcId="{9740994A-157B-40DF-AD44-B7751C4E3795}" destId="{56C8D665-076D-4B92-BB1A-CD9EAF4AA5D9}" srcOrd="4" destOrd="0" presId="urn:microsoft.com/office/officeart/2005/8/layout/vList2"/>
    <dgm:cxn modelId="{4F719C1A-BD8C-4F06-8CC2-A1318C06CC28}" type="presParOf" srcId="{9740994A-157B-40DF-AD44-B7751C4E3795}" destId="{77834D9C-7765-43B5-A386-563993921360}" srcOrd="5" destOrd="0" presId="urn:microsoft.com/office/officeart/2005/8/layout/vList2"/>
    <dgm:cxn modelId="{861E1B48-6F87-4B19-9C6C-501FFD835806}" type="presParOf" srcId="{9740994A-157B-40DF-AD44-B7751C4E3795}" destId="{F88AE81C-7EE2-45B7-86EE-AD284AD32277}" srcOrd="6" destOrd="0" presId="urn:microsoft.com/office/officeart/2005/8/layout/vList2"/>
    <dgm:cxn modelId="{C90D4D48-3B6D-4596-B7A5-54C0BFFF5665}" type="presParOf" srcId="{9740994A-157B-40DF-AD44-B7751C4E3795}" destId="{FD2DDEB1-5B91-4458-87D9-BA0C8F85A3FD}" srcOrd="7" destOrd="0" presId="urn:microsoft.com/office/officeart/2005/8/layout/vList2"/>
    <dgm:cxn modelId="{B63F5514-B5BA-4A95-9E21-14AE2E842DCD}" type="presParOf" srcId="{9740994A-157B-40DF-AD44-B7751C4E3795}" destId="{920B8AA9-B13F-4FF5-A2EB-6DF925F5502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912007A4-45BF-465D-A6D4-7D17F5375395}"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BD0B53DD-DCFD-4F43-B9B8-F93679E3E0B8}">
      <dgm:prSet custT="1"/>
      <dgm:spPr>
        <a:solidFill>
          <a:schemeClr val="accent1"/>
        </a:solidFill>
      </dgm:spPr>
      <dgm:t>
        <a:bodyPr/>
        <a:lstStyle/>
        <a:p>
          <a:r>
            <a:rPr lang="en-GB" sz="1400"/>
            <a:t>Implementation and Migration Plan (detailed)</a:t>
          </a:r>
          <a:endParaRPr lang="en-US" sz="1400"/>
        </a:p>
      </dgm:t>
    </dgm:pt>
    <dgm:pt modelId="{4F34D3CB-006B-43BA-A9C0-04FD1FC75B70}" type="parTrans" cxnId="{6668ABDB-03B2-433E-8358-307FB4BEF96B}">
      <dgm:prSet/>
      <dgm:spPr/>
      <dgm:t>
        <a:bodyPr/>
        <a:lstStyle/>
        <a:p>
          <a:endParaRPr lang="en-US" sz="1400"/>
        </a:p>
      </dgm:t>
    </dgm:pt>
    <dgm:pt modelId="{93030531-EC27-4A88-8862-B51085EF4D42}" type="sibTrans" cxnId="{6668ABDB-03B2-433E-8358-307FB4BEF96B}">
      <dgm:prSet/>
      <dgm:spPr/>
      <dgm:t>
        <a:bodyPr/>
        <a:lstStyle/>
        <a:p>
          <a:endParaRPr lang="en-US" sz="1400"/>
        </a:p>
      </dgm:t>
    </dgm:pt>
    <dgm:pt modelId="{F3DAA2A5-D6F5-41A5-AECB-6AE0D8225495}">
      <dgm:prSet custT="1"/>
      <dgm:spPr>
        <a:solidFill>
          <a:schemeClr val="accent1"/>
        </a:solidFill>
      </dgm:spPr>
      <dgm:t>
        <a:bodyPr/>
        <a:lstStyle/>
        <a:p>
          <a:r>
            <a:rPr lang="en-GB" sz="1400"/>
            <a:t>Finalized Architecture Definition Document, including:</a:t>
          </a:r>
          <a:endParaRPr lang="en-US" sz="1400"/>
        </a:p>
      </dgm:t>
    </dgm:pt>
    <dgm:pt modelId="{5E11B442-6498-44FF-9E7F-BACE4C2B9B91}" type="parTrans" cxnId="{B9C65250-91FB-4F10-A097-5DEDD247B23A}">
      <dgm:prSet/>
      <dgm:spPr/>
      <dgm:t>
        <a:bodyPr/>
        <a:lstStyle/>
        <a:p>
          <a:endParaRPr lang="en-US" sz="1400"/>
        </a:p>
      </dgm:t>
    </dgm:pt>
    <dgm:pt modelId="{DDBB38C7-0032-406D-AAAC-CFC5B7276D89}" type="sibTrans" cxnId="{B9C65250-91FB-4F10-A097-5DEDD247B23A}">
      <dgm:prSet/>
      <dgm:spPr/>
      <dgm:t>
        <a:bodyPr/>
        <a:lstStyle/>
        <a:p>
          <a:endParaRPr lang="en-US" sz="1400"/>
        </a:p>
      </dgm:t>
    </dgm:pt>
    <dgm:pt modelId="{478D41C3-F9EB-4365-987F-5BF62998354C}">
      <dgm:prSet custT="1"/>
      <dgm:spPr/>
      <dgm:t>
        <a:bodyPr anchor="ctr" anchorCtr="0"/>
        <a:lstStyle/>
        <a:p>
          <a:pPr marL="365760" indent="-365760">
            <a:lnSpc>
              <a:spcPct val="100000"/>
            </a:lnSpc>
            <a:spcBef>
              <a:spcPts val="600"/>
            </a:spcBef>
            <a:spcAft>
              <a:spcPts val="600"/>
            </a:spcAft>
            <a:buFont typeface="Wingdings" panose="05000000000000000000" pitchFamily="2" charset="2"/>
            <a:buChar char="q"/>
          </a:pPr>
          <a:r>
            <a:rPr lang="en-GB" sz="1400"/>
            <a:t>Finalized Transition Architectures, if any</a:t>
          </a:r>
          <a:endParaRPr lang="en-US" sz="1400"/>
        </a:p>
      </dgm:t>
    </dgm:pt>
    <dgm:pt modelId="{9E89925E-0DA1-4155-8F32-5A36BE0B74A9}" type="parTrans" cxnId="{CA6F770C-0BED-4F83-A7EB-26B2A4AFC621}">
      <dgm:prSet/>
      <dgm:spPr/>
      <dgm:t>
        <a:bodyPr/>
        <a:lstStyle/>
        <a:p>
          <a:endParaRPr lang="en-US" sz="1400"/>
        </a:p>
      </dgm:t>
    </dgm:pt>
    <dgm:pt modelId="{B1D34BCA-0347-4221-A651-1AA3FB02457A}" type="sibTrans" cxnId="{CA6F770C-0BED-4F83-A7EB-26B2A4AFC621}">
      <dgm:prSet/>
      <dgm:spPr/>
      <dgm:t>
        <a:bodyPr/>
        <a:lstStyle/>
        <a:p>
          <a:endParaRPr lang="en-US" sz="1400"/>
        </a:p>
      </dgm:t>
    </dgm:pt>
    <dgm:pt modelId="{372C527F-9314-4156-9316-0029F081D980}">
      <dgm:prSet custT="1"/>
      <dgm:spPr>
        <a:solidFill>
          <a:schemeClr val="accent1"/>
        </a:solidFill>
      </dgm:spPr>
      <dgm:t>
        <a:bodyPr/>
        <a:lstStyle/>
        <a:p>
          <a:r>
            <a:rPr lang="en-GB" sz="1400"/>
            <a:t>Finalized Architecture Requirements Specification</a:t>
          </a:r>
          <a:endParaRPr lang="en-US" sz="1400"/>
        </a:p>
      </dgm:t>
    </dgm:pt>
    <dgm:pt modelId="{A1AEF8EE-B56D-48D0-B333-5B6659D72F63}" type="parTrans" cxnId="{390DE9E8-8544-485B-9E2F-9A3270920781}">
      <dgm:prSet/>
      <dgm:spPr/>
      <dgm:t>
        <a:bodyPr/>
        <a:lstStyle/>
        <a:p>
          <a:endParaRPr lang="en-US" sz="1400"/>
        </a:p>
      </dgm:t>
    </dgm:pt>
    <dgm:pt modelId="{B4DB03CE-66C4-47FE-85A0-15E81C64DF5F}" type="sibTrans" cxnId="{390DE9E8-8544-485B-9E2F-9A3270920781}">
      <dgm:prSet/>
      <dgm:spPr/>
      <dgm:t>
        <a:bodyPr/>
        <a:lstStyle/>
        <a:p>
          <a:endParaRPr lang="en-US" sz="1400"/>
        </a:p>
      </dgm:t>
    </dgm:pt>
    <dgm:pt modelId="{FDD6CD55-5FF7-4021-B2CF-6B41D245FFFE}">
      <dgm:prSet custT="1"/>
      <dgm:spPr>
        <a:solidFill>
          <a:schemeClr val="accent1"/>
        </a:solidFill>
      </dgm:spPr>
      <dgm:t>
        <a:bodyPr/>
        <a:lstStyle/>
        <a:p>
          <a:r>
            <a:rPr lang="en-GB" sz="1400"/>
            <a:t>Finalized Architecture Roadmap</a:t>
          </a:r>
          <a:endParaRPr lang="en-US" sz="1400"/>
        </a:p>
      </dgm:t>
    </dgm:pt>
    <dgm:pt modelId="{2177F3C7-4352-419F-BB82-8D3C877152B6}" type="parTrans" cxnId="{78370293-0484-44DF-B069-431ED10A3590}">
      <dgm:prSet/>
      <dgm:spPr/>
      <dgm:t>
        <a:bodyPr/>
        <a:lstStyle/>
        <a:p>
          <a:endParaRPr lang="en-US" sz="1400"/>
        </a:p>
      </dgm:t>
    </dgm:pt>
    <dgm:pt modelId="{3F4E8A8B-C25F-4AD1-87E9-BAB46442E0C5}" type="sibTrans" cxnId="{78370293-0484-44DF-B069-431ED10A3590}">
      <dgm:prSet/>
      <dgm:spPr/>
      <dgm:t>
        <a:bodyPr/>
        <a:lstStyle/>
        <a:p>
          <a:endParaRPr lang="en-US" sz="1400"/>
        </a:p>
      </dgm:t>
    </dgm:pt>
    <dgm:pt modelId="{E465F496-EEE7-4286-A6BE-2BE33E5E0EB7}">
      <dgm:prSet custT="1"/>
      <dgm:spPr>
        <a:solidFill>
          <a:schemeClr val="accent1"/>
        </a:solidFill>
      </dgm:spPr>
      <dgm:t>
        <a:bodyPr/>
        <a:lstStyle/>
        <a:p>
          <a:r>
            <a:rPr lang="en-GB" sz="1400"/>
            <a:t>Re-Usable ABBs</a:t>
          </a:r>
          <a:endParaRPr lang="en-US" sz="1400"/>
        </a:p>
      </dgm:t>
    </dgm:pt>
    <dgm:pt modelId="{63FD5FFA-0676-43CC-802E-709B8BBDD84E}" type="parTrans" cxnId="{43FBAC4E-6757-45B0-8086-843B9408C5E4}">
      <dgm:prSet/>
      <dgm:spPr/>
      <dgm:t>
        <a:bodyPr/>
        <a:lstStyle/>
        <a:p>
          <a:endParaRPr lang="en-US" sz="1400"/>
        </a:p>
      </dgm:t>
    </dgm:pt>
    <dgm:pt modelId="{B91506DE-8CB9-4923-940B-48B27B3D5B16}" type="sibTrans" cxnId="{43FBAC4E-6757-45B0-8086-843B9408C5E4}">
      <dgm:prSet/>
      <dgm:spPr/>
      <dgm:t>
        <a:bodyPr/>
        <a:lstStyle/>
        <a:p>
          <a:endParaRPr lang="en-US" sz="1400"/>
        </a:p>
      </dgm:t>
    </dgm:pt>
    <dgm:pt modelId="{D749D1D6-3D8A-4C3E-9095-F4B5C0C49076}">
      <dgm:prSet custT="1"/>
      <dgm:spPr>
        <a:solidFill>
          <a:schemeClr val="accent1"/>
        </a:solidFill>
      </dgm:spPr>
      <dgm:t>
        <a:bodyPr/>
        <a:lstStyle/>
        <a:p>
          <a:r>
            <a:rPr lang="en-GB" sz="1400"/>
            <a:t>Requests for Architecture Work  for a new iteration of the ADM (if any)</a:t>
          </a:r>
          <a:endParaRPr lang="en-US" sz="1400"/>
        </a:p>
      </dgm:t>
    </dgm:pt>
    <dgm:pt modelId="{D84001BA-7B57-461C-B9EC-AB25BB4CED7A}" type="parTrans" cxnId="{CDC82BEC-4BD7-40BB-9171-4B5754982223}">
      <dgm:prSet/>
      <dgm:spPr/>
      <dgm:t>
        <a:bodyPr/>
        <a:lstStyle/>
        <a:p>
          <a:endParaRPr lang="en-US" sz="1400"/>
        </a:p>
      </dgm:t>
    </dgm:pt>
    <dgm:pt modelId="{832B2AF4-83F7-4D94-A6BE-F7C28E03C608}" type="sibTrans" cxnId="{CDC82BEC-4BD7-40BB-9171-4B5754982223}">
      <dgm:prSet/>
      <dgm:spPr/>
      <dgm:t>
        <a:bodyPr/>
        <a:lstStyle/>
        <a:p>
          <a:endParaRPr lang="en-US" sz="1400"/>
        </a:p>
      </dgm:t>
    </dgm:pt>
    <dgm:pt modelId="{C993DA36-A87E-43E4-A89C-C836E97E3B3E}">
      <dgm:prSet custT="1"/>
      <dgm:spPr>
        <a:solidFill>
          <a:schemeClr val="accent1"/>
        </a:solidFill>
      </dgm:spPr>
      <dgm:t>
        <a:bodyPr/>
        <a:lstStyle/>
        <a:p>
          <a:r>
            <a:rPr lang="en-GB" sz="1400"/>
            <a:t>Implementation Governance Model</a:t>
          </a:r>
          <a:endParaRPr lang="en-US" sz="1400"/>
        </a:p>
      </dgm:t>
    </dgm:pt>
    <dgm:pt modelId="{29BB4F11-5183-4763-BD00-D6BC7DE3D846}" type="parTrans" cxnId="{33E70265-02BF-4D0A-B039-CA26B67C4B9C}">
      <dgm:prSet/>
      <dgm:spPr/>
      <dgm:t>
        <a:bodyPr/>
        <a:lstStyle/>
        <a:p>
          <a:endParaRPr lang="en-US" sz="1400"/>
        </a:p>
      </dgm:t>
    </dgm:pt>
    <dgm:pt modelId="{E3AEF793-9052-4983-BE26-13BA2C5879B3}" type="sibTrans" cxnId="{33E70265-02BF-4D0A-B039-CA26B67C4B9C}">
      <dgm:prSet/>
      <dgm:spPr/>
      <dgm:t>
        <a:bodyPr/>
        <a:lstStyle/>
        <a:p>
          <a:endParaRPr lang="en-US" sz="1400"/>
        </a:p>
      </dgm:t>
    </dgm:pt>
    <dgm:pt modelId="{399DCDB7-1B42-4E9D-8219-49EAAD087EDF}">
      <dgm:prSet custT="1"/>
      <dgm:spPr>
        <a:solidFill>
          <a:schemeClr val="accent1"/>
        </a:solidFill>
      </dgm:spPr>
      <dgm:t>
        <a:bodyPr/>
        <a:lstStyle/>
        <a:p>
          <a:r>
            <a:rPr lang="en-GB" sz="1400"/>
            <a:t>Change Requests</a:t>
          </a:r>
          <a:endParaRPr lang="en-US" sz="1400"/>
        </a:p>
      </dgm:t>
    </dgm:pt>
    <dgm:pt modelId="{4F253DA2-6C32-47EB-8F88-E479116E1425}" type="parTrans" cxnId="{AD7FD2A6-8A6F-4C41-BA61-FF3CDC7A99DA}">
      <dgm:prSet/>
      <dgm:spPr/>
      <dgm:t>
        <a:bodyPr/>
        <a:lstStyle/>
        <a:p>
          <a:endParaRPr lang="en-US" sz="1400"/>
        </a:p>
      </dgm:t>
    </dgm:pt>
    <dgm:pt modelId="{C6618442-6486-45F8-A5CA-F2170B714D7E}" type="sibTrans" cxnId="{AD7FD2A6-8A6F-4C41-BA61-FF3CDC7A99DA}">
      <dgm:prSet/>
      <dgm:spPr/>
      <dgm:t>
        <a:bodyPr/>
        <a:lstStyle/>
        <a:p>
          <a:endParaRPr lang="en-US" sz="1400"/>
        </a:p>
      </dgm:t>
    </dgm:pt>
    <dgm:pt modelId="{543712E9-515B-4C4A-B98E-56DEC625FF8D}" type="pres">
      <dgm:prSet presAssocID="{912007A4-45BF-465D-A6D4-7D17F5375395}" presName="linear" presStyleCnt="0">
        <dgm:presLayoutVars>
          <dgm:animLvl val="lvl"/>
          <dgm:resizeHandles val="exact"/>
        </dgm:presLayoutVars>
      </dgm:prSet>
      <dgm:spPr/>
    </dgm:pt>
    <dgm:pt modelId="{BD4DCDF2-0AE0-4795-BBBB-A61C45D3F5CA}" type="pres">
      <dgm:prSet presAssocID="{BD0B53DD-DCFD-4F43-B9B8-F93679E3E0B8}" presName="parentText" presStyleLbl="node1" presStyleIdx="0" presStyleCnt="8" custScaleY="87003" custLinFactNeighborX="-1509">
        <dgm:presLayoutVars>
          <dgm:chMax val="0"/>
          <dgm:bulletEnabled val="1"/>
        </dgm:presLayoutVars>
      </dgm:prSet>
      <dgm:spPr/>
    </dgm:pt>
    <dgm:pt modelId="{E20D6F0B-34B4-402E-B6C7-E3056871044E}" type="pres">
      <dgm:prSet presAssocID="{93030531-EC27-4A88-8862-B51085EF4D42}" presName="spacer" presStyleCnt="0"/>
      <dgm:spPr/>
    </dgm:pt>
    <dgm:pt modelId="{ED0463F0-91F8-48D8-819F-6845ED09A7A5}" type="pres">
      <dgm:prSet presAssocID="{F3DAA2A5-D6F5-41A5-AECB-6AE0D8225495}" presName="parentText" presStyleLbl="node1" presStyleIdx="1" presStyleCnt="8" custScaleY="86239" custLinFactNeighborX="-1509">
        <dgm:presLayoutVars>
          <dgm:chMax val="0"/>
          <dgm:bulletEnabled val="1"/>
        </dgm:presLayoutVars>
      </dgm:prSet>
      <dgm:spPr/>
    </dgm:pt>
    <dgm:pt modelId="{0759FD1F-C520-4866-B2C9-02334420FC88}" type="pres">
      <dgm:prSet presAssocID="{F3DAA2A5-D6F5-41A5-AECB-6AE0D8225495}" presName="childText" presStyleLbl="revTx" presStyleIdx="0" presStyleCnt="1">
        <dgm:presLayoutVars>
          <dgm:bulletEnabled val="1"/>
        </dgm:presLayoutVars>
      </dgm:prSet>
      <dgm:spPr/>
    </dgm:pt>
    <dgm:pt modelId="{0511BCA4-1A6D-49AE-8470-652C062AC9C1}" type="pres">
      <dgm:prSet presAssocID="{372C527F-9314-4156-9316-0029F081D980}" presName="parentText" presStyleLbl="node1" presStyleIdx="2" presStyleCnt="8" custScaleY="86239" custLinFactNeighborX="-1509">
        <dgm:presLayoutVars>
          <dgm:chMax val="0"/>
          <dgm:bulletEnabled val="1"/>
        </dgm:presLayoutVars>
      </dgm:prSet>
      <dgm:spPr/>
    </dgm:pt>
    <dgm:pt modelId="{EC8BD84B-1C37-49E8-A390-5F84AD8AD583}" type="pres">
      <dgm:prSet presAssocID="{B4DB03CE-66C4-47FE-85A0-15E81C64DF5F}" presName="spacer" presStyleCnt="0"/>
      <dgm:spPr/>
    </dgm:pt>
    <dgm:pt modelId="{315E405B-C41E-4E19-AA2B-876CA62EB752}" type="pres">
      <dgm:prSet presAssocID="{FDD6CD55-5FF7-4021-B2CF-6B41D245FFFE}" presName="parentText" presStyleLbl="node1" presStyleIdx="3" presStyleCnt="8" custScaleY="86239" custLinFactNeighborX="-1509">
        <dgm:presLayoutVars>
          <dgm:chMax val="0"/>
          <dgm:bulletEnabled val="1"/>
        </dgm:presLayoutVars>
      </dgm:prSet>
      <dgm:spPr/>
    </dgm:pt>
    <dgm:pt modelId="{EEB4724E-2CF5-4167-BA84-208FD28D347A}" type="pres">
      <dgm:prSet presAssocID="{3F4E8A8B-C25F-4AD1-87E9-BAB46442E0C5}" presName="spacer" presStyleCnt="0"/>
      <dgm:spPr/>
    </dgm:pt>
    <dgm:pt modelId="{1B82B352-756F-4AC4-9593-6FF6E6A91774}" type="pres">
      <dgm:prSet presAssocID="{E465F496-EEE7-4286-A6BE-2BE33E5E0EB7}" presName="parentText" presStyleLbl="node1" presStyleIdx="4" presStyleCnt="8" custScaleY="82208" custLinFactNeighborX="-1509">
        <dgm:presLayoutVars>
          <dgm:chMax val="0"/>
          <dgm:bulletEnabled val="1"/>
        </dgm:presLayoutVars>
      </dgm:prSet>
      <dgm:spPr/>
    </dgm:pt>
    <dgm:pt modelId="{0E29E06B-38BB-4BD5-AB9F-D31AC2170B38}" type="pres">
      <dgm:prSet presAssocID="{B91506DE-8CB9-4923-940B-48B27B3D5B16}" presName="spacer" presStyleCnt="0"/>
      <dgm:spPr/>
    </dgm:pt>
    <dgm:pt modelId="{B7182712-26A4-4E54-B40C-EC5FE2768A29}" type="pres">
      <dgm:prSet presAssocID="{D749D1D6-3D8A-4C3E-9095-F4B5C0C49076}" presName="parentText" presStyleLbl="node1" presStyleIdx="5" presStyleCnt="8" custScaleY="106187" custLinFactNeighborX="-1509">
        <dgm:presLayoutVars>
          <dgm:chMax val="0"/>
          <dgm:bulletEnabled val="1"/>
        </dgm:presLayoutVars>
      </dgm:prSet>
      <dgm:spPr/>
    </dgm:pt>
    <dgm:pt modelId="{08F17C67-6517-4949-AB48-DFEBFEBA4916}" type="pres">
      <dgm:prSet presAssocID="{832B2AF4-83F7-4D94-A6BE-F7C28E03C608}" presName="spacer" presStyleCnt="0"/>
      <dgm:spPr/>
    </dgm:pt>
    <dgm:pt modelId="{1480F6AA-A32C-46B8-919B-55CC5EBF136C}" type="pres">
      <dgm:prSet presAssocID="{C993DA36-A87E-43E4-A89C-C836E97E3B3E}" presName="parentText" presStyleLbl="node1" presStyleIdx="6" presStyleCnt="8" custScaleY="81922" custLinFactNeighborX="-1509">
        <dgm:presLayoutVars>
          <dgm:chMax val="0"/>
          <dgm:bulletEnabled val="1"/>
        </dgm:presLayoutVars>
      </dgm:prSet>
      <dgm:spPr/>
    </dgm:pt>
    <dgm:pt modelId="{A565770F-748A-4842-9FD1-DD0FAB4C545B}" type="pres">
      <dgm:prSet presAssocID="{E3AEF793-9052-4983-BE26-13BA2C5879B3}" presName="spacer" presStyleCnt="0"/>
      <dgm:spPr/>
    </dgm:pt>
    <dgm:pt modelId="{81924321-879B-44CB-A8A3-EAB071AF5AB2}" type="pres">
      <dgm:prSet presAssocID="{399DCDB7-1B42-4E9D-8219-49EAAD087EDF}" presName="parentText" presStyleLbl="node1" presStyleIdx="7" presStyleCnt="8" custScaleY="82267">
        <dgm:presLayoutVars>
          <dgm:chMax val="0"/>
          <dgm:bulletEnabled val="1"/>
        </dgm:presLayoutVars>
      </dgm:prSet>
      <dgm:spPr/>
    </dgm:pt>
  </dgm:ptLst>
  <dgm:cxnLst>
    <dgm:cxn modelId="{E1640002-190B-434F-AE00-BF073A73732D}" type="presOf" srcId="{BD0B53DD-DCFD-4F43-B9B8-F93679E3E0B8}" destId="{BD4DCDF2-0AE0-4795-BBBB-A61C45D3F5CA}" srcOrd="0" destOrd="0" presId="urn:microsoft.com/office/officeart/2005/8/layout/vList2"/>
    <dgm:cxn modelId="{CA6F770C-0BED-4F83-A7EB-26B2A4AFC621}" srcId="{F3DAA2A5-D6F5-41A5-AECB-6AE0D8225495}" destId="{478D41C3-F9EB-4365-987F-5BF62998354C}" srcOrd="0" destOrd="0" parTransId="{9E89925E-0DA1-4155-8F32-5A36BE0B74A9}" sibTransId="{B1D34BCA-0347-4221-A651-1AA3FB02457A}"/>
    <dgm:cxn modelId="{D01B091B-C746-4FBD-ADE3-E0656281C5A1}" type="presOf" srcId="{912007A4-45BF-465D-A6D4-7D17F5375395}" destId="{543712E9-515B-4C4A-B98E-56DEC625FF8D}" srcOrd="0" destOrd="0" presId="urn:microsoft.com/office/officeart/2005/8/layout/vList2"/>
    <dgm:cxn modelId="{33E70265-02BF-4D0A-B039-CA26B67C4B9C}" srcId="{912007A4-45BF-465D-A6D4-7D17F5375395}" destId="{C993DA36-A87E-43E4-A89C-C836E97E3B3E}" srcOrd="6" destOrd="0" parTransId="{29BB4F11-5183-4763-BD00-D6BC7DE3D846}" sibTransId="{E3AEF793-9052-4983-BE26-13BA2C5879B3}"/>
    <dgm:cxn modelId="{3DC2FE4B-F090-49B5-89E7-6FD2311B8064}" type="presOf" srcId="{D749D1D6-3D8A-4C3E-9095-F4B5C0C49076}" destId="{B7182712-26A4-4E54-B40C-EC5FE2768A29}" srcOrd="0" destOrd="0" presId="urn:microsoft.com/office/officeart/2005/8/layout/vList2"/>
    <dgm:cxn modelId="{43FBAC4E-6757-45B0-8086-843B9408C5E4}" srcId="{912007A4-45BF-465D-A6D4-7D17F5375395}" destId="{E465F496-EEE7-4286-A6BE-2BE33E5E0EB7}" srcOrd="4" destOrd="0" parTransId="{63FD5FFA-0676-43CC-802E-709B8BBDD84E}" sibTransId="{B91506DE-8CB9-4923-940B-48B27B3D5B16}"/>
    <dgm:cxn modelId="{B9C65250-91FB-4F10-A097-5DEDD247B23A}" srcId="{912007A4-45BF-465D-A6D4-7D17F5375395}" destId="{F3DAA2A5-D6F5-41A5-AECB-6AE0D8225495}" srcOrd="1" destOrd="0" parTransId="{5E11B442-6498-44FF-9E7F-BACE4C2B9B91}" sibTransId="{DDBB38C7-0032-406D-AAAC-CFC5B7276D89}"/>
    <dgm:cxn modelId="{E1919A77-2CDE-4F72-AD73-C4447DAA9607}" type="presOf" srcId="{FDD6CD55-5FF7-4021-B2CF-6B41D245FFFE}" destId="{315E405B-C41E-4E19-AA2B-876CA62EB752}" srcOrd="0" destOrd="0" presId="urn:microsoft.com/office/officeart/2005/8/layout/vList2"/>
    <dgm:cxn modelId="{919E1459-3B4B-40DA-BBBE-BB711338BD0B}" type="presOf" srcId="{478D41C3-F9EB-4365-987F-5BF62998354C}" destId="{0759FD1F-C520-4866-B2C9-02334420FC88}" srcOrd="0" destOrd="0" presId="urn:microsoft.com/office/officeart/2005/8/layout/vList2"/>
    <dgm:cxn modelId="{78370293-0484-44DF-B069-431ED10A3590}" srcId="{912007A4-45BF-465D-A6D4-7D17F5375395}" destId="{FDD6CD55-5FF7-4021-B2CF-6B41D245FFFE}" srcOrd="3" destOrd="0" parTransId="{2177F3C7-4352-419F-BB82-8D3C877152B6}" sibTransId="{3F4E8A8B-C25F-4AD1-87E9-BAB46442E0C5}"/>
    <dgm:cxn modelId="{AD7FD2A6-8A6F-4C41-BA61-FF3CDC7A99DA}" srcId="{912007A4-45BF-465D-A6D4-7D17F5375395}" destId="{399DCDB7-1B42-4E9D-8219-49EAAD087EDF}" srcOrd="7" destOrd="0" parTransId="{4F253DA2-6C32-47EB-8F88-E479116E1425}" sibTransId="{C6618442-6486-45F8-A5CA-F2170B714D7E}"/>
    <dgm:cxn modelId="{4924FDB2-48B8-4BC5-90F4-D296D96D7FB0}" type="presOf" srcId="{E465F496-EEE7-4286-A6BE-2BE33E5E0EB7}" destId="{1B82B352-756F-4AC4-9593-6FF6E6A91774}" srcOrd="0" destOrd="0" presId="urn:microsoft.com/office/officeart/2005/8/layout/vList2"/>
    <dgm:cxn modelId="{B6DADACD-0572-4BFD-AAAB-041CE18160B7}" type="presOf" srcId="{399DCDB7-1B42-4E9D-8219-49EAAD087EDF}" destId="{81924321-879B-44CB-A8A3-EAB071AF5AB2}" srcOrd="0" destOrd="0" presId="urn:microsoft.com/office/officeart/2005/8/layout/vList2"/>
    <dgm:cxn modelId="{6668ABDB-03B2-433E-8358-307FB4BEF96B}" srcId="{912007A4-45BF-465D-A6D4-7D17F5375395}" destId="{BD0B53DD-DCFD-4F43-B9B8-F93679E3E0B8}" srcOrd="0" destOrd="0" parTransId="{4F34D3CB-006B-43BA-A9C0-04FD1FC75B70}" sibTransId="{93030531-EC27-4A88-8862-B51085EF4D42}"/>
    <dgm:cxn modelId="{8945E8DE-2164-46E5-94D0-0C70E2DD25B6}" type="presOf" srcId="{372C527F-9314-4156-9316-0029F081D980}" destId="{0511BCA4-1A6D-49AE-8470-652C062AC9C1}" srcOrd="0" destOrd="0" presId="urn:microsoft.com/office/officeart/2005/8/layout/vList2"/>
    <dgm:cxn modelId="{390DE9E8-8544-485B-9E2F-9A3270920781}" srcId="{912007A4-45BF-465D-A6D4-7D17F5375395}" destId="{372C527F-9314-4156-9316-0029F081D980}" srcOrd="2" destOrd="0" parTransId="{A1AEF8EE-B56D-48D0-B333-5B6659D72F63}" sibTransId="{B4DB03CE-66C4-47FE-85A0-15E81C64DF5F}"/>
    <dgm:cxn modelId="{CDC82BEC-4BD7-40BB-9171-4B5754982223}" srcId="{912007A4-45BF-465D-A6D4-7D17F5375395}" destId="{D749D1D6-3D8A-4C3E-9095-F4B5C0C49076}" srcOrd="5" destOrd="0" parTransId="{D84001BA-7B57-461C-B9EC-AB25BB4CED7A}" sibTransId="{832B2AF4-83F7-4D94-A6BE-F7C28E03C608}"/>
    <dgm:cxn modelId="{A8D98BF3-CEA3-4903-8911-E65CF068E9F6}" type="presOf" srcId="{F3DAA2A5-D6F5-41A5-AECB-6AE0D8225495}" destId="{ED0463F0-91F8-48D8-819F-6845ED09A7A5}" srcOrd="0" destOrd="0" presId="urn:microsoft.com/office/officeart/2005/8/layout/vList2"/>
    <dgm:cxn modelId="{B8C6B4FC-B850-43F2-9064-344D1F746394}" type="presOf" srcId="{C993DA36-A87E-43E4-A89C-C836E97E3B3E}" destId="{1480F6AA-A32C-46B8-919B-55CC5EBF136C}" srcOrd="0" destOrd="0" presId="urn:microsoft.com/office/officeart/2005/8/layout/vList2"/>
    <dgm:cxn modelId="{87BA275A-5D0B-4DA4-94B5-10F1694FE9E2}" type="presParOf" srcId="{543712E9-515B-4C4A-B98E-56DEC625FF8D}" destId="{BD4DCDF2-0AE0-4795-BBBB-A61C45D3F5CA}" srcOrd="0" destOrd="0" presId="urn:microsoft.com/office/officeart/2005/8/layout/vList2"/>
    <dgm:cxn modelId="{D4958B09-4331-4047-BFBD-C7481A234CB7}" type="presParOf" srcId="{543712E9-515B-4C4A-B98E-56DEC625FF8D}" destId="{E20D6F0B-34B4-402E-B6C7-E3056871044E}" srcOrd="1" destOrd="0" presId="urn:microsoft.com/office/officeart/2005/8/layout/vList2"/>
    <dgm:cxn modelId="{303B7BB8-3908-4FE2-B6C5-70C644CA75D2}" type="presParOf" srcId="{543712E9-515B-4C4A-B98E-56DEC625FF8D}" destId="{ED0463F0-91F8-48D8-819F-6845ED09A7A5}" srcOrd="2" destOrd="0" presId="urn:microsoft.com/office/officeart/2005/8/layout/vList2"/>
    <dgm:cxn modelId="{000B5C41-2CBA-4788-A56B-16C84E97C851}" type="presParOf" srcId="{543712E9-515B-4C4A-B98E-56DEC625FF8D}" destId="{0759FD1F-C520-4866-B2C9-02334420FC88}" srcOrd="3" destOrd="0" presId="urn:microsoft.com/office/officeart/2005/8/layout/vList2"/>
    <dgm:cxn modelId="{0C18C07A-1D1E-4F71-A192-6B2BF32486B5}" type="presParOf" srcId="{543712E9-515B-4C4A-B98E-56DEC625FF8D}" destId="{0511BCA4-1A6D-49AE-8470-652C062AC9C1}" srcOrd="4" destOrd="0" presId="urn:microsoft.com/office/officeart/2005/8/layout/vList2"/>
    <dgm:cxn modelId="{4BDBC7F1-3DD4-4E8B-BD01-A89A447513DA}" type="presParOf" srcId="{543712E9-515B-4C4A-B98E-56DEC625FF8D}" destId="{EC8BD84B-1C37-49E8-A390-5F84AD8AD583}" srcOrd="5" destOrd="0" presId="urn:microsoft.com/office/officeart/2005/8/layout/vList2"/>
    <dgm:cxn modelId="{5021803D-6856-4C9C-B7D3-949BF9816F3C}" type="presParOf" srcId="{543712E9-515B-4C4A-B98E-56DEC625FF8D}" destId="{315E405B-C41E-4E19-AA2B-876CA62EB752}" srcOrd="6" destOrd="0" presId="urn:microsoft.com/office/officeart/2005/8/layout/vList2"/>
    <dgm:cxn modelId="{07FA5389-D711-4708-A261-31A89189A124}" type="presParOf" srcId="{543712E9-515B-4C4A-B98E-56DEC625FF8D}" destId="{EEB4724E-2CF5-4167-BA84-208FD28D347A}" srcOrd="7" destOrd="0" presId="urn:microsoft.com/office/officeart/2005/8/layout/vList2"/>
    <dgm:cxn modelId="{224E0C4F-D54E-40F4-AE27-CE4E5CC9D32C}" type="presParOf" srcId="{543712E9-515B-4C4A-B98E-56DEC625FF8D}" destId="{1B82B352-756F-4AC4-9593-6FF6E6A91774}" srcOrd="8" destOrd="0" presId="urn:microsoft.com/office/officeart/2005/8/layout/vList2"/>
    <dgm:cxn modelId="{20E832E2-5BD9-4FD8-B813-EA86BDC9979D}" type="presParOf" srcId="{543712E9-515B-4C4A-B98E-56DEC625FF8D}" destId="{0E29E06B-38BB-4BD5-AB9F-D31AC2170B38}" srcOrd="9" destOrd="0" presId="urn:microsoft.com/office/officeart/2005/8/layout/vList2"/>
    <dgm:cxn modelId="{1DA424A5-FD9C-4FFC-8615-9F815D9B1F49}" type="presParOf" srcId="{543712E9-515B-4C4A-B98E-56DEC625FF8D}" destId="{B7182712-26A4-4E54-B40C-EC5FE2768A29}" srcOrd="10" destOrd="0" presId="urn:microsoft.com/office/officeart/2005/8/layout/vList2"/>
    <dgm:cxn modelId="{690A8E1D-AE5A-4101-B178-36950E3DAE4A}" type="presParOf" srcId="{543712E9-515B-4C4A-B98E-56DEC625FF8D}" destId="{08F17C67-6517-4949-AB48-DFEBFEBA4916}" srcOrd="11" destOrd="0" presId="urn:microsoft.com/office/officeart/2005/8/layout/vList2"/>
    <dgm:cxn modelId="{0790BF87-BEE3-45EE-A61F-1F4E60925980}" type="presParOf" srcId="{543712E9-515B-4C4A-B98E-56DEC625FF8D}" destId="{1480F6AA-A32C-46B8-919B-55CC5EBF136C}" srcOrd="12" destOrd="0" presId="urn:microsoft.com/office/officeart/2005/8/layout/vList2"/>
    <dgm:cxn modelId="{4E1CE0ED-0792-4E68-9BB4-77B24E289A86}" type="presParOf" srcId="{543712E9-515B-4C4A-B98E-56DEC625FF8D}" destId="{A565770F-748A-4842-9FD1-DD0FAB4C545B}" srcOrd="13" destOrd="0" presId="urn:microsoft.com/office/officeart/2005/8/layout/vList2"/>
    <dgm:cxn modelId="{2C883387-F4FC-4FED-8790-58EFBF5B46BA}" type="presParOf" srcId="{543712E9-515B-4C4A-B98E-56DEC625FF8D}" destId="{81924321-879B-44CB-A8A3-EAB071AF5AB2}"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4C59D8F3-504D-41D6-9F8D-D97724B892B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7372F09-03E0-4C9C-A24A-77EA4FC2BF27}">
      <dgm:prSet/>
      <dgm:spPr/>
      <dgm:t>
        <a:bodyPr/>
        <a:lstStyle/>
        <a:p>
          <a:pPr>
            <a:lnSpc>
              <a:spcPct val="100000"/>
            </a:lnSpc>
          </a:pPr>
          <a:r>
            <a:rPr lang="en-GB"/>
            <a:t>The Statement of Architecture Work is created as a deliverable of Phase A, and is effectively an Architecture Contract between the architecting organization and the sponsor of the Enterprise Architecture</a:t>
          </a:r>
          <a:br>
            <a:rPr lang="en-GB"/>
          </a:br>
          <a:r>
            <a:rPr lang="en-GB"/>
            <a:t>(or the IT governance function, on behalf of the enterprise).</a:t>
          </a:r>
          <a:endParaRPr lang="en-US"/>
        </a:p>
      </dgm:t>
    </dgm:pt>
    <dgm:pt modelId="{61CD680F-4DB9-4540-9A9C-663299342B73}" type="parTrans" cxnId="{5C01F194-28BB-4946-B6C8-CDED9852C8B1}">
      <dgm:prSet/>
      <dgm:spPr/>
      <dgm:t>
        <a:bodyPr/>
        <a:lstStyle/>
        <a:p>
          <a:endParaRPr lang="en-US"/>
        </a:p>
      </dgm:t>
    </dgm:pt>
    <dgm:pt modelId="{8468A618-107A-415A-95BA-F7A767EBCF3C}" type="sibTrans" cxnId="{5C01F194-28BB-4946-B6C8-CDED9852C8B1}">
      <dgm:prSet/>
      <dgm:spPr/>
      <dgm:t>
        <a:bodyPr/>
        <a:lstStyle/>
        <a:p>
          <a:endParaRPr lang="en-US"/>
        </a:p>
      </dgm:t>
    </dgm:pt>
    <dgm:pt modelId="{005A77C3-4DFA-4453-85FB-CDADBCC179F1}">
      <dgm:prSet/>
      <dgm:spPr/>
      <dgm:t>
        <a:bodyPr/>
        <a:lstStyle/>
        <a:p>
          <a:pPr>
            <a:lnSpc>
              <a:spcPct val="100000"/>
            </a:lnSpc>
          </a:pPr>
          <a:r>
            <a:rPr lang="en-GB" dirty="0"/>
            <a:t>The typical contents of a Statement of Architecture Work are defined in the TOGAF Standard Architecture Content.</a:t>
          </a:r>
          <a:endParaRPr lang="en-US" dirty="0"/>
        </a:p>
      </dgm:t>
    </dgm:pt>
    <dgm:pt modelId="{F884DAE6-365D-449C-8E9A-340F3F7ABC5F}" type="parTrans" cxnId="{4972981E-C507-495B-B4AA-098666C80C48}">
      <dgm:prSet/>
      <dgm:spPr/>
      <dgm:t>
        <a:bodyPr/>
        <a:lstStyle/>
        <a:p>
          <a:endParaRPr lang="en-US"/>
        </a:p>
      </dgm:t>
    </dgm:pt>
    <dgm:pt modelId="{2338325E-88E6-4310-B9C9-92600D08FCCF}" type="sibTrans" cxnId="{4972981E-C507-495B-B4AA-098666C80C48}">
      <dgm:prSet/>
      <dgm:spPr/>
      <dgm:t>
        <a:bodyPr/>
        <a:lstStyle/>
        <a:p>
          <a:endParaRPr lang="en-US"/>
        </a:p>
      </dgm:t>
    </dgm:pt>
    <dgm:pt modelId="{C0AC362B-6A16-4785-8AB7-02D1CC1CB4C8}" type="pres">
      <dgm:prSet presAssocID="{4C59D8F3-504D-41D6-9F8D-D97724B892BA}" presName="root" presStyleCnt="0">
        <dgm:presLayoutVars>
          <dgm:dir/>
          <dgm:resizeHandles val="exact"/>
        </dgm:presLayoutVars>
      </dgm:prSet>
      <dgm:spPr/>
    </dgm:pt>
    <dgm:pt modelId="{0BD3A9EA-39E1-4BE0-89B1-B1D57145D698}" type="pres">
      <dgm:prSet presAssocID="{67372F09-03E0-4C9C-A24A-77EA4FC2BF27}" presName="compNode" presStyleCnt="0"/>
      <dgm:spPr/>
    </dgm:pt>
    <dgm:pt modelId="{3D634C89-8BB9-4399-874F-46A4D1BB89AB}" type="pres">
      <dgm:prSet presAssocID="{67372F09-03E0-4C9C-A24A-77EA4FC2BF27}" presName="bgRect" presStyleLbl="bgShp" presStyleIdx="0" presStyleCnt="2"/>
      <dgm:spPr/>
    </dgm:pt>
    <dgm:pt modelId="{A2F9CE26-9E81-44BA-AA90-DF11D64223BB}" type="pres">
      <dgm:prSet presAssocID="{67372F09-03E0-4C9C-A24A-77EA4FC2BF27}"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4428A86B-11EE-48E0-BD9A-CBC5415B598D}" type="pres">
      <dgm:prSet presAssocID="{67372F09-03E0-4C9C-A24A-77EA4FC2BF27}" presName="spaceRect" presStyleCnt="0"/>
      <dgm:spPr/>
    </dgm:pt>
    <dgm:pt modelId="{B3B86EC4-3D58-4F52-9CE0-67D0DAA2B64C}" type="pres">
      <dgm:prSet presAssocID="{67372F09-03E0-4C9C-A24A-77EA4FC2BF27}" presName="parTx" presStyleLbl="revTx" presStyleIdx="0" presStyleCnt="2">
        <dgm:presLayoutVars>
          <dgm:chMax val="0"/>
          <dgm:chPref val="0"/>
        </dgm:presLayoutVars>
      </dgm:prSet>
      <dgm:spPr/>
    </dgm:pt>
    <dgm:pt modelId="{458AFBF8-B4ED-4E85-9C81-51222BD65089}" type="pres">
      <dgm:prSet presAssocID="{8468A618-107A-415A-95BA-F7A767EBCF3C}" presName="sibTrans" presStyleCnt="0"/>
      <dgm:spPr/>
    </dgm:pt>
    <dgm:pt modelId="{026E2DFB-1826-47FF-BBD5-9708BAC8250F}" type="pres">
      <dgm:prSet presAssocID="{005A77C3-4DFA-4453-85FB-CDADBCC179F1}" presName="compNode" presStyleCnt="0"/>
      <dgm:spPr/>
    </dgm:pt>
    <dgm:pt modelId="{B13110FD-D806-4B38-9EDC-7F1FA4629496}" type="pres">
      <dgm:prSet presAssocID="{005A77C3-4DFA-4453-85FB-CDADBCC179F1}" presName="bgRect" presStyleLbl="bgShp" presStyleIdx="1" presStyleCnt="2"/>
      <dgm:spPr/>
    </dgm:pt>
    <dgm:pt modelId="{893F642B-722F-4999-8EA4-1ACC969FB204}" type="pres">
      <dgm:prSet presAssocID="{005A77C3-4DFA-4453-85FB-CDADBCC179F1}"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B7F779F7-DC9A-4686-88E3-15FB053BFA86}" type="pres">
      <dgm:prSet presAssocID="{005A77C3-4DFA-4453-85FB-CDADBCC179F1}" presName="spaceRect" presStyleCnt="0"/>
      <dgm:spPr/>
    </dgm:pt>
    <dgm:pt modelId="{8C74F397-E10F-4837-BFD6-AAD103E99A1D}" type="pres">
      <dgm:prSet presAssocID="{005A77C3-4DFA-4453-85FB-CDADBCC179F1}" presName="parTx" presStyleLbl="revTx" presStyleIdx="1" presStyleCnt="2">
        <dgm:presLayoutVars>
          <dgm:chMax val="0"/>
          <dgm:chPref val="0"/>
        </dgm:presLayoutVars>
      </dgm:prSet>
      <dgm:spPr/>
    </dgm:pt>
  </dgm:ptLst>
  <dgm:cxnLst>
    <dgm:cxn modelId="{4972981E-C507-495B-B4AA-098666C80C48}" srcId="{4C59D8F3-504D-41D6-9F8D-D97724B892BA}" destId="{005A77C3-4DFA-4453-85FB-CDADBCC179F1}" srcOrd="1" destOrd="0" parTransId="{F884DAE6-365D-449C-8E9A-340F3F7ABC5F}" sibTransId="{2338325E-88E6-4310-B9C9-92600D08FCCF}"/>
    <dgm:cxn modelId="{73420024-2BE3-43BB-9E1B-F417006DA350}" type="presOf" srcId="{4C59D8F3-504D-41D6-9F8D-D97724B892BA}" destId="{C0AC362B-6A16-4785-8AB7-02D1CC1CB4C8}" srcOrd="0" destOrd="0" presId="urn:microsoft.com/office/officeart/2018/2/layout/IconVerticalSolidList"/>
    <dgm:cxn modelId="{0B7BB157-E592-4AFA-A112-92AE3586AF39}" type="presOf" srcId="{67372F09-03E0-4C9C-A24A-77EA4FC2BF27}" destId="{B3B86EC4-3D58-4F52-9CE0-67D0DAA2B64C}" srcOrd="0" destOrd="0" presId="urn:microsoft.com/office/officeart/2018/2/layout/IconVerticalSolidList"/>
    <dgm:cxn modelId="{5C01F194-28BB-4946-B6C8-CDED9852C8B1}" srcId="{4C59D8F3-504D-41D6-9F8D-D97724B892BA}" destId="{67372F09-03E0-4C9C-A24A-77EA4FC2BF27}" srcOrd="0" destOrd="0" parTransId="{61CD680F-4DB9-4540-9A9C-663299342B73}" sibTransId="{8468A618-107A-415A-95BA-F7A767EBCF3C}"/>
    <dgm:cxn modelId="{1017ACED-AC75-4C9E-BDAB-7CF7CAB90435}" type="presOf" srcId="{005A77C3-4DFA-4453-85FB-CDADBCC179F1}" destId="{8C74F397-E10F-4837-BFD6-AAD103E99A1D}" srcOrd="0" destOrd="0" presId="urn:microsoft.com/office/officeart/2018/2/layout/IconVerticalSolidList"/>
    <dgm:cxn modelId="{2E446454-E074-43BF-A639-59618E2F5584}" type="presParOf" srcId="{C0AC362B-6A16-4785-8AB7-02D1CC1CB4C8}" destId="{0BD3A9EA-39E1-4BE0-89B1-B1D57145D698}" srcOrd="0" destOrd="0" presId="urn:microsoft.com/office/officeart/2018/2/layout/IconVerticalSolidList"/>
    <dgm:cxn modelId="{A0AFFCEC-6DB3-4945-A07B-5E853A3A2364}" type="presParOf" srcId="{0BD3A9EA-39E1-4BE0-89B1-B1D57145D698}" destId="{3D634C89-8BB9-4399-874F-46A4D1BB89AB}" srcOrd="0" destOrd="0" presId="urn:microsoft.com/office/officeart/2018/2/layout/IconVerticalSolidList"/>
    <dgm:cxn modelId="{40D15F7D-FDAF-4B51-B55B-BAE23A4E7BED}" type="presParOf" srcId="{0BD3A9EA-39E1-4BE0-89B1-B1D57145D698}" destId="{A2F9CE26-9E81-44BA-AA90-DF11D64223BB}" srcOrd="1" destOrd="0" presId="urn:microsoft.com/office/officeart/2018/2/layout/IconVerticalSolidList"/>
    <dgm:cxn modelId="{17D8B1AF-71AB-4EA2-B501-5674F3BD992A}" type="presParOf" srcId="{0BD3A9EA-39E1-4BE0-89B1-B1D57145D698}" destId="{4428A86B-11EE-48E0-BD9A-CBC5415B598D}" srcOrd="2" destOrd="0" presId="urn:microsoft.com/office/officeart/2018/2/layout/IconVerticalSolidList"/>
    <dgm:cxn modelId="{DF6B0E06-60AF-46F4-8A65-E554DDDB33FF}" type="presParOf" srcId="{0BD3A9EA-39E1-4BE0-89B1-B1D57145D698}" destId="{B3B86EC4-3D58-4F52-9CE0-67D0DAA2B64C}" srcOrd="3" destOrd="0" presId="urn:microsoft.com/office/officeart/2018/2/layout/IconVerticalSolidList"/>
    <dgm:cxn modelId="{B7557573-1C12-4663-9E94-27854BF0C6E3}" type="presParOf" srcId="{C0AC362B-6A16-4785-8AB7-02D1CC1CB4C8}" destId="{458AFBF8-B4ED-4E85-9C81-51222BD65089}" srcOrd="1" destOrd="0" presId="urn:microsoft.com/office/officeart/2018/2/layout/IconVerticalSolidList"/>
    <dgm:cxn modelId="{FA87F760-7FB2-4A41-A9D9-F0757C980394}" type="presParOf" srcId="{C0AC362B-6A16-4785-8AB7-02D1CC1CB4C8}" destId="{026E2DFB-1826-47FF-BBD5-9708BAC8250F}" srcOrd="2" destOrd="0" presId="urn:microsoft.com/office/officeart/2018/2/layout/IconVerticalSolidList"/>
    <dgm:cxn modelId="{52012233-910E-4BA3-9EF8-688DE0A1BC78}" type="presParOf" srcId="{026E2DFB-1826-47FF-BBD5-9708BAC8250F}" destId="{B13110FD-D806-4B38-9EDC-7F1FA4629496}" srcOrd="0" destOrd="0" presId="urn:microsoft.com/office/officeart/2018/2/layout/IconVerticalSolidList"/>
    <dgm:cxn modelId="{F127204B-0BF4-4DC9-AFEC-D3D28189CE72}" type="presParOf" srcId="{026E2DFB-1826-47FF-BBD5-9708BAC8250F}" destId="{893F642B-722F-4999-8EA4-1ACC969FB204}" srcOrd="1" destOrd="0" presId="urn:microsoft.com/office/officeart/2018/2/layout/IconVerticalSolidList"/>
    <dgm:cxn modelId="{407D0C97-15B7-41FE-BEB5-A1933A3202C2}" type="presParOf" srcId="{026E2DFB-1826-47FF-BBD5-9708BAC8250F}" destId="{B7F779F7-DC9A-4686-88E3-15FB053BFA86}" srcOrd="2" destOrd="0" presId="urn:microsoft.com/office/officeart/2018/2/layout/IconVerticalSolidList"/>
    <dgm:cxn modelId="{E7218CD5-7BBB-4E86-BF61-583F3CB56488}" type="presParOf" srcId="{026E2DFB-1826-47FF-BBD5-9708BAC8250F}" destId="{8C74F397-E10F-4837-BFD6-AAD103E99A1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AA10DA55-5480-854B-A52C-1EB558E428FA}"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GB"/>
        </a:p>
      </dgm:t>
    </dgm:pt>
    <dgm:pt modelId="{CAB17976-1782-2A48-B5FD-4A3938672149}">
      <dgm:prSet/>
      <dgm:spPr/>
      <dgm:t>
        <a:bodyPr/>
        <a:lstStyle/>
        <a:p>
          <a:r>
            <a:rPr lang="en-GB"/>
            <a:t>Architecture contract (signed) </a:t>
          </a:r>
          <a:endParaRPr lang="en-NL"/>
        </a:p>
      </dgm:t>
    </dgm:pt>
    <dgm:pt modelId="{F6FD0CE7-B7C1-EF45-B928-79E64D43A63A}" type="parTrans" cxnId="{8513CFFA-B206-804B-9440-78FCD812EDEC}">
      <dgm:prSet/>
      <dgm:spPr/>
      <dgm:t>
        <a:bodyPr/>
        <a:lstStyle/>
        <a:p>
          <a:endParaRPr lang="en-GB"/>
        </a:p>
      </dgm:t>
    </dgm:pt>
    <dgm:pt modelId="{DAABD994-ACC2-8446-B11F-020285067E33}" type="sibTrans" cxnId="{8513CFFA-B206-804B-9440-78FCD812EDEC}">
      <dgm:prSet/>
      <dgm:spPr/>
      <dgm:t>
        <a:bodyPr/>
        <a:lstStyle/>
        <a:p>
          <a:endParaRPr lang="en-GB"/>
        </a:p>
      </dgm:t>
    </dgm:pt>
    <dgm:pt modelId="{D2D2C86E-1BA0-8744-A670-6DA15F82CA72}">
      <dgm:prSet/>
      <dgm:spPr/>
      <dgm:t>
        <a:bodyPr/>
        <a:lstStyle/>
        <a:p>
          <a:r>
            <a:rPr lang="en-GB"/>
            <a:t>Compliance assessments</a:t>
          </a:r>
          <a:endParaRPr lang="en-NL"/>
        </a:p>
      </dgm:t>
    </dgm:pt>
    <dgm:pt modelId="{A79A6E3D-8163-6246-B7EA-48EC1D4F1194}" type="parTrans" cxnId="{C7717EB2-CBFE-F947-AE2D-AE0D260D23EF}">
      <dgm:prSet/>
      <dgm:spPr/>
      <dgm:t>
        <a:bodyPr/>
        <a:lstStyle/>
        <a:p>
          <a:endParaRPr lang="en-GB"/>
        </a:p>
      </dgm:t>
    </dgm:pt>
    <dgm:pt modelId="{5F1D8191-4755-054F-B4A4-8CFF08E0C363}" type="sibTrans" cxnId="{C7717EB2-CBFE-F947-AE2D-AE0D260D23EF}">
      <dgm:prSet/>
      <dgm:spPr/>
      <dgm:t>
        <a:bodyPr/>
        <a:lstStyle/>
        <a:p>
          <a:endParaRPr lang="en-GB"/>
        </a:p>
      </dgm:t>
    </dgm:pt>
    <dgm:pt modelId="{044CFC06-6AF8-8541-9121-74C65C094FC4}">
      <dgm:prSet/>
      <dgm:spPr/>
      <dgm:t>
        <a:bodyPr/>
        <a:lstStyle/>
        <a:p>
          <a:r>
            <a:rPr lang="en-GB"/>
            <a:t>Change requests</a:t>
          </a:r>
          <a:endParaRPr lang="en-NL"/>
        </a:p>
      </dgm:t>
    </dgm:pt>
    <dgm:pt modelId="{386EB649-1C0D-624F-9123-56E02EA60943}" type="parTrans" cxnId="{D7C6B730-1CE7-7448-9AAA-FF60866ED80E}">
      <dgm:prSet/>
      <dgm:spPr/>
      <dgm:t>
        <a:bodyPr/>
        <a:lstStyle/>
        <a:p>
          <a:endParaRPr lang="en-GB"/>
        </a:p>
      </dgm:t>
    </dgm:pt>
    <dgm:pt modelId="{7412DD39-2905-4444-8E73-96F2FC03516C}" type="sibTrans" cxnId="{D7C6B730-1CE7-7448-9AAA-FF60866ED80E}">
      <dgm:prSet/>
      <dgm:spPr/>
      <dgm:t>
        <a:bodyPr/>
        <a:lstStyle/>
        <a:p>
          <a:endParaRPr lang="en-GB"/>
        </a:p>
      </dgm:t>
    </dgm:pt>
    <dgm:pt modelId="{423AB0D3-5695-C246-9C33-89290D4364D3}">
      <dgm:prSet/>
      <dgm:spPr/>
      <dgm:t>
        <a:bodyPr/>
        <a:lstStyle/>
        <a:p>
          <a:r>
            <a:rPr lang="en-GB"/>
            <a:t>Architecture-compliant solutions deployed</a:t>
          </a:r>
          <a:endParaRPr lang="en-NL"/>
        </a:p>
      </dgm:t>
    </dgm:pt>
    <dgm:pt modelId="{B1B3395A-EED4-974F-801F-77FA491656D3}" type="parTrans" cxnId="{5DC94AE9-E2AD-7240-A95E-55A153858113}">
      <dgm:prSet/>
      <dgm:spPr/>
      <dgm:t>
        <a:bodyPr/>
        <a:lstStyle/>
        <a:p>
          <a:endParaRPr lang="en-GB"/>
        </a:p>
      </dgm:t>
    </dgm:pt>
    <dgm:pt modelId="{1BC588F2-972C-9D49-9E59-FD50201DC10D}" type="sibTrans" cxnId="{5DC94AE9-E2AD-7240-A95E-55A153858113}">
      <dgm:prSet/>
      <dgm:spPr/>
      <dgm:t>
        <a:bodyPr/>
        <a:lstStyle/>
        <a:p>
          <a:endParaRPr lang="en-GB"/>
        </a:p>
      </dgm:t>
    </dgm:pt>
    <dgm:pt modelId="{CA8B3E8A-DCA1-CF44-83CB-A27D44042D75}" type="pres">
      <dgm:prSet presAssocID="{AA10DA55-5480-854B-A52C-1EB558E428FA}" presName="matrix" presStyleCnt="0">
        <dgm:presLayoutVars>
          <dgm:chMax val="1"/>
          <dgm:dir/>
          <dgm:resizeHandles val="exact"/>
        </dgm:presLayoutVars>
      </dgm:prSet>
      <dgm:spPr/>
    </dgm:pt>
    <dgm:pt modelId="{4DCDC8A8-0226-7842-ACC5-9FBACE0642FF}" type="pres">
      <dgm:prSet presAssocID="{AA10DA55-5480-854B-A52C-1EB558E428FA}" presName="diamond" presStyleLbl="bgShp" presStyleIdx="0" presStyleCnt="1"/>
      <dgm:spPr/>
    </dgm:pt>
    <dgm:pt modelId="{EC8F4437-9842-B846-BE26-965ED62FEDCF}" type="pres">
      <dgm:prSet presAssocID="{AA10DA55-5480-854B-A52C-1EB558E428FA}" presName="quad1" presStyleLbl="node1" presStyleIdx="0" presStyleCnt="4">
        <dgm:presLayoutVars>
          <dgm:chMax val="0"/>
          <dgm:chPref val="0"/>
          <dgm:bulletEnabled val="1"/>
        </dgm:presLayoutVars>
      </dgm:prSet>
      <dgm:spPr/>
    </dgm:pt>
    <dgm:pt modelId="{4ADC3957-1580-8E49-86E0-A7060A66A4A6}" type="pres">
      <dgm:prSet presAssocID="{AA10DA55-5480-854B-A52C-1EB558E428FA}" presName="quad2" presStyleLbl="node1" presStyleIdx="1" presStyleCnt="4">
        <dgm:presLayoutVars>
          <dgm:chMax val="0"/>
          <dgm:chPref val="0"/>
          <dgm:bulletEnabled val="1"/>
        </dgm:presLayoutVars>
      </dgm:prSet>
      <dgm:spPr/>
    </dgm:pt>
    <dgm:pt modelId="{094AAA38-7C5D-504F-BDFB-E5FFD6130FCC}" type="pres">
      <dgm:prSet presAssocID="{AA10DA55-5480-854B-A52C-1EB558E428FA}" presName="quad3" presStyleLbl="node1" presStyleIdx="2" presStyleCnt="4">
        <dgm:presLayoutVars>
          <dgm:chMax val="0"/>
          <dgm:chPref val="0"/>
          <dgm:bulletEnabled val="1"/>
        </dgm:presLayoutVars>
      </dgm:prSet>
      <dgm:spPr/>
    </dgm:pt>
    <dgm:pt modelId="{CFCB2C31-E7E4-784C-A1EA-79F9EFB548C0}" type="pres">
      <dgm:prSet presAssocID="{AA10DA55-5480-854B-A52C-1EB558E428FA}" presName="quad4" presStyleLbl="node1" presStyleIdx="3" presStyleCnt="4">
        <dgm:presLayoutVars>
          <dgm:chMax val="0"/>
          <dgm:chPref val="0"/>
          <dgm:bulletEnabled val="1"/>
        </dgm:presLayoutVars>
      </dgm:prSet>
      <dgm:spPr/>
    </dgm:pt>
  </dgm:ptLst>
  <dgm:cxnLst>
    <dgm:cxn modelId="{8E945A2D-9BA9-BC42-B4D2-041D74594BA2}" type="presOf" srcId="{423AB0D3-5695-C246-9C33-89290D4364D3}" destId="{CFCB2C31-E7E4-784C-A1EA-79F9EFB548C0}" srcOrd="0" destOrd="0" presId="urn:microsoft.com/office/officeart/2005/8/layout/matrix3"/>
    <dgm:cxn modelId="{D7C6B730-1CE7-7448-9AAA-FF60866ED80E}" srcId="{AA10DA55-5480-854B-A52C-1EB558E428FA}" destId="{044CFC06-6AF8-8541-9121-74C65C094FC4}" srcOrd="2" destOrd="0" parTransId="{386EB649-1C0D-624F-9123-56E02EA60943}" sibTransId="{7412DD39-2905-4444-8E73-96F2FC03516C}"/>
    <dgm:cxn modelId="{B9A75B62-D576-0B41-BFE6-3EDF2003B85C}" type="presOf" srcId="{AA10DA55-5480-854B-A52C-1EB558E428FA}" destId="{CA8B3E8A-DCA1-CF44-83CB-A27D44042D75}" srcOrd="0" destOrd="0" presId="urn:microsoft.com/office/officeart/2005/8/layout/matrix3"/>
    <dgm:cxn modelId="{7012D279-348E-6D43-AF2B-94AFA3A7817A}" type="presOf" srcId="{D2D2C86E-1BA0-8744-A670-6DA15F82CA72}" destId="{4ADC3957-1580-8E49-86E0-A7060A66A4A6}" srcOrd="0" destOrd="0" presId="urn:microsoft.com/office/officeart/2005/8/layout/matrix3"/>
    <dgm:cxn modelId="{F19A1D98-0ABF-9A45-A41B-CE0BAEA7A635}" type="presOf" srcId="{044CFC06-6AF8-8541-9121-74C65C094FC4}" destId="{094AAA38-7C5D-504F-BDFB-E5FFD6130FCC}" srcOrd="0" destOrd="0" presId="urn:microsoft.com/office/officeart/2005/8/layout/matrix3"/>
    <dgm:cxn modelId="{C7717EB2-CBFE-F947-AE2D-AE0D260D23EF}" srcId="{AA10DA55-5480-854B-A52C-1EB558E428FA}" destId="{D2D2C86E-1BA0-8744-A670-6DA15F82CA72}" srcOrd="1" destOrd="0" parTransId="{A79A6E3D-8163-6246-B7EA-48EC1D4F1194}" sibTransId="{5F1D8191-4755-054F-B4A4-8CFF08E0C363}"/>
    <dgm:cxn modelId="{5DC94AE9-E2AD-7240-A95E-55A153858113}" srcId="{AA10DA55-5480-854B-A52C-1EB558E428FA}" destId="{423AB0D3-5695-C246-9C33-89290D4364D3}" srcOrd="3" destOrd="0" parTransId="{B1B3395A-EED4-974F-801F-77FA491656D3}" sibTransId="{1BC588F2-972C-9D49-9E59-FD50201DC10D}"/>
    <dgm:cxn modelId="{76E066F4-B9F5-3A48-A46D-27F690227BFA}" type="presOf" srcId="{CAB17976-1782-2A48-B5FD-4A3938672149}" destId="{EC8F4437-9842-B846-BE26-965ED62FEDCF}" srcOrd="0" destOrd="0" presId="urn:microsoft.com/office/officeart/2005/8/layout/matrix3"/>
    <dgm:cxn modelId="{8513CFFA-B206-804B-9440-78FCD812EDEC}" srcId="{AA10DA55-5480-854B-A52C-1EB558E428FA}" destId="{CAB17976-1782-2A48-B5FD-4A3938672149}" srcOrd="0" destOrd="0" parTransId="{F6FD0CE7-B7C1-EF45-B928-79E64D43A63A}" sibTransId="{DAABD994-ACC2-8446-B11F-020285067E33}"/>
    <dgm:cxn modelId="{3905F805-6EF3-3F45-A052-5225AFE83387}" type="presParOf" srcId="{CA8B3E8A-DCA1-CF44-83CB-A27D44042D75}" destId="{4DCDC8A8-0226-7842-ACC5-9FBACE0642FF}" srcOrd="0" destOrd="0" presId="urn:microsoft.com/office/officeart/2005/8/layout/matrix3"/>
    <dgm:cxn modelId="{F4B4F336-8EC0-FE43-803E-088D9F7747D0}" type="presParOf" srcId="{CA8B3E8A-DCA1-CF44-83CB-A27D44042D75}" destId="{EC8F4437-9842-B846-BE26-965ED62FEDCF}" srcOrd="1" destOrd="0" presId="urn:microsoft.com/office/officeart/2005/8/layout/matrix3"/>
    <dgm:cxn modelId="{C512199E-BFB4-9C4F-AB05-B2C228A18369}" type="presParOf" srcId="{CA8B3E8A-DCA1-CF44-83CB-A27D44042D75}" destId="{4ADC3957-1580-8E49-86E0-A7060A66A4A6}" srcOrd="2" destOrd="0" presId="urn:microsoft.com/office/officeart/2005/8/layout/matrix3"/>
    <dgm:cxn modelId="{6D9D9189-57FD-2D4A-9434-488A0DB1D81C}" type="presParOf" srcId="{CA8B3E8A-DCA1-CF44-83CB-A27D44042D75}" destId="{094AAA38-7C5D-504F-BDFB-E5FFD6130FCC}" srcOrd="3" destOrd="0" presId="urn:microsoft.com/office/officeart/2005/8/layout/matrix3"/>
    <dgm:cxn modelId="{9A334979-AC99-C04D-9EE7-95FF1C7A48A0}" type="presParOf" srcId="{CA8B3E8A-DCA1-CF44-83CB-A27D44042D75}" destId="{CFCB2C31-E7E4-784C-A1EA-79F9EFB548C0}"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1A02792B-3E16-45A3-B69E-AA33024083EA}" type="doc">
      <dgm:prSet loTypeId="urn:microsoft.com/office/officeart/2005/8/layout/process4" loCatId="list" qsTypeId="urn:microsoft.com/office/officeart/2005/8/quickstyle/simple1" qsCatId="simple" csTypeId="urn:microsoft.com/office/officeart/2005/8/colors/accent1_3" csCatId="accent1" phldr="1"/>
      <dgm:spPr/>
      <dgm:t>
        <a:bodyPr/>
        <a:lstStyle/>
        <a:p>
          <a:endParaRPr lang="en-US"/>
        </a:p>
      </dgm:t>
    </dgm:pt>
    <dgm:pt modelId="{9DB18AB3-A761-4A31-8565-C12C7CF28D48}">
      <dgm:prSet custT="1"/>
      <dgm:spPr>
        <a:solidFill>
          <a:schemeClr val="accent1"/>
        </a:solidFill>
      </dgm:spPr>
      <dgm:t>
        <a:bodyPr/>
        <a:lstStyle/>
        <a:p>
          <a:r>
            <a:rPr lang="en-GB" sz="1400"/>
            <a:t>The realized solution is the new Baseline. </a:t>
          </a:r>
          <a:endParaRPr lang="en-US" sz="1400"/>
        </a:p>
      </dgm:t>
    </dgm:pt>
    <dgm:pt modelId="{F51C1D5B-AE95-48B6-ACF9-E064666650FA}" type="parTrans" cxnId="{222C83BB-C5EE-45A4-9868-2D4875DAC74A}">
      <dgm:prSet/>
      <dgm:spPr/>
      <dgm:t>
        <a:bodyPr/>
        <a:lstStyle/>
        <a:p>
          <a:endParaRPr lang="en-US" sz="1600"/>
        </a:p>
      </dgm:t>
    </dgm:pt>
    <dgm:pt modelId="{C7E3D511-2249-4E7E-8C99-109287A0F1A8}" type="sibTrans" cxnId="{222C83BB-C5EE-45A4-9868-2D4875DAC74A}">
      <dgm:prSet/>
      <dgm:spPr/>
      <dgm:t>
        <a:bodyPr/>
        <a:lstStyle/>
        <a:p>
          <a:endParaRPr lang="en-US" sz="1600"/>
        </a:p>
      </dgm:t>
    </dgm:pt>
    <dgm:pt modelId="{AF24624C-076C-481A-A8AA-76B5DD67C125}">
      <dgm:prSet custT="1"/>
      <dgm:spPr>
        <a:solidFill>
          <a:schemeClr val="accent1"/>
        </a:solidFill>
      </dgm:spPr>
      <dgm:t>
        <a:bodyPr/>
        <a:lstStyle/>
        <a:p>
          <a:r>
            <a:rPr lang="en-GB" sz="1400"/>
            <a:t>It is the basis for evolving and analyzing the roadmap to the Target Architecture. </a:t>
          </a:r>
          <a:endParaRPr lang="en-US" sz="1400"/>
        </a:p>
      </dgm:t>
    </dgm:pt>
    <dgm:pt modelId="{2A45EF92-236D-4FBD-A650-B2FDB2F06FFA}" type="parTrans" cxnId="{95E25118-3705-4386-8EA5-D79FC89195BF}">
      <dgm:prSet/>
      <dgm:spPr/>
      <dgm:t>
        <a:bodyPr/>
        <a:lstStyle/>
        <a:p>
          <a:endParaRPr lang="en-US" sz="1600"/>
        </a:p>
      </dgm:t>
    </dgm:pt>
    <dgm:pt modelId="{3CA9CBDD-D346-47E1-8197-BB58BECF3B04}" type="sibTrans" cxnId="{95E25118-3705-4386-8EA5-D79FC89195BF}">
      <dgm:prSet/>
      <dgm:spPr/>
      <dgm:t>
        <a:bodyPr/>
        <a:lstStyle/>
        <a:p>
          <a:endParaRPr lang="en-US" sz="1600"/>
        </a:p>
      </dgm:t>
    </dgm:pt>
    <dgm:pt modelId="{B7B63219-A3D7-463A-9AFB-FA818316A587}">
      <dgm:prSet custT="1"/>
      <dgm:spPr>
        <a:solidFill>
          <a:schemeClr val="accent1"/>
        </a:solidFill>
      </dgm:spPr>
      <dgm:t>
        <a:bodyPr/>
        <a:lstStyle/>
        <a:p>
          <a:r>
            <a:rPr lang="en-GB" sz="1400"/>
            <a:t>All the development that happened in the Enterprise, and the industry, that was kept away from impacting solution delivery is added to the assessment set. </a:t>
          </a:r>
          <a:endParaRPr lang="en-US" sz="1400"/>
        </a:p>
      </dgm:t>
    </dgm:pt>
    <dgm:pt modelId="{FB2051DA-37C2-46CA-918C-93623ECF5365}" type="parTrans" cxnId="{09C06C75-6F9D-4347-861D-A8D573CED1C8}">
      <dgm:prSet/>
      <dgm:spPr/>
      <dgm:t>
        <a:bodyPr/>
        <a:lstStyle/>
        <a:p>
          <a:endParaRPr lang="en-US" sz="1600"/>
        </a:p>
      </dgm:t>
    </dgm:pt>
    <dgm:pt modelId="{9D021E00-8C20-407B-B46B-E74559478625}" type="sibTrans" cxnId="{09C06C75-6F9D-4347-861D-A8D573CED1C8}">
      <dgm:prSet/>
      <dgm:spPr/>
      <dgm:t>
        <a:bodyPr/>
        <a:lstStyle/>
        <a:p>
          <a:endParaRPr lang="en-US" sz="1600"/>
        </a:p>
      </dgm:t>
    </dgm:pt>
    <dgm:pt modelId="{03500F78-FE0F-4CC9-9027-97132BB58639}">
      <dgm:prSet custT="1"/>
      <dgm:spPr>
        <a:solidFill>
          <a:schemeClr val="accent1"/>
        </a:solidFill>
      </dgm:spPr>
      <dgm:t>
        <a:bodyPr/>
        <a:lstStyle/>
        <a:p>
          <a:r>
            <a:rPr lang="en-GB" sz="1400"/>
            <a:t>This assessment is the next critical activity the Architecture Practitioner performs.</a:t>
          </a:r>
          <a:endParaRPr lang="en-US" sz="1400"/>
        </a:p>
      </dgm:t>
    </dgm:pt>
    <dgm:pt modelId="{BD5397B7-C50E-4893-9E9F-C2504F51F3FE}" type="parTrans" cxnId="{D11D7FF2-2922-47F5-AE3C-A1303455FCC2}">
      <dgm:prSet/>
      <dgm:spPr/>
      <dgm:t>
        <a:bodyPr/>
        <a:lstStyle/>
        <a:p>
          <a:endParaRPr lang="en-US" sz="1600"/>
        </a:p>
      </dgm:t>
    </dgm:pt>
    <dgm:pt modelId="{613AF00D-7097-4D89-AAB2-F82FB3FCA4CD}" type="sibTrans" cxnId="{D11D7FF2-2922-47F5-AE3C-A1303455FCC2}">
      <dgm:prSet/>
      <dgm:spPr/>
      <dgm:t>
        <a:bodyPr/>
        <a:lstStyle/>
        <a:p>
          <a:endParaRPr lang="en-US" sz="1600"/>
        </a:p>
      </dgm:t>
    </dgm:pt>
    <dgm:pt modelId="{74B99CB5-F5DE-4C4C-87C5-95012C16BD2E}">
      <dgm:prSet custT="1"/>
      <dgm:spPr>
        <a:solidFill>
          <a:schemeClr val="accent1"/>
        </a:solidFill>
      </dgm:spPr>
      <dgm:t>
        <a:bodyPr/>
        <a:lstStyle/>
        <a:p>
          <a:r>
            <a:rPr lang="en-GB" sz="1400"/>
            <a:t>It justifies the Request for Architecture Work for the next set of initiatives.</a:t>
          </a:r>
          <a:endParaRPr lang="en-US" sz="1400"/>
        </a:p>
      </dgm:t>
    </dgm:pt>
    <dgm:pt modelId="{D54B46B7-C9CE-4563-BFD3-947D6AD9573D}" type="parTrans" cxnId="{31C7F63A-8304-4309-9218-BA17F83E4797}">
      <dgm:prSet/>
      <dgm:spPr/>
      <dgm:t>
        <a:bodyPr/>
        <a:lstStyle/>
        <a:p>
          <a:endParaRPr lang="en-US" sz="1600"/>
        </a:p>
      </dgm:t>
    </dgm:pt>
    <dgm:pt modelId="{261B411B-5704-446A-8085-6D33BD46DA46}" type="sibTrans" cxnId="{31C7F63A-8304-4309-9218-BA17F83E4797}">
      <dgm:prSet/>
      <dgm:spPr/>
      <dgm:t>
        <a:bodyPr/>
        <a:lstStyle/>
        <a:p>
          <a:endParaRPr lang="en-US" sz="1600"/>
        </a:p>
      </dgm:t>
    </dgm:pt>
    <dgm:pt modelId="{EBAF7FE9-F866-4E49-BC16-DE55C896FCC3}">
      <dgm:prSet custT="1"/>
      <dgm:spPr>
        <a:solidFill>
          <a:schemeClr val="accent1"/>
        </a:solidFill>
      </dgm:spPr>
      <dgm:t>
        <a:bodyPr/>
        <a:lstStyle/>
        <a:p>
          <a:r>
            <a:rPr lang="en-GB" sz="1400"/>
            <a:t>Involve all stakeholders, decision-makers, and implementers to complete the assessment.</a:t>
          </a:r>
          <a:endParaRPr lang="en-US" sz="1400"/>
        </a:p>
      </dgm:t>
    </dgm:pt>
    <dgm:pt modelId="{AD4D245F-3ED9-485F-A16F-D849B6701110}" type="parTrans" cxnId="{5D19BB7C-34F3-44F5-8003-D7EA758EA9A2}">
      <dgm:prSet/>
      <dgm:spPr/>
      <dgm:t>
        <a:bodyPr/>
        <a:lstStyle/>
        <a:p>
          <a:endParaRPr lang="en-US" sz="1600"/>
        </a:p>
      </dgm:t>
    </dgm:pt>
    <dgm:pt modelId="{BE9472AD-3B40-47CC-9027-368895596700}" type="sibTrans" cxnId="{5D19BB7C-34F3-44F5-8003-D7EA758EA9A2}">
      <dgm:prSet/>
      <dgm:spPr/>
      <dgm:t>
        <a:bodyPr/>
        <a:lstStyle/>
        <a:p>
          <a:endParaRPr lang="en-US" sz="1600"/>
        </a:p>
      </dgm:t>
    </dgm:pt>
    <dgm:pt modelId="{12D4B940-B73D-459E-A971-53A673B53EC6}" type="pres">
      <dgm:prSet presAssocID="{1A02792B-3E16-45A3-B69E-AA33024083EA}" presName="Name0" presStyleCnt="0">
        <dgm:presLayoutVars>
          <dgm:dir/>
          <dgm:animLvl val="lvl"/>
          <dgm:resizeHandles val="exact"/>
        </dgm:presLayoutVars>
      </dgm:prSet>
      <dgm:spPr/>
    </dgm:pt>
    <dgm:pt modelId="{9D19803B-8348-458C-AEBA-EE88208D206D}" type="pres">
      <dgm:prSet presAssocID="{EBAF7FE9-F866-4E49-BC16-DE55C896FCC3}" presName="boxAndChildren" presStyleCnt="0"/>
      <dgm:spPr/>
    </dgm:pt>
    <dgm:pt modelId="{AD90C428-B229-4D99-8BFD-B6CF828F380F}" type="pres">
      <dgm:prSet presAssocID="{EBAF7FE9-F866-4E49-BC16-DE55C896FCC3}" presName="parentTextBox" presStyleLbl="node1" presStyleIdx="0" presStyleCnt="6"/>
      <dgm:spPr/>
    </dgm:pt>
    <dgm:pt modelId="{DC2EAD5A-3718-4684-AD7E-55F6CABF0D68}" type="pres">
      <dgm:prSet presAssocID="{261B411B-5704-446A-8085-6D33BD46DA46}" presName="sp" presStyleCnt="0"/>
      <dgm:spPr/>
    </dgm:pt>
    <dgm:pt modelId="{E1D1C38E-E495-433F-AB28-04438E5622F4}" type="pres">
      <dgm:prSet presAssocID="{74B99CB5-F5DE-4C4C-87C5-95012C16BD2E}" presName="arrowAndChildren" presStyleCnt="0"/>
      <dgm:spPr/>
    </dgm:pt>
    <dgm:pt modelId="{38682383-A12D-41DD-BEE3-934B7083FCB2}" type="pres">
      <dgm:prSet presAssocID="{74B99CB5-F5DE-4C4C-87C5-95012C16BD2E}" presName="parentTextArrow" presStyleLbl="node1" presStyleIdx="1" presStyleCnt="6"/>
      <dgm:spPr/>
    </dgm:pt>
    <dgm:pt modelId="{AFDD9274-FA42-4F39-9F53-F54795A9021B}" type="pres">
      <dgm:prSet presAssocID="{613AF00D-7097-4D89-AAB2-F82FB3FCA4CD}" presName="sp" presStyleCnt="0"/>
      <dgm:spPr/>
    </dgm:pt>
    <dgm:pt modelId="{AEFAAF44-AF0F-4A8B-8233-AD14C48559CA}" type="pres">
      <dgm:prSet presAssocID="{03500F78-FE0F-4CC9-9027-97132BB58639}" presName="arrowAndChildren" presStyleCnt="0"/>
      <dgm:spPr/>
    </dgm:pt>
    <dgm:pt modelId="{AB28074F-9794-45F7-BBEB-64E613DE8AF2}" type="pres">
      <dgm:prSet presAssocID="{03500F78-FE0F-4CC9-9027-97132BB58639}" presName="parentTextArrow" presStyleLbl="node1" presStyleIdx="2" presStyleCnt="6"/>
      <dgm:spPr/>
    </dgm:pt>
    <dgm:pt modelId="{F58FF14A-B42B-447D-970E-FA98F0B7A593}" type="pres">
      <dgm:prSet presAssocID="{9D021E00-8C20-407B-B46B-E74559478625}" presName="sp" presStyleCnt="0"/>
      <dgm:spPr/>
    </dgm:pt>
    <dgm:pt modelId="{7FE8961E-5F9F-47B3-B00A-0F69345D9D5C}" type="pres">
      <dgm:prSet presAssocID="{B7B63219-A3D7-463A-9AFB-FA818316A587}" presName="arrowAndChildren" presStyleCnt="0"/>
      <dgm:spPr/>
    </dgm:pt>
    <dgm:pt modelId="{D04C91BD-2AD3-47DD-ACAC-CFEAE05D8D4E}" type="pres">
      <dgm:prSet presAssocID="{B7B63219-A3D7-463A-9AFB-FA818316A587}" presName="parentTextArrow" presStyleLbl="node1" presStyleIdx="3" presStyleCnt="6"/>
      <dgm:spPr/>
    </dgm:pt>
    <dgm:pt modelId="{02963BA5-8EFD-49DE-9488-F3B61AC3315F}" type="pres">
      <dgm:prSet presAssocID="{3CA9CBDD-D346-47E1-8197-BB58BECF3B04}" presName="sp" presStyleCnt="0"/>
      <dgm:spPr/>
    </dgm:pt>
    <dgm:pt modelId="{4C9FFA00-A0CA-4115-9FE6-053534A28853}" type="pres">
      <dgm:prSet presAssocID="{AF24624C-076C-481A-A8AA-76B5DD67C125}" presName="arrowAndChildren" presStyleCnt="0"/>
      <dgm:spPr/>
    </dgm:pt>
    <dgm:pt modelId="{37DB1088-BB19-4E85-8233-718DD091DB34}" type="pres">
      <dgm:prSet presAssocID="{AF24624C-076C-481A-A8AA-76B5DD67C125}" presName="parentTextArrow" presStyleLbl="node1" presStyleIdx="4" presStyleCnt="6"/>
      <dgm:spPr/>
    </dgm:pt>
    <dgm:pt modelId="{ABA72B7F-2776-4458-A437-7E932ECBEBF2}" type="pres">
      <dgm:prSet presAssocID="{C7E3D511-2249-4E7E-8C99-109287A0F1A8}" presName="sp" presStyleCnt="0"/>
      <dgm:spPr/>
    </dgm:pt>
    <dgm:pt modelId="{809C37B1-0C22-4DE0-89D6-1F5F02C61E41}" type="pres">
      <dgm:prSet presAssocID="{9DB18AB3-A761-4A31-8565-C12C7CF28D48}" presName="arrowAndChildren" presStyleCnt="0"/>
      <dgm:spPr/>
    </dgm:pt>
    <dgm:pt modelId="{3B358DC7-BA97-4D5E-9726-405F8DE53908}" type="pres">
      <dgm:prSet presAssocID="{9DB18AB3-A761-4A31-8565-C12C7CF28D48}" presName="parentTextArrow" presStyleLbl="node1" presStyleIdx="5" presStyleCnt="6"/>
      <dgm:spPr/>
    </dgm:pt>
  </dgm:ptLst>
  <dgm:cxnLst>
    <dgm:cxn modelId="{B5A6400E-E284-497A-89D6-CE3084FF2CFC}" type="presOf" srcId="{9DB18AB3-A761-4A31-8565-C12C7CF28D48}" destId="{3B358DC7-BA97-4D5E-9726-405F8DE53908}" srcOrd="0" destOrd="0" presId="urn:microsoft.com/office/officeart/2005/8/layout/process4"/>
    <dgm:cxn modelId="{95E25118-3705-4386-8EA5-D79FC89195BF}" srcId="{1A02792B-3E16-45A3-B69E-AA33024083EA}" destId="{AF24624C-076C-481A-A8AA-76B5DD67C125}" srcOrd="1" destOrd="0" parTransId="{2A45EF92-236D-4FBD-A650-B2FDB2F06FFA}" sibTransId="{3CA9CBDD-D346-47E1-8197-BB58BECF3B04}"/>
    <dgm:cxn modelId="{15D6D832-8B72-439A-B474-4FBAB8ADC65A}" type="presOf" srcId="{B7B63219-A3D7-463A-9AFB-FA818316A587}" destId="{D04C91BD-2AD3-47DD-ACAC-CFEAE05D8D4E}" srcOrd="0" destOrd="0" presId="urn:microsoft.com/office/officeart/2005/8/layout/process4"/>
    <dgm:cxn modelId="{86E0FE39-4428-43AA-80E0-27FD2281FFB3}" type="presOf" srcId="{74B99CB5-F5DE-4C4C-87C5-95012C16BD2E}" destId="{38682383-A12D-41DD-BEE3-934B7083FCB2}" srcOrd="0" destOrd="0" presId="urn:microsoft.com/office/officeart/2005/8/layout/process4"/>
    <dgm:cxn modelId="{31C7F63A-8304-4309-9218-BA17F83E4797}" srcId="{1A02792B-3E16-45A3-B69E-AA33024083EA}" destId="{74B99CB5-F5DE-4C4C-87C5-95012C16BD2E}" srcOrd="4" destOrd="0" parTransId="{D54B46B7-C9CE-4563-BFD3-947D6AD9573D}" sibTransId="{261B411B-5704-446A-8085-6D33BD46DA46}"/>
    <dgm:cxn modelId="{9BA7425E-1D2C-4098-8866-899BD84BCB1D}" type="presOf" srcId="{AF24624C-076C-481A-A8AA-76B5DD67C125}" destId="{37DB1088-BB19-4E85-8233-718DD091DB34}" srcOrd="0" destOrd="0" presId="urn:microsoft.com/office/officeart/2005/8/layout/process4"/>
    <dgm:cxn modelId="{E27A9743-1130-4883-BF9E-05C34B55692A}" type="presOf" srcId="{03500F78-FE0F-4CC9-9027-97132BB58639}" destId="{AB28074F-9794-45F7-BBEB-64E613DE8AF2}" srcOrd="0" destOrd="0" presId="urn:microsoft.com/office/officeart/2005/8/layout/process4"/>
    <dgm:cxn modelId="{01799C65-9B7B-4F8F-A52E-27250E78A1A4}" type="presOf" srcId="{1A02792B-3E16-45A3-B69E-AA33024083EA}" destId="{12D4B940-B73D-459E-A971-53A673B53EC6}" srcOrd="0" destOrd="0" presId="urn:microsoft.com/office/officeart/2005/8/layout/process4"/>
    <dgm:cxn modelId="{6C4CCD51-959A-42B8-80D0-492AC78CF3B1}" type="presOf" srcId="{EBAF7FE9-F866-4E49-BC16-DE55C896FCC3}" destId="{AD90C428-B229-4D99-8BFD-B6CF828F380F}" srcOrd="0" destOrd="0" presId="urn:microsoft.com/office/officeart/2005/8/layout/process4"/>
    <dgm:cxn modelId="{09C06C75-6F9D-4347-861D-A8D573CED1C8}" srcId="{1A02792B-3E16-45A3-B69E-AA33024083EA}" destId="{B7B63219-A3D7-463A-9AFB-FA818316A587}" srcOrd="2" destOrd="0" parTransId="{FB2051DA-37C2-46CA-918C-93623ECF5365}" sibTransId="{9D021E00-8C20-407B-B46B-E74559478625}"/>
    <dgm:cxn modelId="{5D19BB7C-34F3-44F5-8003-D7EA758EA9A2}" srcId="{1A02792B-3E16-45A3-B69E-AA33024083EA}" destId="{EBAF7FE9-F866-4E49-BC16-DE55C896FCC3}" srcOrd="5" destOrd="0" parTransId="{AD4D245F-3ED9-485F-A16F-D849B6701110}" sibTransId="{BE9472AD-3B40-47CC-9027-368895596700}"/>
    <dgm:cxn modelId="{222C83BB-C5EE-45A4-9868-2D4875DAC74A}" srcId="{1A02792B-3E16-45A3-B69E-AA33024083EA}" destId="{9DB18AB3-A761-4A31-8565-C12C7CF28D48}" srcOrd="0" destOrd="0" parTransId="{F51C1D5B-AE95-48B6-ACF9-E064666650FA}" sibTransId="{C7E3D511-2249-4E7E-8C99-109287A0F1A8}"/>
    <dgm:cxn modelId="{D11D7FF2-2922-47F5-AE3C-A1303455FCC2}" srcId="{1A02792B-3E16-45A3-B69E-AA33024083EA}" destId="{03500F78-FE0F-4CC9-9027-97132BB58639}" srcOrd="3" destOrd="0" parTransId="{BD5397B7-C50E-4893-9E9F-C2504F51F3FE}" sibTransId="{613AF00D-7097-4D89-AAB2-F82FB3FCA4CD}"/>
    <dgm:cxn modelId="{AB4FEC35-DBD0-42AD-AD1E-9D75CCE73986}" type="presParOf" srcId="{12D4B940-B73D-459E-A971-53A673B53EC6}" destId="{9D19803B-8348-458C-AEBA-EE88208D206D}" srcOrd="0" destOrd="0" presId="urn:microsoft.com/office/officeart/2005/8/layout/process4"/>
    <dgm:cxn modelId="{B054942E-909F-49E1-8EFD-14E232E5D68B}" type="presParOf" srcId="{9D19803B-8348-458C-AEBA-EE88208D206D}" destId="{AD90C428-B229-4D99-8BFD-B6CF828F380F}" srcOrd="0" destOrd="0" presId="urn:microsoft.com/office/officeart/2005/8/layout/process4"/>
    <dgm:cxn modelId="{429A0811-E099-4657-8AE7-A445C66D0578}" type="presParOf" srcId="{12D4B940-B73D-459E-A971-53A673B53EC6}" destId="{DC2EAD5A-3718-4684-AD7E-55F6CABF0D68}" srcOrd="1" destOrd="0" presId="urn:microsoft.com/office/officeart/2005/8/layout/process4"/>
    <dgm:cxn modelId="{24EB4DA1-0422-4F48-87B6-7BD8F4C1B531}" type="presParOf" srcId="{12D4B940-B73D-459E-A971-53A673B53EC6}" destId="{E1D1C38E-E495-433F-AB28-04438E5622F4}" srcOrd="2" destOrd="0" presId="urn:microsoft.com/office/officeart/2005/8/layout/process4"/>
    <dgm:cxn modelId="{AAAC5472-6434-4B64-8FA1-60A634FEE55B}" type="presParOf" srcId="{E1D1C38E-E495-433F-AB28-04438E5622F4}" destId="{38682383-A12D-41DD-BEE3-934B7083FCB2}" srcOrd="0" destOrd="0" presId="urn:microsoft.com/office/officeart/2005/8/layout/process4"/>
    <dgm:cxn modelId="{D72A5B91-84D5-496B-9870-A9BA31ED73FB}" type="presParOf" srcId="{12D4B940-B73D-459E-A971-53A673B53EC6}" destId="{AFDD9274-FA42-4F39-9F53-F54795A9021B}" srcOrd="3" destOrd="0" presId="urn:microsoft.com/office/officeart/2005/8/layout/process4"/>
    <dgm:cxn modelId="{757C7422-51CD-4B57-8515-660C1208DDF1}" type="presParOf" srcId="{12D4B940-B73D-459E-A971-53A673B53EC6}" destId="{AEFAAF44-AF0F-4A8B-8233-AD14C48559CA}" srcOrd="4" destOrd="0" presId="urn:microsoft.com/office/officeart/2005/8/layout/process4"/>
    <dgm:cxn modelId="{94EC577C-8A18-4630-871B-A08C4CF9094B}" type="presParOf" srcId="{AEFAAF44-AF0F-4A8B-8233-AD14C48559CA}" destId="{AB28074F-9794-45F7-BBEB-64E613DE8AF2}" srcOrd="0" destOrd="0" presId="urn:microsoft.com/office/officeart/2005/8/layout/process4"/>
    <dgm:cxn modelId="{8BAC5695-AFCE-4B74-90B9-FE86AD88ACF2}" type="presParOf" srcId="{12D4B940-B73D-459E-A971-53A673B53EC6}" destId="{F58FF14A-B42B-447D-970E-FA98F0B7A593}" srcOrd="5" destOrd="0" presId="urn:microsoft.com/office/officeart/2005/8/layout/process4"/>
    <dgm:cxn modelId="{333D75E7-BD0B-4B62-82D3-9A66F18FDB48}" type="presParOf" srcId="{12D4B940-B73D-459E-A971-53A673B53EC6}" destId="{7FE8961E-5F9F-47B3-B00A-0F69345D9D5C}" srcOrd="6" destOrd="0" presId="urn:microsoft.com/office/officeart/2005/8/layout/process4"/>
    <dgm:cxn modelId="{56A624FE-3277-45AB-83AF-57A340CCF549}" type="presParOf" srcId="{7FE8961E-5F9F-47B3-B00A-0F69345D9D5C}" destId="{D04C91BD-2AD3-47DD-ACAC-CFEAE05D8D4E}" srcOrd="0" destOrd="0" presId="urn:microsoft.com/office/officeart/2005/8/layout/process4"/>
    <dgm:cxn modelId="{5D84043A-CF76-4D96-80FF-22D9812E5A40}" type="presParOf" srcId="{12D4B940-B73D-459E-A971-53A673B53EC6}" destId="{02963BA5-8EFD-49DE-9488-F3B61AC3315F}" srcOrd="7" destOrd="0" presId="urn:microsoft.com/office/officeart/2005/8/layout/process4"/>
    <dgm:cxn modelId="{192BE9A4-56FA-4B02-B52B-134CE287203B}" type="presParOf" srcId="{12D4B940-B73D-459E-A971-53A673B53EC6}" destId="{4C9FFA00-A0CA-4115-9FE6-053534A28853}" srcOrd="8" destOrd="0" presId="urn:microsoft.com/office/officeart/2005/8/layout/process4"/>
    <dgm:cxn modelId="{9F940C6B-2515-4D77-964B-A062A185ADE4}" type="presParOf" srcId="{4C9FFA00-A0CA-4115-9FE6-053534A28853}" destId="{37DB1088-BB19-4E85-8233-718DD091DB34}" srcOrd="0" destOrd="0" presId="urn:microsoft.com/office/officeart/2005/8/layout/process4"/>
    <dgm:cxn modelId="{D07F267C-0E6C-4889-93F1-00BC42AE06FB}" type="presParOf" srcId="{12D4B940-B73D-459E-A971-53A673B53EC6}" destId="{ABA72B7F-2776-4458-A437-7E932ECBEBF2}" srcOrd="9" destOrd="0" presId="urn:microsoft.com/office/officeart/2005/8/layout/process4"/>
    <dgm:cxn modelId="{4AF93739-85F6-4AE8-8DC0-B6932D26415C}" type="presParOf" srcId="{12D4B940-B73D-459E-A971-53A673B53EC6}" destId="{809C37B1-0C22-4DE0-89D6-1F5F02C61E41}" srcOrd="10" destOrd="0" presId="urn:microsoft.com/office/officeart/2005/8/layout/process4"/>
    <dgm:cxn modelId="{0020B433-AEDA-4656-ABB4-89078693B8AA}" type="presParOf" srcId="{809C37B1-0C22-4DE0-89D6-1F5F02C61E41}" destId="{3B358DC7-BA97-4D5E-9726-405F8DE5390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A4204134-AA5D-4230-8CD0-0DD950BB11F9}"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EE5714A5-5A0A-4CD8-9A7A-C278EB2FE6DD}">
      <dgm:prSet custT="1"/>
      <dgm:spPr/>
      <dgm:t>
        <a:bodyPr/>
        <a:lstStyle/>
        <a:p>
          <a:r>
            <a:rPr lang="en-GB" sz="1100"/>
            <a:t>Contractually, this is the post-rollout warranty period, putting the solution in the hands of the beneficiaries.</a:t>
          </a:r>
          <a:endParaRPr lang="en-US" sz="1100"/>
        </a:p>
      </dgm:t>
    </dgm:pt>
    <dgm:pt modelId="{0C69FFD5-9B58-4A2E-9021-A3C8EA961BF4}" type="parTrans" cxnId="{306265C2-6EEE-4155-9862-0ED7A521A05B}">
      <dgm:prSet/>
      <dgm:spPr/>
      <dgm:t>
        <a:bodyPr/>
        <a:lstStyle/>
        <a:p>
          <a:endParaRPr lang="en-US" sz="1100"/>
        </a:p>
      </dgm:t>
    </dgm:pt>
    <dgm:pt modelId="{15F8E8F0-013C-47AD-A33E-FFC4915DDE11}" type="sibTrans" cxnId="{306265C2-6EEE-4155-9862-0ED7A521A05B}">
      <dgm:prSet custT="1"/>
      <dgm:spPr/>
      <dgm:t>
        <a:bodyPr/>
        <a:lstStyle/>
        <a:p>
          <a:endParaRPr lang="en-US" sz="1100"/>
        </a:p>
      </dgm:t>
    </dgm:pt>
    <dgm:pt modelId="{6F311C80-6D5B-49DB-A1CE-85F885F26289}">
      <dgm:prSet custT="1"/>
      <dgm:spPr/>
      <dgm:t>
        <a:bodyPr/>
        <a:lstStyle/>
        <a:p>
          <a:r>
            <a:rPr lang="en-GB" sz="1100"/>
            <a:t>The engagement of the Architecture Practitioner comes to a conclusion when the solution is put to ‘Successful usage’ - the first 30, 60, or 90 days.</a:t>
          </a:r>
          <a:endParaRPr lang="en-US" sz="1100"/>
        </a:p>
      </dgm:t>
    </dgm:pt>
    <dgm:pt modelId="{055B9D7D-D914-41E2-ABFA-2E89DAF3229B}" type="parTrans" cxnId="{AB750A9E-890A-45BE-9044-7C2018E07169}">
      <dgm:prSet/>
      <dgm:spPr/>
      <dgm:t>
        <a:bodyPr/>
        <a:lstStyle/>
        <a:p>
          <a:endParaRPr lang="en-US" sz="1100"/>
        </a:p>
      </dgm:t>
    </dgm:pt>
    <dgm:pt modelId="{A8342496-9601-4665-8F2C-E39A1A6E211B}" type="sibTrans" cxnId="{AB750A9E-890A-45BE-9044-7C2018E07169}">
      <dgm:prSet custT="1"/>
      <dgm:spPr/>
      <dgm:t>
        <a:bodyPr/>
        <a:lstStyle/>
        <a:p>
          <a:endParaRPr lang="en-US" sz="1100"/>
        </a:p>
      </dgm:t>
    </dgm:pt>
    <dgm:pt modelId="{BD586B07-96CE-44F0-8D96-B8003F6F6E19}">
      <dgm:prSet custT="1"/>
      <dgm:spPr/>
      <dgm:t>
        <a:bodyPr/>
        <a:lstStyle/>
        <a:p>
          <a:r>
            <a:rPr lang="en-GB" sz="1100"/>
            <a:t>The EA initiates a Gap Analysis between the realized architecture and the Baseline Architecture. </a:t>
          </a:r>
          <a:endParaRPr lang="en-US" sz="1100"/>
        </a:p>
      </dgm:t>
    </dgm:pt>
    <dgm:pt modelId="{8DA0405A-B023-4DB7-BB16-CFDC4D53E3AC}" type="parTrans" cxnId="{0C4EE6D1-887F-4696-A40C-EBCBB641BA8E}">
      <dgm:prSet/>
      <dgm:spPr/>
      <dgm:t>
        <a:bodyPr/>
        <a:lstStyle/>
        <a:p>
          <a:endParaRPr lang="en-US" sz="1100"/>
        </a:p>
      </dgm:t>
    </dgm:pt>
    <dgm:pt modelId="{1581CBBD-3114-4E6D-A563-C5F899B29522}" type="sibTrans" cxnId="{0C4EE6D1-887F-4696-A40C-EBCBB641BA8E}">
      <dgm:prSet custT="1"/>
      <dgm:spPr/>
      <dgm:t>
        <a:bodyPr/>
        <a:lstStyle/>
        <a:p>
          <a:endParaRPr lang="en-US" sz="1100"/>
        </a:p>
      </dgm:t>
    </dgm:pt>
    <dgm:pt modelId="{99ACFB7C-B477-4BC7-9227-BFB922787642}">
      <dgm:prSet custT="1"/>
      <dgm:spPr/>
      <dgm:t>
        <a:bodyPr/>
        <a:lstStyle/>
        <a:p>
          <a:r>
            <a:rPr lang="en-GB" sz="1100"/>
            <a:t>Closure of the Architecture Project is achieved when the Implementation EA accepts the superior architecture. </a:t>
          </a:r>
          <a:endParaRPr lang="en-US" sz="1100"/>
        </a:p>
      </dgm:t>
    </dgm:pt>
    <dgm:pt modelId="{74B85664-AAE2-4CAE-901F-C31CA8AE88A1}" type="parTrans" cxnId="{18B6265A-19BB-4FA9-880F-AAF6B1C584D5}">
      <dgm:prSet/>
      <dgm:spPr/>
      <dgm:t>
        <a:bodyPr/>
        <a:lstStyle/>
        <a:p>
          <a:endParaRPr lang="en-US" sz="1100"/>
        </a:p>
      </dgm:t>
    </dgm:pt>
    <dgm:pt modelId="{48AEBD70-0815-4511-AC60-FB03E134CC64}" type="sibTrans" cxnId="{18B6265A-19BB-4FA9-880F-AAF6B1C584D5}">
      <dgm:prSet custT="1"/>
      <dgm:spPr/>
      <dgm:t>
        <a:bodyPr/>
        <a:lstStyle/>
        <a:p>
          <a:endParaRPr lang="en-US" sz="1100"/>
        </a:p>
      </dgm:t>
    </dgm:pt>
    <dgm:pt modelId="{2D8F14FD-B507-4013-84D2-D731176B7AFF}">
      <dgm:prSet custT="1"/>
      <dgm:spPr/>
      <dgm:t>
        <a:bodyPr/>
        <a:lstStyle/>
        <a:p>
          <a:r>
            <a:rPr lang="en-GB" sz="1100"/>
            <a:t>The oversight provided by the EA is retained until solution delivery.</a:t>
          </a:r>
          <a:endParaRPr lang="en-US" sz="1100"/>
        </a:p>
      </dgm:t>
    </dgm:pt>
    <dgm:pt modelId="{4032D02B-00C7-4911-89D4-E27CAAC88F89}" type="parTrans" cxnId="{3222525E-4584-4557-A033-8B4FE74E6972}">
      <dgm:prSet/>
      <dgm:spPr/>
      <dgm:t>
        <a:bodyPr/>
        <a:lstStyle/>
        <a:p>
          <a:endParaRPr lang="en-US" sz="1100"/>
        </a:p>
      </dgm:t>
    </dgm:pt>
    <dgm:pt modelId="{A5992232-B83F-4297-9134-610C0E2EAAC3}" type="sibTrans" cxnId="{3222525E-4584-4557-A033-8B4FE74E6972}">
      <dgm:prSet custT="1"/>
      <dgm:spPr/>
      <dgm:t>
        <a:bodyPr/>
        <a:lstStyle/>
        <a:p>
          <a:endParaRPr lang="en-US" sz="1100"/>
        </a:p>
      </dgm:t>
    </dgm:pt>
    <dgm:pt modelId="{9FE19111-2A26-4935-93D3-C88057CFB996}">
      <dgm:prSet custT="1"/>
      <dgm:spPr/>
      <dgm:t>
        <a:bodyPr/>
        <a:lstStyle/>
        <a:p>
          <a:r>
            <a:rPr lang="en-GB" sz="1100"/>
            <a:t>Document the Lessons Learned.</a:t>
          </a:r>
          <a:endParaRPr lang="en-US" sz="1100"/>
        </a:p>
      </dgm:t>
    </dgm:pt>
    <dgm:pt modelId="{EA9A4935-1561-4061-BCDD-1F139AD6956E}" type="parTrans" cxnId="{22FD89CC-9462-41BE-AEEF-532C157DA0FD}">
      <dgm:prSet/>
      <dgm:spPr/>
      <dgm:t>
        <a:bodyPr/>
        <a:lstStyle/>
        <a:p>
          <a:endParaRPr lang="en-US" sz="1100"/>
        </a:p>
      </dgm:t>
    </dgm:pt>
    <dgm:pt modelId="{7A70F7AE-E6CC-4C41-9350-A852D129248D}" type="sibTrans" cxnId="{22FD89CC-9462-41BE-AEEF-532C157DA0FD}">
      <dgm:prSet custT="1"/>
      <dgm:spPr/>
      <dgm:t>
        <a:bodyPr/>
        <a:lstStyle/>
        <a:p>
          <a:endParaRPr lang="en-US" sz="1100"/>
        </a:p>
      </dgm:t>
    </dgm:pt>
    <dgm:pt modelId="{6F9E8EC1-FF8B-4E40-9BBB-00AFD69925D1}">
      <dgm:prSet custT="1"/>
      <dgm:spPr/>
      <dgm:t>
        <a:bodyPr/>
        <a:lstStyle/>
        <a:p>
          <a:r>
            <a:rPr lang="en-GB" sz="1100"/>
            <a:t>Document controls and constraints that accelerated the overall delivery.</a:t>
          </a:r>
          <a:endParaRPr lang="en-US" sz="1100"/>
        </a:p>
      </dgm:t>
    </dgm:pt>
    <dgm:pt modelId="{88C7E4F2-296E-4F73-9013-9E2A962A5CFD}" type="parTrans" cxnId="{2F233FA8-86C8-433A-87D7-D60ED8E5E1A9}">
      <dgm:prSet/>
      <dgm:spPr/>
      <dgm:t>
        <a:bodyPr/>
        <a:lstStyle/>
        <a:p>
          <a:endParaRPr lang="en-US" sz="1100"/>
        </a:p>
      </dgm:t>
    </dgm:pt>
    <dgm:pt modelId="{4882652A-FA37-4D40-9539-E04E4779307F}" type="sibTrans" cxnId="{2F233FA8-86C8-433A-87D7-D60ED8E5E1A9}">
      <dgm:prSet custT="1"/>
      <dgm:spPr/>
      <dgm:t>
        <a:bodyPr/>
        <a:lstStyle/>
        <a:p>
          <a:endParaRPr lang="en-US" sz="1100"/>
        </a:p>
      </dgm:t>
    </dgm:pt>
    <dgm:pt modelId="{4CEAED02-8CCB-4DBD-A50A-81A909455A68}">
      <dgm:prSet custT="1"/>
      <dgm:spPr/>
      <dgm:t>
        <a:bodyPr/>
        <a:lstStyle/>
        <a:p>
          <a:r>
            <a:rPr lang="en-GB" sz="1100"/>
            <a:t>Update the cascading impact of the project on the EA Landscape and roadmap.</a:t>
          </a:r>
          <a:endParaRPr lang="en-US" sz="1100"/>
        </a:p>
      </dgm:t>
    </dgm:pt>
    <dgm:pt modelId="{443AF972-146F-44CD-AB26-99C86FF8D619}" type="parTrans" cxnId="{F3F150C7-BD03-47F9-B9B7-2791D92CC7DA}">
      <dgm:prSet/>
      <dgm:spPr/>
      <dgm:t>
        <a:bodyPr/>
        <a:lstStyle/>
        <a:p>
          <a:endParaRPr lang="en-US" sz="1100"/>
        </a:p>
      </dgm:t>
    </dgm:pt>
    <dgm:pt modelId="{FF3A5E66-5254-4724-9709-FEDA953FF066}" type="sibTrans" cxnId="{F3F150C7-BD03-47F9-B9B7-2791D92CC7DA}">
      <dgm:prSet custT="1"/>
      <dgm:spPr/>
      <dgm:t>
        <a:bodyPr/>
        <a:lstStyle/>
        <a:p>
          <a:endParaRPr lang="en-US" sz="1100"/>
        </a:p>
      </dgm:t>
    </dgm:pt>
    <dgm:pt modelId="{C0F7D2A0-E9DC-4ADF-9F62-299734C757FD}">
      <dgm:prSet custT="1"/>
      <dgm:spPr/>
      <dgm:t>
        <a:bodyPr/>
        <a:lstStyle/>
        <a:p>
          <a:r>
            <a:rPr lang="en-GB" sz="1100"/>
            <a:t>Validate, close, and update the Enterprise backlog.</a:t>
          </a:r>
          <a:endParaRPr lang="en-US" sz="1100"/>
        </a:p>
      </dgm:t>
    </dgm:pt>
    <dgm:pt modelId="{5D06E3AA-78D2-426D-A122-0F26024218E7}" type="parTrans" cxnId="{2846465B-E616-4254-B9F8-12BE927E8256}">
      <dgm:prSet/>
      <dgm:spPr/>
      <dgm:t>
        <a:bodyPr/>
        <a:lstStyle/>
        <a:p>
          <a:endParaRPr lang="en-US" sz="1100"/>
        </a:p>
      </dgm:t>
    </dgm:pt>
    <dgm:pt modelId="{CEAF59F4-3214-44F5-A677-06CB69387ABB}" type="sibTrans" cxnId="{2846465B-E616-4254-B9F8-12BE927E8256}">
      <dgm:prSet/>
      <dgm:spPr/>
      <dgm:t>
        <a:bodyPr/>
        <a:lstStyle/>
        <a:p>
          <a:endParaRPr lang="en-US" sz="1100"/>
        </a:p>
      </dgm:t>
    </dgm:pt>
    <dgm:pt modelId="{83773EBD-B37B-448C-A7EC-37BBFFD7830F}" type="pres">
      <dgm:prSet presAssocID="{A4204134-AA5D-4230-8CD0-0DD950BB11F9}" presName="Name0" presStyleCnt="0">
        <dgm:presLayoutVars>
          <dgm:dir/>
          <dgm:resizeHandles val="exact"/>
        </dgm:presLayoutVars>
      </dgm:prSet>
      <dgm:spPr/>
    </dgm:pt>
    <dgm:pt modelId="{387A9652-0D44-4784-982B-A7561D451C5F}" type="pres">
      <dgm:prSet presAssocID="{EE5714A5-5A0A-4CD8-9A7A-C278EB2FE6DD}" presName="node" presStyleLbl="node1" presStyleIdx="0" presStyleCnt="9" custScaleY="143521">
        <dgm:presLayoutVars>
          <dgm:bulletEnabled val="1"/>
        </dgm:presLayoutVars>
      </dgm:prSet>
      <dgm:spPr>
        <a:prstGeom prst="roundRect">
          <a:avLst/>
        </a:prstGeom>
      </dgm:spPr>
    </dgm:pt>
    <dgm:pt modelId="{FAFBF988-D9D4-4DD4-B554-A59A68A5BE98}" type="pres">
      <dgm:prSet presAssocID="{15F8E8F0-013C-47AD-A33E-FFC4915DDE11}" presName="sibTrans" presStyleLbl="sibTrans1D1" presStyleIdx="0" presStyleCnt="8"/>
      <dgm:spPr/>
    </dgm:pt>
    <dgm:pt modelId="{9A4B1DC8-FA04-4D6F-8C14-BD7263309035}" type="pres">
      <dgm:prSet presAssocID="{15F8E8F0-013C-47AD-A33E-FFC4915DDE11}" presName="connectorText" presStyleLbl="sibTrans1D1" presStyleIdx="0" presStyleCnt="8"/>
      <dgm:spPr/>
    </dgm:pt>
    <dgm:pt modelId="{F9368557-D510-4192-9578-2712DBF507DF}" type="pres">
      <dgm:prSet presAssocID="{6F311C80-6D5B-49DB-A1CE-85F885F26289}" presName="node" presStyleLbl="node1" presStyleIdx="1" presStyleCnt="9" custScaleY="142798">
        <dgm:presLayoutVars>
          <dgm:bulletEnabled val="1"/>
        </dgm:presLayoutVars>
      </dgm:prSet>
      <dgm:spPr>
        <a:prstGeom prst="roundRect">
          <a:avLst/>
        </a:prstGeom>
      </dgm:spPr>
    </dgm:pt>
    <dgm:pt modelId="{776E4EFE-7D2B-4C28-8E71-088F24B278E4}" type="pres">
      <dgm:prSet presAssocID="{A8342496-9601-4665-8F2C-E39A1A6E211B}" presName="sibTrans" presStyleLbl="sibTrans1D1" presStyleIdx="1" presStyleCnt="8"/>
      <dgm:spPr/>
    </dgm:pt>
    <dgm:pt modelId="{3D99BF78-1F04-4577-A959-48D9D90735E7}" type="pres">
      <dgm:prSet presAssocID="{A8342496-9601-4665-8F2C-E39A1A6E211B}" presName="connectorText" presStyleLbl="sibTrans1D1" presStyleIdx="1" presStyleCnt="8"/>
      <dgm:spPr/>
    </dgm:pt>
    <dgm:pt modelId="{8EC61367-09E7-45E0-A9DA-FB862FB0B709}" type="pres">
      <dgm:prSet presAssocID="{BD586B07-96CE-44F0-8D96-B8003F6F6E19}" presName="node" presStyleLbl="node1" presStyleIdx="2" presStyleCnt="9" custScaleY="144735">
        <dgm:presLayoutVars>
          <dgm:bulletEnabled val="1"/>
        </dgm:presLayoutVars>
      </dgm:prSet>
      <dgm:spPr>
        <a:prstGeom prst="roundRect">
          <a:avLst/>
        </a:prstGeom>
      </dgm:spPr>
    </dgm:pt>
    <dgm:pt modelId="{E667EC5A-E12B-428A-85AD-1EA1DA233777}" type="pres">
      <dgm:prSet presAssocID="{1581CBBD-3114-4E6D-A563-C5F899B29522}" presName="sibTrans" presStyleLbl="sibTrans1D1" presStyleIdx="2" presStyleCnt="8"/>
      <dgm:spPr/>
    </dgm:pt>
    <dgm:pt modelId="{C40ED1E5-3257-406C-9382-A5FB68F3E498}" type="pres">
      <dgm:prSet presAssocID="{1581CBBD-3114-4E6D-A563-C5F899B29522}" presName="connectorText" presStyleLbl="sibTrans1D1" presStyleIdx="2" presStyleCnt="8"/>
      <dgm:spPr/>
    </dgm:pt>
    <dgm:pt modelId="{FF904DA0-F32B-415B-9AA9-DCF44FB630C0}" type="pres">
      <dgm:prSet presAssocID="{99ACFB7C-B477-4BC7-9227-BFB922787642}" presName="node" presStyleLbl="node1" presStyleIdx="3" presStyleCnt="9" custScaleY="143382">
        <dgm:presLayoutVars>
          <dgm:bulletEnabled val="1"/>
        </dgm:presLayoutVars>
      </dgm:prSet>
      <dgm:spPr>
        <a:prstGeom prst="roundRect">
          <a:avLst/>
        </a:prstGeom>
      </dgm:spPr>
    </dgm:pt>
    <dgm:pt modelId="{164074A3-6B74-4072-B96A-19FA17DCDF5A}" type="pres">
      <dgm:prSet presAssocID="{48AEBD70-0815-4511-AC60-FB03E134CC64}" presName="sibTrans" presStyleLbl="sibTrans1D1" presStyleIdx="3" presStyleCnt="8"/>
      <dgm:spPr/>
    </dgm:pt>
    <dgm:pt modelId="{76099F6B-A4BF-474C-A694-F9F345D8AC3B}" type="pres">
      <dgm:prSet presAssocID="{48AEBD70-0815-4511-AC60-FB03E134CC64}" presName="connectorText" presStyleLbl="sibTrans1D1" presStyleIdx="3" presStyleCnt="8"/>
      <dgm:spPr/>
    </dgm:pt>
    <dgm:pt modelId="{3E46F711-9216-438A-BB50-B2A4D233611D}" type="pres">
      <dgm:prSet presAssocID="{2D8F14FD-B507-4013-84D2-D731176B7AFF}" presName="node" presStyleLbl="node1" presStyleIdx="4" presStyleCnt="9" custScaleY="99431">
        <dgm:presLayoutVars>
          <dgm:bulletEnabled val="1"/>
        </dgm:presLayoutVars>
      </dgm:prSet>
      <dgm:spPr>
        <a:prstGeom prst="roundRect">
          <a:avLst/>
        </a:prstGeom>
      </dgm:spPr>
    </dgm:pt>
    <dgm:pt modelId="{ED4DD81C-272D-42B6-B385-33034A61167E}" type="pres">
      <dgm:prSet presAssocID="{A5992232-B83F-4297-9134-610C0E2EAAC3}" presName="sibTrans" presStyleLbl="sibTrans1D1" presStyleIdx="4" presStyleCnt="8"/>
      <dgm:spPr/>
    </dgm:pt>
    <dgm:pt modelId="{E2DA58B6-8B3A-4C7E-952D-687A20F988C4}" type="pres">
      <dgm:prSet presAssocID="{A5992232-B83F-4297-9134-610C0E2EAAC3}" presName="connectorText" presStyleLbl="sibTrans1D1" presStyleIdx="4" presStyleCnt="8"/>
      <dgm:spPr/>
    </dgm:pt>
    <dgm:pt modelId="{8D190157-3116-4578-8DBF-7180138D9691}" type="pres">
      <dgm:prSet presAssocID="{9FE19111-2A26-4935-93D3-C88057CFB996}" presName="node" presStyleLbl="node1" presStyleIdx="5" presStyleCnt="9">
        <dgm:presLayoutVars>
          <dgm:bulletEnabled val="1"/>
        </dgm:presLayoutVars>
      </dgm:prSet>
      <dgm:spPr>
        <a:prstGeom prst="roundRect">
          <a:avLst/>
        </a:prstGeom>
      </dgm:spPr>
    </dgm:pt>
    <dgm:pt modelId="{062CFAC7-9468-4AD1-BA7A-5AEB2C02D62C}" type="pres">
      <dgm:prSet presAssocID="{7A70F7AE-E6CC-4C41-9350-A852D129248D}" presName="sibTrans" presStyleLbl="sibTrans1D1" presStyleIdx="5" presStyleCnt="8"/>
      <dgm:spPr/>
    </dgm:pt>
    <dgm:pt modelId="{FE5094F7-4A1D-48BD-937C-D7437330BB7E}" type="pres">
      <dgm:prSet presAssocID="{7A70F7AE-E6CC-4C41-9350-A852D129248D}" presName="connectorText" presStyleLbl="sibTrans1D1" presStyleIdx="5" presStyleCnt="8"/>
      <dgm:spPr/>
    </dgm:pt>
    <dgm:pt modelId="{71E8ECCC-E54E-4B35-A44E-2D1B8BE5922E}" type="pres">
      <dgm:prSet presAssocID="{6F9E8EC1-FF8B-4E40-9BBB-00AFD69925D1}" presName="node" presStyleLbl="node1" presStyleIdx="6" presStyleCnt="9">
        <dgm:presLayoutVars>
          <dgm:bulletEnabled val="1"/>
        </dgm:presLayoutVars>
      </dgm:prSet>
      <dgm:spPr>
        <a:prstGeom prst="roundRect">
          <a:avLst/>
        </a:prstGeom>
      </dgm:spPr>
    </dgm:pt>
    <dgm:pt modelId="{65257329-0329-4C29-B9A6-53FDF206B6ED}" type="pres">
      <dgm:prSet presAssocID="{4882652A-FA37-4D40-9539-E04E4779307F}" presName="sibTrans" presStyleLbl="sibTrans1D1" presStyleIdx="6" presStyleCnt="8"/>
      <dgm:spPr/>
    </dgm:pt>
    <dgm:pt modelId="{55C18FE9-DCD4-4BA4-952F-E1DB6795731C}" type="pres">
      <dgm:prSet presAssocID="{4882652A-FA37-4D40-9539-E04E4779307F}" presName="connectorText" presStyleLbl="sibTrans1D1" presStyleIdx="6" presStyleCnt="8"/>
      <dgm:spPr/>
    </dgm:pt>
    <dgm:pt modelId="{80C249E1-2F93-40C9-94E1-B3047D7DD8DD}" type="pres">
      <dgm:prSet presAssocID="{4CEAED02-8CCB-4DBD-A50A-81A909455A68}" presName="node" presStyleLbl="node1" presStyleIdx="7" presStyleCnt="9">
        <dgm:presLayoutVars>
          <dgm:bulletEnabled val="1"/>
        </dgm:presLayoutVars>
      </dgm:prSet>
      <dgm:spPr>
        <a:prstGeom prst="roundRect">
          <a:avLst/>
        </a:prstGeom>
      </dgm:spPr>
    </dgm:pt>
    <dgm:pt modelId="{BDD61E53-FEC1-43CE-A400-F7A01BEAB535}" type="pres">
      <dgm:prSet presAssocID="{FF3A5E66-5254-4724-9709-FEDA953FF066}" presName="sibTrans" presStyleLbl="sibTrans1D1" presStyleIdx="7" presStyleCnt="8"/>
      <dgm:spPr/>
    </dgm:pt>
    <dgm:pt modelId="{457462B4-334E-4C59-97C7-CA1F27132775}" type="pres">
      <dgm:prSet presAssocID="{FF3A5E66-5254-4724-9709-FEDA953FF066}" presName="connectorText" presStyleLbl="sibTrans1D1" presStyleIdx="7" presStyleCnt="8"/>
      <dgm:spPr/>
    </dgm:pt>
    <dgm:pt modelId="{82F7852B-4AE2-4609-8986-C984B8BAEAC4}" type="pres">
      <dgm:prSet presAssocID="{C0F7D2A0-E9DC-4ADF-9F62-299734C757FD}" presName="node" presStyleLbl="node1" presStyleIdx="8" presStyleCnt="9">
        <dgm:presLayoutVars>
          <dgm:bulletEnabled val="1"/>
        </dgm:presLayoutVars>
      </dgm:prSet>
      <dgm:spPr>
        <a:prstGeom prst="roundRect">
          <a:avLst/>
        </a:prstGeom>
      </dgm:spPr>
    </dgm:pt>
  </dgm:ptLst>
  <dgm:cxnLst>
    <dgm:cxn modelId="{47EF3902-70BF-4B7F-9A77-7A21293C1478}" type="presOf" srcId="{FF3A5E66-5254-4724-9709-FEDA953FF066}" destId="{457462B4-334E-4C59-97C7-CA1F27132775}" srcOrd="1" destOrd="0" presId="urn:microsoft.com/office/officeart/2016/7/layout/RepeatingBendingProcessNew"/>
    <dgm:cxn modelId="{7E4C0303-5A3B-4B1E-A882-205EA2AE3F3C}" type="presOf" srcId="{7A70F7AE-E6CC-4C41-9350-A852D129248D}" destId="{FE5094F7-4A1D-48BD-937C-D7437330BB7E}" srcOrd="1" destOrd="0" presId="urn:microsoft.com/office/officeart/2016/7/layout/RepeatingBendingProcessNew"/>
    <dgm:cxn modelId="{AA2BD507-C9FF-4841-AEC6-AF41F2CFC96A}" type="presOf" srcId="{48AEBD70-0815-4511-AC60-FB03E134CC64}" destId="{76099F6B-A4BF-474C-A694-F9F345D8AC3B}" srcOrd="1" destOrd="0" presId="urn:microsoft.com/office/officeart/2016/7/layout/RepeatingBendingProcessNew"/>
    <dgm:cxn modelId="{624C7D1A-EA7B-4FEF-941C-9BCE6D14665D}" type="presOf" srcId="{A5992232-B83F-4297-9134-610C0E2EAAC3}" destId="{E2DA58B6-8B3A-4C7E-952D-687A20F988C4}" srcOrd="1" destOrd="0" presId="urn:microsoft.com/office/officeart/2016/7/layout/RepeatingBendingProcessNew"/>
    <dgm:cxn modelId="{2846465B-E616-4254-B9F8-12BE927E8256}" srcId="{A4204134-AA5D-4230-8CD0-0DD950BB11F9}" destId="{C0F7D2A0-E9DC-4ADF-9F62-299734C757FD}" srcOrd="8" destOrd="0" parTransId="{5D06E3AA-78D2-426D-A122-0F26024218E7}" sibTransId="{CEAF59F4-3214-44F5-A677-06CB69387ABB}"/>
    <dgm:cxn modelId="{3222525E-4584-4557-A033-8B4FE74E6972}" srcId="{A4204134-AA5D-4230-8CD0-0DD950BB11F9}" destId="{2D8F14FD-B507-4013-84D2-D731176B7AFF}" srcOrd="4" destOrd="0" parTransId="{4032D02B-00C7-4911-89D4-E27CAAC88F89}" sibTransId="{A5992232-B83F-4297-9134-610C0E2EAAC3}"/>
    <dgm:cxn modelId="{F90EC745-0B9A-40BA-A0C9-6F2FCF50BF41}" type="presOf" srcId="{EE5714A5-5A0A-4CD8-9A7A-C278EB2FE6DD}" destId="{387A9652-0D44-4784-982B-A7561D451C5F}" srcOrd="0" destOrd="0" presId="urn:microsoft.com/office/officeart/2016/7/layout/RepeatingBendingProcessNew"/>
    <dgm:cxn modelId="{0D4C4D46-4CCB-446B-81E5-1DA87CCFD479}" type="presOf" srcId="{A4204134-AA5D-4230-8CD0-0DD950BB11F9}" destId="{83773EBD-B37B-448C-A7EC-37BBFFD7830F}" srcOrd="0" destOrd="0" presId="urn:microsoft.com/office/officeart/2016/7/layout/RepeatingBendingProcessNew"/>
    <dgm:cxn modelId="{328D1168-A196-4A99-A6DC-E1BA9B573C08}" type="presOf" srcId="{15F8E8F0-013C-47AD-A33E-FFC4915DDE11}" destId="{FAFBF988-D9D4-4DD4-B554-A59A68A5BE98}" srcOrd="0" destOrd="0" presId="urn:microsoft.com/office/officeart/2016/7/layout/RepeatingBendingProcessNew"/>
    <dgm:cxn modelId="{D1940D6F-C317-43EB-B34A-0DD306756D02}" type="presOf" srcId="{4882652A-FA37-4D40-9539-E04E4779307F}" destId="{55C18FE9-DCD4-4BA4-952F-E1DB6795731C}" srcOrd="1" destOrd="0" presId="urn:microsoft.com/office/officeart/2016/7/layout/RepeatingBendingProcessNew"/>
    <dgm:cxn modelId="{15F5864F-91DB-4C1C-9EFA-75E165EA5BD0}" type="presOf" srcId="{A8342496-9601-4665-8F2C-E39A1A6E211B}" destId="{3D99BF78-1F04-4577-A959-48D9D90735E7}" srcOrd="1" destOrd="0" presId="urn:microsoft.com/office/officeart/2016/7/layout/RepeatingBendingProcessNew"/>
    <dgm:cxn modelId="{7AD88A71-8687-4CBA-BE0C-14692715209F}" type="presOf" srcId="{1581CBBD-3114-4E6D-A563-C5F899B29522}" destId="{E667EC5A-E12B-428A-85AD-1EA1DA233777}" srcOrd="0" destOrd="0" presId="urn:microsoft.com/office/officeart/2016/7/layout/RepeatingBendingProcessNew"/>
    <dgm:cxn modelId="{8FB89E75-BC4C-41D4-9329-9399791E83F5}" type="presOf" srcId="{2D8F14FD-B507-4013-84D2-D731176B7AFF}" destId="{3E46F711-9216-438A-BB50-B2A4D233611D}" srcOrd="0" destOrd="0" presId="urn:microsoft.com/office/officeart/2016/7/layout/RepeatingBendingProcessNew"/>
    <dgm:cxn modelId="{759F8E79-5F4C-43D7-8651-BAFAA5755E54}" type="presOf" srcId="{48AEBD70-0815-4511-AC60-FB03E134CC64}" destId="{164074A3-6B74-4072-B96A-19FA17DCDF5A}" srcOrd="0" destOrd="0" presId="urn:microsoft.com/office/officeart/2016/7/layout/RepeatingBendingProcessNew"/>
    <dgm:cxn modelId="{18B6265A-19BB-4FA9-880F-AAF6B1C584D5}" srcId="{A4204134-AA5D-4230-8CD0-0DD950BB11F9}" destId="{99ACFB7C-B477-4BC7-9227-BFB922787642}" srcOrd="3" destOrd="0" parTransId="{74B85664-AAE2-4CAE-901F-C31CA8AE88A1}" sibTransId="{48AEBD70-0815-4511-AC60-FB03E134CC64}"/>
    <dgm:cxn modelId="{D9CDC47D-5CA3-4DF9-9D7A-56C93EFDA45B}" type="presOf" srcId="{9FE19111-2A26-4935-93D3-C88057CFB996}" destId="{8D190157-3116-4578-8DBF-7180138D9691}" srcOrd="0" destOrd="0" presId="urn:microsoft.com/office/officeart/2016/7/layout/RepeatingBendingProcessNew"/>
    <dgm:cxn modelId="{AB750A9E-890A-45BE-9044-7C2018E07169}" srcId="{A4204134-AA5D-4230-8CD0-0DD950BB11F9}" destId="{6F311C80-6D5B-49DB-A1CE-85F885F26289}" srcOrd="1" destOrd="0" parTransId="{055B9D7D-D914-41E2-ABFA-2E89DAF3229B}" sibTransId="{A8342496-9601-4665-8F2C-E39A1A6E211B}"/>
    <dgm:cxn modelId="{2F233FA8-86C8-433A-87D7-D60ED8E5E1A9}" srcId="{A4204134-AA5D-4230-8CD0-0DD950BB11F9}" destId="{6F9E8EC1-FF8B-4E40-9BBB-00AFD69925D1}" srcOrd="6" destOrd="0" parTransId="{88C7E4F2-296E-4F73-9013-9E2A962A5CFD}" sibTransId="{4882652A-FA37-4D40-9539-E04E4779307F}"/>
    <dgm:cxn modelId="{D80189AD-C1F5-4457-94DA-503778EFC8CD}" type="presOf" srcId="{7A70F7AE-E6CC-4C41-9350-A852D129248D}" destId="{062CFAC7-9468-4AD1-BA7A-5AEB2C02D62C}" srcOrd="0" destOrd="0" presId="urn:microsoft.com/office/officeart/2016/7/layout/RepeatingBendingProcessNew"/>
    <dgm:cxn modelId="{A016D5B0-3DAE-479D-B193-029425E06FE5}" type="presOf" srcId="{15F8E8F0-013C-47AD-A33E-FFC4915DDE11}" destId="{9A4B1DC8-FA04-4D6F-8C14-BD7263309035}" srcOrd="1" destOrd="0" presId="urn:microsoft.com/office/officeart/2016/7/layout/RepeatingBendingProcessNew"/>
    <dgm:cxn modelId="{1FA62FB1-0FA3-421B-815B-9BCC5DC73046}" type="presOf" srcId="{A5992232-B83F-4297-9134-610C0E2EAAC3}" destId="{ED4DD81C-272D-42B6-B385-33034A61167E}" srcOrd="0" destOrd="0" presId="urn:microsoft.com/office/officeart/2016/7/layout/RepeatingBendingProcessNew"/>
    <dgm:cxn modelId="{56F86BB6-F4A1-4984-BF67-16D381EA387F}" type="presOf" srcId="{6F9E8EC1-FF8B-4E40-9BBB-00AFD69925D1}" destId="{71E8ECCC-E54E-4B35-A44E-2D1B8BE5922E}" srcOrd="0" destOrd="0" presId="urn:microsoft.com/office/officeart/2016/7/layout/RepeatingBendingProcessNew"/>
    <dgm:cxn modelId="{79D1BFB9-8C74-4230-B54D-070CE3B28549}" type="presOf" srcId="{4CEAED02-8CCB-4DBD-A50A-81A909455A68}" destId="{80C249E1-2F93-40C9-94E1-B3047D7DD8DD}" srcOrd="0" destOrd="0" presId="urn:microsoft.com/office/officeart/2016/7/layout/RepeatingBendingProcessNew"/>
    <dgm:cxn modelId="{98BEE7BA-6177-4A19-A8B8-100699A28A10}" type="presOf" srcId="{4882652A-FA37-4D40-9539-E04E4779307F}" destId="{65257329-0329-4C29-B9A6-53FDF206B6ED}" srcOrd="0" destOrd="0" presId="urn:microsoft.com/office/officeart/2016/7/layout/RepeatingBendingProcessNew"/>
    <dgm:cxn modelId="{F8E168C0-E00E-439C-BEF7-8D3BD471EB07}" type="presOf" srcId="{BD586B07-96CE-44F0-8D96-B8003F6F6E19}" destId="{8EC61367-09E7-45E0-A9DA-FB862FB0B709}" srcOrd="0" destOrd="0" presId="urn:microsoft.com/office/officeart/2016/7/layout/RepeatingBendingProcessNew"/>
    <dgm:cxn modelId="{306265C2-6EEE-4155-9862-0ED7A521A05B}" srcId="{A4204134-AA5D-4230-8CD0-0DD950BB11F9}" destId="{EE5714A5-5A0A-4CD8-9A7A-C278EB2FE6DD}" srcOrd="0" destOrd="0" parTransId="{0C69FFD5-9B58-4A2E-9021-A3C8EA961BF4}" sibTransId="{15F8E8F0-013C-47AD-A33E-FFC4915DDE11}"/>
    <dgm:cxn modelId="{1A0356C4-650D-4C4A-9085-3764D43E64A1}" type="presOf" srcId="{A8342496-9601-4665-8F2C-E39A1A6E211B}" destId="{776E4EFE-7D2B-4C28-8E71-088F24B278E4}" srcOrd="0" destOrd="0" presId="urn:microsoft.com/office/officeart/2016/7/layout/RepeatingBendingProcessNew"/>
    <dgm:cxn modelId="{F3F150C7-BD03-47F9-B9B7-2791D92CC7DA}" srcId="{A4204134-AA5D-4230-8CD0-0DD950BB11F9}" destId="{4CEAED02-8CCB-4DBD-A50A-81A909455A68}" srcOrd="7" destOrd="0" parTransId="{443AF972-146F-44CD-AB26-99C86FF8D619}" sibTransId="{FF3A5E66-5254-4724-9709-FEDA953FF066}"/>
    <dgm:cxn modelId="{22FD89CC-9462-41BE-AEEF-532C157DA0FD}" srcId="{A4204134-AA5D-4230-8CD0-0DD950BB11F9}" destId="{9FE19111-2A26-4935-93D3-C88057CFB996}" srcOrd="5" destOrd="0" parTransId="{EA9A4935-1561-4061-BCDD-1F139AD6956E}" sibTransId="{7A70F7AE-E6CC-4C41-9350-A852D129248D}"/>
    <dgm:cxn modelId="{0C4EE6D1-887F-4696-A40C-EBCBB641BA8E}" srcId="{A4204134-AA5D-4230-8CD0-0DD950BB11F9}" destId="{BD586B07-96CE-44F0-8D96-B8003F6F6E19}" srcOrd="2" destOrd="0" parTransId="{8DA0405A-B023-4DB7-BB16-CFDC4D53E3AC}" sibTransId="{1581CBBD-3114-4E6D-A563-C5F899B29522}"/>
    <dgm:cxn modelId="{5A4F28DE-3520-4228-80B0-051E571E839F}" type="presOf" srcId="{99ACFB7C-B477-4BC7-9227-BFB922787642}" destId="{FF904DA0-F32B-415B-9AA9-DCF44FB630C0}" srcOrd="0" destOrd="0" presId="urn:microsoft.com/office/officeart/2016/7/layout/RepeatingBendingProcessNew"/>
    <dgm:cxn modelId="{D694A0E1-EDDD-45A0-8A6F-3BD67A980AB7}" type="presOf" srcId="{1581CBBD-3114-4E6D-A563-C5F899B29522}" destId="{C40ED1E5-3257-406C-9382-A5FB68F3E498}" srcOrd="1" destOrd="0" presId="urn:microsoft.com/office/officeart/2016/7/layout/RepeatingBendingProcessNew"/>
    <dgm:cxn modelId="{DBDAC3F0-ACA3-4313-91FD-563F747D3F0C}" type="presOf" srcId="{C0F7D2A0-E9DC-4ADF-9F62-299734C757FD}" destId="{82F7852B-4AE2-4609-8986-C984B8BAEAC4}" srcOrd="0" destOrd="0" presId="urn:microsoft.com/office/officeart/2016/7/layout/RepeatingBendingProcessNew"/>
    <dgm:cxn modelId="{CAB9D5F3-3CA1-48E7-846A-595158618567}" type="presOf" srcId="{6F311C80-6D5B-49DB-A1CE-85F885F26289}" destId="{F9368557-D510-4192-9578-2712DBF507DF}" srcOrd="0" destOrd="0" presId="urn:microsoft.com/office/officeart/2016/7/layout/RepeatingBendingProcessNew"/>
    <dgm:cxn modelId="{3BEFCBF8-EDD7-4B0B-AA32-2F48D461378C}" type="presOf" srcId="{FF3A5E66-5254-4724-9709-FEDA953FF066}" destId="{BDD61E53-FEC1-43CE-A400-F7A01BEAB535}" srcOrd="0" destOrd="0" presId="urn:microsoft.com/office/officeart/2016/7/layout/RepeatingBendingProcessNew"/>
    <dgm:cxn modelId="{DCA696C7-C37E-460E-801F-061360F0905C}" type="presParOf" srcId="{83773EBD-B37B-448C-A7EC-37BBFFD7830F}" destId="{387A9652-0D44-4784-982B-A7561D451C5F}" srcOrd="0" destOrd="0" presId="urn:microsoft.com/office/officeart/2016/7/layout/RepeatingBendingProcessNew"/>
    <dgm:cxn modelId="{07FB963E-E94B-438C-A329-A0B2CBE352C2}" type="presParOf" srcId="{83773EBD-B37B-448C-A7EC-37BBFFD7830F}" destId="{FAFBF988-D9D4-4DD4-B554-A59A68A5BE98}" srcOrd="1" destOrd="0" presId="urn:microsoft.com/office/officeart/2016/7/layout/RepeatingBendingProcessNew"/>
    <dgm:cxn modelId="{F52B6DED-F6CD-464C-B564-CF8797C06567}" type="presParOf" srcId="{FAFBF988-D9D4-4DD4-B554-A59A68A5BE98}" destId="{9A4B1DC8-FA04-4D6F-8C14-BD7263309035}" srcOrd="0" destOrd="0" presId="urn:microsoft.com/office/officeart/2016/7/layout/RepeatingBendingProcessNew"/>
    <dgm:cxn modelId="{999D4535-2873-441E-BF4F-70ACE87182C7}" type="presParOf" srcId="{83773EBD-B37B-448C-A7EC-37BBFFD7830F}" destId="{F9368557-D510-4192-9578-2712DBF507DF}" srcOrd="2" destOrd="0" presId="urn:microsoft.com/office/officeart/2016/7/layout/RepeatingBendingProcessNew"/>
    <dgm:cxn modelId="{86A27CBF-82E6-4056-A1DA-0CDFE24010B5}" type="presParOf" srcId="{83773EBD-B37B-448C-A7EC-37BBFFD7830F}" destId="{776E4EFE-7D2B-4C28-8E71-088F24B278E4}" srcOrd="3" destOrd="0" presId="urn:microsoft.com/office/officeart/2016/7/layout/RepeatingBendingProcessNew"/>
    <dgm:cxn modelId="{969F80AF-45DD-41E2-8178-347D982E63D3}" type="presParOf" srcId="{776E4EFE-7D2B-4C28-8E71-088F24B278E4}" destId="{3D99BF78-1F04-4577-A959-48D9D90735E7}" srcOrd="0" destOrd="0" presId="urn:microsoft.com/office/officeart/2016/7/layout/RepeatingBendingProcessNew"/>
    <dgm:cxn modelId="{44EBA961-F1D5-4E8B-8082-35EA18CD89D8}" type="presParOf" srcId="{83773EBD-B37B-448C-A7EC-37BBFFD7830F}" destId="{8EC61367-09E7-45E0-A9DA-FB862FB0B709}" srcOrd="4" destOrd="0" presId="urn:microsoft.com/office/officeart/2016/7/layout/RepeatingBendingProcessNew"/>
    <dgm:cxn modelId="{FBB4A195-5AD2-4EC2-AC6D-2106B4EC6A2C}" type="presParOf" srcId="{83773EBD-B37B-448C-A7EC-37BBFFD7830F}" destId="{E667EC5A-E12B-428A-85AD-1EA1DA233777}" srcOrd="5" destOrd="0" presId="urn:microsoft.com/office/officeart/2016/7/layout/RepeatingBendingProcessNew"/>
    <dgm:cxn modelId="{540F55C6-B8EA-441B-917B-AE092021A526}" type="presParOf" srcId="{E667EC5A-E12B-428A-85AD-1EA1DA233777}" destId="{C40ED1E5-3257-406C-9382-A5FB68F3E498}" srcOrd="0" destOrd="0" presId="urn:microsoft.com/office/officeart/2016/7/layout/RepeatingBendingProcessNew"/>
    <dgm:cxn modelId="{91C7ADF3-B74C-4DA7-AF62-B669BCF0B51E}" type="presParOf" srcId="{83773EBD-B37B-448C-A7EC-37BBFFD7830F}" destId="{FF904DA0-F32B-415B-9AA9-DCF44FB630C0}" srcOrd="6" destOrd="0" presId="urn:microsoft.com/office/officeart/2016/7/layout/RepeatingBendingProcessNew"/>
    <dgm:cxn modelId="{F0B56AC0-92DC-4F7F-83EA-000AA0B9B1AE}" type="presParOf" srcId="{83773EBD-B37B-448C-A7EC-37BBFFD7830F}" destId="{164074A3-6B74-4072-B96A-19FA17DCDF5A}" srcOrd="7" destOrd="0" presId="urn:microsoft.com/office/officeart/2016/7/layout/RepeatingBendingProcessNew"/>
    <dgm:cxn modelId="{62906A23-CE8F-4027-8908-24C0CD593D02}" type="presParOf" srcId="{164074A3-6B74-4072-B96A-19FA17DCDF5A}" destId="{76099F6B-A4BF-474C-A694-F9F345D8AC3B}" srcOrd="0" destOrd="0" presId="urn:microsoft.com/office/officeart/2016/7/layout/RepeatingBendingProcessNew"/>
    <dgm:cxn modelId="{B7D4485E-BAFB-4DF4-BC6F-54664D4EC0CE}" type="presParOf" srcId="{83773EBD-B37B-448C-A7EC-37BBFFD7830F}" destId="{3E46F711-9216-438A-BB50-B2A4D233611D}" srcOrd="8" destOrd="0" presId="urn:microsoft.com/office/officeart/2016/7/layout/RepeatingBendingProcessNew"/>
    <dgm:cxn modelId="{3B15FADE-266D-4960-B67C-E2ACA26D9A3A}" type="presParOf" srcId="{83773EBD-B37B-448C-A7EC-37BBFFD7830F}" destId="{ED4DD81C-272D-42B6-B385-33034A61167E}" srcOrd="9" destOrd="0" presId="urn:microsoft.com/office/officeart/2016/7/layout/RepeatingBendingProcessNew"/>
    <dgm:cxn modelId="{CD127621-3D19-4158-856F-6AB75FE950B4}" type="presParOf" srcId="{ED4DD81C-272D-42B6-B385-33034A61167E}" destId="{E2DA58B6-8B3A-4C7E-952D-687A20F988C4}" srcOrd="0" destOrd="0" presId="urn:microsoft.com/office/officeart/2016/7/layout/RepeatingBendingProcessNew"/>
    <dgm:cxn modelId="{EF38A91B-E1AB-45D6-B567-8B892BEBD7C7}" type="presParOf" srcId="{83773EBD-B37B-448C-A7EC-37BBFFD7830F}" destId="{8D190157-3116-4578-8DBF-7180138D9691}" srcOrd="10" destOrd="0" presId="urn:microsoft.com/office/officeart/2016/7/layout/RepeatingBendingProcessNew"/>
    <dgm:cxn modelId="{E23F548E-CFD9-4919-9450-C5018504F11C}" type="presParOf" srcId="{83773EBD-B37B-448C-A7EC-37BBFFD7830F}" destId="{062CFAC7-9468-4AD1-BA7A-5AEB2C02D62C}" srcOrd="11" destOrd="0" presId="urn:microsoft.com/office/officeart/2016/7/layout/RepeatingBendingProcessNew"/>
    <dgm:cxn modelId="{56D57880-544E-4632-82CE-436BB9BF1076}" type="presParOf" srcId="{062CFAC7-9468-4AD1-BA7A-5AEB2C02D62C}" destId="{FE5094F7-4A1D-48BD-937C-D7437330BB7E}" srcOrd="0" destOrd="0" presId="urn:microsoft.com/office/officeart/2016/7/layout/RepeatingBendingProcessNew"/>
    <dgm:cxn modelId="{79868915-D7F1-4FFC-9FBF-A1484EADA604}" type="presParOf" srcId="{83773EBD-B37B-448C-A7EC-37BBFFD7830F}" destId="{71E8ECCC-E54E-4B35-A44E-2D1B8BE5922E}" srcOrd="12" destOrd="0" presId="urn:microsoft.com/office/officeart/2016/7/layout/RepeatingBendingProcessNew"/>
    <dgm:cxn modelId="{687CD724-8B8B-419C-BE62-A1066F62F51D}" type="presParOf" srcId="{83773EBD-B37B-448C-A7EC-37BBFFD7830F}" destId="{65257329-0329-4C29-B9A6-53FDF206B6ED}" srcOrd="13" destOrd="0" presId="urn:microsoft.com/office/officeart/2016/7/layout/RepeatingBendingProcessNew"/>
    <dgm:cxn modelId="{BBF4F6C0-0457-4EC5-BFB1-B0C2A6738F61}" type="presParOf" srcId="{65257329-0329-4C29-B9A6-53FDF206B6ED}" destId="{55C18FE9-DCD4-4BA4-952F-E1DB6795731C}" srcOrd="0" destOrd="0" presId="urn:microsoft.com/office/officeart/2016/7/layout/RepeatingBendingProcessNew"/>
    <dgm:cxn modelId="{097D7B5A-5768-4A6E-B737-8BD797920336}" type="presParOf" srcId="{83773EBD-B37B-448C-A7EC-37BBFFD7830F}" destId="{80C249E1-2F93-40C9-94E1-B3047D7DD8DD}" srcOrd="14" destOrd="0" presId="urn:microsoft.com/office/officeart/2016/7/layout/RepeatingBendingProcessNew"/>
    <dgm:cxn modelId="{FFA335D5-9850-4E0B-852C-D797DC1D1DC7}" type="presParOf" srcId="{83773EBD-B37B-448C-A7EC-37BBFFD7830F}" destId="{BDD61E53-FEC1-43CE-A400-F7A01BEAB535}" srcOrd="15" destOrd="0" presId="urn:microsoft.com/office/officeart/2016/7/layout/RepeatingBendingProcessNew"/>
    <dgm:cxn modelId="{89C65622-9F3A-4CA9-A703-52747FD8CEC6}" type="presParOf" srcId="{BDD61E53-FEC1-43CE-A400-F7A01BEAB535}" destId="{457462B4-334E-4C59-97C7-CA1F27132775}" srcOrd="0" destOrd="0" presId="urn:microsoft.com/office/officeart/2016/7/layout/RepeatingBendingProcessNew"/>
    <dgm:cxn modelId="{1AB3C4EC-7140-4FA1-A581-2166FE84CEBB}" type="presParOf" srcId="{83773EBD-B37B-448C-A7EC-37BBFFD7830F}" destId="{82F7852B-4AE2-4609-8986-C984B8BAEAC4}" srcOrd="1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51DAE179-E6C4-4D60-9260-7259DF2E9BC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A0C91AF-19A6-4D42-8B73-A74E2D7738AF}">
      <dgm:prSet/>
      <dgm:spPr/>
      <dgm:t>
        <a:bodyPr/>
        <a:lstStyle/>
        <a:p>
          <a:pPr>
            <a:lnSpc>
              <a:spcPct val="100000"/>
            </a:lnSpc>
          </a:pPr>
          <a:r>
            <a:rPr lang="en-US" baseline="0" dirty="0"/>
            <a:t>The goal of an Architecture Change Management process is to ensure that the architecture achieves its original target business value.</a:t>
          </a:r>
          <a:endParaRPr lang="en-US" dirty="0"/>
        </a:p>
      </dgm:t>
    </dgm:pt>
    <dgm:pt modelId="{80476B06-5B77-44DE-A59E-1F8D0290D66A}" type="parTrans" cxnId="{D532A831-99EE-4BB7-9416-A7847B7FF3C7}">
      <dgm:prSet/>
      <dgm:spPr/>
      <dgm:t>
        <a:bodyPr/>
        <a:lstStyle/>
        <a:p>
          <a:endParaRPr lang="en-US"/>
        </a:p>
      </dgm:t>
    </dgm:pt>
    <dgm:pt modelId="{3AB0D4C1-B03C-44E0-AACB-A102904B4646}" type="sibTrans" cxnId="{D532A831-99EE-4BB7-9416-A7847B7FF3C7}">
      <dgm:prSet/>
      <dgm:spPr/>
      <dgm:t>
        <a:bodyPr/>
        <a:lstStyle/>
        <a:p>
          <a:endParaRPr lang="en-US"/>
        </a:p>
      </dgm:t>
    </dgm:pt>
    <dgm:pt modelId="{A74EAFC6-A89F-49E1-8BE2-A44D90BA6547}">
      <dgm:prSet/>
      <dgm:spPr/>
      <dgm:t>
        <a:bodyPr/>
        <a:lstStyle/>
        <a:p>
          <a:pPr>
            <a:lnSpc>
              <a:spcPct val="100000"/>
            </a:lnSpc>
          </a:pPr>
          <a:r>
            <a:rPr lang="en-US" baseline="0"/>
            <a:t>This can be done by:</a:t>
          </a:r>
          <a:endParaRPr lang="en-US"/>
        </a:p>
      </dgm:t>
    </dgm:pt>
    <dgm:pt modelId="{D1478950-3079-4DEA-8A3F-9DBF9BBC4010}" type="parTrans" cxnId="{1E71DF2C-F069-4ED8-85F7-E2F4506C350C}">
      <dgm:prSet/>
      <dgm:spPr/>
      <dgm:t>
        <a:bodyPr/>
        <a:lstStyle/>
        <a:p>
          <a:endParaRPr lang="en-US"/>
        </a:p>
      </dgm:t>
    </dgm:pt>
    <dgm:pt modelId="{70B7AE61-1072-4594-8F74-F3A9570F93BC}" type="sibTrans" cxnId="{1E71DF2C-F069-4ED8-85F7-E2F4506C350C}">
      <dgm:prSet/>
      <dgm:spPr/>
      <dgm:t>
        <a:bodyPr/>
        <a:lstStyle/>
        <a:p>
          <a:endParaRPr lang="en-US"/>
        </a:p>
      </dgm:t>
    </dgm:pt>
    <dgm:pt modelId="{D08D756F-29EB-4982-8A19-C480FFF4DA79}">
      <dgm:prSet custT="1"/>
      <dgm:spPr/>
      <dgm:t>
        <a:bodyPr/>
        <a:lstStyle/>
        <a:p>
          <a:pPr>
            <a:lnSpc>
              <a:spcPct val="100000"/>
            </a:lnSpc>
          </a:pPr>
          <a:r>
            <a:rPr lang="en-US" sz="1400" baseline="0"/>
            <a:t>1. Ensuring that changes to the architecture are properly managed</a:t>
          </a:r>
          <a:endParaRPr lang="en-US" sz="1400"/>
        </a:p>
      </dgm:t>
    </dgm:pt>
    <dgm:pt modelId="{DFC41E76-255C-463F-B11B-9F17F218C0E1}" type="parTrans" cxnId="{22B19EBE-7A76-4ACF-A9D3-CAEEC494338C}">
      <dgm:prSet/>
      <dgm:spPr/>
      <dgm:t>
        <a:bodyPr/>
        <a:lstStyle/>
        <a:p>
          <a:endParaRPr lang="en-US"/>
        </a:p>
      </dgm:t>
    </dgm:pt>
    <dgm:pt modelId="{DBB6E487-C0F1-4C47-9143-22190F245480}" type="sibTrans" cxnId="{22B19EBE-7A76-4ACF-A9D3-CAEEC494338C}">
      <dgm:prSet/>
      <dgm:spPr/>
      <dgm:t>
        <a:bodyPr/>
        <a:lstStyle/>
        <a:p>
          <a:endParaRPr lang="en-US"/>
        </a:p>
      </dgm:t>
    </dgm:pt>
    <dgm:pt modelId="{1479C913-5CBA-4E8D-866D-09FBC259DD1A}">
      <dgm:prSet custT="1"/>
      <dgm:spPr/>
      <dgm:t>
        <a:bodyPr/>
        <a:lstStyle/>
        <a:p>
          <a:pPr>
            <a:lnSpc>
              <a:spcPct val="100000"/>
            </a:lnSpc>
          </a:pPr>
          <a:r>
            <a:rPr lang="en-US" sz="1400" baseline="0"/>
            <a:t>2. Supporting a dynamic architecture</a:t>
          </a:r>
          <a:endParaRPr lang="en-US" sz="1400"/>
        </a:p>
      </dgm:t>
    </dgm:pt>
    <dgm:pt modelId="{E35866C6-AF7C-4D3C-B36B-8D371A679EC7}" type="parTrans" cxnId="{9AB40B85-5A85-4C3F-84DD-07231BE609B0}">
      <dgm:prSet/>
      <dgm:spPr/>
      <dgm:t>
        <a:bodyPr/>
        <a:lstStyle/>
        <a:p>
          <a:endParaRPr lang="en-US"/>
        </a:p>
      </dgm:t>
    </dgm:pt>
    <dgm:pt modelId="{5DF4BC97-ED71-4657-89D7-F15551CCC7CA}" type="sibTrans" cxnId="{9AB40B85-5A85-4C3F-84DD-07231BE609B0}">
      <dgm:prSet/>
      <dgm:spPr/>
      <dgm:t>
        <a:bodyPr/>
        <a:lstStyle/>
        <a:p>
          <a:endParaRPr lang="en-US"/>
        </a:p>
      </dgm:t>
    </dgm:pt>
    <dgm:pt modelId="{F59130B3-A902-47BE-87CA-A71FA2AB94D1}">
      <dgm:prSet/>
      <dgm:spPr/>
      <dgm:t>
        <a:bodyPr/>
        <a:lstStyle/>
        <a:p>
          <a:pPr>
            <a:lnSpc>
              <a:spcPct val="100000"/>
            </a:lnSpc>
          </a:pPr>
          <a:r>
            <a:rPr lang="en-US" baseline="0"/>
            <a:t>The process will determine the circumstances under which:</a:t>
          </a:r>
          <a:endParaRPr lang="en-US"/>
        </a:p>
      </dgm:t>
    </dgm:pt>
    <dgm:pt modelId="{B1197FC4-453B-4B6D-9EBC-DBE436E0135A}" type="parTrans" cxnId="{7683C98D-8C82-45F1-9A39-F9685CB87475}">
      <dgm:prSet/>
      <dgm:spPr/>
      <dgm:t>
        <a:bodyPr/>
        <a:lstStyle/>
        <a:p>
          <a:endParaRPr lang="en-US"/>
        </a:p>
      </dgm:t>
    </dgm:pt>
    <dgm:pt modelId="{E4CA1E57-50A9-4872-B378-A49EB7C128C6}" type="sibTrans" cxnId="{7683C98D-8C82-45F1-9A39-F9685CB87475}">
      <dgm:prSet/>
      <dgm:spPr/>
      <dgm:t>
        <a:bodyPr/>
        <a:lstStyle/>
        <a:p>
          <a:endParaRPr lang="en-US"/>
        </a:p>
      </dgm:t>
    </dgm:pt>
    <dgm:pt modelId="{18924F88-997A-4070-BF6F-58A155F6C1D1}">
      <dgm:prSet custT="1"/>
      <dgm:spPr/>
      <dgm:t>
        <a:bodyPr/>
        <a:lstStyle/>
        <a:p>
          <a:pPr>
            <a:lnSpc>
              <a:spcPct val="100000"/>
            </a:lnSpc>
          </a:pPr>
          <a:r>
            <a:rPr lang="en-US" sz="1400" baseline="0"/>
            <a:t>1. The architecture will be permitted to change after deployment</a:t>
          </a:r>
          <a:endParaRPr lang="en-US" sz="1400"/>
        </a:p>
      </dgm:t>
    </dgm:pt>
    <dgm:pt modelId="{96E79B92-9E9A-4EF7-A295-F2319E9758B2}" type="parTrans" cxnId="{4DD38D0B-A70C-4B38-93F4-3238253C2A4B}">
      <dgm:prSet/>
      <dgm:spPr/>
      <dgm:t>
        <a:bodyPr/>
        <a:lstStyle/>
        <a:p>
          <a:endParaRPr lang="en-US"/>
        </a:p>
      </dgm:t>
    </dgm:pt>
    <dgm:pt modelId="{75415796-10C0-41E8-B011-1791248B64EB}" type="sibTrans" cxnId="{4DD38D0B-A70C-4B38-93F4-3238253C2A4B}">
      <dgm:prSet/>
      <dgm:spPr/>
      <dgm:t>
        <a:bodyPr/>
        <a:lstStyle/>
        <a:p>
          <a:endParaRPr lang="en-US"/>
        </a:p>
      </dgm:t>
    </dgm:pt>
    <dgm:pt modelId="{432CB7D8-3BCE-43B8-8317-32C7B4AA3D03}">
      <dgm:prSet custT="1"/>
      <dgm:spPr/>
      <dgm:t>
        <a:bodyPr/>
        <a:lstStyle/>
        <a:p>
          <a:pPr>
            <a:lnSpc>
              <a:spcPct val="100000"/>
            </a:lnSpc>
          </a:pPr>
          <a:r>
            <a:rPr lang="en-US" sz="1400" baseline="0"/>
            <a:t>2. Another ADM cycle is triggered.</a:t>
          </a:r>
          <a:endParaRPr lang="en-US" sz="1400"/>
        </a:p>
      </dgm:t>
    </dgm:pt>
    <dgm:pt modelId="{E90B9377-29DD-4C97-B1DE-B48A3327DBED}" type="parTrans" cxnId="{99917763-8CC3-4340-9856-118B30A97CE2}">
      <dgm:prSet/>
      <dgm:spPr/>
      <dgm:t>
        <a:bodyPr/>
        <a:lstStyle/>
        <a:p>
          <a:endParaRPr lang="en-US"/>
        </a:p>
      </dgm:t>
    </dgm:pt>
    <dgm:pt modelId="{89AE9158-5EFB-42F8-9900-9CEB155231DE}" type="sibTrans" cxnId="{99917763-8CC3-4340-9856-118B30A97CE2}">
      <dgm:prSet/>
      <dgm:spPr/>
      <dgm:t>
        <a:bodyPr/>
        <a:lstStyle/>
        <a:p>
          <a:endParaRPr lang="en-US"/>
        </a:p>
      </dgm:t>
    </dgm:pt>
    <dgm:pt modelId="{6F0DA970-83C6-43B2-AB0E-F39EDF9C161F}" type="pres">
      <dgm:prSet presAssocID="{51DAE179-E6C4-4D60-9260-7259DF2E9BCA}" presName="root" presStyleCnt="0">
        <dgm:presLayoutVars>
          <dgm:dir/>
          <dgm:resizeHandles val="exact"/>
        </dgm:presLayoutVars>
      </dgm:prSet>
      <dgm:spPr/>
    </dgm:pt>
    <dgm:pt modelId="{7DCC642C-BBEA-4441-914B-58BDB513A022}" type="pres">
      <dgm:prSet presAssocID="{9A0C91AF-19A6-4D42-8B73-A74E2D7738AF}" presName="compNode" presStyleCnt="0"/>
      <dgm:spPr/>
    </dgm:pt>
    <dgm:pt modelId="{8801B0CD-ED55-42E6-9ECE-E49FB65E5C7A}" type="pres">
      <dgm:prSet presAssocID="{9A0C91AF-19A6-4D42-8B73-A74E2D7738AF}" presName="bgRect" presStyleLbl="bgShp" presStyleIdx="0" presStyleCnt="3"/>
      <dgm:spPr/>
    </dgm:pt>
    <dgm:pt modelId="{B10E17DD-C882-41DD-8D88-853029B2FB68}" type="pres">
      <dgm:prSet presAssocID="{9A0C91AF-19A6-4D42-8B73-A74E2D7738A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ears"/>
        </a:ext>
      </dgm:extLst>
    </dgm:pt>
    <dgm:pt modelId="{5CAC7CF0-9D20-4837-B952-F62F99F29D33}" type="pres">
      <dgm:prSet presAssocID="{9A0C91AF-19A6-4D42-8B73-A74E2D7738AF}" presName="spaceRect" presStyleCnt="0"/>
      <dgm:spPr/>
    </dgm:pt>
    <dgm:pt modelId="{1F6B21AE-A861-4E84-ADEA-9C573256C5C3}" type="pres">
      <dgm:prSet presAssocID="{9A0C91AF-19A6-4D42-8B73-A74E2D7738AF}" presName="parTx" presStyleLbl="revTx" presStyleIdx="0" presStyleCnt="5">
        <dgm:presLayoutVars>
          <dgm:chMax val="0"/>
          <dgm:chPref val="0"/>
        </dgm:presLayoutVars>
      </dgm:prSet>
      <dgm:spPr/>
    </dgm:pt>
    <dgm:pt modelId="{D601A989-908A-4531-91C9-9061BAB8D700}" type="pres">
      <dgm:prSet presAssocID="{3AB0D4C1-B03C-44E0-AACB-A102904B4646}" presName="sibTrans" presStyleCnt="0"/>
      <dgm:spPr/>
    </dgm:pt>
    <dgm:pt modelId="{077BE7A1-DE0A-4156-A39F-1E3C8599847D}" type="pres">
      <dgm:prSet presAssocID="{A74EAFC6-A89F-49E1-8BE2-A44D90BA6547}" presName="compNode" presStyleCnt="0"/>
      <dgm:spPr/>
    </dgm:pt>
    <dgm:pt modelId="{699993E1-D0F9-4F2C-A04D-DE09528399BF}" type="pres">
      <dgm:prSet presAssocID="{A74EAFC6-A89F-49E1-8BE2-A44D90BA6547}" presName="bgRect" presStyleLbl="bgShp" presStyleIdx="1" presStyleCnt="3"/>
      <dgm:spPr/>
    </dgm:pt>
    <dgm:pt modelId="{841D94CC-1A2F-4F52-9827-7F4E67707A74}" type="pres">
      <dgm:prSet presAssocID="{A74EAFC6-A89F-49E1-8BE2-A44D90BA654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D4D2B757-7B4F-4B44-8887-A9CA1C9D9C78}" type="pres">
      <dgm:prSet presAssocID="{A74EAFC6-A89F-49E1-8BE2-A44D90BA6547}" presName="spaceRect" presStyleCnt="0"/>
      <dgm:spPr/>
    </dgm:pt>
    <dgm:pt modelId="{A0CA81D8-79DE-44F9-9BE8-59CA5C3F1BA3}" type="pres">
      <dgm:prSet presAssocID="{A74EAFC6-A89F-49E1-8BE2-A44D90BA6547}" presName="parTx" presStyleLbl="revTx" presStyleIdx="1" presStyleCnt="5">
        <dgm:presLayoutVars>
          <dgm:chMax val="0"/>
          <dgm:chPref val="0"/>
        </dgm:presLayoutVars>
      </dgm:prSet>
      <dgm:spPr/>
    </dgm:pt>
    <dgm:pt modelId="{D2DA0372-FC6E-44C2-B72E-E10BF2176E48}" type="pres">
      <dgm:prSet presAssocID="{A74EAFC6-A89F-49E1-8BE2-A44D90BA6547}" presName="desTx" presStyleLbl="revTx" presStyleIdx="2" presStyleCnt="5">
        <dgm:presLayoutVars/>
      </dgm:prSet>
      <dgm:spPr/>
    </dgm:pt>
    <dgm:pt modelId="{2F88AD6F-23CE-4E65-8C51-D3B19645DDDD}" type="pres">
      <dgm:prSet presAssocID="{70B7AE61-1072-4594-8F74-F3A9570F93BC}" presName="sibTrans" presStyleCnt="0"/>
      <dgm:spPr/>
    </dgm:pt>
    <dgm:pt modelId="{00146B00-ABC7-4BAB-A083-C3E9E36C9CF5}" type="pres">
      <dgm:prSet presAssocID="{F59130B3-A902-47BE-87CA-A71FA2AB94D1}" presName="compNode" presStyleCnt="0"/>
      <dgm:spPr/>
    </dgm:pt>
    <dgm:pt modelId="{0FCD0949-C931-4B97-804B-C4B977AC1D1A}" type="pres">
      <dgm:prSet presAssocID="{F59130B3-A902-47BE-87CA-A71FA2AB94D1}" presName="bgRect" presStyleLbl="bgShp" presStyleIdx="2" presStyleCnt="3"/>
      <dgm:spPr/>
    </dgm:pt>
    <dgm:pt modelId="{ADF813FB-68ED-486B-A3FD-0A1E5AC725FF}" type="pres">
      <dgm:prSet presAssocID="{F59130B3-A902-47BE-87CA-A71FA2AB94D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lowchart"/>
        </a:ext>
      </dgm:extLst>
    </dgm:pt>
    <dgm:pt modelId="{CCF6BDDB-8B35-455E-8359-A0CAC6A69C7E}" type="pres">
      <dgm:prSet presAssocID="{F59130B3-A902-47BE-87CA-A71FA2AB94D1}" presName="spaceRect" presStyleCnt="0"/>
      <dgm:spPr/>
    </dgm:pt>
    <dgm:pt modelId="{565C260E-F945-4A20-B7EA-FDB399EA8BC3}" type="pres">
      <dgm:prSet presAssocID="{F59130B3-A902-47BE-87CA-A71FA2AB94D1}" presName="parTx" presStyleLbl="revTx" presStyleIdx="3" presStyleCnt="5">
        <dgm:presLayoutVars>
          <dgm:chMax val="0"/>
          <dgm:chPref val="0"/>
        </dgm:presLayoutVars>
      </dgm:prSet>
      <dgm:spPr/>
    </dgm:pt>
    <dgm:pt modelId="{D06668BD-F7AB-46EC-B6B9-DCC58AA77B00}" type="pres">
      <dgm:prSet presAssocID="{F59130B3-A902-47BE-87CA-A71FA2AB94D1}" presName="desTx" presStyleLbl="revTx" presStyleIdx="4" presStyleCnt="5">
        <dgm:presLayoutVars/>
      </dgm:prSet>
      <dgm:spPr/>
    </dgm:pt>
  </dgm:ptLst>
  <dgm:cxnLst>
    <dgm:cxn modelId="{B139B209-4A2F-47A6-991F-D8F908AB6B07}" type="presOf" srcId="{9A0C91AF-19A6-4D42-8B73-A74E2D7738AF}" destId="{1F6B21AE-A861-4E84-ADEA-9C573256C5C3}" srcOrd="0" destOrd="0" presId="urn:microsoft.com/office/officeart/2018/2/layout/IconVerticalSolidList"/>
    <dgm:cxn modelId="{4DD38D0B-A70C-4B38-93F4-3238253C2A4B}" srcId="{F59130B3-A902-47BE-87CA-A71FA2AB94D1}" destId="{18924F88-997A-4070-BF6F-58A155F6C1D1}" srcOrd="0" destOrd="0" parTransId="{96E79B92-9E9A-4EF7-A295-F2319E9758B2}" sibTransId="{75415796-10C0-41E8-B011-1791248B64EB}"/>
    <dgm:cxn modelId="{0CF13C0F-F17E-4129-829B-F58806486D95}" type="presOf" srcId="{51DAE179-E6C4-4D60-9260-7259DF2E9BCA}" destId="{6F0DA970-83C6-43B2-AB0E-F39EDF9C161F}" srcOrd="0" destOrd="0" presId="urn:microsoft.com/office/officeart/2018/2/layout/IconVerticalSolidList"/>
    <dgm:cxn modelId="{E9D1B025-BF12-4CFF-8CCB-6C76D7833FF7}" type="presOf" srcId="{18924F88-997A-4070-BF6F-58A155F6C1D1}" destId="{D06668BD-F7AB-46EC-B6B9-DCC58AA77B00}" srcOrd="0" destOrd="0" presId="urn:microsoft.com/office/officeart/2018/2/layout/IconVerticalSolidList"/>
    <dgm:cxn modelId="{1E71DF2C-F069-4ED8-85F7-E2F4506C350C}" srcId="{51DAE179-E6C4-4D60-9260-7259DF2E9BCA}" destId="{A74EAFC6-A89F-49E1-8BE2-A44D90BA6547}" srcOrd="1" destOrd="0" parTransId="{D1478950-3079-4DEA-8A3F-9DBF9BBC4010}" sibTransId="{70B7AE61-1072-4594-8F74-F3A9570F93BC}"/>
    <dgm:cxn modelId="{D532A831-99EE-4BB7-9416-A7847B7FF3C7}" srcId="{51DAE179-E6C4-4D60-9260-7259DF2E9BCA}" destId="{9A0C91AF-19A6-4D42-8B73-A74E2D7738AF}" srcOrd="0" destOrd="0" parTransId="{80476B06-5B77-44DE-A59E-1F8D0290D66A}" sibTransId="{3AB0D4C1-B03C-44E0-AACB-A102904B4646}"/>
    <dgm:cxn modelId="{99917763-8CC3-4340-9856-118B30A97CE2}" srcId="{F59130B3-A902-47BE-87CA-A71FA2AB94D1}" destId="{432CB7D8-3BCE-43B8-8317-32C7B4AA3D03}" srcOrd="1" destOrd="0" parTransId="{E90B9377-29DD-4C97-B1DE-B48A3327DBED}" sibTransId="{89AE9158-5EFB-42F8-9900-9CEB155231DE}"/>
    <dgm:cxn modelId="{72C27A4B-F448-4B10-9176-5385F4B6E75A}" type="presOf" srcId="{1479C913-5CBA-4E8D-866D-09FBC259DD1A}" destId="{D2DA0372-FC6E-44C2-B72E-E10BF2176E48}" srcOrd="0" destOrd="1" presId="urn:microsoft.com/office/officeart/2018/2/layout/IconVerticalSolidList"/>
    <dgm:cxn modelId="{9AB40B85-5A85-4C3F-84DD-07231BE609B0}" srcId="{A74EAFC6-A89F-49E1-8BE2-A44D90BA6547}" destId="{1479C913-5CBA-4E8D-866D-09FBC259DD1A}" srcOrd="1" destOrd="0" parTransId="{E35866C6-AF7C-4D3C-B36B-8D371A679EC7}" sibTransId="{5DF4BC97-ED71-4657-89D7-F15551CCC7CA}"/>
    <dgm:cxn modelId="{7683C98D-8C82-45F1-9A39-F9685CB87475}" srcId="{51DAE179-E6C4-4D60-9260-7259DF2E9BCA}" destId="{F59130B3-A902-47BE-87CA-A71FA2AB94D1}" srcOrd="2" destOrd="0" parTransId="{B1197FC4-453B-4B6D-9EBC-DBE436E0135A}" sibTransId="{E4CA1E57-50A9-4872-B378-A49EB7C128C6}"/>
    <dgm:cxn modelId="{22B19EBE-7A76-4ACF-A9D3-CAEEC494338C}" srcId="{A74EAFC6-A89F-49E1-8BE2-A44D90BA6547}" destId="{D08D756F-29EB-4982-8A19-C480FFF4DA79}" srcOrd="0" destOrd="0" parTransId="{DFC41E76-255C-463F-B11B-9F17F218C0E1}" sibTransId="{DBB6E487-C0F1-4C47-9143-22190F245480}"/>
    <dgm:cxn modelId="{CCAA31C3-83AA-4869-947A-FD2AD929FA64}" type="presOf" srcId="{F59130B3-A902-47BE-87CA-A71FA2AB94D1}" destId="{565C260E-F945-4A20-B7EA-FDB399EA8BC3}" srcOrd="0" destOrd="0" presId="urn:microsoft.com/office/officeart/2018/2/layout/IconVerticalSolidList"/>
    <dgm:cxn modelId="{ABF629CD-CF67-4CAF-8658-DC53BB8B1707}" type="presOf" srcId="{A74EAFC6-A89F-49E1-8BE2-A44D90BA6547}" destId="{A0CA81D8-79DE-44F9-9BE8-59CA5C3F1BA3}" srcOrd="0" destOrd="0" presId="urn:microsoft.com/office/officeart/2018/2/layout/IconVerticalSolidList"/>
    <dgm:cxn modelId="{97548EF0-D157-403D-84C6-126C992D7394}" type="presOf" srcId="{D08D756F-29EB-4982-8A19-C480FFF4DA79}" destId="{D2DA0372-FC6E-44C2-B72E-E10BF2176E48}" srcOrd="0" destOrd="0" presId="urn:microsoft.com/office/officeart/2018/2/layout/IconVerticalSolidList"/>
    <dgm:cxn modelId="{08E336FA-66E3-450F-873E-FC7802E03701}" type="presOf" srcId="{432CB7D8-3BCE-43B8-8317-32C7B4AA3D03}" destId="{D06668BD-F7AB-46EC-B6B9-DCC58AA77B00}" srcOrd="0" destOrd="1" presId="urn:microsoft.com/office/officeart/2018/2/layout/IconVerticalSolidList"/>
    <dgm:cxn modelId="{DF7D0DB6-BDE8-44C7-B679-5D507E04335D}" type="presParOf" srcId="{6F0DA970-83C6-43B2-AB0E-F39EDF9C161F}" destId="{7DCC642C-BBEA-4441-914B-58BDB513A022}" srcOrd="0" destOrd="0" presId="urn:microsoft.com/office/officeart/2018/2/layout/IconVerticalSolidList"/>
    <dgm:cxn modelId="{05E67BB3-BC19-456F-9FE4-F48E6739E8CD}" type="presParOf" srcId="{7DCC642C-BBEA-4441-914B-58BDB513A022}" destId="{8801B0CD-ED55-42E6-9ECE-E49FB65E5C7A}" srcOrd="0" destOrd="0" presId="urn:microsoft.com/office/officeart/2018/2/layout/IconVerticalSolidList"/>
    <dgm:cxn modelId="{FD8F7601-F8AE-4978-AB50-A3EDD31DC86F}" type="presParOf" srcId="{7DCC642C-BBEA-4441-914B-58BDB513A022}" destId="{B10E17DD-C882-41DD-8D88-853029B2FB68}" srcOrd="1" destOrd="0" presId="urn:microsoft.com/office/officeart/2018/2/layout/IconVerticalSolidList"/>
    <dgm:cxn modelId="{42E2DB40-4D81-4F1E-8CA1-FED280820C6A}" type="presParOf" srcId="{7DCC642C-BBEA-4441-914B-58BDB513A022}" destId="{5CAC7CF0-9D20-4837-B952-F62F99F29D33}" srcOrd="2" destOrd="0" presId="urn:microsoft.com/office/officeart/2018/2/layout/IconVerticalSolidList"/>
    <dgm:cxn modelId="{2275CA52-26C8-45AC-B9D6-EED4706BFB67}" type="presParOf" srcId="{7DCC642C-BBEA-4441-914B-58BDB513A022}" destId="{1F6B21AE-A861-4E84-ADEA-9C573256C5C3}" srcOrd="3" destOrd="0" presId="urn:microsoft.com/office/officeart/2018/2/layout/IconVerticalSolidList"/>
    <dgm:cxn modelId="{1FA34376-5952-453F-AC72-AFC97117CD5A}" type="presParOf" srcId="{6F0DA970-83C6-43B2-AB0E-F39EDF9C161F}" destId="{D601A989-908A-4531-91C9-9061BAB8D700}" srcOrd="1" destOrd="0" presId="urn:microsoft.com/office/officeart/2018/2/layout/IconVerticalSolidList"/>
    <dgm:cxn modelId="{2DD0ED0B-F6B1-4F71-81B2-ED0AF6B0741F}" type="presParOf" srcId="{6F0DA970-83C6-43B2-AB0E-F39EDF9C161F}" destId="{077BE7A1-DE0A-4156-A39F-1E3C8599847D}" srcOrd="2" destOrd="0" presId="urn:microsoft.com/office/officeart/2018/2/layout/IconVerticalSolidList"/>
    <dgm:cxn modelId="{7AC9E44D-D86F-491C-862A-040E88855E71}" type="presParOf" srcId="{077BE7A1-DE0A-4156-A39F-1E3C8599847D}" destId="{699993E1-D0F9-4F2C-A04D-DE09528399BF}" srcOrd="0" destOrd="0" presId="urn:microsoft.com/office/officeart/2018/2/layout/IconVerticalSolidList"/>
    <dgm:cxn modelId="{4EAD24FC-C218-4662-A58C-D0967B7693C8}" type="presParOf" srcId="{077BE7A1-DE0A-4156-A39F-1E3C8599847D}" destId="{841D94CC-1A2F-4F52-9827-7F4E67707A74}" srcOrd="1" destOrd="0" presId="urn:microsoft.com/office/officeart/2018/2/layout/IconVerticalSolidList"/>
    <dgm:cxn modelId="{3AE7321A-6DF6-4BB5-A840-177031265EFE}" type="presParOf" srcId="{077BE7A1-DE0A-4156-A39F-1E3C8599847D}" destId="{D4D2B757-7B4F-4B44-8887-A9CA1C9D9C78}" srcOrd="2" destOrd="0" presId="urn:microsoft.com/office/officeart/2018/2/layout/IconVerticalSolidList"/>
    <dgm:cxn modelId="{319BB3D1-470C-48A7-A28C-E145D2123B95}" type="presParOf" srcId="{077BE7A1-DE0A-4156-A39F-1E3C8599847D}" destId="{A0CA81D8-79DE-44F9-9BE8-59CA5C3F1BA3}" srcOrd="3" destOrd="0" presId="urn:microsoft.com/office/officeart/2018/2/layout/IconVerticalSolidList"/>
    <dgm:cxn modelId="{E1862988-797E-4487-9598-5D87FB2ED2D1}" type="presParOf" srcId="{077BE7A1-DE0A-4156-A39F-1E3C8599847D}" destId="{D2DA0372-FC6E-44C2-B72E-E10BF2176E48}" srcOrd="4" destOrd="0" presId="urn:microsoft.com/office/officeart/2018/2/layout/IconVerticalSolidList"/>
    <dgm:cxn modelId="{8FFC8E40-67AE-43E7-973B-FEEF8DD377B9}" type="presParOf" srcId="{6F0DA970-83C6-43B2-AB0E-F39EDF9C161F}" destId="{2F88AD6F-23CE-4E65-8C51-D3B19645DDDD}" srcOrd="3" destOrd="0" presId="urn:microsoft.com/office/officeart/2018/2/layout/IconVerticalSolidList"/>
    <dgm:cxn modelId="{E7614948-AD00-4B18-85C9-6820CDC65AE6}" type="presParOf" srcId="{6F0DA970-83C6-43B2-AB0E-F39EDF9C161F}" destId="{00146B00-ABC7-4BAB-A083-C3E9E36C9CF5}" srcOrd="4" destOrd="0" presId="urn:microsoft.com/office/officeart/2018/2/layout/IconVerticalSolidList"/>
    <dgm:cxn modelId="{4322A2C4-D32F-4545-8959-B5405B6AE313}" type="presParOf" srcId="{00146B00-ABC7-4BAB-A083-C3E9E36C9CF5}" destId="{0FCD0949-C931-4B97-804B-C4B977AC1D1A}" srcOrd="0" destOrd="0" presId="urn:microsoft.com/office/officeart/2018/2/layout/IconVerticalSolidList"/>
    <dgm:cxn modelId="{410F153E-C217-4361-A0DD-D23433A2C799}" type="presParOf" srcId="{00146B00-ABC7-4BAB-A083-C3E9E36C9CF5}" destId="{ADF813FB-68ED-486B-A3FD-0A1E5AC725FF}" srcOrd="1" destOrd="0" presId="urn:microsoft.com/office/officeart/2018/2/layout/IconVerticalSolidList"/>
    <dgm:cxn modelId="{0D5734A3-B907-4376-A0E8-F13FC44F7709}" type="presParOf" srcId="{00146B00-ABC7-4BAB-A083-C3E9E36C9CF5}" destId="{CCF6BDDB-8B35-455E-8359-A0CAC6A69C7E}" srcOrd="2" destOrd="0" presId="urn:microsoft.com/office/officeart/2018/2/layout/IconVerticalSolidList"/>
    <dgm:cxn modelId="{863299FB-F330-4F3F-8CB2-C9DF0BD42331}" type="presParOf" srcId="{00146B00-ABC7-4BAB-A083-C3E9E36C9CF5}" destId="{565C260E-F945-4A20-B7EA-FDB399EA8BC3}" srcOrd="3" destOrd="0" presId="urn:microsoft.com/office/officeart/2018/2/layout/IconVerticalSolidList"/>
    <dgm:cxn modelId="{284016A2-FBA4-4FAC-9E65-932452E8E024}" type="presParOf" srcId="{00146B00-ABC7-4BAB-A083-C3E9E36C9CF5}" destId="{D06668BD-F7AB-46EC-B6B9-DCC58AA77B00}" srcOrd="4"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DE2CA4B4-307A-455C-A847-2B3166F0F9DC}"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24DB96A6-AA91-4DAC-83EF-C359D4139D1A}">
      <dgm:prSet custT="1"/>
      <dgm:spPr/>
      <dgm:t>
        <a:bodyPr/>
        <a:lstStyle/>
        <a:p>
          <a:r>
            <a:rPr lang="en-GB" sz="1800"/>
            <a:t>Reference Materials external to the enterprise:</a:t>
          </a:r>
          <a:endParaRPr lang="en-US" sz="1800"/>
        </a:p>
      </dgm:t>
    </dgm:pt>
    <dgm:pt modelId="{4FF1002D-5C82-4BEC-8024-204218C82FF2}" type="parTrans" cxnId="{0B47AE0F-207B-4718-A561-ACF3A85FC17A}">
      <dgm:prSet/>
      <dgm:spPr/>
      <dgm:t>
        <a:bodyPr/>
        <a:lstStyle/>
        <a:p>
          <a:endParaRPr lang="en-US" sz="2800"/>
        </a:p>
      </dgm:t>
    </dgm:pt>
    <dgm:pt modelId="{1CB1CBA1-6E9D-4FF2-90F1-5BBFAE7200B2}" type="sibTrans" cxnId="{0B47AE0F-207B-4718-A561-ACF3A85FC17A}">
      <dgm:prSet/>
      <dgm:spPr/>
      <dgm:t>
        <a:bodyPr/>
        <a:lstStyle/>
        <a:p>
          <a:endParaRPr lang="en-US" sz="2800"/>
        </a:p>
      </dgm:t>
    </dgm:pt>
    <dgm:pt modelId="{55E3EFA3-A9A0-4D36-8E48-87A474E77DBD}">
      <dgm:prSet custT="1"/>
      <dgm:spPr/>
      <dgm:t>
        <a:bodyPr/>
        <a:lstStyle/>
        <a:p>
          <a:r>
            <a:rPr lang="en-GB" sz="1200"/>
            <a:t>Architecture reference materials</a:t>
          </a:r>
          <a:endParaRPr lang="en-US" sz="1200"/>
        </a:p>
      </dgm:t>
    </dgm:pt>
    <dgm:pt modelId="{995B5B8F-35B4-4F4F-8AAE-75A8C537A007}" type="parTrans" cxnId="{8783D2D7-39F4-475C-B9E3-51E90332F05C}">
      <dgm:prSet/>
      <dgm:spPr/>
      <dgm:t>
        <a:bodyPr/>
        <a:lstStyle/>
        <a:p>
          <a:endParaRPr lang="en-US" sz="2800"/>
        </a:p>
      </dgm:t>
    </dgm:pt>
    <dgm:pt modelId="{30F7D97B-F963-4CBB-90E8-D8CF26AC7415}" type="sibTrans" cxnId="{8783D2D7-39F4-475C-B9E3-51E90332F05C}">
      <dgm:prSet/>
      <dgm:spPr/>
      <dgm:t>
        <a:bodyPr/>
        <a:lstStyle/>
        <a:p>
          <a:endParaRPr lang="en-US" sz="2800"/>
        </a:p>
      </dgm:t>
    </dgm:pt>
    <dgm:pt modelId="{283B7F22-EBB6-4097-A465-FFE619A823E0}">
      <dgm:prSet custT="1"/>
      <dgm:spPr/>
      <dgm:t>
        <a:bodyPr/>
        <a:lstStyle/>
        <a:p>
          <a:r>
            <a:rPr lang="en-GB" sz="1800"/>
            <a:t>Non-Architectural Inputs:</a:t>
          </a:r>
          <a:endParaRPr lang="en-US" sz="1800"/>
        </a:p>
      </dgm:t>
    </dgm:pt>
    <dgm:pt modelId="{F291218D-D0F2-4B6F-9D99-7F630ACB8D5F}" type="parTrans" cxnId="{9E9D40FD-8D87-430F-845C-87641D0A6EE9}">
      <dgm:prSet/>
      <dgm:spPr/>
      <dgm:t>
        <a:bodyPr/>
        <a:lstStyle/>
        <a:p>
          <a:endParaRPr lang="en-US" sz="2800"/>
        </a:p>
      </dgm:t>
    </dgm:pt>
    <dgm:pt modelId="{542128E6-4F96-436C-8669-CE553167C6C7}" type="sibTrans" cxnId="{9E9D40FD-8D87-430F-845C-87641D0A6EE9}">
      <dgm:prSet/>
      <dgm:spPr/>
      <dgm:t>
        <a:bodyPr/>
        <a:lstStyle/>
        <a:p>
          <a:endParaRPr lang="en-US" sz="2800"/>
        </a:p>
      </dgm:t>
    </dgm:pt>
    <dgm:pt modelId="{3C40C4AE-1B56-4FA5-9678-DFBAB9B698C9}">
      <dgm:prSet custT="1"/>
      <dgm:spPr/>
      <dgm:t>
        <a:bodyPr/>
        <a:lstStyle/>
        <a:p>
          <a:r>
            <a:rPr lang="en-GB" sz="1200"/>
            <a:t>Request for Architecture Work </a:t>
          </a:r>
          <a:br>
            <a:rPr lang="en-GB" sz="1200"/>
          </a:br>
          <a:endParaRPr lang="en-US" sz="1200"/>
        </a:p>
      </dgm:t>
    </dgm:pt>
    <dgm:pt modelId="{EA97B89D-9210-40C7-8D3D-DB504E790D86}" type="parTrans" cxnId="{BDB010FE-7BC5-4EC2-AA66-5E95BEB4445A}">
      <dgm:prSet/>
      <dgm:spPr/>
      <dgm:t>
        <a:bodyPr/>
        <a:lstStyle/>
        <a:p>
          <a:endParaRPr lang="en-US" sz="2800"/>
        </a:p>
      </dgm:t>
    </dgm:pt>
    <dgm:pt modelId="{5C45184A-4156-4F67-8FAE-927B870E8B62}" type="sibTrans" cxnId="{BDB010FE-7BC5-4EC2-AA66-5E95BEB4445A}">
      <dgm:prSet/>
      <dgm:spPr/>
      <dgm:t>
        <a:bodyPr/>
        <a:lstStyle/>
        <a:p>
          <a:endParaRPr lang="en-US" sz="2800"/>
        </a:p>
      </dgm:t>
    </dgm:pt>
    <dgm:pt modelId="{2F84F9C7-68B7-4AC7-8CCB-5FADD69E2168}">
      <dgm:prSet custT="1"/>
      <dgm:spPr/>
      <dgm:t>
        <a:bodyPr/>
        <a:lstStyle/>
        <a:p>
          <a:r>
            <a:rPr lang="en-GB" sz="1800"/>
            <a:t>Architectural Inputs:</a:t>
          </a:r>
          <a:endParaRPr lang="en-US" sz="1800"/>
        </a:p>
      </dgm:t>
    </dgm:pt>
    <dgm:pt modelId="{C7BAE14F-A429-400C-8BA4-B8304F082DC5}" type="parTrans" cxnId="{73834639-F6BC-4057-9858-98A0AD9B1248}">
      <dgm:prSet/>
      <dgm:spPr/>
      <dgm:t>
        <a:bodyPr/>
        <a:lstStyle/>
        <a:p>
          <a:endParaRPr lang="en-US" sz="2800"/>
        </a:p>
      </dgm:t>
    </dgm:pt>
    <dgm:pt modelId="{0A28382E-C1C6-47C0-99F3-ED98526BCFC5}" type="sibTrans" cxnId="{73834639-F6BC-4057-9858-98A0AD9B1248}">
      <dgm:prSet/>
      <dgm:spPr/>
      <dgm:t>
        <a:bodyPr/>
        <a:lstStyle/>
        <a:p>
          <a:endParaRPr lang="en-US" sz="2800"/>
        </a:p>
      </dgm:t>
    </dgm:pt>
    <dgm:pt modelId="{12B81620-B843-4879-AEF2-0A556E78A69B}">
      <dgm:prSet custT="1"/>
      <dgm:spPr/>
      <dgm:t>
        <a:bodyPr/>
        <a:lstStyle/>
        <a:p>
          <a:r>
            <a:rPr lang="en-GB" sz="1200"/>
            <a:t>Organizational Model for the enterprise </a:t>
          </a:r>
          <a:endParaRPr lang="en-US" sz="1200"/>
        </a:p>
      </dgm:t>
    </dgm:pt>
    <dgm:pt modelId="{757E8C46-16EC-42CF-80E8-579508E89C98}" type="parTrans" cxnId="{C5FCA521-D8BD-4606-82E4-59E062620020}">
      <dgm:prSet/>
      <dgm:spPr/>
      <dgm:t>
        <a:bodyPr/>
        <a:lstStyle/>
        <a:p>
          <a:endParaRPr lang="en-US" sz="2800"/>
        </a:p>
      </dgm:t>
    </dgm:pt>
    <dgm:pt modelId="{7A61DC53-EBB1-4CD2-975E-C8AFB3E5B629}" type="sibTrans" cxnId="{C5FCA521-D8BD-4606-82E4-59E062620020}">
      <dgm:prSet/>
      <dgm:spPr/>
      <dgm:t>
        <a:bodyPr/>
        <a:lstStyle/>
        <a:p>
          <a:endParaRPr lang="en-US" sz="2800"/>
        </a:p>
      </dgm:t>
    </dgm:pt>
    <dgm:pt modelId="{D757DBEF-BE88-4C90-9314-8E978B33CB06}">
      <dgm:prSet custT="1"/>
      <dgm:spPr/>
      <dgm:t>
        <a:bodyPr/>
        <a:lstStyle/>
        <a:p>
          <a:r>
            <a:rPr lang="en-GB" sz="1200"/>
            <a:t>Tailored Architecture Framework</a:t>
          </a:r>
          <a:endParaRPr lang="en-US" sz="1200"/>
        </a:p>
      </dgm:t>
    </dgm:pt>
    <dgm:pt modelId="{8368167C-6D38-4C77-9330-FC55E52714D2}" type="parTrans" cxnId="{1CEED19C-8A4D-43DF-86F3-638DED075729}">
      <dgm:prSet/>
      <dgm:spPr/>
      <dgm:t>
        <a:bodyPr/>
        <a:lstStyle/>
        <a:p>
          <a:endParaRPr lang="en-US" sz="2800"/>
        </a:p>
      </dgm:t>
    </dgm:pt>
    <dgm:pt modelId="{B15AB762-070A-496F-B502-4DA158E96F3F}" type="sibTrans" cxnId="{1CEED19C-8A4D-43DF-86F3-638DED075729}">
      <dgm:prSet/>
      <dgm:spPr/>
      <dgm:t>
        <a:bodyPr/>
        <a:lstStyle/>
        <a:p>
          <a:endParaRPr lang="en-US" sz="2800"/>
        </a:p>
      </dgm:t>
    </dgm:pt>
    <dgm:pt modelId="{74961FC6-BAB6-44BE-9402-ABCF9EF0C3EE}">
      <dgm:prSet custT="1"/>
      <dgm:spPr/>
      <dgm:t>
        <a:bodyPr/>
        <a:lstStyle/>
        <a:p>
          <a:r>
            <a:rPr lang="en-GB" sz="1200"/>
            <a:t>Architecture Repository </a:t>
          </a:r>
          <a:endParaRPr lang="en-US" sz="1200"/>
        </a:p>
      </dgm:t>
    </dgm:pt>
    <dgm:pt modelId="{3170889B-C24E-425F-9C7A-435D761836E0}" type="parTrans" cxnId="{8E102818-670C-4994-81EB-0FB659AF966C}">
      <dgm:prSet/>
      <dgm:spPr/>
      <dgm:t>
        <a:bodyPr/>
        <a:lstStyle/>
        <a:p>
          <a:endParaRPr lang="en-US" sz="2800"/>
        </a:p>
      </dgm:t>
    </dgm:pt>
    <dgm:pt modelId="{1DEB12B6-E22E-45BC-AD25-F0A3B8C386C3}" type="sibTrans" cxnId="{8E102818-670C-4994-81EB-0FB659AF966C}">
      <dgm:prSet/>
      <dgm:spPr/>
      <dgm:t>
        <a:bodyPr/>
        <a:lstStyle/>
        <a:p>
          <a:endParaRPr lang="en-US" sz="2800"/>
        </a:p>
      </dgm:t>
    </dgm:pt>
    <dgm:pt modelId="{1AD109E0-B3F2-4CD8-84C1-0C9A6F399F29}">
      <dgm:prSet custT="1"/>
      <dgm:spPr/>
      <dgm:t>
        <a:bodyPr/>
        <a:lstStyle/>
        <a:p>
          <a:r>
            <a:rPr lang="en-GB" sz="1200"/>
            <a:t>Architecture Requirements </a:t>
          </a:r>
          <a:endParaRPr lang="en-US" sz="1200"/>
        </a:p>
      </dgm:t>
    </dgm:pt>
    <dgm:pt modelId="{CBE017E0-F502-4CE4-80DA-49B63AA7AF7D}" type="parTrans" cxnId="{AAABCABF-485D-479A-8B2A-93F713A44F3E}">
      <dgm:prSet/>
      <dgm:spPr/>
      <dgm:t>
        <a:bodyPr/>
        <a:lstStyle/>
        <a:p>
          <a:endParaRPr lang="en-US" sz="2800"/>
        </a:p>
      </dgm:t>
    </dgm:pt>
    <dgm:pt modelId="{F312937D-B3FE-426B-B5DF-223F9462B74C}" type="sibTrans" cxnId="{AAABCABF-485D-479A-8B2A-93F713A44F3E}">
      <dgm:prSet/>
      <dgm:spPr/>
      <dgm:t>
        <a:bodyPr/>
        <a:lstStyle/>
        <a:p>
          <a:endParaRPr lang="en-US" sz="2800"/>
        </a:p>
      </dgm:t>
    </dgm:pt>
    <dgm:pt modelId="{6F49FC17-1477-448B-8860-BF7095C83D42}">
      <dgm:prSet custT="1"/>
      <dgm:spPr/>
      <dgm:t>
        <a:bodyPr/>
        <a:lstStyle/>
        <a:p>
          <a:r>
            <a:rPr lang="en-GB" sz="1200"/>
            <a:t>Change Request - technology changes</a:t>
          </a:r>
          <a:endParaRPr lang="en-US" sz="1200"/>
        </a:p>
      </dgm:t>
    </dgm:pt>
    <dgm:pt modelId="{12D30B70-567F-4E5C-A555-E1E0E395AFEF}" type="parTrans" cxnId="{02EC27D6-8F5D-44ED-85C7-CE76B5C6BD1B}">
      <dgm:prSet/>
      <dgm:spPr/>
      <dgm:t>
        <a:bodyPr/>
        <a:lstStyle/>
        <a:p>
          <a:endParaRPr lang="en-US" sz="2800"/>
        </a:p>
      </dgm:t>
    </dgm:pt>
    <dgm:pt modelId="{F112ACF0-9FB5-4F16-856D-001FF74799E2}" type="sibTrans" cxnId="{02EC27D6-8F5D-44ED-85C7-CE76B5C6BD1B}">
      <dgm:prSet/>
      <dgm:spPr/>
      <dgm:t>
        <a:bodyPr/>
        <a:lstStyle/>
        <a:p>
          <a:endParaRPr lang="en-US" sz="2800"/>
        </a:p>
      </dgm:t>
    </dgm:pt>
    <dgm:pt modelId="{55503F5C-8238-4499-91B8-CFA89D238404}">
      <dgm:prSet custT="1"/>
      <dgm:spPr/>
      <dgm:t>
        <a:bodyPr/>
        <a:lstStyle/>
        <a:p>
          <a:r>
            <a:rPr lang="en-GB" sz="1200"/>
            <a:t>Change Request - business changes</a:t>
          </a:r>
          <a:endParaRPr lang="en-US" sz="1100"/>
        </a:p>
      </dgm:t>
    </dgm:pt>
    <dgm:pt modelId="{7E073DA2-4109-4DEB-8941-335CF17AE3B7}" type="parTrans" cxnId="{419C5544-485C-4D2B-AA8F-E189FC828BFB}">
      <dgm:prSet/>
      <dgm:spPr/>
      <dgm:t>
        <a:bodyPr/>
        <a:lstStyle/>
        <a:p>
          <a:endParaRPr lang="en-US" sz="2800"/>
        </a:p>
      </dgm:t>
    </dgm:pt>
    <dgm:pt modelId="{7A027019-81A0-4609-B0C6-D8A22028910D}" type="sibTrans" cxnId="{419C5544-485C-4D2B-AA8F-E189FC828BFB}">
      <dgm:prSet/>
      <dgm:spPr/>
      <dgm:t>
        <a:bodyPr/>
        <a:lstStyle/>
        <a:p>
          <a:endParaRPr lang="en-US" sz="2800"/>
        </a:p>
      </dgm:t>
    </dgm:pt>
    <dgm:pt modelId="{DBC042DF-0002-C240-93FF-FB89013E5537}" type="pres">
      <dgm:prSet presAssocID="{DE2CA4B4-307A-455C-A847-2B3166F0F9DC}" presName="Name0" presStyleCnt="0">
        <dgm:presLayoutVars>
          <dgm:dir/>
          <dgm:resizeHandles val="exact"/>
        </dgm:presLayoutVars>
      </dgm:prSet>
      <dgm:spPr/>
    </dgm:pt>
    <dgm:pt modelId="{1F6526E1-A810-9F4C-98E0-B109C222DB29}" type="pres">
      <dgm:prSet presAssocID="{DE2CA4B4-307A-455C-A847-2B3166F0F9DC}" presName="cycle" presStyleCnt="0"/>
      <dgm:spPr/>
    </dgm:pt>
    <dgm:pt modelId="{11F0DD58-8264-0540-BB4D-9342BD5DCBD2}" type="pres">
      <dgm:prSet presAssocID="{24DB96A6-AA91-4DAC-83EF-C359D4139D1A}" presName="nodeFirstNode" presStyleLbl="node1" presStyleIdx="0" presStyleCnt="3" custScaleY="124306" custRadScaleRad="90706" custRadScaleInc="3962">
        <dgm:presLayoutVars>
          <dgm:bulletEnabled val="1"/>
        </dgm:presLayoutVars>
      </dgm:prSet>
      <dgm:spPr/>
    </dgm:pt>
    <dgm:pt modelId="{0E761797-7FFF-264D-B002-769B8AE9309E}" type="pres">
      <dgm:prSet presAssocID="{1CB1CBA1-6E9D-4FF2-90F1-5BBFAE7200B2}" presName="sibTransFirstNode" presStyleLbl="bgShp" presStyleIdx="0" presStyleCnt="1"/>
      <dgm:spPr/>
    </dgm:pt>
    <dgm:pt modelId="{211F0A86-D6E6-4F4F-AB02-1E0CDDBE49A1}" type="pres">
      <dgm:prSet presAssocID="{283B7F22-EBB6-4097-A465-FFE619A823E0}" presName="nodeFollowingNodes" presStyleLbl="node1" presStyleIdx="1" presStyleCnt="3" custScaleY="149432" custRadScaleRad="93392" custRadScaleInc="-5906">
        <dgm:presLayoutVars>
          <dgm:bulletEnabled val="1"/>
        </dgm:presLayoutVars>
      </dgm:prSet>
      <dgm:spPr/>
    </dgm:pt>
    <dgm:pt modelId="{313810F1-ADE4-4049-8A0B-9BD4103CCCF9}" type="pres">
      <dgm:prSet presAssocID="{2F84F9C7-68B7-4AC7-8CCB-5FADD69E2168}" presName="nodeFollowingNodes" presStyleLbl="node1" presStyleIdx="2" presStyleCnt="3" custScaleX="110642" custScaleY="153870" custRadScaleRad="99797" custRadScaleInc="6982">
        <dgm:presLayoutVars>
          <dgm:bulletEnabled val="1"/>
        </dgm:presLayoutVars>
      </dgm:prSet>
      <dgm:spPr/>
    </dgm:pt>
  </dgm:ptLst>
  <dgm:cxnLst>
    <dgm:cxn modelId="{42BE7D0A-8A5C-8C46-9215-424BBC281FA8}" type="presOf" srcId="{D757DBEF-BE88-4C90-9314-8E978B33CB06}" destId="{313810F1-ADE4-4049-8A0B-9BD4103CCCF9}" srcOrd="0" destOrd="2" presId="urn:microsoft.com/office/officeart/2005/8/layout/cycle3"/>
    <dgm:cxn modelId="{F58BA00A-4031-EB48-B12B-CEBAA4F3E5A2}" type="presOf" srcId="{283B7F22-EBB6-4097-A465-FFE619A823E0}" destId="{211F0A86-D6E6-4F4F-AB02-1E0CDDBE49A1}" srcOrd="0" destOrd="0" presId="urn:microsoft.com/office/officeart/2005/8/layout/cycle3"/>
    <dgm:cxn modelId="{0B47AE0F-207B-4718-A561-ACF3A85FC17A}" srcId="{DE2CA4B4-307A-455C-A847-2B3166F0F9DC}" destId="{24DB96A6-AA91-4DAC-83EF-C359D4139D1A}" srcOrd="0" destOrd="0" parTransId="{4FF1002D-5C82-4BEC-8024-204218C82FF2}" sibTransId="{1CB1CBA1-6E9D-4FF2-90F1-5BBFAE7200B2}"/>
    <dgm:cxn modelId="{C39B8515-3566-0C47-8239-D6F9FE1269F7}" type="presOf" srcId="{1AD109E0-B3F2-4CD8-84C1-0C9A6F399F29}" destId="{313810F1-ADE4-4049-8A0B-9BD4103CCCF9}" srcOrd="0" destOrd="4" presId="urn:microsoft.com/office/officeart/2005/8/layout/cycle3"/>
    <dgm:cxn modelId="{8E102818-670C-4994-81EB-0FB659AF966C}" srcId="{2F84F9C7-68B7-4AC7-8CCB-5FADD69E2168}" destId="{74961FC6-BAB6-44BE-9402-ABCF9EF0C3EE}" srcOrd="2" destOrd="0" parTransId="{3170889B-C24E-425F-9C7A-435D761836E0}" sibTransId="{1DEB12B6-E22E-45BC-AD25-F0A3B8C386C3}"/>
    <dgm:cxn modelId="{C5FCA521-D8BD-4606-82E4-59E062620020}" srcId="{2F84F9C7-68B7-4AC7-8CCB-5FADD69E2168}" destId="{12B81620-B843-4879-AEF2-0A556E78A69B}" srcOrd="0" destOrd="0" parTransId="{757E8C46-16EC-42CF-80E8-579508E89C98}" sibTransId="{7A61DC53-EBB1-4CD2-975E-C8AFB3E5B629}"/>
    <dgm:cxn modelId="{73834639-F6BC-4057-9858-98A0AD9B1248}" srcId="{DE2CA4B4-307A-455C-A847-2B3166F0F9DC}" destId="{2F84F9C7-68B7-4AC7-8CCB-5FADD69E2168}" srcOrd="2" destOrd="0" parTransId="{C7BAE14F-A429-400C-8BA4-B8304F082DC5}" sibTransId="{0A28382E-C1C6-47C0-99F3-ED98526BCFC5}"/>
    <dgm:cxn modelId="{419C5544-485C-4D2B-AA8F-E189FC828BFB}" srcId="{2F84F9C7-68B7-4AC7-8CCB-5FADD69E2168}" destId="{55503F5C-8238-4499-91B8-CFA89D238404}" srcOrd="5" destOrd="0" parTransId="{7E073DA2-4109-4DEB-8941-335CF17AE3B7}" sibTransId="{7A027019-81A0-4609-B0C6-D8A22028910D}"/>
    <dgm:cxn modelId="{C6432645-CF8B-2843-B97E-276A64EAAF2C}" type="presOf" srcId="{12B81620-B843-4879-AEF2-0A556E78A69B}" destId="{313810F1-ADE4-4049-8A0B-9BD4103CCCF9}" srcOrd="0" destOrd="1" presId="urn:microsoft.com/office/officeart/2005/8/layout/cycle3"/>
    <dgm:cxn modelId="{B471D069-659D-1D4F-B301-09E1E54C92F9}" type="presOf" srcId="{DE2CA4B4-307A-455C-A847-2B3166F0F9DC}" destId="{DBC042DF-0002-C240-93FF-FB89013E5537}" srcOrd="0" destOrd="0" presId="urn:microsoft.com/office/officeart/2005/8/layout/cycle3"/>
    <dgm:cxn modelId="{585E9E7D-1C1A-744F-B29C-B233E3BCA3D6}" type="presOf" srcId="{3C40C4AE-1B56-4FA5-9678-DFBAB9B698C9}" destId="{211F0A86-D6E6-4F4F-AB02-1E0CDDBE49A1}" srcOrd="0" destOrd="1" presId="urn:microsoft.com/office/officeart/2005/8/layout/cycle3"/>
    <dgm:cxn modelId="{08EC8493-EFA5-3745-8F4F-3330F245379E}" type="presOf" srcId="{55503F5C-8238-4499-91B8-CFA89D238404}" destId="{313810F1-ADE4-4049-8A0B-9BD4103CCCF9}" srcOrd="0" destOrd="6" presId="urn:microsoft.com/office/officeart/2005/8/layout/cycle3"/>
    <dgm:cxn modelId="{1CEED19C-8A4D-43DF-86F3-638DED075729}" srcId="{2F84F9C7-68B7-4AC7-8CCB-5FADD69E2168}" destId="{D757DBEF-BE88-4C90-9314-8E978B33CB06}" srcOrd="1" destOrd="0" parTransId="{8368167C-6D38-4C77-9330-FC55E52714D2}" sibTransId="{B15AB762-070A-496F-B502-4DA158E96F3F}"/>
    <dgm:cxn modelId="{117723B9-6DDE-CB44-8E1C-2843F2D4CAE4}" type="presOf" srcId="{2F84F9C7-68B7-4AC7-8CCB-5FADD69E2168}" destId="{313810F1-ADE4-4049-8A0B-9BD4103CCCF9}" srcOrd="0" destOrd="0" presId="urn:microsoft.com/office/officeart/2005/8/layout/cycle3"/>
    <dgm:cxn modelId="{BC97DEBE-8C8D-A943-8569-52FEEFB585FF}" type="presOf" srcId="{74961FC6-BAB6-44BE-9402-ABCF9EF0C3EE}" destId="{313810F1-ADE4-4049-8A0B-9BD4103CCCF9}" srcOrd="0" destOrd="3" presId="urn:microsoft.com/office/officeart/2005/8/layout/cycle3"/>
    <dgm:cxn modelId="{AAABCABF-485D-479A-8B2A-93F713A44F3E}" srcId="{2F84F9C7-68B7-4AC7-8CCB-5FADD69E2168}" destId="{1AD109E0-B3F2-4CD8-84C1-0C9A6F399F29}" srcOrd="3" destOrd="0" parTransId="{CBE017E0-F502-4CE4-80DA-49B63AA7AF7D}" sibTransId="{F312937D-B3FE-426B-B5DF-223F9462B74C}"/>
    <dgm:cxn modelId="{82953CCD-7434-1B43-B84C-F800F8C66C26}" type="presOf" srcId="{55E3EFA3-A9A0-4D36-8E48-87A474E77DBD}" destId="{11F0DD58-8264-0540-BB4D-9342BD5DCBD2}" srcOrd="0" destOrd="1" presId="urn:microsoft.com/office/officeart/2005/8/layout/cycle3"/>
    <dgm:cxn modelId="{02EC27D6-8F5D-44ED-85C7-CE76B5C6BD1B}" srcId="{2F84F9C7-68B7-4AC7-8CCB-5FADD69E2168}" destId="{6F49FC17-1477-448B-8860-BF7095C83D42}" srcOrd="4" destOrd="0" parTransId="{12D30B70-567F-4E5C-A555-E1E0E395AFEF}" sibTransId="{F112ACF0-9FB5-4F16-856D-001FF74799E2}"/>
    <dgm:cxn modelId="{8783D2D7-39F4-475C-B9E3-51E90332F05C}" srcId="{24DB96A6-AA91-4DAC-83EF-C359D4139D1A}" destId="{55E3EFA3-A9A0-4D36-8E48-87A474E77DBD}" srcOrd="0" destOrd="0" parTransId="{995B5B8F-35B4-4F4F-8AAE-75A8C537A007}" sibTransId="{30F7D97B-F963-4CBB-90E8-D8CF26AC7415}"/>
    <dgm:cxn modelId="{CF296BE7-BB68-AE4C-93F8-43F86099C9E1}" type="presOf" srcId="{24DB96A6-AA91-4DAC-83EF-C359D4139D1A}" destId="{11F0DD58-8264-0540-BB4D-9342BD5DCBD2}" srcOrd="0" destOrd="0" presId="urn:microsoft.com/office/officeart/2005/8/layout/cycle3"/>
    <dgm:cxn modelId="{5AA626EC-5BF9-6B4F-BE66-BDA8FD483F82}" type="presOf" srcId="{6F49FC17-1477-448B-8860-BF7095C83D42}" destId="{313810F1-ADE4-4049-8A0B-9BD4103CCCF9}" srcOrd="0" destOrd="5" presId="urn:microsoft.com/office/officeart/2005/8/layout/cycle3"/>
    <dgm:cxn modelId="{292EB8F7-9FE9-4246-BD63-2871B18A390D}" type="presOf" srcId="{1CB1CBA1-6E9D-4FF2-90F1-5BBFAE7200B2}" destId="{0E761797-7FFF-264D-B002-769B8AE9309E}" srcOrd="0" destOrd="0" presId="urn:microsoft.com/office/officeart/2005/8/layout/cycle3"/>
    <dgm:cxn modelId="{9E9D40FD-8D87-430F-845C-87641D0A6EE9}" srcId="{DE2CA4B4-307A-455C-A847-2B3166F0F9DC}" destId="{283B7F22-EBB6-4097-A465-FFE619A823E0}" srcOrd="1" destOrd="0" parTransId="{F291218D-D0F2-4B6F-9D99-7F630ACB8D5F}" sibTransId="{542128E6-4F96-436C-8669-CE553167C6C7}"/>
    <dgm:cxn modelId="{BDB010FE-7BC5-4EC2-AA66-5E95BEB4445A}" srcId="{283B7F22-EBB6-4097-A465-FFE619A823E0}" destId="{3C40C4AE-1B56-4FA5-9678-DFBAB9B698C9}" srcOrd="0" destOrd="0" parTransId="{EA97B89D-9210-40C7-8D3D-DB504E790D86}" sibTransId="{5C45184A-4156-4F67-8FAE-927B870E8B62}"/>
    <dgm:cxn modelId="{B9B640A7-5A9B-114C-8625-DF22822D8760}" type="presParOf" srcId="{DBC042DF-0002-C240-93FF-FB89013E5537}" destId="{1F6526E1-A810-9F4C-98E0-B109C222DB29}" srcOrd="0" destOrd="0" presId="urn:microsoft.com/office/officeart/2005/8/layout/cycle3"/>
    <dgm:cxn modelId="{F0E3A525-A199-A442-AA5C-70136A799E6E}" type="presParOf" srcId="{1F6526E1-A810-9F4C-98E0-B109C222DB29}" destId="{11F0DD58-8264-0540-BB4D-9342BD5DCBD2}" srcOrd="0" destOrd="0" presId="urn:microsoft.com/office/officeart/2005/8/layout/cycle3"/>
    <dgm:cxn modelId="{41B7A5FD-D4FE-B44E-803E-8FE16AD7B0C7}" type="presParOf" srcId="{1F6526E1-A810-9F4C-98E0-B109C222DB29}" destId="{0E761797-7FFF-264D-B002-769B8AE9309E}" srcOrd="1" destOrd="0" presId="urn:microsoft.com/office/officeart/2005/8/layout/cycle3"/>
    <dgm:cxn modelId="{DF9D694B-B46B-F64C-9540-8489AC5A0156}" type="presParOf" srcId="{1F6526E1-A810-9F4C-98E0-B109C222DB29}" destId="{211F0A86-D6E6-4F4F-AB02-1E0CDDBE49A1}" srcOrd="2" destOrd="0" presId="urn:microsoft.com/office/officeart/2005/8/layout/cycle3"/>
    <dgm:cxn modelId="{423344C3-4497-4044-868E-438F13B4BE45}" type="presParOf" srcId="{1F6526E1-A810-9F4C-98E0-B109C222DB29}" destId="{313810F1-ADE4-4049-8A0B-9BD4103CCCF9}" srcOrd="3"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3F0BDE0-078F-4A63-8857-57C32B9CD41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3DA86DE-BA8B-42C6-84F4-90403E1E8149}">
      <dgm:prSet/>
      <dgm:spPr/>
      <dgm:t>
        <a:bodyPr/>
        <a:lstStyle/>
        <a:p>
          <a:r>
            <a:rPr lang="en-GB" b="1"/>
            <a:t>Segment level - </a:t>
          </a:r>
          <a:r>
            <a:rPr lang="en-GB"/>
            <a:t>the focus is on partitioning the courses of action across the relevant organizational units. If information acquired from Phases A and B is insufficient, then explore Phases B, C and D in greater detail.</a:t>
          </a:r>
          <a:endParaRPr lang="en-US"/>
        </a:p>
      </dgm:t>
    </dgm:pt>
    <dgm:pt modelId="{EFD24A6E-8795-4B50-ABA7-77B54C4A3D76}" type="parTrans" cxnId="{5A6D65ED-BDFD-48A1-AE31-1DBA84F7683C}">
      <dgm:prSet/>
      <dgm:spPr/>
      <dgm:t>
        <a:bodyPr/>
        <a:lstStyle/>
        <a:p>
          <a:endParaRPr lang="en-US"/>
        </a:p>
      </dgm:t>
    </dgm:pt>
    <dgm:pt modelId="{EAAE723E-E3AA-4234-AA01-53FD21D6F6DF}" type="sibTrans" cxnId="{5A6D65ED-BDFD-48A1-AE31-1DBA84F7683C}">
      <dgm:prSet/>
      <dgm:spPr/>
      <dgm:t>
        <a:bodyPr/>
        <a:lstStyle/>
        <a:p>
          <a:endParaRPr lang="en-US"/>
        </a:p>
      </dgm:t>
    </dgm:pt>
    <dgm:pt modelId="{3174157D-3BEE-4333-84FC-7920566A526B}">
      <dgm:prSet custT="1"/>
      <dgm:spPr/>
      <dgm:t>
        <a:bodyPr/>
        <a:lstStyle/>
        <a:p>
          <a:r>
            <a:rPr lang="en-GB" sz="1400" dirty="0"/>
            <a:t>Factor work to self-organizing teams (per organization unit structure) with a high-level iteration through Phases C and D - to provide more detailed information - going deeper into smaller organization areas (segments). </a:t>
          </a:r>
          <a:endParaRPr lang="en-US" sz="1400" dirty="0"/>
        </a:p>
      </dgm:t>
    </dgm:pt>
    <dgm:pt modelId="{CF985B19-0623-4E7D-9FB7-D63B531D4067}" type="parTrans" cxnId="{0EBEB1CE-92F1-40DC-A821-A3AF95BFDCBB}">
      <dgm:prSet/>
      <dgm:spPr/>
      <dgm:t>
        <a:bodyPr/>
        <a:lstStyle/>
        <a:p>
          <a:endParaRPr lang="en-US"/>
        </a:p>
      </dgm:t>
    </dgm:pt>
    <dgm:pt modelId="{D17F2CA9-7138-4155-8B5F-957E39D1379D}" type="sibTrans" cxnId="{0EBEB1CE-92F1-40DC-A821-A3AF95BFDCBB}">
      <dgm:prSet/>
      <dgm:spPr/>
      <dgm:t>
        <a:bodyPr/>
        <a:lstStyle/>
        <a:p>
          <a:endParaRPr lang="en-US"/>
        </a:p>
      </dgm:t>
    </dgm:pt>
    <dgm:pt modelId="{2A3FA8E1-3ABD-4229-990E-433A6C4FA42C}">
      <dgm:prSet custT="1"/>
      <dgm:spPr/>
      <dgm:t>
        <a:bodyPr/>
        <a:lstStyle/>
        <a:p>
          <a:r>
            <a:rPr lang="en-GB" sz="1400" dirty="0"/>
            <a:t>Outputs of this iteration: Epics that reflect large/long-running user stories, and the segment-based initial portfolio and/or backlog.</a:t>
          </a:r>
          <a:endParaRPr lang="en-US" sz="1400" dirty="0"/>
        </a:p>
      </dgm:t>
    </dgm:pt>
    <dgm:pt modelId="{A217A837-45E9-4833-99C3-324730CA5E4F}" type="parTrans" cxnId="{748F1F78-0BAA-41C4-B6DC-A029E952678A}">
      <dgm:prSet/>
      <dgm:spPr/>
      <dgm:t>
        <a:bodyPr/>
        <a:lstStyle/>
        <a:p>
          <a:endParaRPr lang="en-US"/>
        </a:p>
      </dgm:t>
    </dgm:pt>
    <dgm:pt modelId="{F55E94B6-0510-47C2-B2B2-178280AA281B}" type="sibTrans" cxnId="{748F1F78-0BAA-41C4-B6DC-A029E952678A}">
      <dgm:prSet/>
      <dgm:spPr/>
      <dgm:t>
        <a:bodyPr/>
        <a:lstStyle/>
        <a:p>
          <a:endParaRPr lang="en-US"/>
        </a:p>
      </dgm:t>
    </dgm:pt>
    <dgm:pt modelId="{18779FC0-39F9-4DFB-BEF4-486AC4F610A9}">
      <dgm:prSet custT="1"/>
      <dgm:spPr/>
      <dgm:t>
        <a:bodyPr/>
        <a:lstStyle/>
        <a:p>
          <a:r>
            <a:rPr lang="en-GB" sz="1400"/>
            <a:t>The output from this level can be used to test and experiment with new products, delivering</a:t>
          </a:r>
          <a:br>
            <a:rPr lang="en-GB" sz="1400"/>
          </a:br>
          <a:r>
            <a:rPr lang="en-GB" sz="1400"/>
            <a:t>descriptions for prototypes to test ideas into the  relevant segment market.</a:t>
          </a:r>
          <a:endParaRPr lang="en-US" sz="1400"/>
        </a:p>
      </dgm:t>
    </dgm:pt>
    <dgm:pt modelId="{51871438-D6CA-4691-B9F9-BE8EC227F3D7}" type="parTrans" cxnId="{7821A61E-B5A9-4165-8B89-65BA4175AF22}">
      <dgm:prSet/>
      <dgm:spPr/>
      <dgm:t>
        <a:bodyPr/>
        <a:lstStyle/>
        <a:p>
          <a:endParaRPr lang="en-US"/>
        </a:p>
      </dgm:t>
    </dgm:pt>
    <dgm:pt modelId="{321276AB-7179-44E8-93C2-77F7F14FCDD3}" type="sibTrans" cxnId="{7821A61E-B5A9-4165-8B89-65BA4175AF22}">
      <dgm:prSet/>
      <dgm:spPr/>
      <dgm:t>
        <a:bodyPr/>
        <a:lstStyle/>
        <a:p>
          <a:endParaRPr lang="en-US"/>
        </a:p>
      </dgm:t>
    </dgm:pt>
    <dgm:pt modelId="{C8D8B0F6-FA47-4413-96DD-A51534DEFAA0}" type="pres">
      <dgm:prSet presAssocID="{63F0BDE0-078F-4A63-8857-57C32B9CD41C}" presName="linear" presStyleCnt="0">
        <dgm:presLayoutVars>
          <dgm:animLvl val="lvl"/>
          <dgm:resizeHandles val="exact"/>
        </dgm:presLayoutVars>
      </dgm:prSet>
      <dgm:spPr/>
    </dgm:pt>
    <dgm:pt modelId="{2AA964DD-18F0-413C-82E1-FBDEAD21B52F}" type="pres">
      <dgm:prSet presAssocID="{F3DA86DE-BA8B-42C6-84F4-90403E1E8149}" presName="parentText" presStyleLbl="node1" presStyleIdx="0" presStyleCnt="1" custLinFactNeighborX="-1535" custLinFactNeighborY="-4569">
        <dgm:presLayoutVars>
          <dgm:chMax val="0"/>
          <dgm:bulletEnabled val="1"/>
        </dgm:presLayoutVars>
      </dgm:prSet>
      <dgm:spPr/>
    </dgm:pt>
    <dgm:pt modelId="{01F93ED2-4C26-4F61-9CA8-07982BE27C75}" type="pres">
      <dgm:prSet presAssocID="{F3DA86DE-BA8B-42C6-84F4-90403E1E8149}" presName="childText" presStyleLbl="revTx" presStyleIdx="0" presStyleCnt="1">
        <dgm:presLayoutVars>
          <dgm:bulletEnabled val="1"/>
        </dgm:presLayoutVars>
      </dgm:prSet>
      <dgm:spPr/>
    </dgm:pt>
  </dgm:ptLst>
  <dgm:cxnLst>
    <dgm:cxn modelId="{7821A61E-B5A9-4165-8B89-65BA4175AF22}" srcId="{F3DA86DE-BA8B-42C6-84F4-90403E1E8149}" destId="{18779FC0-39F9-4DFB-BEF4-486AC4F610A9}" srcOrd="2" destOrd="0" parTransId="{51871438-D6CA-4691-B9F9-BE8EC227F3D7}" sibTransId="{321276AB-7179-44E8-93C2-77F7F14FCDD3}"/>
    <dgm:cxn modelId="{07F8A15C-A0FD-4A82-8AA6-C29D0D240912}" type="presOf" srcId="{18779FC0-39F9-4DFB-BEF4-486AC4F610A9}" destId="{01F93ED2-4C26-4F61-9CA8-07982BE27C75}" srcOrd="0" destOrd="2" presId="urn:microsoft.com/office/officeart/2005/8/layout/vList2"/>
    <dgm:cxn modelId="{A71E2F5E-A85C-4716-900C-6F6810010F1E}" type="presOf" srcId="{63F0BDE0-078F-4A63-8857-57C32B9CD41C}" destId="{C8D8B0F6-FA47-4413-96DD-A51534DEFAA0}" srcOrd="0" destOrd="0" presId="urn:microsoft.com/office/officeart/2005/8/layout/vList2"/>
    <dgm:cxn modelId="{748F1F78-0BAA-41C4-B6DC-A029E952678A}" srcId="{F3DA86DE-BA8B-42C6-84F4-90403E1E8149}" destId="{2A3FA8E1-3ABD-4229-990E-433A6C4FA42C}" srcOrd="1" destOrd="0" parTransId="{A217A837-45E9-4833-99C3-324730CA5E4F}" sibTransId="{F55E94B6-0510-47C2-B2B2-178280AA281B}"/>
    <dgm:cxn modelId="{383979B1-4712-4C69-BCBB-4A270B648F97}" type="presOf" srcId="{2A3FA8E1-3ABD-4229-990E-433A6C4FA42C}" destId="{01F93ED2-4C26-4F61-9CA8-07982BE27C75}" srcOrd="0" destOrd="1" presId="urn:microsoft.com/office/officeart/2005/8/layout/vList2"/>
    <dgm:cxn modelId="{8E2C7BBB-721E-4065-8F13-76D8BEEC2EA9}" type="presOf" srcId="{3174157D-3BEE-4333-84FC-7920566A526B}" destId="{01F93ED2-4C26-4F61-9CA8-07982BE27C75}" srcOrd="0" destOrd="0" presId="urn:microsoft.com/office/officeart/2005/8/layout/vList2"/>
    <dgm:cxn modelId="{0EBEB1CE-92F1-40DC-A821-A3AF95BFDCBB}" srcId="{F3DA86DE-BA8B-42C6-84F4-90403E1E8149}" destId="{3174157D-3BEE-4333-84FC-7920566A526B}" srcOrd="0" destOrd="0" parTransId="{CF985B19-0623-4E7D-9FB7-D63B531D4067}" sibTransId="{D17F2CA9-7138-4155-8B5F-957E39D1379D}"/>
    <dgm:cxn modelId="{5A6D65ED-BDFD-48A1-AE31-1DBA84F7683C}" srcId="{63F0BDE0-078F-4A63-8857-57C32B9CD41C}" destId="{F3DA86DE-BA8B-42C6-84F4-90403E1E8149}" srcOrd="0" destOrd="0" parTransId="{EFD24A6E-8795-4B50-ABA7-77B54C4A3D76}" sibTransId="{EAAE723E-E3AA-4234-AA01-53FD21D6F6DF}"/>
    <dgm:cxn modelId="{6389D8F4-F14F-41DF-8240-D54929DE3003}" type="presOf" srcId="{F3DA86DE-BA8B-42C6-84F4-90403E1E8149}" destId="{2AA964DD-18F0-413C-82E1-FBDEAD21B52F}" srcOrd="0" destOrd="0" presId="urn:microsoft.com/office/officeart/2005/8/layout/vList2"/>
    <dgm:cxn modelId="{A21F1E8F-498E-4F00-B7FA-B103353FE1E8}" type="presParOf" srcId="{C8D8B0F6-FA47-4413-96DD-A51534DEFAA0}" destId="{2AA964DD-18F0-413C-82E1-FBDEAD21B52F}" srcOrd="0" destOrd="0" presId="urn:microsoft.com/office/officeart/2005/8/layout/vList2"/>
    <dgm:cxn modelId="{A596525A-C4E0-4973-89B4-BF9D19E192CE}" type="presParOf" srcId="{C8D8B0F6-FA47-4413-96DD-A51534DEFAA0}" destId="{01F93ED2-4C26-4F61-9CA8-07982BE27C75}"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4E46F-A4D2-473C-8DE4-CF125B7C87C8}">
      <dsp:nvSpPr>
        <dsp:cNvPr id="0" name=""/>
        <dsp:cNvSpPr/>
      </dsp:nvSpPr>
      <dsp:spPr>
        <a:xfrm>
          <a:off x="-181798" y="40496"/>
          <a:ext cx="6508079" cy="12592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B6B4FA-A376-4323-B809-3FBF5C15B04F}">
      <dsp:nvSpPr>
        <dsp:cNvPr id="0" name=""/>
        <dsp:cNvSpPr/>
      </dsp:nvSpPr>
      <dsp:spPr>
        <a:xfrm>
          <a:off x="199111" y="323817"/>
          <a:ext cx="693917" cy="6925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49B828-63E9-40E7-9FEB-4CA424E98FA4}">
      <dsp:nvSpPr>
        <dsp:cNvPr id="0" name=""/>
        <dsp:cNvSpPr/>
      </dsp:nvSpPr>
      <dsp:spPr>
        <a:xfrm>
          <a:off x="1273939" y="40496"/>
          <a:ext cx="2928635" cy="1260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96" tIns="133396" rIns="133396" bIns="133396" numCol="1" spcCol="1270" anchor="ctr" anchorCtr="0">
          <a:noAutofit/>
        </a:bodyPr>
        <a:lstStyle/>
        <a:p>
          <a:pPr marL="0" lvl="0" indent="0" algn="l" defTabSz="711200">
            <a:lnSpc>
              <a:spcPct val="100000"/>
            </a:lnSpc>
            <a:spcBef>
              <a:spcPct val="0"/>
            </a:spcBef>
            <a:spcAft>
              <a:spcPct val="35000"/>
            </a:spcAft>
            <a:buNone/>
          </a:pPr>
          <a:r>
            <a:rPr lang="en-GB" sz="1600" kern="1200">
              <a:solidFill>
                <a:schemeClr val="tx1"/>
              </a:solidFill>
              <a:latin typeface="Calibri" panose="020F0502020204030204" pitchFamily="34" charset="0"/>
              <a:cs typeface="Calibri" panose="020F0502020204030204" pitchFamily="34" charset="0"/>
            </a:rPr>
            <a:t>EA must describe the future state to enable an understanding of what must be done to meet the Enterprise’s</a:t>
          </a:r>
          <a:endParaRPr lang="en-GB" sz="1600" kern="1200">
            <a:solidFill>
              <a:schemeClr val="tx1"/>
            </a:solidFill>
          </a:endParaRPr>
        </a:p>
      </dsp:txBody>
      <dsp:txXfrm>
        <a:off x="1273939" y="40496"/>
        <a:ext cx="2928635" cy="1260436"/>
      </dsp:txXfrm>
    </dsp:sp>
    <dsp:sp modelId="{26D56E0B-1975-4F86-B694-291A6952DA1D}">
      <dsp:nvSpPr>
        <dsp:cNvPr id="0" name=""/>
        <dsp:cNvSpPr/>
      </dsp:nvSpPr>
      <dsp:spPr>
        <a:xfrm>
          <a:off x="4202574" y="40496"/>
          <a:ext cx="2119432" cy="1259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66" tIns="133266" rIns="133266" bIns="133266" numCol="1" spcCol="1270" anchor="ctr" anchorCtr="0">
          <a:noAutofit/>
        </a:bodyPr>
        <a:lstStyle/>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Goals</a:t>
          </a:r>
          <a:endParaRPr lang="en-GB" sz="1400" kern="1200"/>
        </a:p>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Objectives</a:t>
          </a:r>
        </a:p>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Mission</a:t>
          </a:r>
        </a:p>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Vision</a:t>
          </a:r>
          <a:endParaRPr lang="en-GB" sz="1400" kern="1200">
            <a:latin typeface="Calibri" panose="020F0502020204030204" pitchFamily="34" charset="0"/>
            <a:cs typeface="Calibri" panose="020F0502020204030204" pitchFamily="34" charset="0"/>
          </a:endParaRPr>
        </a:p>
      </dsp:txBody>
      <dsp:txXfrm>
        <a:off x="4202574" y="40496"/>
        <a:ext cx="2119432" cy="1259206"/>
      </dsp:txXfrm>
    </dsp:sp>
    <dsp:sp modelId="{7AAAF179-65B1-4206-990C-8E66CCDD6A86}">
      <dsp:nvSpPr>
        <dsp:cNvPr id="0" name=""/>
        <dsp:cNvSpPr/>
      </dsp:nvSpPr>
      <dsp:spPr>
        <a:xfrm>
          <a:off x="-181798" y="1511005"/>
          <a:ext cx="6508079" cy="12592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01E713-C272-4E48-A3A5-C46B4C4A5818}">
      <dsp:nvSpPr>
        <dsp:cNvPr id="0" name=""/>
        <dsp:cNvSpPr/>
      </dsp:nvSpPr>
      <dsp:spPr>
        <a:xfrm>
          <a:off x="199111" y="1794327"/>
          <a:ext cx="693917" cy="6925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A4E86A-8D65-424E-BA97-9C11EEA2AA40}">
      <dsp:nvSpPr>
        <dsp:cNvPr id="0" name=""/>
        <dsp:cNvSpPr/>
      </dsp:nvSpPr>
      <dsp:spPr>
        <a:xfrm>
          <a:off x="1273939" y="1511005"/>
          <a:ext cx="2928635" cy="1260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96" tIns="133396" rIns="133396" bIns="133396" numCol="1" spcCol="1270" anchor="ctr" anchorCtr="0">
          <a:noAutofit/>
        </a:bodyPr>
        <a:lstStyle/>
        <a:p>
          <a:pPr marL="0" lvl="0" indent="0" algn="l" defTabSz="889000">
            <a:lnSpc>
              <a:spcPct val="100000"/>
            </a:lnSpc>
            <a:spcBef>
              <a:spcPct val="0"/>
            </a:spcBef>
            <a:spcAft>
              <a:spcPct val="35000"/>
            </a:spcAft>
            <a:buNone/>
          </a:pPr>
          <a:r>
            <a:rPr lang="en-GB" sz="2000" kern="1200">
              <a:solidFill>
                <a:schemeClr val="tx1"/>
              </a:solidFill>
              <a:latin typeface="Calibri" panose="020F0502020204030204" pitchFamily="34" charset="0"/>
              <a:cs typeface="Calibri" panose="020F0502020204030204" pitchFamily="34" charset="0"/>
            </a:rPr>
            <a:t>A good EA facilitates effective</a:t>
          </a:r>
          <a:endParaRPr lang="en-GB" sz="2000" kern="1200">
            <a:solidFill>
              <a:schemeClr val="tx1"/>
            </a:solidFill>
          </a:endParaRPr>
        </a:p>
      </dsp:txBody>
      <dsp:txXfrm>
        <a:off x="1273939" y="1511005"/>
        <a:ext cx="2928635" cy="1260436"/>
      </dsp:txXfrm>
    </dsp:sp>
    <dsp:sp modelId="{10619778-FF98-4837-92FC-982AF2AF4C00}">
      <dsp:nvSpPr>
        <dsp:cNvPr id="0" name=""/>
        <dsp:cNvSpPr/>
      </dsp:nvSpPr>
      <dsp:spPr>
        <a:xfrm>
          <a:off x="3834704" y="1511005"/>
          <a:ext cx="2855172" cy="1259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266" tIns="133266" rIns="133266" bIns="133266" numCol="1" spcCol="1270" anchor="ctr" anchorCtr="0">
          <a:noAutofit/>
        </a:bodyPr>
        <a:lstStyle/>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Governance</a:t>
          </a:r>
          <a:endParaRPr lang="en-GB" sz="1400" kern="1200"/>
        </a:p>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Management</a:t>
          </a:r>
        </a:p>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Risk management</a:t>
          </a:r>
        </a:p>
        <a:p>
          <a:pPr marL="0" lvl="0" indent="0" algn="l" defTabSz="622300">
            <a:lnSpc>
              <a:spcPct val="100000"/>
            </a:lnSpc>
            <a:spcBef>
              <a:spcPct val="0"/>
            </a:spcBef>
            <a:spcAft>
              <a:spcPct val="35000"/>
            </a:spcAft>
            <a:buNone/>
          </a:pPr>
          <a:r>
            <a:rPr lang="en-GB" sz="1400" kern="1200">
              <a:solidFill>
                <a:srgbClr val="2F528F"/>
              </a:solidFill>
              <a:latin typeface="Calibri" panose="020F0502020204030204" pitchFamily="34" charset="0"/>
              <a:cs typeface="Calibri" panose="020F0502020204030204" pitchFamily="34" charset="0"/>
            </a:rPr>
            <a:t>- Exploitation opportunities</a:t>
          </a:r>
          <a:endParaRPr lang="en-GB" sz="1400" kern="1200">
            <a:latin typeface="Calibri" panose="020F0502020204030204" pitchFamily="34" charset="0"/>
            <a:cs typeface="Calibri" panose="020F0502020204030204" pitchFamily="34" charset="0"/>
          </a:endParaRPr>
        </a:p>
      </dsp:txBody>
      <dsp:txXfrm>
        <a:off x="3834704" y="1511005"/>
        <a:ext cx="2855172" cy="12592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BC34A-7204-40E0-B4B4-A4DB8A2DFFB8}">
      <dsp:nvSpPr>
        <dsp:cNvPr id="0" name=""/>
        <dsp:cNvSpPr/>
      </dsp:nvSpPr>
      <dsp:spPr>
        <a:xfrm>
          <a:off x="0" y="1520"/>
          <a:ext cx="8261760" cy="5314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t>Capability level:  </a:t>
          </a:r>
          <a:r>
            <a:rPr lang="en-GB" sz="1400" kern="1200"/>
            <a:t>is operationally completed in Phase G, Implementation Governance. </a:t>
          </a:r>
          <a:br>
            <a:rPr lang="en-GB" sz="1400" kern="1200"/>
          </a:br>
          <a:r>
            <a:rPr lang="en-GB" sz="1400" kern="1200"/>
            <a:t>Ensures the agreed contracts have been delivered:</a:t>
          </a:r>
          <a:endParaRPr lang="en-US" sz="1400" kern="1200"/>
        </a:p>
      </dsp:txBody>
      <dsp:txXfrm>
        <a:off x="25944" y="27464"/>
        <a:ext cx="8209872" cy="479576"/>
      </dsp:txXfrm>
    </dsp:sp>
    <dsp:sp modelId="{234C2319-BEEE-4323-8810-57A3A406ED78}">
      <dsp:nvSpPr>
        <dsp:cNvPr id="0" name=""/>
        <dsp:cNvSpPr/>
      </dsp:nvSpPr>
      <dsp:spPr>
        <a:xfrm>
          <a:off x="0" y="532985"/>
          <a:ext cx="8261760" cy="381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311"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GB" sz="1200" kern="1200"/>
            <a:t>The expected capability </a:t>
          </a:r>
          <a:endParaRPr lang="en-US" sz="1200" kern="1200"/>
        </a:p>
        <a:p>
          <a:pPr marL="114300" lvl="1" indent="-114300" algn="l" defTabSz="533400">
            <a:lnSpc>
              <a:spcPct val="90000"/>
            </a:lnSpc>
            <a:spcBef>
              <a:spcPct val="0"/>
            </a:spcBef>
            <a:spcAft>
              <a:spcPct val="20000"/>
            </a:spcAft>
            <a:buChar char="•"/>
          </a:pPr>
          <a:r>
            <a:rPr lang="en-GB" sz="1200" kern="1200"/>
            <a:t>All of the required information for operating and changing the output is properly created</a:t>
          </a:r>
          <a:endParaRPr lang="en-US" sz="1200" kern="1200"/>
        </a:p>
      </dsp:txBody>
      <dsp:txXfrm>
        <a:off x="0" y="532985"/>
        <a:ext cx="8261760" cy="381990"/>
      </dsp:txXfrm>
    </dsp:sp>
    <dsp:sp modelId="{03CE7DF7-F4A4-41CD-B44C-3FC24E61CE55}">
      <dsp:nvSpPr>
        <dsp:cNvPr id="0" name=""/>
        <dsp:cNvSpPr/>
      </dsp:nvSpPr>
      <dsp:spPr>
        <a:xfrm>
          <a:off x="0" y="914975"/>
          <a:ext cx="8261760" cy="5314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It confirms benefits realization in Phase H – ensuring:</a:t>
          </a:r>
          <a:endParaRPr lang="en-US" sz="1400" kern="1200" dirty="0"/>
        </a:p>
      </dsp:txBody>
      <dsp:txXfrm>
        <a:off x="25944" y="940919"/>
        <a:ext cx="8209872" cy="479576"/>
      </dsp:txXfrm>
    </dsp:sp>
    <dsp:sp modelId="{725580C2-51BF-4EAC-82A2-9CFD98AE381C}">
      <dsp:nvSpPr>
        <dsp:cNvPr id="0" name=""/>
        <dsp:cNvSpPr/>
      </dsp:nvSpPr>
      <dsp:spPr>
        <a:xfrm>
          <a:off x="0" y="1446440"/>
          <a:ext cx="8261760" cy="577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311"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GB" sz="1200" kern="1200"/>
            <a:t>Operational and business performance is evaluated to confirm that the value has in fact been delivered</a:t>
          </a:r>
          <a:endParaRPr lang="en-US" sz="1200" kern="1200"/>
        </a:p>
        <a:p>
          <a:pPr marL="114300" lvl="1" indent="-114300" algn="l" defTabSz="533400">
            <a:lnSpc>
              <a:spcPct val="90000"/>
            </a:lnSpc>
            <a:spcBef>
              <a:spcPct val="0"/>
            </a:spcBef>
            <a:spcAft>
              <a:spcPct val="20000"/>
            </a:spcAft>
            <a:buChar char="•"/>
          </a:pPr>
          <a:r>
            <a:rPr lang="en-GB" sz="1200" kern="1200"/>
            <a:t>That the users of the output are satisfied with the business outcomes of that capability increment</a:t>
          </a:r>
          <a:endParaRPr lang="en-US" sz="1200" kern="1200"/>
        </a:p>
        <a:p>
          <a:pPr marL="114300" lvl="1" indent="-114300" algn="l" defTabSz="533400">
            <a:lnSpc>
              <a:spcPct val="90000"/>
            </a:lnSpc>
            <a:spcBef>
              <a:spcPct val="0"/>
            </a:spcBef>
            <a:spcAft>
              <a:spcPct val="20000"/>
            </a:spcAft>
            <a:buChar char="•"/>
          </a:pPr>
          <a:r>
            <a:rPr lang="en-GB" sz="1200" kern="1200"/>
            <a:t>That the evolving Segment and/or Strategic-level change projects are operating within the appropriate areas </a:t>
          </a:r>
          <a:endParaRPr lang="en-US" sz="1200" kern="1200"/>
        </a:p>
      </dsp:txBody>
      <dsp:txXfrm>
        <a:off x="0" y="1446440"/>
        <a:ext cx="8261760" cy="5778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A30C3-DEC7-4A1B-88B4-238981C27679}">
      <dsp:nvSpPr>
        <dsp:cNvPr id="0" name=""/>
        <dsp:cNvSpPr/>
      </dsp:nvSpPr>
      <dsp:spPr>
        <a:xfrm>
          <a:off x="0" y="3142"/>
          <a:ext cx="7623879" cy="486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latin typeface="Calibri" panose="020F0502020204030204" pitchFamily="34" charset="0"/>
            </a:rPr>
            <a:t>Track transition states across two characteristics: </a:t>
          </a:r>
          <a:endParaRPr lang="en-GB" sz="1800" kern="1200">
            <a:solidFill>
              <a:schemeClr val="bg1"/>
            </a:solidFill>
          </a:endParaRPr>
        </a:p>
      </dsp:txBody>
      <dsp:txXfrm>
        <a:off x="23760" y="26902"/>
        <a:ext cx="7576359" cy="439200"/>
      </dsp:txXfrm>
    </dsp:sp>
    <dsp:sp modelId="{2B513117-FADE-4DC1-AB1C-CA785D2E8325}">
      <dsp:nvSpPr>
        <dsp:cNvPr id="0" name=""/>
        <dsp:cNvSpPr/>
      </dsp:nvSpPr>
      <dsp:spPr>
        <a:xfrm>
          <a:off x="0" y="489862"/>
          <a:ext cx="7623879" cy="470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058" tIns="17780" rIns="99568" bIns="17780" numCol="1" spcCol="1270" anchor="t" anchorCtr="0">
          <a:noAutofit/>
        </a:bodyPr>
        <a:lstStyle/>
        <a:p>
          <a:pPr marL="114300" lvl="1" indent="-114300" algn="l" defTabSz="622300">
            <a:lnSpc>
              <a:spcPct val="90000"/>
            </a:lnSpc>
            <a:spcBef>
              <a:spcPct val="0"/>
            </a:spcBef>
            <a:spcAft>
              <a:spcPct val="20000"/>
            </a:spcAft>
            <a:buFont typeface="Arial" panose="020B0604020202020204" pitchFamily="34" charset="0"/>
            <a:buChar char="•"/>
          </a:pPr>
          <a:r>
            <a:rPr lang="en-GB" sz="1400" kern="1200">
              <a:solidFill>
                <a:srgbClr val="2F528F"/>
              </a:solidFill>
              <a:latin typeface="Calibri" panose="020F0502020204030204" pitchFamily="34" charset="0"/>
            </a:rPr>
            <a:t>Time</a:t>
          </a:r>
          <a:endParaRPr lang="en-GB" sz="1400" kern="1200"/>
        </a:p>
        <a:p>
          <a:pPr marL="114300" lvl="1" indent="-114300" algn="l" defTabSz="622300">
            <a:lnSpc>
              <a:spcPct val="90000"/>
            </a:lnSpc>
            <a:spcBef>
              <a:spcPct val="0"/>
            </a:spcBef>
            <a:spcAft>
              <a:spcPct val="20000"/>
            </a:spcAft>
            <a:buFont typeface="Arial" panose="020B0604020202020204" pitchFamily="34" charset="0"/>
            <a:buChar char="•"/>
          </a:pPr>
          <a:r>
            <a:rPr lang="en-GB" sz="1400" kern="1200">
              <a:solidFill>
                <a:srgbClr val="2F528F"/>
              </a:solidFill>
              <a:latin typeface="Calibri" panose="020F0502020204030204" pitchFamily="34" charset="0"/>
            </a:rPr>
            <a:t>Conformance testing</a:t>
          </a:r>
        </a:p>
      </dsp:txBody>
      <dsp:txXfrm>
        <a:off x="0" y="489862"/>
        <a:ext cx="7623879" cy="4709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2236A-D2F4-493C-8FC9-F19E16C515CE}">
      <dsp:nvSpPr>
        <dsp:cNvPr id="0" name=""/>
        <dsp:cNvSpPr/>
      </dsp:nvSpPr>
      <dsp:spPr>
        <a:xfrm>
          <a:off x="0" y="385"/>
          <a:ext cx="7695407" cy="3294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When considering transition states keep in mind the distinction between:</a:t>
          </a:r>
          <a:endParaRPr lang="en-US" sz="1800" kern="1200"/>
        </a:p>
      </dsp:txBody>
      <dsp:txXfrm>
        <a:off x="16081" y="16466"/>
        <a:ext cx="7663245" cy="297264"/>
      </dsp:txXfrm>
    </dsp:sp>
    <dsp:sp modelId="{E588B1EA-37A6-45D0-A976-FA2189BC0276}">
      <dsp:nvSpPr>
        <dsp:cNvPr id="0" name=""/>
        <dsp:cNvSpPr/>
      </dsp:nvSpPr>
      <dsp:spPr>
        <a:xfrm>
          <a:off x="0" y="329811"/>
          <a:ext cx="7695407" cy="362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32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dirty="0">
              <a:solidFill>
                <a:srgbClr val="2F528F"/>
              </a:solidFill>
            </a:rPr>
            <a:t>An Architecture Requirements Specification</a:t>
          </a:r>
          <a:endParaRPr lang="en-US" sz="1400" kern="1200" dirty="0">
            <a:solidFill>
              <a:srgbClr val="2F528F"/>
            </a:solidFill>
          </a:endParaRPr>
        </a:p>
        <a:p>
          <a:pPr marL="114300" lvl="1" indent="-114300" algn="l" defTabSz="622300">
            <a:lnSpc>
              <a:spcPct val="90000"/>
            </a:lnSpc>
            <a:spcBef>
              <a:spcPct val="0"/>
            </a:spcBef>
            <a:spcAft>
              <a:spcPct val="20000"/>
            </a:spcAft>
            <a:buChar char="•"/>
          </a:pPr>
          <a:r>
            <a:rPr lang="en-GB" sz="1400" kern="1200" dirty="0">
              <a:solidFill>
                <a:srgbClr val="2F528F"/>
              </a:solidFill>
            </a:rPr>
            <a:t>An implemented system</a:t>
          </a:r>
          <a:endParaRPr lang="en-US" sz="1400" kern="1200" dirty="0">
            <a:solidFill>
              <a:srgbClr val="2F528F"/>
            </a:solidFill>
          </a:endParaRPr>
        </a:p>
      </dsp:txBody>
      <dsp:txXfrm>
        <a:off x="0" y="329811"/>
        <a:ext cx="7695407" cy="3623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78947-9970-4D8A-9B0D-D50084B4B3E6}">
      <dsp:nvSpPr>
        <dsp:cNvPr id="0" name=""/>
        <dsp:cNvSpPr/>
      </dsp:nvSpPr>
      <dsp:spPr>
        <a:xfrm>
          <a:off x="0" y="0"/>
          <a:ext cx="8387625" cy="2929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Additional/other organizational factors that add to complexity are:</a:t>
          </a:r>
          <a:endParaRPr lang="en-US" sz="1400" kern="1200"/>
        </a:p>
      </dsp:txBody>
      <dsp:txXfrm>
        <a:off x="14301" y="14301"/>
        <a:ext cx="8359023" cy="264354"/>
      </dsp:txXfrm>
    </dsp:sp>
    <dsp:sp modelId="{73A68BC4-30A1-4031-8DC5-FEDB8DDF9129}">
      <dsp:nvSpPr>
        <dsp:cNvPr id="0" name=""/>
        <dsp:cNvSpPr/>
      </dsp:nvSpPr>
      <dsp:spPr>
        <a:xfrm>
          <a:off x="0" y="268083"/>
          <a:ext cx="8387625" cy="1876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307"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solidFill>
                <a:srgbClr val="2F528F"/>
              </a:solidFill>
            </a:rPr>
            <a:t>Advancements and changes outside the Enterprise</a:t>
          </a:r>
          <a:endParaRPr lang="en-US" sz="1400" kern="1200">
            <a:solidFill>
              <a:srgbClr val="2F528F"/>
            </a:solidFill>
          </a:endParaRPr>
        </a:p>
        <a:p>
          <a:pPr marL="114300" lvl="1" indent="-114300" algn="l" defTabSz="622300">
            <a:lnSpc>
              <a:spcPct val="90000"/>
            </a:lnSpc>
            <a:spcBef>
              <a:spcPct val="0"/>
            </a:spcBef>
            <a:spcAft>
              <a:spcPct val="20000"/>
            </a:spcAft>
            <a:buChar char="•"/>
          </a:pPr>
          <a:r>
            <a:rPr lang="en-GB" sz="1400" kern="1200">
              <a:solidFill>
                <a:srgbClr val="2F528F"/>
              </a:solidFill>
            </a:rPr>
            <a:t>Shared services</a:t>
          </a:r>
          <a:endParaRPr lang="en-US" sz="1400" kern="1200">
            <a:solidFill>
              <a:srgbClr val="2F528F"/>
            </a:solidFill>
          </a:endParaRPr>
        </a:p>
        <a:p>
          <a:pPr marL="114300" lvl="1" indent="-114300" algn="l" defTabSz="622300">
            <a:lnSpc>
              <a:spcPct val="90000"/>
            </a:lnSpc>
            <a:spcBef>
              <a:spcPct val="0"/>
            </a:spcBef>
            <a:spcAft>
              <a:spcPct val="20000"/>
            </a:spcAft>
            <a:buChar char="•"/>
          </a:pPr>
          <a:r>
            <a:rPr lang="en-GB" sz="1400" kern="1200">
              <a:solidFill>
                <a:srgbClr val="2F528F"/>
              </a:solidFill>
            </a:rPr>
            <a:t>Collaboration with suppliers and partners, including portfolio ownership models</a:t>
          </a:r>
          <a:endParaRPr lang="en-US" sz="1400" kern="1200">
            <a:solidFill>
              <a:srgbClr val="2F528F"/>
            </a:solidFill>
          </a:endParaRPr>
        </a:p>
        <a:p>
          <a:pPr marL="114300" lvl="1" indent="-114300" algn="l" defTabSz="622300">
            <a:lnSpc>
              <a:spcPct val="90000"/>
            </a:lnSpc>
            <a:spcBef>
              <a:spcPct val="0"/>
            </a:spcBef>
            <a:spcAft>
              <a:spcPct val="20000"/>
            </a:spcAft>
            <a:buChar char="•"/>
          </a:pPr>
          <a:r>
            <a:rPr lang="en-GB" sz="1400" kern="1200">
              <a:solidFill>
                <a:srgbClr val="2F528F"/>
              </a:solidFill>
            </a:rPr>
            <a:t>Impenetrable dependencies</a:t>
          </a:r>
          <a:endParaRPr lang="en-US" sz="1400" kern="1200">
            <a:solidFill>
              <a:srgbClr val="2F528F"/>
            </a:solidFill>
          </a:endParaRPr>
        </a:p>
        <a:p>
          <a:pPr marL="114300" lvl="1" indent="-114300" algn="l" defTabSz="622300">
            <a:lnSpc>
              <a:spcPct val="90000"/>
            </a:lnSpc>
            <a:spcBef>
              <a:spcPct val="0"/>
            </a:spcBef>
            <a:spcAft>
              <a:spcPct val="20000"/>
            </a:spcAft>
            <a:buChar char="•"/>
          </a:pPr>
          <a:r>
            <a:rPr lang="en-GB" sz="1400" kern="1200">
              <a:solidFill>
                <a:srgbClr val="2F528F"/>
              </a:solidFill>
            </a:rPr>
            <a:t>Multiple geopolitical boundaries (fiscal calendars, regulations, cultures)</a:t>
          </a:r>
          <a:endParaRPr lang="en-US" sz="1400" kern="1200">
            <a:solidFill>
              <a:srgbClr val="2F528F"/>
            </a:solidFill>
          </a:endParaRPr>
        </a:p>
        <a:p>
          <a:pPr marL="114300" lvl="1" indent="-114300" algn="l" defTabSz="622300">
            <a:lnSpc>
              <a:spcPct val="90000"/>
            </a:lnSpc>
            <a:spcBef>
              <a:spcPct val="0"/>
            </a:spcBef>
            <a:spcAft>
              <a:spcPct val="20000"/>
            </a:spcAft>
            <a:buChar char="•"/>
          </a:pPr>
          <a:r>
            <a:rPr lang="en-GB" sz="1400" kern="1200">
              <a:solidFill>
                <a:srgbClr val="2F528F"/>
              </a:solidFill>
            </a:rPr>
            <a:t>Varying rates of maturity and growth of teams</a:t>
          </a:r>
          <a:endParaRPr lang="en-US" sz="1400" kern="1200">
            <a:solidFill>
              <a:srgbClr val="2F528F"/>
            </a:solidFill>
          </a:endParaRPr>
        </a:p>
        <a:p>
          <a:pPr marL="114300" lvl="1" indent="-114300" algn="l" defTabSz="622300">
            <a:lnSpc>
              <a:spcPct val="90000"/>
            </a:lnSpc>
            <a:spcBef>
              <a:spcPct val="0"/>
            </a:spcBef>
            <a:spcAft>
              <a:spcPct val="20000"/>
            </a:spcAft>
            <a:buChar char="•"/>
          </a:pPr>
          <a:r>
            <a:rPr lang="en-GB" sz="1400" kern="1200" dirty="0">
              <a:solidFill>
                <a:srgbClr val="2F528F"/>
              </a:solidFill>
            </a:rPr>
            <a:t>EA team model (federated, centralized, etc.)</a:t>
          </a:r>
          <a:endParaRPr lang="en-US" sz="1400" kern="1200" dirty="0">
            <a:solidFill>
              <a:srgbClr val="2F528F"/>
            </a:solidFill>
          </a:endParaRPr>
        </a:p>
        <a:p>
          <a:pPr marL="114300" lvl="1" indent="-114300" algn="l" defTabSz="622300">
            <a:lnSpc>
              <a:spcPct val="90000"/>
            </a:lnSpc>
            <a:spcBef>
              <a:spcPct val="0"/>
            </a:spcBef>
            <a:spcAft>
              <a:spcPct val="20000"/>
            </a:spcAft>
            <a:buChar char="•"/>
          </a:pPr>
          <a:r>
            <a:rPr lang="en-GB" sz="1400" kern="1200">
              <a:solidFill>
                <a:srgbClr val="2F528F"/>
              </a:solidFill>
            </a:rPr>
            <a:t>Availability of multiple solutions or announcement of end-of-life for current products</a:t>
          </a:r>
          <a:endParaRPr lang="en-US" sz="1400" kern="1200">
            <a:solidFill>
              <a:srgbClr val="2F528F"/>
            </a:solidFill>
          </a:endParaRPr>
        </a:p>
      </dsp:txBody>
      <dsp:txXfrm>
        <a:off x="0" y="268083"/>
        <a:ext cx="8387625" cy="187647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7004B-CD6D-428E-8EEB-C1550C42D45F}">
      <dsp:nvSpPr>
        <dsp:cNvPr id="0" name=""/>
        <dsp:cNvSpPr/>
      </dsp:nvSpPr>
      <dsp:spPr>
        <a:xfrm>
          <a:off x="298101" y="27446"/>
          <a:ext cx="285963" cy="251999"/>
        </a:xfrm>
        <a:prstGeom prst="ellipse">
          <a:avLst/>
        </a:prstGeom>
        <a:solidFill>
          <a:schemeClr val="accent1">
            <a:shade val="80000"/>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A9EC7AF-D1F3-4CB2-B6F2-D4443321049B}">
      <dsp:nvSpPr>
        <dsp:cNvPr id="0" name=""/>
        <dsp:cNvSpPr/>
      </dsp:nvSpPr>
      <dsp:spPr>
        <a:xfrm>
          <a:off x="856719" y="713"/>
          <a:ext cx="1525720" cy="285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GB" sz="1600" kern="1200"/>
            <a:t>Organizational</a:t>
          </a:r>
          <a:endParaRPr lang="en-US" sz="1600" kern="1200"/>
        </a:p>
      </dsp:txBody>
      <dsp:txXfrm>
        <a:off x="856719" y="713"/>
        <a:ext cx="1525720" cy="285963"/>
      </dsp:txXfrm>
    </dsp:sp>
    <dsp:sp modelId="{F32EC612-51B9-4779-A7F5-47B0F247685C}">
      <dsp:nvSpPr>
        <dsp:cNvPr id="0" name=""/>
        <dsp:cNvSpPr/>
      </dsp:nvSpPr>
      <dsp:spPr>
        <a:xfrm>
          <a:off x="298101" y="313410"/>
          <a:ext cx="285963" cy="251999"/>
        </a:xfrm>
        <a:prstGeom prst="ellipse">
          <a:avLst/>
        </a:prstGeom>
        <a:solidFill>
          <a:schemeClr val="accent1">
            <a:shade val="80000"/>
            <a:alpha val="5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A91F4FD-7950-4666-B3DC-2B1ABDBFC484}">
      <dsp:nvSpPr>
        <dsp:cNvPr id="0" name=""/>
        <dsp:cNvSpPr/>
      </dsp:nvSpPr>
      <dsp:spPr>
        <a:xfrm>
          <a:off x="856719" y="286677"/>
          <a:ext cx="1525720" cy="285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GB" sz="1600" kern="1200"/>
            <a:t>Conceptual</a:t>
          </a:r>
          <a:endParaRPr lang="en-US" sz="1600" kern="1200"/>
        </a:p>
      </dsp:txBody>
      <dsp:txXfrm>
        <a:off x="856719" y="286677"/>
        <a:ext cx="1525720" cy="285963"/>
      </dsp:txXfrm>
    </dsp:sp>
    <dsp:sp modelId="{86B3AB03-5AD8-4CD2-BF95-85A9A92727AB}">
      <dsp:nvSpPr>
        <dsp:cNvPr id="0" name=""/>
        <dsp:cNvSpPr/>
      </dsp:nvSpPr>
      <dsp:spPr>
        <a:xfrm>
          <a:off x="298101" y="599374"/>
          <a:ext cx="285963" cy="251999"/>
        </a:xfrm>
        <a:prstGeom prst="ellipse">
          <a:avLst/>
        </a:prstGeom>
        <a:solidFill>
          <a:schemeClr val="accent1">
            <a:shade val="80000"/>
            <a:alpha val="5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3B9C388-FC28-4877-96DC-110FE87665DB}">
      <dsp:nvSpPr>
        <dsp:cNvPr id="0" name=""/>
        <dsp:cNvSpPr/>
      </dsp:nvSpPr>
      <dsp:spPr>
        <a:xfrm>
          <a:off x="856719" y="572641"/>
          <a:ext cx="1525720" cy="285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GB" sz="1600" kern="1200"/>
            <a:t>Logical</a:t>
          </a:r>
          <a:endParaRPr lang="en-US" sz="1600" kern="1200"/>
        </a:p>
      </dsp:txBody>
      <dsp:txXfrm>
        <a:off x="856719" y="572641"/>
        <a:ext cx="1525720" cy="285963"/>
      </dsp:txXfrm>
    </dsp:sp>
    <dsp:sp modelId="{08842919-766F-435B-890E-B66904E10302}">
      <dsp:nvSpPr>
        <dsp:cNvPr id="0" name=""/>
        <dsp:cNvSpPr/>
      </dsp:nvSpPr>
      <dsp:spPr>
        <a:xfrm>
          <a:off x="298101" y="885337"/>
          <a:ext cx="285963" cy="251999"/>
        </a:xfrm>
        <a:prstGeom prst="ellipse">
          <a:avLst/>
        </a:prstGeom>
        <a:solidFill>
          <a:schemeClr val="accent1">
            <a:shade val="80000"/>
            <a:alpha val="5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58F2FA8-871D-4D9F-9353-B4F5B3878CD2}">
      <dsp:nvSpPr>
        <dsp:cNvPr id="0" name=""/>
        <dsp:cNvSpPr/>
      </dsp:nvSpPr>
      <dsp:spPr>
        <a:xfrm>
          <a:off x="856719" y="858604"/>
          <a:ext cx="1525720" cy="285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GB" sz="1600" kern="1200"/>
            <a:t>Physical </a:t>
          </a:r>
          <a:endParaRPr lang="en-US" sz="1600" kern="1200"/>
        </a:p>
      </dsp:txBody>
      <dsp:txXfrm>
        <a:off x="856719" y="858604"/>
        <a:ext cx="1525720" cy="28596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A051D-38C9-457C-8D79-770C3424A72C}">
      <dsp:nvSpPr>
        <dsp:cNvPr id="0" name=""/>
        <dsp:cNvSpPr/>
      </dsp:nvSpPr>
      <dsp:spPr>
        <a:xfrm>
          <a:off x="0" y="34804"/>
          <a:ext cx="287999" cy="287999"/>
        </a:xfrm>
        <a:prstGeom prst="ellipse">
          <a:avLst/>
        </a:prstGeom>
        <a:solidFill>
          <a:schemeClr val="accent1">
            <a:shade val="80000"/>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FC49AE7-24AD-4E3C-8590-CD832AAC9860}">
      <dsp:nvSpPr>
        <dsp:cNvPr id="0" name=""/>
        <dsp:cNvSpPr/>
      </dsp:nvSpPr>
      <dsp:spPr>
        <a:xfrm>
          <a:off x="437312" y="706"/>
          <a:ext cx="1683059" cy="315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en-GB" sz="1800" kern="1200"/>
            <a:t>Business</a:t>
          </a:r>
          <a:endParaRPr lang="en-US" sz="1800" kern="1200"/>
        </a:p>
      </dsp:txBody>
      <dsp:txXfrm>
        <a:off x="437312" y="706"/>
        <a:ext cx="1683059" cy="315453"/>
      </dsp:txXfrm>
    </dsp:sp>
    <dsp:sp modelId="{DC4A62AA-4ADD-4650-88A3-A6401BA6A152}">
      <dsp:nvSpPr>
        <dsp:cNvPr id="0" name=""/>
        <dsp:cNvSpPr/>
      </dsp:nvSpPr>
      <dsp:spPr>
        <a:xfrm>
          <a:off x="0" y="350258"/>
          <a:ext cx="287999" cy="287999"/>
        </a:xfrm>
        <a:prstGeom prst="ellipse">
          <a:avLst/>
        </a:prstGeom>
        <a:solidFill>
          <a:schemeClr val="accent1">
            <a:shade val="80000"/>
            <a:alpha val="5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6ACFBE1-FC31-4F76-AE53-82A02856C460}">
      <dsp:nvSpPr>
        <dsp:cNvPr id="0" name=""/>
        <dsp:cNvSpPr/>
      </dsp:nvSpPr>
      <dsp:spPr>
        <a:xfrm>
          <a:off x="437312" y="316159"/>
          <a:ext cx="1683059" cy="315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en-GB" sz="1800" kern="1200"/>
            <a:t>Data</a:t>
          </a:r>
          <a:endParaRPr lang="en-US" sz="1800" kern="1200"/>
        </a:p>
      </dsp:txBody>
      <dsp:txXfrm>
        <a:off x="437312" y="316159"/>
        <a:ext cx="1683059" cy="315453"/>
      </dsp:txXfrm>
    </dsp:sp>
    <dsp:sp modelId="{141415DC-CBE3-4631-930A-7B52207C7C59}">
      <dsp:nvSpPr>
        <dsp:cNvPr id="0" name=""/>
        <dsp:cNvSpPr/>
      </dsp:nvSpPr>
      <dsp:spPr>
        <a:xfrm>
          <a:off x="0" y="665711"/>
          <a:ext cx="287999" cy="287999"/>
        </a:xfrm>
        <a:prstGeom prst="ellipse">
          <a:avLst/>
        </a:prstGeom>
        <a:solidFill>
          <a:schemeClr val="accent1">
            <a:shade val="80000"/>
            <a:alpha val="5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10A2607-77F2-4C2A-B3CF-BAD883C19A2A}">
      <dsp:nvSpPr>
        <dsp:cNvPr id="0" name=""/>
        <dsp:cNvSpPr/>
      </dsp:nvSpPr>
      <dsp:spPr>
        <a:xfrm>
          <a:off x="437312" y="631613"/>
          <a:ext cx="1683059" cy="315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en-GB" sz="1800" kern="1200"/>
            <a:t>Application</a:t>
          </a:r>
          <a:endParaRPr lang="en-US" sz="1800" kern="1200"/>
        </a:p>
      </dsp:txBody>
      <dsp:txXfrm>
        <a:off x="437312" y="631613"/>
        <a:ext cx="1683059" cy="315453"/>
      </dsp:txXfrm>
    </dsp:sp>
    <dsp:sp modelId="{C85792F4-5938-4309-ABF4-69BC070864EA}">
      <dsp:nvSpPr>
        <dsp:cNvPr id="0" name=""/>
        <dsp:cNvSpPr/>
      </dsp:nvSpPr>
      <dsp:spPr>
        <a:xfrm>
          <a:off x="0" y="975226"/>
          <a:ext cx="287999" cy="287999"/>
        </a:xfrm>
        <a:prstGeom prst="ellipse">
          <a:avLst/>
        </a:prstGeom>
        <a:solidFill>
          <a:schemeClr val="accent1">
            <a:shade val="80000"/>
            <a:alpha val="5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53BB8A3-954B-4314-8F1A-652B5404F767}">
      <dsp:nvSpPr>
        <dsp:cNvPr id="0" name=""/>
        <dsp:cNvSpPr/>
      </dsp:nvSpPr>
      <dsp:spPr>
        <a:xfrm>
          <a:off x="437312" y="947066"/>
          <a:ext cx="1683059" cy="315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en-GB" sz="1800" kern="1200"/>
            <a:t>Technology</a:t>
          </a:r>
          <a:endParaRPr lang="en-US" sz="1800" kern="1200"/>
        </a:p>
      </dsp:txBody>
      <dsp:txXfrm>
        <a:off x="437312" y="947066"/>
        <a:ext cx="1683059" cy="31545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4C297-EC07-4E35-9DFA-82756AE44F57}">
      <dsp:nvSpPr>
        <dsp:cNvPr id="0" name=""/>
        <dsp:cNvSpPr/>
      </dsp:nvSpPr>
      <dsp:spPr>
        <a:xfrm>
          <a:off x="0" y="0"/>
          <a:ext cx="5349340" cy="477359"/>
        </a:xfrm>
        <a:prstGeom prst="roundRect">
          <a:avLst/>
        </a:prstGeom>
        <a:solidFill>
          <a:srgbClr val="DBEEF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rgbClr val="002060"/>
              </a:solidFill>
            </a:rPr>
            <a:t>“Risk assessment/analysis” is identifying and assessing these.</a:t>
          </a:r>
          <a:br>
            <a:rPr lang="en-GB" sz="1200" kern="1200">
              <a:solidFill>
                <a:srgbClr val="002060"/>
              </a:solidFill>
            </a:rPr>
          </a:br>
          <a:r>
            <a:rPr lang="en-GB" sz="1200" kern="1200">
              <a:solidFill>
                <a:srgbClr val="002060"/>
              </a:solidFill>
            </a:rPr>
            <a:t>“Risk management” is applying these concepts in the decision-making process. </a:t>
          </a:r>
          <a:endParaRPr lang="en-US" sz="1200" kern="1200">
            <a:solidFill>
              <a:srgbClr val="002060"/>
            </a:solidFill>
          </a:endParaRPr>
        </a:p>
      </dsp:txBody>
      <dsp:txXfrm>
        <a:off x="23303" y="23303"/>
        <a:ext cx="5302734" cy="43075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3D36C-B048-4094-82EE-7DC20BDB16B2}">
      <dsp:nvSpPr>
        <dsp:cNvPr id="0" name=""/>
        <dsp:cNvSpPr/>
      </dsp:nvSpPr>
      <dsp:spPr>
        <a:xfrm>
          <a:off x="-2533146" y="-391052"/>
          <a:ext cx="3024272" cy="3024272"/>
        </a:xfrm>
        <a:prstGeom prst="blockArc">
          <a:avLst>
            <a:gd name="adj1" fmla="val 18900000"/>
            <a:gd name="adj2" fmla="val 2700000"/>
            <a:gd name="adj3" fmla="val 714"/>
          </a:avLst>
        </a:pr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A8A48E-39C5-4C98-924E-1CB6ED62115C}">
      <dsp:nvSpPr>
        <dsp:cNvPr id="0" name=""/>
        <dsp:cNvSpPr/>
      </dsp:nvSpPr>
      <dsp:spPr>
        <a:xfrm>
          <a:off x="257894" y="150169"/>
          <a:ext cx="3630131" cy="389352"/>
        </a:xfrm>
        <a:prstGeom prst="rect">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79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dirty="0">
              <a:solidFill>
                <a:schemeClr val="bg1"/>
              </a:solidFill>
            </a:rPr>
            <a:t>The balance between opportunities and threats</a:t>
          </a:r>
          <a:endParaRPr lang="en-US" sz="1400" kern="1200" dirty="0">
            <a:solidFill>
              <a:schemeClr val="bg1"/>
            </a:solidFill>
          </a:endParaRPr>
        </a:p>
      </dsp:txBody>
      <dsp:txXfrm>
        <a:off x="257894" y="150169"/>
        <a:ext cx="3630131" cy="389352"/>
      </dsp:txXfrm>
    </dsp:sp>
    <dsp:sp modelId="{660E494C-70C2-4A26-96E8-6FF57CD7A86B}">
      <dsp:nvSpPr>
        <dsp:cNvPr id="0" name=""/>
        <dsp:cNvSpPr/>
      </dsp:nvSpPr>
      <dsp:spPr>
        <a:xfrm>
          <a:off x="42309" y="129260"/>
          <a:ext cx="431168" cy="431168"/>
        </a:xfrm>
        <a:prstGeom prst="ellipse">
          <a:avLst/>
        </a:prstGeom>
        <a:solidFill>
          <a:schemeClr val="lt1">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C6B34A-0EBB-4489-9C4C-BEF3DA1E7771}">
      <dsp:nvSpPr>
        <dsp:cNvPr id="0" name=""/>
        <dsp:cNvSpPr/>
      </dsp:nvSpPr>
      <dsp:spPr>
        <a:xfrm>
          <a:off x="455653" y="685801"/>
          <a:ext cx="3432372" cy="353071"/>
        </a:xfrm>
        <a:prstGeom prst="rect">
          <a:avLst/>
        </a:prstGeom>
        <a:solidFill>
          <a:schemeClr val="accent5">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79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solidFill>
                <a:schemeClr val="bg1"/>
              </a:solidFill>
            </a:rPr>
            <a:t>The likelihood of beneficial outcomes</a:t>
          </a:r>
          <a:endParaRPr lang="en-US" sz="1400" kern="1200">
            <a:solidFill>
              <a:schemeClr val="bg1"/>
            </a:solidFill>
          </a:endParaRPr>
        </a:p>
      </dsp:txBody>
      <dsp:txXfrm>
        <a:off x="455653" y="685801"/>
        <a:ext cx="3432372" cy="353071"/>
      </dsp:txXfrm>
    </dsp:sp>
    <dsp:sp modelId="{C0774B77-F6EC-42F8-84AF-C175BBC415FF}">
      <dsp:nvSpPr>
        <dsp:cNvPr id="0" name=""/>
        <dsp:cNvSpPr/>
      </dsp:nvSpPr>
      <dsp:spPr>
        <a:xfrm>
          <a:off x="240068" y="646753"/>
          <a:ext cx="431168" cy="431168"/>
        </a:xfrm>
        <a:prstGeom prst="ellipse">
          <a:avLst/>
        </a:prstGeom>
        <a:solidFill>
          <a:schemeClr val="lt1">
            <a:hueOff val="0"/>
            <a:satOff val="0"/>
            <a:lumOff val="0"/>
            <a:alphaOff val="0"/>
          </a:schemeClr>
        </a:solidFill>
        <a:ln w="12700" cap="flat" cmpd="sng" algn="ctr">
          <a:solidFill>
            <a:schemeClr val="accent5">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sp>
    <dsp:sp modelId="{68E502FD-2003-4DD8-8DE6-13FBFBE5430B}">
      <dsp:nvSpPr>
        <dsp:cNvPr id="0" name=""/>
        <dsp:cNvSpPr/>
      </dsp:nvSpPr>
      <dsp:spPr>
        <a:xfrm>
          <a:off x="455653" y="1185550"/>
          <a:ext cx="3432372" cy="388558"/>
        </a:xfrm>
        <a:prstGeom prst="rect">
          <a:avLst/>
        </a:prstGeom>
        <a:solidFill>
          <a:schemeClr val="accent5">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79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solidFill>
                <a:schemeClr val="bg1"/>
              </a:solidFill>
            </a:rPr>
            <a:t>The magnitude of these events</a:t>
          </a:r>
          <a:endParaRPr lang="en-US" sz="1400" kern="1200">
            <a:solidFill>
              <a:schemeClr val="bg1"/>
            </a:solidFill>
          </a:endParaRPr>
        </a:p>
      </dsp:txBody>
      <dsp:txXfrm>
        <a:off x="455653" y="1185550"/>
        <a:ext cx="3432372" cy="388558"/>
      </dsp:txXfrm>
    </dsp:sp>
    <dsp:sp modelId="{C4EF26EB-6C8D-407A-8006-382378FD2DCE}">
      <dsp:nvSpPr>
        <dsp:cNvPr id="0" name=""/>
        <dsp:cNvSpPr/>
      </dsp:nvSpPr>
      <dsp:spPr>
        <a:xfrm>
          <a:off x="240068" y="1164245"/>
          <a:ext cx="431168" cy="431168"/>
        </a:xfrm>
        <a:prstGeom prst="ellipse">
          <a:avLst/>
        </a:prstGeom>
        <a:solidFill>
          <a:schemeClr val="lt1">
            <a:hueOff val="0"/>
            <a:satOff val="0"/>
            <a:lumOff val="0"/>
            <a:alphaOff val="0"/>
          </a:schemeClr>
        </a:solidFill>
        <a:ln w="12700" cap="flat" cmpd="sng" algn="ctr">
          <a:solidFill>
            <a:schemeClr val="accent5">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sp>
    <dsp:sp modelId="{1BD4AC66-9AF4-4864-A642-33138A42EB0C}">
      <dsp:nvSpPr>
        <dsp:cNvPr id="0" name=""/>
        <dsp:cNvSpPr/>
      </dsp:nvSpPr>
      <dsp:spPr>
        <a:xfrm>
          <a:off x="257894" y="1706762"/>
          <a:ext cx="3630131" cy="381118"/>
        </a:xfrm>
        <a:prstGeom prst="rect">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79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solidFill>
                <a:schemeClr val="bg1"/>
              </a:solidFill>
            </a:rPr>
            <a:t>The likelihood associated with each outcome</a:t>
          </a:r>
          <a:endParaRPr lang="en-US" sz="1400" kern="1200">
            <a:solidFill>
              <a:schemeClr val="bg1"/>
            </a:solidFill>
          </a:endParaRPr>
        </a:p>
      </dsp:txBody>
      <dsp:txXfrm>
        <a:off x="257894" y="1706762"/>
        <a:ext cx="3630131" cy="381118"/>
      </dsp:txXfrm>
    </dsp:sp>
    <dsp:sp modelId="{938A0876-4098-43F6-93E4-5E1BDB8562E2}">
      <dsp:nvSpPr>
        <dsp:cNvPr id="0" name=""/>
        <dsp:cNvSpPr/>
      </dsp:nvSpPr>
      <dsp:spPr>
        <a:xfrm>
          <a:off x="42309" y="1681737"/>
          <a:ext cx="431168" cy="431168"/>
        </a:xfrm>
        <a:prstGeom prst="ellipse">
          <a:avLst/>
        </a:prstGeom>
        <a:solidFill>
          <a:schemeClr val="lt1">
            <a:hueOff val="0"/>
            <a:satOff val="0"/>
            <a:lumOff val="0"/>
            <a:alphaOff val="0"/>
          </a:schemeClr>
        </a:solidFill>
        <a:ln w="12700" cap="flat" cmpd="sng" algn="ctr">
          <a:solidFill>
            <a:schemeClr val="accent5">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76F94-7546-434C-ACB1-E51F4151A228}">
      <dsp:nvSpPr>
        <dsp:cNvPr id="0" name=""/>
        <dsp:cNvSpPr/>
      </dsp:nvSpPr>
      <dsp:spPr>
        <a:xfrm>
          <a:off x="0" y="7"/>
          <a:ext cx="6657354" cy="276983"/>
        </a:xfrm>
        <a:prstGeom prst="roundRect">
          <a:avLst/>
        </a:prstGeom>
        <a:solidFill>
          <a:srgbClr val="DBEEF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002060"/>
              </a:solidFill>
            </a:rPr>
            <a:t>What is needed is a minimal set of Enterprise Architecture services</a:t>
          </a:r>
          <a:endParaRPr lang="en-US" sz="1500" kern="1200">
            <a:solidFill>
              <a:srgbClr val="002060"/>
            </a:solidFill>
          </a:endParaRPr>
        </a:p>
      </dsp:txBody>
      <dsp:txXfrm>
        <a:off x="13521" y="13528"/>
        <a:ext cx="6630312" cy="24994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84F8D-8BE0-4F48-898D-A8D14B87F387}">
      <dsp:nvSpPr>
        <dsp:cNvPr id="0" name=""/>
        <dsp:cNvSpPr/>
      </dsp:nvSpPr>
      <dsp:spPr>
        <a:xfrm>
          <a:off x="0" y="1362"/>
          <a:ext cx="3806526" cy="3075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269DC4-5F21-41BA-BF15-9729C12C466F}">
      <dsp:nvSpPr>
        <dsp:cNvPr id="0" name=""/>
        <dsp:cNvSpPr/>
      </dsp:nvSpPr>
      <dsp:spPr>
        <a:xfrm>
          <a:off x="93036" y="70563"/>
          <a:ext cx="169323" cy="1691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9C0DD9-15D5-495D-BE2F-35899EBF27C8}">
      <dsp:nvSpPr>
        <dsp:cNvPr id="0" name=""/>
        <dsp:cNvSpPr/>
      </dsp:nvSpPr>
      <dsp:spPr>
        <a:xfrm>
          <a:off x="355397" y="1362"/>
          <a:ext cx="3445655" cy="317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67" tIns="33567" rIns="33567" bIns="33567" numCol="1" spcCol="1270" anchor="ctr" anchorCtr="0">
          <a:noAutofit/>
        </a:bodyPr>
        <a:lstStyle/>
        <a:p>
          <a:pPr marL="0" lvl="0" indent="0" algn="l" defTabSz="800100">
            <a:lnSpc>
              <a:spcPct val="90000"/>
            </a:lnSpc>
            <a:spcBef>
              <a:spcPct val="0"/>
            </a:spcBef>
            <a:spcAft>
              <a:spcPct val="35000"/>
            </a:spcAft>
            <a:buNone/>
          </a:pPr>
          <a:r>
            <a:rPr lang="en-GB" sz="1800" kern="1200" dirty="0"/>
            <a:t>Context I: Individual/Founder</a:t>
          </a:r>
          <a:endParaRPr lang="en-US" sz="1800" kern="1200" dirty="0"/>
        </a:p>
      </dsp:txBody>
      <dsp:txXfrm>
        <a:off x="355397" y="1362"/>
        <a:ext cx="3445655" cy="317171"/>
      </dsp:txXfrm>
    </dsp:sp>
    <dsp:sp modelId="{01844734-1462-4A19-9491-98A8855EE644}">
      <dsp:nvSpPr>
        <dsp:cNvPr id="0" name=""/>
        <dsp:cNvSpPr/>
      </dsp:nvSpPr>
      <dsp:spPr>
        <a:xfrm>
          <a:off x="0" y="397827"/>
          <a:ext cx="3806526" cy="3075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CF1423-02DB-4678-B040-6404BACD3A97}">
      <dsp:nvSpPr>
        <dsp:cNvPr id="0" name=""/>
        <dsp:cNvSpPr/>
      </dsp:nvSpPr>
      <dsp:spPr>
        <a:xfrm>
          <a:off x="93036" y="467028"/>
          <a:ext cx="169323" cy="1691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F7184C-AEA7-4E06-A407-2B55047A69B2}">
      <dsp:nvSpPr>
        <dsp:cNvPr id="0" name=""/>
        <dsp:cNvSpPr/>
      </dsp:nvSpPr>
      <dsp:spPr>
        <a:xfrm>
          <a:off x="355397" y="397827"/>
          <a:ext cx="3445655" cy="317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67" tIns="33567" rIns="33567" bIns="33567" numCol="1" spcCol="1270" anchor="ctr" anchorCtr="0">
          <a:noAutofit/>
        </a:bodyPr>
        <a:lstStyle/>
        <a:p>
          <a:pPr marL="0" lvl="0" indent="0" algn="l" defTabSz="800100">
            <a:lnSpc>
              <a:spcPct val="90000"/>
            </a:lnSpc>
            <a:spcBef>
              <a:spcPct val="0"/>
            </a:spcBef>
            <a:spcAft>
              <a:spcPct val="35000"/>
            </a:spcAft>
            <a:buNone/>
          </a:pPr>
          <a:r>
            <a:rPr lang="en-GB" sz="1800" kern="1200"/>
            <a:t>Context II: Team</a:t>
          </a:r>
          <a:endParaRPr lang="en-US" sz="1800" kern="1200"/>
        </a:p>
      </dsp:txBody>
      <dsp:txXfrm>
        <a:off x="355397" y="397827"/>
        <a:ext cx="3445655" cy="317171"/>
      </dsp:txXfrm>
    </dsp:sp>
    <dsp:sp modelId="{808BBF5A-101B-4BAE-AC19-1EEC50E61BE5}">
      <dsp:nvSpPr>
        <dsp:cNvPr id="0" name=""/>
        <dsp:cNvSpPr/>
      </dsp:nvSpPr>
      <dsp:spPr>
        <a:xfrm>
          <a:off x="0" y="794291"/>
          <a:ext cx="3806526" cy="3075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4DBE53-5CDA-4D28-AD8B-E71A2F9E021B}">
      <dsp:nvSpPr>
        <dsp:cNvPr id="0" name=""/>
        <dsp:cNvSpPr/>
      </dsp:nvSpPr>
      <dsp:spPr>
        <a:xfrm>
          <a:off x="93036" y="863492"/>
          <a:ext cx="169323" cy="1691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78B2E9-714C-4395-8B75-44B65F828BA6}">
      <dsp:nvSpPr>
        <dsp:cNvPr id="0" name=""/>
        <dsp:cNvSpPr/>
      </dsp:nvSpPr>
      <dsp:spPr>
        <a:xfrm>
          <a:off x="355397" y="794291"/>
          <a:ext cx="3445655" cy="317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67" tIns="33567" rIns="33567" bIns="33567" numCol="1" spcCol="1270" anchor="ctr" anchorCtr="0">
          <a:noAutofit/>
        </a:bodyPr>
        <a:lstStyle/>
        <a:p>
          <a:pPr marL="0" lvl="0" indent="0" algn="l" defTabSz="800100">
            <a:lnSpc>
              <a:spcPct val="90000"/>
            </a:lnSpc>
            <a:spcBef>
              <a:spcPct val="0"/>
            </a:spcBef>
            <a:spcAft>
              <a:spcPct val="35000"/>
            </a:spcAft>
            <a:buNone/>
          </a:pPr>
          <a:r>
            <a:rPr lang="en-GB" sz="1800" kern="1200"/>
            <a:t>Context III: Team of Teams</a:t>
          </a:r>
          <a:endParaRPr lang="en-US" sz="1800" kern="1200"/>
        </a:p>
      </dsp:txBody>
      <dsp:txXfrm>
        <a:off x="355397" y="794291"/>
        <a:ext cx="3445655" cy="317171"/>
      </dsp:txXfrm>
    </dsp:sp>
    <dsp:sp modelId="{827F507D-0996-4010-88AF-7E97B1EA37BC}">
      <dsp:nvSpPr>
        <dsp:cNvPr id="0" name=""/>
        <dsp:cNvSpPr/>
      </dsp:nvSpPr>
      <dsp:spPr>
        <a:xfrm>
          <a:off x="0" y="1190755"/>
          <a:ext cx="3806526" cy="3075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0A86D7-1D08-4CB4-895B-7E082001CFFF}">
      <dsp:nvSpPr>
        <dsp:cNvPr id="0" name=""/>
        <dsp:cNvSpPr/>
      </dsp:nvSpPr>
      <dsp:spPr>
        <a:xfrm>
          <a:off x="93036" y="1259956"/>
          <a:ext cx="169323" cy="1691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5199C0-3B25-462E-A23D-2B23986E9E43}">
      <dsp:nvSpPr>
        <dsp:cNvPr id="0" name=""/>
        <dsp:cNvSpPr/>
      </dsp:nvSpPr>
      <dsp:spPr>
        <a:xfrm>
          <a:off x="355397" y="1190755"/>
          <a:ext cx="3445655" cy="317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67" tIns="33567" rIns="33567" bIns="33567" numCol="1" spcCol="1270" anchor="ctr" anchorCtr="0">
          <a:noAutofit/>
        </a:bodyPr>
        <a:lstStyle/>
        <a:p>
          <a:pPr marL="0" lvl="0" indent="0" algn="l" defTabSz="800100">
            <a:lnSpc>
              <a:spcPct val="90000"/>
            </a:lnSpc>
            <a:spcBef>
              <a:spcPct val="0"/>
            </a:spcBef>
            <a:spcAft>
              <a:spcPct val="35000"/>
            </a:spcAft>
            <a:buNone/>
          </a:pPr>
          <a:r>
            <a:rPr lang="en-GB" sz="1800" kern="1200" dirty="0"/>
            <a:t>Context IV: Enduring Enterprise</a:t>
          </a:r>
          <a:endParaRPr lang="en-US" sz="1800" kern="1200" dirty="0"/>
        </a:p>
      </dsp:txBody>
      <dsp:txXfrm>
        <a:off x="355397" y="1190755"/>
        <a:ext cx="3445655" cy="3171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9BB28-BD37-4CD5-A91E-E7D96230FE50}">
      <dsp:nvSpPr>
        <dsp:cNvPr id="0" name=""/>
        <dsp:cNvSpPr/>
      </dsp:nvSpPr>
      <dsp:spPr>
        <a:xfrm>
          <a:off x="0" y="137811"/>
          <a:ext cx="4335584" cy="989820"/>
        </a:xfrm>
        <a:prstGeom prst="roundRect">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Understanding the EA Capability’s information requirements requires the following questions to be answered:</a:t>
          </a:r>
          <a:endParaRPr lang="en-US" sz="1800" kern="1200"/>
        </a:p>
      </dsp:txBody>
      <dsp:txXfrm>
        <a:off x="48319" y="186130"/>
        <a:ext cx="4238946" cy="893182"/>
      </dsp:txXfrm>
    </dsp:sp>
    <dsp:sp modelId="{468FF2E3-EA1B-4E2F-B2AF-3469D0911ED0}">
      <dsp:nvSpPr>
        <dsp:cNvPr id="0" name=""/>
        <dsp:cNvSpPr/>
      </dsp:nvSpPr>
      <dsp:spPr>
        <a:xfrm>
          <a:off x="0" y="1127631"/>
          <a:ext cx="4335584" cy="223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655"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GB" sz="1400" kern="1200"/>
            <a:t>What is the EA Capability’s purpose in supporting decision-making and governance?</a:t>
          </a:r>
          <a:endParaRPr lang="en-US" sz="1400" kern="1200"/>
        </a:p>
        <a:p>
          <a:pPr marL="114300" lvl="1" indent="-114300" algn="l" defTabSz="622300">
            <a:lnSpc>
              <a:spcPct val="90000"/>
            </a:lnSpc>
            <a:spcBef>
              <a:spcPct val="0"/>
            </a:spcBef>
            <a:spcAft>
              <a:spcPct val="20000"/>
            </a:spcAft>
            <a:buChar char="•"/>
          </a:pPr>
          <a:r>
            <a:rPr lang="en-GB" sz="1400" kern="1200"/>
            <a:t>What is the Enterprise Metamodel?</a:t>
          </a:r>
          <a:endParaRPr lang="en-US" sz="1400" kern="1200"/>
        </a:p>
        <a:p>
          <a:pPr marL="114300" lvl="1" indent="-114300" algn="l" defTabSz="622300">
            <a:lnSpc>
              <a:spcPct val="90000"/>
            </a:lnSpc>
            <a:spcBef>
              <a:spcPct val="0"/>
            </a:spcBef>
            <a:spcAft>
              <a:spcPct val="20000"/>
            </a:spcAft>
            <a:buChar char="•"/>
          </a:pPr>
          <a:r>
            <a:rPr lang="en-GB" sz="1400" kern="1200"/>
            <a:t>What is the structure of the Architecture Repository?</a:t>
          </a:r>
          <a:endParaRPr lang="en-US" sz="1400" kern="1200"/>
        </a:p>
        <a:p>
          <a:pPr marL="114300" lvl="1" indent="-114300" algn="l" defTabSz="622300">
            <a:lnSpc>
              <a:spcPct val="90000"/>
            </a:lnSpc>
            <a:spcBef>
              <a:spcPct val="0"/>
            </a:spcBef>
            <a:spcAft>
              <a:spcPct val="20000"/>
            </a:spcAft>
            <a:buChar char="•"/>
          </a:pPr>
          <a:r>
            <a:rPr lang="en-GB" sz="1400" kern="1200"/>
            <a:t>Are there any other considerations pertinent to the enterprise?</a:t>
          </a:r>
          <a:endParaRPr lang="en-US" sz="1400" kern="1200"/>
        </a:p>
        <a:p>
          <a:pPr marL="114300" lvl="1" indent="-114300" algn="l" defTabSz="622300">
            <a:lnSpc>
              <a:spcPct val="90000"/>
            </a:lnSpc>
            <a:spcBef>
              <a:spcPct val="0"/>
            </a:spcBef>
            <a:spcAft>
              <a:spcPct val="20000"/>
            </a:spcAft>
            <a:buChar char="•"/>
          </a:pPr>
          <a:r>
            <a:rPr lang="en-GB" sz="1400" kern="1200"/>
            <a:t>What are the authority, access, and planning divisions for the EA Capability?</a:t>
          </a:r>
          <a:endParaRPr lang="en-US" sz="1400" kern="1200"/>
        </a:p>
        <a:p>
          <a:pPr marL="114300" lvl="1" indent="-114300" algn="l" defTabSz="622300">
            <a:lnSpc>
              <a:spcPct val="90000"/>
            </a:lnSpc>
            <a:spcBef>
              <a:spcPct val="0"/>
            </a:spcBef>
            <a:spcAft>
              <a:spcPct val="20000"/>
            </a:spcAft>
            <a:buChar char="•"/>
          </a:pPr>
          <a:r>
            <a:rPr lang="en-GB" sz="1400" kern="1200"/>
            <a:t>How formal should the documentation and work products of the EA Capability be?</a:t>
          </a:r>
          <a:endParaRPr lang="en-US" sz="1400" kern="1200"/>
        </a:p>
      </dsp:txBody>
      <dsp:txXfrm>
        <a:off x="0" y="1127631"/>
        <a:ext cx="4335584" cy="22356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867EF-0573-4138-957F-70B0B31361D9}">
      <dsp:nvSpPr>
        <dsp:cNvPr id="0" name=""/>
        <dsp:cNvSpPr/>
      </dsp:nvSpPr>
      <dsp:spPr>
        <a:xfrm>
          <a:off x="1781715" y="563"/>
          <a:ext cx="738791" cy="73879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689955-58C0-42D3-B7E5-C7915285E78C}">
      <dsp:nvSpPr>
        <dsp:cNvPr id="0" name=""/>
        <dsp:cNvSpPr/>
      </dsp:nvSpPr>
      <dsp:spPr>
        <a:xfrm>
          <a:off x="1939162" y="158011"/>
          <a:ext cx="423896" cy="42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15D291-146B-49A7-9B87-6942506F8E86}">
      <dsp:nvSpPr>
        <dsp:cNvPr id="0" name=""/>
        <dsp:cNvSpPr/>
      </dsp:nvSpPr>
      <dsp:spPr>
        <a:xfrm>
          <a:off x="1074413" y="969470"/>
          <a:ext cx="2153394" cy="48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t>Conception of digital value </a:t>
          </a:r>
          <a:endParaRPr lang="en-US" sz="1400" kern="1200"/>
        </a:p>
      </dsp:txBody>
      <dsp:txXfrm>
        <a:off x="1074413" y="969470"/>
        <a:ext cx="2153394" cy="484453"/>
      </dsp:txXfrm>
    </dsp:sp>
    <dsp:sp modelId="{A449E2B4-0DF4-4D82-AC8A-A6F103C7A1CD}">
      <dsp:nvSpPr>
        <dsp:cNvPr id="0" name=""/>
        <dsp:cNvSpPr/>
      </dsp:nvSpPr>
      <dsp:spPr>
        <a:xfrm>
          <a:off x="4147057" y="563"/>
          <a:ext cx="738791" cy="73879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03C694-0829-4065-AF7E-7F960ECCEFF6}">
      <dsp:nvSpPr>
        <dsp:cNvPr id="0" name=""/>
        <dsp:cNvSpPr/>
      </dsp:nvSpPr>
      <dsp:spPr>
        <a:xfrm>
          <a:off x="4304504" y="158011"/>
          <a:ext cx="423896" cy="42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D30988-4F0F-4041-AA88-D3F34784B6CA}">
      <dsp:nvSpPr>
        <dsp:cNvPr id="0" name=""/>
        <dsp:cNvSpPr/>
      </dsp:nvSpPr>
      <dsp:spPr>
        <a:xfrm>
          <a:off x="3439755" y="969470"/>
          <a:ext cx="2153394" cy="48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t>Digital infrastructure and related practices </a:t>
          </a:r>
          <a:endParaRPr lang="en-US" sz="1400" kern="1200"/>
        </a:p>
      </dsp:txBody>
      <dsp:txXfrm>
        <a:off x="3439755" y="969470"/>
        <a:ext cx="2153394" cy="484453"/>
      </dsp:txXfrm>
    </dsp:sp>
    <dsp:sp modelId="{DA1696FB-ACC4-4EF2-9EC9-5A5479D3A525}">
      <dsp:nvSpPr>
        <dsp:cNvPr id="0" name=""/>
        <dsp:cNvSpPr/>
      </dsp:nvSpPr>
      <dsp:spPr>
        <a:xfrm>
          <a:off x="6512399" y="563"/>
          <a:ext cx="738791" cy="73879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71CD25-C1E2-4C19-B94E-BC30207BAEB1}">
      <dsp:nvSpPr>
        <dsp:cNvPr id="0" name=""/>
        <dsp:cNvSpPr/>
      </dsp:nvSpPr>
      <dsp:spPr>
        <a:xfrm>
          <a:off x="6669847" y="158011"/>
          <a:ext cx="423896" cy="42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B36225-435C-4AAA-A56E-4579707CA075}">
      <dsp:nvSpPr>
        <dsp:cNvPr id="0" name=""/>
        <dsp:cNvSpPr/>
      </dsp:nvSpPr>
      <dsp:spPr>
        <a:xfrm>
          <a:off x="5805098" y="969470"/>
          <a:ext cx="2153394" cy="48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a:t>Agile development and continuous delivery practices  </a:t>
          </a:r>
          <a:endParaRPr lang="en-US" sz="1400" kern="1200"/>
        </a:p>
      </dsp:txBody>
      <dsp:txXfrm>
        <a:off x="5805098" y="969470"/>
        <a:ext cx="2153394" cy="48445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76CF0-56ED-4EB9-8E42-4E969CD44E44}">
      <dsp:nvSpPr>
        <dsp:cNvPr id="0" name=""/>
        <dsp:cNvSpPr/>
      </dsp:nvSpPr>
      <dsp:spPr>
        <a:xfrm>
          <a:off x="0" y="16332"/>
          <a:ext cx="6783216" cy="437580"/>
        </a:xfrm>
        <a:prstGeom prst="roundRect">
          <a:avLst/>
        </a:prstGeom>
        <a:solidFill>
          <a:srgbClr val="DBEEF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solidFill>
                <a:srgbClr val="002060"/>
              </a:solidFill>
            </a:rPr>
            <a:t>To support this context, the person acting as the EA has a role to assure that risk is understood and that decisions are made with an understanding of risk. </a:t>
          </a:r>
          <a:endParaRPr lang="en-US" sz="1100" kern="1200" dirty="0">
            <a:solidFill>
              <a:srgbClr val="002060"/>
            </a:solidFill>
          </a:endParaRPr>
        </a:p>
      </dsp:txBody>
      <dsp:txXfrm>
        <a:off x="21361" y="37693"/>
        <a:ext cx="6740494" cy="39485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29548-1F89-4201-9E92-902604F0BE67}">
      <dsp:nvSpPr>
        <dsp:cNvPr id="0" name=""/>
        <dsp:cNvSpPr/>
      </dsp:nvSpPr>
      <dsp:spPr>
        <a:xfrm>
          <a:off x="0" y="3388"/>
          <a:ext cx="6181451" cy="3946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31A0C8-531E-47F9-90FF-F2B41D6100AE}">
      <dsp:nvSpPr>
        <dsp:cNvPr id="0" name=""/>
        <dsp:cNvSpPr/>
      </dsp:nvSpPr>
      <dsp:spPr>
        <a:xfrm>
          <a:off x="119383" y="92186"/>
          <a:ext cx="217273" cy="2170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ACDB5C-B105-4912-863F-5AD33CB20D8D}">
      <dsp:nvSpPr>
        <dsp:cNvPr id="0" name=""/>
        <dsp:cNvSpPr/>
      </dsp:nvSpPr>
      <dsp:spPr>
        <a:xfrm>
          <a:off x="456040" y="3388"/>
          <a:ext cx="5698017" cy="443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89" tIns="46989" rIns="46989" bIns="46989" numCol="1" spcCol="1270" anchor="ctr" anchorCtr="0">
          <a:noAutofit/>
        </a:bodyPr>
        <a:lstStyle/>
        <a:p>
          <a:pPr marL="0" lvl="0" indent="0" algn="l" defTabSz="622300">
            <a:lnSpc>
              <a:spcPct val="90000"/>
            </a:lnSpc>
            <a:spcBef>
              <a:spcPct val="0"/>
            </a:spcBef>
            <a:spcAft>
              <a:spcPct val="35000"/>
            </a:spcAft>
            <a:buNone/>
          </a:pPr>
          <a:r>
            <a:rPr lang="en-GB" sz="1400" kern="1200"/>
            <a:t>Identifying digital offerings or digital value using an outside-in view</a:t>
          </a:r>
          <a:endParaRPr lang="en-US" sz="1400" kern="1200"/>
        </a:p>
      </dsp:txBody>
      <dsp:txXfrm>
        <a:off x="456040" y="3388"/>
        <a:ext cx="5698017" cy="443988"/>
      </dsp:txXfrm>
    </dsp:sp>
    <dsp:sp modelId="{84FF27BA-5C7D-4DCF-91A0-4C73A06E6B41}">
      <dsp:nvSpPr>
        <dsp:cNvPr id="0" name=""/>
        <dsp:cNvSpPr/>
      </dsp:nvSpPr>
      <dsp:spPr>
        <a:xfrm>
          <a:off x="0" y="502396"/>
          <a:ext cx="6181451" cy="3946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70E8A9-18AA-4DD3-9D17-E4C544F78305}">
      <dsp:nvSpPr>
        <dsp:cNvPr id="0" name=""/>
        <dsp:cNvSpPr/>
      </dsp:nvSpPr>
      <dsp:spPr>
        <a:xfrm>
          <a:off x="119383" y="563208"/>
          <a:ext cx="217273" cy="2170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120E9D-C7D8-4F25-BA9C-E863C5A51725}">
      <dsp:nvSpPr>
        <dsp:cNvPr id="0" name=""/>
        <dsp:cNvSpPr/>
      </dsp:nvSpPr>
      <dsp:spPr>
        <a:xfrm>
          <a:off x="456040" y="482812"/>
          <a:ext cx="5698017" cy="443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89" tIns="46989" rIns="46989" bIns="46989" numCol="1" spcCol="1270" anchor="ctr" anchorCtr="0">
          <a:noAutofit/>
        </a:bodyPr>
        <a:lstStyle/>
        <a:p>
          <a:pPr marL="0" lvl="0" indent="0" algn="l" defTabSz="622300">
            <a:lnSpc>
              <a:spcPct val="90000"/>
            </a:lnSpc>
            <a:spcBef>
              <a:spcPct val="0"/>
            </a:spcBef>
            <a:spcAft>
              <a:spcPct val="35000"/>
            </a:spcAft>
            <a:buNone/>
          </a:pPr>
          <a:r>
            <a:rPr lang="en-GB" sz="1400" kern="1200"/>
            <a:t>Distinguishing strategy from business model</a:t>
          </a:r>
          <a:endParaRPr lang="en-US" sz="1400" kern="1200"/>
        </a:p>
      </dsp:txBody>
      <dsp:txXfrm>
        <a:off x="456040" y="482812"/>
        <a:ext cx="5698017" cy="443988"/>
      </dsp:txXfrm>
    </dsp:sp>
    <dsp:sp modelId="{FE88C91A-CAF7-4A0B-A088-68379460F766}">
      <dsp:nvSpPr>
        <dsp:cNvPr id="0" name=""/>
        <dsp:cNvSpPr/>
      </dsp:nvSpPr>
      <dsp:spPr>
        <a:xfrm>
          <a:off x="0" y="1113360"/>
          <a:ext cx="6181451" cy="3946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3B753C-8F65-4729-BB2E-0482926E744B}">
      <dsp:nvSpPr>
        <dsp:cNvPr id="0" name=""/>
        <dsp:cNvSpPr/>
      </dsp:nvSpPr>
      <dsp:spPr>
        <a:xfrm>
          <a:off x="119383" y="1202158"/>
          <a:ext cx="217273" cy="2170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53C8B2-7605-4EBD-A6AF-E4C0AFF56FFA}">
      <dsp:nvSpPr>
        <dsp:cNvPr id="0" name=""/>
        <dsp:cNvSpPr/>
      </dsp:nvSpPr>
      <dsp:spPr>
        <a:xfrm>
          <a:off x="456040" y="1113360"/>
          <a:ext cx="5698017" cy="443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89" tIns="46989" rIns="46989" bIns="46989" numCol="1" spcCol="1270" anchor="ctr" anchorCtr="0">
          <a:noAutofit/>
        </a:bodyPr>
        <a:lstStyle/>
        <a:p>
          <a:pPr marL="0" lvl="0" indent="0" algn="l" defTabSz="622300">
            <a:lnSpc>
              <a:spcPct val="90000"/>
            </a:lnSpc>
            <a:spcBef>
              <a:spcPct val="0"/>
            </a:spcBef>
            <a:spcAft>
              <a:spcPct val="35000"/>
            </a:spcAft>
            <a:buNone/>
          </a:pPr>
          <a:r>
            <a:rPr lang="en-GB" sz="1400" kern="1200"/>
            <a:t>Helping to distinguish between the problem space and the solution space</a:t>
          </a:r>
          <a:endParaRPr lang="en-US" sz="1400" kern="1200"/>
        </a:p>
      </dsp:txBody>
      <dsp:txXfrm>
        <a:off x="456040" y="1113360"/>
        <a:ext cx="5698017" cy="443988"/>
      </dsp:txXfrm>
    </dsp:sp>
    <dsp:sp modelId="{26802ED0-5FE9-4AE5-AC16-6BDAD0E6EC79}">
      <dsp:nvSpPr>
        <dsp:cNvPr id="0" name=""/>
        <dsp:cNvSpPr/>
      </dsp:nvSpPr>
      <dsp:spPr>
        <a:xfrm>
          <a:off x="0" y="1668346"/>
          <a:ext cx="6181451" cy="3946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6BA5CF-6257-4003-B379-AFF0A6C5C8B9}">
      <dsp:nvSpPr>
        <dsp:cNvPr id="0" name=""/>
        <dsp:cNvSpPr/>
      </dsp:nvSpPr>
      <dsp:spPr>
        <a:xfrm>
          <a:off x="119383" y="1757144"/>
          <a:ext cx="217273" cy="2170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E12426-BF7E-4F69-8A8B-11721FCC5E8A}">
      <dsp:nvSpPr>
        <dsp:cNvPr id="0" name=""/>
        <dsp:cNvSpPr/>
      </dsp:nvSpPr>
      <dsp:spPr>
        <a:xfrm>
          <a:off x="456040" y="1645490"/>
          <a:ext cx="5698017" cy="443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89" tIns="46989" rIns="46989" bIns="46989" numCol="1" spcCol="1270" anchor="ctr" anchorCtr="0">
          <a:noAutofit/>
        </a:bodyPr>
        <a:lstStyle/>
        <a:p>
          <a:pPr marL="0" lvl="0" indent="0" algn="l" defTabSz="622300">
            <a:lnSpc>
              <a:spcPct val="90000"/>
            </a:lnSpc>
            <a:spcBef>
              <a:spcPct val="0"/>
            </a:spcBef>
            <a:spcAft>
              <a:spcPct val="35000"/>
            </a:spcAft>
            <a:buNone/>
          </a:pPr>
          <a:r>
            <a:rPr lang="en-GB" sz="1400" kern="1200"/>
            <a:t>Helping to shift from requirements to outcome-oriented and outcome-centred thinking</a:t>
          </a:r>
          <a:endParaRPr lang="en-US" sz="1400" kern="1200"/>
        </a:p>
      </dsp:txBody>
      <dsp:txXfrm>
        <a:off x="456040" y="1645490"/>
        <a:ext cx="5698017" cy="443988"/>
      </dsp:txXfrm>
    </dsp:sp>
    <dsp:sp modelId="{F8FDEAC3-0549-4754-B6A9-16A61342124F}">
      <dsp:nvSpPr>
        <dsp:cNvPr id="0" name=""/>
        <dsp:cNvSpPr/>
      </dsp:nvSpPr>
      <dsp:spPr>
        <a:xfrm>
          <a:off x="0" y="2223332"/>
          <a:ext cx="6181451" cy="3946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105B90-900B-4920-A740-33CB008DD5F1}">
      <dsp:nvSpPr>
        <dsp:cNvPr id="0" name=""/>
        <dsp:cNvSpPr/>
      </dsp:nvSpPr>
      <dsp:spPr>
        <a:xfrm>
          <a:off x="119383" y="2312130"/>
          <a:ext cx="217273" cy="2170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C8EADD-186E-45A9-BBE5-0264A166D36F}">
      <dsp:nvSpPr>
        <dsp:cNvPr id="0" name=""/>
        <dsp:cNvSpPr/>
      </dsp:nvSpPr>
      <dsp:spPr>
        <a:xfrm>
          <a:off x="456040" y="2192857"/>
          <a:ext cx="5698017" cy="443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89" tIns="46989" rIns="46989" bIns="46989" numCol="1" spcCol="1270" anchor="ctr" anchorCtr="0">
          <a:noAutofit/>
        </a:bodyPr>
        <a:lstStyle/>
        <a:p>
          <a:pPr marL="0" lvl="0" indent="0" algn="l" defTabSz="622300">
            <a:lnSpc>
              <a:spcPct val="90000"/>
            </a:lnSpc>
            <a:spcBef>
              <a:spcPct val="0"/>
            </a:spcBef>
            <a:spcAft>
              <a:spcPct val="35000"/>
            </a:spcAft>
            <a:buNone/>
          </a:pPr>
          <a:r>
            <a:rPr lang="en-GB" sz="1400" kern="1200"/>
            <a:t>Increasing or enhancing operational excellence by supporting and providing guidance for operational improvements</a:t>
          </a:r>
          <a:endParaRPr lang="en-US" sz="1400" kern="1200"/>
        </a:p>
      </dsp:txBody>
      <dsp:txXfrm>
        <a:off x="456040" y="2192857"/>
        <a:ext cx="5698017" cy="44398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67054-C654-4385-9B6F-3524BD6745A8}">
      <dsp:nvSpPr>
        <dsp:cNvPr id="0" name=""/>
        <dsp:cNvSpPr/>
      </dsp:nvSpPr>
      <dsp:spPr>
        <a:xfrm>
          <a:off x="1932382" y="177374"/>
          <a:ext cx="393134" cy="393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F1CDB9-732A-4CB5-A911-8DF1DDD4FDDF}">
      <dsp:nvSpPr>
        <dsp:cNvPr id="0" name=""/>
        <dsp:cNvSpPr/>
      </dsp:nvSpPr>
      <dsp:spPr>
        <a:xfrm>
          <a:off x="1692133" y="701578"/>
          <a:ext cx="873632" cy="34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a:t>business model canvas</a:t>
          </a:r>
          <a:endParaRPr lang="en-US" sz="1100" kern="1200"/>
        </a:p>
      </dsp:txBody>
      <dsp:txXfrm>
        <a:off x="1692133" y="701578"/>
        <a:ext cx="873632" cy="349453"/>
      </dsp:txXfrm>
    </dsp:sp>
    <dsp:sp modelId="{54EE8568-96CB-436B-8421-95FC8C9D72D6}">
      <dsp:nvSpPr>
        <dsp:cNvPr id="0" name=""/>
        <dsp:cNvSpPr/>
      </dsp:nvSpPr>
      <dsp:spPr>
        <a:xfrm>
          <a:off x="2958900" y="177374"/>
          <a:ext cx="393134" cy="393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3B1076-1B22-488C-AA77-CF86E0529AFE}">
      <dsp:nvSpPr>
        <dsp:cNvPr id="0" name=""/>
        <dsp:cNvSpPr/>
      </dsp:nvSpPr>
      <dsp:spPr>
        <a:xfrm>
          <a:off x="2718651" y="701578"/>
          <a:ext cx="873632" cy="34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a:t>business scenarios</a:t>
          </a:r>
          <a:endParaRPr lang="en-US" sz="1100" kern="1200"/>
        </a:p>
      </dsp:txBody>
      <dsp:txXfrm>
        <a:off x="2718651" y="701578"/>
        <a:ext cx="873632" cy="349453"/>
      </dsp:txXfrm>
    </dsp:sp>
    <dsp:sp modelId="{62672EA6-22C7-422B-B34B-28536554B989}">
      <dsp:nvSpPr>
        <dsp:cNvPr id="0" name=""/>
        <dsp:cNvSpPr/>
      </dsp:nvSpPr>
      <dsp:spPr>
        <a:xfrm>
          <a:off x="4297620" y="177374"/>
          <a:ext cx="393134" cy="393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5055CC-5A78-4A17-9625-6BBF1758FCAF}">
      <dsp:nvSpPr>
        <dsp:cNvPr id="0" name=""/>
        <dsp:cNvSpPr/>
      </dsp:nvSpPr>
      <dsp:spPr>
        <a:xfrm>
          <a:off x="3745170" y="701578"/>
          <a:ext cx="1498035" cy="34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90000"/>
            </a:lnSpc>
            <a:spcBef>
              <a:spcPct val="0"/>
            </a:spcBef>
            <a:spcAft>
              <a:spcPct val="35000"/>
            </a:spcAft>
            <a:buNone/>
          </a:pPr>
          <a:r>
            <a:rPr lang="en-GB" sz="1000" kern="1200"/>
            <a:t>value stream and business capabilities mapping</a:t>
          </a:r>
          <a:endParaRPr lang="en-US" sz="1000" kern="1200"/>
        </a:p>
      </dsp:txBody>
      <dsp:txXfrm>
        <a:off x="3745170" y="701578"/>
        <a:ext cx="1498035" cy="349453"/>
      </dsp:txXfrm>
    </dsp:sp>
    <dsp:sp modelId="{88A93097-F4B0-4215-BAF9-AB2ADA6AD809}">
      <dsp:nvSpPr>
        <dsp:cNvPr id="0" name=""/>
        <dsp:cNvSpPr/>
      </dsp:nvSpPr>
      <dsp:spPr>
        <a:xfrm>
          <a:off x="5829304" y="177374"/>
          <a:ext cx="393134" cy="393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3999F2-6D35-4A6F-958C-47A9639C1583}">
      <dsp:nvSpPr>
        <dsp:cNvPr id="0" name=""/>
        <dsp:cNvSpPr/>
      </dsp:nvSpPr>
      <dsp:spPr>
        <a:xfrm>
          <a:off x="5396091" y="701578"/>
          <a:ext cx="1259560" cy="34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a:t>product and service modelling</a:t>
          </a:r>
          <a:endParaRPr lang="en-US" sz="1100" kern="1200"/>
        </a:p>
      </dsp:txBody>
      <dsp:txXfrm>
        <a:off x="5396091" y="701578"/>
        <a:ext cx="1259560" cy="349453"/>
      </dsp:txXfrm>
    </dsp:sp>
    <dsp:sp modelId="{CE6FD395-5DDF-43A9-A3E4-9179C1D7A5E8}">
      <dsp:nvSpPr>
        <dsp:cNvPr id="0" name=""/>
        <dsp:cNvSpPr/>
      </dsp:nvSpPr>
      <dsp:spPr>
        <a:xfrm>
          <a:off x="7619434" y="168131"/>
          <a:ext cx="393134" cy="393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145389-FE97-4288-A837-FD0AB7C3A2AA}">
      <dsp:nvSpPr>
        <dsp:cNvPr id="0" name=""/>
        <dsp:cNvSpPr/>
      </dsp:nvSpPr>
      <dsp:spPr>
        <a:xfrm>
          <a:off x="6808537" y="673849"/>
          <a:ext cx="2014929" cy="38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00050">
            <a:lnSpc>
              <a:spcPct val="90000"/>
            </a:lnSpc>
            <a:spcBef>
              <a:spcPct val="0"/>
            </a:spcBef>
            <a:spcAft>
              <a:spcPct val="35000"/>
            </a:spcAft>
            <a:buNone/>
          </a:pPr>
          <a:r>
            <a:rPr lang="en-GB" sz="900" kern="1200"/>
            <a:t>use cases and business cases specifically around requirements management</a:t>
          </a:r>
          <a:endParaRPr lang="en-US" sz="900" kern="1200"/>
        </a:p>
      </dsp:txBody>
      <dsp:txXfrm>
        <a:off x="6808537" y="673849"/>
        <a:ext cx="2014929" cy="38642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65D-121D-4CB2-B157-E6E94206AFA8}">
      <dsp:nvSpPr>
        <dsp:cNvPr id="0" name=""/>
        <dsp:cNvSpPr/>
      </dsp:nvSpPr>
      <dsp:spPr>
        <a:xfrm>
          <a:off x="0" y="191138"/>
          <a:ext cx="6349999" cy="201600"/>
        </a:xfrm>
        <a:prstGeom prst="rect">
          <a:avLst/>
        </a:prstGeom>
        <a:solidFill>
          <a:schemeClr val="lt1">
            <a:alpha val="90000"/>
            <a:hueOff val="0"/>
            <a:satOff val="0"/>
            <a:lumOff val="0"/>
            <a:alphaOff val="0"/>
          </a:schemeClr>
        </a:solidFill>
        <a:ln w="635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BAE70B7-D994-4C6E-A9D1-0020B97EA42A}">
      <dsp:nvSpPr>
        <dsp:cNvPr id="0" name=""/>
        <dsp:cNvSpPr/>
      </dsp:nvSpPr>
      <dsp:spPr>
        <a:xfrm>
          <a:off x="317499" y="129817"/>
          <a:ext cx="5198960" cy="179401"/>
        </a:xfrm>
        <a:prstGeom prst="roundRect">
          <a:avLst/>
        </a:prstGeom>
        <a:solidFill>
          <a:schemeClr val="accent1"/>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a:t>The team has a single mission and a cohesive identity</a:t>
          </a:r>
          <a:endParaRPr lang="en-US" sz="1200" kern="1200"/>
        </a:p>
      </dsp:txBody>
      <dsp:txXfrm>
        <a:off x="326257" y="138575"/>
        <a:ext cx="5181444" cy="161885"/>
      </dsp:txXfrm>
    </dsp:sp>
    <dsp:sp modelId="{58739EFE-52CF-4A5B-A217-F0DCC6F19383}">
      <dsp:nvSpPr>
        <dsp:cNvPr id="0" name=""/>
        <dsp:cNvSpPr/>
      </dsp:nvSpPr>
      <dsp:spPr>
        <a:xfrm>
          <a:off x="0" y="497259"/>
          <a:ext cx="6349999" cy="201600"/>
        </a:xfrm>
        <a:prstGeom prst="rect">
          <a:avLst/>
        </a:prstGeom>
        <a:solidFill>
          <a:schemeClr val="lt1">
            <a:alpha val="90000"/>
            <a:hueOff val="0"/>
            <a:satOff val="0"/>
            <a:lumOff val="0"/>
            <a:alphaOff val="0"/>
          </a:schemeClr>
        </a:solidFill>
        <a:ln w="6350" cap="flat" cmpd="sng" algn="ctr">
          <a:solidFill>
            <a:schemeClr val="accent5">
              <a:shade val="80000"/>
              <a:hueOff val="38752"/>
              <a:satOff val="739"/>
              <a:lumOff val="3265"/>
              <a:alphaOff val="0"/>
            </a:schemeClr>
          </a:solidFill>
          <a:prstDash val="solid"/>
          <a:miter lim="800000"/>
        </a:ln>
        <a:effectLst/>
      </dsp:spPr>
      <dsp:style>
        <a:lnRef idx="1">
          <a:scrgbClr r="0" g="0" b="0"/>
        </a:lnRef>
        <a:fillRef idx="1">
          <a:scrgbClr r="0" g="0" b="0"/>
        </a:fillRef>
        <a:effectRef idx="0">
          <a:scrgbClr r="0" g="0" b="0"/>
        </a:effectRef>
        <a:fontRef idx="minor"/>
      </dsp:style>
    </dsp:sp>
    <dsp:sp modelId="{67001155-569F-4103-8613-C1304EF1298B}">
      <dsp:nvSpPr>
        <dsp:cNvPr id="0" name=""/>
        <dsp:cNvSpPr/>
      </dsp:nvSpPr>
      <dsp:spPr>
        <a:xfrm>
          <a:off x="317499" y="435938"/>
          <a:ext cx="5198960" cy="179401"/>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a:t>Establishing team collaboration is essential to success</a:t>
          </a:r>
          <a:endParaRPr lang="en-US" sz="1200" kern="1200"/>
        </a:p>
      </dsp:txBody>
      <dsp:txXfrm>
        <a:off x="326257" y="444696"/>
        <a:ext cx="5181444" cy="161885"/>
      </dsp:txXfrm>
    </dsp:sp>
    <dsp:sp modelId="{4DF0C077-134D-490E-9786-0556C4463550}">
      <dsp:nvSpPr>
        <dsp:cNvPr id="0" name=""/>
        <dsp:cNvSpPr/>
      </dsp:nvSpPr>
      <dsp:spPr>
        <a:xfrm>
          <a:off x="0" y="943787"/>
          <a:ext cx="6349999" cy="201600"/>
        </a:xfrm>
        <a:prstGeom prst="rect">
          <a:avLst/>
        </a:prstGeom>
        <a:solidFill>
          <a:schemeClr val="lt1">
            <a:alpha val="90000"/>
            <a:hueOff val="0"/>
            <a:satOff val="0"/>
            <a:lumOff val="0"/>
            <a:alphaOff val="0"/>
          </a:schemeClr>
        </a:solidFill>
        <a:ln w="6350" cap="flat" cmpd="sng" algn="ctr">
          <a:solidFill>
            <a:schemeClr val="accent5">
              <a:shade val="80000"/>
              <a:hueOff val="77504"/>
              <a:satOff val="1479"/>
              <a:lumOff val="653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5D3B79E-BD1C-4DF0-9F3C-EA8589804096}">
      <dsp:nvSpPr>
        <dsp:cNvPr id="0" name=""/>
        <dsp:cNvSpPr/>
      </dsp:nvSpPr>
      <dsp:spPr>
        <a:xfrm>
          <a:off x="317499" y="742059"/>
          <a:ext cx="5198960" cy="319807"/>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dirty="0"/>
            <a:t>The insights of Agile and themes such as Lean are primary in this context</a:t>
          </a:r>
          <a:endParaRPr lang="en-US" sz="1200" kern="1200" dirty="0"/>
        </a:p>
      </dsp:txBody>
      <dsp:txXfrm>
        <a:off x="333111" y="757671"/>
        <a:ext cx="5167736" cy="288583"/>
      </dsp:txXfrm>
    </dsp:sp>
    <dsp:sp modelId="{239D5B23-5C2D-4A10-B723-820AF870DCBA}">
      <dsp:nvSpPr>
        <dsp:cNvPr id="0" name=""/>
        <dsp:cNvSpPr/>
      </dsp:nvSpPr>
      <dsp:spPr>
        <a:xfrm>
          <a:off x="0" y="1249908"/>
          <a:ext cx="6349999" cy="831600"/>
        </a:xfrm>
        <a:prstGeom prst="rect">
          <a:avLst/>
        </a:prstGeom>
        <a:solidFill>
          <a:schemeClr val="lt1">
            <a:alpha val="90000"/>
            <a:hueOff val="0"/>
            <a:satOff val="0"/>
            <a:lumOff val="0"/>
            <a:alphaOff val="0"/>
          </a:schemeClr>
        </a:solidFill>
        <a:ln w="6350" cap="flat" cmpd="sng" algn="ctr">
          <a:solidFill>
            <a:schemeClr val="accent5">
              <a:shade val="80000"/>
              <a:hueOff val="116256"/>
              <a:satOff val="2218"/>
              <a:lumOff val="979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92830" tIns="166624" rIns="492830"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Product Management </a:t>
          </a:r>
          <a:endParaRPr lang="en-US" sz="1200" kern="1200" dirty="0"/>
        </a:p>
        <a:p>
          <a:pPr marL="114300" lvl="1" indent="-114300" algn="l" defTabSz="533400">
            <a:lnSpc>
              <a:spcPct val="90000"/>
            </a:lnSpc>
            <a:spcBef>
              <a:spcPct val="0"/>
            </a:spcBef>
            <a:spcAft>
              <a:spcPct val="15000"/>
            </a:spcAft>
            <a:buChar char="•"/>
          </a:pPr>
          <a:r>
            <a:rPr lang="en-GB" sz="1200" kern="1200" dirty="0"/>
            <a:t>Work Execution Management</a:t>
          </a:r>
          <a:endParaRPr lang="en-US" sz="1200" kern="1200" dirty="0"/>
        </a:p>
        <a:p>
          <a:pPr marL="114300" lvl="1" indent="-114300" algn="l" defTabSz="533400">
            <a:lnSpc>
              <a:spcPct val="90000"/>
            </a:lnSpc>
            <a:spcBef>
              <a:spcPct val="0"/>
            </a:spcBef>
            <a:spcAft>
              <a:spcPct val="15000"/>
            </a:spcAft>
            <a:buChar char="•"/>
          </a:pPr>
          <a:r>
            <a:rPr lang="en-GB" sz="1200" kern="1200" dirty="0"/>
            <a:t>Operations Management</a:t>
          </a:r>
          <a:endParaRPr lang="en-US" sz="1200" kern="1200" dirty="0"/>
        </a:p>
      </dsp:txBody>
      <dsp:txXfrm>
        <a:off x="0" y="1249908"/>
        <a:ext cx="6349999" cy="831600"/>
      </dsp:txXfrm>
    </dsp:sp>
    <dsp:sp modelId="{1FF92A4B-3465-4B7C-9F43-A7DCE570EA02}">
      <dsp:nvSpPr>
        <dsp:cNvPr id="0" name=""/>
        <dsp:cNvSpPr/>
      </dsp:nvSpPr>
      <dsp:spPr>
        <a:xfrm>
          <a:off x="317499" y="1188587"/>
          <a:ext cx="5198960" cy="179401"/>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a:t>The </a:t>
          </a:r>
          <a:r>
            <a:rPr lang="en-GB" sz="1200" kern="1200" err="1"/>
            <a:t>DPBoK</a:t>
          </a:r>
          <a:r>
            <a:rPr lang="en-GB" sz="1200" kern="1200"/>
            <a:t> Standard highlights:</a:t>
          </a:r>
          <a:endParaRPr lang="en-US" sz="1200" kern="1200"/>
        </a:p>
      </dsp:txBody>
      <dsp:txXfrm>
        <a:off x="326257" y="1197345"/>
        <a:ext cx="5181444" cy="161885"/>
      </dsp:txXfrm>
    </dsp:sp>
    <dsp:sp modelId="{DE512DC3-710B-4F11-986B-689AB8AC84F5}">
      <dsp:nvSpPr>
        <dsp:cNvPr id="0" name=""/>
        <dsp:cNvSpPr/>
      </dsp:nvSpPr>
      <dsp:spPr>
        <a:xfrm>
          <a:off x="0" y="2343008"/>
          <a:ext cx="6349999" cy="201600"/>
        </a:xfrm>
        <a:prstGeom prst="rect">
          <a:avLst/>
        </a:prstGeom>
        <a:solidFill>
          <a:schemeClr val="lt1">
            <a:alpha val="90000"/>
            <a:hueOff val="0"/>
            <a:satOff val="0"/>
            <a:lumOff val="0"/>
            <a:alphaOff val="0"/>
          </a:schemeClr>
        </a:solidFill>
        <a:ln w="6350" cap="flat" cmpd="sng" algn="ctr">
          <a:solidFill>
            <a:schemeClr val="accent5">
              <a:shade val="80000"/>
              <a:hueOff val="155008"/>
              <a:satOff val="2957"/>
              <a:lumOff val="1306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091D836-D270-42A7-836E-F2673D6BF43D}">
      <dsp:nvSpPr>
        <dsp:cNvPr id="0" name=""/>
        <dsp:cNvSpPr/>
      </dsp:nvSpPr>
      <dsp:spPr>
        <a:xfrm>
          <a:off x="317499" y="2124708"/>
          <a:ext cx="5198960" cy="336379"/>
        </a:xfrm>
        <a:prstGeom prst="roundRect">
          <a:avLst/>
        </a:prstGeom>
        <a:solidFill>
          <a:schemeClr val="accent1"/>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a:t>In the Team context an Enterprise Architect has a role to assure that risk is understood</a:t>
          </a:r>
          <a:endParaRPr lang="en-US" sz="1200" kern="1200"/>
        </a:p>
      </dsp:txBody>
      <dsp:txXfrm>
        <a:off x="333920" y="2141129"/>
        <a:ext cx="5166118" cy="303537"/>
      </dsp:txXfrm>
    </dsp:sp>
    <dsp:sp modelId="{936FEA58-B14D-4DD6-B627-2B1F5902F680}">
      <dsp:nvSpPr>
        <dsp:cNvPr id="0" name=""/>
        <dsp:cNvSpPr/>
      </dsp:nvSpPr>
      <dsp:spPr>
        <a:xfrm>
          <a:off x="0" y="2649129"/>
          <a:ext cx="6349999" cy="201600"/>
        </a:xfrm>
        <a:prstGeom prst="rect">
          <a:avLst/>
        </a:prstGeom>
        <a:solidFill>
          <a:schemeClr val="lt1">
            <a:alpha val="90000"/>
            <a:hueOff val="0"/>
            <a:satOff val="0"/>
            <a:lumOff val="0"/>
            <a:alphaOff val="0"/>
          </a:schemeClr>
        </a:solidFill>
        <a:ln w="6350" cap="flat" cmpd="sng" algn="ctr">
          <a:solidFill>
            <a:schemeClr val="accent5">
              <a:shade val="80000"/>
              <a:hueOff val="193760"/>
              <a:satOff val="3696"/>
              <a:lumOff val="16325"/>
              <a:alphaOff val="0"/>
            </a:schemeClr>
          </a:solidFill>
          <a:prstDash val="solid"/>
          <a:miter lim="800000"/>
        </a:ln>
        <a:effectLst/>
      </dsp:spPr>
      <dsp:style>
        <a:lnRef idx="1">
          <a:scrgbClr r="0" g="0" b="0"/>
        </a:lnRef>
        <a:fillRef idx="1">
          <a:scrgbClr r="0" g="0" b="0"/>
        </a:fillRef>
        <a:effectRef idx="0">
          <a:scrgbClr r="0" g="0" b="0"/>
        </a:effectRef>
        <a:fontRef idx="minor"/>
      </dsp:style>
    </dsp:sp>
    <dsp:sp modelId="{D75116C4-E9C3-481B-971B-584D1A1A421F}">
      <dsp:nvSpPr>
        <dsp:cNvPr id="0" name=""/>
        <dsp:cNvSpPr/>
      </dsp:nvSpPr>
      <dsp:spPr>
        <a:xfrm>
          <a:off x="317499" y="2587808"/>
          <a:ext cx="5198960" cy="179401"/>
        </a:xfrm>
        <a:prstGeom prst="roundRect">
          <a:avLst/>
        </a:prstGeom>
        <a:solidFill>
          <a:schemeClr val="accent1"/>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a:t>Modelling and documenting become more important</a:t>
          </a:r>
          <a:endParaRPr lang="en-US" sz="1200" kern="1200"/>
        </a:p>
      </dsp:txBody>
      <dsp:txXfrm>
        <a:off x="326257" y="2596566"/>
        <a:ext cx="5181444" cy="161885"/>
      </dsp:txXfrm>
    </dsp:sp>
    <dsp:sp modelId="{CB9036A3-ECC9-4639-9690-FF574A88AECE}">
      <dsp:nvSpPr>
        <dsp:cNvPr id="0" name=""/>
        <dsp:cNvSpPr/>
      </dsp:nvSpPr>
      <dsp:spPr>
        <a:xfrm>
          <a:off x="0" y="3065705"/>
          <a:ext cx="6349999" cy="201600"/>
        </a:xfrm>
        <a:prstGeom prst="rect">
          <a:avLst/>
        </a:prstGeom>
        <a:solidFill>
          <a:schemeClr val="lt1">
            <a:alpha val="90000"/>
            <a:hueOff val="0"/>
            <a:satOff val="0"/>
            <a:lumOff val="0"/>
            <a:alphaOff val="0"/>
          </a:schemeClr>
        </a:solidFill>
        <a:ln w="6350" cap="flat" cmpd="sng" algn="ctr">
          <a:solidFill>
            <a:schemeClr val="accent5">
              <a:shade val="80000"/>
              <a:hueOff val="232512"/>
              <a:satOff val="4436"/>
              <a:lumOff val="1959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1500AE-C4F0-4262-8CBA-BB4B00C56C6C}">
      <dsp:nvSpPr>
        <dsp:cNvPr id="0" name=""/>
        <dsp:cNvSpPr/>
      </dsp:nvSpPr>
      <dsp:spPr>
        <a:xfrm>
          <a:off x="317499" y="2893929"/>
          <a:ext cx="5198960" cy="289855"/>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a:t>A common and shared approach to requirements understanding </a:t>
          </a:r>
          <a:endParaRPr lang="en-US" sz="1200" kern="1200"/>
        </a:p>
      </dsp:txBody>
      <dsp:txXfrm>
        <a:off x="331649" y="2908079"/>
        <a:ext cx="5170660" cy="261555"/>
      </dsp:txXfrm>
    </dsp:sp>
    <dsp:sp modelId="{B8837473-1A4F-4434-997F-D88796D757AF}">
      <dsp:nvSpPr>
        <dsp:cNvPr id="0" name=""/>
        <dsp:cNvSpPr/>
      </dsp:nvSpPr>
      <dsp:spPr>
        <a:xfrm>
          <a:off x="0" y="3549229"/>
          <a:ext cx="6349999" cy="201600"/>
        </a:xfrm>
        <a:prstGeom prst="rect">
          <a:avLst/>
        </a:prstGeom>
        <a:solidFill>
          <a:schemeClr val="lt1">
            <a:alpha val="90000"/>
            <a:hueOff val="0"/>
            <a:satOff val="0"/>
            <a:lumOff val="0"/>
            <a:alphaOff val="0"/>
          </a:schemeClr>
        </a:solidFill>
        <a:ln w="6350" cap="flat" cmpd="sng" algn="ctr">
          <a:solidFill>
            <a:schemeClr val="accent5">
              <a:shade val="80000"/>
              <a:hueOff val="271263"/>
              <a:satOff val="5175"/>
              <a:lumOff val="22855"/>
              <a:alphaOff val="0"/>
            </a:schemeClr>
          </a:solidFill>
          <a:prstDash val="solid"/>
          <a:miter lim="800000"/>
        </a:ln>
        <a:effectLst/>
      </dsp:spPr>
      <dsp:style>
        <a:lnRef idx="1">
          <a:scrgbClr r="0" g="0" b="0"/>
        </a:lnRef>
        <a:fillRef idx="1">
          <a:scrgbClr r="0" g="0" b="0"/>
        </a:fillRef>
        <a:effectRef idx="0">
          <a:scrgbClr r="0" g="0" b="0"/>
        </a:effectRef>
        <a:fontRef idx="minor"/>
      </dsp:style>
    </dsp:sp>
    <dsp:sp modelId="{900FC1E5-465A-413E-9D48-1D0E9EF80386}">
      <dsp:nvSpPr>
        <dsp:cNvPr id="0" name=""/>
        <dsp:cNvSpPr/>
      </dsp:nvSpPr>
      <dsp:spPr>
        <a:xfrm>
          <a:off x="317499" y="3310505"/>
          <a:ext cx="5198960" cy="356804"/>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8010" tIns="0" rIns="168010" bIns="0" numCol="1" spcCol="1270" anchor="ctr" anchorCtr="0">
          <a:noAutofit/>
        </a:bodyPr>
        <a:lstStyle/>
        <a:p>
          <a:pPr marL="0" lvl="0" indent="0" algn="l" defTabSz="533400">
            <a:lnSpc>
              <a:spcPct val="100000"/>
            </a:lnSpc>
            <a:spcBef>
              <a:spcPts val="300"/>
            </a:spcBef>
            <a:spcAft>
              <a:spcPts val="300"/>
            </a:spcAft>
            <a:buNone/>
          </a:pPr>
          <a:r>
            <a:rPr lang="en-GB" sz="1200" kern="1200"/>
            <a:t>Enterprise Architects should deliver this support in an on-demand, service-oriented manner</a:t>
          </a:r>
          <a:endParaRPr lang="en-US" sz="1200" kern="1200"/>
        </a:p>
      </dsp:txBody>
      <dsp:txXfrm>
        <a:off x="334917" y="3327923"/>
        <a:ext cx="5164124" cy="32196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2A8179-5F9D-4D28-B55D-6013A705485A}">
      <dsp:nvSpPr>
        <dsp:cNvPr id="0" name=""/>
        <dsp:cNvSpPr/>
      </dsp:nvSpPr>
      <dsp:spPr>
        <a:xfrm>
          <a:off x="0" y="138453"/>
          <a:ext cx="1431148" cy="908779"/>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47D190-D3ED-4950-BE21-2A6C2C33144E}">
      <dsp:nvSpPr>
        <dsp:cNvPr id="0" name=""/>
        <dsp:cNvSpPr/>
      </dsp:nvSpPr>
      <dsp:spPr>
        <a:xfrm>
          <a:off x="159016" y="289519"/>
          <a:ext cx="1431148" cy="908779"/>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Organization and cultural factors</a:t>
          </a:r>
          <a:endParaRPr lang="en-US" sz="1200" kern="1200"/>
        </a:p>
      </dsp:txBody>
      <dsp:txXfrm>
        <a:off x="185633" y="316136"/>
        <a:ext cx="1377914" cy="855545"/>
      </dsp:txXfrm>
    </dsp:sp>
    <dsp:sp modelId="{26161E5C-C07A-4AE2-AE84-538C5186E906}">
      <dsp:nvSpPr>
        <dsp:cNvPr id="0" name=""/>
        <dsp:cNvSpPr/>
      </dsp:nvSpPr>
      <dsp:spPr>
        <a:xfrm>
          <a:off x="1749181" y="138453"/>
          <a:ext cx="1431148" cy="908779"/>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36BDA3-AE6A-4ED8-9C1B-B8FE5655A37A}">
      <dsp:nvSpPr>
        <dsp:cNvPr id="0" name=""/>
        <dsp:cNvSpPr/>
      </dsp:nvSpPr>
      <dsp:spPr>
        <a:xfrm>
          <a:off x="1908198" y="289519"/>
          <a:ext cx="1431148" cy="908779"/>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Coordination and process mechanisms</a:t>
          </a:r>
          <a:endParaRPr lang="en-US" sz="1200" kern="1200"/>
        </a:p>
      </dsp:txBody>
      <dsp:txXfrm>
        <a:off x="1934815" y="316136"/>
        <a:ext cx="1377914" cy="855545"/>
      </dsp:txXfrm>
    </dsp:sp>
    <dsp:sp modelId="{11CC9945-6C5D-4291-B01C-103835577C83}">
      <dsp:nvSpPr>
        <dsp:cNvPr id="0" name=""/>
        <dsp:cNvSpPr/>
      </dsp:nvSpPr>
      <dsp:spPr>
        <a:xfrm>
          <a:off x="3498363" y="138453"/>
          <a:ext cx="1431148" cy="908779"/>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16BDB0-252E-498A-8381-5E5AA27C431A}">
      <dsp:nvSpPr>
        <dsp:cNvPr id="0" name=""/>
        <dsp:cNvSpPr/>
      </dsp:nvSpPr>
      <dsp:spPr>
        <a:xfrm>
          <a:off x="3657379" y="289519"/>
          <a:ext cx="1431148" cy="908779"/>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Investment and portfolio consequences of a multi-team structure</a:t>
          </a:r>
          <a:endParaRPr lang="en-US" sz="1200" kern="1200"/>
        </a:p>
      </dsp:txBody>
      <dsp:txXfrm>
        <a:off x="3683996" y="316136"/>
        <a:ext cx="1377914" cy="85554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45281-7B1C-466B-B795-E3D767774709}">
      <dsp:nvSpPr>
        <dsp:cNvPr id="0" name=""/>
        <dsp:cNvSpPr/>
      </dsp:nvSpPr>
      <dsp:spPr>
        <a:xfrm>
          <a:off x="1132420" y="1287"/>
          <a:ext cx="706623" cy="706623"/>
        </a:xfrm>
        <a:prstGeom prst="ellipse">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2C1C0739-B23C-4157-AF91-8BCF8BCCBE51}">
      <dsp:nvSpPr>
        <dsp:cNvPr id="0" name=""/>
        <dsp:cNvSpPr/>
      </dsp:nvSpPr>
      <dsp:spPr>
        <a:xfrm>
          <a:off x="1283011" y="151878"/>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DE8D03-8582-446F-9073-6A3A034485F7}">
      <dsp:nvSpPr>
        <dsp:cNvPr id="0" name=""/>
        <dsp:cNvSpPr/>
      </dsp:nvSpPr>
      <dsp:spPr>
        <a:xfrm>
          <a:off x="321541" y="928005"/>
          <a:ext cx="2328380" cy="492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Identifying key drivers for the transition from a unitary team to a team of teams</a:t>
          </a:r>
          <a:endParaRPr lang="en-US" sz="1200" kern="1200"/>
        </a:p>
      </dsp:txBody>
      <dsp:txXfrm>
        <a:off x="321541" y="928005"/>
        <a:ext cx="2328380" cy="492771"/>
      </dsp:txXfrm>
    </dsp:sp>
    <dsp:sp modelId="{2723A015-08BD-45D0-AB3C-1666E00A942A}">
      <dsp:nvSpPr>
        <dsp:cNvPr id="0" name=""/>
        <dsp:cNvSpPr/>
      </dsp:nvSpPr>
      <dsp:spPr>
        <a:xfrm>
          <a:off x="3511747" y="1287"/>
          <a:ext cx="706623" cy="706623"/>
        </a:xfrm>
        <a:prstGeom prst="ellipse">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CFC81386-6D26-4640-9BA7-25B897C53B6B}">
      <dsp:nvSpPr>
        <dsp:cNvPr id="0" name=""/>
        <dsp:cNvSpPr/>
      </dsp:nvSpPr>
      <dsp:spPr>
        <a:xfrm>
          <a:off x="3662339" y="151878"/>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952A90-80BE-40F7-B534-84ECC82E6EA1}">
      <dsp:nvSpPr>
        <dsp:cNvPr id="0" name=""/>
        <dsp:cNvSpPr/>
      </dsp:nvSpPr>
      <dsp:spPr>
        <a:xfrm>
          <a:off x="2852641" y="928005"/>
          <a:ext cx="2024834" cy="492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Identifying the basics of coordination problems</a:t>
          </a:r>
          <a:endParaRPr lang="en-US" sz="1200" kern="1200"/>
        </a:p>
      </dsp:txBody>
      <dsp:txXfrm>
        <a:off x="2852641" y="928005"/>
        <a:ext cx="2024834" cy="492771"/>
      </dsp:txXfrm>
    </dsp:sp>
    <dsp:sp modelId="{693077E3-283B-41F5-980F-580162572BE3}">
      <dsp:nvSpPr>
        <dsp:cNvPr id="0" name=""/>
        <dsp:cNvSpPr/>
      </dsp:nvSpPr>
      <dsp:spPr>
        <a:xfrm>
          <a:off x="1074899" y="1710377"/>
          <a:ext cx="706623" cy="706623"/>
        </a:xfrm>
        <a:prstGeom prst="ellipse">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78668375-6BB3-4CD9-97E5-00B2857D684D}">
      <dsp:nvSpPr>
        <dsp:cNvPr id="0" name=""/>
        <dsp:cNvSpPr/>
      </dsp:nvSpPr>
      <dsp:spPr>
        <a:xfrm>
          <a:off x="1225491" y="1860969"/>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AE090B-14A5-46C4-9880-B12814C984D0}">
      <dsp:nvSpPr>
        <dsp:cNvPr id="0" name=""/>
        <dsp:cNvSpPr/>
      </dsp:nvSpPr>
      <dsp:spPr>
        <a:xfrm>
          <a:off x="97385" y="2637096"/>
          <a:ext cx="2661652" cy="492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Identifying the basic product/function spectrum of organizational forms</a:t>
          </a:r>
          <a:endParaRPr lang="en-US" sz="1200" kern="1200"/>
        </a:p>
      </dsp:txBody>
      <dsp:txXfrm>
        <a:off x="97385" y="2637096"/>
        <a:ext cx="2661652" cy="492771"/>
      </dsp:txXfrm>
    </dsp:sp>
    <dsp:sp modelId="{8A519D6C-D494-4144-A5DC-2D560C547DF8}">
      <dsp:nvSpPr>
        <dsp:cNvPr id="0" name=""/>
        <dsp:cNvSpPr/>
      </dsp:nvSpPr>
      <dsp:spPr>
        <a:xfrm>
          <a:off x="3678382" y="1710377"/>
          <a:ext cx="706623" cy="706623"/>
        </a:xfrm>
        <a:prstGeom prst="ellipse">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EA598810-4A16-4157-950E-1802F4A29DAB}">
      <dsp:nvSpPr>
        <dsp:cNvPr id="0" name=""/>
        <dsp:cNvSpPr/>
      </dsp:nvSpPr>
      <dsp:spPr>
        <a:xfrm>
          <a:off x="3828974" y="1860969"/>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F67ECA-DEB2-4A4C-B368-C09E3EFDD222}">
      <dsp:nvSpPr>
        <dsp:cNvPr id="0" name=""/>
        <dsp:cNvSpPr/>
      </dsp:nvSpPr>
      <dsp:spPr>
        <a:xfrm>
          <a:off x="2961757" y="2637096"/>
          <a:ext cx="2139874" cy="492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Identifying important cultural factors and concepts</a:t>
          </a:r>
          <a:endParaRPr lang="en-US" sz="1200" kern="1200"/>
        </a:p>
      </dsp:txBody>
      <dsp:txXfrm>
        <a:off x="2961757" y="2637096"/>
        <a:ext cx="2139874" cy="49277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65C96-CDE3-47A6-863E-42BCA2735D26}">
      <dsp:nvSpPr>
        <dsp:cNvPr id="0" name=""/>
        <dsp:cNvSpPr/>
      </dsp:nvSpPr>
      <dsp:spPr>
        <a:xfrm>
          <a:off x="333327" y="579511"/>
          <a:ext cx="937160" cy="937160"/>
        </a:xfrm>
        <a:prstGeom prst="round2DiagRect">
          <a:avLst>
            <a:gd name="adj1" fmla="val 29727"/>
            <a:gd name="adj2" fmla="val 0"/>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0CAA0E5C-033F-4FC7-AC0D-96ED87A76460}">
      <dsp:nvSpPr>
        <dsp:cNvPr id="0" name=""/>
        <dsp:cNvSpPr/>
      </dsp:nvSpPr>
      <dsp:spPr>
        <a:xfrm>
          <a:off x="501243" y="790498"/>
          <a:ext cx="537714" cy="5377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E896E4-4817-47F6-976F-C6C42B57ABC2}">
      <dsp:nvSpPr>
        <dsp:cNvPr id="0" name=""/>
        <dsp:cNvSpPr/>
      </dsp:nvSpPr>
      <dsp:spPr>
        <a:xfrm>
          <a:off x="1936" y="1819838"/>
          <a:ext cx="1536328" cy="707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Establishing additional feedback mechanisms</a:t>
          </a:r>
          <a:endParaRPr lang="en-US" sz="1800" kern="1200"/>
        </a:p>
      </dsp:txBody>
      <dsp:txXfrm>
        <a:off x="1936" y="1819838"/>
        <a:ext cx="1536328" cy="707761"/>
      </dsp:txXfrm>
    </dsp:sp>
    <dsp:sp modelId="{DC5C6AEF-AAE4-40BA-AB6D-A03C76F641AB}">
      <dsp:nvSpPr>
        <dsp:cNvPr id="0" name=""/>
        <dsp:cNvSpPr/>
      </dsp:nvSpPr>
      <dsp:spPr>
        <a:xfrm>
          <a:off x="2563246" y="579511"/>
          <a:ext cx="937160" cy="937160"/>
        </a:xfrm>
        <a:prstGeom prst="round2DiagRect">
          <a:avLst>
            <a:gd name="adj1" fmla="val 29727"/>
            <a:gd name="adj2" fmla="val 0"/>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A654B64E-5386-4ADC-879D-00C4E23004F3}">
      <dsp:nvSpPr>
        <dsp:cNvPr id="0" name=""/>
        <dsp:cNvSpPr/>
      </dsp:nvSpPr>
      <dsp:spPr>
        <a:xfrm>
          <a:off x="2731162" y="790498"/>
          <a:ext cx="537714" cy="5377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E13D37-CDFD-422E-BC6D-4BBB6145C91C}">
      <dsp:nvSpPr>
        <dsp:cNvPr id="0" name=""/>
        <dsp:cNvSpPr/>
      </dsp:nvSpPr>
      <dsp:spPr>
        <a:xfrm>
          <a:off x="1807122" y="1819838"/>
          <a:ext cx="2385794" cy="707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Founding and maturing information management across the company</a:t>
          </a:r>
          <a:endParaRPr lang="en-US" sz="1800" kern="1200"/>
        </a:p>
      </dsp:txBody>
      <dsp:txXfrm>
        <a:off x="1807122" y="1819838"/>
        <a:ext cx="2385794" cy="707761"/>
      </dsp:txXfrm>
    </dsp:sp>
    <dsp:sp modelId="{7B2EC00A-FD5E-4D0C-93B5-9B4FE9878ECF}">
      <dsp:nvSpPr>
        <dsp:cNvPr id="0" name=""/>
        <dsp:cNvSpPr/>
      </dsp:nvSpPr>
      <dsp:spPr>
        <a:xfrm>
          <a:off x="4844312" y="590776"/>
          <a:ext cx="937160" cy="937160"/>
        </a:xfrm>
        <a:prstGeom prst="round2DiagRect">
          <a:avLst>
            <a:gd name="adj1" fmla="val 29727"/>
            <a:gd name="adj2" fmla="val 0"/>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D440A5F3-4F23-43ED-AFC6-2B691A39CFA4}">
      <dsp:nvSpPr>
        <dsp:cNvPr id="0" name=""/>
        <dsp:cNvSpPr/>
      </dsp:nvSpPr>
      <dsp:spPr>
        <a:xfrm>
          <a:off x="5044034" y="790498"/>
          <a:ext cx="537714" cy="5377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A6CA99-94DA-45DB-87B0-5C01FF26C61F}">
      <dsp:nvSpPr>
        <dsp:cNvPr id="0" name=""/>
        <dsp:cNvSpPr/>
      </dsp:nvSpPr>
      <dsp:spPr>
        <a:xfrm>
          <a:off x="4461774" y="1819838"/>
          <a:ext cx="1702236" cy="707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Fostering an architecture-driven and portfolio management culture</a:t>
          </a:r>
          <a:endParaRPr lang="en-US" sz="1800" kern="1200"/>
        </a:p>
      </dsp:txBody>
      <dsp:txXfrm>
        <a:off x="4461774" y="1819838"/>
        <a:ext cx="1702236" cy="70776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F6264-1032-4949-BF94-F887F9655A91}">
      <dsp:nvSpPr>
        <dsp:cNvPr id="0" name=""/>
        <dsp:cNvSpPr/>
      </dsp:nvSpPr>
      <dsp:spPr>
        <a:xfrm>
          <a:off x="-94999" y="2836596"/>
          <a:ext cx="2284452" cy="26597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Adapt</a:t>
          </a:r>
        </a:p>
      </dsp:txBody>
      <dsp:txXfrm>
        <a:off x="-94999" y="2836596"/>
        <a:ext cx="2284452" cy="265978"/>
      </dsp:txXfrm>
    </dsp:sp>
    <dsp:sp modelId="{0E7725C4-CE5F-4E28-83F6-2FE2DC0FA221}">
      <dsp:nvSpPr>
        <dsp:cNvPr id="0" name=""/>
        <dsp:cNvSpPr/>
      </dsp:nvSpPr>
      <dsp:spPr>
        <a:xfrm>
          <a:off x="1999455" y="2830242"/>
          <a:ext cx="5713369" cy="2659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a:t>Adapt  to support business strategies that are digital</a:t>
          </a:r>
        </a:p>
      </dsp:txBody>
      <dsp:txXfrm>
        <a:off x="1999455" y="2830242"/>
        <a:ext cx="5713369" cy="265978"/>
      </dsp:txXfrm>
    </dsp:sp>
    <dsp:sp modelId="{9ED3807C-44A7-4327-913D-4D0157766AF7}">
      <dsp:nvSpPr>
        <dsp:cNvPr id="0" name=""/>
        <dsp:cNvSpPr/>
      </dsp:nvSpPr>
      <dsp:spPr>
        <a:xfrm rot="10800000">
          <a:off x="-94999" y="2431513"/>
          <a:ext cx="2284452" cy="40907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Adapt</a:t>
          </a:r>
        </a:p>
      </dsp:txBody>
      <dsp:txXfrm rot="-10800000">
        <a:off x="-94999" y="2431513"/>
        <a:ext cx="2284452" cy="265898"/>
      </dsp:txXfrm>
    </dsp:sp>
    <dsp:sp modelId="{1AC3A181-BD31-4E7E-A003-C63DDF97E676}">
      <dsp:nvSpPr>
        <dsp:cNvPr id="0" name=""/>
        <dsp:cNvSpPr/>
      </dsp:nvSpPr>
      <dsp:spPr>
        <a:xfrm>
          <a:off x="1999455" y="2428913"/>
          <a:ext cx="5713369" cy="265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dirty="0"/>
            <a:t>Adapt an existing or new  capability to support Agile</a:t>
          </a:r>
        </a:p>
      </dsp:txBody>
      <dsp:txXfrm>
        <a:off x="1999455" y="2428913"/>
        <a:ext cx="5713369" cy="265898"/>
      </dsp:txXfrm>
    </dsp:sp>
    <dsp:sp modelId="{CB3A2829-91C3-4019-B8BD-F30787039F0C}">
      <dsp:nvSpPr>
        <dsp:cNvPr id="0" name=""/>
        <dsp:cNvSpPr/>
      </dsp:nvSpPr>
      <dsp:spPr>
        <a:xfrm rot="10800000">
          <a:off x="-94999" y="2026428"/>
          <a:ext cx="2284452" cy="40907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Provide</a:t>
          </a:r>
        </a:p>
      </dsp:txBody>
      <dsp:txXfrm rot="-10800000">
        <a:off x="-94999" y="2026428"/>
        <a:ext cx="2284452" cy="265898"/>
      </dsp:txXfrm>
    </dsp:sp>
    <dsp:sp modelId="{93585C68-9BE1-4BE9-8719-4E7605930AB6}">
      <dsp:nvSpPr>
        <dsp:cNvPr id="0" name=""/>
        <dsp:cNvSpPr/>
      </dsp:nvSpPr>
      <dsp:spPr>
        <a:xfrm>
          <a:off x="1999455" y="2023828"/>
          <a:ext cx="5713369" cy="265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a:t>Provide support in the creation and connectedness between portfolios</a:t>
          </a:r>
        </a:p>
      </dsp:txBody>
      <dsp:txXfrm>
        <a:off x="1999455" y="2023828"/>
        <a:ext cx="5713369" cy="265898"/>
      </dsp:txXfrm>
    </dsp:sp>
    <dsp:sp modelId="{8C62F350-7FF2-456E-A5BB-F99CC662ACBE}">
      <dsp:nvSpPr>
        <dsp:cNvPr id="0" name=""/>
        <dsp:cNvSpPr/>
      </dsp:nvSpPr>
      <dsp:spPr>
        <a:xfrm rot="10800000">
          <a:off x="-94999" y="1621342"/>
          <a:ext cx="2284452" cy="40907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Provide</a:t>
          </a:r>
        </a:p>
      </dsp:txBody>
      <dsp:txXfrm rot="-10800000">
        <a:off x="-94999" y="1621342"/>
        <a:ext cx="2284452" cy="265898"/>
      </dsp:txXfrm>
    </dsp:sp>
    <dsp:sp modelId="{32EA4BBB-F267-4EF4-AB1F-CA60A6C648FF}">
      <dsp:nvSpPr>
        <dsp:cNvPr id="0" name=""/>
        <dsp:cNvSpPr/>
      </dsp:nvSpPr>
      <dsp:spPr>
        <a:xfrm>
          <a:off x="1999455" y="1618743"/>
          <a:ext cx="5713369" cy="265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a:t>Provide architectural guidance to evolve data</a:t>
          </a:r>
        </a:p>
      </dsp:txBody>
      <dsp:txXfrm>
        <a:off x="1999455" y="1618743"/>
        <a:ext cx="5713369" cy="265898"/>
      </dsp:txXfrm>
    </dsp:sp>
    <dsp:sp modelId="{2BAC287C-F437-4094-872D-FD900F31D482}">
      <dsp:nvSpPr>
        <dsp:cNvPr id="0" name=""/>
        <dsp:cNvSpPr/>
      </dsp:nvSpPr>
      <dsp:spPr>
        <a:xfrm rot="10800000">
          <a:off x="-94999" y="1216257"/>
          <a:ext cx="2284452" cy="40907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Implement</a:t>
          </a:r>
        </a:p>
      </dsp:txBody>
      <dsp:txXfrm rot="-10800000">
        <a:off x="-94999" y="1216257"/>
        <a:ext cx="2284452" cy="265898"/>
      </dsp:txXfrm>
    </dsp:sp>
    <dsp:sp modelId="{868A41D6-64EC-4ECB-A637-A8ADDF98B656}">
      <dsp:nvSpPr>
        <dsp:cNvPr id="0" name=""/>
        <dsp:cNvSpPr/>
      </dsp:nvSpPr>
      <dsp:spPr>
        <a:xfrm>
          <a:off x="1999455" y="1213657"/>
          <a:ext cx="5713369" cy="265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a:t>Implement the TOGAF governance framework</a:t>
          </a:r>
        </a:p>
      </dsp:txBody>
      <dsp:txXfrm>
        <a:off x="1999455" y="1213657"/>
        <a:ext cx="5713369" cy="265898"/>
      </dsp:txXfrm>
    </dsp:sp>
    <dsp:sp modelId="{EF444CC5-F0E9-4A26-A185-0A7DBDAEE674}">
      <dsp:nvSpPr>
        <dsp:cNvPr id="0" name=""/>
        <dsp:cNvSpPr/>
      </dsp:nvSpPr>
      <dsp:spPr>
        <a:xfrm rot="10800000">
          <a:off x="-94999" y="811172"/>
          <a:ext cx="2284452" cy="40907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Define and establish</a:t>
          </a:r>
        </a:p>
      </dsp:txBody>
      <dsp:txXfrm rot="-10800000">
        <a:off x="-94999" y="811172"/>
        <a:ext cx="2284452" cy="265898"/>
      </dsp:txXfrm>
    </dsp:sp>
    <dsp:sp modelId="{4A2AE830-0DCB-43D8-A8EA-127F14A5C6C9}">
      <dsp:nvSpPr>
        <dsp:cNvPr id="0" name=""/>
        <dsp:cNvSpPr/>
      </dsp:nvSpPr>
      <dsp:spPr>
        <a:xfrm>
          <a:off x="1999455" y="800951"/>
          <a:ext cx="5713369" cy="265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a:t>Define and establish Agile or other relevant techniques </a:t>
          </a:r>
        </a:p>
      </dsp:txBody>
      <dsp:txXfrm>
        <a:off x="1999455" y="800951"/>
        <a:ext cx="5713369" cy="265898"/>
      </dsp:txXfrm>
    </dsp:sp>
    <dsp:sp modelId="{1E903F31-00CF-4B9B-8930-BA3E62FF02D6}">
      <dsp:nvSpPr>
        <dsp:cNvPr id="0" name=""/>
        <dsp:cNvSpPr/>
      </dsp:nvSpPr>
      <dsp:spPr>
        <a:xfrm rot="10800000">
          <a:off x="-94999" y="406086"/>
          <a:ext cx="2284452" cy="40907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Define</a:t>
          </a:r>
        </a:p>
      </dsp:txBody>
      <dsp:txXfrm rot="-10800000">
        <a:off x="-94999" y="406086"/>
        <a:ext cx="2284452" cy="265898"/>
      </dsp:txXfrm>
    </dsp:sp>
    <dsp:sp modelId="{37317B75-6503-4711-B684-49556C38DCD4}">
      <dsp:nvSpPr>
        <dsp:cNvPr id="0" name=""/>
        <dsp:cNvSpPr/>
      </dsp:nvSpPr>
      <dsp:spPr>
        <a:xfrm>
          <a:off x="1999455" y="395866"/>
          <a:ext cx="5713369" cy="265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a:t>Define concepts, quality levels, and implementation guidance</a:t>
          </a:r>
        </a:p>
      </dsp:txBody>
      <dsp:txXfrm>
        <a:off x="1999455" y="395866"/>
        <a:ext cx="5713369" cy="265898"/>
      </dsp:txXfrm>
    </dsp:sp>
    <dsp:sp modelId="{72D4D2FA-3173-4655-B84E-B1FD5DB8EBF1}">
      <dsp:nvSpPr>
        <dsp:cNvPr id="0" name=""/>
        <dsp:cNvSpPr/>
      </dsp:nvSpPr>
      <dsp:spPr>
        <a:xfrm rot="10800000">
          <a:off x="-94999" y="15671"/>
          <a:ext cx="2284452" cy="40907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445" tIns="99568" rIns="135445" bIns="99568" numCol="1" spcCol="1270" anchor="ctr" anchorCtr="0">
          <a:noAutofit/>
        </a:bodyPr>
        <a:lstStyle/>
        <a:p>
          <a:pPr marL="0" lvl="0" indent="0" algn="ctr" defTabSz="622300">
            <a:lnSpc>
              <a:spcPct val="90000"/>
            </a:lnSpc>
            <a:spcBef>
              <a:spcPct val="0"/>
            </a:spcBef>
            <a:spcAft>
              <a:spcPct val="35000"/>
            </a:spcAft>
            <a:buNone/>
          </a:pPr>
          <a:r>
            <a:rPr lang="en-US" sz="1400" kern="1200"/>
            <a:t>Define</a:t>
          </a:r>
        </a:p>
      </dsp:txBody>
      <dsp:txXfrm rot="-10800000">
        <a:off x="-94999" y="15671"/>
        <a:ext cx="2284452" cy="265898"/>
      </dsp:txXfrm>
    </dsp:sp>
    <dsp:sp modelId="{9BFC34D9-93C2-4AC1-B19F-8CD3C85974E4}">
      <dsp:nvSpPr>
        <dsp:cNvPr id="0" name=""/>
        <dsp:cNvSpPr/>
      </dsp:nvSpPr>
      <dsp:spPr>
        <a:xfrm>
          <a:off x="1999455" y="6022"/>
          <a:ext cx="5713369" cy="265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894" tIns="177800" rIns="115894" bIns="177800" numCol="1" spcCol="1270" anchor="ctr" anchorCtr="0">
          <a:noAutofit/>
        </a:bodyPr>
        <a:lstStyle/>
        <a:p>
          <a:pPr marL="0" lvl="0" indent="0" algn="l" defTabSz="622300">
            <a:lnSpc>
              <a:spcPct val="90000"/>
            </a:lnSpc>
            <a:spcBef>
              <a:spcPct val="0"/>
            </a:spcBef>
            <a:spcAft>
              <a:spcPct val="35000"/>
            </a:spcAft>
            <a:buNone/>
          </a:pPr>
          <a:r>
            <a:rPr lang="en-US" sz="1400" kern="1200"/>
            <a:t>Define architecture as a competency area</a:t>
          </a:r>
        </a:p>
      </dsp:txBody>
      <dsp:txXfrm>
        <a:off x="1999455" y="6022"/>
        <a:ext cx="5713369" cy="26589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2FE76-F6EE-4B04-8098-B88AB3D1DC32}">
      <dsp:nvSpPr>
        <dsp:cNvPr id="0" name=""/>
        <dsp:cNvSpPr/>
      </dsp:nvSpPr>
      <dsp:spPr>
        <a:xfrm>
          <a:off x="1365814" y="62193"/>
          <a:ext cx="382060" cy="3820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8F113B-07DE-4544-898D-3BF99E4292A4}">
      <dsp:nvSpPr>
        <dsp:cNvPr id="0" name=""/>
        <dsp:cNvSpPr/>
      </dsp:nvSpPr>
      <dsp:spPr>
        <a:xfrm>
          <a:off x="1132333" y="571681"/>
          <a:ext cx="849023" cy="33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Stakeholder</a:t>
          </a:r>
          <a:endParaRPr lang="en-US" sz="1300" kern="1200"/>
        </a:p>
      </dsp:txBody>
      <dsp:txXfrm>
        <a:off x="1132333" y="571681"/>
        <a:ext cx="849023" cy="339609"/>
      </dsp:txXfrm>
    </dsp:sp>
    <dsp:sp modelId="{94D2BB1E-3BF3-4C2D-9D1F-8EA8ED49E7C7}">
      <dsp:nvSpPr>
        <dsp:cNvPr id="0" name=""/>
        <dsp:cNvSpPr/>
      </dsp:nvSpPr>
      <dsp:spPr>
        <a:xfrm>
          <a:off x="2363417" y="62193"/>
          <a:ext cx="382060" cy="3820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CB84BD-5720-4677-8CF5-9FBA93944CEC}">
      <dsp:nvSpPr>
        <dsp:cNvPr id="0" name=""/>
        <dsp:cNvSpPr/>
      </dsp:nvSpPr>
      <dsp:spPr>
        <a:xfrm>
          <a:off x="2129935" y="571681"/>
          <a:ext cx="849023" cy="33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Concern</a:t>
          </a:r>
          <a:endParaRPr lang="en-US" sz="1300" kern="1200"/>
        </a:p>
      </dsp:txBody>
      <dsp:txXfrm>
        <a:off x="2129935" y="571681"/>
        <a:ext cx="849023" cy="339609"/>
      </dsp:txXfrm>
    </dsp:sp>
    <dsp:sp modelId="{DC01915D-3ADA-4E4F-AAE6-AE6BFE751BA9}">
      <dsp:nvSpPr>
        <dsp:cNvPr id="0" name=""/>
        <dsp:cNvSpPr/>
      </dsp:nvSpPr>
      <dsp:spPr>
        <a:xfrm>
          <a:off x="3361019" y="62193"/>
          <a:ext cx="382060" cy="3820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5EB68C-1E28-4932-94DB-62ED6EAA0D5F}">
      <dsp:nvSpPr>
        <dsp:cNvPr id="0" name=""/>
        <dsp:cNvSpPr/>
      </dsp:nvSpPr>
      <dsp:spPr>
        <a:xfrm>
          <a:off x="3127538" y="571681"/>
          <a:ext cx="849023" cy="33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View</a:t>
          </a:r>
          <a:endParaRPr lang="en-US" sz="1300" kern="1200"/>
        </a:p>
      </dsp:txBody>
      <dsp:txXfrm>
        <a:off x="3127538" y="571681"/>
        <a:ext cx="849023" cy="3396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B75DA-E9DA-4059-90AC-E86E99114DF3}">
      <dsp:nvSpPr>
        <dsp:cNvPr id="0" name=""/>
        <dsp:cNvSpPr/>
      </dsp:nvSpPr>
      <dsp:spPr>
        <a:xfrm>
          <a:off x="0" y="95720"/>
          <a:ext cx="4458677" cy="990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The TOGAF Content Framework identifies two sets of work products: </a:t>
          </a:r>
          <a:endParaRPr lang="en-US" sz="1800" kern="1200"/>
        </a:p>
      </dsp:txBody>
      <dsp:txXfrm>
        <a:off x="48328" y="144048"/>
        <a:ext cx="4362021" cy="893344"/>
      </dsp:txXfrm>
    </dsp:sp>
    <dsp:sp modelId="{B0B15738-490F-479E-9197-142A93999927}">
      <dsp:nvSpPr>
        <dsp:cNvPr id="0" name=""/>
        <dsp:cNvSpPr/>
      </dsp:nvSpPr>
      <dsp:spPr>
        <a:xfrm>
          <a:off x="0" y="1086065"/>
          <a:ext cx="4458677"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563" tIns="17780" rIns="99568" bIns="17780" numCol="1" spcCol="1270" anchor="t" anchorCtr="0">
          <a:noAutofit/>
        </a:bodyPr>
        <a:lstStyle/>
        <a:p>
          <a:pPr marL="114300" lvl="1" indent="-114300" algn="l" defTabSz="622300">
            <a:lnSpc>
              <a:spcPct val="90000"/>
            </a:lnSpc>
            <a:spcBef>
              <a:spcPct val="0"/>
            </a:spcBef>
            <a:spcAft>
              <a:spcPct val="20000"/>
            </a:spcAft>
            <a:buFont typeface="+mj-lt"/>
            <a:buAutoNum type="romanLcPeriod"/>
          </a:pPr>
          <a:r>
            <a:rPr lang="en-GB" sz="1400" kern="1200"/>
            <a:t>Work products impacting planning, change governance, and benefits realization.</a:t>
          </a:r>
          <a:endParaRPr lang="en-US" sz="1400" kern="1200"/>
        </a:p>
        <a:p>
          <a:pPr marL="114300" lvl="1" indent="-114300" algn="l" defTabSz="622300">
            <a:lnSpc>
              <a:spcPct val="90000"/>
            </a:lnSpc>
            <a:spcBef>
              <a:spcPct val="0"/>
            </a:spcBef>
            <a:spcAft>
              <a:spcPct val="20000"/>
            </a:spcAft>
            <a:buFont typeface="+mj-lt"/>
            <a:buAutoNum type="romanLcPeriod"/>
          </a:pPr>
          <a:r>
            <a:rPr lang="en-GB" sz="1400" kern="1200"/>
            <a:t>Work products that are used within the EA Capability to produce the first set.</a:t>
          </a:r>
          <a:endParaRPr lang="en-US" sz="1400" kern="1200"/>
        </a:p>
      </dsp:txBody>
      <dsp:txXfrm>
        <a:off x="0" y="1086065"/>
        <a:ext cx="4458677" cy="107640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68C74-DCEF-4B06-A819-88260D0CE25E}">
      <dsp:nvSpPr>
        <dsp:cNvPr id="0" name=""/>
        <dsp:cNvSpPr/>
      </dsp:nvSpPr>
      <dsp:spPr>
        <a:xfrm>
          <a:off x="352231" y="325"/>
          <a:ext cx="1179727" cy="58986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Agility</a:t>
          </a:r>
          <a:endParaRPr lang="en-US" sz="1200" kern="1200"/>
        </a:p>
      </dsp:txBody>
      <dsp:txXfrm>
        <a:off x="381026" y="29120"/>
        <a:ext cx="1122137" cy="532273"/>
      </dsp:txXfrm>
    </dsp:sp>
    <dsp:sp modelId="{8B257CAB-7E39-46C8-92BB-480150D61570}">
      <dsp:nvSpPr>
        <dsp:cNvPr id="0" name=""/>
        <dsp:cNvSpPr/>
      </dsp:nvSpPr>
      <dsp:spPr>
        <a:xfrm>
          <a:off x="1779702" y="325"/>
          <a:ext cx="1179727" cy="58986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Efficiency</a:t>
          </a:r>
          <a:endParaRPr lang="en-US" sz="1200" kern="1200"/>
        </a:p>
      </dsp:txBody>
      <dsp:txXfrm>
        <a:off x="1808497" y="29120"/>
        <a:ext cx="1122137" cy="532273"/>
      </dsp:txXfrm>
    </dsp:sp>
    <dsp:sp modelId="{2D15F725-D248-4ECE-8A7B-51A0721A3B6E}">
      <dsp:nvSpPr>
        <dsp:cNvPr id="0" name=""/>
        <dsp:cNvSpPr/>
      </dsp:nvSpPr>
      <dsp:spPr>
        <a:xfrm>
          <a:off x="3207172" y="325"/>
          <a:ext cx="1179727" cy="58986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IT complexity</a:t>
          </a:r>
          <a:endParaRPr lang="en-US" sz="1200" kern="1200"/>
        </a:p>
      </dsp:txBody>
      <dsp:txXfrm>
        <a:off x="3235967" y="29120"/>
        <a:ext cx="1122137" cy="532273"/>
      </dsp:txXfrm>
    </dsp:sp>
    <dsp:sp modelId="{554C799C-0786-4A4C-BB36-C7394D049A45}">
      <dsp:nvSpPr>
        <dsp:cNvPr id="0" name=""/>
        <dsp:cNvSpPr/>
      </dsp:nvSpPr>
      <dsp:spPr>
        <a:xfrm>
          <a:off x="4634643" y="325"/>
          <a:ext cx="1179727" cy="58986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Customer journey</a:t>
          </a:r>
          <a:endParaRPr lang="en-US" sz="1200" kern="1200"/>
        </a:p>
      </dsp:txBody>
      <dsp:txXfrm>
        <a:off x="4663438" y="29120"/>
        <a:ext cx="1122137" cy="532273"/>
      </dsp:txXfrm>
    </dsp:sp>
    <dsp:sp modelId="{46C3EC52-AF86-488C-B684-5D3D5A33289E}">
      <dsp:nvSpPr>
        <dsp:cNvPr id="0" name=""/>
        <dsp:cNvSpPr/>
      </dsp:nvSpPr>
      <dsp:spPr>
        <a:xfrm>
          <a:off x="6062113" y="325"/>
          <a:ext cx="1179727" cy="58986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Effectiveness</a:t>
          </a:r>
          <a:endParaRPr lang="en-US" sz="1200" kern="1200"/>
        </a:p>
      </dsp:txBody>
      <dsp:txXfrm>
        <a:off x="6090908" y="29120"/>
        <a:ext cx="1122137" cy="532273"/>
      </dsp:txXfrm>
    </dsp:sp>
    <dsp:sp modelId="{FC53CDFE-F55E-4624-BB39-531B13BA2309}">
      <dsp:nvSpPr>
        <dsp:cNvPr id="0" name=""/>
        <dsp:cNvSpPr/>
      </dsp:nvSpPr>
      <dsp:spPr>
        <a:xfrm>
          <a:off x="7489584" y="325"/>
          <a:ext cx="1179727" cy="58986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Value</a:t>
          </a:r>
          <a:endParaRPr lang="en-US" sz="1200" kern="1200"/>
        </a:p>
      </dsp:txBody>
      <dsp:txXfrm>
        <a:off x="7518379" y="29120"/>
        <a:ext cx="1122137" cy="53227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68C74-DCEF-4B06-A819-88260D0CE25E}">
      <dsp:nvSpPr>
        <dsp:cNvPr id="0" name=""/>
        <dsp:cNvSpPr/>
      </dsp:nvSpPr>
      <dsp:spPr>
        <a:xfrm>
          <a:off x="581406" y="115"/>
          <a:ext cx="1731401" cy="5902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The concern</a:t>
          </a:r>
          <a:endParaRPr lang="en-US" sz="1200" kern="1200"/>
        </a:p>
      </dsp:txBody>
      <dsp:txXfrm>
        <a:off x="610221" y="28930"/>
        <a:ext cx="1673771" cy="532655"/>
      </dsp:txXfrm>
    </dsp:sp>
    <dsp:sp modelId="{8B257CAB-7E39-46C8-92BB-480150D61570}">
      <dsp:nvSpPr>
        <dsp:cNvPr id="0" name=""/>
        <dsp:cNvSpPr/>
      </dsp:nvSpPr>
      <dsp:spPr>
        <a:xfrm>
          <a:off x="2560728" y="115"/>
          <a:ext cx="1731401" cy="5902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The stakeholder(s)</a:t>
          </a:r>
          <a:endParaRPr lang="en-US" sz="1200" kern="1200"/>
        </a:p>
      </dsp:txBody>
      <dsp:txXfrm>
        <a:off x="2589543" y="28930"/>
        <a:ext cx="1673771" cy="532655"/>
      </dsp:txXfrm>
    </dsp:sp>
    <dsp:sp modelId="{2D15F725-D248-4ECE-8A7B-51A0721A3B6E}">
      <dsp:nvSpPr>
        <dsp:cNvPr id="0" name=""/>
        <dsp:cNvSpPr/>
      </dsp:nvSpPr>
      <dsp:spPr>
        <a:xfrm>
          <a:off x="4540050" y="115"/>
          <a:ext cx="1731401" cy="5902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How the view should be constructed</a:t>
          </a:r>
          <a:endParaRPr lang="en-US" sz="1200" kern="1200"/>
        </a:p>
      </dsp:txBody>
      <dsp:txXfrm>
        <a:off x="4568865" y="28930"/>
        <a:ext cx="1673771" cy="532655"/>
      </dsp:txXfrm>
    </dsp:sp>
    <dsp:sp modelId="{554C799C-0786-4A4C-BB36-C7394D049A45}">
      <dsp:nvSpPr>
        <dsp:cNvPr id="0" name=""/>
        <dsp:cNvSpPr/>
      </dsp:nvSpPr>
      <dsp:spPr>
        <a:xfrm>
          <a:off x="6519372" y="115"/>
          <a:ext cx="1731401" cy="5902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defRPr cap="all"/>
          </a:pPr>
          <a:r>
            <a:rPr lang="en-GB" sz="1200" kern="1200"/>
            <a:t>The information required to address the question</a:t>
          </a:r>
          <a:endParaRPr lang="en-US" sz="1200" kern="1200"/>
        </a:p>
      </dsp:txBody>
      <dsp:txXfrm>
        <a:off x="6548187" y="28930"/>
        <a:ext cx="1673771" cy="53265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13F0A-19B1-4DE8-BCA6-8C53F8701C90}">
      <dsp:nvSpPr>
        <dsp:cNvPr id="0" name=""/>
        <dsp:cNvSpPr/>
      </dsp:nvSpPr>
      <dsp:spPr>
        <a:xfrm>
          <a:off x="0" y="274"/>
          <a:ext cx="8786720" cy="377417"/>
        </a:xfrm>
        <a:prstGeom prst="roundRect">
          <a:avLst>
            <a:gd name="adj" fmla="val 10000"/>
          </a:avLst>
        </a:prstGeom>
        <a:solidFill>
          <a:schemeClr val="accent5">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7E0B77CF-90F0-4F63-ADA1-E0C908B941A1}">
      <dsp:nvSpPr>
        <dsp:cNvPr id="0" name=""/>
        <dsp:cNvSpPr/>
      </dsp:nvSpPr>
      <dsp:spPr>
        <a:xfrm>
          <a:off x="114168" y="85193"/>
          <a:ext cx="207579" cy="2075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046CD96D-98BE-448D-BE03-9A47091B7AD5}">
      <dsp:nvSpPr>
        <dsp:cNvPr id="0" name=""/>
        <dsp:cNvSpPr/>
      </dsp:nvSpPr>
      <dsp:spPr>
        <a:xfrm>
          <a:off x="435917" y="274"/>
          <a:ext cx="8350802" cy="377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43" tIns="39943" rIns="39943" bIns="39943" numCol="1" spcCol="1270" anchor="ctr" anchorCtr="0">
          <a:noAutofit/>
        </a:bodyPr>
        <a:lstStyle/>
        <a:p>
          <a:pPr marL="0" lvl="0" indent="0" algn="l" defTabSz="711200">
            <a:lnSpc>
              <a:spcPct val="100000"/>
            </a:lnSpc>
            <a:spcBef>
              <a:spcPct val="0"/>
            </a:spcBef>
            <a:spcAft>
              <a:spcPct val="35000"/>
            </a:spcAft>
            <a:buNone/>
          </a:pPr>
          <a:r>
            <a:rPr lang="en-GB" sz="1600" kern="1200"/>
            <a:t>Senior Leaders - responsibility for management and oversight </a:t>
          </a:r>
          <a:endParaRPr lang="en-US" sz="1600" kern="1200"/>
        </a:p>
      </dsp:txBody>
      <dsp:txXfrm>
        <a:off x="435917" y="274"/>
        <a:ext cx="8350802" cy="377417"/>
      </dsp:txXfrm>
    </dsp:sp>
    <dsp:sp modelId="{FCB013D0-6176-436F-B30F-FFE018BA9EBC}">
      <dsp:nvSpPr>
        <dsp:cNvPr id="0" name=""/>
        <dsp:cNvSpPr/>
      </dsp:nvSpPr>
      <dsp:spPr>
        <a:xfrm>
          <a:off x="0" y="472046"/>
          <a:ext cx="8786720" cy="377417"/>
        </a:xfrm>
        <a:prstGeom prst="roundRect">
          <a:avLst>
            <a:gd name="adj" fmla="val 10000"/>
          </a:avLst>
        </a:prstGeom>
        <a:solidFill>
          <a:schemeClr val="accent5">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3706BB04-8CD7-4378-9917-EFD552F6728E}">
      <dsp:nvSpPr>
        <dsp:cNvPr id="0" name=""/>
        <dsp:cNvSpPr/>
      </dsp:nvSpPr>
      <dsp:spPr>
        <a:xfrm>
          <a:off x="114168" y="556965"/>
          <a:ext cx="207579" cy="2075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76CC300-D5BC-4575-B8F2-42E71D8D3A46}">
      <dsp:nvSpPr>
        <dsp:cNvPr id="0" name=""/>
        <dsp:cNvSpPr/>
      </dsp:nvSpPr>
      <dsp:spPr>
        <a:xfrm>
          <a:off x="435917" y="472046"/>
          <a:ext cx="8350802" cy="377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43" tIns="39943" rIns="39943" bIns="39943" numCol="1" spcCol="1270" anchor="ctr" anchorCtr="0">
          <a:noAutofit/>
        </a:bodyPr>
        <a:lstStyle/>
        <a:p>
          <a:pPr marL="0" lvl="0" indent="0" algn="l" defTabSz="711200">
            <a:lnSpc>
              <a:spcPct val="100000"/>
            </a:lnSpc>
            <a:spcBef>
              <a:spcPct val="0"/>
            </a:spcBef>
            <a:spcAft>
              <a:spcPct val="35000"/>
            </a:spcAft>
            <a:buNone/>
          </a:pPr>
          <a:r>
            <a:rPr lang="en-GB" sz="1600" kern="1200"/>
            <a:t>Program/Portfolio Managers -  responsibility for management and oversight of strategic initiatives</a:t>
          </a:r>
          <a:endParaRPr lang="en-US" sz="1600" kern="1200"/>
        </a:p>
      </dsp:txBody>
      <dsp:txXfrm>
        <a:off x="435917" y="472046"/>
        <a:ext cx="8350802" cy="377417"/>
      </dsp:txXfrm>
    </dsp:sp>
    <dsp:sp modelId="{DC62026E-5C7E-43C4-8A0B-DD03DF6D504E}">
      <dsp:nvSpPr>
        <dsp:cNvPr id="0" name=""/>
        <dsp:cNvSpPr/>
      </dsp:nvSpPr>
      <dsp:spPr>
        <a:xfrm>
          <a:off x="0" y="943818"/>
          <a:ext cx="8786720" cy="377417"/>
        </a:xfrm>
        <a:prstGeom prst="roundRect">
          <a:avLst>
            <a:gd name="adj" fmla="val 10000"/>
          </a:avLst>
        </a:prstGeom>
        <a:solidFill>
          <a:schemeClr val="accent5">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900203F-F8B1-48CD-A533-5B9CB11A5792}">
      <dsp:nvSpPr>
        <dsp:cNvPr id="0" name=""/>
        <dsp:cNvSpPr/>
      </dsp:nvSpPr>
      <dsp:spPr>
        <a:xfrm>
          <a:off x="114168" y="1028737"/>
          <a:ext cx="207579" cy="2075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C6A57C0-8972-4362-9762-A19B0A51C981}">
      <dsp:nvSpPr>
        <dsp:cNvPr id="0" name=""/>
        <dsp:cNvSpPr/>
      </dsp:nvSpPr>
      <dsp:spPr>
        <a:xfrm>
          <a:off x="435917" y="943818"/>
          <a:ext cx="8350802" cy="377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43" tIns="39943" rIns="39943" bIns="39943" numCol="1" spcCol="1270" anchor="ctr" anchorCtr="0">
          <a:noAutofit/>
        </a:bodyPr>
        <a:lstStyle/>
        <a:p>
          <a:pPr marL="0" lvl="0" indent="0" algn="l" defTabSz="711200">
            <a:lnSpc>
              <a:spcPct val="100000"/>
            </a:lnSpc>
            <a:spcBef>
              <a:spcPct val="0"/>
            </a:spcBef>
            <a:spcAft>
              <a:spcPct val="35000"/>
            </a:spcAft>
            <a:buNone/>
          </a:pPr>
          <a:r>
            <a:rPr lang="en-GB" sz="1600" kern="1200"/>
            <a:t>Business Requirements Owners - responsible for identifying and expressing business requirements</a:t>
          </a:r>
          <a:endParaRPr lang="en-US" sz="1600" kern="1200"/>
        </a:p>
      </dsp:txBody>
      <dsp:txXfrm>
        <a:off x="435917" y="943818"/>
        <a:ext cx="8350802" cy="377417"/>
      </dsp:txXfrm>
    </dsp:sp>
    <dsp:sp modelId="{71985A6C-8B03-424F-864A-0DA0B87EBA04}">
      <dsp:nvSpPr>
        <dsp:cNvPr id="0" name=""/>
        <dsp:cNvSpPr/>
      </dsp:nvSpPr>
      <dsp:spPr>
        <a:xfrm>
          <a:off x="0" y="1415590"/>
          <a:ext cx="8786720" cy="377417"/>
        </a:xfrm>
        <a:prstGeom prst="roundRect">
          <a:avLst>
            <a:gd name="adj" fmla="val 10000"/>
          </a:avLst>
        </a:prstGeom>
        <a:solidFill>
          <a:schemeClr val="accent5">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6BE98394-FF81-46AF-BF45-AFD9F9BD0647}">
      <dsp:nvSpPr>
        <dsp:cNvPr id="0" name=""/>
        <dsp:cNvSpPr/>
      </dsp:nvSpPr>
      <dsp:spPr>
        <a:xfrm>
          <a:off x="114168" y="1500509"/>
          <a:ext cx="207579" cy="2075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A5BC622C-C131-402D-877A-DE8B61F249DD}">
      <dsp:nvSpPr>
        <dsp:cNvPr id="0" name=""/>
        <dsp:cNvSpPr/>
      </dsp:nvSpPr>
      <dsp:spPr>
        <a:xfrm>
          <a:off x="435917" y="1415590"/>
          <a:ext cx="8350802" cy="377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43" tIns="39943" rIns="39943" bIns="39943" numCol="1" spcCol="1270" anchor="ctr" anchorCtr="0">
          <a:noAutofit/>
        </a:bodyPr>
        <a:lstStyle/>
        <a:p>
          <a:pPr marL="0" lvl="0" indent="0" algn="l" defTabSz="711200">
            <a:lnSpc>
              <a:spcPct val="100000"/>
            </a:lnSpc>
            <a:spcBef>
              <a:spcPct val="0"/>
            </a:spcBef>
            <a:spcAft>
              <a:spcPct val="35000"/>
            </a:spcAft>
            <a:buNone/>
          </a:pPr>
          <a:r>
            <a:rPr lang="en-GB" sz="1600" kern="1200"/>
            <a:t>Implementers - responsible for developing, integrating, and deploying the solution</a:t>
          </a:r>
          <a:endParaRPr lang="en-US" sz="1600" kern="1200"/>
        </a:p>
      </dsp:txBody>
      <dsp:txXfrm>
        <a:off x="435917" y="1415590"/>
        <a:ext cx="8350802" cy="377417"/>
      </dsp:txXfrm>
    </dsp:sp>
    <dsp:sp modelId="{09D5C102-6C9F-4134-B797-BFFFA4AB92BA}">
      <dsp:nvSpPr>
        <dsp:cNvPr id="0" name=""/>
        <dsp:cNvSpPr/>
      </dsp:nvSpPr>
      <dsp:spPr>
        <a:xfrm>
          <a:off x="0" y="1887362"/>
          <a:ext cx="8786720" cy="377417"/>
        </a:xfrm>
        <a:prstGeom prst="roundRect">
          <a:avLst>
            <a:gd name="adj" fmla="val 10000"/>
          </a:avLst>
        </a:prstGeom>
        <a:solidFill>
          <a:schemeClr val="accent5">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EE9529F1-02DF-4572-9CBB-9349A6A7AF6C}">
      <dsp:nvSpPr>
        <dsp:cNvPr id="0" name=""/>
        <dsp:cNvSpPr/>
      </dsp:nvSpPr>
      <dsp:spPr>
        <a:xfrm>
          <a:off x="114168" y="1972281"/>
          <a:ext cx="207579" cy="2075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02EE207E-3E88-4A2F-98D9-1371198023B4}">
      <dsp:nvSpPr>
        <dsp:cNvPr id="0" name=""/>
        <dsp:cNvSpPr/>
      </dsp:nvSpPr>
      <dsp:spPr>
        <a:xfrm>
          <a:off x="435917" y="1887362"/>
          <a:ext cx="8350802" cy="377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43" tIns="39943" rIns="39943" bIns="39943" numCol="1" spcCol="1270" anchor="ctr" anchorCtr="0">
          <a:noAutofit/>
        </a:bodyPr>
        <a:lstStyle/>
        <a:p>
          <a:pPr marL="0" lvl="0" indent="0" algn="l" defTabSz="711200">
            <a:lnSpc>
              <a:spcPct val="100000"/>
            </a:lnSpc>
            <a:spcBef>
              <a:spcPct val="0"/>
            </a:spcBef>
            <a:spcAft>
              <a:spcPct val="35000"/>
            </a:spcAft>
            <a:buNone/>
          </a:pPr>
          <a:r>
            <a:rPr lang="en-GB" sz="1600" kern="1200"/>
            <a:t>Risk Owners - interested in risk</a:t>
          </a:r>
          <a:endParaRPr lang="en-US" sz="1600" kern="1200"/>
        </a:p>
      </dsp:txBody>
      <dsp:txXfrm>
        <a:off x="435917" y="1887362"/>
        <a:ext cx="8350802" cy="377417"/>
      </dsp:txXfrm>
    </dsp:sp>
    <dsp:sp modelId="{E2142C95-1243-4945-8A39-7C28C40877DD}">
      <dsp:nvSpPr>
        <dsp:cNvPr id="0" name=""/>
        <dsp:cNvSpPr/>
      </dsp:nvSpPr>
      <dsp:spPr>
        <a:xfrm>
          <a:off x="0" y="2359134"/>
          <a:ext cx="8786720" cy="377417"/>
        </a:xfrm>
        <a:prstGeom prst="roundRect">
          <a:avLst>
            <a:gd name="adj" fmla="val 10000"/>
          </a:avLst>
        </a:prstGeom>
        <a:solidFill>
          <a:schemeClr val="accent5">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297341BF-CDB1-4DAB-BF89-3399717C1858}">
      <dsp:nvSpPr>
        <dsp:cNvPr id="0" name=""/>
        <dsp:cNvSpPr/>
      </dsp:nvSpPr>
      <dsp:spPr>
        <a:xfrm>
          <a:off x="114168" y="2444053"/>
          <a:ext cx="207579" cy="2075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55D8703C-E9B3-44DE-BF34-80862F31CC31}">
      <dsp:nvSpPr>
        <dsp:cNvPr id="0" name=""/>
        <dsp:cNvSpPr/>
      </dsp:nvSpPr>
      <dsp:spPr>
        <a:xfrm>
          <a:off x="435917" y="2359134"/>
          <a:ext cx="8350802" cy="377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43" tIns="39943" rIns="39943" bIns="39943" numCol="1" spcCol="1270" anchor="ctr" anchorCtr="0">
          <a:noAutofit/>
        </a:bodyPr>
        <a:lstStyle/>
        <a:p>
          <a:pPr marL="0" lvl="0" indent="0" algn="l" defTabSz="711200">
            <a:lnSpc>
              <a:spcPct val="100000"/>
            </a:lnSpc>
            <a:spcBef>
              <a:spcPct val="0"/>
            </a:spcBef>
            <a:spcAft>
              <a:spcPct val="35000"/>
            </a:spcAft>
            <a:buNone/>
          </a:pPr>
          <a:r>
            <a:rPr lang="en-GB" sz="1600" kern="1200"/>
            <a:t>Business Partners - who are engaged to provide services sustaining a customer value proposition</a:t>
          </a:r>
          <a:endParaRPr lang="en-US" sz="1600" kern="1200"/>
        </a:p>
      </dsp:txBody>
      <dsp:txXfrm>
        <a:off x="435917" y="2359134"/>
        <a:ext cx="8350802" cy="377417"/>
      </dsp:txXfrm>
    </dsp:sp>
    <dsp:sp modelId="{64B2CD55-FFF2-4F9E-AA19-987BE685AFC9}">
      <dsp:nvSpPr>
        <dsp:cNvPr id="0" name=""/>
        <dsp:cNvSpPr/>
      </dsp:nvSpPr>
      <dsp:spPr>
        <a:xfrm>
          <a:off x="0" y="2830906"/>
          <a:ext cx="8786720" cy="377417"/>
        </a:xfrm>
        <a:prstGeom prst="roundRect">
          <a:avLst>
            <a:gd name="adj" fmla="val 10000"/>
          </a:avLst>
        </a:prstGeom>
        <a:solidFill>
          <a:schemeClr val="accent5">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6433F7E9-3276-4549-ABA5-FCEBDFCD526D}">
      <dsp:nvSpPr>
        <dsp:cNvPr id="0" name=""/>
        <dsp:cNvSpPr/>
      </dsp:nvSpPr>
      <dsp:spPr>
        <a:xfrm>
          <a:off x="114168" y="2915825"/>
          <a:ext cx="207579" cy="2075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0FF5BA9F-F016-4E6A-8763-70B2F4E80677}">
      <dsp:nvSpPr>
        <dsp:cNvPr id="0" name=""/>
        <dsp:cNvSpPr/>
      </dsp:nvSpPr>
      <dsp:spPr>
        <a:xfrm>
          <a:off x="435917" y="2830906"/>
          <a:ext cx="8350802" cy="377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43" tIns="39943" rIns="39943" bIns="39943" numCol="1" spcCol="1270" anchor="ctr" anchorCtr="0">
          <a:noAutofit/>
        </a:bodyPr>
        <a:lstStyle/>
        <a:p>
          <a:pPr marL="0" lvl="0" indent="0" algn="l" defTabSz="711200">
            <a:lnSpc>
              <a:spcPct val="100000"/>
            </a:lnSpc>
            <a:spcBef>
              <a:spcPct val="0"/>
            </a:spcBef>
            <a:spcAft>
              <a:spcPct val="35000"/>
            </a:spcAft>
            <a:buNone/>
          </a:pPr>
          <a:r>
            <a:rPr lang="en-GB" sz="1600" kern="1200"/>
            <a:t>Customers - who consume products and services</a:t>
          </a:r>
          <a:endParaRPr lang="en-US" sz="1600" kern="1200"/>
        </a:p>
      </dsp:txBody>
      <dsp:txXfrm>
        <a:off x="435917" y="2830906"/>
        <a:ext cx="8350802" cy="37741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3D8FE-F9D0-4286-B6B3-8F4253B57287}">
      <dsp:nvSpPr>
        <dsp:cNvPr id="0" name=""/>
        <dsp:cNvSpPr/>
      </dsp:nvSpPr>
      <dsp:spPr>
        <a:xfrm>
          <a:off x="0" y="31"/>
          <a:ext cx="4990836" cy="263181"/>
        </a:xfrm>
        <a:prstGeom prst="roundRect">
          <a:avLst/>
        </a:prstGeom>
        <a:solidFill>
          <a:srgbClr val="DBEEF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rgbClr val="002060"/>
              </a:solidFill>
            </a:rPr>
            <a:t>* ‘Address’ does not necessarily mean ‘fix in this cycle’</a:t>
          </a:r>
          <a:endParaRPr lang="en-US" sz="1600" kern="1200" dirty="0">
            <a:solidFill>
              <a:srgbClr val="002060"/>
            </a:solidFill>
          </a:endParaRPr>
        </a:p>
      </dsp:txBody>
      <dsp:txXfrm>
        <a:off x="12847" y="12878"/>
        <a:ext cx="4965142" cy="2374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BF18C8-7B26-4112-8BE4-60B5B57E1F12}">
      <dsp:nvSpPr>
        <dsp:cNvPr id="0" name=""/>
        <dsp:cNvSpPr/>
      </dsp:nvSpPr>
      <dsp:spPr>
        <a:xfrm>
          <a:off x="-1896338" y="-294240"/>
          <a:ext cx="2267789" cy="2267789"/>
        </a:xfrm>
        <a:prstGeom prst="blockArc">
          <a:avLst>
            <a:gd name="adj1" fmla="val 18900000"/>
            <a:gd name="adj2" fmla="val 2700000"/>
            <a:gd name="adj3" fmla="val 95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E5BFE1-1A0A-430C-A42F-907B8037977D}">
      <dsp:nvSpPr>
        <dsp:cNvPr id="0" name=""/>
        <dsp:cNvSpPr/>
      </dsp:nvSpPr>
      <dsp:spPr>
        <a:xfrm>
          <a:off x="164178" y="104923"/>
          <a:ext cx="3972286" cy="2099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672" tIns="27940" rIns="27940" bIns="27940" numCol="1" spcCol="1270" anchor="ctr" anchorCtr="0">
          <a:noAutofit/>
        </a:bodyPr>
        <a:lstStyle/>
        <a:p>
          <a:pPr marL="0" lvl="0" indent="0" algn="l" defTabSz="466725">
            <a:lnSpc>
              <a:spcPct val="90000"/>
            </a:lnSpc>
            <a:spcBef>
              <a:spcPct val="0"/>
            </a:spcBef>
            <a:spcAft>
              <a:spcPct val="35000"/>
            </a:spcAft>
            <a:buNone/>
          </a:pPr>
          <a:r>
            <a:rPr lang="en-GB" sz="1050" kern="1200"/>
            <a:t>Address* all the pertinent concerns of its stakeholders:</a:t>
          </a:r>
          <a:endParaRPr lang="en-US" sz="1050" kern="1200"/>
        </a:p>
      </dsp:txBody>
      <dsp:txXfrm>
        <a:off x="164178" y="104923"/>
        <a:ext cx="3972286" cy="209980"/>
      </dsp:txXfrm>
    </dsp:sp>
    <dsp:sp modelId="{B21A7257-41E2-4155-AFB1-7F532341F607}">
      <dsp:nvSpPr>
        <dsp:cNvPr id="0" name=""/>
        <dsp:cNvSpPr/>
      </dsp:nvSpPr>
      <dsp:spPr>
        <a:xfrm>
          <a:off x="32940" y="78675"/>
          <a:ext cx="262475" cy="2624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DF6994-9719-460A-B352-E0E00763F432}">
      <dsp:nvSpPr>
        <dsp:cNvPr id="0" name=""/>
        <dsp:cNvSpPr/>
      </dsp:nvSpPr>
      <dsp:spPr>
        <a:xfrm>
          <a:off x="314644" y="419793"/>
          <a:ext cx="3821820" cy="2099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672" tIns="27940" rIns="27940" bIns="27940" numCol="1" spcCol="1270" anchor="ctr" anchorCtr="0">
          <a:noAutofit/>
        </a:bodyPr>
        <a:lstStyle/>
        <a:p>
          <a:pPr marL="0" lvl="0" indent="0" algn="l" defTabSz="466725">
            <a:lnSpc>
              <a:spcPct val="90000"/>
            </a:lnSpc>
            <a:spcBef>
              <a:spcPct val="0"/>
            </a:spcBef>
            <a:spcAft>
              <a:spcPct val="35000"/>
            </a:spcAft>
            <a:buNone/>
          </a:pPr>
          <a:r>
            <a:rPr lang="en-GB" sz="1050" kern="1200"/>
            <a:t>the integrity of the architecture</a:t>
          </a:r>
          <a:endParaRPr lang="en-US" sz="1050" kern="1200"/>
        </a:p>
      </dsp:txBody>
      <dsp:txXfrm>
        <a:off x="314644" y="419793"/>
        <a:ext cx="3821820" cy="209980"/>
      </dsp:txXfrm>
    </dsp:sp>
    <dsp:sp modelId="{AD86A051-8A0E-4098-AEC5-9BDF84242FCF}">
      <dsp:nvSpPr>
        <dsp:cNvPr id="0" name=""/>
        <dsp:cNvSpPr/>
      </dsp:nvSpPr>
      <dsp:spPr>
        <a:xfrm>
          <a:off x="183406" y="393545"/>
          <a:ext cx="262475" cy="2624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3D6632-40A2-48AF-9602-AF4ABD9FEADD}">
      <dsp:nvSpPr>
        <dsp:cNvPr id="0" name=""/>
        <dsp:cNvSpPr/>
      </dsp:nvSpPr>
      <dsp:spPr>
        <a:xfrm>
          <a:off x="360825" y="734663"/>
          <a:ext cx="3775639" cy="2099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672" tIns="27940" rIns="27940" bIns="27940" numCol="1" spcCol="1270" anchor="ctr" anchorCtr="0">
          <a:noAutofit/>
        </a:bodyPr>
        <a:lstStyle/>
        <a:p>
          <a:pPr marL="0" lvl="0" indent="0" algn="l" defTabSz="466725">
            <a:lnSpc>
              <a:spcPct val="90000"/>
            </a:lnSpc>
            <a:spcBef>
              <a:spcPct val="0"/>
            </a:spcBef>
            <a:spcAft>
              <a:spcPct val="35000"/>
            </a:spcAft>
            <a:buNone/>
          </a:pPr>
          <a:r>
            <a:rPr lang="en-GB" sz="1050" kern="1200"/>
            <a:t>connecting all the various views to each other</a:t>
          </a:r>
          <a:endParaRPr lang="en-US" sz="1050" kern="1200"/>
        </a:p>
      </dsp:txBody>
      <dsp:txXfrm>
        <a:off x="360825" y="734663"/>
        <a:ext cx="3775639" cy="209980"/>
      </dsp:txXfrm>
    </dsp:sp>
    <dsp:sp modelId="{B2F7BCEF-43FD-429B-A694-0B1653C3F2B2}">
      <dsp:nvSpPr>
        <dsp:cNvPr id="0" name=""/>
        <dsp:cNvSpPr/>
      </dsp:nvSpPr>
      <dsp:spPr>
        <a:xfrm>
          <a:off x="229587" y="708416"/>
          <a:ext cx="262475" cy="2624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3C7F11-CE63-41AB-A420-38F0115C92E9}">
      <dsp:nvSpPr>
        <dsp:cNvPr id="0" name=""/>
        <dsp:cNvSpPr/>
      </dsp:nvSpPr>
      <dsp:spPr>
        <a:xfrm>
          <a:off x="314644" y="1049533"/>
          <a:ext cx="3821820" cy="2099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672" tIns="27940" rIns="27940" bIns="27940" numCol="1" spcCol="1270" anchor="ctr" anchorCtr="0">
          <a:noAutofit/>
        </a:bodyPr>
        <a:lstStyle/>
        <a:p>
          <a:pPr marL="0" lvl="0" indent="0" algn="l" defTabSz="466725">
            <a:lnSpc>
              <a:spcPct val="90000"/>
            </a:lnSpc>
            <a:spcBef>
              <a:spcPct val="0"/>
            </a:spcBef>
            <a:spcAft>
              <a:spcPct val="35000"/>
            </a:spcAft>
            <a:buNone/>
          </a:pPr>
          <a:r>
            <a:rPr lang="en-GB" sz="1050" kern="1200"/>
            <a:t>reconciling the conflicting concerns of different stakeholders</a:t>
          </a:r>
          <a:endParaRPr lang="en-US" sz="1050" kern="1200"/>
        </a:p>
      </dsp:txBody>
      <dsp:txXfrm>
        <a:off x="314644" y="1049533"/>
        <a:ext cx="3821820" cy="209980"/>
      </dsp:txXfrm>
    </dsp:sp>
    <dsp:sp modelId="{F2BE0681-EB5E-4857-91DF-87463BD75512}">
      <dsp:nvSpPr>
        <dsp:cNvPr id="0" name=""/>
        <dsp:cNvSpPr/>
      </dsp:nvSpPr>
      <dsp:spPr>
        <a:xfrm>
          <a:off x="183406" y="1023286"/>
          <a:ext cx="262475" cy="2624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AC0A1B-B16A-4CE2-ADC0-9AEBB8A64FED}">
      <dsp:nvSpPr>
        <dsp:cNvPr id="0" name=""/>
        <dsp:cNvSpPr/>
      </dsp:nvSpPr>
      <dsp:spPr>
        <a:xfrm>
          <a:off x="164178" y="1364404"/>
          <a:ext cx="3972286" cy="2099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6672" tIns="27940" rIns="27940" bIns="27940" numCol="1" spcCol="1270" anchor="ctr" anchorCtr="0">
          <a:noAutofit/>
        </a:bodyPr>
        <a:lstStyle/>
        <a:p>
          <a:pPr marL="0" lvl="0" indent="0" algn="l" defTabSz="466725">
            <a:lnSpc>
              <a:spcPct val="90000"/>
            </a:lnSpc>
            <a:spcBef>
              <a:spcPct val="0"/>
            </a:spcBef>
            <a:spcAft>
              <a:spcPct val="35000"/>
            </a:spcAft>
            <a:buNone/>
          </a:pPr>
          <a:r>
            <a:rPr lang="en-GB" sz="1050" kern="1200"/>
            <a:t>showing the trade-offs (e.g. between security and performance)</a:t>
          </a:r>
          <a:endParaRPr lang="en-US" sz="1050" kern="1200"/>
        </a:p>
      </dsp:txBody>
      <dsp:txXfrm>
        <a:off x="164178" y="1364404"/>
        <a:ext cx="3972286" cy="209980"/>
      </dsp:txXfrm>
    </dsp:sp>
    <dsp:sp modelId="{2B65B51C-2728-4B39-99E5-89EA09A30AB2}">
      <dsp:nvSpPr>
        <dsp:cNvPr id="0" name=""/>
        <dsp:cNvSpPr/>
      </dsp:nvSpPr>
      <dsp:spPr>
        <a:xfrm>
          <a:off x="32940" y="1338156"/>
          <a:ext cx="262475" cy="2624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C2370-9471-4589-A007-6002C4C24957}">
      <dsp:nvSpPr>
        <dsp:cNvPr id="0" name=""/>
        <dsp:cNvSpPr/>
      </dsp:nvSpPr>
      <dsp:spPr>
        <a:xfrm>
          <a:off x="3753" y="12054"/>
          <a:ext cx="1641107" cy="1538538"/>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a:t>First </a:t>
          </a:r>
          <a:r>
            <a:rPr lang="en-GB" sz="1200" kern="1200"/>
            <a:t>select sets of criteria fitting for different alternatives:</a:t>
          </a:r>
          <a:endParaRPr lang="en-US" sz="1200" kern="1200"/>
        </a:p>
        <a:p>
          <a:pPr marL="114300" lvl="1" indent="-114300" algn="l" defTabSz="533400">
            <a:lnSpc>
              <a:spcPct val="90000"/>
            </a:lnSpc>
            <a:spcBef>
              <a:spcPct val="0"/>
            </a:spcBef>
            <a:spcAft>
              <a:spcPct val="15000"/>
            </a:spcAft>
            <a:buChar char="•"/>
          </a:pPr>
          <a:r>
            <a:rPr lang="en-GB" sz="1200" kern="1200"/>
            <a:t>Use the vision</a:t>
          </a:r>
          <a:endParaRPr lang="en-US" sz="1200" kern="1200"/>
        </a:p>
        <a:p>
          <a:pPr marL="114300" lvl="1" indent="-114300" algn="l" defTabSz="533400">
            <a:lnSpc>
              <a:spcPct val="90000"/>
            </a:lnSpc>
            <a:spcBef>
              <a:spcPct val="0"/>
            </a:spcBef>
            <a:spcAft>
              <a:spcPct val="15000"/>
            </a:spcAft>
            <a:buChar char="•"/>
          </a:pPr>
          <a:r>
            <a:rPr lang="en-GB" sz="1200" kern="1200"/>
            <a:t>Principles</a:t>
          </a:r>
          <a:endParaRPr lang="en-US" sz="1200" kern="1200"/>
        </a:p>
        <a:p>
          <a:pPr marL="114300" lvl="1" indent="-114300" algn="l" defTabSz="533400">
            <a:lnSpc>
              <a:spcPct val="90000"/>
            </a:lnSpc>
            <a:spcBef>
              <a:spcPct val="0"/>
            </a:spcBef>
            <a:spcAft>
              <a:spcPct val="15000"/>
            </a:spcAft>
            <a:buChar char="•"/>
          </a:pPr>
          <a:r>
            <a:rPr lang="en-GB" sz="1200" kern="1200"/>
            <a:t>Requirements</a:t>
          </a:r>
          <a:endParaRPr lang="en-US" sz="1200" kern="1200"/>
        </a:p>
        <a:p>
          <a:pPr marL="114300" lvl="1" indent="-114300" algn="l" defTabSz="533400">
            <a:lnSpc>
              <a:spcPct val="90000"/>
            </a:lnSpc>
            <a:spcBef>
              <a:spcPct val="0"/>
            </a:spcBef>
            <a:spcAft>
              <a:spcPct val="15000"/>
            </a:spcAft>
            <a:buChar char="•"/>
          </a:pPr>
          <a:r>
            <a:rPr lang="en-GB" sz="1200" kern="1200"/>
            <a:t>Other information </a:t>
          </a:r>
          <a:endParaRPr lang="en-US" sz="1200" kern="1200"/>
        </a:p>
      </dsp:txBody>
      <dsp:txXfrm>
        <a:off x="48815" y="57116"/>
        <a:ext cx="1550983" cy="1448414"/>
      </dsp:txXfrm>
    </dsp:sp>
    <dsp:sp modelId="{FD895B56-E53A-444E-8D15-6B00F944C448}">
      <dsp:nvSpPr>
        <dsp:cNvPr id="0" name=""/>
        <dsp:cNvSpPr/>
      </dsp:nvSpPr>
      <dsp:spPr>
        <a:xfrm>
          <a:off x="1808971" y="577826"/>
          <a:ext cx="347914" cy="406994"/>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808971" y="659225"/>
        <a:ext cx="243540" cy="244196"/>
      </dsp:txXfrm>
    </dsp:sp>
    <dsp:sp modelId="{C6072E9A-FD55-4C3E-B4C7-A72D06B9F406}">
      <dsp:nvSpPr>
        <dsp:cNvPr id="0" name=""/>
        <dsp:cNvSpPr/>
      </dsp:nvSpPr>
      <dsp:spPr>
        <a:xfrm>
          <a:off x="2301303" y="12054"/>
          <a:ext cx="1641107" cy="1538538"/>
        </a:xfrm>
        <a:prstGeom prst="roundRect">
          <a:avLst>
            <a:gd name="adj" fmla="val 10000"/>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a:t>Second </a:t>
          </a:r>
          <a:endParaRPr lang="en-US" sz="1200" kern="1200"/>
        </a:p>
        <a:p>
          <a:pPr marL="114300" lvl="1" indent="-114300" algn="l" defTabSz="533400">
            <a:lnSpc>
              <a:spcPct val="90000"/>
            </a:lnSpc>
            <a:spcBef>
              <a:spcPct val="0"/>
            </a:spcBef>
            <a:spcAft>
              <a:spcPct val="15000"/>
            </a:spcAft>
            <a:buChar char="•"/>
          </a:pPr>
          <a:r>
            <a:rPr lang="en-GB" sz="1200" kern="1200"/>
            <a:t>Define alternatives based on the criteria</a:t>
          </a:r>
          <a:endParaRPr lang="en-US" sz="1200" kern="1200"/>
        </a:p>
        <a:p>
          <a:pPr marL="114300" lvl="1" indent="-114300" algn="l" defTabSz="533400">
            <a:lnSpc>
              <a:spcPct val="90000"/>
            </a:lnSpc>
            <a:spcBef>
              <a:spcPct val="0"/>
            </a:spcBef>
            <a:spcAft>
              <a:spcPct val="15000"/>
            </a:spcAft>
            <a:buChar char="•"/>
          </a:pPr>
          <a:r>
            <a:rPr lang="en-GB" sz="1200" kern="1200"/>
            <a:t>Build an understanding of each</a:t>
          </a:r>
          <a:endParaRPr lang="en-US" sz="1200" kern="1200"/>
        </a:p>
      </dsp:txBody>
      <dsp:txXfrm>
        <a:off x="2346365" y="57116"/>
        <a:ext cx="1550983" cy="1448414"/>
      </dsp:txXfrm>
    </dsp:sp>
    <dsp:sp modelId="{14EC95A4-F072-41D7-B41F-B612A4CCA23C}">
      <dsp:nvSpPr>
        <dsp:cNvPr id="0" name=""/>
        <dsp:cNvSpPr/>
      </dsp:nvSpPr>
      <dsp:spPr>
        <a:xfrm>
          <a:off x="4106522" y="577826"/>
          <a:ext cx="347914" cy="406994"/>
        </a:xfrm>
        <a:prstGeom prst="rightArrow">
          <a:avLst>
            <a:gd name="adj1" fmla="val 60000"/>
            <a:gd name="adj2" fmla="val 50000"/>
          </a:avLst>
        </a:prstGeom>
        <a:solidFill>
          <a:schemeClr val="accent1">
            <a:shade val="90000"/>
            <a:hueOff val="174613"/>
            <a:satOff val="-2991"/>
            <a:lumOff val="1198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4106522" y="659225"/>
        <a:ext cx="243540" cy="244196"/>
      </dsp:txXfrm>
    </dsp:sp>
    <dsp:sp modelId="{460386BE-8C08-48E2-AE0B-B1E11ECB0AF3}">
      <dsp:nvSpPr>
        <dsp:cNvPr id="0" name=""/>
        <dsp:cNvSpPr/>
      </dsp:nvSpPr>
      <dsp:spPr>
        <a:xfrm>
          <a:off x="4598854" y="12054"/>
          <a:ext cx="1641107" cy="1538538"/>
        </a:xfrm>
        <a:prstGeom prst="roundRect">
          <a:avLst>
            <a:gd name="adj" fmla="val 10000"/>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a:t>Third </a:t>
          </a:r>
          <a:endParaRPr lang="en-US" sz="1200" kern="1200"/>
        </a:p>
        <a:p>
          <a:pPr marL="114300" lvl="1" indent="-114300" algn="l" defTabSz="533400">
            <a:lnSpc>
              <a:spcPct val="90000"/>
            </a:lnSpc>
            <a:spcBef>
              <a:spcPct val="0"/>
            </a:spcBef>
            <a:spcAft>
              <a:spcPct val="15000"/>
            </a:spcAft>
            <a:buChar char="•"/>
          </a:pPr>
          <a:r>
            <a:rPr lang="en-GB" sz="1200" kern="1200"/>
            <a:t>Either select one of the alternatives or </a:t>
          </a:r>
          <a:endParaRPr lang="en-US" sz="1200" kern="1200"/>
        </a:p>
        <a:p>
          <a:pPr marL="114300" lvl="1" indent="-114300" algn="l" defTabSz="533400">
            <a:lnSpc>
              <a:spcPct val="90000"/>
            </a:lnSpc>
            <a:spcBef>
              <a:spcPct val="0"/>
            </a:spcBef>
            <a:spcAft>
              <a:spcPct val="15000"/>
            </a:spcAft>
            <a:buChar char="•"/>
          </a:pPr>
          <a:r>
            <a:rPr lang="en-GB" sz="1200" kern="1200"/>
            <a:t>Combine features from more than one</a:t>
          </a:r>
          <a:endParaRPr lang="en-US" sz="1200" kern="1200"/>
        </a:p>
        <a:p>
          <a:pPr marL="114300" lvl="1" indent="-114300" algn="l" defTabSz="533400">
            <a:lnSpc>
              <a:spcPct val="90000"/>
            </a:lnSpc>
            <a:spcBef>
              <a:spcPct val="0"/>
            </a:spcBef>
            <a:spcAft>
              <a:spcPct val="15000"/>
            </a:spcAft>
            <a:buChar char="•"/>
          </a:pPr>
          <a:r>
            <a:rPr lang="en-GB" sz="1200" kern="1200"/>
            <a:t>To create the proposed alternative</a:t>
          </a:r>
          <a:endParaRPr lang="en-US" sz="1200" kern="1200"/>
        </a:p>
      </dsp:txBody>
      <dsp:txXfrm>
        <a:off x="4643916" y="57116"/>
        <a:ext cx="1550983" cy="1448414"/>
      </dsp:txXfrm>
    </dsp:sp>
    <dsp:sp modelId="{C304BE43-1FFA-4017-9594-F38FBB6A9B78}">
      <dsp:nvSpPr>
        <dsp:cNvPr id="0" name=""/>
        <dsp:cNvSpPr/>
      </dsp:nvSpPr>
      <dsp:spPr>
        <a:xfrm>
          <a:off x="6404072" y="577826"/>
          <a:ext cx="347914" cy="406994"/>
        </a:xfrm>
        <a:prstGeom prst="rightArrow">
          <a:avLst>
            <a:gd name="adj1" fmla="val 60000"/>
            <a:gd name="adj2" fmla="val 50000"/>
          </a:avLst>
        </a:prstGeom>
        <a:solidFill>
          <a:schemeClr val="accent1">
            <a:shade val="90000"/>
            <a:hueOff val="349225"/>
            <a:satOff val="-5981"/>
            <a:lumOff val="2396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6404072" y="659225"/>
        <a:ext cx="243540" cy="244196"/>
      </dsp:txXfrm>
    </dsp:sp>
    <dsp:sp modelId="{B179FDB0-922E-4E34-9583-9C2F990CB433}">
      <dsp:nvSpPr>
        <dsp:cNvPr id="0" name=""/>
        <dsp:cNvSpPr/>
      </dsp:nvSpPr>
      <dsp:spPr>
        <a:xfrm>
          <a:off x="6896405" y="12054"/>
          <a:ext cx="1641107" cy="1538538"/>
        </a:xfrm>
        <a:prstGeom prst="roundRect">
          <a:avLst>
            <a:gd name="adj" fmla="val 100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a:t>Perfor</a:t>
          </a:r>
          <a:r>
            <a:rPr lang="en-GB" sz="1200" kern="1200"/>
            <a:t>m</a:t>
          </a:r>
          <a:endParaRPr lang="en-US" sz="1200" kern="1200"/>
        </a:p>
        <a:p>
          <a:pPr marL="114300" lvl="1" indent="-114300" algn="l" defTabSz="533400">
            <a:lnSpc>
              <a:spcPct val="90000"/>
            </a:lnSpc>
            <a:spcBef>
              <a:spcPct val="0"/>
            </a:spcBef>
            <a:spcAft>
              <a:spcPct val="15000"/>
            </a:spcAft>
            <a:buChar char="•"/>
          </a:pPr>
          <a:r>
            <a:rPr lang="en-GB" sz="1200" kern="1200"/>
            <a:t>Criteria</a:t>
          </a:r>
          <a:endParaRPr lang="en-US" sz="1200" kern="1200"/>
        </a:p>
        <a:p>
          <a:pPr marL="114300" lvl="1" indent="-114300" algn="l" defTabSz="533400">
            <a:lnSpc>
              <a:spcPct val="90000"/>
            </a:lnSpc>
            <a:spcBef>
              <a:spcPct val="0"/>
            </a:spcBef>
            <a:spcAft>
              <a:spcPct val="15000"/>
            </a:spcAft>
            <a:buChar char="•"/>
          </a:pPr>
          <a:r>
            <a:rPr lang="en-GB" sz="1200" kern="1200"/>
            <a:t>Identify alternatives</a:t>
          </a:r>
          <a:endParaRPr lang="en-US" sz="1200" kern="1200"/>
        </a:p>
        <a:p>
          <a:pPr marL="114300" lvl="1" indent="-114300" algn="l" defTabSz="533400">
            <a:lnSpc>
              <a:spcPct val="90000"/>
            </a:lnSpc>
            <a:spcBef>
              <a:spcPct val="0"/>
            </a:spcBef>
            <a:spcAft>
              <a:spcPct val="15000"/>
            </a:spcAft>
            <a:buChar char="•"/>
          </a:pPr>
          <a:r>
            <a:rPr lang="en-GB" sz="1200" kern="1200"/>
            <a:t>Choose from alternatives and define in detail</a:t>
          </a:r>
          <a:endParaRPr lang="en-US" sz="1200" kern="1200"/>
        </a:p>
      </dsp:txBody>
      <dsp:txXfrm>
        <a:off x="6941467" y="57116"/>
        <a:ext cx="1550983" cy="144841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F4157-C01C-4379-B0D8-F3D80FB1A242}">
      <dsp:nvSpPr>
        <dsp:cNvPr id="0" name=""/>
        <dsp:cNvSpPr/>
      </dsp:nvSpPr>
      <dsp:spPr>
        <a:xfrm>
          <a:off x="302299" y="30111"/>
          <a:ext cx="4518248" cy="30966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a:t>Trade-off requires a compromise between </a:t>
          </a:r>
          <a:endParaRPr lang="en-US" sz="1200" kern="1200"/>
        </a:p>
      </dsp:txBody>
      <dsp:txXfrm>
        <a:off x="317416" y="45228"/>
        <a:ext cx="4488014" cy="279429"/>
      </dsp:txXfrm>
    </dsp:sp>
    <dsp:sp modelId="{66303EBE-4A61-4768-96D8-AC49A86ADDD8}">
      <dsp:nvSpPr>
        <dsp:cNvPr id="0" name=""/>
        <dsp:cNvSpPr/>
      </dsp:nvSpPr>
      <dsp:spPr>
        <a:xfrm>
          <a:off x="694914" y="339774"/>
          <a:ext cx="4092027" cy="3648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50"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GB" sz="1200" kern="1200" dirty="0"/>
            <a:t>One stakeholder’s preferences</a:t>
          </a:r>
          <a:endParaRPr lang="en-US" sz="1200" kern="1200" dirty="0"/>
        </a:p>
        <a:p>
          <a:pPr marL="114300" lvl="1" indent="-114300" algn="l" defTabSz="533400">
            <a:lnSpc>
              <a:spcPct val="90000"/>
            </a:lnSpc>
            <a:spcBef>
              <a:spcPct val="0"/>
            </a:spcBef>
            <a:spcAft>
              <a:spcPct val="20000"/>
            </a:spcAft>
            <a:buChar char="•"/>
          </a:pPr>
          <a:r>
            <a:rPr lang="en-GB" sz="1200" kern="1200" dirty="0"/>
            <a:t>Different stakeholders’ preferences</a:t>
          </a:r>
          <a:endParaRPr lang="en-US" sz="1200" kern="1200" dirty="0"/>
        </a:p>
      </dsp:txBody>
      <dsp:txXfrm>
        <a:off x="694914" y="339774"/>
        <a:ext cx="4092027" cy="364877"/>
      </dsp:txXfrm>
    </dsp:sp>
    <dsp:sp modelId="{F12BA39C-70DD-413C-B732-53B791AC12AB}">
      <dsp:nvSpPr>
        <dsp:cNvPr id="0" name=""/>
        <dsp:cNvSpPr/>
      </dsp:nvSpPr>
      <dsp:spPr>
        <a:xfrm>
          <a:off x="302299" y="704651"/>
          <a:ext cx="4518248" cy="309663"/>
        </a:xfrm>
        <a:prstGeom prst="round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a:t>Effective trade-off requires understanding</a:t>
          </a:r>
          <a:endParaRPr lang="en-US" sz="1200" kern="1200"/>
        </a:p>
      </dsp:txBody>
      <dsp:txXfrm>
        <a:off x="317416" y="719768"/>
        <a:ext cx="4488014" cy="279429"/>
      </dsp:txXfrm>
    </dsp:sp>
    <dsp:sp modelId="{86BCBEF2-E162-4B96-9FA4-D41345A8C1F2}">
      <dsp:nvSpPr>
        <dsp:cNvPr id="0" name=""/>
        <dsp:cNvSpPr/>
      </dsp:nvSpPr>
      <dsp:spPr>
        <a:xfrm>
          <a:off x="694914" y="1014315"/>
          <a:ext cx="4092027" cy="5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50"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GB" sz="1200" kern="1200"/>
            <a:t>Value preference</a:t>
          </a:r>
          <a:endParaRPr lang="en-US" sz="1200" kern="1200"/>
        </a:p>
        <a:p>
          <a:pPr marL="114300" lvl="1" indent="-114300" algn="l" defTabSz="533400">
            <a:lnSpc>
              <a:spcPct val="90000"/>
            </a:lnSpc>
            <a:spcBef>
              <a:spcPct val="0"/>
            </a:spcBef>
            <a:spcAft>
              <a:spcPct val="20000"/>
            </a:spcAft>
            <a:buChar char="•"/>
          </a:pPr>
          <a:r>
            <a:rPr lang="en-GB" sz="1200" kern="1200"/>
            <a:t>Priority </a:t>
          </a:r>
          <a:endParaRPr lang="en-US" sz="1200" kern="1200"/>
        </a:p>
        <a:p>
          <a:pPr marL="114300" lvl="1" indent="-114300" algn="l" defTabSz="533400">
            <a:lnSpc>
              <a:spcPct val="90000"/>
            </a:lnSpc>
            <a:spcBef>
              <a:spcPct val="0"/>
            </a:spcBef>
            <a:spcAft>
              <a:spcPct val="20000"/>
            </a:spcAft>
            <a:buChar char="•"/>
          </a:pPr>
          <a:r>
            <a:rPr lang="en-GB" sz="1200" kern="1200"/>
            <a:t>Scope of change necessary to realize the target</a:t>
          </a:r>
          <a:endParaRPr lang="en-US" sz="1200" kern="1200"/>
        </a:p>
      </dsp:txBody>
      <dsp:txXfrm>
        <a:off x="694914" y="1014315"/>
        <a:ext cx="4092027" cy="599204"/>
      </dsp:txXfrm>
    </dsp:sp>
    <dsp:sp modelId="{6D7031AE-1817-448C-9DDE-9342B7BA4099}">
      <dsp:nvSpPr>
        <dsp:cNvPr id="0" name=""/>
        <dsp:cNvSpPr/>
      </dsp:nvSpPr>
      <dsp:spPr>
        <a:xfrm>
          <a:off x="302299" y="1613519"/>
          <a:ext cx="4518248" cy="309663"/>
        </a:xfrm>
        <a:prstGeom prst="round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a:t>As a rule, stakeholders under-perform when that trade-off </a:t>
          </a:r>
          <a:endParaRPr lang="en-US" sz="1200" kern="1200"/>
        </a:p>
      </dsp:txBody>
      <dsp:txXfrm>
        <a:off x="317416" y="1628636"/>
        <a:ext cx="4488014" cy="279429"/>
      </dsp:txXfrm>
    </dsp:sp>
    <dsp:sp modelId="{E210E137-716C-4117-9F01-C4F6E5C2C7AA}">
      <dsp:nvSpPr>
        <dsp:cNvPr id="0" name=""/>
        <dsp:cNvSpPr/>
      </dsp:nvSpPr>
      <dsp:spPr>
        <a:xfrm>
          <a:off x="694914" y="1923182"/>
          <a:ext cx="4092027" cy="582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50"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GB" sz="1200" kern="1200"/>
            <a:t>Stands beyond their span of control</a:t>
          </a:r>
          <a:endParaRPr lang="en-US" sz="1200" kern="1200"/>
        </a:p>
        <a:p>
          <a:pPr marL="114300" lvl="1" indent="-114300" algn="l" defTabSz="533400">
            <a:lnSpc>
              <a:spcPct val="90000"/>
            </a:lnSpc>
            <a:spcBef>
              <a:spcPct val="0"/>
            </a:spcBef>
            <a:spcAft>
              <a:spcPct val="20000"/>
            </a:spcAft>
            <a:buChar char="•"/>
          </a:pPr>
          <a:r>
            <a:rPr lang="en-GB" sz="1200" kern="1200"/>
            <a:t>Span of interest</a:t>
          </a:r>
          <a:endParaRPr lang="en-US" sz="1200" kern="1200"/>
        </a:p>
        <a:p>
          <a:pPr marL="114300" lvl="1" indent="-114300" algn="l" defTabSz="533400">
            <a:lnSpc>
              <a:spcPct val="90000"/>
            </a:lnSpc>
            <a:spcBef>
              <a:spcPct val="0"/>
            </a:spcBef>
            <a:spcAft>
              <a:spcPct val="20000"/>
            </a:spcAft>
            <a:buChar char="•"/>
          </a:pPr>
          <a:r>
            <a:rPr lang="en-GB" sz="1200" kern="1200"/>
            <a:t>Involves the preferences of different stakeholders</a:t>
          </a:r>
          <a:endParaRPr lang="en-US" sz="1200" kern="1200"/>
        </a:p>
      </dsp:txBody>
      <dsp:txXfrm>
        <a:off x="694914" y="1923182"/>
        <a:ext cx="4092027" cy="582164"/>
      </dsp:txXfrm>
    </dsp:sp>
    <dsp:sp modelId="{247D16CA-8B10-4C1B-B3B6-BD2F50691736}">
      <dsp:nvSpPr>
        <dsp:cNvPr id="0" name=""/>
        <dsp:cNvSpPr/>
      </dsp:nvSpPr>
      <dsp:spPr>
        <a:xfrm>
          <a:off x="302299" y="2505346"/>
          <a:ext cx="4518248" cy="309663"/>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a:t>In facilitating the trade-off discussion</a:t>
          </a:r>
          <a:endParaRPr lang="en-US" sz="1200" kern="1200"/>
        </a:p>
      </dsp:txBody>
      <dsp:txXfrm>
        <a:off x="317416" y="2520463"/>
        <a:ext cx="4488014" cy="279429"/>
      </dsp:txXfrm>
    </dsp:sp>
    <dsp:sp modelId="{D0F4E49F-01A4-4B4D-89D4-2BA9F8BA6C4C}">
      <dsp:nvSpPr>
        <dsp:cNvPr id="0" name=""/>
        <dsp:cNvSpPr/>
      </dsp:nvSpPr>
      <dsp:spPr>
        <a:xfrm>
          <a:off x="694914" y="2815009"/>
          <a:ext cx="4092027" cy="661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50"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GB" sz="1200" kern="1200"/>
            <a:t>Chase down all impacts </a:t>
          </a:r>
          <a:endParaRPr lang="en-US" sz="1200" kern="1200"/>
        </a:p>
        <a:p>
          <a:pPr marL="114300" lvl="1" indent="-114300" algn="l" defTabSz="533400">
            <a:lnSpc>
              <a:spcPct val="90000"/>
            </a:lnSpc>
            <a:spcBef>
              <a:spcPct val="0"/>
            </a:spcBef>
            <a:spcAft>
              <a:spcPct val="20000"/>
            </a:spcAft>
            <a:buChar char="•"/>
          </a:pPr>
          <a:r>
            <a:rPr lang="en-GB" sz="1200" kern="1200"/>
            <a:t>Think through the end game needs</a:t>
          </a:r>
          <a:endParaRPr lang="en-US" sz="1200" kern="1200"/>
        </a:p>
        <a:p>
          <a:pPr marL="114300" lvl="1" indent="-114300" algn="l" defTabSz="533400">
            <a:lnSpc>
              <a:spcPct val="90000"/>
            </a:lnSpc>
            <a:spcBef>
              <a:spcPct val="0"/>
            </a:spcBef>
            <a:spcAft>
              <a:spcPct val="20000"/>
            </a:spcAft>
            <a:buChar char="•"/>
          </a:pPr>
          <a:r>
            <a:rPr lang="en-GB" sz="1200" kern="1200"/>
            <a:t>Surface requisite dimensions</a:t>
          </a:r>
          <a:endParaRPr lang="en-US" sz="1200" kern="1200"/>
        </a:p>
      </dsp:txBody>
      <dsp:txXfrm>
        <a:off x="694914" y="2815009"/>
        <a:ext cx="4092027" cy="661753"/>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B03CC-228F-4900-A91E-17273C59F076}">
      <dsp:nvSpPr>
        <dsp:cNvPr id="0" name=""/>
        <dsp:cNvSpPr/>
      </dsp:nvSpPr>
      <dsp:spPr>
        <a:xfrm>
          <a:off x="1414304" y="22969"/>
          <a:ext cx="1372500" cy="1372500"/>
        </a:xfrm>
        <a:prstGeom prst="ellipse">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5CD7DF7C-DA8B-4A65-ABFD-6812232E7165}">
      <dsp:nvSpPr>
        <dsp:cNvPr id="0" name=""/>
        <dsp:cNvSpPr/>
      </dsp:nvSpPr>
      <dsp:spPr>
        <a:xfrm>
          <a:off x="1706805" y="315469"/>
          <a:ext cx="787500" cy="78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E9FCDC-8826-4171-9217-3D61ED6897EF}">
      <dsp:nvSpPr>
        <dsp:cNvPr id="0" name=""/>
        <dsp:cNvSpPr/>
      </dsp:nvSpPr>
      <dsp:spPr>
        <a:xfrm>
          <a:off x="100304" y="1822969"/>
          <a:ext cx="4000500" cy="829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dirty="0"/>
            <a:t>“a balance achieved between two desirable but incompatible features; a compromise”</a:t>
          </a:r>
          <a:endParaRPr lang="en-US" sz="1800" kern="1200" dirty="0"/>
        </a:p>
      </dsp:txBody>
      <dsp:txXfrm>
        <a:off x="100304" y="1822969"/>
        <a:ext cx="4000500" cy="829230"/>
      </dsp:txXfrm>
    </dsp:sp>
    <dsp:sp modelId="{961C13DB-76A8-48F6-BAF7-71D5508BE5D8}">
      <dsp:nvSpPr>
        <dsp:cNvPr id="0" name=""/>
        <dsp:cNvSpPr/>
      </dsp:nvSpPr>
      <dsp:spPr>
        <a:xfrm>
          <a:off x="5808555" y="22969"/>
          <a:ext cx="1372500" cy="1372500"/>
        </a:xfrm>
        <a:prstGeom prst="ellipse">
          <a:avLst/>
        </a:prstGeom>
        <a:solidFill>
          <a:srgbClr val="68CEE8"/>
        </a:solidFill>
        <a:ln>
          <a:solidFill>
            <a:srgbClr val="68CEE8"/>
          </a:solidFill>
        </a:ln>
        <a:effectLst/>
      </dsp:spPr>
      <dsp:style>
        <a:lnRef idx="0">
          <a:scrgbClr r="0" g="0" b="0"/>
        </a:lnRef>
        <a:fillRef idx="1">
          <a:scrgbClr r="0" g="0" b="0"/>
        </a:fillRef>
        <a:effectRef idx="0">
          <a:scrgbClr r="0" g="0" b="0"/>
        </a:effectRef>
        <a:fontRef idx="minor"/>
      </dsp:style>
    </dsp:sp>
    <dsp:sp modelId="{BD829129-A0CC-4032-AAAE-9A1347AEAB03}">
      <dsp:nvSpPr>
        <dsp:cNvPr id="0" name=""/>
        <dsp:cNvSpPr/>
      </dsp:nvSpPr>
      <dsp:spPr>
        <a:xfrm>
          <a:off x="6101055" y="315469"/>
          <a:ext cx="787500" cy="78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rgbClr val="68CEE8"/>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93AF24-BB0C-495B-B489-B232383BCA37}">
      <dsp:nvSpPr>
        <dsp:cNvPr id="0" name=""/>
        <dsp:cNvSpPr/>
      </dsp:nvSpPr>
      <dsp:spPr>
        <a:xfrm>
          <a:off x="4494555" y="1822969"/>
          <a:ext cx="4000500" cy="829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“losing one quality, aspect, or amount of something in return for gaining another quality, aspect, or amount” </a:t>
          </a:r>
          <a:endParaRPr lang="en-US" sz="1800" kern="1200"/>
        </a:p>
      </dsp:txBody>
      <dsp:txXfrm>
        <a:off x="4494555" y="1822969"/>
        <a:ext cx="4000500" cy="82923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452F7-FE66-4878-808F-5011F565D3A3}">
      <dsp:nvSpPr>
        <dsp:cNvPr id="0" name=""/>
        <dsp:cNvSpPr/>
      </dsp:nvSpPr>
      <dsp:spPr>
        <a:xfrm>
          <a:off x="0" y="398377"/>
          <a:ext cx="4954018" cy="126000"/>
        </a:xfrm>
        <a:prstGeom prst="rect">
          <a:avLst/>
        </a:prstGeom>
        <a:solidFill>
          <a:schemeClr val="lt1">
            <a:alpha val="90000"/>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EE6475E-6380-4750-B333-F30E72EFCCC4}">
      <dsp:nvSpPr>
        <dsp:cNvPr id="0" name=""/>
        <dsp:cNvSpPr/>
      </dsp:nvSpPr>
      <dsp:spPr>
        <a:xfrm>
          <a:off x="14859" y="161029"/>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Core of the TOGAF framework</a:t>
          </a:r>
          <a:endParaRPr lang="en-US" sz="1200" kern="1200"/>
        </a:p>
      </dsp:txBody>
      <dsp:txXfrm>
        <a:off x="30048" y="176218"/>
        <a:ext cx="4325889" cy="280770"/>
      </dsp:txXfrm>
    </dsp:sp>
    <dsp:sp modelId="{74469945-C9A0-45B3-92CB-B7588BC73B3A}">
      <dsp:nvSpPr>
        <dsp:cNvPr id="0" name=""/>
        <dsp:cNvSpPr/>
      </dsp:nvSpPr>
      <dsp:spPr>
        <a:xfrm>
          <a:off x="0" y="788725"/>
          <a:ext cx="4954018" cy="126000"/>
        </a:xfrm>
        <a:prstGeom prst="rect">
          <a:avLst/>
        </a:prstGeom>
        <a:solidFill>
          <a:schemeClr val="lt1">
            <a:alpha val="90000"/>
            <a:hueOff val="0"/>
            <a:satOff val="0"/>
            <a:lumOff val="0"/>
            <a:alphaOff val="0"/>
          </a:schemeClr>
        </a:solidFill>
        <a:ln w="6350" cap="flat" cmpd="sng" algn="ctr">
          <a:solidFill>
            <a:schemeClr val="accent1">
              <a:shade val="50000"/>
              <a:hueOff val="100623"/>
              <a:satOff val="-2451"/>
              <a:lumOff val="10724"/>
              <a:alphaOff val="0"/>
            </a:schemeClr>
          </a:solidFill>
          <a:prstDash val="solid"/>
          <a:miter lim="800000"/>
        </a:ln>
        <a:effectLst/>
      </dsp:spPr>
      <dsp:style>
        <a:lnRef idx="1">
          <a:scrgbClr r="0" g="0" b="0"/>
        </a:lnRef>
        <a:fillRef idx="1">
          <a:scrgbClr r="0" g="0" b="0"/>
        </a:fillRef>
        <a:effectRef idx="2">
          <a:scrgbClr r="0" g="0" b="0"/>
        </a:effectRef>
        <a:fontRef idx="minor"/>
      </dsp:style>
    </dsp:sp>
    <dsp:sp modelId="{2FE04E01-9C09-45F7-A5B9-A4EDC9D24C4D}">
      <dsp:nvSpPr>
        <dsp:cNvPr id="0" name=""/>
        <dsp:cNvSpPr/>
      </dsp:nvSpPr>
      <dsp:spPr>
        <a:xfrm>
          <a:off x="14859" y="551377"/>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Contributions from many architecture practitioners </a:t>
          </a:r>
          <a:endParaRPr lang="en-US" sz="1200" kern="1200"/>
        </a:p>
      </dsp:txBody>
      <dsp:txXfrm>
        <a:off x="30048" y="566566"/>
        <a:ext cx="4325889" cy="280770"/>
      </dsp:txXfrm>
    </dsp:sp>
    <dsp:sp modelId="{76C243D0-D4DF-4EE4-B6DB-A44D9130B2ED}">
      <dsp:nvSpPr>
        <dsp:cNvPr id="0" name=""/>
        <dsp:cNvSpPr/>
      </dsp:nvSpPr>
      <dsp:spPr>
        <a:xfrm>
          <a:off x="0" y="1179073"/>
          <a:ext cx="4954018" cy="126000"/>
        </a:xfrm>
        <a:prstGeom prst="rect">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2">
          <a:scrgbClr r="0" g="0" b="0"/>
        </a:effectRef>
        <a:fontRef idx="minor"/>
      </dsp:style>
    </dsp:sp>
    <dsp:sp modelId="{DBCE68BD-BF2A-455B-89F8-DCC6B104C5E0}">
      <dsp:nvSpPr>
        <dsp:cNvPr id="0" name=""/>
        <dsp:cNvSpPr/>
      </dsp:nvSpPr>
      <dsp:spPr>
        <a:xfrm>
          <a:off x="14859" y="941725"/>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A process for developing an enterprise architecture</a:t>
          </a:r>
          <a:endParaRPr lang="en-US" sz="1200" kern="1200"/>
        </a:p>
      </dsp:txBody>
      <dsp:txXfrm>
        <a:off x="30048" y="956914"/>
        <a:ext cx="4325889" cy="280770"/>
      </dsp:txXfrm>
    </dsp:sp>
    <dsp:sp modelId="{2D1D3C46-7F96-4619-8CEB-DE4B0A5E9003}">
      <dsp:nvSpPr>
        <dsp:cNvPr id="0" name=""/>
        <dsp:cNvSpPr/>
      </dsp:nvSpPr>
      <dsp:spPr>
        <a:xfrm>
          <a:off x="0" y="1569421"/>
          <a:ext cx="4954018" cy="126000"/>
        </a:xfrm>
        <a:prstGeom prst="rect">
          <a:avLst/>
        </a:prstGeom>
        <a:solidFill>
          <a:schemeClr val="lt1">
            <a:alpha val="90000"/>
            <a:hueOff val="0"/>
            <a:satOff val="0"/>
            <a:lumOff val="0"/>
            <a:alphaOff val="0"/>
          </a:schemeClr>
        </a:solidFill>
        <a:ln w="6350" cap="flat" cmpd="sng" algn="ctr">
          <a:solidFill>
            <a:schemeClr val="accent1">
              <a:shade val="50000"/>
              <a:hueOff val="301870"/>
              <a:satOff val="-7352"/>
              <a:lumOff val="32172"/>
              <a:alphaOff val="0"/>
            </a:schemeClr>
          </a:solidFill>
          <a:prstDash val="solid"/>
          <a:miter lim="800000"/>
        </a:ln>
        <a:effectLst/>
      </dsp:spPr>
      <dsp:style>
        <a:lnRef idx="1">
          <a:scrgbClr r="0" g="0" b="0"/>
        </a:lnRef>
        <a:fillRef idx="1">
          <a:scrgbClr r="0" g="0" b="0"/>
        </a:fillRef>
        <a:effectRef idx="2">
          <a:scrgbClr r="0" g="0" b="0"/>
        </a:effectRef>
        <a:fontRef idx="minor"/>
      </dsp:style>
    </dsp:sp>
    <dsp:sp modelId="{A77566D4-EB27-40DA-BDF8-2ADB7840D40A}">
      <dsp:nvSpPr>
        <dsp:cNvPr id="0" name=""/>
        <dsp:cNvSpPr/>
      </dsp:nvSpPr>
      <dsp:spPr>
        <a:xfrm>
          <a:off x="14859" y="1332073"/>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Integrates all the elements within the TOGAF® </a:t>
          </a:r>
          <a:br>
            <a:rPr lang="en-GB" sz="1200" kern="1200"/>
          </a:br>
          <a:r>
            <a:rPr lang="en-GB" sz="1200" kern="1200"/>
            <a:t>standard </a:t>
          </a:r>
          <a:endParaRPr lang="en-US" sz="1200" kern="1200"/>
        </a:p>
      </dsp:txBody>
      <dsp:txXfrm>
        <a:off x="30048" y="1347262"/>
        <a:ext cx="4325889" cy="280770"/>
      </dsp:txXfrm>
    </dsp:sp>
    <dsp:sp modelId="{86DCC329-9E7A-446B-99CA-AD186175ADB6}">
      <dsp:nvSpPr>
        <dsp:cNvPr id="0" name=""/>
        <dsp:cNvSpPr/>
      </dsp:nvSpPr>
      <dsp:spPr>
        <a:xfrm>
          <a:off x="0" y="2015186"/>
          <a:ext cx="4954018" cy="945000"/>
        </a:xfrm>
        <a:prstGeom prst="rect">
          <a:avLst/>
        </a:prstGeom>
        <a:solidFill>
          <a:schemeClr val="lt1">
            <a:alpha val="90000"/>
            <a:hueOff val="0"/>
            <a:satOff val="0"/>
            <a:lumOff val="0"/>
            <a:alphaOff val="0"/>
          </a:schemeClr>
        </a:solidFill>
        <a:ln w="6350" cap="flat" cmpd="sng" algn="ctr">
          <a:solidFill>
            <a:schemeClr val="accent1">
              <a:shade val="50000"/>
              <a:hueOff val="402493"/>
              <a:satOff val="-9802"/>
              <a:lumOff val="4289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84487" tIns="104140" rIns="384487" bIns="85344" numCol="1" spcCol="1270" anchor="t" anchorCtr="0">
          <a:noAutofit/>
        </a:bodyPr>
        <a:lstStyle/>
        <a:p>
          <a:pPr marL="365760" lvl="1" indent="-182880" algn="l" defTabSz="533400">
            <a:lnSpc>
              <a:spcPct val="100000"/>
            </a:lnSpc>
            <a:spcBef>
              <a:spcPts val="600"/>
            </a:spcBef>
            <a:spcAft>
              <a:spcPts val="0"/>
            </a:spcAft>
            <a:buFont typeface="Wingdings" panose="05000000000000000000" pitchFamily="2" charset="2"/>
            <a:buChar char="q"/>
          </a:pPr>
          <a:r>
            <a:rPr lang="en-GB" sz="1200" kern="1200"/>
            <a:t>Business</a:t>
          </a:r>
          <a:endParaRPr lang="en-US" sz="1200" kern="1200"/>
        </a:p>
        <a:p>
          <a:pPr marL="365760" lvl="1" indent="-182880" algn="l" defTabSz="533400">
            <a:lnSpc>
              <a:spcPct val="100000"/>
            </a:lnSpc>
            <a:spcBef>
              <a:spcPct val="0"/>
            </a:spcBef>
            <a:spcAft>
              <a:spcPts val="0"/>
            </a:spcAft>
            <a:buFont typeface="Wingdings" panose="05000000000000000000" pitchFamily="2" charset="2"/>
            <a:buChar char="q"/>
          </a:pPr>
          <a:r>
            <a:rPr lang="en-GB" sz="1200" kern="1200"/>
            <a:t>Data</a:t>
          </a:r>
          <a:endParaRPr lang="en-US" sz="1200" kern="1200"/>
        </a:p>
        <a:p>
          <a:pPr marL="365760" lvl="1" indent="-182880" algn="l" defTabSz="533400">
            <a:lnSpc>
              <a:spcPct val="100000"/>
            </a:lnSpc>
            <a:spcBef>
              <a:spcPct val="0"/>
            </a:spcBef>
            <a:spcAft>
              <a:spcPts val="0"/>
            </a:spcAft>
            <a:buFont typeface="Wingdings" panose="05000000000000000000" pitchFamily="2" charset="2"/>
            <a:buChar char="q"/>
          </a:pPr>
          <a:r>
            <a:rPr lang="en-GB" sz="1200" kern="1200"/>
            <a:t>Application</a:t>
          </a:r>
          <a:endParaRPr lang="en-US" sz="1200" kern="1200"/>
        </a:p>
        <a:p>
          <a:pPr marL="365760" lvl="1" indent="-182880" algn="l" defTabSz="533400">
            <a:lnSpc>
              <a:spcPct val="100000"/>
            </a:lnSpc>
            <a:spcBef>
              <a:spcPct val="0"/>
            </a:spcBef>
            <a:spcAft>
              <a:spcPts val="0"/>
            </a:spcAft>
            <a:buFont typeface="Wingdings" panose="05000000000000000000" pitchFamily="2" charset="2"/>
            <a:buChar char="q"/>
          </a:pPr>
          <a:r>
            <a:rPr lang="en-GB" sz="1200" kern="1200"/>
            <a:t>Technology</a:t>
          </a:r>
          <a:endParaRPr lang="en-US" sz="1200" kern="1200"/>
        </a:p>
      </dsp:txBody>
      <dsp:txXfrm>
        <a:off x="0" y="2015186"/>
        <a:ext cx="4954018" cy="945000"/>
      </dsp:txXfrm>
    </dsp:sp>
    <dsp:sp modelId="{35613155-EAFA-47CC-B98D-3DEA8FAE2A6B}">
      <dsp:nvSpPr>
        <dsp:cNvPr id="0" name=""/>
        <dsp:cNvSpPr/>
      </dsp:nvSpPr>
      <dsp:spPr>
        <a:xfrm>
          <a:off x="14859" y="1722421"/>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Designed to address enterprise’s business and IT</a:t>
          </a:r>
          <a:br>
            <a:rPr lang="en-GB" sz="1200" kern="1200"/>
          </a:br>
          <a:r>
            <a:rPr lang="en-GB" sz="1200" kern="1200"/>
            <a:t>needs by providing a set of architectural views:</a:t>
          </a:r>
          <a:endParaRPr lang="en-US" sz="1200" kern="1200"/>
        </a:p>
      </dsp:txBody>
      <dsp:txXfrm>
        <a:off x="30048" y="1737610"/>
        <a:ext cx="4325889" cy="280770"/>
      </dsp:txXfrm>
    </dsp:sp>
    <dsp:sp modelId="{3D954691-D531-413C-8A16-7A4860059A40}">
      <dsp:nvSpPr>
        <dsp:cNvPr id="0" name=""/>
        <dsp:cNvSpPr/>
      </dsp:nvSpPr>
      <dsp:spPr>
        <a:xfrm>
          <a:off x="0" y="3169118"/>
          <a:ext cx="4954018" cy="126000"/>
        </a:xfrm>
        <a:prstGeom prst="rect">
          <a:avLst/>
        </a:prstGeom>
        <a:solidFill>
          <a:schemeClr val="lt1">
            <a:alpha val="90000"/>
            <a:hueOff val="0"/>
            <a:satOff val="0"/>
            <a:lumOff val="0"/>
            <a:alphaOff val="0"/>
          </a:schemeClr>
        </a:solidFill>
        <a:ln w="6350" cap="flat" cmpd="sng" algn="ctr">
          <a:solidFill>
            <a:schemeClr val="accent1">
              <a:shade val="50000"/>
              <a:hueOff val="301870"/>
              <a:satOff val="-7352"/>
              <a:lumOff val="32172"/>
              <a:alphaOff val="0"/>
            </a:schemeClr>
          </a:solidFill>
          <a:prstDash val="solid"/>
          <a:miter lim="800000"/>
        </a:ln>
        <a:effectLst/>
      </dsp:spPr>
      <dsp:style>
        <a:lnRef idx="1">
          <a:scrgbClr r="0" g="0" b="0"/>
        </a:lnRef>
        <a:fillRef idx="1">
          <a:scrgbClr r="0" g="0" b="0"/>
        </a:fillRef>
        <a:effectRef idx="2">
          <a:scrgbClr r="0" g="0" b="0"/>
        </a:effectRef>
        <a:fontRef idx="minor"/>
      </dsp:style>
    </dsp:sp>
    <dsp:sp modelId="{238C4428-FEB9-4EF4-8295-769DBE29FB04}">
      <dsp:nvSpPr>
        <dsp:cNvPr id="0" name=""/>
        <dsp:cNvSpPr/>
      </dsp:nvSpPr>
      <dsp:spPr>
        <a:xfrm>
          <a:off x="14859" y="2931770"/>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A set of recommended deliverables</a:t>
          </a:r>
          <a:endParaRPr lang="en-US" sz="1200" kern="1200"/>
        </a:p>
      </dsp:txBody>
      <dsp:txXfrm>
        <a:off x="30048" y="2946959"/>
        <a:ext cx="4325889" cy="280770"/>
      </dsp:txXfrm>
    </dsp:sp>
    <dsp:sp modelId="{45E7B804-B509-490E-9A1D-E17DA08F061F}">
      <dsp:nvSpPr>
        <dsp:cNvPr id="0" name=""/>
        <dsp:cNvSpPr/>
      </dsp:nvSpPr>
      <dsp:spPr>
        <a:xfrm>
          <a:off x="0" y="3559466"/>
          <a:ext cx="4954018" cy="126000"/>
        </a:xfrm>
        <a:prstGeom prst="rect">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2">
          <a:scrgbClr r="0" g="0" b="0"/>
        </a:effectRef>
        <a:fontRef idx="minor"/>
      </dsp:style>
    </dsp:sp>
    <dsp:sp modelId="{5C6C18F5-EAE2-4BAB-B081-3B30782D60D7}">
      <dsp:nvSpPr>
        <dsp:cNvPr id="0" name=""/>
        <dsp:cNvSpPr/>
      </dsp:nvSpPr>
      <dsp:spPr>
        <a:xfrm>
          <a:off x="14859" y="3322118"/>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A method for managing requirements</a:t>
          </a:r>
          <a:endParaRPr lang="en-US" sz="1200" kern="1200"/>
        </a:p>
      </dsp:txBody>
      <dsp:txXfrm>
        <a:off x="30048" y="3337307"/>
        <a:ext cx="4325889" cy="280770"/>
      </dsp:txXfrm>
    </dsp:sp>
    <dsp:sp modelId="{140D7D97-6F21-428D-95CC-52572ABC4E65}">
      <dsp:nvSpPr>
        <dsp:cNvPr id="0" name=""/>
        <dsp:cNvSpPr/>
      </dsp:nvSpPr>
      <dsp:spPr>
        <a:xfrm>
          <a:off x="0" y="3949814"/>
          <a:ext cx="4954018" cy="126000"/>
        </a:xfrm>
        <a:prstGeom prst="rect">
          <a:avLst/>
        </a:prstGeom>
        <a:solidFill>
          <a:schemeClr val="lt1">
            <a:alpha val="90000"/>
            <a:hueOff val="0"/>
            <a:satOff val="0"/>
            <a:lumOff val="0"/>
            <a:alphaOff val="0"/>
          </a:schemeClr>
        </a:solidFill>
        <a:ln w="6350" cap="flat" cmpd="sng" algn="ctr">
          <a:solidFill>
            <a:schemeClr val="accent1">
              <a:shade val="50000"/>
              <a:hueOff val="100623"/>
              <a:satOff val="-2451"/>
              <a:lumOff val="10724"/>
              <a:alphaOff val="0"/>
            </a:schemeClr>
          </a:solidFill>
          <a:prstDash val="solid"/>
          <a:miter lim="800000"/>
        </a:ln>
        <a:effectLst/>
      </dsp:spPr>
      <dsp:style>
        <a:lnRef idx="1">
          <a:scrgbClr r="0" g="0" b="0"/>
        </a:lnRef>
        <a:fillRef idx="1">
          <a:scrgbClr r="0" g="0" b="0"/>
        </a:fillRef>
        <a:effectRef idx="2">
          <a:scrgbClr r="0" g="0" b="0"/>
        </a:effectRef>
        <a:fontRef idx="minor"/>
      </dsp:style>
    </dsp:sp>
    <dsp:sp modelId="{F6E4C243-459A-42FB-B6A8-89AE08E6DC74}">
      <dsp:nvSpPr>
        <dsp:cNvPr id="0" name=""/>
        <dsp:cNvSpPr/>
      </dsp:nvSpPr>
      <dsp:spPr>
        <a:xfrm>
          <a:off x="14859" y="3712466"/>
          <a:ext cx="4356267" cy="311148"/>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1075" tIns="0" rIns="131075" bIns="0" numCol="1" spcCol="1270" anchor="ctr" anchorCtr="0">
          <a:noAutofit/>
        </a:bodyPr>
        <a:lstStyle/>
        <a:p>
          <a:pPr marL="0" lvl="0" indent="0" algn="l" defTabSz="533400">
            <a:lnSpc>
              <a:spcPct val="90000"/>
            </a:lnSpc>
            <a:spcBef>
              <a:spcPct val="0"/>
            </a:spcBef>
            <a:spcAft>
              <a:spcPct val="35000"/>
            </a:spcAft>
            <a:buNone/>
          </a:pPr>
          <a:r>
            <a:rPr lang="en-GB" sz="1200" kern="1200"/>
            <a:t>Guidelines on tools for architecture development</a:t>
          </a:r>
          <a:endParaRPr lang="en-US" sz="1200" kern="1200"/>
        </a:p>
      </dsp:txBody>
      <dsp:txXfrm>
        <a:off x="30048" y="3727655"/>
        <a:ext cx="4325889" cy="28077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E319D-A66C-4A15-A915-83BF7F5A6712}">
      <dsp:nvSpPr>
        <dsp:cNvPr id="0" name=""/>
        <dsp:cNvSpPr/>
      </dsp:nvSpPr>
      <dsp:spPr>
        <a:xfrm>
          <a:off x="1651968" y="492967"/>
          <a:ext cx="948687" cy="225744"/>
        </a:xfrm>
        <a:custGeom>
          <a:avLst/>
          <a:gdLst/>
          <a:ahLst/>
          <a:cxnLst/>
          <a:rect l="0" t="0" r="0" b="0"/>
          <a:pathLst>
            <a:path>
              <a:moveTo>
                <a:pt x="0" y="0"/>
              </a:moveTo>
              <a:lnTo>
                <a:pt x="0" y="153838"/>
              </a:lnTo>
              <a:lnTo>
                <a:pt x="948687" y="153838"/>
              </a:lnTo>
              <a:lnTo>
                <a:pt x="948687" y="225744"/>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D9C4A3D-3C6D-44EB-A37B-B7955A807B75}">
      <dsp:nvSpPr>
        <dsp:cNvPr id="0" name=""/>
        <dsp:cNvSpPr/>
      </dsp:nvSpPr>
      <dsp:spPr>
        <a:xfrm>
          <a:off x="1606248" y="492967"/>
          <a:ext cx="91440" cy="225744"/>
        </a:xfrm>
        <a:custGeom>
          <a:avLst/>
          <a:gdLst/>
          <a:ahLst/>
          <a:cxnLst/>
          <a:rect l="0" t="0" r="0" b="0"/>
          <a:pathLst>
            <a:path>
              <a:moveTo>
                <a:pt x="45720" y="0"/>
              </a:moveTo>
              <a:lnTo>
                <a:pt x="45720" y="225744"/>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821D5D2-5F2E-4BE8-B9FA-A7CEC49735F2}">
      <dsp:nvSpPr>
        <dsp:cNvPr id="0" name=""/>
        <dsp:cNvSpPr/>
      </dsp:nvSpPr>
      <dsp:spPr>
        <a:xfrm>
          <a:off x="703280" y="492967"/>
          <a:ext cx="948687" cy="225744"/>
        </a:xfrm>
        <a:custGeom>
          <a:avLst/>
          <a:gdLst/>
          <a:ahLst/>
          <a:cxnLst/>
          <a:rect l="0" t="0" r="0" b="0"/>
          <a:pathLst>
            <a:path>
              <a:moveTo>
                <a:pt x="948687" y="0"/>
              </a:moveTo>
              <a:lnTo>
                <a:pt x="948687" y="153838"/>
              </a:lnTo>
              <a:lnTo>
                <a:pt x="0" y="153838"/>
              </a:lnTo>
              <a:lnTo>
                <a:pt x="0" y="225744"/>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0A05768-CD43-4D31-AB3D-D07AADC9E1E9}">
      <dsp:nvSpPr>
        <dsp:cNvPr id="0" name=""/>
        <dsp:cNvSpPr/>
      </dsp:nvSpPr>
      <dsp:spPr>
        <a:xfrm>
          <a:off x="1263868" y="81"/>
          <a:ext cx="776199" cy="49288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B001B17-6DBC-4DB5-842D-EC917B3D5BCC}">
      <dsp:nvSpPr>
        <dsp:cNvPr id="0" name=""/>
        <dsp:cNvSpPr/>
      </dsp:nvSpPr>
      <dsp:spPr>
        <a:xfrm>
          <a:off x="1350113" y="82013"/>
          <a:ext cx="776199" cy="492886"/>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Each Phase considers:</a:t>
          </a:r>
          <a:endParaRPr lang="en-US" sz="1100" kern="1200"/>
        </a:p>
      </dsp:txBody>
      <dsp:txXfrm>
        <a:off x="1364549" y="96449"/>
        <a:ext cx="747327" cy="464014"/>
      </dsp:txXfrm>
    </dsp:sp>
    <dsp:sp modelId="{4C28D59F-ACC3-42BF-8D68-4CEB047DE0B3}">
      <dsp:nvSpPr>
        <dsp:cNvPr id="0" name=""/>
        <dsp:cNvSpPr/>
      </dsp:nvSpPr>
      <dsp:spPr>
        <a:xfrm>
          <a:off x="315180" y="718712"/>
          <a:ext cx="776199" cy="49288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5D39FD6-9B4E-4275-A96C-0C03F719FC9C}">
      <dsp:nvSpPr>
        <dsp:cNvPr id="0" name=""/>
        <dsp:cNvSpPr/>
      </dsp:nvSpPr>
      <dsp:spPr>
        <a:xfrm>
          <a:off x="401425" y="800644"/>
          <a:ext cx="776199" cy="492886"/>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Inputs</a:t>
          </a:r>
          <a:endParaRPr lang="en-US" sz="1100" kern="1200"/>
        </a:p>
      </dsp:txBody>
      <dsp:txXfrm>
        <a:off x="415861" y="815080"/>
        <a:ext cx="747327" cy="464014"/>
      </dsp:txXfrm>
    </dsp:sp>
    <dsp:sp modelId="{2DF59577-B422-4F0F-BC6F-A35867A5A6E9}">
      <dsp:nvSpPr>
        <dsp:cNvPr id="0" name=""/>
        <dsp:cNvSpPr/>
      </dsp:nvSpPr>
      <dsp:spPr>
        <a:xfrm>
          <a:off x="1263868" y="718712"/>
          <a:ext cx="776199" cy="49288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CABA4B4-045D-4A10-B894-763616948BC6}">
      <dsp:nvSpPr>
        <dsp:cNvPr id="0" name=""/>
        <dsp:cNvSpPr/>
      </dsp:nvSpPr>
      <dsp:spPr>
        <a:xfrm>
          <a:off x="1350113" y="800644"/>
          <a:ext cx="776199" cy="492886"/>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Steps</a:t>
          </a:r>
          <a:endParaRPr lang="en-US" sz="1100" kern="1200"/>
        </a:p>
      </dsp:txBody>
      <dsp:txXfrm>
        <a:off x="1364549" y="815080"/>
        <a:ext cx="747327" cy="464014"/>
      </dsp:txXfrm>
    </dsp:sp>
    <dsp:sp modelId="{92E692EA-827C-4181-92A7-5A419628FA52}">
      <dsp:nvSpPr>
        <dsp:cNvPr id="0" name=""/>
        <dsp:cNvSpPr/>
      </dsp:nvSpPr>
      <dsp:spPr>
        <a:xfrm>
          <a:off x="2212556" y="718712"/>
          <a:ext cx="776199" cy="49288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F8A7C89-A485-4B77-8B6D-593C7CECF0E1}">
      <dsp:nvSpPr>
        <dsp:cNvPr id="0" name=""/>
        <dsp:cNvSpPr/>
      </dsp:nvSpPr>
      <dsp:spPr>
        <a:xfrm>
          <a:off x="2298800" y="800644"/>
          <a:ext cx="776199" cy="492886"/>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Outputs</a:t>
          </a:r>
          <a:endParaRPr lang="en-US" sz="1100" kern="1200"/>
        </a:p>
      </dsp:txBody>
      <dsp:txXfrm>
        <a:off x="2313236" y="815080"/>
        <a:ext cx="747327" cy="4640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0F3A8-8D26-4369-BE29-8A3B2A9371D0}">
      <dsp:nvSpPr>
        <dsp:cNvPr id="0" name=""/>
        <dsp:cNvSpPr/>
      </dsp:nvSpPr>
      <dsp:spPr>
        <a:xfrm>
          <a:off x="0" y="7958"/>
          <a:ext cx="6542239" cy="655200"/>
        </a:xfrm>
        <a:prstGeom prst="roundRect">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Two distinct things must be governed:</a:t>
          </a:r>
          <a:br>
            <a:rPr lang="en-GB" sz="1400" kern="1200"/>
          </a:br>
          <a:endParaRPr lang="en-US" sz="1400" kern="1200"/>
        </a:p>
      </dsp:txBody>
      <dsp:txXfrm>
        <a:off x="31984" y="39942"/>
        <a:ext cx="6478271" cy="591232"/>
      </dsp:txXfrm>
    </dsp:sp>
    <dsp:sp modelId="{C019EBCC-94A6-4B0A-9584-34887A597B8A}">
      <dsp:nvSpPr>
        <dsp:cNvPr id="0" name=""/>
        <dsp:cNvSpPr/>
      </dsp:nvSpPr>
      <dsp:spPr>
        <a:xfrm>
          <a:off x="0" y="663158"/>
          <a:ext cx="6542239" cy="126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716"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t>The development of the Target Architecture</a:t>
          </a:r>
          <a:br>
            <a:rPr lang="en-GB" sz="1400" kern="1200"/>
          </a:br>
          <a:r>
            <a:rPr lang="en-GB" sz="1400" kern="1200"/>
            <a:t>- to support the organization’s leadership in directing and 	controlling change</a:t>
          </a:r>
          <a:br>
            <a:rPr lang="en-GB" sz="1400" kern="1200"/>
          </a:br>
          <a:endParaRPr lang="en-US" sz="1400" kern="1200"/>
        </a:p>
        <a:p>
          <a:pPr marL="114300" lvl="1" indent="-114300" algn="l" defTabSz="622300">
            <a:lnSpc>
              <a:spcPct val="90000"/>
            </a:lnSpc>
            <a:spcBef>
              <a:spcPct val="0"/>
            </a:spcBef>
            <a:spcAft>
              <a:spcPct val="20000"/>
            </a:spcAft>
            <a:buChar char="•"/>
          </a:pPr>
          <a:r>
            <a:rPr lang="en-GB" sz="1400" kern="1200"/>
            <a:t>All changes within the scope of the Target Architecture</a:t>
          </a:r>
          <a:br>
            <a:rPr lang="en-GB" sz="1400" kern="1200"/>
          </a:br>
          <a:r>
            <a:rPr lang="en-GB" sz="1400" kern="1200"/>
            <a:t>- to validate developing a good target that provides an organization’s best achievable course forward</a:t>
          </a:r>
          <a:endParaRPr lang="en-US" sz="1400" kern="1200"/>
        </a:p>
      </dsp:txBody>
      <dsp:txXfrm>
        <a:off x="0" y="663158"/>
        <a:ext cx="6542239" cy="126787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A0D7D-4C78-4155-BAB0-6A0171EB291D}">
      <dsp:nvSpPr>
        <dsp:cNvPr id="0" name=""/>
        <dsp:cNvSpPr/>
      </dsp:nvSpPr>
      <dsp:spPr>
        <a:xfrm>
          <a:off x="0" y="172161"/>
          <a:ext cx="4665159" cy="176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B579779-A850-40F9-9AE9-C2567B0495E1}">
      <dsp:nvSpPr>
        <dsp:cNvPr id="0" name=""/>
        <dsp:cNvSpPr/>
      </dsp:nvSpPr>
      <dsp:spPr>
        <a:xfrm>
          <a:off x="233030" y="68841"/>
          <a:ext cx="4103115" cy="206640"/>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432" tIns="0" rIns="123432" bIns="0" numCol="1" spcCol="1270" anchor="ctr" anchorCtr="0">
          <a:noAutofit/>
        </a:bodyPr>
        <a:lstStyle/>
        <a:p>
          <a:pPr marL="0" lvl="0" indent="0" algn="l" defTabSz="533400">
            <a:lnSpc>
              <a:spcPct val="90000"/>
            </a:lnSpc>
            <a:spcBef>
              <a:spcPct val="0"/>
            </a:spcBef>
            <a:spcAft>
              <a:spcPct val="35000"/>
            </a:spcAft>
            <a:buNone/>
          </a:pPr>
          <a:r>
            <a:rPr lang="en-GB" sz="1200" kern="1200"/>
            <a:t>Phase A - Architecture Vision</a:t>
          </a:r>
          <a:endParaRPr lang="en-US" sz="1200" kern="1200"/>
        </a:p>
      </dsp:txBody>
      <dsp:txXfrm>
        <a:off x="243117" y="78928"/>
        <a:ext cx="4082941" cy="186466"/>
      </dsp:txXfrm>
    </dsp:sp>
    <dsp:sp modelId="{2E9FBC76-66B0-43F3-9FAA-4381B12BEE6A}">
      <dsp:nvSpPr>
        <dsp:cNvPr id="0" name=""/>
        <dsp:cNvSpPr/>
      </dsp:nvSpPr>
      <dsp:spPr>
        <a:xfrm>
          <a:off x="0" y="489681"/>
          <a:ext cx="4665159" cy="176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AC6E3BE-62A8-46CA-906A-BD7002EB0811}">
      <dsp:nvSpPr>
        <dsp:cNvPr id="0" name=""/>
        <dsp:cNvSpPr/>
      </dsp:nvSpPr>
      <dsp:spPr>
        <a:xfrm>
          <a:off x="233030" y="386361"/>
          <a:ext cx="4103115" cy="206640"/>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432" tIns="0" rIns="123432" bIns="0" numCol="1" spcCol="1270" anchor="ctr" anchorCtr="0">
          <a:noAutofit/>
        </a:bodyPr>
        <a:lstStyle/>
        <a:p>
          <a:pPr marL="0" lvl="0" indent="0" algn="l" defTabSz="533400">
            <a:lnSpc>
              <a:spcPct val="90000"/>
            </a:lnSpc>
            <a:spcBef>
              <a:spcPct val="0"/>
            </a:spcBef>
            <a:spcAft>
              <a:spcPct val="35000"/>
            </a:spcAft>
            <a:buNone/>
          </a:pPr>
          <a:r>
            <a:rPr lang="en-GB" sz="1200" kern="1200"/>
            <a:t>Phase B – Business Architecture</a:t>
          </a:r>
          <a:endParaRPr lang="en-US" sz="1200" kern="1200"/>
        </a:p>
      </dsp:txBody>
      <dsp:txXfrm>
        <a:off x="243117" y="396448"/>
        <a:ext cx="4082941" cy="186466"/>
      </dsp:txXfrm>
    </dsp:sp>
    <dsp:sp modelId="{9892B9CC-677A-40E1-8364-8195011F5CB7}">
      <dsp:nvSpPr>
        <dsp:cNvPr id="0" name=""/>
        <dsp:cNvSpPr/>
      </dsp:nvSpPr>
      <dsp:spPr>
        <a:xfrm>
          <a:off x="0" y="807201"/>
          <a:ext cx="4665159" cy="606375"/>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62068" tIns="145796" rIns="362068" bIns="85344" numCol="1" spcCol="1270" anchor="t" anchorCtr="0">
          <a:noAutofit/>
        </a:bodyPr>
        <a:lstStyle/>
        <a:p>
          <a:pPr marL="365760" lvl="1" indent="-182880" algn="l" defTabSz="533400">
            <a:lnSpc>
              <a:spcPct val="100000"/>
            </a:lnSpc>
            <a:spcBef>
              <a:spcPct val="0"/>
            </a:spcBef>
            <a:spcAft>
              <a:spcPts val="0"/>
            </a:spcAft>
            <a:buFont typeface="Wingdings" panose="05000000000000000000" pitchFamily="2" charset="2"/>
            <a:buChar char="q"/>
          </a:pPr>
          <a:r>
            <a:rPr lang="en-GB" sz="1200" kern="1200"/>
            <a:t>Data Architecture</a:t>
          </a:r>
          <a:endParaRPr lang="en-US" sz="1200" kern="1200"/>
        </a:p>
        <a:p>
          <a:pPr marL="365760" lvl="1" indent="-182880" algn="l" defTabSz="533400">
            <a:lnSpc>
              <a:spcPct val="100000"/>
            </a:lnSpc>
            <a:spcBef>
              <a:spcPct val="0"/>
            </a:spcBef>
            <a:spcAft>
              <a:spcPts val="0"/>
            </a:spcAft>
            <a:buFont typeface="Wingdings" panose="05000000000000000000" pitchFamily="2" charset="2"/>
            <a:buChar char="q"/>
          </a:pPr>
          <a:r>
            <a:rPr lang="en-GB" sz="1200" kern="1200"/>
            <a:t>Application Architecture</a:t>
          </a:r>
          <a:endParaRPr lang="en-US" sz="1200" kern="1200"/>
        </a:p>
      </dsp:txBody>
      <dsp:txXfrm>
        <a:off x="0" y="807201"/>
        <a:ext cx="4665159" cy="606375"/>
      </dsp:txXfrm>
    </dsp:sp>
    <dsp:sp modelId="{0BDBB3B0-121D-4E88-A88E-9FDE9462262D}">
      <dsp:nvSpPr>
        <dsp:cNvPr id="0" name=""/>
        <dsp:cNvSpPr/>
      </dsp:nvSpPr>
      <dsp:spPr>
        <a:xfrm>
          <a:off x="233030" y="703882"/>
          <a:ext cx="4103115" cy="206640"/>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432" tIns="0" rIns="123432" bIns="0" numCol="1" spcCol="1270" anchor="ctr" anchorCtr="0">
          <a:noAutofit/>
        </a:bodyPr>
        <a:lstStyle/>
        <a:p>
          <a:pPr marL="0" lvl="0" indent="0" algn="l" defTabSz="533400">
            <a:lnSpc>
              <a:spcPct val="90000"/>
            </a:lnSpc>
            <a:spcBef>
              <a:spcPct val="0"/>
            </a:spcBef>
            <a:spcAft>
              <a:spcPct val="35000"/>
            </a:spcAft>
            <a:buNone/>
          </a:pPr>
          <a:r>
            <a:rPr lang="en-GB" sz="1200" kern="1200"/>
            <a:t>Phase C – Information Systems Architecture comprising:</a:t>
          </a:r>
          <a:endParaRPr lang="en-US" sz="1200" kern="1200"/>
        </a:p>
      </dsp:txBody>
      <dsp:txXfrm>
        <a:off x="243117" y="713969"/>
        <a:ext cx="4082941" cy="186466"/>
      </dsp:txXfrm>
    </dsp:sp>
    <dsp:sp modelId="{78589480-51BD-4817-98EC-218C494C97C4}">
      <dsp:nvSpPr>
        <dsp:cNvPr id="0" name=""/>
        <dsp:cNvSpPr/>
      </dsp:nvSpPr>
      <dsp:spPr>
        <a:xfrm>
          <a:off x="0" y="1554697"/>
          <a:ext cx="4665159" cy="176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5B63BDE-F7F2-4BEC-9F4A-7FD4BC1593B0}">
      <dsp:nvSpPr>
        <dsp:cNvPr id="0" name=""/>
        <dsp:cNvSpPr/>
      </dsp:nvSpPr>
      <dsp:spPr>
        <a:xfrm>
          <a:off x="233030" y="1451377"/>
          <a:ext cx="4103115" cy="206640"/>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432" tIns="0" rIns="123432" bIns="0" numCol="1" spcCol="1270" anchor="ctr" anchorCtr="0">
          <a:noAutofit/>
        </a:bodyPr>
        <a:lstStyle/>
        <a:p>
          <a:pPr marL="0" lvl="0" indent="0" algn="l" defTabSz="533400">
            <a:lnSpc>
              <a:spcPct val="90000"/>
            </a:lnSpc>
            <a:spcBef>
              <a:spcPct val="0"/>
            </a:spcBef>
            <a:spcAft>
              <a:spcPct val="35000"/>
            </a:spcAft>
            <a:buNone/>
          </a:pPr>
          <a:r>
            <a:rPr lang="en-GB" sz="1200" kern="1200"/>
            <a:t>Phase D – Technology Architecture</a:t>
          </a:r>
          <a:endParaRPr lang="en-US" sz="1200" kern="1200"/>
        </a:p>
      </dsp:txBody>
      <dsp:txXfrm>
        <a:off x="243117" y="1461464"/>
        <a:ext cx="4082941" cy="18646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E1E56-7574-4F50-AA72-25886C2C13F9}">
      <dsp:nvSpPr>
        <dsp:cNvPr id="0" name=""/>
        <dsp:cNvSpPr/>
      </dsp:nvSpPr>
      <dsp:spPr>
        <a:xfrm>
          <a:off x="0" y="379"/>
          <a:ext cx="4177286" cy="32600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Phase E – Opportunities and Solutions</a:t>
          </a:r>
          <a:endParaRPr lang="en-US" sz="1200" kern="1200"/>
        </a:p>
      </dsp:txBody>
      <dsp:txXfrm>
        <a:off x="15914" y="16293"/>
        <a:ext cx="4145458" cy="294173"/>
      </dsp:txXfrm>
    </dsp:sp>
    <dsp:sp modelId="{537B3E5D-D896-4EF0-B6A1-9166DBFA9C9F}">
      <dsp:nvSpPr>
        <dsp:cNvPr id="0" name=""/>
        <dsp:cNvSpPr/>
      </dsp:nvSpPr>
      <dsp:spPr>
        <a:xfrm>
          <a:off x="0" y="335963"/>
          <a:ext cx="4177286" cy="32600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Phase F – Migration Planning</a:t>
          </a:r>
          <a:endParaRPr lang="en-US" sz="1200" kern="1200"/>
        </a:p>
      </dsp:txBody>
      <dsp:txXfrm>
        <a:off x="15914" y="351877"/>
        <a:ext cx="4145458" cy="294173"/>
      </dsp:txXfrm>
    </dsp:sp>
    <dsp:sp modelId="{F96420E4-73FD-49FD-9269-6704A42BCAE5}">
      <dsp:nvSpPr>
        <dsp:cNvPr id="0" name=""/>
        <dsp:cNvSpPr/>
      </dsp:nvSpPr>
      <dsp:spPr>
        <a:xfrm>
          <a:off x="0" y="671547"/>
          <a:ext cx="4177286" cy="32600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Phase G – Implementation Governance</a:t>
          </a:r>
          <a:endParaRPr lang="en-US" sz="1200" kern="1200"/>
        </a:p>
      </dsp:txBody>
      <dsp:txXfrm>
        <a:off x="15914" y="687461"/>
        <a:ext cx="4145458" cy="294173"/>
      </dsp:txXfrm>
    </dsp:sp>
    <dsp:sp modelId="{5FF71E0A-FAB1-4A07-9261-208DE8A3B519}">
      <dsp:nvSpPr>
        <dsp:cNvPr id="0" name=""/>
        <dsp:cNvSpPr/>
      </dsp:nvSpPr>
      <dsp:spPr>
        <a:xfrm>
          <a:off x="0" y="1007130"/>
          <a:ext cx="4177286" cy="31630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ts val="0"/>
            </a:spcAft>
            <a:buNone/>
          </a:pPr>
          <a:r>
            <a:rPr lang="en-GB" sz="1200" kern="1200"/>
            <a:t>Phase H – Architecture Change Management </a:t>
          </a:r>
        </a:p>
        <a:p>
          <a:pPr marL="0" lvl="0" indent="0" algn="l" defTabSz="533400">
            <a:lnSpc>
              <a:spcPct val="90000"/>
            </a:lnSpc>
            <a:spcBef>
              <a:spcPct val="0"/>
            </a:spcBef>
            <a:spcAft>
              <a:spcPts val="0"/>
            </a:spcAft>
            <a:buNone/>
          </a:pPr>
          <a:r>
            <a:rPr lang="en-GB" sz="1200" kern="1200"/>
            <a:t>is mainly in the form of support and Governance.</a:t>
          </a:r>
          <a:endParaRPr lang="en-US" sz="1200" kern="1200"/>
        </a:p>
      </dsp:txBody>
      <dsp:txXfrm>
        <a:off x="15441" y="1022571"/>
        <a:ext cx="4146404" cy="28542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62C43-D240-48F0-B03E-8E9C102AF5EA}">
      <dsp:nvSpPr>
        <dsp:cNvPr id="0" name=""/>
        <dsp:cNvSpPr/>
      </dsp:nvSpPr>
      <dsp:spPr>
        <a:xfrm>
          <a:off x="0" y="137"/>
          <a:ext cx="6248400" cy="49926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1BFB4C-233F-4018-976D-8BFA7B498170}">
      <dsp:nvSpPr>
        <dsp:cNvPr id="0" name=""/>
        <dsp:cNvSpPr/>
      </dsp:nvSpPr>
      <dsp:spPr>
        <a:xfrm>
          <a:off x="91189" y="52634"/>
          <a:ext cx="394273" cy="394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C9D601-AE98-439F-959F-CFDBDC5FAD28}">
      <dsp:nvSpPr>
        <dsp:cNvPr id="0" name=""/>
        <dsp:cNvSpPr/>
      </dsp:nvSpPr>
      <dsp:spPr>
        <a:xfrm>
          <a:off x="576652" y="137"/>
          <a:ext cx="5657947" cy="524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494" tIns="55494" rIns="55494" bIns="55494" numCol="1" spcCol="1270" anchor="ctr" anchorCtr="0">
          <a:noAutofit/>
        </a:bodyPr>
        <a:lstStyle/>
        <a:p>
          <a:pPr marL="0" lvl="0" indent="0" algn="l" defTabSz="622300">
            <a:lnSpc>
              <a:spcPct val="100000"/>
            </a:lnSpc>
            <a:spcBef>
              <a:spcPct val="0"/>
            </a:spcBef>
            <a:spcAft>
              <a:spcPct val="35000"/>
            </a:spcAft>
            <a:buNone/>
          </a:pPr>
          <a:r>
            <a:rPr lang="en-GB" sz="1400" b="1" kern="1200"/>
            <a:t>Objective</a:t>
          </a:r>
          <a:r>
            <a:rPr lang="en-GB" sz="1400" kern="1200"/>
            <a:t>: A time-bounded milestone for an organization used to demonstrate progress towards a goal.</a:t>
          </a:r>
          <a:endParaRPr lang="en-US" sz="1400" kern="1200"/>
        </a:p>
      </dsp:txBody>
      <dsp:txXfrm>
        <a:off x="576652" y="137"/>
        <a:ext cx="5657947" cy="524357"/>
      </dsp:txXfrm>
    </dsp:sp>
    <dsp:sp modelId="{F188501F-B1CD-44BF-AF00-3A961A3400D4}">
      <dsp:nvSpPr>
        <dsp:cNvPr id="0" name=""/>
        <dsp:cNvSpPr/>
      </dsp:nvSpPr>
      <dsp:spPr>
        <a:xfrm>
          <a:off x="0" y="605165"/>
          <a:ext cx="6248400" cy="49926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256D02-D984-4F10-A189-66E09DFA791C}">
      <dsp:nvSpPr>
        <dsp:cNvPr id="0" name=""/>
        <dsp:cNvSpPr/>
      </dsp:nvSpPr>
      <dsp:spPr>
        <a:xfrm>
          <a:off x="91189" y="657661"/>
          <a:ext cx="394273" cy="394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47711A-8B33-45A9-A5BE-299E36F558F0}">
      <dsp:nvSpPr>
        <dsp:cNvPr id="0" name=""/>
        <dsp:cNvSpPr/>
      </dsp:nvSpPr>
      <dsp:spPr>
        <a:xfrm>
          <a:off x="576652" y="605165"/>
          <a:ext cx="5657947" cy="524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494" tIns="55494" rIns="55494" bIns="55494" numCol="1" spcCol="1270" anchor="ctr" anchorCtr="0">
          <a:noAutofit/>
        </a:bodyPr>
        <a:lstStyle/>
        <a:p>
          <a:pPr marL="0" lvl="0" indent="0" algn="l" defTabSz="622300">
            <a:lnSpc>
              <a:spcPct val="100000"/>
            </a:lnSpc>
            <a:spcBef>
              <a:spcPct val="0"/>
            </a:spcBef>
            <a:spcAft>
              <a:spcPct val="35000"/>
            </a:spcAft>
            <a:buNone/>
          </a:pPr>
          <a:r>
            <a:rPr lang="en-GB" sz="1400" b="1" kern="1200" dirty="0"/>
            <a:t>Goal</a:t>
          </a:r>
          <a:r>
            <a:rPr lang="en-GB" sz="1400" kern="1200" dirty="0"/>
            <a:t>: A high-level statement of intent or direction for an organization.</a:t>
          </a:r>
          <a:endParaRPr lang="en-US" sz="1400" kern="1200" dirty="0"/>
        </a:p>
      </dsp:txBody>
      <dsp:txXfrm>
        <a:off x="576652" y="605165"/>
        <a:ext cx="5657947" cy="52435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0B361-B681-499E-9842-57F6F7C582AB}">
      <dsp:nvSpPr>
        <dsp:cNvPr id="0" name=""/>
        <dsp:cNvSpPr/>
      </dsp:nvSpPr>
      <dsp:spPr>
        <a:xfrm>
          <a:off x="0" y="768"/>
          <a:ext cx="6248400" cy="67610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C1091E-2E75-4D75-BE36-A35A5C042D84}">
      <dsp:nvSpPr>
        <dsp:cNvPr id="0" name=""/>
        <dsp:cNvSpPr/>
      </dsp:nvSpPr>
      <dsp:spPr>
        <a:xfrm>
          <a:off x="185475" y="133846"/>
          <a:ext cx="409944" cy="40994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1B3B4E-5ECD-4E76-BB0D-CF91791457BE}">
      <dsp:nvSpPr>
        <dsp:cNvPr id="0" name=""/>
        <dsp:cNvSpPr/>
      </dsp:nvSpPr>
      <dsp:spPr>
        <a:xfrm>
          <a:off x="780896" y="768"/>
          <a:ext cx="5424113" cy="754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3" tIns="79903" rIns="79903" bIns="79903" numCol="1" spcCol="1270" anchor="ctr" anchorCtr="0">
          <a:noAutofit/>
        </a:bodyPr>
        <a:lstStyle/>
        <a:p>
          <a:pPr marL="0" lvl="0" indent="0" algn="l" defTabSz="622300">
            <a:lnSpc>
              <a:spcPct val="100000"/>
            </a:lnSpc>
            <a:spcBef>
              <a:spcPct val="0"/>
            </a:spcBef>
            <a:spcAft>
              <a:spcPct val="35000"/>
            </a:spcAft>
            <a:buNone/>
          </a:pPr>
          <a:r>
            <a:rPr lang="en-GB" sz="1400" kern="1200"/>
            <a:t>Develop a high-level aspirational vision of the capabilities and business value to be delivered as a result of the proposed Enterprise Architecture.</a:t>
          </a:r>
          <a:endParaRPr lang="en-US" sz="1400" kern="1200"/>
        </a:p>
      </dsp:txBody>
      <dsp:txXfrm>
        <a:off x="780896" y="768"/>
        <a:ext cx="5424113" cy="754991"/>
      </dsp:txXfrm>
    </dsp:sp>
    <dsp:sp modelId="{007A04D4-6F24-469E-996D-E235AAFC2797}">
      <dsp:nvSpPr>
        <dsp:cNvPr id="0" name=""/>
        <dsp:cNvSpPr/>
      </dsp:nvSpPr>
      <dsp:spPr>
        <a:xfrm>
          <a:off x="0" y="864587"/>
          <a:ext cx="6248400" cy="67610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7EEC59-C96E-41F7-8966-46E49A51275F}">
      <dsp:nvSpPr>
        <dsp:cNvPr id="0" name=""/>
        <dsp:cNvSpPr/>
      </dsp:nvSpPr>
      <dsp:spPr>
        <a:xfrm>
          <a:off x="185475" y="997665"/>
          <a:ext cx="409944" cy="40994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D5573B-0119-47D7-871D-BC6E69A728DD}">
      <dsp:nvSpPr>
        <dsp:cNvPr id="0" name=""/>
        <dsp:cNvSpPr/>
      </dsp:nvSpPr>
      <dsp:spPr>
        <a:xfrm>
          <a:off x="780896" y="864587"/>
          <a:ext cx="5424113" cy="754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3" tIns="79903" rIns="79903" bIns="79903" numCol="1" spcCol="1270" anchor="ctr" anchorCtr="0">
          <a:noAutofit/>
        </a:bodyPr>
        <a:lstStyle/>
        <a:p>
          <a:pPr marL="0" lvl="0" indent="0" algn="l" defTabSz="622300">
            <a:lnSpc>
              <a:spcPct val="100000"/>
            </a:lnSpc>
            <a:spcBef>
              <a:spcPct val="0"/>
            </a:spcBef>
            <a:spcAft>
              <a:spcPct val="35000"/>
            </a:spcAft>
            <a:buNone/>
          </a:pPr>
          <a:r>
            <a:rPr lang="en-GB" sz="1400" kern="1200"/>
            <a:t>Obtain approval for a Statement of Architecture Work that defines a program of works to develop and deploy the architecture outlined in the Architecture Vision.</a:t>
          </a:r>
          <a:endParaRPr lang="en-US" sz="1400" kern="1200"/>
        </a:p>
      </dsp:txBody>
      <dsp:txXfrm>
        <a:off x="780896" y="864587"/>
        <a:ext cx="5424113" cy="754991"/>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85154B-6768-4747-BDA0-F893B2CE82B6}">
      <dsp:nvSpPr>
        <dsp:cNvPr id="0" name=""/>
        <dsp:cNvSpPr/>
      </dsp:nvSpPr>
      <dsp:spPr>
        <a:xfrm>
          <a:off x="-452607" y="6160"/>
          <a:ext cx="6764740" cy="6883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4B453F-A018-451B-A275-AC56BA4CF07C}">
      <dsp:nvSpPr>
        <dsp:cNvPr id="0" name=""/>
        <dsp:cNvSpPr/>
      </dsp:nvSpPr>
      <dsp:spPr>
        <a:xfrm>
          <a:off x="-244386" y="161036"/>
          <a:ext cx="378583" cy="3785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D2E6E2-EF85-401B-9703-7C3E77342997}">
      <dsp:nvSpPr>
        <dsp:cNvPr id="0" name=""/>
        <dsp:cNvSpPr/>
      </dsp:nvSpPr>
      <dsp:spPr>
        <a:xfrm>
          <a:off x="342418" y="6160"/>
          <a:ext cx="5968159" cy="68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49" tIns="72849" rIns="72849" bIns="72849" numCol="1" spcCol="1270" anchor="ctr" anchorCtr="0">
          <a:noAutofit/>
        </a:bodyPr>
        <a:lstStyle/>
        <a:p>
          <a:pPr marL="0" lvl="0" indent="0" algn="l" defTabSz="711200">
            <a:lnSpc>
              <a:spcPct val="100000"/>
            </a:lnSpc>
            <a:spcBef>
              <a:spcPct val="0"/>
            </a:spcBef>
            <a:spcAft>
              <a:spcPct val="35000"/>
            </a:spcAft>
            <a:buNone/>
          </a:pPr>
          <a:r>
            <a:rPr lang="en-US" sz="1600" kern="1200" dirty="0"/>
            <a:t>The developed output of the ADM cycle is completely dependent on the foundation laid by Phase A.</a:t>
          </a:r>
        </a:p>
      </dsp:txBody>
      <dsp:txXfrm>
        <a:off x="342418" y="6160"/>
        <a:ext cx="5968159" cy="688333"/>
      </dsp:txXfrm>
    </dsp:sp>
    <dsp:sp modelId="{BF1CB2DF-0E93-4FBD-ADF3-4196E0E44532}">
      <dsp:nvSpPr>
        <dsp:cNvPr id="0" name=""/>
        <dsp:cNvSpPr/>
      </dsp:nvSpPr>
      <dsp:spPr>
        <a:xfrm>
          <a:off x="-452607" y="866578"/>
          <a:ext cx="6764740" cy="6883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0D5479-C732-4C4E-B0B2-23FBAE5F5B52}">
      <dsp:nvSpPr>
        <dsp:cNvPr id="0" name=""/>
        <dsp:cNvSpPr/>
      </dsp:nvSpPr>
      <dsp:spPr>
        <a:xfrm>
          <a:off x="-244386" y="1021453"/>
          <a:ext cx="378583" cy="3785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EC97AC-E24F-4DD3-A37A-427461FC077C}">
      <dsp:nvSpPr>
        <dsp:cNvPr id="0" name=""/>
        <dsp:cNvSpPr/>
      </dsp:nvSpPr>
      <dsp:spPr>
        <a:xfrm>
          <a:off x="342418" y="866578"/>
          <a:ext cx="3044132" cy="68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49" tIns="72849" rIns="72849" bIns="72849" numCol="1" spcCol="1270" anchor="ctr" anchorCtr="0">
          <a:noAutofit/>
        </a:bodyPr>
        <a:lstStyle/>
        <a:p>
          <a:pPr marL="0" lvl="0" indent="0" algn="l" defTabSz="711200">
            <a:lnSpc>
              <a:spcPct val="100000"/>
            </a:lnSpc>
            <a:spcBef>
              <a:spcPct val="0"/>
            </a:spcBef>
            <a:spcAft>
              <a:spcPct val="35000"/>
            </a:spcAft>
            <a:buNone/>
          </a:pPr>
          <a:r>
            <a:rPr lang="en-US" sz="1600" kern="1200"/>
            <a:t>Phase A defines:</a:t>
          </a:r>
        </a:p>
      </dsp:txBody>
      <dsp:txXfrm>
        <a:off x="342418" y="866578"/>
        <a:ext cx="3044132" cy="688333"/>
      </dsp:txXfrm>
    </dsp:sp>
    <dsp:sp modelId="{E395FC63-8616-4A28-AE29-EE402EF21874}">
      <dsp:nvSpPr>
        <dsp:cNvPr id="0" name=""/>
        <dsp:cNvSpPr/>
      </dsp:nvSpPr>
      <dsp:spPr>
        <a:xfrm>
          <a:off x="2479781" y="866578"/>
          <a:ext cx="4737565" cy="68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49" tIns="72849" rIns="72849" bIns="72849" numCol="1" spcCol="1270" anchor="ctr" anchorCtr="0">
          <a:noAutofit/>
        </a:bodyPr>
        <a:lstStyle/>
        <a:p>
          <a:pPr marL="0" lvl="0" indent="0" algn="l" defTabSz="622300">
            <a:lnSpc>
              <a:spcPct val="100000"/>
            </a:lnSpc>
            <a:spcBef>
              <a:spcPct val="0"/>
            </a:spcBef>
            <a:spcAft>
              <a:spcPct val="35000"/>
            </a:spcAft>
            <a:buNone/>
          </a:pPr>
          <a:r>
            <a:rPr lang="en-US" sz="1400" kern="1200">
              <a:sym typeface="Wingdings" panose="05000000000000000000" pitchFamily="2" charset="2"/>
            </a:rPr>
            <a:t></a:t>
          </a:r>
          <a:r>
            <a:rPr lang="en-US" sz="1400" kern="1200"/>
            <a:t> what is in and what is outside of the architecture </a:t>
          </a:r>
        </a:p>
        <a:p>
          <a:pPr marL="0" lvl="0" indent="0" algn="l" defTabSz="622300">
            <a:lnSpc>
              <a:spcPct val="100000"/>
            </a:lnSpc>
            <a:spcBef>
              <a:spcPct val="0"/>
            </a:spcBef>
            <a:spcAft>
              <a:spcPct val="35000"/>
            </a:spcAft>
            <a:buNone/>
          </a:pPr>
          <a:r>
            <a:rPr lang="en-US" sz="1400" kern="1200">
              <a:sym typeface="Wingdings" panose="05000000000000000000" pitchFamily="2" charset="2"/>
            </a:rPr>
            <a:t></a:t>
          </a:r>
          <a:r>
            <a:rPr lang="en-US" sz="1400" kern="1200"/>
            <a:t> constraints</a:t>
          </a:r>
        </a:p>
      </dsp:txBody>
      <dsp:txXfrm>
        <a:off x="2479781" y="866578"/>
        <a:ext cx="4737565" cy="688333"/>
      </dsp:txXfrm>
    </dsp:sp>
    <dsp:sp modelId="{CF1FA212-0D23-441E-AC58-A57F72EEB6BD}">
      <dsp:nvSpPr>
        <dsp:cNvPr id="0" name=""/>
        <dsp:cNvSpPr/>
      </dsp:nvSpPr>
      <dsp:spPr>
        <a:xfrm>
          <a:off x="-452607" y="1726995"/>
          <a:ext cx="6764740" cy="6883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839584-E59A-41DA-BC0A-48EE89F094AA}">
      <dsp:nvSpPr>
        <dsp:cNvPr id="0" name=""/>
        <dsp:cNvSpPr/>
      </dsp:nvSpPr>
      <dsp:spPr>
        <a:xfrm>
          <a:off x="-244386" y="1881870"/>
          <a:ext cx="378583" cy="3785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AE0DF4-2627-4CD5-AE30-39154EBCF6EC}">
      <dsp:nvSpPr>
        <dsp:cNvPr id="0" name=""/>
        <dsp:cNvSpPr/>
      </dsp:nvSpPr>
      <dsp:spPr>
        <a:xfrm>
          <a:off x="342418" y="1726995"/>
          <a:ext cx="5968159" cy="68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49" tIns="72849" rIns="72849" bIns="72849" numCol="1" spcCol="1270" anchor="ctr" anchorCtr="0">
          <a:noAutofit/>
        </a:bodyPr>
        <a:lstStyle/>
        <a:p>
          <a:pPr marL="0" lvl="0" indent="0" algn="l" defTabSz="711200">
            <a:lnSpc>
              <a:spcPct val="100000"/>
            </a:lnSpc>
            <a:spcBef>
              <a:spcPct val="0"/>
            </a:spcBef>
            <a:spcAft>
              <a:spcPct val="35000"/>
            </a:spcAft>
            <a:buNone/>
          </a:pPr>
          <a:r>
            <a:rPr lang="en-US" sz="1600" kern="1200"/>
            <a:t>Constraints are informed by principles, business goals and strategic drivers.</a:t>
          </a:r>
        </a:p>
      </dsp:txBody>
      <dsp:txXfrm>
        <a:off x="342418" y="1726995"/>
        <a:ext cx="5968159" cy="688333"/>
      </dsp:txXfrm>
    </dsp:sp>
    <dsp:sp modelId="{E08477DE-5194-469B-925A-D242E07E9680}">
      <dsp:nvSpPr>
        <dsp:cNvPr id="0" name=""/>
        <dsp:cNvSpPr/>
      </dsp:nvSpPr>
      <dsp:spPr>
        <a:xfrm>
          <a:off x="-452607" y="2587413"/>
          <a:ext cx="6764740" cy="6883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6810EE-26F2-4E76-901D-430479A94D0E}">
      <dsp:nvSpPr>
        <dsp:cNvPr id="0" name=""/>
        <dsp:cNvSpPr/>
      </dsp:nvSpPr>
      <dsp:spPr>
        <a:xfrm>
          <a:off x="-244386" y="2742288"/>
          <a:ext cx="378583" cy="3785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75A98B-FC06-488E-A5F0-604CB13DE391}">
      <dsp:nvSpPr>
        <dsp:cNvPr id="0" name=""/>
        <dsp:cNvSpPr/>
      </dsp:nvSpPr>
      <dsp:spPr>
        <a:xfrm>
          <a:off x="342418" y="2587413"/>
          <a:ext cx="5968159" cy="68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49" tIns="72849" rIns="72849" bIns="72849" numCol="1" spcCol="1270" anchor="ctr" anchorCtr="0">
          <a:noAutofit/>
        </a:bodyPr>
        <a:lstStyle/>
        <a:p>
          <a:pPr marL="0" lvl="0" indent="0" algn="l" defTabSz="711200">
            <a:lnSpc>
              <a:spcPct val="100000"/>
            </a:lnSpc>
            <a:spcBef>
              <a:spcPct val="0"/>
            </a:spcBef>
            <a:spcAft>
              <a:spcPct val="35000"/>
            </a:spcAft>
            <a:buNone/>
          </a:pPr>
          <a:r>
            <a:rPr lang="en-US" sz="1600" kern="1200"/>
            <a:t>Creates the Architecture Vision document.</a:t>
          </a:r>
        </a:p>
      </dsp:txBody>
      <dsp:txXfrm>
        <a:off x="342418" y="2587413"/>
        <a:ext cx="5968159" cy="68833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646B4-AF22-4B67-BB60-88048DA88BC9}">
      <dsp:nvSpPr>
        <dsp:cNvPr id="0" name=""/>
        <dsp:cNvSpPr/>
      </dsp:nvSpPr>
      <dsp:spPr>
        <a:xfrm rot="5400000">
          <a:off x="5089970" y="-2067424"/>
          <a:ext cx="837220" cy="518454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t>Architecture reference materials </a:t>
          </a:r>
          <a:endParaRPr lang="en-US" sz="1400" kern="1200"/>
        </a:p>
      </dsp:txBody>
      <dsp:txXfrm rot="-5400000">
        <a:off x="2916307" y="147109"/>
        <a:ext cx="5143676" cy="755480"/>
      </dsp:txXfrm>
    </dsp:sp>
    <dsp:sp modelId="{418442F5-E726-406C-9BCC-5FECD8EB4836}">
      <dsp:nvSpPr>
        <dsp:cNvPr id="0" name=""/>
        <dsp:cNvSpPr/>
      </dsp:nvSpPr>
      <dsp:spPr>
        <a:xfrm>
          <a:off x="0" y="1585"/>
          <a:ext cx="2916307" cy="1046526"/>
        </a:xfrm>
        <a:prstGeom prst="roundRect">
          <a:avLst/>
        </a:prstGeom>
        <a:solidFill>
          <a:schemeClr val="accent1">
            <a:shade val="8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i="0" kern="1200" baseline="0"/>
            <a:t>Reference Materials External to the Enterprise</a:t>
          </a:r>
          <a:endParaRPr lang="en-US" sz="1400" kern="1200"/>
        </a:p>
      </dsp:txBody>
      <dsp:txXfrm>
        <a:off x="51087" y="52672"/>
        <a:ext cx="2814133" cy="944352"/>
      </dsp:txXfrm>
    </dsp:sp>
    <dsp:sp modelId="{0318F505-8DEF-46DB-8AA6-F6A46016CB5E}">
      <dsp:nvSpPr>
        <dsp:cNvPr id="0" name=""/>
        <dsp:cNvSpPr/>
      </dsp:nvSpPr>
      <dsp:spPr>
        <a:xfrm rot="5400000">
          <a:off x="5089970" y="-968572"/>
          <a:ext cx="837220" cy="518454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t>Request for Architecture Work </a:t>
          </a:r>
          <a:endParaRPr lang="en-US" sz="1400" kern="1200"/>
        </a:p>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t>Business principles, goals, drivers</a:t>
          </a:r>
          <a:endParaRPr lang="en-US" sz="1400" kern="1200"/>
        </a:p>
      </dsp:txBody>
      <dsp:txXfrm rot="-5400000">
        <a:off x="2916307" y="1245961"/>
        <a:ext cx="5143676" cy="755480"/>
      </dsp:txXfrm>
    </dsp:sp>
    <dsp:sp modelId="{0EA85FF4-5DCC-4693-BD4C-BF9A50CF852C}">
      <dsp:nvSpPr>
        <dsp:cNvPr id="0" name=""/>
        <dsp:cNvSpPr/>
      </dsp:nvSpPr>
      <dsp:spPr>
        <a:xfrm>
          <a:off x="0" y="1100437"/>
          <a:ext cx="2916307" cy="1046526"/>
        </a:xfrm>
        <a:prstGeom prst="round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i="0" kern="1200" baseline="0"/>
            <a:t>Non-Architectural Inputs</a:t>
          </a:r>
          <a:endParaRPr lang="en-US" sz="1400" kern="1200"/>
        </a:p>
      </dsp:txBody>
      <dsp:txXfrm>
        <a:off x="51087" y="1151524"/>
        <a:ext cx="2814133" cy="944352"/>
      </dsp:txXfrm>
    </dsp:sp>
    <dsp:sp modelId="{1A953652-6F0F-4876-828D-D1AFF71E2866}">
      <dsp:nvSpPr>
        <dsp:cNvPr id="0" name=""/>
        <dsp:cNvSpPr/>
      </dsp:nvSpPr>
      <dsp:spPr>
        <a:xfrm rot="5400000">
          <a:off x="5089970" y="130280"/>
          <a:ext cx="837220" cy="518454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t>Organizational Model for the Enterprise Architecture</a:t>
          </a:r>
          <a:endParaRPr lang="en-US" sz="1400" kern="1200"/>
        </a:p>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t>Tailored Architecture Framework</a:t>
          </a:r>
          <a:endParaRPr lang="en-US" sz="1400" kern="1200"/>
        </a:p>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t>Populated Architecture Repository </a:t>
          </a:r>
          <a:endParaRPr lang="en-US" sz="1400" kern="1200"/>
        </a:p>
      </dsp:txBody>
      <dsp:txXfrm rot="-5400000">
        <a:off x="2916307" y="2344813"/>
        <a:ext cx="5143676" cy="755480"/>
      </dsp:txXfrm>
    </dsp:sp>
    <dsp:sp modelId="{8F852A13-3F1B-42F8-B6AE-FD5CFCC321A3}">
      <dsp:nvSpPr>
        <dsp:cNvPr id="0" name=""/>
        <dsp:cNvSpPr/>
      </dsp:nvSpPr>
      <dsp:spPr>
        <a:xfrm>
          <a:off x="0" y="2199290"/>
          <a:ext cx="2916307" cy="1046526"/>
        </a:xfrm>
        <a:prstGeom prst="round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GB" sz="1400" b="1" i="0" kern="1200" baseline="0"/>
            <a:t>Architectural Inputs</a:t>
          </a:r>
          <a:endParaRPr lang="en-US" sz="1400" kern="1200"/>
        </a:p>
      </dsp:txBody>
      <dsp:txXfrm>
        <a:off x="51087" y="2250377"/>
        <a:ext cx="2814133" cy="944352"/>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793F1-8D92-429E-B24F-0507ED3C11A6}">
      <dsp:nvSpPr>
        <dsp:cNvPr id="0" name=""/>
        <dsp:cNvSpPr/>
      </dsp:nvSpPr>
      <dsp:spPr>
        <a:xfrm>
          <a:off x="0" y="28346"/>
          <a:ext cx="7970900" cy="12546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9CAEA-88F0-4220-B132-CD939F07F035}">
      <dsp:nvSpPr>
        <dsp:cNvPr id="0" name=""/>
        <dsp:cNvSpPr/>
      </dsp:nvSpPr>
      <dsp:spPr>
        <a:xfrm>
          <a:off x="258172" y="395791"/>
          <a:ext cx="469404" cy="4694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6595A9-5492-4138-BD2A-88CFC61DB08F}">
      <dsp:nvSpPr>
        <dsp:cNvPr id="0" name=""/>
        <dsp:cNvSpPr/>
      </dsp:nvSpPr>
      <dsp:spPr>
        <a:xfrm>
          <a:off x="985748" y="203762"/>
          <a:ext cx="3586905" cy="853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25" tIns="90325" rIns="90325" bIns="90325" numCol="1" spcCol="1270" anchor="ctr" anchorCtr="0">
          <a:noAutofit/>
        </a:bodyPr>
        <a:lstStyle/>
        <a:p>
          <a:pPr marL="0" lvl="0" indent="0" algn="l" defTabSz="622300">
            <a:lnSpc>
              <a:spcPct val="100000"/>
            </a:lnSpc>
            <a:spcBef>
              <a:spcPct val="0"/>
            </a:spcBef>
            <a:spcAft>
              <a:spcPct val="35000"/>
            </a:spcAft>
            <a:buNone/>
          </a:pPr>
          <a:r>
            <a:rPr lang="en-GB" sz="1400" kern="1200"/>
            <a:t>Define the scope of the Architecture Project.</a:t>
          </a:r>
          <a:br>
            <a:rPr lang="en-GB" sz="1400" kern="1200"/>
          </a:br>
          <a:r>
            <a:rPr lang="en-GB" sz="1400" kern="1200"/>
            <a:t>What problem are you solving? </a:t>
          </a:r>
          <a:endParaRPr lang="en-US" sz="1400" kern="1200"/>
        </a:p>
      </dsp:txBody>
      <dsp:txXfrm>
        <a:off x="985748" y="203762"/>
        <a:ext cx="3586905" cy="853462"/>
      </dsp:txXfrm>
    </dsp:sp>
    <dsp:sp modelId="{22B461B1-7283-4D2A-8C42-C0DD034792E3}">
      <dsp:nvSpPr>
        <dsp:cNvPr id="0" name=""/>
        <dsp:cNvSpPr/>
      </dsp:nvSpPr>
      <dsp:spPr>
        <a:xfrm>
          <a:off x="4573617" y="85724"/>
          <a:ext cx="3397282" cy="113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25" tIns="90325" rIns="90325" bIns="90325" numCol="1" spcCol="1270" anchor="ctr" anchorCtr="0">
          <a:noAutofit/>
        </a:bodyPr>
        <a:lstStyle/>
        <a:p>
          <a:pPr marL="0" lvl="0" indent="0" algn="l" defTabSz="533400">
            <a:lnSpc>
              <a:spcPct val="100000"/>
            </a:lnSpc>
            <a:spcBef>
              <a:spcPct val="0"/>
            </a:spcBef>
            <a:spcAft>
              <a:spcPct val="35000"/>
            </a:spcAft>
            <a:buNone/>
          </a:pPr>
          <a:r>
            <a:rPr lang="en-GB" sz="1200" kern="1200">
              <a:sym typeface="Wingdings" panose="05000000000000000000" pitchFamily="2" charset="2"/>
            </a:rPr>
            <a:t> </a:t>
          </a:r>
          <a:r>
            <a:rPr lang="en-GB" sz="1200" kern="1200"/>
            <a:t>breadth and planning-horizon</a:t>
          </a:r>
          <a:endParaRPr lang="en-US" sz="1200" kern="1200"/>
        </a:p>
        <a:p>
          <a:pPr marL="0" lvl="0" indent="0" algn="l" defTabSz="533400">
            <a:lnSpc>
              <a:spcPct val="100000"/>
            </a:lnSpc>
            <a:spcBef>
              <a:spcPct val="0"/>
            </a:spcBef>
            <a:spcAft>
              <a:spcPct val="35000"/>
            </a:spcAft>
            <a:buNone/>
          </a:pPr>
          <a:r>
            <a:rPr lang="en-GB" sz="1200" kern="1200">
              <a:sym typeface="Wingdings" panose="05000000000000000000" pitchFamily="2" charset="2"/>
            </a:rPr>
            <a:t> </a:t>
          </a:r>
          <a:r>
            <a:rPr lang="en-GB" sz="1200" kern="1200"/>
            <a:t>purpose</a:t>
          </a:r>
          <a:endParaRPr lang="en-US" sz="1200" kern="1200"/>
        </a:p>
        <a:p>
          <a:pPr marL="0" lvl="0" indent="0" algn="l" defTabSz="533400">
            <a:lnSpc>
              <a:spcPct val="100000"/>
            </a:lnSpc>
            <a:spcBef>
              <a:spcPct val="0"/>
            </a:spcBef>
            <a:spcAft>
              <a:spcPct val="35000"/>
            </a:spcAft>
            <a:buNone/>
          </a:pPr>
          <a:r>
            <a:rPr lang="en-GB" sz="1200" kern="1200">
              <a:sym typeface="Wingdings" panose="05000000000000000000" pitchFamily="2" charset="2"/>
            </a:rPr>
            <a:t> </a:t>
          </a:r>
          <a:r>
            <a:rPr lang="en-GB" sz="1200" kern="1200"/>
            <a:t>confirm the level of detail</a:t>
          </a:r>
          <a:endParaRPr lang="en-US" sz="1200" kern="1200"/>
        </a:p>
        <a:p>
          <a:pPr marL="0" lvl="0" indent="0" algn="l" defTabSz="533400">
            <a:lnSpc>
              <a:spcPct val="100000"/>
            </a:lnSpc>
            <a:spcBef>
              <a:spcPct val="0"/>
            </a:spcBef>
            <a:spcAft>
              <a:spcPct val="35000"/>
            </a:spcAft>
            <a:buNone/>
          </a:pPr>
          <a:r>
            <a:rPr lang="en-GB" sz="1200" kern="1200">
              <a:sym typeface="Wingdings" panose="05000000000000000000" pitchFamily="2" charset="2"/>
            </a:rPr>
            <a:t> </a:t>
          </a:r>
          <a:r>
            <a:rPr lang="en-GB" sz="1200" kern="1200"/>
            <a:t>where in the business cycle this architecture will be used</a:t>
          </a:r>
          <a:endParaRPr lang="en-US" sz="1200" kern="1200"/>
        </a:p>
      </dsp:txBody>
      <dsp:txXfrm>
        <a:off x="4573617" y="85724"/>
        <a:ext cx="3397282" cy="1139431"/>
      </dsp:txXfrm>
    </dsp:sp>
    <dsp:sp modelId="{253A7E89-1F02-46B5-857A-90D4CC4CA4CD}">
      <dsp:nvSpPr>
        <dsp:cNvPr id="0" name=""/>
        <dsp:cNvSpPr/>
      </dsp:nvSpPr>
      <dsp:spPr>
        <a:xfrm>
          <a:off x="0" y="1471183"/>
          <a:ext cx="7970900" cy="8534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2821FB-1A1F-40DF-8E9C-8EBFF3C9ACD5}">
      <dsp:nvSpPr>
        <dsp:cNvPr id="0" name=""/>
        <dsp:cNvSpPr/>
      </dsp:nvSpPr>
      <dsp:spPr>
        <a:xfrm>
          <a:off x="258172" y="1663212"/>
          <a:ext cx="469404" cy="4694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7D6289-374A-4146-9775-55C3E7CF5EEE}">
      <dsp:nvSpPr>
        <dsp:cNvPr id="0" name=""/>
        <dsp:cNvSpPr/>
      </dsp:nvSpPr>
      <dsp:spPr>
        <a:xfrm>
          <a:off x="985748" y="1471183"/>
          <a:ext cx="3586905" cy="853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25" tIns="90325" rIns="90325" bIns="90325" numCol="1" spcCol="1270" anchor="ctr" anchorCtr="0">
          <a:noAutofit/>
        </a:bodyPr>
        <a:lstStyle/>
        <a:p>
          <a:pPr marL="0" lvl="0" indent="0" algn="l" defTabSz="622300">
            <a:lnSpc>
              <a:spcPct val="100000"/>
            </a:lnSpc>
            <a:spcBef>
              <a:spcPct val="0"/>
            </a:spcBef>
            <a:spcAft>
              <a:spcPct val="35000"/>
            </a:spcAft>
            <a:buNone/>
          </a:pPr>
          <a:r>
            <a:rPr lang="en-GB" sz="1400" kern="1200"/>
            <a:t>Identify stakeholders, concerns, and associated requirements.</a:t>
          </a:r>
          <a:endParaRPr lang="en-US" sz="1400" kern="1200"/>
        </a:p>
      </dsp:txBody>
      <dsp:txXfrm>
        <a:off x="985748" y="1471183"/>
        <a:ext cx="3586905" cy="853462"/>
      </dsp:txXfrm>
    </dsp:sp>
    <dsp:sp modelId="{30076F62-CBEB-4CE6-AAD1-B026664B69CC}">
      <dsp:nvSpPr>
        <dsp:cNvPr id="0" name=""/>
        <dsp:cNvSpPr/>
      </dsp:nvSpPr>
      <dsp:spPr>
        <a:xfrm>
          <a:off x="4572653" y="1471183"/>
          <a:ext cx="3397282" cy="853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25" tIns="90325" rIns="90325" bIns="90325" numCol="1" spcCol="1270" anchor="ctr" anchorCtr="0">
          <a:noAutofit/>
        </a:bodyPr>
        <a:lstStyle/>
        <a:p>
          <a:pPr marL="0" lvl="0" indent="0" algn="l" defTabSz="533400">
            <a:lnSpc>
              <a:spcPct val="100000"/>
            </a:lnSpc>
            <a:spcBef>
              <a:spcPct val="0"/>
            </a:spcBef>
            <a:spcAft>
              <a:spcPct val="35000"/>
            </a:spcAft>
            <a:buNone/>
          </a:pPr>
          <a:r>
            <a:rPr lang="en-GB" sz="1200" kern="1200">
              <a:sym typeface="Wingdings" panose="05000000000000000000" pitchFamily="2" charset="2"/>
            </a:rPr>
            <a:t> </a:t>
          </a:r>
          <a:r>
            <a:rPr lang="en-GB" sz="1200" kern="1200"/>
            <a:t>explore the EA Repository for architecture constraints/guidance</a:t>
          </a:r>
          <a:endParaRPr lang="en-US" sz="1200" kern="1200"/>
        </a:p>
        <a:p>
          <a:pPr marL="0" lvl="0" indent="0" algn="l" defTabSz="533400">
            <a:lnSpc>
              <a:spcPct val="100000"/>
            </a:lnSpc>
            <a:spcBef>
              <a:spcPct val="0"/>
            </a:spcBef>
            <a:spcAft>
              <a:spcPct val="35000"/>
            </a:spcAft>
            <a:buNone/>
          </a:pPr>
          <a:r>
            <a:rPr lang="en-GB" sz="1200" kern="1200">
              <a:sym typeface="Wingdings" panose="05000000000000000000" pitchFamily="2" charset="2"/>
            </a:rPr>
            <a:t> complete</a:t>
          </a:r>
          <a:r>
            <a:rPr lang="en-GB" sz="1200" kern="1200"/>
            <a:t> the Stakeholder Map</a:t>
          </a:r>
          <a:endParaRPr lang="en-US" sz="1200" kern="1200"/>
        </a:p>
      </dsp:txBody>
      <dsp:txXfrm>
        <a:off x="4572653" y="1471183"/>
        <a:ext cx="3397282" cy="853462"/>
      </dsp:txXfrm>
    </dsp:sp>
    <dsp:sp modelId="{872CAAE6-8CC1-43AE-A667-120CD5B0D2EA}">
      <dsp:nvSpPr>
        <dsp:cNvPr id="0" name=""/>
        <dsp:cNvSpPr/>
      </dsp:nvSpPr>
      <dsp:spPr>
        <a:xfrm>
          <a:off x="0" y="2538011"/>
          <a:ext cx="7970900" cy="8534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3B40BB-1465-4D36-84F7-194CE6878F06}">
      <dsp:nvSpPr>
        <dsp:cNvPr id="0" name=""/>
        <dsp:cNvSpPr/>
      </dsp:nvSpPr>
      <dsp:spPr>
        <a:xfrm>
          <a:off x="258172" y="2730040"/>
          <a:ext cx="469404" cy="4694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3911E1-C2E1-41E2-AB61-392DBA7350E8}">
      <dsp:nvSpPr>
        <dsp:cNvPr id="0" name=""/>
        <dsp:cNvSpPr/>
      </dsp:nvSpPr>
      <dsp:spPr>
        <a:xfrm>
          <a:off x="985748" y="2538011"/>
          <a:ext cx="3586905" cy="853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25" tIns="90325" rIns="90325" bIns="90325" numCol="1" spcCol="1270" anchor="ctr" anchorCtr="0">
          <a:noAutofit/>
        </a:bodyPr>
        <a:lstStyle/>
        <a:p>
          <a:pPr marL="0" lvl="0" indent="0" algn="l" defTabSz="622300">
            <a:lnSpc>
              <a:spcPct val="100000"/>
            </a:lnSpc>
            <a:spcBef>
              <a:spcPct val="0"/>
            </a:spcBef>
            <a:spcAft>
              <a:spcPct val="35000"/>
            </a:spcAft>
            <a:buNone/>
          </a:pPr>
          <a:r>
            <a:rPr lang="en-GB" sz="1400" kern="1200"/>
            <a:t>Assess the capability of the EA team.</a:t>
          </a:r>
          <a:endParaRPr lang="en-US" sz="1400" kern="1200"/>
        </a:p>
      </dsp:txBody>
      <dsp:txXfrm>
        <a:off x="985748" y="2538011"/>
        <a:ext cx="3586905" cy="853462"/>
      </dsp:txXfrm>
    </dsp:sp>
    <dsp:sp modelId="{3BE559BD-18B8-4F87-8F6C-58C1D8DBF90E}">
      <dsp:nvSpPr>
        <dsp:cNvPr id="0" name=""/>
        <dsp:cNvSpPr/>
      </dsp:nvSpPr>
      <dsp:spPr>
        <a:xfrm>
          <a:off x="4572653" y="2538011"/>
          <a:ext cx="3397282" cy="853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25" tIns="90325" rIns="90325" bIns="90325" numCol="1" spcCol="1270" anchor="ctr" anchorCtr="0">
          <a:noAutofit/>
        </a:bodyPr>
        <a:lstStyle/>
        <a:p>
          <a:pPr marL="0" lvl="0" indent="0" algn="l" defTabSz="533400">
            <a:lnSpc>
              <a:spcPct val="100000"/>
            </a:lnSpc>
            <a:spcBef>
              <a:spcPct val="0"/>
            </a:spcBef>
            <a:spcAft>
              <a:spcPct val="35000"/>
            </a:spcAft>
            <a:buNone/>
          </a:pPr>
          <a:r>
            <a:rPr lang="en-GB" sz="1200" kern="1200">
              <a:sym typeface="Wingdings" panose="05000000000000000000" pitchFamily="2" charset="2"/>
            </a:rPr>
            <a:t> </a:t>
          </a:r>
          <a:r>
            <a:rPr lang="en-GB" sz="1200" kern="1200"/>
            <a:t>confirm the ability of the EA team to deliver on this architecture development project</a:t>
          </a:r>
          <a:endParaRPr lang="en-US" sz="1200" kern="1200"/>
        </a:p>
      </dsp:txBody>
      <dsp:txXfrm>
        <a:off x="4572653" y="2538011"/>
        <a:ext cx="3397282" cy="853462"/>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7DA26-797E-414F-94D3-51E53933DBE7}">
      <dsp:nvSpPr>
        <dsp:cNvPr id="0" name=""/>
        <dsp:cNvSpPr/>
      </dsp:nvSpPr>
      <dsp:spPr>
        <a:xfrm>
          <a:off x="2327404" y="74041"/>
          <a:ext cx="610664" cy="6106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A60AF4-4AA5-4765-8F5F-67075FFD9D21}">
      <dsp:nvSpPr>
        <dsp:cNvPr id="0" name=""/>
        <dsp:cNvSpPr/>
      </dsp:nvSpPr>
      <dsp:spPr>
        <a:xfrm>
          <a:off x="1636879" y="846705"/>
          <a:ext cx="1991714" cy="648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The scope and goals of the Request for Architecture Work</a:t>
          </a:r>
        </a:p>
      </dsp:txBody>
      <dsp:txXfrm>
        <a:off x="1636879" y="846705"/>
        <a:ext cx="1991714" cy="648914"/>
      </dsp:txXfrm>
    </dsp:sp>
    <dsp:sp modelId="{A1203555-0ACB-4894-8594-748A2A62F4B7}">
      <dsp:nvSpPr>
        <dsp:cNvPr id="0" name=""/>
        <dsp:cNvSpPr/>
      </dsp:nvSpPr>
      <dsp:spPr>
        <a:xfrm>
          <a:off x="4637499" y="74406"/>
          <a:ext cx="610664" cy="6106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CD2238-EB88-470D-BCEB-047EBA4F3820}">
      <dsp:nvSpPr>
        <dsp:cNvPr id="0" name=""/>
        <dsp:cNvSpPr/>
      </dsp:nvSpPr>
      <dsp:spPr>
        <a:xfrm>
          <a:off x="3866074" y="847801"/>
          <a:ext cx="2153513" cy="647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The subset of scope and goals associated with this iteration of Architecture development.</a:t>
          </a:r>
        </a:p>
      </dsp:txBody>
      <dsp:txXfrm>
        <a:off x="3866074" y="847801"/>
        <a:ext cx="2153513" cy="647453"/>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6B515-ACB3-4F82-90C7-570BBD6080F5}">
      <dsp:nvSpPr>
        <dsp:cNvPr id="0" name=""/>
        <dsp:cNvSpPr/>
      </dsp:nvSpPr>
      <dsp:spPr>
        <a:xfrm>
          <a:off x="3334230" y="860764"/>
          <a:ext cx="302875" cy="518135"/>
        </a:xfrm>
        <a:custGeom>
          <a:avLst/>
          <a:gdLst/>
          <a:ahLst/>
          <a:cxnLst/>
          <a:rect l="0" t="0" r="0" b="0"/>
          <a:pathLst>
            <a:path>
              <a:moveTo>
                <a:pt x="0" y="0"/>
              </a:moveTo>
              <a:lnTo>
                <a:pt x="151437" y="0"/>
              </a:lnTo>
              <a:lnTo>
                <a:pt x="151437" y="518135"/>
              </a:lnTo>
              <a:lnTo>
                <a:pt x="302875" y="518135"/>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38C56D-8E35-42F6-971E-20C7C1FD9F1C}">
      <dsp:nvSpPr>
        <dsp:cNvPr id="0" name=""/>
        <dsp:cNvSpPr/>
      </dsp:nvSpPr>
      <dsp:spPr>
        <a:xfrm>
          <a:off x="3334230" y="424253"/>
          <a:ext cx="302875" cy="436510"/>
        </a:xfrm>
        <a:custGeom>
          <a:avLst/>
          <a:gdLst/>
          <a:ahLst/>
          <a:cxnLst/>
          <a:rect l="0" t="0" r="0" b="0"/>
          <a:pathLst>
            <a:path>
              <a:moveTo>
                <a:pt x="0" y="436510"/>
              </a:moveTo>
              <a:lnTo>
                <a:pt x="151437" y="436510"/>
              </a:lnTo>
              <a:lnTo>
                <a:pt x="151437" y="0"/>
              </a:lnTo>
              <a:lnTo>
                <a:pt x="302875" y="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C951A0-0487-444C-A276-7B2E334561DD}">
      <dsp:nvSpPr>
        <dsp:cNvPr id="0" name=""/>
        <dsp:cNvSpPr/>
      </dsp:nvSpPr>
      <dsp:spPr>
        <a:xfrm>
          <a:off x="957763" y="629821"/>
          <a:ext cx="2376467" cy="461885"/>
        </a:xfrm>
        <a:prstGeom prst="flowChartAlternateProcess">
          <a:avLst/>
        </a:prstGeom>
        <a:gradFill rotWithShape="0">
          <a:gsLst>
            <a:gs pos="0">
              <a:schemeClr val="accent1">
                <a:alpha val="80000"/>
                <a:hueOff val="0"/>
                <a:satOff val="0"/>
                <a:lumOff val="0"/>
                <a:alphaOff val="0"/>
                <a:satMod val="103000"/>
                <a:lumMod val="102000"/>
                <a:tint val="94000"/>
              </a:schemeClr>
            </a:gs>
            <a:gs pos="50000">
              <a:schemeClr val="accent1">
                <a:alpha val="80000"/>
                <a:hueOff val="0"/>
                <a:satOff val="0"/>
                <a:lumOff val="0"/>
                <a:alphaOff val="0"/>
                <a:satMod val="110000"/>
                <a:lumMod val="100000"/>
                <a:shade val="100000"/>
              </a:schemeClr>
            </a:gs>
            <a:gs pos="100000">
              <a:schemeClr val="accent1">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Key stakeholder agreement on a summary of the target</a:t>
          </a:r>
          <a:endParaRPr lang="en-US" sz="1200" kern="1200"/>
        </a:p>
      </dsp:txBody>
      <dsp:txXfrm>
        <a:off x="980310" y="652368"/>
        <a:ext cx="2331373" cy="416791"/>
      </dsp:txXfrm>
    </dsp:sp>
    <dsp:sp modelId="{EB841280-6DB7-4B2C-88CC-F77AE35A2785}">
      <dsp:nvSpPr>
        <dsp:cNvPr id="0" name=""/>
        <dsp:cNvSpPr/>
      </dsp:nvSpPr>
      <dsp:spPr>
        <a:xfrm>
          <a:off x="3637106" y="767"/>
          <a:ext cx="3195261" cy="846972"/>
        </a:xfrm>
        <a:prstGeom prst="flowChartAlternateProcess">
          <a:avLst/>
        </a:prstGeom>
        <a:solidFill>
          <a:schemeClr val="tx2">
            <a:lumMod val="75000"/>
            <a:lumOff val="25000"/>
            <a:alpha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lt1">
                  <a:alpha val="97000"/>
                </a:schemeClr>
              </a:solidFill>
            </a:rPr>
            <a:t>Perform sufficient Architecture Development in all domains to enable communication to stakeholders of how the problem you have been assigned can be addressed</a:t>
          </a:r>
          <a:endParaRPr lang="en-US" sz="1200" kern="1200">
            <a:solidFill>
              <a:schemeClr val="lt1">
                <a:alpha val="97000"/>
              </a:schemeClr>
            </a:solidFill>
          </a:endParaRPr>
        </a:p>
      </dsp:txBody>
      <dsp:txXfrm>
        <a:off x="3678451" y="42112"/>
        <a:ext cx="3112571" cy="764282"/>
      </dsp:txXfrm>
    </dsp:sp>
    <dsp:sp modelId="{D543B1ED-804D-4D39-916D-CBA28D8B0DE2}">
      <dsp:nvSpPr>
        <dsp:cNvPr id="0" name=""/>
        <dsp:cNvSpPr/>
      </dsp:nvSpPr>
      <dsp:spPr>
        <a:xfrm>
          <a:off x="3637106" y="1037037"/>
          <a:ext cx="3187689" cy="683724"/>
        </a:xfrm>
        <a:prstGeom prst="flowChartAlternateProcess">
          <a:avLst/>
        </a:prstGeom>
        <a:solidFill>
          <a:schemeClr val="tx2">
            <a:lumMod val="75000"/>
            <a:lumOff val="25000"/>
            <a:alpha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Be clear on the target, the value of the target, and the work required to change.</a:t>
          </a:r>
          <a:endParaRPr lang="en-US" sz="1200" kern="1200"/>
        </a:p>
      </dsp:txBody>
      <dsp:txXfrm>
        <a:off x="3670482" y="1070413"/>
        <a:ext cx="3120937" cy="616972"/>
      </dsp:txXfrm>
    </dsp:sp>
    <dsp:sp modelId="{AB5F55BC-E81B-47C3-9D85-438C5D0FBDA6}">
      <dsp:nvSpPr>
        <dsp:cNvPr id="0" name=""/>
        <dsp:cNvSpPr/>
      </dsp:nvSpPr>
      <dsp:spPr>
        <a:xfrm>
          <a:off x="957763" y="1281004"/>
          <a:ext cx="2376467" cy="537509"/>
        </a:xfrm>
        <a:prstGeom prst="flowChartAlternateProcess">
          <a:avLst/>
        </a:prstGeom>
        <a:gradFill rotWithShape="0">
          <a:gsLst>
            <a:gs pos="0">
              <a:schemeClr val="accent1">
                <a:alpha val="80000"/>
                <a:hueOff val="0"/>
                <a:satOff val="0"/>
                <a:lumOff val="0"/>
                <a:alphaOff val="0"/>
                <a:satMod val="103000"/>
                <a:lumMod val="102000"/>
                <a:tint val="94000"/>
              </a:schemeClr>
            </a:gs>
            <a:gs pos="50000">
              <a:schemeClr val="accent1">
                <a:alpha val="80000"/>
                <a:hueOff val="0"/>
                <a:satOff val="0"/>
                <a:lumOff val="0"/>
                <a:alphaOff val="0"/>
                <a:satMod val="110000"/>
                <a:lumMod val="100000"/>
                <a:shade val="100000"/>
              </a:schemeClr>
            </a:gs>
            <a:gs pos="100000">
              <a:schemeClr val="accent1">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Completing the outputs of Phase A requires exploring all of the domains</a:t>
          </a:r>
          <a:endParaRPr lang="en-US" sz="1200" kern="1200"/>
        </a:p>
      </dsp:txBody>
      <dsp:txXfrm>
        <a:off x="984002" y="1307243"/>
        <a:ext cx="2323989" cy="485031"/>
      </dsp:txXfrm>
    </dsp:sp>
    <dsp:sp modelId="{50112210-7DBF-4251-AF51-FEF20D2A7880}">
      <dsp:nvSpPr>
        <dsp:cNvPr id="0" name=""/>
        <dsp:cNvSpPr/>
      </dsp:nvSpPr>
      <dsp:spPr>
        <a:xfrm>
          <a:off x="957763" y="2007811"/>
          <a:ext cx="2376467" cy="800063"/>
        </a:xfrm>
        <a:prstGeom prst="flowChartAlternateProcess">
          <a:avLst/>
        </a:prstGeom>
        <a:gradFill rotWithShape="0">
          <a:gsLst>
            <a:gs pos="0">
              <a:schemeClr val="accent1">
                <a:alpha val="80000"/>
                <a:hueOff val="0"/>
                <a:satOff val="0"/>
                <a:lumOff val="0"/>
                <a:alphaOff val="0"/>
                <a:satMod val="103000"/>
                <a:lumMod val="102000"/>
                <a:tint val="94000"/>
              </a:schemeClr>
            </a:gs>
            <a:gs pos="50000">
              <a:schemeClr val="accent1">
                <a:alpha val="80000"/>
                <a:hueOff val="0"/>
                <a:satOff val="0"/>
                <a:lumOff val="0"/>
                <a:alphaOff val="0"/>
                <a:satMod val="110000"/>
                <a:lumMod val="100000"/>
                <a:shade val="100000"/>
              </a:schemeClr>
            </a:gs>
            <a:gs pos="100000">
              <a:schemeClr val="accent1">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Having more than one approach to addressing the problem is acceptable and facilitates better trade-off</a:t>
          </a:r>
          <a:endParaRPr lang="en-US" sz="1200" kern="1200"/>
        </a:p>
      </dsp:txBody>
      <dsp:txXfrm>
        <a:off x="996818" y="2046866"/>
        <a:ext cx="2298357" cy="721953"/>
      </dsp:txXfrm>
    </dsp:sp>
    <dsp:sp modelId="{6BE96E4D-17AA-451F-BB34-C355F6564755}">
      <dsp:nvSpPr>
        <dsp:cNvPr id="0" name=""/>
        <dsp:cNvSpPr/>
      </dsp:nvSpPr>
      <dsp:spPr>
        <a:xfrm>
          <a:off x="957763" y="2997172"/>
          <a:ext cx="2376467" cy="895480"/>
        </a:xfrm>
        <a:prstGeom prst="roundRect">
          <a:avLst/>
        </a:prstGeom>
        <a:gradFill rotWithShape="0">
          <a:gsLst>
            <a:gs pos="0">
              <a:schemeClr val="accent1">
                <a:alpha val="80000"/>
                <a:hueOff val="0"/>
                <a:satOff val="0"/>
                <a:lumOff val="0"/>
                <a:alphaOff val="0"/>
                <a:satMod val="103000"/>
                <a:lumMod val="102000"/>
                <a:tint val="94000"/>
              </a:schemeClr>
            </a:gs>
            <a:gs pos="50000">
              <a:schemeClr val="accent1">
                <a:alpha val="80000"/>
                <a:hueOff val="0"/>
                <a:satOff val="0"/>
                <a:lumOff val="0"/>
                <a:alphaOff val="0"/>
                <a:satMod val="110000"/>
                <a:lumMod val="100000"/>
                <a:shade val="100000"/>
              </a:schemeClr>
            </a:gs>
            <a:gs pos="100000">
              <a:schemeClr val="accent1">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Keep in mind that until the target is finalized the EA is exploring the best potential future … </a:t>
          </a:r>
          <a:r>
            <a:rPr lang="en-GB" sz="1200" b="1" kern="1200"/>
            <a:t>not</a:t>
          </a:r>
          <a:r>
            <a:rPr lang="en-GB" sz="1200" kern="1200"/>
            <a:t> selling a </a:t>
          </a:r>
          <a:r>
            <a:rPr lang="en-GB" sz="1200" i="1" kern="1200"/>
            <a:t>particular</a:t>
          </a:r>
          <a:r>
            <a:rPr lang="en-GB" sz="1200" kern="1200"/>
            <a:t> future.</a:t>
          </a:r>
          <a:endParaRPr lang="en-US" sz="1200" kern="1200"/>
        </a:p>
      </dsp:txBody>
      <dsp:txXfrm>
        <a:off x="1001477" y="3040886"/>
        <a:ext cx="2289039" cy="808052"/>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6547A-59E3-4224-86D9-48D585348331}">
      <dsp:nvSpPr>
        <dsp:cNvPr id="0" name=""/>
        <dsp:cNvSpPr/>
      </dsp:nvSpPr>
      <dsp:spPr>
        <a:xfrm>
          <a:off x="0" y="415"/>
          <a:ext cx="7863016" cy="379828"/>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ts val="0"/>
            </a:spcAft>
            <a:buNone/>
          </a:pPr>
          <a:r>
            <a:rPr lang="en-GB" sz="1600" b="1" kern="1200"/>
            <a:t>Output &amp; Outcome</a:t>
          </a:r>
          <a:endParaRPr lang="en-US" sz="1600" kern="1200"/>
        </a:p>
      </dsp:txBody>
      <dsp:txXfrm>
        <a:off x="18542" y="18957"/>
        <a:ext cx="7825932" cy="342744"/>
      </dsp:txXfrm>
    </dsp:sp>
    <dsp:sp modelId="{539453C7-8912-40DA-AA63-6C9DB9E8F919}">
      <dsp:nvSpPr>
        <dsp:cNvPr id="0" name=""/>
        <dsp:cNvSpPr/>
      </dsp:nvSpPr>
      <dsp:spPr>
        <a:xfrm>
          <a:off x="0" y="380244"/>
          <a:ext cx="7863016"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651"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t>Sufficient documentation to get permission to proceed.</a:t>
          </a:r>
          <a:endParaRPr lang="en-US" sz="1400" kern="1200"/>
        </a:p>
        <a:p>
          <a:pPr marL="114300" lvl="1" indent="-114300" algn="l" defTabSz="622300">
            <a:lnSpc>
              <a:spcPct val="90000"/>
            </a:lnSpc>
            <a:spcBef>
              <a:spcPct val="0"/>
            </a:spcBef>
            <a:spcAft>
              <a:spcPct val="20000"/>
            </a:spcAft>
            <a:buChar char="•"/>
          </a:pPr>
          <a:r>
            <a:rPr lang="en-GB" sz="1400" kern="1200" dirty="0"/>
            <a:t>Permission to proceed to develop a Target Architecture to prove out a summary target.</a:t>
          </a:r>
          <a:endParaRPr lang="en-US" sz="1400" kern="1200" dirty="0"/>
        </a:p>
      </dsp:txBody>
      <dsp:txXfrm>
        <a:off x="0" y="380244"/>
        <a:ext cx="7863016" cy="894240"/>
      </dsp:txXfrm>
    </dsp:sp>
    <dsp:sp modelId="{3A908097-1A22-4B1C-948B-650A521C7F3C}">
      <dsp:nvSpPr>
        <dsp:cNvPr id="0" name=""/>
        <dsp:cNvSpPr/>
      </dsp:nvSpPr>
      <dsp:spPr>
        <a:xfrm>
          <a:off x="0" y="902745"/>
          <a:ext cx="7863016" cy="379828"/>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a:t>Essential Knowledge</a:t>
          </a:r>
          <a:endParaRPr lang="en-US" sz="1600" kern="1200"/>
        </a:p>
      </dsp:txBody>
      <dsp:txXfrm>
        <a:off x="18542" y="921287"/>
        <a:ext cx="7825932" cy="342744"/>
      </dsp:txXfrm>
    </dsp:sp>
    <dsp:sp modelId="{87CB4EF2-23FB-4855-9F7F-2763C13F852B}">
      <dsp:nvSpPr>
        <dsp:cNvPr id="0" name=""/>
        <dsp:cNvSpPr/>
      </dsp:nvSpPr>
      <dsp:spPr>
        <a:xfrm>
          <a:off x="0" y="1274463"/>
          <a:ext cx="7863016" cy="1397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651"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t>The scope of the problem being addressed.</a:t>
          </a:r>
          <a:endParaRPr lang="en-US" sz="1400" kern="1200"/>
        </a:p>
        <a:p>
          <a:pPr marL="114300" lvl="1" indent="-114300" algn="l" defTabSz="622300">
            <a:lnSpc>
              <a:spcPct val="90000"/>
            </a:lnSpc>
            <a:spcBef>
              <a:spcPct val="0"/>
            </a:spcBef>
            <a:spcAft>
              <a:spcPct val="20000"/>
            </a:spcAft>
            <a:buChar char="•"/>
          </a:pPr>
          <a:r>
            <a:rPr lang="en-GB" sz="1400" kern="1200"/>
            <a:t>Those who have interests that are fundamental to the problem being addressed (Stakeholders &amp; Concerns).</a:t>
          </a:r>
          <a:endParaRPr lang="en-US" sz="1400" kern="1200"/>
        </a:p>
        <a:p>
          <a:pPr marL="114300" lvl="1" indent="-114300" algn="l" defTabSz="622300">
            <a:lnSpc>
              <a:spcPct val="90000"/>
            </a:lnSpc>
            <a:spcBef>
              <a:spcPct val="0"/>
            </a:spcBef>
            <a:spcAft>
              <a:spcPct val="20000"/>
            </a:spcAft>
            <a:buChar char="•"/>
          </a:pPr>
          <a:r>
            <a:rPr lang="en-GB" sz="1400" kern="1200"/>
            <a:t>What summary answer to the problem is acceptable to the stakeholders (Architecture Vision)?</a:t>
          </a:r>
          <a:endParaRPr lang="en-US" sz="1400" kern="1200"/>
        </a:p>
        <a:p>
          <a:pPr marL="114300" lvl="1" indent="-114300" algn="l" defTabSz="622300">
            <a:lnSpc>
              <a:spcPct val="90000"/>
            </a:lnSpc>
            <a:spcBef>
              <a:spcPct val="0"/>
            </a:spcBef>
            <a:spcAft>
              <a:spcPct val="20000"/>
            </a:spcAft>
            <a:buChar char="•"/>
          </a:pPr>
          <a:r>
            <a:rPr lang="en-GB" sz="1400" kern="1200"/>
            <a:t>Stakeholder priority and preference.</a:t>
          </a:r>
          <a:endParaRPr lang="en-US" sz="1400" kern="1200"/>
        </a:p>
        <a:p>
          <a:pPr marL="114300" lvl="1" indent="-114300" algn="l" defTabSz="622300">
            <a:lnSpc>
              <a:spcPct val="90000"/>
            </a:lnSpc>
            <a:spcBef>
              <a:spcPct val="0"/>
            </a:spcBef>
            <a:spcAft>
              <a:spcPct val="20000"/>
            </a:spcAft>
            <a:buChar char="•"/>
          </a:pPr>
          <a:r>
            <a:rPr lang="en-GB" sz="1400" kern="1200"/>
            <a:t>What value does the summary answer provide?</a:t>
          </a:r>
          <a:endParaRPr lang="en-US" sz="1400" kern="1200"/>
        </a:p>
      </dsp:txBody>
      <dsp:txXfrm>
        <a:off x="0" y="1274463"/>
        <a:ext cx="7863016" cy="13972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3B882-A4AE-4C6A-9E81-16653E637AC5}">
      <dsp:nvSpPr>
        <dsp:cNvPr id="0" name=""/>
        <dsp:cNvSpPr/>
      </dsp:nvSpPr>
      <dsp:spPr>
        <a:xfrm>
          <a:off x="0" y="14794"/>
          <a:ext cx="5886250" cy="3082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solidFill>
                <a:srgbClr val="FFFFFF"/>
              </a:solidFill>
              <a:latin typeface="Calibri" panose="020F0502020204030204" pitchFamily="34" charset="0"/>
            </a:rPr>
            <a:t>The role of the governor is:</a:t>
          </a:r>
          <a:endParaRPr lang="en-GB" sz="1400" kern="1200">
            <a:solidFill>
              <a:srgbClr val="FFFFFF"/>
            </a:solidFill>
          </a:endParaRPr>
        </a:p>
      </dsp:txBody>
      <dsp:txXfrm>
        <a:off x="15049" y="29843"/>
        <a:ext cx="5856152" cy="278186"/>
      </dsp:txXfrm>
    </dsp:sp>
    <dsp:sp modelId="{284B6B34-264B-4AD2-8710-4ED921769CD3}">
      <dsp:nvSpPr>
        <dsp:cNvPr id="0" name=""/>
        <dsp:cNvSpPr/>
      </dsp:nvSpPr>
      <dsp:spPr>
        <a:xfrm>
          <a:off x="0" y="323079"/>
          <a:ext cx="5886250"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88" tIns="17780" rIns="99568" bIns="17780" numCol="1" spcCol="1270" anchor="t" anchorCtr="0">
          <a:noAutofit/>
        </a:bodyPr>
        <a:lstStyle/>
        <a:p>
          <a:pPr marL="114300" lvl="1" indent="-114300" algn="l" defTabSz="622300">
            <a:lnSpc>
              <a:spcPct val="90000"/>
            </a:lnSpc>
            <a:spcBef>
              <a:spcPct val="0"/>
            </a:spcBef>
            <a:spcAft>
              <a:spcPct val="20000"/>
            </a:spcAft>
            <a:buFont typeface="Courier New" panose="02070309020205020404" pitchFamily="49" charset="0"/>
            <a:buChar char="o"/>
          </a:pPr>
          <a:r>
            <a:rPr lang="en-GB" sz="1400" kern="1200">
              <a:solidFill>
                <a:srgbClr val="2F528F"/>
              </a:solidFill>
              <a:latin typeface="Calibri" panose="020F0502020204030204" pitchFamily="34" charset="0"/>
            </a:rPr>
            <a:t>An intelligent advisor embedded within a team </a:t>
          </a:r>
          <a:endParaRPr lang="en-GB" sz="1400" kern="1200"/>
        </a:p>
        <a:p>
          <a:pPr marL="114300" lvl="1" indent="-114300" algn="l" defTabSz="622300">
            <a:lnSpc>
              <a:spcPct val="90000"/>
            </a:lnSpc>
            <a:spcBef>
              <a:spcPct val="0"/>
            </a:spcBef>
            <a:spcAft>
              <a:spcPct val="20000"/>
            </a:spcAft>
            <a:buChar char="•"/>
          </a:pPr>
          <a:r>
            <a:rPr lang="en-GB" sz="1400" kern="1200">
              <a:solidFill>
                <a:srgbClr val="2F528F"/>
              </a:solidFill>
              <a:latin typeface="Calibri" panose="020F0502020204030204" pitchFamily="34" charset="0"/>
            </a:rPr>
            <a:t>Not an occasionally visiting policeman</a:t>
          </a:r>
        </a:p>
      </dsp:txBody>
      <dsp:txXfrm>
        <a:off x="0" y="323079"/>
        <a:ext cx="5886250" cy="745200"/>
      </dsp:txXfrm>
    </dsp:sp>
    <dsp:sp modelId="{6DE9971C-561C-4A8F-BDF1-F3239D9CEB9D}">
      <dsp:nvSpPr>
        <dsp:cNvPr id="0" name=""/>
        <dsp:cNvSpPr/>
      </dsp:nvSpPr>
      <dsp:spPr>
        <a:xfrm>
          <a:off x="0" y="1068279"/>
          <a:ext cx="5886250" cy="3082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solidFill>
                <a:srgbClr val="FFFFFF"/>
              </a:solidFill>
              <a:latin typeface="Calibri" panose="020F0502020204030204" pitchFamily="34" charset="0"/>
            </a:rPr>
            <a:t>The value to Agile Architecture is to provide:</a:t>
          </a:r>
          <a:endParaRPr lang="en-GB" sz="1400" kern="1200">
            <a:solidFill>
              <a:srgbClr val="FFFFFF"/>
            </a:solidFill>
          </a:endParaRPr>
        </a:p>
      </dsp:txBody>
      <dsp:txXfrm>
        <a:off x="15049" y="1083328"/>
        <a:ext cx="5856152" cy="278186"/>
      </dsp:txXfrm>
    </dsp:sp>
    <dsp:sp modelId="{2A0D8B18-78E0-4B53-A80B-7562C7D0A75E}">
      <dsp:nvSpPr>
        <dsp:cNvPr id="0" name=""/>
        <dsp:cNvSpPr/>
      </dsp:nvSpPr>
      <dsp:spPr>
        <a:xfrm>
          <a:off x="0" y="1376564"/>
          <a:ext cx="5886250" cy="1117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88" tIns="17780" rIns="99568" bIns="17780" numCol="1" spcCol="1270" anchor="t" anchorCtr="0">
          <a:noAutofit/>
        </a:bodyPr>
        <a:lstStyle/>
        <a:p>
          <a:pPr marL="114300" lvl="1" indent="-114300" algn="l" defTabSz="622300">
            <a:lnSpc>
              <a:spcPct val="90000"/>
            </a:lnSpc>
            <a:spcBef>
              <a:spcPct val="0"/>
            </a:spcBef>
            <a:spcAft>
              <a:spcPct val="20000"/>
            </a:spcAft>
            <a:buFont typeface="Courier New" panose="02070309020205020404" pitchFamily="49" charset="0"/>
            <a:buChar char="o"/>
          </a:pPr>
          <a:r>
            <a:rPr lang="en-GB" sz="1400" kern="1200">
              <a:solidFill>
                <a:srgbClr val="2F528F"/>
              </a:solidFill>
              <a:latin typeface="Calibri" panose="020F0502020204030204" pitchFamily="34" charset="0"/>
            </a:rPr>
            <a:t>The set of principles and policies to guide the implementation </a:t>
          </a:r>
          <a:endParaRPr lang="en-GB" sz="1400" kern="1200"/>
        </a:p>
        <a:p>
          <a:pPr marL="114300" lvl="1" indent="-114300" algn="l" defTabSz="622300">
            <a:lnSpc>
              <a:spcPct val="90000"/>
            </a:lnSpc>
            <a:spcBef>
              <a:spcPct val="0"/>
            </a:spcBef>
            <a:spcAft>
              <a:spcPct val="20000"/>
            </a:spcAft>
            <a:buChar char="•"/>
          </a:pPr>
          <a:r>
            <a:rPr lang="en-GB" sz="1400" kern="1200">
              <a:solidFill>
                <a:srgbClr val="2F528F"/>
              </a:solidFill>
              <a:latin typeface="Calibri" panose="020F0502020204030204" pitchFamily="34" charset="0"/>
            </a:rPr>
            <a:t>The set of standards and compliance considerations</a:t>
          </a:r>
        </a:p>
        <a:p>
          <a:pPr marL="114300" lvl="1" indent="-114300" algn="l" defTabSz="622300">
            <a:lnSpc>
              <a:spcPct val="90000"/>
            </a:lnSpc>
            <a:spcBef>
              <a:spcPct val="0"/>
            </a:spcBef>
            <a:spcAft>
              <a:spcPct val="20000"/>
            </a:spcAft>
            <a:buChar char="•"/>
          </a:pPr>
          <a:r>
            <a:rPr lang="en-GB" sz="1400" kern="1200">
              <a:solidFill>
                <a:srgbClr val="2F528F"/>
              </a:solidFill>
              <a:latin typeface="Calibri" panose="020F0502020204030204" pitchFamily="34" charset="0"/>
            </a:rPr>
            <a:t>Surety that the proper governance structures and approvals are in place but in a way that will not constrain the pace of development (including but not limited to Agile development life cycles)</a:t>
          </a:r>
          <a:endParaRPr lang="en-GB" sz="1400" kern="1200"/>
        </a:p>
      </dsp:txBody>
      <dsp:txXfrm>
        <a:off x="0" y="1376564"/>
        <a:ext cx="5886250" cy="1117799"/>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1F674-6CA8-4A60-9098-E4A3F594259E}">
      <dsp:nvSpPr>
        <dsp:cNvPr id="0" name=""/>
        <dsp:cNvSpPr/>
      </dsp:nvSpPr>
      <dsp:spPr>
        <a:xfrm>
          <a:off x="1625" y="1931"/>
          <a:ext cx="4713696" cy="92919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In most cases, the development of specific Technology Architecture security artifacts is not necessary</a:t>
          </a:r>
          <a:endParaRPr lang="en-US" sz="1600" kern="1200" dirty="0"/>
        </a:p>
      </dsp:txBody>
      <dsp:txXfrm>
        <a:off x="46985" y="47291"/>
        <a:ext cx="4622976" cy="838474"/>
      </dsp:txXfrm>
    </dsp:sp>
    <dsp:sp modelId="{70DA28EA-BCFA-4EF5-A7CC-8D6898A97DBE}">
      <dsp:nvSpPr>
        <dsp:cNvPr id="0" name=""/>
        <dsp:cNvSpPr/>
      </dsp:nvSpPr>
      <dsp:spPr>
        <a:xfrm rot="5400000">
          <a:off x="5801944" y="-222324"/>
          <a:ext cx="743355" cy="3329018"/>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731520" lvl="1" indent="-365760" algn="l" defTabSz="622300">
            <a:lnSpc>
              <a:spcPct val="100000"/>
            </a:lnSpc>
            <a:spcBef>
              <a:spcPct val="0"/>
            </a:spcBef>
            <a:spcAft>
              <a:spcPts val="0"/>
            </a:spcAft>
            <a:buFont typeface="Wingdings" panose="05000000000000000000" pitchFamily="2" charset="2"/>
            <a:buChar char="q"/>
          </a:pPr>
          <a:r>
            <a:rPr lang="en-GB" sz="1400" kern="1200"/>
            <a:t>Provision</a:t>
          </a:r>
          <a:endParaRPr lang="en-US" sz="1400" kern="1200"/>
        </a:p>
        <a:p>
          <a:pPr marL="731520" lvl="1" indent="-365760" algn="l" defTabSz="622300">
            <a:lnSpc>
              <a:spcPct val="100000"/>
            </a:lnSpc>
            <a:spcBef>
              <a:spcPct val="0"/>
            </a:spcBef>
            <a:spcAft>
              <a:spcPts val="0"/>
            </a:spcAft>
            <a:buFont typeface="Wingdings" panose="05000000000000000000" pitchFamily="2" charset="2"/>
            <a:buChar char="q"/>
          </a:pPr>
          <a:r>
            <a:rPr lang="en-GB" sz="1400" kern="1200"/>
            <a:t>Protection</a:t>
          </a:r>
          <a:endParaRPr lang="en-US" sz="1400" kern="1200"/>
        </a:p>
        <a:p>
          <a:pPr marL="731520" lvl="1" indent="-365760" algn="l" defTabSz="622300">
            <a:lnSpc>
              <a:spcPct val="100000"/>
            </a:lnSpc>
            <a:spcBef>
              <a:spcPct val="0"/>
            </a:spcBef>
            <a:spcAft>
              <a:spcPts val="0"/>
            </a:spcAft>
            <a:buFont typeface="Wingdings" panose="05000000000000000000" pitchFamily="2" charset="2"/>
            <a:buChar char="q"/>
          </a:pPr>
          <a:r>
            <a:rPr lang="en-GB" sz="1400" kern="1200"/>
            <a:t>Regulation </a:t>
          </a:r>
          <a:endParaRPr lang="en-US" sz="1400" kern="1200"/>
        </a:p>
      </dsp:txBody>
      <dsp:txXfrm rot="-5400000">
        <a:off x="4509113" y="1106795"/>
        <a:ext cx="3292730" cy="670779"/>
      </dsp:txXfrm>
    </dsp:sp>
    <dsp:sp modelId="{A371F7BC-5AD4-4332-A1E8-E633EE41EE34}">
      <dsp:nvSpPr>
        <dsp:cNvPr id="0" name=""/>
        <dsp:cNvSpPr/>
      </dsp:nvSpPr>
      <dsp:spPr>
        <a:xfrm>
          <a:off x="1625" y="977586"/>
          <a:ext cx="4713696" cy="92919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The Security Architect must ensure that the required controls are included in the Technology Architecture - including technology for: </a:t>
          </a:r>
          <a:endParaRPr lang="en-US" sz="1600" kern="1200"/>
        </a:p>
      </dsp:txBody>
      <dsp:txXfrm>
        <a:off x="46985" y="1022946"/>
        <a:ext cx="4622976" cy="838474"/>
      </dsp:txXfrm>
    </dsp:sp>
    <dsp:sp modelId="{76077895-7014-40F5-A96A-9A1095B7B6C6}">
      <dsp:nvSpPr>
        <dsp:cNvPr id="0" name=""/>
        <dsp:cNvSpPr/>
      </dsp:nvSpPr>
      <dsp:spPr>
        <a:xfrm rot="5400000">
          <a:off x="5726687" y="753329"/>
          <a:ext cx="893870" cy="3329018"/>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731520" lvl="1" indent="-365760" algn="l" defTabSz="622300">
            <a:lnSpc>
              <a:spcPct val="100000"/>
            </a:lnSpc>
            <a:spcBef>
              <a:spcPct val="0"/>
            </a:spcBef>
            <a:spcAft>
              <a:spcPts val="0"/>
            </a:spcAft>
            <a:buFont typeface="Wingdings" panose="05000000000000000000" pitchFamily="2" charset="2"/>
            <a:buChar char="q"/>
          </a:pPr>
          <a:r>
            <a:rPr lang="en-GB" sz="1400" kern="1200"/>
            <a:t>Electric power</a:t>
          </a:r>
          <a:endParaRPr lang="en-US" sz="1400" kern="1200"/>
        </a:p>
        <a:p>
          <a:pPr marL="731520" lvl="1" indent="-365760" algn="l" defTabSz="622300">
            <a:lnSpc>
              <a:spcPct val="100000"/>
            </a:lnSpc>
            <a:spcBef>
              <a:spcPct val="0"/>
            </a:spcBef>
            <a:spcAft>
              <a:spcPts val="0"/>
            </a:spcAft>
            <a:buFont typeface="Wingdings" panose="05000000000000000000" pitchFamily="2" charset="2"/>
            <a:buChar char="q"/>
          </a:pPr>
          <a:r>
            <a:rPr lang="en-GB" sz="1400" kern="1200"/>
            <a:t>Processing capacity</a:t>
          </a:r>
          <a:endParaRPr lang="en-US" sz="1400" kern="1200"/>
        </a:p>
        <a:p>
          <a:pPr marL="731520" lvl="1" indent="-365760" algn="l" defTabSz="622300">
            <a:lnSpc>
              <a:spcPct val="100000"/>
            </a:lnSpc>
            <a:spcBef>
              <a:spcPct val="0"/>
            </a:spcBef>
            <a:spcAft>
              <a:spcPts val="0"/>
            </a:spcAft>
            <a:buFont typeface="Wingdings" panose="05000000000000000000" pitchFamily="2" charset="2"/>
            <a:buChar char="q"/>
          </a:pPr>
          <a:r>
            <a:rPr lang="en-GB" sz="1400" kern="1200"/>
            <a:t>Network bandwidth</a:t>
          </a:r>
          <a:endParaRPr lang="en-US" sz="1400" kern="1200"/>
        </a:p>
        <a:p>
          <a:pPr marL="731520" lvl="1" indent="-365760" algn="l" defTabSz="622300">
            <a:lnSpc>
              <a:spcPct val="100000"/>
            </a:lnSpc>
            <a:spcBef>
              <a:spcPct val="0"/>
            </a:spcBef>
            <a:spcAft>
              <a:spcPts val="0"/>
            </a:spcAft>
            <a:buFont typeface="Wingdings" panose="05000000000000000000" pitchFamily="2" charset="2"/>
            <a:buChar char="q"/>
          </a:pPr>
          <a:r>
            <a:rPr lang="en-GB" sz="1400" kern="1200"/>
            <a:t>Memory</a:t>
          </a:r>
          <a:endParaRPr lang="en-US" sz="1400" kern="1200"/>
        </a:p>
      </dsp:txBody>
      <dsp:txXfrm rot="-5400000">
        <a:off x="4509114" y="2014538"/>
        <a:ext cx="3285383" cy="806600"/>
      </dsp:txXfrm>
    </dsp:sp>
    <dsp:sp modelId="{16FF09BA-0BA6-472F-BF93-A68078AE28EE}">
      <dsp:nvSpPr>
        <dsp:cNvPr id="0" name=""/>
        <dsp:cNvSpPr/>
      </dsp:nvSpPr>
      <dsp:spPr>
        <a:xfrm>
          <a:off x="1625" y="1953241"/>
          <a:ext cx="4713696" cy="92919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Of system resources, such as:</a:t>
          </a:r>
          <a:endParaRPr lang="en-US" sz="1600" kern="1200"/>
        </a:p>
      </dsp:txBody>
      <dsp:txXfrm>
        <a:off x="46985" y="1998601"/>
        <a:ext cx="4622976" cy="838474"/>
      </dsp:txXfrm>
    </dsp:sp>
    <dsp:sp modelId="{AB82237E-30FA-424B-AA34-B30363B40D22}">
      <dsp:nvSpPr>
        <dsp:cNvPr id="0" name=""/>
        <dsp:cNvSpPr/>
      </dsp:nvSpPr>
      <dsp:spPr>
        <a:xfrm>
          <a:off x="1625" y="2928896"/>
          <a:ext cx="4713696" cy="92919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A security stakeholder may request the creation of a specific Technology Architecture security view or deliverable that describes all security-related technology components and how they inter-relate.</a:t>
          </a:r>
          <a:endParaRPr lang="en-US" sz="1600" kern="1200"/>
        </a:p>
      </dsp:txBody>
      <dsp:txXfrm>
        <a:off x="46985" y="2974256"/>
        <a:ext cx="4622976" cy="83847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21B04-18C4-41E2-B8F4-AA065A017E30}">
      <dsp:nvSpPr>
        <dsp:cNvPr id="0" name=""/>
        <dsp:cNvSpPr/>
      </dsp:nvSpPr>
      <dsp:spPr>
        <a:xfrm>
          <a:off x="0" y="192"/>
          <a:ext cx="5261273" cy="4514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3F1C6A-503C-4BC2-BBFD-3757C69CF0B8}">
      <dsp:nvSpPr>
        <dsp:cNvPr id="0" name=""/>
        <dsp:cNvSpPr/>
      </dsp:nvSpPr>
      <dsp:spPr>
        <a:xfrm>
          <a:off x="136566" y="101771"/>
          <a:ext cx="248302" cy="248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86AA80-7849-41D1-A1BB-62029A72D4A4}">
      <dsp:nvSpPr>
        <dsp:cNvPr id="0" name=""/>
        <dsp:cNvSpPr/>
      </dsp:nvSpPr>
      <dsp:spPr>
        <a:xfrm>
          <a:off x="521435" y="192"/>
          <a:ext cx="4739837" cy="451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779" tIns="47779" rIns="47779" bIns="47779" numCol="1" spcCol="1270" anchor="ctr" anchorCtr="0">
          <a:noAutofit/>
        </a:bodyPr>
        <a:lstStyle/>
        <a:p>
          <a:pPr marL="0" lvl="0" indent="0" algn="l" defTabSz="800100">
            <a:lnSpc>
              <a:spcPct val="90000"/>
            </a:lnSpc>
            <a:spcBef>
              <a:spcPct val="0"/>
            </a:spcBef>
            <a:spcAft>
              <a:spcPct val="35000"/>
            </a:spcAft>
            <a:buNone/>
          </a:pPr>
          <a:r>
            <a:rPr lang="en-GB" sz="1800" kern="1200"/>
            <a:t>We are an ethical bank</a:t>
          </a:r>
          <a:endParaRPr lang="en-US" sz="1800" kern="1200"/>
        </a:p>
      </dsp:txBody>
      <dsp:txXfrm>
        <a:off x="521435" y="192"/>
        <a:ext cx="4739837" cy="451458"/>
      </dsp:txXfrm>
    </dsp:sp>
    <dsp:sp modelId="{786DC9E7-71FC-4280-8912-E3BB812365ED}">
      <dsp:nvSpPr>
        <dsp:cNvPr id="0" name=""/>
        <dsp:cNvSpPr/>
      </dsp:nvSpPr>
      <dsp:spPr>
        <a:xfrm>
          <a:off x="0" y="564516"/>
          <a:ext cx="5261273" cy="4514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02820-A752-4967-A462-1DD8F75F9BB7}">
      <dsp:nvSpPr>
        <dsp:cNvPr id="0" name=""/>
        <dsp:cNvSpPr/>
      </dsp:nvSpPr>
      <dsp:spPr>
        <a:xfrm>
          <a:off x="136566" y="666094"/>
          <a:ext cx="248302" cy="248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6A8BD3-40EE-4FF5-AF26-4C0137D6FCD1}">
      <dsp:nvSpPr>
        <dsp:cNvPr id="0" name=""/>
        <dsp:cNvSpPr/>
      </dsp:nvSpPr>
      <dsp:spPr>
        <a:xfrm>
          <a:off x="521435" y="564516"/>
          <a:ext cx="4739837" cy="451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779" tIns="47779" rIns="47779" bIns="47779" numCol="1" spcCol="1270" anchor="ctr" anchorCtr="0">
          <a:noAutofit/>
        </a:bodyPr>
        <a:lstStyle/>
        <a:p>
          <a:pPr marL="0" lvl="0" indent="0" algn="l" defTabSz="800100">
            <a:lnSpc>
              <a:spcPct val="90000"/>
            </a:lnSpc>
            <a:spcBef>
              <a:spcPct val="0"/>
            </a:spcBef>
            <a:spcAft>
              <a:spcPct val="35000"/>
            </a:spcAft>
            <a:buNone/>
          </a:pPr>
          <a:r>
            <a:rPr lang="en-GB" sz="1800" kern="1200"/>
            <a:t>We are a green oil company</a:t>
          </a:r>
          <a:endParaRPr lang="en-US" sz="1800" kern="1200"/>
        </a:p>
      </dsp:txBody>
      <dsp:txXfrm>
        <a:off x="521435" y="564516"/>
        <a:ext cx="4739837" cy="451458"/>
      </dsp:txXfrm>
    </dsp:sp>
    <dsp:sp modelId="{C3450FBC-6B8B-408A-8649-D9566C63EC35}">
      <dsp:nvSpPr>
        <dsp:cNvPr id="0" name=""/>
        <dsp:cNvSpPr/>
      </dsp:nvSpPr>
      <dsp:spPr>
        <a:xfrm>
          <a:off x="0" y="1128840"/>
          <a:ext cx="5261273" cy="4514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8A13D7-335D-4CCB-A609-A045DB1F10FB}">
      <dsp:nvSpPr>
        <dsp:cNvPr id="0" name=""/>
        <dsp:cNvSpPr/>
      </dsp:nvSpPr>
      <dsp:spPr>
        <a:xfrm>
          <a:off x="136566" y="1230418"/>
          <a:ext cx="248302" cy="2483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285CA5-509F-47AB-89A1-FA5FC60BB47D}">
      <dsp:nvSpPr>
        <dsp:cNvPr id="0" name=""/>
        <dsp:cNvSpPr/>
      </dsp:nvSpPr>
      <dsp:spPr>
        <a:xfrm>
          <a:off x="521435" y="1128840"/>
          <a:ext cx="4739837" cy="451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779" tIns="47779" rIns="47779" bIns="47779" numCol="1" spcCol="1270" anchor="ctr" anchorCtr="0">
          <a:noAutofit/>
        </a:bodyPr>
        <a:lstStyle/>
        <a:p>
          <a:pPr marL="0" lvl="0" indent="0" algn="l" defTabSz="800100">
            <a:lnSpc>
              <a:spcPct val="90000"/>
            </a:lnSpc>
            <a:spcBef>
              <a:spcPct val="0"/>
            </a:spcBef>
            <a:spcAft>
              <a:spcPct val="35000"/>
            </a:spcAft>
            <a:buNone/>
          </a:pPr>
          <a:r>
            <a:rPr lang="en-GB" sz="1800" kern="1200"/>
            <a:t>We support Fairtrade</a:t>
          </a:r>
          <a:endParaRPr lang="en-US" sz="1800" kern="1200"/>
        </a:p>
      </dsp:txBody>
      <dsp:txXfrm>
        <a:off x="521435" y="1128840"/>
        <a:ext cx="4739837" cy="451458"/>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6C765-21C4-4F28-8359-0D2A83DAE2F5}">
      <dsp:nvSpPr>
        <dsp:cNvPr id="0" name=""/>
        <dsp:cNvSpPr/>
      </dsp:nvSpPr>
      <dsp:spPr>
        <a:xfrm>
          <a:off x="1592751" y="11259"/>
          <a:ext cx="870950" cy="8709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5385D8AA-B93E-4081-8747-26C763D7420B}">
      <dsp:nvSpPr>
        <dsp:cNvPr id="0" name=""/>
        <dsp:cNvSpPr/>
      </dsp:nvSpPr>
      <dsp:spPr>
        <a:xfrm>
          <a:off x="1775651" y="194158"/>
          <a:ext cx="505151" cy="5051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53AEC9B-0E79-4AEB-A863-9B1B25875E18}">
      <dsp:nvSpPr>
        <dsp:cNvPr id="0" name=""/>
        <dsp:cNvSpPr/>
      </dsp:nvSpPr>
      <dsp:spPr>
        <a:xfrm>
          <a:off x="2650334" y="11259"/>
          <a:ext cx="2052953" cy="87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Business Principles contribute to understanding the context for architecture work.</a:t>
          </a:r>
          <a:endParaRPr lang="en-US" sz="1200" kern="1200"/>
        </a:p>
      </dsp:txBody>
      <dsp:txXfrm>
        <a:off x="2650334" y="11259"/>
        <a:ext cx="2052953" cy="870950"/>
      </dsp:txXfrm>
    </dsp:sp>
    <dsp:sp modelId="{39AB0FA4-4F17-458E-8D1E-3BD3D8594973}">
      <dsp:nvSpPr>
        <dsp:cNvPr id="0" name=""/>
        <dsp:cNvSpPr/>
      </dsp:nvSpPr>
      <dsp:spPr>
        <a:xfrm>
          <a:off x="5060999" y="11259"/>
          <a:ext cx="870950" cy="8709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C8306D90-8DE0-445D-8148-4A62123E1E45}">
      <dsp:nvSpPr>
        <dsp:cNvPr id="0" name=""/>
        <dsp:cNvSpPr/>
      </dsp:nvSpPr>
      <dsp:spPr>
        <a:xfrm>
          <a:off x="5243898" y="194158"/>
          <a:ext cx="505151" cy="5051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6B7137A-4D11-42A6-A900-4357D26DECC8}">
      <dsp:nvSpPr>
        <dsp:cNvPr id="0" name=""/>
        <dsp:cNvSpPr/>
      </dsp:nvSpPr>
      <dsp:spPr>
        <a:xfrm>
          <a:off x="6118581" y="11259"/>
          <a:ext cx="2052953" cy="87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They describe and inform the needs and ways of working employed by the enterprise.</a:t>
          </a:r>
          <a:endParaRPr lang="en-US" sz="1200" kern="1200"/>
        </a:p>
      </dsp:txBody>
      <dsp:txXfrm>
        <a:off x="6118581" y="11259"/>
        <a:ext cx="2052953" cy="870950"/>
      </dsp:txXfrm>
    </dsp:sp>
    <dsp:sp modelId="{D7CF03A1-C0A7-4FF1-A754-0B638D82E657}">
      <dsp:nvSpPr>
        <dsp:cNvPr id="0" name=""/>
        <dsp:cNvSpPr/>
      </dsp:nvSpPr>
      <dsp:spPr>
        <a:xfrm>
          <a:off x="1592751" y="1243596"/>
          <a:ext cx="870950" cy="8709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30B9544E-E942-45B9-9833-2F8175654482}">
      <dsp:nvSpPr>
        <dsp:cNvPr id="0" name=""/>
        <dsp:cNvSpPr/>
      </dsp:nvSpPr>
      <dsp:spPr>
        <a:xfrm>
          <a:off x="1775651" y="1426496"/>
          <a:ext cx="505151" cy="5051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AE46671-D6E4-47DD-B2C8-7F318B6F9429}">
      <dsp:nvSpPr>
        <dsp:cNvPr id="0" name=""/>
        <dsp:cNvSpPr/>
      </dsp:nvSpPr>
      <dsp:spPr>
        <a:xfrm>
          <a:off x="2650334" y="1243596"/>
          <a:ext cx="2052953" cy="87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Architecture Principles are an addition to the inherited set of Business Principles.</a:t>
          </a:r>
          <a:endParaRPr lang="en-US" sz="1200" kern="1200"/>
        </a:p>
      </dsp:txBody>
      <dsp:txXfrm>
        <a:off x="2650334" y="1243596"/>
        <a:ext cx="2052953" cy="870950"/>
      </dsp:txXfrm>
    </dsp:sp>
    <dsp:sp modelId="{4594DC36-7F1A-4FCF-8120-3BA925AE36C9}">
      <dsp:nvSpPr>
        <dsp:cNvPr id="0" name=""/>
        <dsp:cNvSpPr/>
      </dsp:nvSpPr>
      <dsp:spPr>
        <a:xfrm>
          <a:off x="5060999" y="1243596"/>
          <a:ext cx="870950" cy="870950"/>
        </a:xfrm>
        <a:prstGeom prst="ellipse">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B7E605CE-45B0-4C00-A9DF-F2912E2CD24F}">
      <dsp:nvSpPr>
        <dsp:cNvPr id="0" name=""/>
        <dsp:cNvSpPr/>
      </dsp:nvSpPr>
      <dsp:spPr>
        <a:xfrm>
          <a:off x="5243898" y="1426496"/>
          <a:ext cx="505151" cy="5051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E043249-3AFB-44E0-8806-A0B17226323F}">
      <dsp:nvSpPr>
        <dsp:cNvPr id="0" name=""/>
        <dsp:cNvSpPr/>
      </dsp:nvSpPr>
      <dsp:spPr>
        <a:xfrm>
          <a:off x="6118581" y="1243596"/>
          <a:ext cx="2052953" cy="87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GB" sz="1200" kern="1200"/>
            <a:t>Many factors that lie outside the consideration of architecture discipline may nevertheless have signiﬁcant implications for the way that architecture is developed.</a:t>
          </a:r>
          <a:endParaRPr lang="en-US" sz="1200" kern="1200"/>
        </a:p>
      </dsp:txBody>
      <dsp:txXfrm>
        <a:off x="6118581" y="1243596"/>
        <a:ext cx="2052953" cy="870950"/>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F272-5542-49A4-A47F-9AF528C973E4}">
      <dsp:nvSpPr>
        <dsp:cNvPr id="0" name=""/>
        <dsp:cNvSpPr/>
      </dsp:nvSpPr>
      <dsp:spPr>
        <a:xfrm>
          <a:off x="1201243" y="0"/>
          <a:ext cx="6390059" cy="332367"/>
        </a:xfrm>
        <a:prstGeom prst="rect">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985" tIns="84421" rIns="123985" bIns="84421" numCol="1" spcCol="1270" anchor="ctr" anchorCtr="0">
          <a:noAutofit/>
        </a:bodyPr>
        <a:lstStyle/>
        <a:p>
          <a:pPr marL="0" lvl="0" indent="0" algn="l" defTabSz="533400">
            <a:lnSpc>
              <a:spcPct val="90000"/>
            </a:lnSpc>
            <a:spcBef>
              <a:spcPct val="0"/>
            </a:spcBef>
            <a:spcAft>
              <a:spcPct val="35000"/>
            </a:spcAft>
            <a:buNone/>
          </a:pPr>
          <a:r>
            <a:rPr lang="en-US" sz="1200" kern="1200"/>
            <a:t>Provide a way to measure success</a:t>
          </a:r>
        </a:p>
      </dsp:txBody>
      <dsp:txXfrm>
        <a:off x="1201243" y="0"/>
        <a:ext cx="6390059" cy="332367"/>
      </dsp:txXfrm>
    </dsp:sp>
    <dsp:sp modelId="{CE860A4F-736A-4909-B811-BEFD6FDACA77}">
      <dsp:nvSpPr>
        <dsp:cNvPr id="0" name=""/>
        <dsp:cNvSpPr/>
      </dsp:nvSpPr>
      <dsp:spPr>
        <a:xfrm>
          <a:off x="396271" y="641"/>
          <a:ext cx="804971" cy="33236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535" tIns="32831" rIns="84535" bIns="32831" numCol="1" spcCol="1270" anchor="ctr" anchorCtr="0">
          <a:noAutofit/>
        </a:bodyPr>
        <a:lstStyle/>
        <a:p>
          <a:pPr marL="0" lvl="0" indent="0" algn="ctr" defTabSz="533400">
            <a:lnSpc>
              <a:spcPct val="90000"/>
            </a:lnSpc>
            <a:spcBef>
              <a:spcPct val="0"/>
            </a:spcBef>
            <a:spcAft>
              <a:spcPct val="35000"/>
            </a:spcAft>
            <a:buNone/>
          </a:pPr>
          <a:r>
            <a:rPr lang="en-US" sz="1200" kern="1200"/>
            <a:t>Provide</a:t>
          </a:r>
        </a:p>
      </dsp:txBody>
      <dsp:txXfrm>
        <a:off x="396271" y="641"/>
        <a:ext cx="804971" cy="332367"/>
      </dsp:txXfrm>
    </dsp:sp>
    <dsp:sp modelId="{143E46BE-2585-4D4F-9B4A-35318FDE1328}">
      <dsp:nvSpPr>
        <dsp:cNvPr id="0" name=""/>
        <dsp:cNvSpPr/>
      </dsp:nvSpPr>
      <dsp:spPr>
        <a:xfrm>
          <a:off x="1201243" y="352951"/>
          <a:ext cx="6390059" cy="332367"/>
        </a:xfrm>
        <a:prstGeom prst="rect">
          <a:avLst/>
        </a:prstGeom>
        <a:solidFill>
          <a:schemeClr val="accent1">
            <a:shade val="80000"/>
            <a:hueOff val="116428"/>
            <a:satOff val="-2085"/>
            <a:lumOff val="8862"/>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985" tIns="84421" rIns="123985" bIns="84421" numCol="1" spcCol="1270" anchor="ctr" anchorCtr="0">
          <a:noAutofit/>
        </a:bodyPr>
        <a:lstStyle/>
        <a:p>
          <a:pPr marL="0" lvl="0" indent="0" algn="l" defTabSz="533400">
            <a:lnSpc>
              <a:spcPct val="90000"/>
            </a:lnSpc>
            <a:spcBef>
              <a:spcPct val="0"/>
            </a:spcBef>
            <a:spcAft>
              <a:spcPct val="35000"/>
            </a:spcAft>
            <a:buNone/>
          </a:pPr>
          <a:r>
            <a:rPr lang="en-US" sz="1200" kern="1200"/>
            <a:t>Keep all employees on the same page as to what the goals of the company are</a:t>
          </a:r>
        </a:p>
      </dsp:txBody>
      <dsp:txXfrm>
        <a:off x="1201243" y="352951"/>
        <a:ext cx="6390059" cy="332367"/>
      </dsp:txXfrm>
    </dsp:sp>
    <dsp:sp modelId="{736D4C39-6063-43CA-BC9B-D9A03BB5ECB2}">
      <dsp:nvSpPr>
        <dsp:cNvPr id="0" name=""/>
        <dsp:cNvSpPr/>
      </dsp:nvSpPr>
      <dsp:spPr>
        <a:xfrm>
          <a:off x="396271" y="352951"/>
          <a:ext cx="804971" cy="332367"/>
        </a:xfrm>
        <a:prstGeom prst="rect">
          <a:avLst/>
        </a:prstGeom>
        <a:solidFill>
          <a:schemeClr val="lt1">
            <a:hueOff val="0"/>
            <a:satOff val="0"/>
            <a:lumOff val="0"/>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535" tIns="32831" rIns="84535" bIns="32831" numCol="1" spcCol="1270" anchor="ctr" anchorCtr="0">
          <a:noAutofit/>
        </a:bodyPr>
        <a:lstStyle/>
        <a:p>
          <a:pPr marL="0" lvl="0" indent="0" algn="ctr" defTabSz="533400">
            <a:lnSpc>
              <a:spcPct val="90000"/>
            </a:lnSpc>
            <a:spcBef>
              <a:spcPct val="0"/>
            </a:spcBef>
            <a:spcAft>
              <a:spcPct val="35000"/>
            </a:spcAft>
            <a:buNone/>
          </a:pPr>
          <a:r>
            <a:rPr lang="en-US" sz="1200" kern="1200"/>
            <a:t>Keep</a:t>
          </a:r>
        </a:p>
      </dsp:txBody>
      <dsp:txXfrm>
        <a:off x="396271" y="352951"/>
        <a:ext cx="804971" cy="332367"/>
      </dsp:txXfrm>
    </dsp:sp>
    <dsp:sp modelId="{0A8FAC52-F398-492F-94BD-6113D6C513E5}">
      <dsp:nvSpPr>
        <dsp:cNvPr id="0" name=""/>
        <dsp:cNvSpPr/>
      </dsp:nvSpPr>
      <dsp:spPr>
        <a:xfrm>
          <a:off x="1201243" y="705260"/>
          <a:ext cx="6390059" cy="332367"/>
        </a:xfrm>
        <a:prstGeom prst="rect">
          <a:avLst/>
        </a:prstGeom>
        <a:solidFill>
          <a:schemeClr val="accent1">
            <a:shade val="80000"/>
            <a:hueOff val="232855"/>
            <a:satOff val="-4171"/>
            <a:lumOff val="17723"/>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985" tIns="84421" rIns="123985" bIns="84421" numCol="1" spcCol="1270" anchor="ctr" anchorCtr="0">
          <a:noAutofit/>
        </a:bodyPr>
        <a:lstStyle/>
        <a:p>
          <a:pPr marL="0" lvl="0" indent="0" algn="l" defTabSz="533400">
            <a:lnSpc>
              <a:spcPct val="90000"/>
            </a:lnSpc>
            <a:spcBef>
              <a:spcPct val="0"/>
            </a:spcBef>
            <a:spcAft>
              <a:spcPct val="35000"/>
            </a:spcAft>
            <a:buNone/>
          </a:pPr>
          <a:r>
            <a:rPr lang="en-US" sz="1200" kern="1200"/>
            <a:t>Give employees a clear understanding of how decision-making reaches company's goals</a:t>
          </a:r>
        </a:p>
      </dsp:txBody>
      <dsp:txXfrm>
        <a:off x="1201243" y="705260"/>
        <a:ext cx="6390059" cy="332367"/>
      </dsp:txXfrm>
    </dsp:sp>
    <dsp:sp modelId="{FD84A641-2D5B-4302-9A4A-0A1B2D0DBE65}">
      <dsp:nvSpPr>
        <dsp:cNvPr id="0" name=""/>
        <dsp:cNvSpPr/>
      </dsp:nvSpPr>
      <dsp:spPr>
        <a:xfrm>
          <a:off x="396271" y="705260"/>
          <a:ext cx="804971" cy="332367"/>
        </a:xfrm>
        <a:prstGeom prst="rect">
          <a:avLst/>
        </a:prstGeom>
        <a:solidFill>
          <a:schemeClr val="lt1">
            <a:hueOff val="0"/>
            <a:satOff val="0"/>
            <a:lumOff val="0"/>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535" tIns="32831" rIns="84535" bIns="32831" numCol="1" spcCol="1270" anchor="ctr" anchorCtr="0">
          <a:noAutofit/>
        </a:bodyPr>
        <a:lstStyle/>
        <a:p>
          <a:pPr marL="0" lvl="0" indent="0" algn="ctr" defTabSz="533400">
            <a:lnSpc>
              <a:spcPct val="90000"/>
            </a:lnSpc>
            <a:spcBef>
              <a:spcPct val="0"/>
            </a:spcBef>
            <a:spcAft>
              <a:spcPct val="35000"/>
            </a:spcAft>
            <a:buNone/>
          </a:pPr>
          <a:r>
            <a:rPr lang="en-US" sz="1200" kern="1200"/>
            <a:t>Give</a:t>
          </a:r>
        </a:p>
      </dsp:txBody>
      <dsp:txXfrm>
        <a:off x="396271" y="705260"/>
        <a:ext cx="804971" cy="332367"/>
      </dsp:txXfrm>
    </dsp:sp>
    <dsp:sp modelId="{87A912CA-078E-443E-AE4B-7C1D5068BEEF}">
      <dsp:nvSpPr>
        <dsp:cNvPr id="0" name=""/>
        <dsp:cNvSpPr/>
      </dsp:nvSpPr>
      <dsp:spPr>
        <a:xfrm>
          <a:off x="1201243" y="1057569"/>
          <a:ext cx="6390059" cy="332367"/>
        </a:xfrm>
        <a:prstGeom prst="rect">
          <a:avLst/>
        </a:prstGeom>
        <a:solidFill>
          <a:schemeClr val="accent1">
            <a:shade val="80000"/>
            <a:hueOff val="349283"/>
            <a:satOff val="-6256"/>
            <a:lumOff val="26585"/>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985" tIns="84421" rIns="123985" bIns="84421" numCol="1" spcCol="1270" anchor="ctr" anchorCtr="0">
          <a:noAutofit/>
        </a:bodyPr>
        <a:lstStyle/>
        <a:p>
          <a:pPr marL="0" lvl="0" indent="0" algn="l" defTabSz="533400">
            <a:lnSpc>
              <a:spcPct val="90000"/>
            </a:lnSpc>
            <a:spcBef>
              <a:spcPct val="0"/>
            </a:spcBef>
            <a:spcAft>
              <a:spcPct val="35000"/>
            </a:spcAft>
            <a:buNone/>
          </a:pPr>
          <a:r>
            <a:rPr lang="en-US" sz="1200" kern="1200"/>
            <a:t>Ensure the company is headed in the right direction</a:t>
          </a:r>
        </a:p>
      </dsp:txBody>
      <dsp:txXfrm>
        <a:off x="1201243" y="1057569"/>
        <a:ext cx="6390059" cy="332367"/>
      </dsp:txXfrm>
    </dsp:sp>
    <dsp:sp modelId="{D82C3F0E-9593-4A7E-B28B-D29BF988DFCC}">
      <dsp:nvSpPr>
        <dsp:cNvPr id="0" name=""/>
        <dsp:cNvSpPr/>
      </dsp:nvSpPr>
      <dsp:spPr>
        <a:xfrm>
          <a:off x="396271" y="1057569"/>
          <a:ext cx="804971" cy="332367"/>
        </a:xfrm>
        <a:prstGeom prst="rect">
          <a:avLst/>
        </a:prstGeom>
        <a:solidFill>
          <a:schemeClr val="lt1">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535" tIns="32831" rIns="84535" bIns="32831" numCol="1" spcCol="1270" anchor="ctr" anchorCtr="0">
          <a:noAutofit/>
        </a:bodyPr>
        <a:lstStyle/>
        <a:p>
          <a:pPr marL="0" lvl="0" indent="0" algn="ctr" defTabSz="533400">
            <a:lnSpc>
              <a:spcPct val="90000"/>
            </a:lnSpc>
            <a:spcBef>
              <a:spcPct val="0"/>
            </a:spcBef>
            <a:spcAft>
              <a:spcPct val="35000"/>
            </a:spcAft>
            <a:buNone/>
          </a:pPr>
          <a:r>
            <a:rPr lang="en-US" sz="1200" kern="1200"/>
            <a:t>Ensure</a:t>
          </a:r>
        </a:p>
      </dsp:txBody>
      <dsp:txXfrm>
        <a:off x="396271" y="1057569"/>
        <a:ext cx="804971" cy="332367"/>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12DA8-5815-4F37-86B6-1B97315D2F97}">
      <dsp:nvSpPr>
        <dsp:cNvPr id="0" name=""/>
        <dsp:cNvSpPr/>
      </dsp:nvSpPr>
      <dsp:spPr>
        <a:xfrm>
          <a:off x="0" y="448"/>
          <a:ext cx="5824608" cy="319362"/>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Objectives are steps towards a goal</a:t>
          </a:r>
          <a:endParaRPr lang="en-US" sz="1600" kern="1200"/>
        </a:p>
      </dsp:txBody>
      <dsp:txXfrm>
        <a:off x="15590" y="16038"/>
        <a:ext cx="5793428" cy="288182"/>
      </dsp:txXfrm>
    </dsp:sp>
    <dsp:sp modelId="{0989F029-8C4D-4B14-B7BE-53F0FC8DF28A}">
      <dsp:nvSpPr>
        <dsp:cNvPr id="0" name=""/>
        <dsp:cNvSpPr/>
      </dsp:nvSpPr>
      <dsp:spPr>
        <a:xfrm>
          <a:off x="0" y="331440"/>
          <a:ext cx="5824608" cy="319362"/>
        </a:xfrm>
        <a:prstGeom prst="roundRect">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Do not have to be specific</a:t>
          </a:r>
          <a:endParaRPr lang="en-US" sz="1600" kern="1200" dirty="0"/>
        </a:p>
      </dsp:txBody>
      <dsp:txXfrm>
        <a:off x="15590" y="347030"/>
        <a:ext cx="5793428" cy="288182"/>
      </dsp:txXfrm>
    </dsp:sp>
    <dsp:sp modelId="{4F358EF3-BABE-495B-8C91-56C6E21CAA98}">
      <dsp:nvSpPr>
        <dsp:cNvPr id="0" name=""/>
        <dsp:cNvSpPr/>
      </dsp:nvSpPr>
      <dsp:spPr>
        <a:xfrm>
          <a:off x="0" y="662713"/>
          <a:ext cx="5824608" cy="319362"/>
        </a:xfrm>
        <a:prstGeom prst="roundRect">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Are broad outcomes</a:t>
          </a:r>
          <a:endParaRPr lang="en-US" sz="1600" kern="1200"/>
        </a:p>
      </dsp:txBody>
      <dsp:txXfrm>
        <a:off x="15590" y="678303"/>
        <a:ext cx="5793428" cy="288182"/>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525CD-BBF6-4D45-B891-DF85337CE443}">
      <dsp:nvSpPr>
        <dsp:cNvPr id="0" name=""/>
        <dsp:cNvSpPr/>
      </dsp:nvSpPr>
      <dsp:spPr>
        <a:xfrm>
          <a:off x="926029" y="294216"/>
          <a:ext cx="1012218" cy="1012218"/>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6B05CF0C-AC26-47BF-9707-F8AB1E35875C}">
      <dsp:nvSpPr>
        <dsp:cNvPr id="0" name=""/>
        <dsp:cNvSpPr/>
      </dsp:nvSpPr>
      <dsp:spPr>
        <a:xfrm>
          <a:off x="1143092" y="498508"/>
          <a:ext cx="580781" cy="5807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E142A1-1834-402F-87E1-0C4F015BE415}">
      <dsp:nvSpPr>
        <dsp:cNvPr id="0" name=""/>
        <dsp:cNvSpPr/>
      </dsp:nvSpPr>
      <dsp:spPr>
        <a:xfrm>
          <a:off x="233269" y="1621720"/>
          <a:ext cx="2397763" cy="72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 are the key inputs and activities that drive the operational and financial results of a business. </a:t>
          </a:r>
          <a:br>
            <a:rPr lang="en-GB" sz="1100" kern="1200"/>
          </a:br>
          <a:endParaRPr lang="en-US" sz="1100" kern="1200"/>
        </a:p>
      </dsp:txBody>
      <dsp:txXfrm>
        <a:off x="233269" y="1621720"/>
        <a:ext cx="2397763" cy="727941"/>
      </dsp:txXfrm>
    </dsp:sp>
    <dsp:sp modelId="{1BA27AA0-1512-4C51-9F6B-312DC52414E6}">
      <dsp:nvSpPr>
        <dsp:cNvPr id="0" name=""/>
        <dsp:cNvSpPr/>
      </dsp:nvSpPr>
      <dsp:spPr>
        <a:xfrm>
          <a:off x="3620879" y="294216"/>
          <a:ext cx="1012218" cy="1012218"/>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3E7E481D-D484-4D92-AB5C-A4F0C35B2050}">
      <dsp:nvSpPr>
        <dsp:cNvPr id="0" name=""/>
        <dsp:cNvSpPr/>
      </dsp:nvSpPr>
      <dsp:spPr>
        <a:xfrm>
          <a:off x="3845040" y="512731"/>
          <a:ext cx="580781" cy="5807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6C6ADE-674A-4A2D-AB08-ECF9D88AF916}">
      <dsp:nvSpPr>
        <dsp:cNvPr id="0" name=""/>
        <dsp:cNvSpPr/>
      </dsp:nvSpPr>
      <dsp:spPr>
        <a:xfrm>
          <a:off x="2921423" y="1621720"/>
          <a:ext cx="2411154" cy="72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The term ‘business driver’ has become a fashionable catch-phrase.</a:t>
          </a:r>
          <a:br>
            <a:rPr lang="en-GB" sz="1100" kern="1200"/>
          </a:br>
          <a:endParaRPr lang="en-US" sz="1100" kern="1200"/>
        </a:p>
      </dsp:txBody>
      <dsp:txXfrm>
        <a:off x="2921423" y="1621720"/>
        <a:ext cx="2411154" cy="727941"/>
      </dsp:txXfrm>
    </dsp:sp>
    <dsp:sp modelId="{255105CD-4F6C-44E8-A68E-48649455C455}">
      <dsp:nvSpPr>
        <dsp:cNvPr id="0" name=""/>
        <dsp:cNvSpPr/>
      </dsp:nvSpPr>
      <dsp:spPr>
        <a:xfrm>
          <a:off x="2242042" y="2399738"/>
          <a:ext cx="1012218" cy="1012218"/>
        </a:xfrm>
        <a:prstGeom prst="ellipse">
          <a:avLst/>
        </a:prstGeom>
        <a:solidFill>
          <a:srgbClr val="66CBE4"/>
        </a:solidFill>
        <a:ln>
          <a:noFill/>
        </a:ln>
        <a:effectLst/>
      </dsp:spPr>
      <dsp:style>
        <a:lnRef idx="0">
          <a:scrgbClr r="0" g="0" b="0"/>
        </a:lnRef>
        <a:fillRef idx="1">
          <a:scrgbClr r="0" g="0" b="0"/>
        </a:fillRef>
        <a:effectRef idx="0">
          <a:scrgbClr r="0" g="0" b="0"/>
        </a:effectRef>
        <a:fontRef idx="minor"/>
      </dsp:style>
    </dsp:sp>
    <dsp:sp modelId="{62A4F234-479B-433C-8ED7-C9A2911F1D47}">
      <dsp:nvSpPr>
        <dsp:cNvPr id="0" name=""/>
        <dsp:cNvSpPr/>
      </dsp:nvSpPr>
      <dsp:spPr>
        <a:xfrm>
          <a:off x="2465517" y="2612089"/>
          <a:ext cx="580781" cy="5807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C5CA73-61BC-419D-B340-3784F0A1FE63}">
      <dsp:nvSpPr>
        <dsp:cNvPr id="0" name=""/>
        <dsp:cNvSpPr/>
      </dsp:nvSpPr>
      <dsp:spPr>
        <a:xfrm>
          <a:off x="926265" y="3445135"/>
          <a:ext cx="3730175" cy="72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In order to make internal choices about business strategy or build a financial model to value a company, it’s critical to gain a solid understanding of the main drivers of a business.</a:t>
          </a:r>
          <a:endParaRPr lang="en-US" sz="1100" kern="1200"/>
        </a:p>
      </dsp:txBody>
      <dsp:txXfrm>
        <a:off x="926265" y="3445135"/>
        <a:ext cx="3730175" cy="727941"/>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4D356-001C-4C9A-B1C2-896B29C0A0C0}">
      <dsp:nvSpPr>
        <dsp:cNvPr id="0" name=""/>
        <dsp:cNvSpPr/>
      </dsp:nvSpPr>
      <dsp:spPr>
        <a:xfrm>
          <a:off x="0" y="12275"/>
          <a:ext cx="7971860" cy="10296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Develop the Target Business Architecture that describes how the enterprise needs to operate to achieve the business goals, and respond to the strategic drivers set out in the Architecture Vision in a way that addresses the Statement of Architecture Work and stakeholder concerns</a:t>
          </a:r>
        </a:p>
      </dsp:txBody>
      <dsp:txXfrm>
        <a:off x="50261" y="62536"/>
        <a:ext cx="7871338" cy="929078"/>
      </dsp:txXfrm>
    </dsp:sp>
    <dsp:sp modelId="{82014B66-2E44-4896-9DE0-23DD1924A2EB}">
      <dsp:nvSpPr>
        <dsp:cNvPr id="0" name=""/>
        <dsp:cNvSpPr/>
      </dsp:nvSpPr>
      <dsp:spPr>
        <a:xfrm>
          <a:off x="0" y="1196223"/>
          <a:ext cx="7971860" cy="10296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Identify candidate Architecture Roadmap components based upon gaps between the Baseline and Target Business Architectures</a:t>
          </a:r>
          <a:endParaRPr lang="en-US" sz="1600" kern="1200"/>
        </a:p>
      </dsp:txBody>
      <dsp:txXfrm>
        <a:off x="50261" y="1246484"/>
        <a:ext cx="7871338" cy="929078"/>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906AC-9457-49E2-9B48-912233A37C1F}">
      <dsp:nvSpPr>
        <dsp:cNvPr id="0" name=""/>
        <dsp:cNvSpPr/>
      </dsp:nvSpPr>
      <dsp:spPr>
        <a:xfrm>
          <a:off x="-60573" y="8326"/>
          <a:ext cx="4839548" cy="6161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64D4CEA-4AA7-4F58-8053-2F7DAB1A9A63}">
      <dsp:nvSpPr>
        <dsp:cNvPr id="0" name=""/>
        <dsp:cNvSpPr/>
      </dsp:nvSpPr>
      <dsp:spPr>
        <a:xfrm>
          <a:off x="125799" y="146950"/>
          <a:ext cx="338859" cy="3388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3EC4A3A-A894-49EA-9B0E-40AA9282E80A}">
      <dsp:nvSpPr>
        <dsp:cNvPr id="0" name=""/>
        <dsp:cNvSpPr/>
      </dsp:nvSpPr>
      <dsp:spPr>
        <a:xfrm>
          <a:off x="502765" y="64669"/>
          <a:ext cx="4126551" cy="616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205" tIns="65205" rIns="65205" bIns="65205" numCol="1" spcCol="1270" anchor="ctr" anchorCtr="0">
          <a:noAutofit/>
        </a:bodyPr>
        <a:lstStyle/>
        <a:p>
          <a:pPr marL="0" lvl="0" indent="0" algn="l" defTabSz="488950">
            <a:lnSpc>
              <a:spcPct val="100000"/>
            </a:lnSpc>
            <a:spcBef>
              <a:spcPct val="0"/>
            </a:spcBef>
            <a:spcAft>
              <a:spcPct val="35000"/>
            </a:spcAft>
            <a:buNone/>
          </a:pPr>
          <a:r>
            <a:rPr lang="en-US" sz="1100" kern="1200" dirty="0"/>
            <a:t>Knowledge of the Business Architecture is a prerequisite for architecture work in the other domains</a:t>
          </a:r>
        </a:p>
      </dsp:txBody>
      <dsp:txXfrm>
        <a:off x="502765" y="64669"/>
        <a:ext cx="4126551" cy="616108"/>
      </dsp:txXfrm>
    </dsp:sp>
    <dsp:sp modelId="{6AF76E75-0EAC-469E-91A7-32ECBFEEA252}">
      <dsp:nvSpPr>
        <dsp:cNvPr id="0" name=""/>
        <dsp:cNvSpPr/>
      </dsp:nvSpPr>
      <dsp:spPr>
        <a:xfrm>
          <a:off x="-60573" y="778461"/>
          <a:ext cx="4839548" cy="6161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003EFDD-D9FB-4D9D-8363-3C37FC628A87}">
      <dsp:nvSpPr>
        <dsp:cNvPr id="0" name=""/>
        <dsp:cNvSpPr/>
      </dsp:nvSpPr>
      <dsp:spPr>
        <a:xfrm>
          <a:off x="125799" y="917086"/>
          <a:ext cx="338859" cy="3388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BD0517F-5086-407A-BC5D-8302CF723D5B}">
      <dsp:nvSpPr>
        <dsp:cNvPr id="0" name=""/>
        <dsp:cNvSpPr/>
      </dsp:nvSpPr>
      <dsp:spPr>
        <a:xfrm>
          <a:off x="442682" y="880155"/>
          <a:ext cx="4126551" cy="480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0" tIns="57620" rIns="57620" bIns="57620" numCol="1" spcCol="1270" anchor="ctr" anchorCtr="0">
          <a:noAutofit/>
        </a:bodyPr>
        <a:lstStyle/>
        <a:p>
          <a:pPr marL="0" lvl="0" indent="0" algn="l" defTabSz="488950">
            <a:lnSpc>
              <a:spcPct val="100000"/>
            </a:lnSpc>
            <a:spcBef>
              <a:spcPct val="0"/>
            </a:spcBef>
            <a:spcAft>
              <a:spcPct val="35000"/>
            </a:spcAft>
            <a:buNone/>
          </a:pPr>
          <a:r>
            <a:rPr lang="en-US" sz="1100" kern="1200"/>
            <a:t>Business Strategy defines what to achieve </a:t>
          </a:r>
        </a:p>
      </dsp:txBody>
      <dsp:txXfrm>
        <a:off x="442682" y="880155"/>
        <a:ext cx="4126551" cy="480168"/>
      </dsp:txXfrm>
    </dsp:sp>
    <dsp:sp modelId="{147D1024-CDA3-4069-9B10-101E16F9575B}">
      <dsp:nvSpPr>
        <dsp:cNvPr id="0" name=""/>
        <dsp:cNvSpPr/>
      </dsp:nvSpPr>
      <dsp:spPr>
        <a:xfrm>
          <a:off x="-60573" y="1548597"/>
          <a:ext cx="4839548" cy="6161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2D3C084-BB8A-4EDA-BC21-71561E365C40}">
      <dsp:nvSpPr>
        <dsp:cNvPr id="0" name=""/>
        <dsp:cNvSpPr/>
      </dsp:nvSpPr>
      <dsp:spPr>
        <a:xfrm>
          <a:off x="125799" y="1687221"/>
          <a:ext cx="338859" cy="3388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47628E6-3192-4EBA-B1BE-788909941694}">
      <dsp:nvSpPr>
        <dsp:cNvPr id="0" name=""/>
        <dsp:cNvSpPr/>
      </dsp:nvSpPr>
      <dsp:spPr>
        <a:xfrm>
          <a:off x="461190" y="1551388"/>
          <a:ext cx="4371626" cy="616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205" tIns="65205" rIns="65205" bIns="65205" numCol="1" spcCol="1270" anchor="ctr" anchorCtr="0">
          <a:noAutofit/>
        </a:bodyPr>
        <a:lstStyle/>
        <a:p>
          <a:pPr marL="0" lvl="0" indent="0" algn="l" defTabSz="488950">
            <a:lnSpc>
              <a:spcPct val="100000"/>
            </a:lnSpc>
            <a:spcBef>
              <a:spcPct val="0"/>
            </a:spcBef>
            <a:spcAft>
              <a:spcPct val="35000"/>
            </a:spcAft>
            <a:buNone/>
          </a:pPr>
          <a:r>
            <a:rPr lang="en-US" sz="1100" kern="1200"/>
            <a:t>Business Architecture describes how to achieve it</a:t>
          </a:r>
        </a:p>
      </dsp:txBody>
      <dsp:txXfrm>
        <a:off x="461190" y="1551388"/>
        <a:ext cx="4371626" cy="616108"/>
      </dsp:txXfrm>
    </dsp:sp>
    <dsp:sp modelId="{3B830310-3433-49F9-97BE-181AAE06ED28}">
      <dsp:nvSpPr>
        <dsp:cNvPr id="0" name=""/>
        <dsp:cNvSpPr/>
      </dsp:nvSpPr>
      <dsp:spPr>
        <a:xfrm>
          <a:off x="-60573" y="2318732"/>
          <a:ext cx="4839548" cy="6161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023FDA0-AF5A-4E00-B3D2-43A93B8DEB95}">
      <dsp:nvSpPr>
        <dsp:cNvPr id="0" name=""/>
        <dsp:cNvSpPr/>
      </dsp:nvSpPr>
      <dsp:spPr>
        <a:xfrm>
          <a:off x="125799" y="2457357"/>
          <a:ext cx="338859" cy="3388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2B1C8AF-9AC8-4053-BF4C-AABDF38FA8F8}">
      <dsp:nvSpPr>
        <dsp:cNvPr id="0" name=""/>
        <dsp:cNvSpPr/>
      </dsp:nvSpPr>
      <dsp:spPr>
        <a:xfrm>
          <a:off x="507733" y="2321523"/>
          <a:ext cx="2177796" cy="616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205" tIns="65205" rIns="65205" bIns="65205" numCol="1" spcCol="1270" anchor="ctr" anchorCtr="0">
          <a:noAutofit/>
        </a:bodyPr>
        <a:lstStyle/>
        <a:p>
          <a:pPr marL="0" lvl="0" indent="0" algn="l" defTabSz="488950">
            <a:lnSpc>
              <a:spcPct val="100000"/>
            </a:lnSpc>
            <a:spcBef>
              <a:spcPct val="0"/>
            </a:spcBef>
            <a:spcAft>
              <a:spcPct val="35000"/>
            </a:spcAft>
            <a:buNone/>
          </a:pPr>
          <a:r>
            <a:rPr lang="en-GB" sz="1100" kern="1200"/>
            <a:t>If there is no existing strategy or planning:</a:t>
          </a:r>
          <a:endParaRPr lang="en-US" sz="1100" kern="1200"/>
        </a:p>
      </dsp:txBody>
      <dsp:txXfrm>
        <a:off x="507733" y="2321523"/>
        <a:ext cx="2177796" cy="616108"/>
      </dsp:txXfrm>
    </dsp:sp>
    <dsp:sp modelId="{52D07AE2-A625-4F7E-A530-64EAF24D7EC3}">
      <dsp:nvSpPr>
        <dsp:cNvPr id="0" name=""/>
        <dsp:cNvSpPr/>
      </dsp:nvSpPr>
      <dsp:spPr>
        <a:xfrm>
          <a:off x="2756325" y="2318566"/>
          <a:ext cx="2074312" cy="616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205" tIns="65205" rIns="65205" bIns="65205" numCol="1" spcCol="1270" anchor="ctr" anchorCtr="0">
          <a:noAutofit/>
        </a:bodyPr>
        <a:lstStyle/>
        <a:p>
          <a:pPr marL="0" lvl="0" indent="0" algn="l" defTabSz="400050">
            <a:lnSpc>
              <a:spcPct val="100000"/>
            </a:lnSpc>
            <a:spcBef>
              <a:spcPct val="0"/>
            </a:spcBef>
            <a:spcAft>
              <a:spcPct val="35000"/>
            </a:spcAft>
            <a:buNone/>
          </a:pPr>
          <a:r>
            <a:rPr lang="en-GB" sz="900" kern="1200">
              <a:sym typeface="Wingdings" pitchFamily="2" charset="2"/>
            </a:rPr>
            <a:t></a:t>
          </a:r>
          <a:r>
            <a:rPr lang="en-GB" sz="900" kern="1200"/>
            <a:t>Identify any existing architecture definitions, then verify and update</a:t>
          </a:r>
          <a:endParaRPr lang="en-US" sz="900" kern="1200"/>
        </a:p>
        <a:p>
          <a:pPr marL="0" lvl="0" indent="0" algn="l" defTabSz="400050">
            <a:lnSpc>
              <a:spcPct val="100000"/>
            </a:lnSpc>
            <a:spcBef>
              <a:spcPct val="0"/>
            </a:spcBef>
            <a:spcAft>
              <a:spcPct val="35000"/>
            </a:spcAft>
            <a:buNone/>
          </a:pPr>
          <a:r>
            <a:rPr lang="en-GB" sz="900" kern="1200">
              <a:sym typeface="Wingdings" pitchFamily="2" charset="2"/>
            </a:rPr>
            <a:t></a:t>
          </a:r>
          <a:r>
            <a:rPr lang="en-GB" sz="900" kern="1200"/>
            <a:t>New process definitions may require detailed work</a:t>
          </a:r>
          <a:endParaRPr lang="en-US" sz="900" kern="1200"/>
        </a:p>
      </dsp:txBody>
      <dsp:txXfrm>
        <a:off x="2756325" y="2318566"/>
        <a:ext cx="2074312" cy="616108"/>
      </dsp:txXfrm>
    </dsp:sp>
    <dsp:sp modelId="{4A526CE0-8B11-4056-AC9B-D31BDC750877}">
      <dsp:nvSpPr>
        <dsp:cNvPr id="0" name=""/>
        <dsp:cNvSpPr/>
      </dsp:nvSpPr>
      <dsp:spPr>
        <a:xfrm>
          <a:off x="-60573" y="3088868"/>
          <a:ext cx="4839548" cy="6161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7E05F9B-491B-4728-926D-EC920A16CF21}">
      <dsp:nvSpPr>
        <dsp:cNvPr id="0" name=""/>
        <dsp:cNvSpPr/>
      </dsp:nvSpPr>
      <dsp:spPr>
        <a:xfrm>
          <a:off x="125799" y="3227492"/>
          <a:ext cx="338859" cy="33885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4BFB138-4FAA-49F7-A82D-BEB26AE1ABD4}">
      <dsp:nvSpPr>
        <dsp:cNvPr id="0" name=""/>
        <dsp:cNvSpPr/>
      </dsp:nvSpPr>
      <dsp:spPr>
        <a:xfrm>
          <a:off x="502765" y="3097194"/>
          <a:ext cx="4126551" cy="616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205" tIns="65205" rIns="65205" bIns="65205" numCol="1" spcCol="1270" anchor="ctr" anchorCtr="0">
          <a:noAutofit/>
        </a:bodyPr>
        <a:lstStyle/>
        <a:p>
          <a:pPr marL="0" lvl="0" indent="0" algn="l" defTabSz="488950">
            <a:lnSpc>
              <a:spcPct val="100000"/>
            </a:lnSpc>
            <a:spcBef>
              <a:spcPct val="0"/>
            </a:spcBef>
            <a:spcAft>
              <a:spcPct val="35000"/>
            </a:spcAft>
            <a:buNone/>
          </a:pPr>
          <a:r>
            <a:rPr lang="en-GB" sz="1100" kern="1200"/>
            <a:t>In both cases, use business scenarios</a:t>
          </a:r>
          <a:endParaRPr lang="en-US" sz="1100" kern="1200"/>
        </a:p>
      </dsp:txBody>
      <dsp:txXfrm>
        <a:off x="502765" y="3097194"/>
        <a:ext cx="4126551" cy="616108"/>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FF93D-1412-49F4-82D4-0139A2BE7196}">
      <dsp:nvSpPr>
        <dsp:cNvPr id="0" name=""/>
        <dsp:cNvSpPr/>
      </dsp:nvSpPr>
      <dsp:spPr>
        <a:xfrm>
          <a:off x="0" y="70"/>
          <a:ext cx="4735773" cy="365039"/>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91440" lvl="0" indent="0" algn="l" defTabSz="622300">
            <a:lnSpc>
              <a:spcPct val="100000"/>
            </a:lnSpc>
            <a:spcBef>
              <a:spcPct val="0"/>
            </a:spcBef>
            <a:spcAft>
              <a:spcPts val="0"/>
            </a:spcAft>
            <a:buNone/>
          </a:pPr>
          <a:r>
            <a:rPr lang="en-GB" sz="1400" kern="1200"/>
            <a:t>Reference Materials External to the Enterprise</a:t>
          </a:r>
          <a:endParaRPr lang="en-US" sz="1400" kern="1200"/>
        </a:p>
      </dsp:txBody>
      <dsp:txXfrm>
        <a:off x="17820" y="17890"/>
        <a:ext cx="4700133" cy="329399"/>
      </dsp:txXfrm>
    </dsp:sp>
    <dsp:sp modelId="{9EFB6DDA-1050-4746-94FD-7F6DA42156C1}">
      <dsp:nvSpPr>
        <dsp:cNvPr id="0" name=""/>
        <dsp:cNvSpPr/>
      </dsp:nvSpPr>
      <dsp:spPr>
        <a:xfrm>
          <a:off x="0" y="365110"/>
          <a:ext cx="4735773" cy="219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361" tIns="15240" rIns="85344" bIns="15240" numCol="1" spcCol="1270" anchor="t" anchorCtr="0">
          <a:noAutofit/>
        </a:bodyPr>
        <a:lstStyle/>
        <a:p>
          <a:pPr marL="548640" lvl="1" indent="-365760" algn="l" defTabSz="533400">
            <a:lnSpc>
              <a:spcPct val="100000"/>
            </a:lnSpc>
            <a:spcBef>
              <a:spcPct val="0"/>
            </a:spcBef>
            <a:spcAft>
              <a:spcPts val="0"/>
            </a:spcAft>
            <a:buFont typeface="Wingdings" panose="05000000000000000000" pitchFamily="2" charset="2"/>
            <a:buChar char="q"/>
          </a:pPr>
          <a:r>
            <a:rPr lang="en-GB" sz="1200" kern="1200"/>
            <a:t>Architecture reference materials </a:t>
          </a:r>
          <a:endParaRPr lang="en-US" sz="1200" kern="1200"/>
        </a:p>
      </dsp:txBody>
      <dsp:txXfrm>
        <a:off x="0" y="365110"/>
        <a:ext cx="4735773" cy="219420"/>
      </dsp:txXfrm>
    </dsp:sp>
    <dsp:sp modelId="{7B7A2D10-65DB-453A-857B-6EDE693ED106}">
      <dsp:nvSpPr>
        <dsp:cNvPr id="0" name=""/>
        <dsp:cNvSpPr/>
      </dsp:nvSpPr>
      <dsp:spPr>
        <a:xfrm>
          <a:off x="0" y="584530"/>
          <a:ext cx="4735773" cy="365039"/>
        </a:xfrm>
        <a:prstGeom prst="roundRect">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91440" lvl="0" indent="0" algn="l" defTabSz="622300">
            <a:lnSpc>
              <a:spcPct val="100000"/>
            </a:lnSpc>
            <a:spcBef>
              <a:spcPct val="0"/>
            </a:spcBef>
            <a:spcAft>
              <a:spcPts val="0"/>
            </a:spcAft>
            <a:buNone/>
          </a:pPr>
          <a:r>
            <a:rPr lang="en-GB" sz="1400" kern="1200"/>
            <a:t>Non-Architectural Inputs</a:t>
          </a:r>
          <a:endParaRPr lang="en-US" sz="1400" kern="1200"/>
        </a:p>
      </dsp:txBody>
      <dsp:txXfrm>
        <a:off x="17820" y="602350"/>
        <a:ext cx="4700133" cy="329399"/>
      </dsp:txXfrm>
    </dsp:sp>
    <dsp:sp modelId="{7A2F13D2-75BB-4695-9CB7-B1A509D05A2E}">
      <dsp:nvSpPr>
        <dsp:cNvPr id="0" name=""/>
        <dsp:cNvSpPr/>
      </dsp:nvSpPr>
      <dsp:spPr>
        <a:xfrm>
          <a:off x="0" y="949570"/>
          <a:ext cx="4735773"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361" tIns="15240" rIns="85344" bIns="15240" numCol="1" spcCol="1270" anchor="t" anchorCtr="0">
          <a:noAutofit/>
        </a:bodyPr>
        <a:lstStyle/>
        <a:p>
          <a:pPr marL="548640" lvl="1" indent="-365760" algn="l" defTabSz="533400">
            <a:lnSpc>
              <a:spcPct val="100000"/>
            </a:lnSpc>
            <a:spcBef>
              <a:spcPct val="0"/>
            </a:spcBef>
            <a:spcAft>
              <a:spcPts val="0"/>
            </a:spcAft>
            <a:buFont typeface="Wingdings" panose="05000000000000000000" pitchFamily="2" charset="2"/>
            <a:buChar char="q"/>
          </a:pPr>
          <a:r>
            <a:rPr lang="en-GB" sz="1200" kern="1200"/>
            <a:t>Request for Architecture Work </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Business principles, goals, drivers</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Communications Plan</a:t>
          </a:r>
          <a:endParaRPr lang="en-US" sz="1200" kern="1200"/>
        </a:p>
      </dsp:txBody>
      <dsp:txXfrm>
        <a:off x="0" y="949570"/>
        <a:ext cx="4735773" cy="596160"/>
      </dsp:txXfrm>
    </dsp:sp>
    <dsp:sp modelId="{42B10A8D-6952-4333-8101-E86AD156FA09}">
      <dsp:nvSpPr>
        <dsp:cNvPr id="0" name=""/>
        <dsp:cNvSpPr/>
      </dsp:nvSpPr>
      <dsp:spPr>
        <a:xfrm>
          <a:off x="0" y="1545730"/>
          <a:ext cx="4735773" cy="365039"/>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91440" lvl="0" indent="0" algn="l" defTabSz="622300">
            <a:lnSpc>
              <a:spcPct val="100000"/>
            </a:lnSpc>
            <a:spcBef>
              <a:spcPct val="0"/>
            </a:spcBef>
            <a:spcAft>
              <a:spcPts val="0"/>
            </a:spcAft>
            <a:buNone/>
          </a:pPr>
          <a:r>
            <a:rPr lang="en-GB" sz="1400" kern="1200"/>
            <a:t>Architectural Inputs</a:t>
          </a:r>
          <a:endParaRPr lang="en-US" sz="1400" kern="1200"/>
        </a:p>
      </dsp:txBody>
      <dsp:txXfrm>
        <a:off x="17820" y="1563550"/>
        <a:ext cx="4700133" cy="329399"/>
      </dsp:txXfrm>
    </dsp:sp>
    <dsp:sp modelId="{59CE6C7E-F5A4-4CC2-8E0E-740E1D09F877}">
      <dsp:nvSpPr>
        <dsp:cNvPr id="0" name=""/>
        <dsp:cNvSpPr/>
      </dsp:nvSpPr>
      <dsp:spPr>
        <a:xfrm>
          <a:off x="0" y="1910771"/>
          <a:ext cx="4735773" cy="1523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361" tIns="15240" rIns="85344" bIns="15240" numCol="1" spcCol="1270" anchor="t" anchorCtr="0">
          <a:noAutofit/>
        </a:bodyPr>
        <a:lstStyle/>
        <a:p>
          <a:pPr marL="548640" lvl="1" indent="-365760" algn="l" defTabSz="533400">
            <a:lnSpc>
              <a:spcPct val="100000"/>
            </a:lnSpc>
            <a:spcBef>
              <a:spcPct val="0"/>
            </a:spcBef>
            <a:spcAft>
              <a:spcPts val="0"/>
            </a:spcAft>
            <a:buFont typeface="Wingdings" panose="05000000000000000000" pitchFamily="2" charset="2"/>
            <a:buChar char="q"/>
          </a:pPr>
          <a:r>
            <a:rPr lang="en-GB" sz="1200" kern="1200"/>
            <a:t>Organizational Model for Enterprise </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Tailored Architecture</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Approved Statement of Architecture Work</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Architecture Principles </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Enterprise Continuum </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Architecture Repository</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Architecture Vision </a:t>
          </a:r>
          <a:endParaRPr lang="en-US" sz="1200" kern="1200"/>
        </a:p>
        <a:p>
          <a:pPr marL="548640" lvl="1" indent="-365760" algn="l" defTabSz="533400">
            <a:lnSpc>
              <a:spcPct val="100000"/>
            </a:lnSpc>
            <a:spcBef>
              <a:spcPct val="0"/>
            </a:spcBef>
            <a:spcAft>
              <a:spcPts val="0"/>
            </a:spcAft>
            <a:buFont typeface="Wingdings" panose="05000000000000000000" pitchFamily="2" charset="2"/>
            <a:buChar char="q"/>
          </a:pPr>
          <a:r>
            <a:rPr lang="en-GB" sz="1200" kern="1200"/>
            <a:t>Draft Architecture Definition Document</a:t>
          </a:r>
          <a:endParaRPr lang="en-US" sz="1200" kern="1200"/>
        </a:p>
      </dsp:txBody>
      <dsp:txXfrm>
        <a:off x="0" y="1910771"/>
        <a:ext cx="4735773" cy="1523520"/>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035B6-7C23-0142-8E29-9719303A1D8B}">
      <dsp:nvSpPr>
        <dsp:cNvPr id="0" name=""/>
        <dsp:cNvSpPr/>
      </dsp:nvSpPr>
      <dsp:spPr>
        <a:xfrm>
          <a:off x="-2057128" y="-318685"/>
          <a:ext cx="2458796" cy="2458796"/>
        </a:xfrm>
        <a:prstGeom prst="blockArc">
          <a:avLst>
            <a:gd name="adj1" fmla="val 18900000"/>
            <a:gd name="adj2" fmla="val 2700000"/>
            <a:gd name="adj3" fmla="val 87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6D455A-16B8-1748-AD56-ACF8ACFE6EA5}">
      <dsp:nvSpPr>
        <dsp:cNvPr id="0" name=""/>
        <dsp:cNvSpPr/>
      </dsp:nvSpPr>
      <dsp:spPr>
        <a:xfrm>
          <a:off x="258182" y="182142"/>
          <a:ext cx="6122850" cy="3642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51" tIns="27940" rIns="27940" bIns="27940" numCol="1" spcCol="1270" anchor="ctr" anchorCtr="0">
          <a:noAutofit/>
        </a:bodyPr>
        <a:lstStyle/>
        <a:p>
          <a:pPr marL="0" lvl="0" indent="0" algn="l" defTabSz="488950">
            <a:lnSpc>
              <a:spcPct val="90000"/>
            </a:lnSpc>
            <a:spcBef>
              <a:spcPct val="0"/>
            </a:spcBef>
            <a:spcAft>
              <a:spcPct val="35000"/>
            </a:spcAft>
            <a:buNone/>
          </a:pPr>
          <a:r>
            <a:rPr lang="en-GB" sz="1100" kern="1200"/>
            <a:t>1. You can see clearly what must be done and organize resource accordingly</a:t>
          </a:r>
          <a:endParaRPr lang="en-NL" sz="1100" kern="1200"/>
        </a:p>
      </dsp:txBody>
      <dsp:txXfrm>
        <a:off x="258182" y="182142"/>
        <a:ext cx="6122850" cy="364285"/>
      </dsp:txXfrm>
    </dsp:sp>
    <dsp:sp modelId="{4A265939-75AA-DB4E-8468-00CE3838FC42}">
      <dsp:nvSpPr>
        <dsp:cNvPr id="0" name=""/>
        <dsp:cNvSpPr/>
      </dsp:nvSpPr>
      <dsp:spPr>
        <a:xfrm>
          <a:off x="30503" y="136606"/>
          <a:ext cx="455356" cy="4553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B46406-17C9-A44D-BF3C-163F1EDE6383}">
      <dsp:nvSpPr>
        <dsp:cNvPr id="0" name=""/>
        <dsp:cNvSpPr/>
      </dsp:nvSpPr>
      <dsp:spPr>
        <a:xfrm>
          <a:off x="390599" y="728570"/>
          <a:ext cx="5990432" cy="3642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51" tIns="27940" rIns="27940" bIns="27940" numCol="1" spcCol="1270" anchor="ctr" anchorCtr="0">
          <a:noAutofit/>
        </a:bodyPr>
        <a:lstStyle/>
        <a:p>
          <a:pPr marL="0" lvl="0" indent="0" algn="l" defTabSz="488950">
            <a:lnSpc>
              <a:spcPct val="90000"/>
            </a:lnSpc>
            <a:spcBef>
              <a:spcPct val="0"/>
            </a:spcBef>
            <a:spcAft>
              <a:spcPct val="35000"/>
            </a:spcAft>
            <a:buNone/>
          </a:pPr>
          <a:r>
            <a:rPr lang="en-GB" sz="1100" kern="1200"/>
            <a:t>2. Management is less arduous – there is a clear list of what must be done, and to what precision.</a:t>
          </a:r>
          <a:endParaRPr lang="en-NL" sz="1100" kern="1200"/>
        </a:p>
      </dsp:txBody>
      <dsp:txXfrm>
        <a:off x="390599" y="728570"/>
        <a:ext cx="5990432" cy="364285"/>
      </dsp:txXfrm>
    </dsp:sp>
    <dsp:sp modelId="{1C52B962-B5EE-9949-9469-C692B047A0E0}">
      <dsp:nvSpPr>
        <dsp:cNvPr id="0" name=""/>
        <dsp:cNvSpPr/>
      </dsp:nvSpPr>
      <dsp:spPr>
        <a:xfrm>
          <a:off x="162921" y="683034"/>
          <a:ext cx="455356" cy="4553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44B8B2-19E1-AE43-8ADE-5276FA7AE2CB}">
      <dsp:nvSpPr>
        <dsp:cNvPr id="0" name=""/>
        <dsp:cNvSpPr/>
      </dsp:nvSpPr>
      <dsp:spPr>
        <a:xfrm>
          <a:off x="258182" y="1274998"/>
          <a:ext cx="6122850" cy="3642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51" tIns="27940" rIns="27940" bIns="27940" numCol="1" spcCol="1270" anchor="ctr" anchorCtr="0">
          <a:noAutofit/>
        </a:bodyPr>
        <a:lstStyle/>
        <a:p>
          <a:pPr marL="0" lvl="0" indent="0" algn="l" defTabSz="488950">
            <a:lnSpc>
              <a:spcPct val="90000"/>
            </a:lnSpc>
            <a:spcBef>
              <a:spcPct val="0"/>
            </a:spcBef>
            <a:spcAft>
              <a:spcPct val="35000"/>
            </a:spcAft>
            <a:buNone/>
          </a:pPr>
          <a:r>
            <a:rPr lang="en-GB" sz="1100" kern="1200"/>
            <a:t>3. You clearly know when you have finished.</a:t>
          </a:r>
          <a:endParaRPr lang="en-NL" sz="1100" kern="1200"/>
        </a:p>
      </dsp:txBody>
      <dsp:txXfrm>
        <a:off x="258182" y="1274998"/>
        <a:ext cx="6122850" cy="364285"/>
      </dsp:txXfrm>
    </dsp:sp>
    <dsp:sp modelId="{BC1EA262-0754-624F-8128-418790D1E88F}">
      <dsp:nvSpPr>
        <dsp:cNvPr id="0" name=""/>
        <dsp:cNvSpPr/>
      </dsp:nvSpPr>
      <dsp:spPr>
        <a:xfrm>
          <a:off x="30503" y="1229462"/>
          <a:ext cx="455356" cy="4553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3F100-363F-4935-A063-B92D72FD07E1}">
      <dsp:nvSpPr>
        <dsp:cNvPr id="0" name=""/>
        <dsp:cNvSpPr/>
      </dsp:nvSpPr>
      <dsp:spPr>
        <a:xfrm>
          <a:off x="156765" y="0"/>
          <a:ext cx="4072203" cy="4326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Courier New" panose="02070309020205020404" pitchFamily="49" charset="0"/>
            <a:buNone/>
          </a:pPr>
          <a:r>
            <a:rPr lang="en-GB" sz="1800" kern="1200">
              <a:solidFill>
                <a:srgbClr val="FFFFFF"/>
              </a:solidFill>
              <a:latin typeface="Calibri" panose="020F0502020204030204" pitchFamily="34" charset="0"/>
            </a:rPr>
            <a:t>A good Architecture will identify:</a:t>
          </a:r>
        </a:p>
      </dsp:txBody>
      <dsp:txXfrm>
        <a:off x="177885" y="21120"/>
        <a:ext cx="4029963" cy="390414"/>
      </dsp:txXfrm>
    </dsp:sp>
    <dsp:sp modelId="{1028B6BC-906C-460A-95EB-70BD36CD7A4C}">
      <dsp:nvSpPr>
        <dsp:cNvPr id="0" name=""/>
        <dsp:cNvSpPr/>
      </dsp:nvSpPr>
      <dsp:spPr>
        <a:xfrm>
          <a:off x="353430" y="434103"/>
          <a:ext cx="3689112" cy="913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859" tIns="22860" rIns="128016" bIns="2286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What products the Enterprise needs</a:t>
          </a:r>
          <a:endParaRPr lang="en-GB" sz="1800" kern="1200"/>
        </a:p>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The boundary of the products</a:t>
          </a:r>
        </a:p>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What constraints a product owner has</a:t>
          </a:r>
          <a:endParaRPr lang="en-GB" sz="1800" kern="1200"/>
        </a:p>
      </dsp:txBody>
      <dsp:txXfrm>
        <a:off x="353430" y="434103"/>
        <a:ext cx="3689112" cy="913209"/>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54E9A-92C2-4261-9D30-5EB5665B0A15}">
      <dsp:nvSpPr>
        <dsp:cNvPr id="0" name=""/>
        <dsp:cNvSpPr/>
      </dsp:nvSpPr>
      <dsp:spPr>
        <a:xfrm>
          <a:off x="1743570" y="120"/>
          <a:ext cx="528626" cy="528626"/>
        </a:xfrm>
        <a:prstGeom prst="ellipse">
          <a:avLst/>
        </a:prstGeom>
        <a:solidFill>
          <a:srgbClr val="9CDEEE"/>
        </a:solidFill>
        <a:ln>
          <a:noFill/>
        </a:ln>
        <a:effectLst/>
      </dsp:spPr>
      <dsp:style>
        <a:lnRef idx="0">
          <a:scrgbClr r="0" g="0" b="0"/>
        </a:lnRef>
        <a:fillRef idx="1">
          <a:scrgbClr r="0" g="0" b="0"/>
        </a:fillRef>
        <a:effectRef idx="2">
          <a:scrgbClr r="0" g="0" b="0"/>
        </a:effectRef>
        <a:fontRef idx="minor"/>
      </dsp:style>
    </dsp:sp>
    <dsp:sp modelId="{624CBA8F-ED05-4E36-BBAA-85FEDE7EAF9A}">
      <dsp:nvSpPr>
        <dsp:cNvPr id="0" name=""/>
        <dsp:cNvSpPr/>
      </dsp:nvSpPr>
      <dsp:spPr>
        <a:xfrm>
          <a:off x="1856228" y="112778"/>
          <a:ext cx="303310" cy="3033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9B583B-0F69-4D00-9664-4D98AB06048B}">
      <dsp:nvSpPr>
        <dsp:cNvPr id="0" name=""/>
        <dsp:cNvSpPr/>
      </dsp:nvSpPr>
      <dsp:spPr>
        <a:xfrm>
          <a:off x="1574582" y="603691"/>
          <a:ext cx="866601" cy="346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views</a:t>
          </a:r>
          <a:endParaRPr lang="en-US" sz="1200" kern="1200"/>
        </a:p>
      </dsp:txBody>
      <dsp:txXfrm>
        <a:off x="1574582" y="603691"/>
        <a:ext cx="866601" cy="346640"/>
      </dsp:txXfrm>
    </dsp:sp>
    <dsp:sp modelId="{CF5F4C46-D85A-40CD-8F01-0BCFC68D2156}">
      <dsp:nvSpPr>
        <dsp:cNvPr id="0" name=""/>
        <dsp:cNvSpPr/>
      </dsp:nvSpPr>
      <dsp:spPr>
        <a:xfrm>
          <a:off x="2761826" y="120"/>
          <a:ext cx="528626" cy="528626"/>
        </a:xfrm>
        <a:prstGeom prst="ellipse">
          <a:avLst/>
        </a:prstGeom>
        <a:solidFill>
          <a:srgbClr val="9CDEEE"/>
        </a:solidFill>
        <a:ln>
          <a:noFill/>
        </a:ln>
        <a:effectLst/>
      </dsp:spPr>
      <dsp:style>
        <a:lnRef idx="0">
          <a:scrgbClr r="0" g="0" b="0"/>
        </a:lnRef>
        <a:fillRef idx="1">
          <a:scrgbClr r="0" g="0" b="0"/>
        </a:fillRef>
        <a:effectRef idx="2">
          <a:scrgbClr r="0" g="0" b="0"/>
        </a:effectRef>
        <a:fontRef idx="minor"/>
      </dsp:style>
    </dsp:sp>
    <dsp:sp modelId="{B092C90D-AF06-4099-B285-A7023435663D}">
      <dsp:nvSpPr>
        <dsp:cNvPr id="0" name=""/>
        <dsp:cNvSpPr/>
      </dsp:nvSpPr>
      <dsp:spPr>
        <a:xfrm>
          <a:off x="2874485" y="112778"/>
          <a:ext cx="303310" cy="3033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9737E7E-6C87-4610-A192-C29F0D96E4B6}">
      <dsp:nvSpPr>
        <dsp:cNvPr id="0" name=""/>
        <dsp:cNvSpPr/>
      </dsp:nvSpPr>
      <dsp:spPr>
        <a:xfrm>
          <a:off x="2592839" y="603691"/>
          <a:ext cx="866601" cy="346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roadmaps</a:t>
          </a:r>
          <a:endParaRPr lang="en-US" sz="1200" kern="1200"/>
        </a:p>
      </dsp:txBody>
      <dsp:txXfrm>
        <a:off x="2592839" y="603691"/>
        <a:ext cx="866601" cy="346640"/>
      </dsp:txXfrm>
    </dsp:sp>
    <dsp:sp modelId="{7C98617A-84B3-48D2-B21B-50677E466EE2}">
      <dsp:nvSpPr>
        <dsp:cNvPr id="0" name=""/>
        <dsp:cNvSpPr/>
      </dsp:nvSpPr>
      <dsp:spPr>
        <a:xfrm>
          <a:off x="3851582" y="120"/>
          <a:ext cx="528626" cy="528626"/>
        </a:xfrm>
        <a:prstGeom prst="ellipse">
          <a:avLst/>
        </a:prstGeom>
        <a:solidFill>
          <a:srgbClr val="9CDEEE"/>
        </a:solidFill>
        <a:ln>
          <a:noFill/>
        </a:ln>
        <a:effectLst/>
      </dsp:spPr>
      <dsp:style>
        <a:lnRef idx="0">
          <a:scrgbClr r="0" g="0" b="0"/>
        </a:lnRef>
        <a:fillRef idx="1">
          <a:scrgbClr r="0" g="0" b="0"/>
        </a:fillRef>
        <a:effectRef idx="2">
          <a:scrgbClr r="0" g="0" b="0"/>
        </a:effectRef>
        <a:fontRef idx="minor"/>
      </dsp:style>
    </dsp:sp>
    <dsp:sp modelId="{FEE7B085-225B-4EC2-8B3E-BCD3C71BE415}">
      <dsp:nvSpPr>
        <dsp:cNvPr id="0" name=""/>
        <dsp:cNvSpPr/>
      </dsp:nvSpPr>
      <dsp:spPr>
        <a:xfrm>
          <a:off x="3964240" y="112778"/>
          <a:ext cx="303310" cy="3033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09508B6-F47B-4D9E-90C7-AA158E290F88}">
      <dsp:nvSpPr>
        <dsp:cNvPr id="0" name=""/>
        <dsp:cNvSpPr/>
      </dsp:nvSpPr>
      <dsp:spPr>
        <a:xfrm>
          <a:off x="3611096" y="603691"/>
          <a:ext cx="1009599" cy="346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architecture specifications</a:t>
          </a:r>
          <a:endParaRPr lang="en-US" sz="1200" kern="1200"/>
        </a:p>
      </dsp:txBody>
      <dsp:txXfrm>
        <a:off x="3611096" y="603691"/>
        <a:ext cx="1009599" cy="346640"/>
      </dsp:txXfrm>
    </dsp:sp>
    <dsp:sp modelId="{0E644C5D-487F-4168-A07D-446D42785203}">
      <dsp:nvSpPr>
        <dsp:cNvPr id="0" name=""/>
        <dsp:cNvSpPr/>
      </dsp:nvSpPr>
      <dsp:spPr>
        <a:xfrm>
          <a:off x="4941338" y="120"/>
          <a:ext cx="528626" cy="528626"/>
        </a:xfrm>
        <a:prstGeom prst="ellipse">
          <a:avLst/>
        </a:prstGeom>
        <a:solidFill>
          <a:srgbClr val="9CDEEE"/>
        </a:solidFill>
        <a:ln>
          <a:noFill/>
        </a:ln>
        <a:effectLst/>
      </dsp:spPr>
      <dsp:style>
        <a:lnRef idx="0">
          <a:scrgbClr r="0" g="0" b="0"/>
        </a:lnRef>
        <a:fillRef idx="1">
          <a:scrgbClr r="0" g="0" b="0"/>
        </a:fillRef>
        <a:effectRef idx="2">
          <a:scrgbClr r="0" g="0" b="0"/>
        </a:effectRef>
        <a:fontRef idx="minor"/>
      </dsp:style>
    </dsp:sp>
    <dsp:sp modelId="{327EAEAF-C4DF-429B-874C-11F06411BBB7}">
      <dsp:nvSpPr>
        <dsp:cNvPr id="0" name=""/>
        <dsp:cNvSpPr/>
      </dsp:nvSpPr>
      <dsp:spPr>
        <a:xfrm>
          <a:off x="5053996" y="112778"/>
          <a:ext cx="303310" cy="3033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07FFF5B-5F3E-4A34-8EF1-7DC638E3892E}">
      <dsp:nvSpPr>
        <dsp:cNvPr id="0" name=""/>
        <dsp:cNvSpPr/>
      </dsp:nvSpPr>
      <dsp:spPr>
        <a:xfrm>
          <a:off x="4772351" y="603691"/>
          <a:ext cx="866601" cy="346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controls</a:t>
          </a:r>
          <a:endParaRPr lang="en-US" sz="1200" kern="1200"/>
        </a:p>
      </dsp:txBody>
      <dsp:txXfrm>
        <a:off x="4772351" y="603691"/>
        <a:ext cx="866601" cy="346640"/>
      </dsp:txXfrm>
    </dsp:sp>
    <dsp:sp modelId="{38C0A010-F57B-466A-A508-0863F9A0A6A7}">
      <dsp:nvSpPr>
        <dsp:cNvPr id="0" name=""/>
        <dsp:cNvSpPr/>
      </dsp:nvSpPr>
      <dsp:spPr>
        <a:xfrm>
          <a:off x="6149056" y="120"/>
          <a:ext cx="528626" cy="528626"/>
        </a:xfrm>
        <a:prstGeom prst="ellipse">
          <a:avLst/>
        </a:prstGeom>
        <a:solidFill>
          <a:srgbClr val="9CDEEE"/>
        </a:solidFill>
        <a:ln>
          <a:noFill/>
        </a:ln>
        <a:effectLst/>
      </dsp:spPr>
      <dsp:style>
        <a:lnRef idx="0">
          <a:scrgbClr r="0" g="0" b="0"/>
        </a:lnRef>
        <a:fillRef idx="1">
          <a:scrgbClr r="0" g="0" b="0"/>
        </a:fillRef>
        <a:effectRef idx="2">
          <a:scrgbClr r="0" g="0" b="0"/>
        </a:effectRef>
        <a:fontRef idx="minor"/>
      </dsp:style>
    </dsp:sp>
    <dsp:sp modelId="{4F3A36B8-3500-4C73-B1E4-61F3DBAB2692}">
      <dsp:nvSpPr>
        <dsp:cNvPr id="0" name=""/>
        <dsp:cNvSpPr/>
      </dsp:nvSpPr>
      <dsp:spPr>
        <a:xfrm>
          <a:off x="6261714" y="112778"/>
          <a:ext cx="303310" cy="3033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EBB386-5D27-4668-8D1B-B76E8CE7B9EB}">
      <dsp:nvSpPr>
        <dsp:cNvPr id="0" name=""/>
        <dsp:cNvSpPr/>
      </dsp:nvSpPr>
      <dsp:spPr>
        <a:xfrm>
          <a:off x="5790608" y="603691"/>
          <a:ext cx="1245523" cy="346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other useful things</a:t>
          </a:r>
          <a:endParaRPr lang="en-US" sz="1200" kern="1200"/>
        </a:p>
      </dsp:txBody>
      <dsp:txXfrm>
        <a:off x="5790608" y="603691"/>
        <a:ext cx="1245523" cy="346640"/>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AAF95-5706-4B07-9B00-29B21D2EA005}">
      <dsp:nvSpPr>
        <dsp:cNvPr id="0" name=""/>
        <dsp:cNvSpPr/>
      </dsp:nvSpPr>
      <dsp:spPr>
        <a:xfrm>
          <a:off x="232171" y="403"/>
          <a:ext cx="1607343" cy="964406"/>
        </a:xfrm>
        <a:prstGeom prst="flowChartAlternateProcess">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Statement of Architecture Work</a:t>
          </a:r>
          <a:endParaRPr lang="en-US" sz="1400" kern="1200"/>
        </a:p>
      </dsp:txBody>
      <dsp:txXfrm>
        <a:off x="279248" y="47480"/>
        <a:ext cx="1513189" cy="870252"/>
      </dsp:txXfrm>
    </dsp:sp>
    <dsp:sp modelId="{E8CF3DC6-D227-4898-AB04-7281BADC1982}">
      <dsp:nvSpPr>
        <dsp:cNvPr id="0" name=""/>
        <dsp:cNvSpPr/>
      </dsp:nvSpPr>
      <dsp:spPr>
        <a:xfrm>
          <a:off x="2000250" y="403"/>
          <a:ext cx="1607343" cy="964406"/>
        </a:xfrm>
        <a:prstGeom prst="flowChartAlternateProcess">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Validated business principles, goals and drivers</a:t>
          </a:r>
          <a:endParaRPr lang="en-US" sz="1400" kern="1200"/>
        </a:p>
      </dsp:txBody>
      <dsp:txXfrm>
        <a:off x="2047327" y="47480"/>
        <a:ext cx="1513189" cy="870252"/>
      </dsp:txXfrm>
    </dsp:sp>
    <dsp:sp modelId="{AA0354D0-EBB7-43A5-981A-5D0313BEEC73}">
      <dsp:nvSpPr>
        <dsp:cNvPr id="0" name=""/>
        <dsp:cNvSpPr/>
      </dsp:nvSpPr>
      <dsp:spPr>
        <a:xfrm>
          <a:off x="3768328" y="403"/>
          <a:ext cx="1607343" cy="964406"/>
        </a:xfrm>
        <a:prstGeom prst="flowChartAlternateProcess">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Refined and updated Business Architecture Principles</a:t>
          </a:r>
          <a:endParaRPr lang="en-US" sz="1400" kern="1200"/>
        </a:p>
      </dsp:txBody>
      <dsp:txXfrm>
        <a:off x="3815405" y="47480"/>
        <a:ext cx="1513189" cy="870252"/>
      </dsp:txXfrm>
    </dsp:sp>
    <dsp:sp modelId="{CB1D8C3A-7178-43EE-9925-1EF6018D053F}">
      <dsp:nvSpPr>
        <dsp:cNvPr id="0" name=""/>
        <dsp:cNvSpPr/>
      </dsp:nvSpPr>
      <dsp:spPr>
        <a:xfrm>
          <a:off x="5536406" y="403"/>
          <a:ext cx="1607343" cy="964406"/>
        </a:xfrm>
        <a:prstGeom prst="flowChartAlternateProcess">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Draft Architecture Definition Document</a:t>
          </a:r>
          <a:endParaRPr lang="en-US" sz="1400" kern="1200"/>
        </a:p>
      </dsp:txBody>
      <dsp:txXfrm>
        <a:off x="5583483" y="47480"/>
        <a:ext cx="1513189" cy="870252"/>
      </dsp:txXfrm>
    </dsp:sp>
    <dsp:sp modelId="{DAE6398A-602D-490A-8C58-4865537DAFCF}">
      <dsp:nvSpPr>
        <dsp:cNvPr id="0" name=""/>
        <dsp:cNvSpPr/>
      </dsp:nvSpPr>
      <dsp:spPr>
        <a:xfrm>
          <a:off x="7304484" y="403"/>
          <a:ext cx="1607343" cy="964406"/>
        </a:xfrm>
        <a:prstGeom prst="flowChartAlternateProcess">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Draft Architecture Requirements Specification </a:t>
          </a:r>
          <a:endParaRPr lang="en-US" sz="1400" kern="1200"/>
        </a:p>
      </dsp:txBody>
      <dsp:txXfrm>
        <a:off x="7351561" y="47480"/>
        <a:ext cx="1513189" cy="870252"/>
      </dsp:txXfrm>
    </dsp:sp>
    <dsp:sp modelId="{4AA153B1-6B7D-4275-BF49-2FE39581B142}">
      <dsp:nvSpPr>
        <dsp:cNvPr id="0" name=""/>
        <dsp:cNvSpPr/>
      </dsp:nvSpPr>
      <dsp:spPr>
        <a:xfrm>
          <a:off x="3768328" y="1125543"/>
          <a:ext cx="1607343" cy="964406"/>
        </a:xfrm>
        <a:prstGeom prst="flowChartAlternateProcess">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Business Architecture components of an Architecture Roadmap </a:t>
          </a:r>
          <a:endParaRPr lang="en-US" sz="1400" kern="1200"/>
        </a:p>
      </dsp:txBody>
      <dsp:txXfrm>
        <a:off x="3815405" y="1172620"/>
        <a:ext cx="1513189" cy="870252"/>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45C70-AC1A-4CB3-9AF9-B5564C52993B}">
      <dsp:nvSpPr>
        <dsp:cNvPr id="0" name=""/>
        <dsp:cNvSpPr/>
      </dsp:nvSpPr>
      <dsp:spPr>
        <a:xfrm>
          <a:off x="0" y="243969"/>
          <a:ext cx="7623880" cy="2772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313868-9647-4407-A1FA-7C629FC66B64}">
      <dsp:nvSpPr>
        <dsp:cNvPr id="0" name=""/>
        <dsp:cNvSpPr/>
      </dsp:nvSpPr>
      <dsp:spPr>
        <a:xfrm>
          <a:off x="381194" y="81609"/>
          <a:ext cx="5336716" cy="324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15" tIns="0" rIns="201715" bIns="0" numCol="1" spcCol="1270" anchor="ctr" anchorCtr="0">
          <a:noAutofit/>
        </a:bodyPr>
        <a:lstStyle/>
        <a:p>
          <a:pPr marL="0" lvl="0" indent="0" algn="l" defTabSz="488950">
            <a:lnSpc>
              <a:spcPct val="90000"/>
            </a:lnSpc>
            <a:spcBef>
              <a:spcPct val="0"/>
            </a:spcBef>
            <a:spcAft>
              <a:spcPct val="35000"/>
            </a:spcAft>
            <a:buNone/>
          </a:pPr>
          <a:r>
            <a:rPr lang="en-GB" sz="1100" kern="1200"/>
            <a:t>Refined and updated versions of the Architecture Vision</a:t>
          </a:r>
          <a:br>
            <a:rPr lang="en-GB" sz="1100" kern="1200"/>
          </a:br>
          <a:r>
            <a:rPr lang="en-GB" sz="1100" kern="1200"/>
            <a:t>phase deliverables, where applicable</a:t>
          </a:r>
          <a:endParaRPr lang="en-US" sz="1100" kern="1200"/>
        </a:p>
      </dsp:txBody>
      <dsp:txXfrm>
        <a:off x="397046" y="97461"/>
        <a:ext cx="5305012" cy="293016"/>
      </dsp:txXfrm>
    </dsp:sp>
    <dsp:sp modelId="{5B5ACDEC-B0C2-4F75-A70B-F8C8B0754E85}">
      <dsp:nvSpPr>
        <dsp:cNvPr id="0" name=""/>
        <dsp:cNvSpPr/>
      </dsp:nvSpPr>
      <dsp:spPr>
        <a:xfrm>
          <a:off x="0" y="742929"/>
          <a:ext cx="7623880" cy="641024"/>
        </a:xfrm>
        <a:prstGeom prst="rect">
          <a:avLst/>
        </a:prstGeom>
        <a:solidFill>
          <a:schemeClr val="lt1">
            <a:alpha val="90000"/>
            <a:hueOff val="0"/>
            <a:satOff val="0"/>
            <a:lumOff val="0"/>
            <a:alphaOff val="0"/>
          </a:schemeClr>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1698" tIns="229108" rIns="591698" bIns="78232" numCol="1" spcCol="1270" anchor="t" anchorCtr="0">
          <a:noAutofit/>
        </a:bodyPr>
        <a:lstStyle/>
        <a:p>
          <a:pPr marL="57150" lvl="1" indent="-57150" algn="l" defTabSz="488950">
            <a:lnSpc>
              <a:spcPct val="90000"/>
            </a:lnSpc>
            <a:spcBef>
              <a:spcPct val="0"/>
            </a:spcBef>
            <a:spcAft>
              <a:spcPct val="15000"/>
            </a:spcAft>
            <a:buChar char="•"/>
          </a:pPr>
          <a:r>
            <a:rPr lang="en-GB" sz="1100" kern="1200"/>
            <a:t>Baseline Business Architecture, approved</a:t>
          </a:r>
          <a:endParaRPr lang="en-US" sz="1100" kern="1200"/>
        </a:p>
        <a:p>
          <a:pPr marL="57150" lvl="1" indent="-57150" algn="l" defTabSz="488950">
            <a:lnSpc>
              <a:spcPct val="90000"/>
            </a:lnSpc>
            <a:spcBef>
              <a:spcPct val="0"/>
            </a:spcBef>
            <a:spcAft>
              <a:spcPct val="15000"/>
            </a:spcAft>
            <a:buChar char="•"/>
          </a:pPr>
          <a:r>
            <a:rPr lang="en-GB" sz="1100" kern="1200"/>
            <a:t>Target Business Architecture, approved</a:t>
          </a:r>
          <a:endParaRPr lang="en-US" sz="1100" kern="1200"/>
        </a:p>
      </dsp:txBody>
      <dsp:txXfrm>
        <a:off x="0" y="742929"/>
        <a:ext cx="7623880" cy="641024"/>
      </dsp:txXfrm>
    </dsp:sp>
    <dsp:sp modelId="{C6ADEFE6-4919-4D16-AE7C-F9FBF2F2C9A2}">
      <dsp:nvSpPr>
        <dsp:cNvPr id="0" name=""/>
        <dsp:cNvSpPr/>
      </dsp:nvSpPr>
      <dsp:spPr>
        <a:xfrm>
          <a:off x="381194" y="580569"/>
          <a:ext cx="5336716" cy="324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15" tIns="0" rIns="201715" bIns="0" numCol="1" spcCol="1270" anchor="ctr" anchorCtr="0">
          <a:noAutofit/>
        </a:bodyPr>
        <a:lstStyle/>
        <a:p>
          <a:pPr marL="0" lvl="0" indent="0" algn="l" defTabSz="488950">
            <a:lnSpc>
              <a:spcPct val="90000"/>
            </a:lnSpc>
            <a:spcBef>
              <a:spcPct val="0"/>
            </a:spcBef>
            <a:spcAft>
              <a:spcPct val="35000"/>
            </a:spcAft>
            <a:buNone/>
          </a:pPr>
          <a:r>
            <a:rPr lang="en-GB" sz="1100" kern="1200"/>
            <a:t>Draft Architecture Definition Document, including:</a:t>
          </a:r>
          <a:endParaRPr lang="en-US" sz="1100" kern="1200"/>
        </a:p>
      </dsp:txBody>
      <dsp:txXfrm>
        <a:off x="397046" y="596421"/>
        <a:ext cx="5305012" cy="293016"/>
      </dsp:txXfrm>
    </dsp:sp>
    <dsp:sp modelId="{2E8CA32A-5E3B-42FD-9C7F-8382300D0C65}">
      <dsp:nvSpPr>
        <dsp:cNvPr id="0" name=""/>
        <dsp:cNvSpPr/>
      </dsp:nvSpPr>
      <dsp:spPr>
        <a:xfrm>
          <a:off x="0" y="1605714"/>
          <a:ext cx="7623880" cy="100485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1698" tIns="229108" rIns="591698" bIns="78232" numCol="1" spcCol="1270" anchor="t" anchorCtr="0">
          <a:noAutofit/>
        </a:bodyPr>
        <a:lstStyle/>
        <a:p>
          <a:pPr marL="57150" lvl="1" indent="-57150" algn="l" defTabSz="488950">
            <a:lnSpc>
              <a:spcPct val="90000"/>
            </a:lnSpc>
            <a:spcBef>
              <a:spcPct val="0"/>
            </a:spcBef>
            <a:spcAft>
              <a:spcPct val="15000"/>
            </a:spcAft>
            <a:buChar char="•"/>
          </a:pPr>
          <a:r>
            <a:rPr lang="en-GB" sz="1100" kern="1200"/>
            <a:t>Gap Analysis results</a:t>
          </a:r>
          <a:endParaRPr lang="en-US" sz="1100" kern="1200"/>
        </a:p>
        <a:p>
          <a:pPr marL="57150" lvl="1" indent="-57150" algn="l" defTabSz="488950">
            <a:lnSpc>
              <a:spcPct val="90000"/>
            </a:lnSpc>
            <a:spcBef>
              <a:spcPct val="0"/>
            </a:spcBef>
            <a:spcAft>
              <a:spcPct val="15000"/>
            </a:spcAft>
            <a:buChar char="•"/>
          </a:pPr>
          <a:r>
            <a:rPr lang="en-GB" sz="1100" kern="1200"/>
            <a:t>Technical requirements</a:t>
          </a:r>
          <a:endParaRPr lang="en-US" sz="1100" kern="1200"/>
        </a:p>
        <a:p>
          <a:pPr marL="57150" lvl="1" indent="-57150" algn="l" defTabSz="488950">
            <a:lnSpc>
              <a:spcPct val="90000"/>
            </a:lnSpc>
            <a:spcBef>
              <a:spcPct val="0"/>
            </a:spcBef>
            <a:spcAft>
              <a:spcPct val="15000"/>
            </a:spcAft>
            <a:buChar char="•"/>
          </a:pPr>
          <a:r>
            <a:rPr lang="en-GB" sz="1100" kern="1200"/>
            <a:t>Updated business requirements</a:t>
          </a:r>
          <a:endParaRPr lang="en-US" sz="1100" kern="1200"/>
        </a:p>
        <a:p>
          <a:pPr marL="57150" lvl="1" indent="-57150" algn="l" defTabSz="488950">
            <a:lnSpc>
              <a:spcPct val="90000"/>
            </a:lnSpc>
            <a:spcBef>
              <a:spcPct val="0"/>
            </a:spcBef>
            <a:spcAft>
              <a:spcPct val="15000"/>
            </a:spcAft>
            <a:buChar char="•"/>
          </a:pPr>
          <a:r>
            <a:rPr lang="en-GB" sz="1100" kern="1200"/>
            <a:t>Business Architecture components of Architecture Roadmap</a:t>
          </a:r>
          <a:endParaRPr lang="en-US" sz="1100" kern="1200"/>
        </a:p>
      </dsp:txBody>
      <dsp:txXfrm>
        <a:off x="0" y="1605714"/>
        <a:ext cx="7623880" cy="1004850"/>
      </dsp:txXfrm>
    </dsp:sp>
    <dsp:sp modelId="{E48CF56A-86D2-427F-95B2-21ADAA478721}">
      <dsp:nvSpPr>
        <dsp:cNvPr id="0" name=""/>
        <dsp:cNvSpPr/>
      </dsp:nvSpPr>
      <dsp:spPr>
        <a:xfrm>
          <a:off x="381194" y="1443354"/>
          <a:ext cx="5336716" cy="3247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15" tIns="0" rIns="201715" bIns="0" numCol="1" spcCol="1270" anchor="ctr" anchorCtr="0">
          <a:noAutofit/>
        </a:bodyPr>
        <a:lstStyle/>
        <a:p>
          <a:pPr marL="0" lvl="0" indent="0" algn="l" defTabSz="488950">
            <a:lnSpc>
              <a:spcPct val="90000"/>
            </a:lnSpc>
            <a:spcBef>
              <a:spcPct val="0"/>
            </a:spcBef>
            <a:spcAft>
              <a:spcPct val="35000"/>
            </a:spcAft>
            <a:buNone/>
          </a:pPr>
          <a:r>
            <a:rPr lang="en-GB" sz="1100" kern="1200"/>
            <a:t>Draft Architecture Requirements Specification with </a:t>
          </a:r>
          <a:br>
            <a:rPr lang="en-GB" sz="1100" kern="1200"/>
          </a:br>
          <a:r>
            <a:rPr lang="en-GB" sz="1100" kern="1200"/>
            <a:t>Business Architecture requirements as:</a:t>
          </a:r>
          <a:endParaRPr lang="en-US" sz="1100" kern="1200"/>
        </a:p>
      </dsp:txBody>
      <dsp:txXfrm>
        <a:off x="397046" y="1459206"/>
        <a:ext cx="5305012" cy="293016"/>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54E9A-92C2-4261-9D30-5EB5665B0A15}">
      <dsp:nvSpPr>
        <dsp:cNvPr id="0" name=""/>
        <dsp:cNvSpPr/>
      </dsp:nvSpPr>
      <dsp:spPr>
        <a:xfrm>
          <a:off x="2173402"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24CBA8F-ED05-4E36-BBAA-85FEDE7EAF9A}">
      <dsp:nvSpPr>
        <dsp:cNvPr id="0" name=""/>
        <dsp:cNvSpPr/>
      </dsp:nvSpPr>
      <dsp:spPr>
        <a:xfrm>
          <a:off x="2288346"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9B583B-0F69-4D00-9664-4D98AB06048B}">
      <dsp:nvSpPr>
        <dsp:cNvPr id="0" name=""/>
        <dsp:cNvSpPr/>
      </dsp:nvSpPr>
      <dsp:spPr>
        <a:xfrm>
          <a:off x="2000987"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views</a:t>
          </a:r>
          <a:endParaRPr lang="en-US" sz="1200" kern="1200"/>
        </a:p>
      </dsp:txBody>
      <dsp:txXfrm>
        <a:off x="2000987" y="615951"/>
        <a:ext cx="884179" cy="353671"/>
      </dsp:txXfrm>
    </dsp:sp>
    <dsp:sp modelId="{CF5F4C46-D85A-40CD-8F01-0BCFC68D2156}">
      <dsp:nvSpPr>
        <dsp:cNvPr id="0" name=""/>
        <dsp:cNvSpPr/>
      </dsp:nvSpPr>
      <dsp:spPr>
        <a:xfrm>
          <a:off x="3212314"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092C90D-AF06-4099-B285-A7023435663D}">
      <dsp:nvSpPr>
        <dsp:cNvPr id="0" name=""/>
        <dsp:cNvSpPr/>
      </dsp:nvSpPr>
      <dsp:spPr>
        <a:xfrm>
          <a:off x="3327257"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9737E7E-6C87-4610-A192-C29F0D96E4B6}">
      <dsp:nvSpPr>
        <dsp:cNvPr id="0" name=""/>
        <dsp:cNvSpPr/>
      </dsp:nvSpPr>
      <dsp:spPr>
        <a:xfrm>
          <a:off x="3039898"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roadmaps</a:t>
          </a:r>
          <a:endParaRPr lang="en-US" sz="1200" kern="1200"/>
        </a:p>
      </dsp:txBody>
      <dsp:txXfrm>
        <a:off x="3039898" y="615951"/>
        <a:ext cx="884179" cy="353671"/>
      </dsp:txXfrm>
    </dsp:sp>
    <dsp:sp modelId="{7C98617A-84B3-48D2-B21B-50677E466EE2}">
      <dsp:nvSpPr>
        <dsp:cNvPr id="0" name=""/>
        <dsp:cNvSpPr/>
      </dsp:nvSpPr>
      <dsp:spPr>
        <a:xfrm>
          <a:off x="4324174"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EE7B085-225B-4EC2-8B3E-BCD3C71BE415}">
      <dsp:nvSpPr>
        <dsp:cNvPr id="0" name=""/>
        <dsp:cNvSpPr/>
      </dsp:nvSpPr>
      <dsp:spPr>
        <a:xfrm>
          <a:off x="4439117"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09508B6-F47B-4D9E-90C7-AA158E290F88}">
      <dsp:nvSpPr>
        <dsp:cNvPr id="0" name=""/>
        <dsp:cNvSpPr/>
      </dsp:nvSpPr>
      <dsp:spPr>
        <a:xfrm>
          <a:off x="4078810" y="615951"/>
          <a:ext cx="1030078"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architecture specifications</a:t>
          </a:r>
          <a:endParaRPr lang="en-US" sz="1200" kern="1200"/>
        </a:p>
      </dsp:txBody>
      <dsp:txXfrm>
        <a:off x="4078810" y="615951"/>
        <a:ext cx="1030078" cy="353671"/>
      </dsp:txXfrm>
    </dsp:sp>
    <dsp:sp modelId="{0E644C5D-487F-4168-A07D-446D42785203}">
      <dsp:nvSpPr>
        <dsp:cNvPr id="0" name=""/>
        <dsp:cNvSpPr/>
      </dsp:nvSpPr>
      <dsp:spPr>
        <a:xfrm>
          <a:off x="5436034"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27EAEAF-C4DF-429B-874C-11F06411BBB7}">
      <dsp:nvSpPr>
        <dsp:cNvPr id="0" name=""/>
        <dsp:cNvSpPr/>
      </dsp:nvSpPr>
      <dsp:spPr>
        <a:xfrm>
          <a:off x="5550978"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07FFF5B-5F3E-4A34-8EF1-7DC638E3892E}">
      <dsp:nvSpPr>
        <dsp:cNvPr id="0" name=""/>
        <dsp:cNvSpPr/>
      </dsp:nvSpPr>
      <dsp:spPr>
        <a:xfrm>
          <a:off x="5263619"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controls</a:t>
          </a:r>
          <a:endParaRPr lang="en-US" sz="1200" kern="1200"/>
        </a:p>
      </dsp:txBody>
      <dsp:txXfrm>
        <a:off x="5263619" y="615951"/>
        <a:ext cx="884179" cy="353671"/>
      </dsp:txXfrm>
    </dsp:sp>
    <dsp:sp modelId="{38C0A010-F57B-466A-A508-0863F9A0A6A7}">
      <dsp:nvSpPr>
        <dsp:cNvPr id="0" name=""/>
        <dsp:cNvSpPr/>
      </dsp:nvSpPr>
      <dsp:spPr>
        <a:xfrm>
          <a:off x="6668249"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F3A36B8-3500-4C73-B1E4-61F3DBAB2692}">
      <dsp:nvSpPr>
        <dsp:cNvPr id="0" name=""/>
        <dsp:cNvSpPr/>
      </dsp:nvSpPr>
      <dsp:spPr>
        <a:xfrm>
          <a:off x="6783193"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EBB386-5D27-4668-8D1B-B76E8CE7B9EB}">
      <dsp:nvSpPr>
        <dsp:cNvPr id="0" name=""/>
        <dsp:cNvSpPr/>
      </dsp:nvSpPr>
      <dsp:spPr>
        <a:xfrm>
          <a:off x="6302530" y="615951"/>
          <a:ext cx="1270787"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other useful things</a:t>
          </a:r>
          <a:endParaRPr lang="en-US" sz="1200" kern="1200"/>
        </a:p>
      </dsp:txBody>
      <dsp:txXfrm>
        <a:off x="6302530" y="615951"/>
        <a:ext cx="1270787" cy="353671"/>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54E9A-92C2-4261-9D30-5EB5665B0A15}">
      <dsp:nvSpPr>
        <dsp:cNvPr id="0" name=""/>
        <dsp:cNvSpPr/>
      </dsp:nvSpPr>
      <dsp:spPr>
        <a:xfrm>
          <a:off x="2173402"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24CBA8F-ED05-4E36-BBAA-85FEDE7EAF9A}">
      <dsp:nvSpPr>
        <dsp:cNvPr id="0" name=""/>
        <dsp:cNvSpPr/>
      </dsp:nvSpPr>
      <dsp:spPr>
        <a:xfrm>
          <a:off x="2288346"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9B583B-0F69-4D00-9664-4D98AB06048B}">
      <dsp:nvSpPr>
        <dsp:cNvPr id="0" name=""/>
        <dsp:cNvSpPr/>
      </dsp:nvSpPr>
      <dsp:spPr>
        <a:xfrm>
          <a:off x="2000987"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views</a:t>
          </a:r>
          <a:endParaRPr lang="en-US" sz="1200" kern="1200"/>
        </a:p>
      </dsp:txBody>
      <dsp:txXfrm>
        <a:off x="2000987" y="615951"/>
        <a:ext cx="884179" cy="353671"/>
      </dsp:txXfrm>
    </dsp:sp>
    <dsp:sp modelId="{CF5F4C46-D85A-40CD-8F01-0BCFC68D2156}">
      <dsp:nvSpPr>
        <dsp:cNvPr id="0" name=""/>
        <dsp:cNvSpPr/>
      </dsp:nvSpPr>
      <dsp:spPr>
        <a:xfrm>
          <a:off x="3212314"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092C90D-AF06-4099-B285-A7023435663D}">
      <dsp:nvSpPr>
        <dsp:cNvPr id="0" name=""/>
        <dsp:cNvSpPr/>
      </dsp:nvSpPr>
      <dsp:spPr>
        <a:xfrm>
          <a:off x="3327257"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9737E7E-6C87-4610-A192-C29F0D96E4B6}">
      <dsp:nvSpPr>
        <dsp:cNvPr id="0" name=""/>
        <dsp:cNvSpPr/>
      </dsp:nvSpPr>
      <dsp:spPr>
        <a:xfrm>
          <a:off x="3039898"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roadmaps</a:t>
          </a:r>
          <a:endParaRPr lang="en-US" sz="1200" kern="1200"/>
        </a:p>
      </dsp:txBody>
      <dsp:txXfrm>
        <a:off x="3039898" y="615951"/>
        <a:ext cx="884179" cy="353671"/>
      </dsp:txXfrm>
    </dsp:sp>
    <dsp:sp modelId="{7C98617A-84B3-48D2-B21B-50677E466EE2}">
      <dsp:nvSpPr>
        <dsp:cNvPr id="0" name=""/>
        <dsp:cNvSpPr/>
      </dsp:nvSpPr>
      <dsp:spPr>
        <a:xfrm>
          <a:off x="4324174"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EE7B085-225B-4EC2-8B3E-BCD3C71BE415}">
      <dsp:nvSpPr>
        <dsp:cNvPr id="0" name=""/>
        <dsp:cNvSpPr/>
      </dsp:nvSpPr>
      <dsp:spPr>
        <a:xfrm>
          <a:off x="4439117"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09508B6-F47B-4D9E-90C7-AA158E290F88}">
      <dsp:nvSpPr>
        <dsp:cNvPr id="0" name=""/>
        <dsp:cNvSpPr/>
      </dsp:nvSpPr>
      <dsp:spPr>
        <a:xfrm>
          <a:off x="4078810" y="615951"/>
          <a:ext cx="1030078"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architecture specifications</a:t>
          </a:r>
          <a:endParaRPr lang="en-US" sz="1200" kern="1200"/>
        </a:p>
      </dsp:txBody>
      <dsp:txXfrm>
        <a:off x="4078810" y="615951"/>
        <a:ext cx="1030078" cy="353671"/>
      </dsp:txXfrm>
    </dsp:sp>
    <dsp:sp modelId="{0E644C5D-487F-4168-A07D-446D42785203}">
      <dsp:nvSpPr>
        <dsp:cNvPr id="0" name=""/>
        <dsp:cNvSpPr/>
      </dsp:nvSpPr>
      <dsp:spPr>
        <a:xfrm>
          <a:off x="5436034"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27EAEAF-C4DF-429B-874C-11F06411BBB7}">
      <dsp:nvSpPr>
        <dsp:cNvPr id="0" name=""/>
        <dsp:cNvSpPr/>
      </dsp:nvSpPr>
      <dsp:spPr>
        <a:xfrm>
          <a:off x="5550978"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07FFF5B-5F3E-4A34-8EF1-7DC638E3892E}">
      <dsp:nvSpPr>
        <dsp:cNvPr id="0" name=""/>
        <dsp:cNvSpPr/>
      </dsp:nvSpPr>
      <dsp:spPr>
        <a:xfrm>
          <a:off x="5263619"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controls</a:t>
          </a:r>
          <a:endParaRPr lang="en-US" sz="1200" kern="1200"/>
        </a:p>
      </dsp:txBody>
      <dsp:txXfrm>
        <a:off x="5263619" y="615951"/>
        <a:ext cx="884179" cy="353671"/>
      </dsp:txXfrm>
    </dsp:sp>
    <dsp:sp modelId="{38C0A010-F57B-466A-A508-0863F9A0A6A7}">
      <dsp:nvSpPr>
        <dsp:cNvPr id="0" name=""/>
        <dsp:cNvSpPr/>
      </dsp:nvSpPr>
      <dsp:spPr>
        <a:xfrm>
          <a:off x="6668249" y="137"/>
          <a:ext cx="539349" cy="5393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F3A36B8-3500-4C73-B1E4-61F3DBAB2692}">
      <dsp:nvSpPr>
        <dsp:cNvPr id="0" name=""/>
        <dsp:cNvSpPr/>
      </dsp:nvSpPr>
      <dsp:spPr>
        <a:xfrm>
          <a:off x="6783193"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EBB386-5D27-4668-8D1B-B76E8CE7B9EB}">
      <dsp:nvSpPr>
        <dsp:cNvPr id="0" name=""/>
        <dsp:cNvSpPr/>
      </dsp:nvSpPr>
      <dsp:spPr>
        <a:xfrm>
          <a:off x="6302530" y="615951"/>
          <a:ext cx="1270787"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other useful things</a:t>
          </a:r>
          <a:endParaRPr lang="en-US" sz="1200" kern="1200"/>
        </a:p>
      </dsp:txBody>
      <dsp:txXfrm>
        <a:off x="6302530" y="615951"/>
        <a:ext cx="1270787" cy="353671"/>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7C2C5-0AFE-41E2-9496-89A471F2E55F}">
      <dsp:nvSpPr>
        <dsp:cNvPr id="0" name=""/>
        <dsp:cNvSpPr/>
      </dsp:nvSpPr>
      <dsp:spPr>
        <a:xfrm>
          <a:off x="2547" y="0"/>
          <a:ext cx="3416172" cy="170905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Develop the Target Technology Architecture that enables the Business and IS Architectures and the Architecture Vision, in a way that addresses the Statement of Architecture Work and stakeholder concerns</a:t>
          </a:r>
          <a:endParaRPr lang="en-US" sz="1400" kern="1200"/>
        </a:p>
      </dsp:txBody>
      <dsp:txXfrm>
        <a:off x="52604" y="50057"/>
        <a:ext cx="3316058" cy="1608943"/>
      </dsp:txXfrm>
    </dsp:sp>
    <dsp:sp modelId="{483E5960-EBEF-4488-9B5B-B0700D5A3CE5}">
      <dsp:nvSpPr>
        <dsp:cNvPr id="0" name=""/>
        <dsp:cNvSpPr/>
      </dsp:nvSpPr>
      <dsp:spPr>
        <a:xfrm>
          <a:off x="3992636" y="0"/>
          <a:ext cx="3416172" cy="170905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Identify candidate Architecture Roadmap components based upon gaps between the Baseline and Target Technology Architectures</a:t>
          </a:r>
          <a:endParaRPr lang="en-US" sz="1400" kern="1200"/>
        </a:p>
      </dsp:txBody>
      <dsp:txXfrm>
        <a:off x="4042693" y="50057"/>
        <a:ext cx="3316058" cy="1608943"/>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54E9A-92C2-4261-9D30-5EB5665B0A15}">
      <dsp:nvSpPr>
        <dsp:cNvPr id="0" name=""/>
        <dsp:cNvSpPr/>
      </dsp:nvSpPr>
      <dsp:spPr>
        <a:xfrm>
          <a:off x="1998397"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624CBA8F-ED05-4E36-BBAA-85FEDE7EAF9A}">
      <dsp:nvSpPr>
        <dsp:cNvPr id="0" name=""/>
        <dsp:cNvSpPr/>
      </dsp:nvSpPr>
      <dsp:spPr>
        <a:xfrm>
          <a:off x="2113341"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9B583B-0F69-4D00-9664-4D98AB06048B}">
      <dsp:nvSpPr>
        <dsp:cNvPr id="0" name=""/>
        <dsp:cNvSpPr/>
      </dsp:nvSpPr>
      <dsp:spPr>
        <a:xfrm>
          <a:off x="1825982"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views</a:t>
          </a:r>
          <a:endParaRPr lang="en-US" sz="1200" kern="1200"/>
        </a:p>
      </dsp:txBody>
      <dsp:txXfrm>
        <a:off x="1825982" y="615951"/>
        <a:ext cx="884179" cy="353671"/>
      </dsp:txXfrm>
    </dsp:sp>
    <dsp:sp modelId="{CF5F4C46-D85A-40CD-8F01-0BCFC68D2156}">
      <dsp:nvSpPr>
        <dsp:cNvPr id="0" name=""/>
        <dsp:cNvSpPr/>
      </dsp:nvSpPr>
      <dsp:spPr>
        <a:xfrm>
          <a:off x="3037309"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B092C90D-AF06-4099-B285-A7023435663D}">
      <dsp:nvSpPr>
        <dsp:cNvPr id="0" name=""/>
        <dsp:cNvSpPr/>
      </dsp:nvSpPr>
      <dsp:spPr>
        <a:xfrm>
          <a:off x="3152252"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737E7E-6C87-4610-A192-C29F0D96E4B6}">
      <dsp:nvSpPr>
        <dsp:cNvPr id="0" name=""/>
        <dsp:cNvSpPr/>
      </dsp:nvSpPr>
      <dsp:spPr>
        <a:xfrm>
          <a:off x="2864893"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roadmaps</a:t>
          </a:r>
          <a:endParaRPr lang="en-US" sz="1200" kern="1200"/>
        </a:p>
      </dsp:txBody>
      <dsp:txXfrm>
        <a:off x="2864893" y="615951"/>
        <a:ext cx="884179" cy="353671"/>
      </dsp:txXfrm>
    </dsp:sp>
    <dsp:sp modelId="{7C98617A-84B3-48D2-B21B-50677E466EE2}">
      <dsp:nvSpPr>
        <dsp:cNvPr id="0" name=""/>
        <dsp:cNvSpPr/>
      </dsp:nvSpPr>
      <dsp:spPr>
        <a:xfrm>
          <a:off x="4149169"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FEE7B085-225B-4EC2-8B3E-BCD3C71BE415}">
      <dsp:nvSpPr>
        <dsp:cNvPr id="0" name=""/>
        <dsp:cNvSpPr/>
      </dsp:nvSpPr>
      <dsp:spPr>
        <a:xfrm>
          <a:off x="4264112"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9508B6-F47B-4D9E-90C7-AA158E290F88}">
      <dsp:nvSpPr>
        <dsp:cNvPr id="0" name=""/>
        <dsp:cNvSpPr/>
      </dsp:nvSpPr>
      <dsp:spPr>
        <a:xfrm>
          <a:off x="3903805" y="615951"/>
          <a:ext cx="1030078"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architecture specifications</a:t>
          </a:r>
          <a:endParaRPr lang="en-US" sz="1200" kern="1200"/>
        </a:p>
      </dsp:txBody>
      <dsp:txXfrm>
        <a:off x="3903805" y="615951"/>
        <a:ext cx="1030078" cy="353671"/>
      </dsp:txXfrm>
    </dsp:sp>
    <dsp:sp modelId="{0E644C5D-487F-4168-A07D-446D42785203}">
      <dsp:nvSpPr>
        <dsp:cNvPr id="0" name=""/>
        <dsp:cNvSpPr/>
      </dsp:nvSpPr>
      <dsp:spPr>
        <a:xfrm>
          <a:off x="5261029"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327EAEAF-C4DF-429B-874C-11F06411BBB7}">
      <dsp:nvSpPr>
        <dsp:cNvPr id="0" name=""/>
        <dsp:cNvSpPr/>
      </dsp:nvSpPr>
      <dsp:spPr>
        <a:xfrm>
          <a:off x="5375973"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7FFF5B-5F3E-4A34-8EF1-7DC638E3892E}">
      <dsp:nvSpPr>
        <dsp:cNvPr id="0" name=""/>
        <dsp:cNvSpPr/>
      </dsp:nvSpPr>
      <dsp:spPr>
        <a:xfrm>
          <a:off x="5088614"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controls</a:t>
          </a:r>
          <a:endParaRPr lang="en-US" sz="1200" kern="1200"/>
        </a:p>
      </dsp:txBody>
      <dsp:txXfrm>
        <a:off x="5088614" y="615951"/>
        <a:ext cx="884179" cy="353671"/>
      </dsp:txXfrm>
    </dsp:sp>
    <dsp:sp modelId="{38C0A010-F57B-466A-A508-0863F9A0A6A7}">
      <dsp:nvSpPr>
        <dsp:cNvPr id="0" name=""/>
        <dsp:cNvSpPr/>
      </dsp:nvSpPr>
      <dsp:spPr>
        <a:xfrm>
          <a:off x="6493244"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4F3A36B8-3500-4C73-B1E4-61F3DBAB2692}">
      <dsp:nvSpPr>
        <dsp:cNvPr id="0" name=""/>
        <dsp:cNvSpPr/>
      </dsp:nvSpPr>
      <dsp:spPr>
        <a:xfrm>
          <a:off x="6608188"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EBB386-5D27-4668-8D1B-B76E8CE7B9EB}">
      <dsp:nvSpPr>
        <dsp:cNvPr id="0" name=""/>
        <dsp:cNvSpPr/>
      </dsp:nvSpPr>
      <dsp:spPr>
        <a:xfrm>
          <a:off x="6127525" y="615951"/>
          <a:ext cx="1270787"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other useful things</a:t>
          </a:r>
          <a:endParaRPr lang="en-US" sz="1200" kern="1200"/>
        </a:p>
      </dsp:txBody>
      <dsp:txXfrm>
        <a:off x="6127525" y="615951"/>
        <a:ext cx="1270787" cy="353671"/>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433E9-D059-451C-8A3F-47F6D142B326}">
      <dsp:nvSpPr>
        <dsp:cNvPr id="0" name=""/>
        <dsp:cNvSpPr/>
      </dsp:nvSpPr>
      <dsp:spPr>
        <a:xfrm>
          <a:off x="0" y="16929"/>
          <a:ext cx="8564880" cy="61776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a:t>Emerging Technologies</a:t>
          </a:r>
          <a:endParaRPr lang="en-US" sz="1800" kern="1200"/>
        </a:p>
      </dsp:txBody>
      <dsp:txXfrm>
        <a:off x="30157" y="47086"/>
        <a:ext cx="8504566" cy="557446"/>
      </dsp:txXfrm>
    </dsp:sp>
    <dsp:sp modelId="{3F858682-F3BD-4812-B599-C2B3932D4D0E}">
      <dsp:nvSpPr>
        <dsp:cNvPr id="0" name=""/>
        <dsp:cNvSpPr/>
      </dsp:nvSpPr>
      <dsp:spPr>
        <a:xfrm>
          <a:off x="0" y="634689"/>
          <a:ext cx="856488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a:t>The evolution of new technologies is a major driver for change in enterprises looking for new and innovative ways of operating and improving their business.</a:t>
          </a:r>
          <a:endParaRPr lang="en-US" sz="1600" kern="1200"/>
        </a:p>
      </dsp:txBody>
      <dsp:txXfrm>
        <a:off x="0" y="634689"/>
        <a:ext cx="8564880" cy="546480"/>
      </dsp:txXfrm>
    </dsp:sp>
    <dsp:sp modelId="{F1DC5443-0914-4F0A-99EB-9BF91C01C6F0}">
      <dsp:nvSpPr>
        <dsp:cNvPr id="0" name=""/>
        <dsp:cNvSpPr/>
      </dsp:nvSpPr>
      <dsp:spPr>
        <a:xfrm>
          <a:off x="0" y="1181169"/>
          <a:ext cx="8564880" cy="617760"/>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a:t>Architecture Repository</a:t>
          </a:r>
          <a:endParaRPr lang="en-US" sz="1800" kern="1200"/>
        </a:p>
      </dsp:txBody>
      <dsp:txXfrm>
        <a:off x="30157" y="1211326"/>
        <a:ext cx="8504566" cy="557446"/>
      </dsp:txXfrm>
    </dsp:sp>
    <dsp:sp modelId="{02535FF6-7653-43A3-BDBE-5350EE142DFB}">
      <dsp:nvSpPr>
        <dsp:cNvPr id="0" name=""/>
        <dsp:cNvSpPr/>
      </dsp:nvSpPr>
      <dsp:spPr>
        <a:xfrm>
          <a:off x="0" y="1798929"/>
          <a:ext cx="856488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a:t>Consider what relevant Technology Architecture resources are available in the Architecture Repository</a:t>
          </a:r>
          <a:endParaRPr lang="en-US" sz="1600" kern="1200"/>
        </a:p>
      </dsp:txBody>
      <dsp:txXfrm>
        <a:off x="0" y="1798929"/>
        <a:ext cx="8564880" cy="546480"/>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1D08D-0E34-40C4-9429-F032312F8519}">
      <dsp:nvSpPr>
        <dsp:cNvPr id="0" name=""/>
        <dsp:cNvSpPr/>
      </dsp:nvSpPr>
      <dsp:spPr>
        <a:xfrm>
          <a:off x="1036895" y="388"/>
          <a:ext cx="2059427" cy="94412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Refined and updated versions of the Architecture Vision phase deliverables</a:t>
          </a:r>
          <a:endParaRPr lang="en-US" sz="1400" kern="1200"/>
        </a:p>
      </dsp:txBody>
      <dsp:txXfrm>
        <a:off x="1082983" y="46476"/>
        <a:ext cx="1967251" cy="851952"/>
      </dsp:txXfrm>
    </dsp:sp>
    <dsp:sp modelId="{CAC066F7-A196-4A74-AA27-B35AC3E10DB6}">
      <dsp:nvSpPr>
        <dsp:cNvPr id="0" name=""/>
        <dsp:cNvSpPr/>
      </dsp:nvSpPr>
      <dsp:spPr>
        <a:xfrm>
          <a:off x="3253677" y="388"/>
          <a:ext cx="2059427" cy="94412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Draft Architecture Definition Document</a:t>
          </a:r>
          <a:endParaRPr lang="en-US" sz="1400" kern="1200"/>
        </a:p>
      </dsp:txBody>
      <dsp:txXfrm>
        <a:off x="3299765" y="46476"/>
        <a:ext cx="1967251" cy="851952"/>
      </dsp:txXfrm>
    </dsp:sp>
    <dsp:sp modelId="{4308A8AA-D312-46C7-9613-C626F89D020B}">
      <dsp:nvSpPr>
        <dsp:cNvPr id="0" name=""/>
        <dsp:cNvSpPr/>
      </dsp:nvSpPr>
      <dsp:spPr>
        <a:xfrm>
          <a:off x="1036895" y="1101871"/>
          <a:ext cx="2059427" cy="94412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Draft Architecture Requirements Specification</a:t>
          </a:r>
          <a:endParaRPr lang="en-US" sz="1400" kern="1200"/>
        </a:p>
      </dsp:txBody>
      <dsp:txXfrm>
        <a:off x="1082983" y="1147959"/>
        <a:ext cx="1967251" cy="851952"/>
      </dsp:txXfrm>
    </dsp:sp>
    <dsp:sp modelId="{006ACDEC-9AED-4036-8744-B64588066682}">
      <dsp:nvSpPr>
        <dsp:cNvPr id="0" name=""/>
        <dsp:cNvSpPr/>
      </dsp:nvSpPr>
      <dsp:spPr>
        <a:xfrm>
          <a:off x="3253677" y="1101871"/>
          <a:ext cx="2059427" cy="944128"/>
        </a:xfrm>
        <a:prstGeom prst="flowChartAlternateProcess">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Technology Architecture components of an Architecture Roadmap</a:t>
          </a:r>
          <a:endParaRPr lang="en-US" sz="1400" kern="1200"/>
        </a:p>
      </dsp:txBody>
      <dsp:txXfrm>
        <a:off x="3299765" y="1147959"/>
        <a:ext cx="1967251" cy="851952"/>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54E9A-92C2-4261-9D30-5EB5665B0A15}">
      <dsp:nvSpPr>
        <dsp:cNvPr id="0" name=""/>
        <dsp:cNvSpPr/>
      </dsp:nvSpPr>
      <dsp:spPr>
        <a:xfrm>
          <a:off x="1998397"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624CBA8F-ED05-4E36-BBAA-85FEDE7EAF9A}">
      <dsp:nvSpPr>
        <dsp:cNvPr id="0" name=""/>
        <dsp:cNvSpPr/>
      </dsp:nvSpPr>
      <dsp:spPr>
        <a:xfrm>
          <a:off x="2113341"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9B583B-0F69-4D00-9664-4D98AB06048B}">
      <dsp:nvSpPr>
        <dsp:cNvPr id="0" name=""/>
        <dsp:cNvSpPr/>
      </dsp:nvSpPr>
      <dsp:spPr>
        <a:xfrm>
          <a:off x="1825982"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views</a:t>
          </a:r>
          <a:endParaRPr lang="en-US" sz="1200" kern="1200"/>
        </a:p>
      </dsp:txBody>
      <dsp:txXfrm>
        <a:off x="1825982" y="615951"/>
        <a:ext cx="884179" cy="353671"/>
      </dsp:txXfrm>
    </dsp:sp>
    <dsp:sp modelId="{CF5F4C46-D85A-40CD-8F01-0BCFC68D2156}">
      <dsp:nvSpPr>
        <dsp:cNvPr id="0" name=""/>
        <dsp:cNvSpPr/>
      </dsp:nvSpPr>
      <dsp:spPr>
        <a:xfrm>
          <a:off x="3037309"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B092C90D-AF06-4099-B285-A7023435663D}">
      <dsp:nvSpPr>
        <dsp:cNvPr id="0" name=""/>
        <dsp:cNvSpPr/>
      </dsp:nvSpPr>
      <dsp:spPr>
        <a:xfrm>
          <a:off x="3152252"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737E7E-6C87-4610-A192-C29F0D96E4B6}">
      <dsp:nvSpPr>
        <dsp:cNvPr id="0" name=""/>
        <dsp:cNvSpPr/>
      </dsp:nvSpPr>
      <dsp:spPr>
        <a:xfrm>
          <a:off x="2864893"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roadmaps</a:t>
          </a:r>
          <a:endParaRPr lang="en-US" sz="1200" kern="1200"/>
        </a:p>
      </dsp:txBody>
      <dsp:txXfrm>
        <a:off x="2864893" y="615951"/>
        <a:ext cx="884179" cy="353671"/>
      </dsp:txXfrm>
    </dsp:sp>
    <dsp:sp modelId="{7C98617A-84B3-48D2-B21B-50677E466EE2}">
      <dsp:nvSpPr>
        <dsp:cNvPr id="0" name=""/>
        <dsp:cNvSpPr/>
      </dsp:nvSpPr>
      <dsp:spPr>
        <a:xfrm>
          <a:off x="4149169"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FEE7B085-225B-4EC2-8B3E-BCD3C71BE415}">
      <dsp:nvSpPr>
        <dsp:cNvPr id="0" name=""/>
        <dsp:cNvSpPr/>
      </dsp:nvSpPr>
      <dsp:spPr>
        <a:xfrm>
          <a:off x="4264112"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9508B6-F47B-4D9E-90C7-AA158E290F88}">
      <dsp:nvSpPr>
        <dsp:cNvPr id="0" name=""/>
        <dsp:cNvSpPr/>
      </dsp:nvSpPr>
      <dsp:spPr>
        <a:xfrm>
          <a:off x="3903805" y="615951"/>
          <a:ext cx="1030078"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architecture specifications</a:t>
          </a:r>
          <a:endParaRPr lang="en-US" sz="1200" kern="1200"/>
        </a:p>
      </dsp:txBody>
      <dsp:txXfrm>
        <a:off x="3903805" y="615951"/>
        <a:ext cx="1030078" cy="353671"/>
      </dsp:txXfrm>
    </dsp:sp>
    <dsp:sp modelId="{0E644C5D-487F-4168-A07D-446D42785203}">
      <dsp:nvSpPr>
        <dsp:cNvPr id="0" name=""/>
        <dsp:cNvSpPr/>
      </dsp:nvSpPr>
      <dsp:spPr>
        <a:xfrm>
          <a:off x="5261029"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327EAEAF-C4DF-429B-874C-11F06411BBB7}">
      <dsp:nvSpPr>
        <dsp:cNvPr id="0" name=""/>
        <dsp:cNvSpPr/>
      </dsp:nvSpPr>
      <dsp:spPr>
        <a:xfrm>
          <a:off x="5375973"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7FFF5B-5F3E-4A34-8EF1-7DC638E3892E}">
      <dsp:nvSpPr>
        <dsp:cNvPr id="0" name=""/>
        <dsp:cNvSpPr/>
      </dsp:nvSpPr>
      <dsp:spPr>
        <a:xfrm>
          <a:off x="5088614" y="615951"/>
          <a:ext cx="884179"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controls</a:t>
          </a:r>
          <a:endParaRPr lang="en-US" sz="1200" kern="1200"/>
        </a:p>
      </dsp:txBody>
      <dsp:txXfrm>
        <a:off x="5088614" y="615951"/>
        <a:ext cx="884179" cy="353671"/>
      </dsp:txXfrm>
    </dsp:sp>
    <dsp:sp modelId="{38C0A010-F57B-466A-A508-0863F9A0A6A7}">
      <dsp:nvSpPr>
        <dsp:cNvPr id="0" name=""/>
        <dsp:cNvSpPr/>
      </dsp:nvSpPr>
      <dsp:spPr>
        <a:xfrm>
          <a:off x="6493244" y="137"/>
          <a:ext cx="539349" cy="539349"/>
        </a:xfrm>
        <a:prstGeom prst="ellipse">
          <a:avLst/>
        </a:prstGeom>
        <a:solidFill>
          <a:srgbClr val="9CDEEE"/>
        </a:solidFill>
        <a:ln>
          <a:noFill/>
        </a:ln>
        <a:effectLst/>
      </dsp:spPr>
      <dsp:style>
        <a:lnRef idx="0">
          <a:scrgbClr r="0" g="0" b="0"/>
        </a:lnRef>
        <a:fillRef idx="1">
          <a:scrgbClr r="0" g="0" b="0"/>
        </a:fillRef>
        <a:effectRef idx="0">
          <a:scrgbClr r="0" g="0" b="0"/>
        </a:effectRef>
        <a:fontRef idx="minor"/>
      </dsp:style>
    </dsp:sp>
    <dsp:sp modelId="{4F3A36B8-3500-4C73-B1E4-61F3DBAB2692}">
      <dsp:nvSpPr>
        <dsp:cNvPr id="0" name=""/>
        <dsp:cNvSpPr/>
      </dsp:nvSpPr>
      <dsp:spPr>
        <a:xfrm>
          <a:off x="6608188" y="115081"/>
          <a:ext cx="309462" cy="3094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EBB386-5D27-4668-8D1B-B76E8CE7B9EB}">
      <dsp:nvSpPr>
        <dsp:cNvPr id="0" name=""/>
        <dsp:cNvSpPr/>
      </dsp:nvSpPr>
      <dsp:spPr>
        <a:xfrm>
          <a:off x="6127525" y="615951"/>
          <a:ext cx="1270787" cy="353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other useful things</a:t>
          </a:r>
          <a:endParaRPr lang="en-US" sz="1200" kern="1200"/>
        </a:p>
      </dsp:txBody>
      <dsp:txXfrm>
        <a:off x="6127525" y="615951"/>
        <a:ext cx="1270787" cy="3536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82403-E2C6-4189-81AD-F9358EDD2253}">
      <dsp:nvSpPr>
        <dsp:cNvPr id="0" name=""/>
        <dsp:cNvSpPr/>
      </dsp:nvSpPr>
      <dsp:spPr>
        <a:xfrm>
          <a:off x="0" y="54173"/>
          <a:ext cx="4519016" cy="458976"/>
        </a:xfrm>
        <a:prstGeom prst="roundRect">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latin typeface="Calibri" panose="020F0502020204030204" pitchFamily="34" charset="0"/>
            </a:rPr>
            <a:t>Phase G serves the stakeholders, guarding the: </a:t>
          </a:r>
          <a:endParaRPr lang="en-GB" sz="1800" kern="1200"/>
        </a:p>
      </dsp:txBody>
      <dsp:txXfrm>
        <a:off x="22405" y="76578"/>
        <a:ext cx="4474206" cy="414166"/>
      </dsp:txXfrm>
    </dsp:sp>
    <dsp:sp modelId="{E12A490C-0E61-4D90-9A24-FF762E27F510}">
      <dsp:nvSpPr>
        <dsp:cNvPr id="0" name=""/>
        <dsp:cNvSpPr/>
      </dsp:nvSpPr>
      <dsp:spPr>
        <a:xfrm>
          <a:off x="198294" y="485296"/>
          <a:ext cx="4137520" cy="154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479" tIns="22860" rIns="128016" bIns="2286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Mission</a:t>
          </a:r>
          <a:endParaRPr lang="en-GB" sz="1800" kern="1200">
            <a:solidFill>
              <a:srgbClr val="2F528F"/>
            </a:solidFill>
          </a:endParaRPr>
        </a:p>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Vision</a:t>
          </a:r>
        </a:p>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Goals</a:t>
          </a:r>
        </a:p>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Investment roadmap</a:t>
          </a:r>
        </a:p>
        <a:p>
          <a:pPr marL="171450" lvl="1" indent="-171450" algn="l" defTabSz="800100">
            <a:lnSpc>
              <a:spcPct val="90000"/>
            </a:lnSpc>
            <a:spcBef>
              <a:spcPct val="0"/>
            </a:spcBef>
            <a:spcAft>
              <a:spcPct val="20000"/>
            </a:spcAft>
            <a:buFont typeface="Arial" panose="020B0604020202020204" pitchFamily="34" charset="0"/>
            <a:buChar char="•"/>
          </a:pPr>
          <a:r>
            <a:rPr lang="en-GB" sz="1800" kern="1200">
              <a:solidFill>
                <a:srgbClr val="2F528F"/>
              </a:solidFill>
              <a:latin typeface="Calibri" panose="020F0502020204030204" pitchFamily="34" charset="0"/>
            </a:rPr>
            <a:t>Enterprise value</a:t>
          </a:r>
        </a:p>
      </dsp:txBody>
      <dsp:txXfrm>
        <a:off x="198294" y="485296"/>
        <a:ext cx="4137520" cy="1547324"/>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C6034-1C69-41EB-924F-2EBA86FA0921}">
      <dsp:nvSpPr>
        <dsp:cNvPr id="0" name=""/>
        <dsp:cNvSpPr/>
      </dsp:nvSpPr>
      <dsp:spPr>
        <a:xfrm>
          <a:off x="0" y="1337"/>
          <a:ext cx="5707213" cy="67811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3DD386B-6899-42A0-BE5B-32D3DB07E584}">
      <dsp:nvSpPr>
        <dsp:cNvPr id="0" name=""/>
        <dsp:cNvSpPr/>
      </dsp:nvSpPr>
      <dsp:spPr>
        <a:xfrm>
          <a:off x="205131" y="153914"/>
          <a:ext cx="372965" cy="3729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A35E55E-BD50-46AF-BEC2-466EE8A75F59}">
      <dsp:nvSpPr>
        <dsp:cNvPr id="0" name=""/>
        <dsp:cNvSpPr/>
      </dsp:nvSpPr>
      <dsp:spPr>
        <a:xfrm>
          <a:off x="783227" y="1337"/>
          <a:ext cx="4923985" cy="678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68" tIns="71768" rIns="71768" bIns="71768" numCol="1" spcCol="1270" anchor="ctr" anchorCtr="0">
          <a:noAutofit/>
        </a:bodyPr>
        <a:lstStyle/>
        <a:p>
          <a:pPr marL="0" lvl="0" indent="0" algn="l" defTabSz="622300">
            <a:lnSpc>
              <a:spcPct val="100000"/>
            </a:lnSpc>
            <a:spcBef>
              <a:spcPct val="0"/>
            </a:spcBef>
            <a:spcAft>
              <a:spcPct val="35000"/>
            </a:spcAft>
            <a:buNone/>
          </a:pPr>
          <a:r>
            <a:rPr lang="en-GB" sz="1400" kern="1200">
              <a:solidFill>
                <a:srgbClr val="1F4E79"/>
              </a:solidFill>
            </a:rPr>
            <a:t>The point of EA is to produce a detailed description of something that can be created.</a:t>
          </a:r>
          <a:endParaRPr lang="en-US" sz="1400" kern="1200">
            <a:solidFill>
              <a:srgbClr val="1F4E79"/>
            </a:solidFill>
          </a:endParaRPr>
        </a:p>
      </dsp:txBody>
      <dsp:txXfrm>
        <a:off x="783227" y="1337"/>
        <a:ext cx="4923985" cy="678119"/>
      </dsp:txXfrm>
    </dsp:sp>
    <dsp:sp modelId="{213A192E-6629-471B-AF5B-9DD301FD5842}">
      <dsp:nvSpPr>
        <dsp:cNvPr id="0" name=""/>
        <dsp:cNvSpPr/>
      </dsp:nvSpPr>
      <dsp:spPr>
        <a:xfrm>
          <a:off x="0" y="848986"/>
          <a:ext cx="5707213" cy="67811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BC2F0CF-4595-467F-8A99-E2709726BE69}">
      <dsp:nvSpPr>
        <dsp:cNvPr id="0" name=""/>
        <dsp:cNvSpPr/>
      </dsp:nvSpPr>
      <dsp:spPr>
        <a:xfrm>
          <a:off x="205131" y="1001563"/>
          <a:ext cx="372965" cy="3729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256DD3-34E4-4532-9F12-39E7EE19EA0F}">
      <dsp:nvSpPr>
        <dsp:cNvPr id="0" name=""/>
        <dsp:cNvSpPr/>
      </dsp:nvSpPr>
      <dsp:spPr>
        <a:xfrm>
          <a:off x="783227" y="848986"/>
          <a:ext cx="4923985" cy="678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68" tIns="71768" rIns="71768" bIns="71768" numCol="1" spcCol="1270" anchor="ctr" anchorCtr="0">
          <a:noAutofit/>
        </a:bodyPr>
        <a:lstStyle/>
        <a:p>
          <a:pPr marL="0" lvl="0" indent="0" algn="l" defTabSz="622300">
            <a:lnSpc>
              <a:spcPct val="100000"/>
            </a:lnSpc>
            <a:spcBef>
              <a:spcPct val="0"/>
            </a:spcBef>
            <a:spcAft>
              <a:spcPct val="35000"/>
            </a:spcAft>
            <a:buNone/>
          </a:pPr>
          <a:r>
            <a:rPr lang="en-GB" sz="1400" kern="1200">
              <a:solidFill>
                <a:srgbClr val="1F4E79"/>
              </a:solidFill>
            </a:rPr>
            <a:t>As with plans produced by any design system, it is not sufficient to just pass these to ‘the builders’ in the hope of flawless creation.</a:t>
          </a:r>
          <a:endParaRPr lang="en-US" sz="1400" kern="1200">
            <a:solidFill>
              <a:srgbClr val="1F4E79"/>
            </a:solidFill>
          </a:endParaRPr>
        </a:p>
      </dsp:txBody>
      <dsp:txXfrm>
        <a:off x="783227" y="848986"/>
        <a:ext cx="4923985" cy="678119"/>
      </dsp:txXfrm>
    </dsp:sp>
    <dsp:sp modelId="{E17CACEE-5C5D-4240-981A-E3B07D917799}">
      <dsp:nvSpPr>
        <dsp:cNvPr id="0" name=""/>
        <dsp:cNvSpPr/>
      </dsp:nvSpPr>
      <dsp:spPr>
        <a:xfrm>
          <a:off x="0" y="1696635"/>
          <a:ext cx="5707213" cy="67811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5A4EDCC-2055-4737-ACC9-A19F11500608}">
      <dsp:nvSpPr>
        <dsp:cNvPr id="0" name=""/>
        <dsp:cNvSpPr/>
      </dsp:nvSpPr>
      <dsp:spPr>
        <a:xfrm>
          <a:off x="205131" y="1849212"/>
          <a:ext cx="372965" cy="3729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872EE78-55BE-42FE-A724-641A714DDE8E}">
      <dsp:nvSpPr>
        <dsp:cNvPr id="0" name=""/>
        <dsp:cNvSpPr/>
      </dsp:nvSpPr>
      <dsp:spPr>
        <a:xfrm>
          <a:off x="783227" y="1696635"/>
          <a:ext cx="4923985" cy="678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68" tIns="71768" rIns="71768" bIns="71768" numCol="1" spcCol="1270" anchor="ctr" anchorCtr="0">
          <a:noAutofit/>
        </a:bodyPr>
        <a:lstStyle/>
        <a:p>
          <a:pPr marL="0" lvl="0" indent="0" algn="l" defTabSz="622300">
            <a:lnSpc>
              <a:spcPct val="100000"/>
            </a:lnSpc>
            <a:spcBef>
              <a:spcPct val="0"/>
            </a:spcBef>
            <a:spcAft>
              <a:spcPct val="35000"/>
            </a:spcAft>
            <a:buNone/>
          </a:pPr>
          <a:r>
            <a:rPr lang="en-GB" sz="1400" kern="1200">
              <a:solidFill>
                <a:srgbClr val="1F4E79"/>
              </a:solidFill>
            </a:rPr>
            <a:t>It is the Enterprise Architect who ‘signs off’ that the output from the builders [developers]  maps accurately to the design.</a:t>
          </a:r>
          <a:endParaRPr lang="en-US" sz="1400" kern="1200">
            <a:solidFill>
              <a:srgbClr val="1F4E79"/>
            </a:solidFill>
          </a:endParaRPr>
        </a:p>
      </dsp:txBody>
      <dsp:txXfrm>
        <a:off x="783227" y="1696635"/>
        <a:ext cx="4923985" cy="678119"/>
      </dsp:txXfrm>
    </dsp:sp>
    <dsp:sp modelId="{823E9C75-25C8-41DB-9242-0F30D1E30F54}">
      <dsp:nvSpPr>
        <dsp:cNvPr id="0" name=""/>
        <dsp:cNvSpPr/>
      </dsp:nvSpPr>
      <dsp:spPr>
        <a:xfrm>
          <a:off x="0" y="2544284"/>
          <a:ext cx="5707213" cy="67811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9C1EC84-5B76-48EB-9C66-9F6D07DA1D1A}">
      <dsp:nvSpPr>
        <dsp:cNvPr id="0" name=""/>
        <dsp:cNvSpPr/>
      </dsp:nvSpPr>
      <dsp:spPr>
        <a:xfrm>
          <a:off x="205131" y="2696861"/>
          <a:ext cx="372965" cy="3729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9CB4B41-B688-46E9-B74B-CAB960F4D462}">
      <dsp:nvSpPr>
        <dsp:cNvPr id="0" name=""/>
        <dsp:cNvSpPr/>
      </dsp:nvSpPr>
      <dsp:spPr>
        <a:xfrm>
          <a:off x="783227" y="2544284"/>
          <a:ext cx="4923985" cy="678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68" tIns="71768" rIns="71768" bIns="71768" numCol="1" spcCol="1270" anchor="ctr" anchorCtr="0">
          <a:noAutofit/>
        </a:bodyPr>
        <a:lstStyle/>
        <a:p>
          <a:pPr marL="0" lvl="0" indent="0" algn="l" defTabSz="622300">
            <a:lnSpc>
              <a:spcPct val="100000"/>
            </a:lnSpc>
            <a:spcBef>
              <a:spcPct val="0"/>
            </a:spcBef>
            <a:spcAft>
              <a:spcPct val="35000"/>
            </a:spcAft>
            <a:buNone/>
          </a:pPr>
          <a:r>
            <a:rPr lang="en-GB" sz="1400" kern="1200">
              <a:solidFill>
                <a:srgbClr val="1F4E79"/>
              </a:solidFill>
            </a:rPr>
            <a:t>A formal process and understanding of relationships are needed to assure this happens.</a:t>
          </a:r>
          <a:endParaRPr lang="en-US" sz="1400" kern="1200">
            <a:solidFill>
              <a:srgbClr val="1F4E79"/>
            </a:solidFill>
          </a:endParaRPr>
        </a:p>
      </dsp:txBody>
      <dsp:txXfrm>
        <a:off x="783227" y="2544284"/>
        <a:ext cx="4923985" cy="678119"/>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69F6C-1127-4070-915F-FE1F4749F150}">
      <dsp:nvSpPr>
        <dsp:cNvPr id="0" name=""/>
        <dsp:cNvSpPr/>
      </dsp:nvSpPr>
      <dsp:spPr>
        <a:xfrm rot="5400000">
          <a:off x="-358310" y="358310"/>
          <a:ext cx="2388737" cy="1672115"/>
        </a:xfrm>
        <a:prstGeom prst="chevron">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It is imperative that security and risk are evaluated:</a:t>
          </a:r>
          <a:endParaRPr lang="en-US" sz="1600" kern="1200"/>
        </a:p>
      </dsp:txBody>
      <dsp:txXfrm rot="-5400000">
        <a:off x="2" y="836057"/>
        <a:ext cx="1672115" cy="716622"/>
      </dsp:txXfrm>
    </dsp:sp>
    <dsp:sp modelId="{D2FE6DBB-60B1-4D3B-8C51-5401863B0395}">
      <dsp:nvSpPr>
        <dsp:cNvPr id="0" name=""/>
        <dsp:cNvSpPr/>
      </dsp:nvSpPr>
      <dsp:spPr>
        <a:xfrm rot="5400000">
          <a:off x="3744184" y="-2072068"/>
          <a:ext cx="1552679" cy="5696816"/>
        </a:xfrm>
        <a:prstGeom prst="round2Same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solidFill>
                <a:srgbClr val="1F4E79"/>
              </a:solidFill>
            </a:rPr>
            <a:t>Ensure the stakeholders’ security/risk concerns are addressed</a:t>
          </a:r>
          <a:endParaRPr lang="en-US" sz="1600" kern="1200">
            <a:solidFill>
              <a:srgbClr val="1F4E79"/>
            </a:solidFill>
          </a:endParaRPr>
        </a:p>
        <a:p>
          <a:pPr marL="171450" lvl="1" indent="-171450" algn="l" defTabSz="711200">
            <a:lnSpc>
              <a:spcPct val="90000"/>
            </a:lnSpc>
            <a:spcBef>
              <a:spcPct val="0"/>
            </a:spcBef>
            <a:spcAft>
              <a:spcPct val="15000"/>
            </a:spcAft>
            <a:buChar char="•"/>
          </a:pPr>
          <a:r>
            <a:rPr lang="en-GB" sz="1600" kern="1200">
              <a:solidFill>
                <a:srgbClr val="1F4E79"/>
              </a:solidFill>
            </a:rPr>
            <a:t>Confirm that risk owners are consulted</a:t>
          </a:r>
          <a:endParaRPr lang="en-US" sz="1600" kern="1200">
            <a:solidFill>
              <a:srgbClr val="1F4E79"/>
            </a:solidFill>
          </a:endParaRPr>
        </a:p>
        <a:p>
          <a:pPr marL="171450" lvl="1" indent="-171450" algn="l" defTabSz="711200">
            <a:lnSpc>
              <a:spcPct val="90000"/>
            </a:lnSpc>
            <a:spcBef>
              <a:spcPct val="0"/>
            </a:spcBef>
            <a:spcAft>
              <a:spcPct val="15000"/>
            </a:spcAft>
            <a:buChar char="•"/>
          </a:pPr>
          <a:r>
            <a:rPr lang="en-GB" sz="1600" kern="1200">
              <a:solidFill>
                <a:srgbClr val="1F4E79"/>
              </a:solidFill>
            </a:rPr>
            <a:t>The security building blocks defined in the previous phases become SBBs </a:t>
          </a:r>
          <a:endParaRPr lang="en-US" sz="1600" kern="1200">
            <a:solidFill>
              <a:srgbClr val="1F4E79"/>
            </a:solidFill>
          </a:endParaRPr>
        </a:p>
        <a:p>
          <a:pPr marL="171450" lvl="1" indent="-171450" algn="l" defTabSz="711200">
            <a:lnSpc>
              <a:spcPct val="90000"/>
            </a:lnSpc>
            <a:spcBef>
              <a:spcPct val="0"/>
            </a:spcBef>
            <a:spcAft>
              <a:spcPct val="15000"/>
            </a:spcAft>
            <a:buChar char="•"/>
          </a:pPr>
          <a:r>
            <a:rPr lang="en-GB" sz="1600" kern="1200">
              <a:solidFill>
                <a:srgbClr val="1F4E79"/>
              </a:solidFill>
            </a:rPr>
            <a:t>Verify the efficacy of existing security services and controls</a:t>
          </a:r>
          <a:endParaRPr lang="en-US" sz="1600" kern="1200">
            <a:solidFill>
              <a:srgbClr val="1F4E79"/>
            </a:solidFill>
          </a:endParaRPr>
        </a:p>
      </dsp:txBody>
      <dsp:txXfrm rot="-5400000">
        <a:off x="1672116" y="75796"/>
        <a:ext cx="5621020" cy="1401087"/>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5D30DD-F1CB-4359-B279-A5BE5C988E1D}">
      <dsp:nvSpPr>
        <dsp:cNvPr id="0" name=""/>
        <dsp:cNvSpPr/>
      </dsp:nvSpPr>
      <dsp:spPr>
        <a:xfrm>
          <a:off x="0" y="251971"/>
          <a:ext cx="7623880" cy="8820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1698" tIns="333248" rIns="591698" bIns="99568" numCol="1" spcCol="1270" anchor="t" anchorCtr="0">
          <a:noAutofit/>
        </a:bodyPr>
        <a:lstStyle/>
        <a:p>
          <a:pPr marL="365760" lvl="1" indent="-365760" algn="l" defTabSz="622300">
            <a:lnSpc>
              <a:spcPct val="100000"/>
            </a:lnSpc>
            <a:spcBef>
              <a:spcPct val="0"/>
            </a:spcBef>
            <a:spcAft>
              <a:spcPts val="0"/>
            </a:spcAft>
            <a:buFont typeface="Wingdings" panose="05000000000000000000" pitchFamily="2" charset="2"/>
            <a:buChar char="q"/>
          </a:pPr>
          <a:r>
            <a:rPr lang="en-GB" sz="1400" kern="1200">
              <a:solidFill>
                <a:srgbClr val="1F4E79"/>
              </a:solidFill>
            </a:rPr>
            <a:t>A Risk Assessment</a:t>
          </a:r>
          <a:endParaRPr lang="en-US" sz="1400" kern="1200">
            <a:solidFill>
              <a:srgbClr val="1F4E79"/>
            </a:solidFill>
          </a:endParaRPr>
        </a:p>
        <a:p>
          <a:pPr marL="365760" lvl="1" indent="-365760" algn="l" defTabSz="622300">
            <a:lnSpc>
              <a:spcPct val="100000"/>
            </a:lnSpc>
            <a:spcBef>
              <a:spcPct val="0"/>
            </a:spcBef>
            <a:spcAft>
              <a:spcPts val="0"/>
            </a:spcAft>
            <a:buFont typeface="Wingdings" panose="05000000000000000000" pitchFamily="2" charset="2"/>
            <a:buChar char="q"/>
          </a:pPr>
          <a:r>
            <a:rPr lang="en-GB" sz="1400" kern="1200">
              <a:solidFill>
                <a:srgbClr val="1F4E79"/>
              </a:solidFill>
            </a:rPr>
            <a:t>A Risk Mitigation Plan</a:t>
          </a:r>
          <a:endParaRPr lang="en-US" sz="1400" kern="1200">
            <a:solidFill>
              <a:srgbClr val="1F4E79"/>
            </a:solidFill>
          </a:endParaRPr>
        </a:p>
      </dsp:txBody>
      <dsp:txXfrm>
        <a:off x="0" y="251971"/>
        <a:ext cx="7623880" cy="882000"/>
      </dsp:txXfrm>
    </dsp:sp>
    <dsp:sp modelId="{038D74EC-4E8D-41E7-847B-2268C9ABC801}">
      <dsp:nvSpPr>
        <dsp:cNvPr id="0" name=""/>
        <dsp:cNvSpPr/>
      </dsp:nvSpPr>
      <dsp:spPr>
        <a:xfrm>
          <a:off x="381194" y="15811"/>
          <a:ext cx="5336716" cy="4723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15" tIns="0" rIns="201715" bIns="0" numCol="1" spcCol="1270" anchor="ctr" anchorCtr="0">
          <a:noAutofit/>
        </a:bodyPr>
        <a:lstStyle/>
        <a:p>
          <a:pPr marL="0" lvl="0" indent="0" algn="l" defTabSz="622300">
            <a:lnSpc>
              <a:spcPct val="90000"/>
            </a:lnSpc>
            <a:spcBef>
              <a:spcPct val="0"/>
            </a:spcBef>
            <a:spcAft>
              <a:spcPct val="35000"/>
            </a:spcAft>
            <a:buNone/>
          </a:pPr>
          <a:r>
            <a:rPr lang="en-GB" sz="1400" kern="1200"/>
            <a:t>The migration strategy includes:</a:t>
          </a:r>
          <a:endParaRPr lang="en-US" sz="1400" kern="1200"/>
        </a:p>
      </dsp:txBody>
      <dsp:txXfrm>
        <a:off x="404251" y="38868"/>
        <a:ext cx="5290602" cy="426206"/>
      </dsp:txXfrm>
    </dsp:sp>
    <dsp:sp modelId="{6006CD66-5BF0-410B-A88D-442B055B1EC5}">
      <dsp:nvSpPr>
        <dsp:cNvPr id="0" name=""/>
        <dsp:cNvSpPr/>
      </dsp:nvSpPr>
      <dsp:spPr>
        <a:xfrm>
          <a:off x="0" y="1456531"/>
          <a:ext cx="7623880" cy="403200"/>
        </a:xfrm>
        <a:prstGeom prst="rect">
          <a:avLst/>
        </a:prstGeom>
        <a:solidFill>
          <a:schemeClr val="lt1">
            <a:alpha val="90000"/>
            <a:hueOff val="0"/>
            <a:satOff val="0"/>
            <a:lumOff val="0"/>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D115B4-3E13-461F-9C65-181FFEE3D224}">
      <dsp:nvSpPr>
        <dsp:cNvPr id="0" name=""/>
        <dsp:cNvSpPr/>
      </dsp:nvSpPr>
      <dsp:spPr>
        <a:xfrm>
          <a:off x="381194" y="1220371"/>
          <a:ext cx="5336716" cy="4723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15" tIns="0" rIns="201715" bIns="0" numCol="1" spcCol="1270" anchor="ctr" anchorCtr="0">
          <a:noAutofit/>
        </a:bodyPr>
        <a:lstStyle/>
        <a:p>
          <a:pPr marL="0" lvl="0" indent="0" algn="l" defTabSz="622300">
            <a:lnSpc>
              <a:spcPct val="90000"/>
            </a:lnSpc>
            <a:spcBef>
              <a:spcPct val="0"/>
            </a:spcBef>
            <a:spcAft>
              <a:spcPct val="35000"/>
            </a:spcAft>
            <a:buNone/>
          </a:pPr>
          <a:r>
            <a:rPr lang="en-GB" sz="1400" kern="1200"/>
            <a:t>In Phase F, the Risk Mitigation Plan  addition </a:t>
          </a:r>
          <a:r>
            <a:rPr lang="en-GB" sz="1400" b="1" u="sng" kern="1200"/>
            <a:t>is limited to the transition</a:t>
          </a:r>
          <a:r>
            <a:rPr lang="en-GB" sz="1400" kern="1200"/>
            <a:t>. </a:t>
          </a:r>
          <a:endParaRPr lang="en-US" sz="1400" kern="1200"/>
        </a:p>
      </dsp:txBody>
      <dsp:txXfrm>
        <a:off x="404251" y="1243428"/>
        <a:ext cx="5290602" cy="426206"/>
      </dsp:txXfrm>
    </dsp:sp>
    <dsp:sp modelId="{95BD645E-E4D8-4832-885D-BC1FB5554B25}">
      <dsp:nvSpPr>
        <dsp:cNvPr id="0" name=""/>
        <dsp:cNvSpPr/>
      </dsp:nvSpPr>
      <dsp:spPr>
        <a:xfrm>
          <a:off x="0" y="2334548"/>
          <a:ext cx="7623880" cy="403200"/>
        </a:xfrm>
        <a:prstGeom prst="rect">
          <a:avLst/>
        </a:prstGeom>
        <a:solidFill>
          <a:schemeClr val="lt1">
            <a:alpha val="90000"/>
            <a:hueOff val="0"/>
            <a:satOff val="0"/>
            <a:lumOff val="0"/>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62D4C9-60F2-4504-9E4B-49360F004F60}">
      <dsp:nvSpPr>
        <dsp:cNvPr id="0" name=""/>
        <dsp:cNvSpPr/>
      </dsp:nvSpPr>
      <dsp:spPr>
        <a:xfrm>
          <a:off x="381194" y="1946131"/>
          <a:ext cx="5336716" cy="624577"/>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15" tIns="0" rIns="201715" bIns="0" numCol="1" spcCol="1270" anchor="ctr" anchorCtr="0">
          <a:noAutofit/>
        </a:bodyPr>
        <a:lstStyle/>
        <a:p>
          <a:pPr marL="0" lvl="0" indent="0" algn="l" defTabSz="622300">
            <a:lnSpc>
              <a:spcPct val="90000"/>
            </a:lnSpc>
            <a:spcBef>
              <a:spcPct val="0"/>
            </a:spcBef>
            <a:spcAft>
              <a:spcPct val="35000"/>
            </a:spcAft>
            <a:buNone/>
          </a:pPr>
          <a:r>
            <a:rPr lang="en-GB" sz="1400" kern="1200" dirty="0"/>
            <a:t>These concepts have already been mentioned in earlier phases of the ADM. Include regression / reversion planning - to reverse out a failed migration.</a:t>
          </a:r>
          <a:endParaRPr lang="en-US" sz="1400" kern="1200" dirty="0"/>
        </a:p>
      </dsp:txBody>
      <dsp:txXfrm>
        <a:off x="411683" y="1976620"/>
        <a:ext cx="5275738" cy="563599"/>
      </dsp:txXfrm>
    </dsp:sp>
    <dsp:sp modelId="{95C0EE49-BB25-4C86-9C41-50642F43DADB}">
      <dsp:nvSpPr>
        <dsp:cNvPr id="0" name=""/>
        <dsp:cNvSpPr/>
      </dsp:nvSpPr>
      <dsp:spPr>
        <a:xfrm>
          <a:off x="0" y="3060308"/>
          <a:ext cx="7623880" cy="4032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6B7B05-DA74-4830-A0C3-DE443C9A1955}">
      <dsp:nvSpPr>
        <dsp:cNvPr id="0" name=""/>
        <dsp:cNvSpPr/>
      </dsp:nvSpPr>
      <dsp:spPr>
        <a:xfrm>
          <a:off x="381194" y="2824148"/>
          <a:ext cx="5336716" cy="4723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15" tIns="0" rIns="201715" bIns="0" numCol="1" spcCol="1270" anchor="ctr" anchorCtr="0">
          <a:noAutofit/>
        </a:bodyPr>
        <a:lstStyle/>
        <a:p>
          <a:pPr marL="0" lvl="0" indent="0" algn="l" defTabSz="622300">
            <a:lnSpc>
              <a:spcPct val="90000"/>
            </a:lnSpc>
            <a:spcBef>
              <a:spcPct val="0"/>
            </a:spcBef>
            <a:spcAft>
              <a:spcPct val="35000"/>
            </a:spcAft>
            <a:buNone/>
          </a:pPr>
          <a:r>
            <a:rPr lang="en-GB" sz="1400" kern="1200"/>
            <a:t>Include a security impact analysis to understand impacts of the change.</a:t>
          </a:r>
          <a:endParaRPr lang="en-US" sz="1400" kern="1200"/>
        </a:p>
      </dsp:txBody>
      <dsp:txXfrm>
        <a:off x="404251" y="2847205"/>
        <a:ext cx="5290602" cy="426206"/>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0F8CE7-82D8-4F20-A0DF-C4CC47779826}">
      <dsp:nvSpPr>
        <dsp:cNvPr id="0" name=""/>
        <dsp:cNvSpPr/>
      </dsp:nvSpPr>
      <dsp:spPr>
        <a:xfrm>
          <a:off x="0" y="316223"/>
          <a:ext cx="6894766" cy="5040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48C2CE-3AB2-4C04-A383-9E08D4134E57}">
      <dsp:nvSpPr>
        <dsp:cNvPr id="0" name=""/>
        <dsp:cNvSpPr/>
      </dsp:nvSpPr>
      <dsp:spPr>
        <a:xfrm>
          <a:off x="344738" y="21023"/>
          <a:ext cx="5943584" cy="5904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424" tIns="0" rIns="182424" bIns="0" numCol="1" spcCol="1270" anchor="ctr" anchorCtr="0">
          <a:noAutofit/>
        </a:bodyPr>
        <a:lstStyle/>
        <a:p>
          <a:pPr marL="0" lvl="0" indent="0" algn="l" defTabSz="622300">
            <a:lnSpc>
              <a:spcPct val="90000"/>
            </a:lnSpc>
            <a:spcBef>
              <a:spcPct val="0"/>
            </a:spcBef>
            <a:spcAft>
              <a:spcPct val="35000"/>
            </a:spcAft>
            <a:buNone/>
          </a:pPr>
          <a:r>
            <a:rPr lang="en-GB" sz="1400" kern="1200"/>
            <a:t>Security Architecture implementation governance provides assurance that the detailed design and implemented processes and systems adhere to the overall Security Architecture.</a:t>
          </a:r>
          <a:endParaRPr lang="en-US" sz="1400" kern="1200"/>
        </a:p>
      </dsp:txBody>
      <dsp:txXfrm>
        <a:off x="373559" y="49844"/>
        <a:ext cx="5885942" cy="532758"/>
      </dsp:txXfrm>
    </dsp:sp>
    <dsp:sp modelId="{CCFC29BD-3084-4A4C-8BFE-073FC836F819}">
      <dsp:nvSpPr>
        <dsp:cNvPr id="0" name=""/>
        <dsp:cNvSpPr/>
      </dsp:nvSpPr>
      <dsp:spPr>
        <a:xfrm>
          <a:off x="0" y="1223424"/>
          <a:ext cx="6894766" cy="504000"/>
        </a:xfrm>
        <a:prstGeom prst="rect">
          <a:avLst/>
        </a:prstGeom>
        <a:solidFill>
          <a:schemeClr val="lt1">
            <a:alpha val="90000"/>
            <a:hueOff val="0"/>
            <a:satOff val="0"/>
            <a:lumOff val="0"/>
            <a:alphaOff val="0"/>
          </a:schemeClr>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4ED2BF-B5C9-434A-899D-2D7D752E17A3}">
      <dsp:nvSpPr>
        <dsp:cNvPr id="0" name=""/>
        <dsp:cNvSpPr/>
      </dsp:nvSpPr>
      <dsp:spPr>
        <a:xfrm>
          <a:off x="344738" y="928224"/>
          <a:ext cx="5943584" cy="5904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424" tIns="0" rIns="182424" bIns="0" numCol="1" spcCol="1270" anchor="ctr" anchorCtr="0">
          <a:noAutofit/>
        </a:bodyPr>
        <a:lstStyle/>
        <a:p>
          <a:pPr marL="0" lvl="0" indent="0" algn="l" defTabSz="622300">
            <a:lnSpc>
              <a:spcPct val="90000"/>
            </a:lnSpc>
            <a:spcBef>
              <a:spcPct val="0"/>
            </a:spcBef>
            <a:spcAft>
              <a:spcPct val="35000"/>
            </a:spcAft>
            <a:buNone/>
          </a:pPr>
          <a:r>
            <a:rPr lang="en-GB" sz="1400" kern="1200"/>
            <a:t>This ensures that deviations from Architecture Principles and implementation guidelines do not create any unacceptable risk.</a:t>
          </a:r>
          <a:endParaRPr lang="en-US" sz="1400" kern="1200"/>
        </a:p>
      </dsp:txBody>
      <dsp:txXfrm>
        <a:off x="373559" y="957045"/>
        <a:ext cx="5885942" cy="532758"/>
      </dsp:txXfrm>
    </dsp:sp>
    <dsp:sp modelId="{F485A4B4-9C91-4A3F-83AC-C481D21B81A1}">
      <dsp:nvSpPr>
        <dsp:cNvPr id="0" name=""/>
        <dsp:cNvSpPr/>
      </dsp:nvSpPr>
      <dsp:spPr>
        <a:xfrm>
          <a:off x="0" y="2130624"/>
          <a:ext cx="6894766" cy="96075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110" tIns="416560" rIns="535110" bIns="99568" numCol="1" spcCol="1270" anchor="t" anchorCtr="0">
          <a:noAutofit/>
        </a:bodyPr>
        <a:lstStyle/>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solidFill>
                <a:srgbClr val="002060"/>
              </a:solidFill>
            </a:rPr>
            <a:t>Security Audit</a:t>
          </a:r>
          <a:endParaRPr lang="en-US" sz="1400" kern="1200">
            <a:solidFill>
              <a:srgbClr val="002060"/>
            </a:solidFill>
          </a:endParaRPr>
        </a:p>
        <a:p>
          <a:pPr marL="365760" lvl="1" indent="-365760" algn="l" defTabSz="622300">
            <a:lnSpc>
              <a:spcPct val="100000"/>
            </a:lnSpc>
            <a:spcBef>
              <a:spcPct val="0"/>
            </a:spcBef>
            <a:spcAft>
              <a:spcPts val="0"/>
            </a:spcAft>
            <a:buFont typeface="Wingdings" panose="05000000000000000000" pitchFamily="2" charset="2"/>
            <a:buChar char="q"/>
          </a:pPr>
          <a:r>
            <a:rPr lang="en-GB" sz="1400" b="0" i="0" kern="1200" baseline="0">
              <a:solidFill>
                <a:srgbClr val="002060"/>
              </a:solidFill>
            </a:rPr>
            <a:t>Security Training and Awareness</a:t>
          </a:r>
          <a:endParaRPr lang="en-US" sz="1400" kern="1200">
            <a:solidFill>
              <a:srgbClr val="002060"/>
            </a:solidFill>
          </a:endParaRPr>
        </a:p>
      </dsp:txBody>
      <dsp:txXfrm>
        <a:off x="0" y="2130624"/>
        <a:ext cx="6894766" cy="960750"/>
      </dsp:txXfrm>
    </dsp:sp>
    <dsp:sp modelId="{6B413448-755C-479D-9193-FEED33B8B49B}">
      <dsp:nvSpPr>
        <dsp:cNvPr id="0" name=""/>
        <dsp:cNvSpPr/>
      </dsp:nvSpPr>
      <dsp:spPr>
        <a:xfrm>
          <a:off x="344738" y="1835424"/>
          <a:ext cx="5943584" cy="5904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424" tIns="0" rIns="182424" bIns="0" numCol="1" spcCol="1270" anchor="ctr" anchorCtr="0">
          <a:noAutofit/>
        </a:bodyPr>
        <a:lstStyle/>
        <a:p>
          <a:pPr marL="0" lvl="0" indent="0" algn="l" defTabSz="622300">
            <a:lnSpc>
              <a:spcPct val="90000"/>
            </a:lnSpc>
            <a:spcBef>
              <a:spcPct val="0"/>
            </a:spcBef>
            <a:spcAft>
              <a:spcPct val="35000"/>
            </a:spcAft>
            <a:buNone/>
          </a:pPr>
          <a:r>
            <a:rPr lang="en-GB" sz="1400" kern="1200"/>
            <a:t>The following artifacts are relevant in this phase:</a:t>
          </a:r>
          <a:endParaRPr lang="en-US" sz="1400" kern="1200"/>
        </a:p>
      </dsp:txBody>
      <dsp:txXfrm>
        <a:off x="373559" y="1864245"/>
        <a:ext cx="5885942" cy="532758"/>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E710A-B555-428A-ABF8-4A82668733AE}">
      <dsp:nvSpPr>
        <dsp:cNvPr id="0" name=""/>
        <dsp:cNvSpPr/>
      </dsp:nvSpPr>
      <dsp:spPr>
        <a:xfrm>
          <a:off x="0" y="331584"/>
          <a:ext cx="8018957" cy="22680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2360" tIns="416560" rIns="622360" bIns="99568" numCol="1" spcCol="1270" anchor="t" anchorCtr="0">
          <a:noAutofit/>
        </a:bodyPr>
        <a:lstStyle/>
        <a:p>
          <a:pPr marL="365760" lvl="1" indent="-365760" algn="l" defTabSz="622300">
            <a:lnSpc>
              <a:spcPct val="100000"/>
            </a:lnSpc>
            <a:spcBef>
              <a:spcPct val="0"/>
            </a:spcBef>
            <a:spcAft>
              <a:spcPts val="0"/>
            </a:spcAft>
            <a:buFont typeface="Wingdings" panose="05000000000000000000" pitchFamily="2" charset="2"/>
            <a:buChar char="q"/>
          </a:pPr>
          <a:r>
            <a:rPr lang="en-GB" sz="1400" kern="1200">
              <a:solidFill>
                <a:srgbClr val="002060"/>
              </a:solidFill>
            </a:rPr>
            <a:t>Phase E involves consolidating identified gaps into work packages. </a:t>
          </a:r>
          <a:endParaRPr lang="en-US" sz="1400" kern="1200">
            <a:solidFill>
              <a:srgbClr val="002060"/>
            </a:solidFill>
          </a:endParaRPr>
        </a:p>
        <a:p>
          <a:pPr marL="365760" lvl="1" indent="-365760" algn="l" defTabSz="622300">
            <a:lnSpc>
              <a:spcPct val="100000"/>
            </a:lnSpc>
            <a:spcBef>
              <a:spcPct val="0"/>
            </a:spcBef>
            <a:spcAft>
              <a:spcPts val="0"/>
            </a:spcAft>
            <a:buFont typeface="Wingdings" panose="05000000000000000000" pitchFamily="2" charset="2"/>
            <a:buChar char="q"/>
          </a:pPr>
          <a:r>
            <a:rPr lang="en-GB" sz="1400" kern="1200">
              <a:solidFill>
                <a:srgbClr val="002060"/>
              </a:solidFill>
            </a:rPr>
            <a:t>Those collectively are the opportunities - for delivering the Target Architecture.</a:t>
          </a:r>
          <a:endParaRPr lang="en-US" sz="1400" kern="1200">
            <a:solidFill>
              <a:srgbClr val="002060"/>
            </a:solidFill>
          </a:endParaRPr>
        </a:p>
        <a:p>
          <a:pPr marL="365760" lvl="1" indent="-365760" algn="l" defTabSz="622300">
            <a:lnSpc>
              <a:spcPct val="100000"/>
            </a:lnSpc>
            <a:spcBef>
              <a:spcPct val="0"/>
            </a:spcBef>
            <a:spcAft>
              <a:spcPts val="0"/>
            </a:spcAft>
            <a:buFont typeface="Wingdings" panose="05000000000000000000" pitchFamily="2" charset="2"/>
            <a:buChar char="q"/>
          </a:pPr>
          <a:r>
            <a:rPr lang="en-GB" sz="1400" kern="1200">
              <a:solidFill>
                <a:srgbClr val="002060"/>
              </a:solidFill>
            </a:rPr>
            <a:t>The gaps between the baseline (current) architecture and the target (future) architecture are the opportunities. </a:t>
          </a:r>
          <a:endParaRPr lang="en-US" sz="1400" kern="1200">
            <a:solidFill>
              <a:srgbClr val="002060"/>
            </a:solidFill>
          </a:endParaRPr>
        </a:p>
        <a:p>
          <a:pPr marL="365760" lvl="1" indent="-365760" algn="l" defTabSz="622300">
            <a:lnSpc>
              <a:spcPct val="100000"/>
            </a:lnSpc>
            <a:spcBef>
              <a:spcPct val="0"/>
            </a:spcBef>
            <a:spcAft>
              <a:spcPts val="0"/>
            </a:spcAft>
            <a:buFont typeface="Wingdings" panose="05000000000000000000" pitchFamily="2" charset="2"/>
            <a:buChar char="q"/>
          </a:pPr>
          <a:r>
            <a:rPr lang="en-GB" sz="1400" kern="1200">
              <a:solidFill>
                <a:srgbClr val="002060"/>
              </a:solidFill>
            </a:rPr>
            <a:t>Take those requirements, put them into the roadmap and draft implementation plan</a:t>
          </a:r>
          <a:br>
            <a:rPr lang="en-GB" sz="1400" kern="1200">
              <a:solidFill>
                <a:srgbClr val="002060"/>
              </a:solidFill>
            </a:rPr>
          </a:br>
          <a:r>
            <a:rPr lang="en-GB" sz="1400" kern="1200">
              <a:solidFill>
                <a:srgbClr val="002060"/>
              </a:solidFill>
            </a:rPr>
            <a:t>and that's the solution element.</a:t>
          </a:r>
          <a:endParaRPr lang="en-US" sz="1400" kern="1200">
            <a:solidFill>
              <a:srgbClr val="002060"/>
            </a:solidFill>
          </a:endParaRPr>
        </a:p>
        <a:p>
          <a:pPr marL="731520" lvl="2" indent="-365760" algn="l" defTabSz="622300">
            <a:lnSpc>
              <a:spcPct val="100000"/>
            </a:lnSpc>
            <a:spcBef>
              <a:spcPct val="0"/>
            </a:spcBef>
            <a:spcAft>
              <a:spcPts val="0"/>
            </a:spcAft>
            <a:buFont typeface="Wingdings" panose="05000000000000000000" pitchFamily="2" charset="2"/>
            <a:buChar char="v"/>
          </a:pPr>
          <a:r>
            <a:rPr lang="en-GB" sz="1400" kern="1200" dirty="0">
              <a:solidFill>
                <a:srgbClr val="002060"/>
              </a:solidFill>
            </a:rPr>
            <a:t>Key is to understand what is solution, and how it differs from architecture</a:t>
          </a:r>
          <a:endParaRPr lang="en-US" sz="1400" kern="1200" dirty="0">
            <a:solidFill>
              <a:srgbClr val="002060"/>
            </a:solidFill>
          </a:endParaRPr>
        </a:p>
        <a:p>
          <a:pPr marL="731520" lvl="2" indent="-365760" algn="l" defTabSz="622300">
            <a:lnSpc>
              <a:spcPct val="100000"/>
            </a:lnSpc>
            <a:spcBef>
              <a:spcPct val="0"/>
            </a:spcBef>
            <a:spcAft>
              <a:spcPts val="0"/>
            </a:spcAft>
            <a:buFont typeface="Wingdings" panose="05000000000000000000" pitchFamily="2" charset="2"/>
            <a:buChar char="v"/>
          </a:pPr>
          <a:r>
            <a:rPr lang="en-GB" sz="1400" kern="1200" dirty="0">
              <a:solidFill>
                <a:srgbClr val="002060"/>
              </a:solidFill>
            </a:rPr>
            <a:t>Simply –  architecture is an abstract view of solution</a:t>
          </a:r>
          <a:endParaRPr lang="en-US" sz="1400" kern="1200" dirty="0">
            <a:solidFill>
              <a:srgbClr val="002060"/>
            </a:solidFill>
          </a:endParaRPr>
        </a:p>
      </dsp:txBody>
      <dsp:txXfrm>
        <a:off x="0" y="331584"/>
        <a:ext cx="8018957" cy="2268000"/>
      </dsp:txXfrm>
    </dsp:sp>
    <dsp:sp modelId="{1AEA168F-F1EB-4A56-BE38-C5674A012658}">
      <dsp:nvSpPr>
        <dsp:cNvPr id="0" name=""/>
        <dsp:cNvSpPr/>
      </dsp:nvSpPr>
      <dsp:spPr>
        <a:xfrm>
          <a:off x="400947" y="36384"/>
          <a:ext cx="5949785" cy="5904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168" tIns="0" rIns="212168" bIns="0" numCol="1" spcCol="1270" anchor="ctr" anchorCtr="0">
          <a:noAutofit/>
        </a:bodyPr>
        <a:lstStyle/>
        <a:p>
          <a:pPr marL="0" lvl="0" indent="0" algn="l" defTabSz="711200">
            <a:lnSpc>
              <a:spcPct val="90000"/>
            </a:lnSpc>
            <a:spcBef>
              <a:spcPct val="0"/>
            </a:spcBef>
            <a:spcAft>
              <a:spcPct val="35000"/>
            </a:spcAft>
            <a:buNone/>
          </a:pPr>
          <a:r>
            <a:rPr lang="en-GB" sz="1600" kern="1200"/>
            <a:t>Is so named because …</a:t>
          </a:r>
          <a:endParaRPr lang="en-US" sz="1600" kern="1200"/>
        </a:p>
      </dsp:txBody>
      <dsp:txXfrm>
        <a:off x="429768" y="65205"/>
        <a:ext cx="5892143" cy="532758"/>
      </dsp:txXfrm>
    </dsp:sp>
    <dsp:sp modelId="{E5B57C9B-C700-448B-A8C0-BA9FAC7791F7}">
      <dsp:nvSpPr>
        <dsp:cNvPr id="0" name=""/>
        <dsp:cNvSpPr/>
      </dsp:nvSpPr>
      <dsp:spPr>
        <a:xfrm>
          <a:off x="0" y="3002784"/>
          <a:ext cx="8018957" cy="5040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FFFB7A-AFE9-4362-ACB8-413C9FAC9367}">
      <dsp:nvSpPr>
        <dsp:cNvPr id="0" name=""/>
        <dsp:cNvSpPr/>
      </dsp:nvSpPr>
      <dsp:spPr>
        <a:xfrm>
          <a:off x="400947" y="2707584"/>
          <a:ext cx="5949785" cy="5904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168" tIns="0" rIns="212168" bIns="0" numCol="1" spcCol="1270" anchor="ctr" anchorCtr="0">
          <a:noAutofit/>
        </a:bodyPr>
        <a:lstStyle/>
        <a:p>
          <a:pPr marL="0" lvl="0" indent="0" algn="l" defTabSz="533400">
            <a:lnSpc>
              <a:spcPct val="90000"/>
            </a:lnSpc>
            <a:spcBef>
              <a:spcPct val="0"/>
            </a:spcBef>
            <a:spcAft>
              <a:spcPct val="35000"/>
            </a:spcAft>
            <a:buNone/>
          </a:pPr>
          <a:r>
            <a:rPr lang="en-GB" sz="1200" kern="1200"/>
            <a:t>Phase E generates the first complete version of the Architecture Roadmap – by combining the analysis and suggestions from the Architecture Development phases – B, C &amp; D.</a:t>
          </a:r>
          <a:endParaRPr lang="en-US" sz="1200" kern="1200"/>
        </a:p>
      </dsp:txBody>
      <dsp:txXfrm>
        <a:off x="429768" y="2736405"/>
        <a:ext cx="5892143" cy="532758"/>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9DCD6-6E2F-4BC3-83F7-C10BB9953240}">
      <dsp:nvSpPr>
        <dsp:cNvPr id="0" name=""/>
        <dsp:cNvSpPr/>
      </dsp:nvSpPr>
      <dsp:spPr>
        <a:xfrm>
          <a:off x="0" y="101"/>
          <a:ext cx="4575778" cy="230629"/>
        </a:xfrm>
        <a:prstGeom prst="roundRect">
          <a:avLst/>
        </a:prstGeom>
        <a:solidFill>
          <a:srgbClr val="DBEEF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02060"/>
              </a:solidFill>
            </a:rPr>
            <a:t>* Remember the </a:t>
          </a:r>
          <a:r>
            <a:rPr lang="en-GB" sz="1400" b="1" kern="1200">
              <a:solidFill>
                <a:srgbClr val="002060"/>
              </a:solidFill>
            </a:rPr>
            <a:t>Value</a:t>
          </a:r>
          <a:r>
            <a:rPr lang="en-GB" sz="1200" b="1" kern="1200">
              <a:solidFill>
                <a:srgbClr val="002060"/>
              </a:solidFill>
            </a:rPr>
            <a:t> Stream…</a:t>
          </a:r>
          <a:endParaRPr lang="en-US" sz="1200" b="1" kern="1200">
            <a:solidFill>
              <a:srgbClr val="002060"/>
            </a:solidFill>
          </a:endParaRPr>
        </a:p>
      </dsp:txBody>
      <dsp:txXfrm>
        <a:off x="11258" y="11359"/>
        <a:ext cx="4553262" cy="208113"/>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33846-3281-46FA-A1D7-D9D0953CFCD4}">
      <dsp:nvSpPr>
        <dsp:cNvPr id="0" name=""/>
        <dsp:cNvSpPr/>
      </dsp:nvSpPr>
      <dsp:spPr>
        <a:xfrm>
          <a:off x="0" y="2137113"/>
          <a:ext cx="1708372" cy="701448"/>
        </a:xfrm>
        <a:prstGeom prst="rect">
          <a:avLst/>
        </a:prstGeom>
        <a:solidFill>
          <a:schemeClr val="accent1"/>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499" tIns="128016" rIns="121499" bIns="128016" numCol="1" spcCol="1270" anchor="ctr" anchorCtr="0">
          <a:noAutofit/>
        </a:bodyPr>
        <a:lstStyle/>
        <a:p>
          <a:pPr marL="0" lvl="0" indent="0" algn="ctr" defTabSz="800100">
            <a:lnSpc>
              <a:spcPct val="90000"/>
            </a:lnSpc>
            <a:spcBef>
              <a:spcPct val="0"/>
            </a:spcBef>
            <a:spcAft>
              <a:spcPct val="35000"/>
            </a:spcAft>
            <a:buNone/>
          </a:pPr>
          <a:r>
            <a:rPr lang="en-US" sz="1800" b="1" kern="1200"/>
            <a:t>Define</a:t>
          </a:r>
        </a:p>
      </dsp:txBody>
      <dsp:txXfrm>
        <a:off x="0" y="2137113"/>
        <a:ext cx="1708372" cy="701448"/>
      </dsp:txXfrm>
    </dsp:sp>
    <dsp:sp modelId="{EB597CBE-08B3-4B97-A0CF-0C3A9A8C253B}">
      <dsp:nvSpPr>
        <dsp:cNvPr id="0" name=""/>
        <dsp:cNvSpPr/>
      </dsp:nvSpPr>
      <dsp:spPr>
        <a:xfrm>
          <a:off x="1708372" y="2137113"/>
          <a:ext cx="5125116" cy="701448"/>
        </a:xfrm>
        <a:prstGeom prst="rect">
          <a:avLst/>
        </a:prstGeom>
        <a:solidFill>
          <a:schemeClr val="accent1">
            <a:alpha val="90000"/>
            <a:tint val="4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962" tIns="203200" rIns="103962" bIns="203200" numCol="1" spcCol="1270" anchor="ctr" anchorCtr="0">
          <a:noAutofit/>
        </a:bodyPr>
        <a:lstStyle/>
        <a:p>
          <a:pPr marL="0" lvl="0" indent="0" algn="l" defTabSz="711200">
            <a:lnSpc>
              <a:spcPct val="90000"/>
            </a:lnSpc>
            <a:spcBef>
              <a:spcPct val="0"/>
            </a:spcBef>
            <a:spcAft>
              <a:spcPct val="35000"/>
            </a:spcAft>
            <a:buNone/>
          </a:pPr>
          <a:r>
            <a:rPr lang="en-US" sz="1600" kern="1200" dirty="0">
              <a:solidFill>
                <a:srgbClr val="002060"/>
              </a:solidFill>
            </a:rPr>
            <a:t>Define the overall solution building blocks to finalize the Target Architecture based on the Architecture Building Blocks (ABBs)</a:t>
          </a:r>
        </a:p>
      </dsp:txBody>
      <dsp:txXfrm>
        <a:off x="1708372" y="2137113"/>
        <a:ext cx="5125116" cy="701448"/>
      </dsp:txXfrm>
    </dsp:sp>
    <dsp:sp modelId="{9FC5FE89-E8E7-497B-BA94-C1000D7E5CB0}">
      <dsp:nvSpPr>
        <dsp:cNvPr id="0" name=""/>
        <dsp:cNvSpPr/>
      </dsp:nvSpPr>
      <dsp:spPr>
        <a:xfrm rot="10800000">
          <a:off x="0" y="1068807"/>
          <a:ext cx="1708372" cy="1078827"/>
        </a:xfrm>
        <a:prstGeom prst="upArrowCallout">
          <a:avLst>
            <a:gd name="adj1" fmla="val 5000"/>
            <a:gd name="adj2" fmla="val 10000"/>
            <a:gd name="adj3" fmla="val 15000"/>
            <a:gd name="adj4" fmla="val 64977"/>
          </a:avLst>
        </a:prstGeom>
        <a:solidFill>
          <a:schemeClr val="accent1"/>
        </a:solidFill>
        <a:ln w="6350" cap="flat" cmpd="sng" algn="ctr">
          <a:solidFill>
            <a:schemeClr val="accent1">
              <a:shade val="80000"/>
              <a:hueOff val="174641"/>
              <a:satOff val="-3128"/>
              <a:lumOff val="1329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499" tIns="128016" rIns="121499" bIns="128016" numCol="1" spcCol="1270" anchor="ctr" anchorCtr="0">
          <a:noAutofit/>
        </a:bodyPr>
        <a:lstStyle/>
        <a:p>
          <a:pPr marL="0" lvl="0" indent="0" algn="ctr" defTabSz="800100">
            <a:lnSpc>
              <a:spcPct val="90000"/>
            </a:lnSpc>
            <a:spcBef>
              <a:spcPct val="0"/>
            </a:spcBef>
            <a:spcAft>
              <a:spcPct val="35000"/>
            </a:spcAft>
            <a:buNone/>
          </a:pPr>
          <a:r>
            <a:rPr lang="en-US" sz="1800" b="1" kern="1200"/>
            <a:t>Determine</a:t>
          </a:r>
        </a:p>
      </dsp:txBody>
      <dsp:txXfrm rot="-10800000">
        <a:off x="0" y="1068807"/>
        <a:ext cx="1708372" cy="701237"/>
      </dsp:txXfrm>
    </dsp:sp>
    <dsp:sp modelId="{BE565A28-29DC-4995-876B-2D20B650A078}">
      <dsp:nvSpPr>
        <dsp:cNvPr id="0" name=""/>
        <dsp:cNvSpPr/>
      </dsp:nvSpPr>
      <dsp:spPr>
        <a:xfrm>
          <a:off x="1708372" y="1068807"/>
          <a:ext cx="5125116" cy="701237"/>
        </a:xfrm>
        <a:prstGeom prst="rect">
          <a:avLst/>
        </a:prstGeom>
        <a:solidFill>
          <a:schemeClr val="accent1">
            <a:alpha val="90000"/>
            <a:tint val="4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962" tIns="203200" rIns="103962" bIns="203200" numCol="1" spcCol="1270" anchor="ctr" anchorCtr="0">
          <a:noAutofit/>
        </a:bodyPr>
        <a:lstStyle/>
        <a:p>
          <a:pPr marL="0" lvl="0" indent="0" algn="l" defTabSz="711200">
            <a:lnSpc>
              <a:spcPct val="90000"/>
            </a:lnSpc>
            <a:spcBef>
              <a:spcPct val="0"/>
            </a:spcBef>
            <a:spcAft>
              <a:spcPct val="35000"/>
            </a:spcAft>
            <a:buNone/>
          </a:pPr>
          <a:r>
            <a:rPr lang="en-US" sz="1600" kern="1200">
              <a:solidFill>
                <a:srgbClr val="002060"/>
              </a:solidFill>
            </a:rPr>
            <a:t>Determine whether an incremental approach is required - if so, identify Transition Architectures that will deliver continuous business value*</a:t>
          </a:r>
        </a:p>
      </dsp:txBody>
      <dsp:txXfrm>
        <a:off x="1708372" y="1068807"/>
        <a:ext cx="5125116" cy="701237"/>
      </dsp:txXfrm>
    </dsp:sp>
    <dsp:sp modelId="{6C698C48-9F0D-44D1-B2C6-AEC7DC779F52}">
      <dsp:nvSpPr>
        <dsp:cNvPr id="0" name=""/>
        <dsp:cNvSpPr/>
      </dsp:nvSpPr>
      <dsp:spPr>
        <a:xfrm rot="10800000">
          <a:off x="0" y="501"/>
          <a:ext cx="1708372" cy="1078827"/>
        </a:xfrm>
        <a:prstGeom prst="upArrowCallout">
          <a:avLst>
            <a:gd name="adj1" fmla="val 5000"/>
            <a:gd name="adj2" fmla="val 10000"/>
            <a:gd name="adj3" fmla="val 15000"/>
            <a:gd name="adj4" fmla="val 64977"/>
          </a:avLst>
        </a:prstGeom>
        <a:solidFill>
          <a:schemeClr val="accent1"/>
        </a:solidFill>
        <a:ln w="6350" cap="flat" cmpd="sng" algn="ctr">
          <a:solidFill>
            <a:schemeClr val="accent1">
              <a:shade val="80000"/>
              <a:hueOff val="349283"/>
              <a:satOff val="-6256"/>
              <a:lumOff val="2658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499" tIns="128016" rIns="121499" bIns="128016" numCol="1" spcCol="1270" anchor="ctr" anchorCtr="0">
          <a:noAutofit/>
        </a:bodyPr>
        <a:lstStyle/>
        <a:p>
          <a:pPr marL="0" lvl="0" indent="0" algn="ctr" defTabSz="800100">
            <a:lnSpc>
              <a:spcPct val="90000"/>
            </a:lnSpc>
            <a:spcBef>
              <a:spcPct val="0"/>
            </a:spcBef>
            <a:spcAft>
              <a:spcPct val="35000"/>
            </a:spcAft>
            <a:buNone/>
          </a:pPr>
          <a:r>
            <a:rPr lang="en-US" sz="1800" b="1" kern="1200"/>
            <a:t>Generate</a:t>
          </a:r>
        </a:p>
      </dsp:txBody>
      <dsp:txXfrm rot="-10800000">
        <a:off x="0" y="501"/>
        <a:ext cx="1708372" cy="701237"/>
      </dsp:txXfrm>
    </dsp:sp>
    <dsp:sp modelId="{D1A18F96-CAFF-47DE-96F1-A8393640D94D}">
      <dsp:nvSpPr>
        <dsp:cNvPr id="0" name=""/>
        <dsp:cNvSpPr/>
      </dsp:nvSpPr>
      <dsp:spPr>
        <a:xfrm>
          <a:off x="1708372" y="501"/>
          <a:ext cx="5125116" cy="701237"/>
        </a:xfrm>
        <a:prstGeom prst="rect">
          <a:avLst/>
        </a:prstGeom>
        <a:solidFill>
          <a:schemeClr val="accent1">
            <a:alpha val="90000"/>
            <a:tint val="4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962" tIns="203200" rIns="103962" bIns="203200" numCol="1" spcCol="1270" anchor="ctr" anchorCtr="0">
          <a:noAutofit/>
        </a:bodyPr>
        <a:lstStyle/>
        <a:p>
          <a:pPr marL="0" lvl="0" indent="0" algn="l" defTabSz="688975">
            <a:lnSpc>
              <a:spcPct val="90000"/>
            </a:lnSpc>
            <a:spcBef>
              <a:spcPct val="0"/>
            </a:spcBef>
            <a:spcAft>
              <a:spcPct val="35000"/>
            </a:spcAft>
            <a:buNone/>
          </a:pPr>
          <a:r>
            <a:rPr lang="en-US" sz="1550" kern="1200">
              <a:solidFill>
                <a:srgbClr val="002060"/>
              </a:solidFill>
            </a:rPr>
            <a:t>Generate the initial complete version of the Architecture Roadmap, based upon the Gap Analysis and candidate Architecture Roadmap components from Phases B, C, and D</a:t>
          </a:r>
        </a:p>
      </dsp:txBody>
      <dsp:txXfrm>
        <a:off x="1708372" y="501"/>
        <a:ext cx="5125116" cy="701237"/>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78ACB-8739-4BBA-95DF-3F2FA7E58AC0}">
      <dsp:nvSpPr>
        <dsp:cNvPr id="0" name=""/>
        <dsp:cNvSpPr/>
      </dsp:nvSpPr>
      <dsp:spPr>
        <a:xfrm>
          <a:off x="0" y="212836"/>
          <a:ext cx="7959045" cy="2016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6577B0-7E4C-4581-8CF3-265574AE7E6B}">
      <dsp:nvSpPr>
        <dsp:cNvPr id="0" name=""/>
        <dsp:cNvSpPr/>
      </dsp:nvSpPr>
      <dsp:spPr>
        <a:xfrm>
          <a:off x="397952" y="94756"/>
          <a:ext cx="6629717" cy="236160"/>
        </a:xfrm>
        <a:prstGeom prst="round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583" tIns="0" rIns="210583" bIns="0" numCol="1" spcCol="1270" anchor="ctr" anchorCtr="0">
          <a:noAutofit/>
        </a:bodyPr>
        <a:lstStyle/>
        <a:p>
          <a:pPr marL="0" lvl="0" indent="0" algn="l" defTabSz="488950">
            <a:lnSpc>
              <a:spcPct val="90000"/>
            </a:lnSpc>
            <a:spcBef>
              <a:spcPct val="0"/>
            </a:spcBef>
            <a:spcAft>
              <a:spcPct val="35000"/>
            </a:spcAft>
            <a:buNone/>
          </a:pPr>
          <a:r>
            <a:rPr lang="en-GB" sz="1100" kern="1200"/>
            <a:t>This is the first phase concerning implementation</a:t>
          </a:r>
          <a:endParaRPr lang="en-US" sz="1100" kern="1200"/>
        </a:p>
      </dsp:txBody>
      <dsp:txXfrm>
        <a:off x="409480" y="106284"/>
        <a:ext cx="6606661" cy="213104"/>
      </dsp:txXfrm>
    </dsp:sp>
    <dsp:sp modelId="{2B3F9B9A-9C8E-441E-B3E5-2756A4F12E61}">
      <dsp:nvSpPr>
        <dsp:cNvPr id="0" name=""/>
        <dsp:cNvSpPr/>
      </dsp:nvSpPr>
      <dsp:spPr>
        <a:xfrm>
          <a:off x="0" y="667438"/>
          <a:ext cx="7959045" cy="201600"/>
        </a:xfrm>
        <a:prstGeom prst="rect">
          <a:avLst/>
        </a:prstGeom>
        <a:solidFill>
          <a:schemeClr val="lt1">
            <a:alpha val="90000"/>
            <a:hueOff val="0"/>
            <a:satOff val="0"/>
            <a:lumOff val="0"/>
            <a:alphaOff val="0"/>
          </a:schemeClr>
        </a:solidFill>
        <a:ln w="12700" cap="flat" cmpd="sng" algn="ctr">
          <a:solidFill>
            <a:schemeClr val="accent1">
              <a:shade val="80000"/>
              <a:hueOff val="87321"/>
              <a:satOff val="-1564"/>
              <a:lumOff val="6646"/>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BD90FB-5914-4ED6-B3C2-99EAE3CD1A9C}">
      <dsp:nvSpPr>
        <dsp:cNvPr id="0" name=""/>
        <dsp:cNvSpPr/>
      </dsp:nvSpPr>
      <dsp:spPr>
        <a:xfrm>
          <a:off x="397952" y="457636"/>
          <a:ext cx="6629717" cy="327882"/>
        </a:xfrm>
        <a:prstGeom prst="roundRect">
          <a:avLst/>
        </a:prstGeom>
        <a:solidFill>
          <a:schemeClr val="accent1">
            <a:shade val="80000"/>
            <a:hueOff val="87321"/>
            <a:satOff val="-1564"/>
            <a:lumOff val="6646"/>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583" tIns="0" rIns="210583" bIns="0" numCol="1" spcCol="1270" anchor="ctr" anchorCtr="0">
          <a:noAutofit/>
        </a:bodyPr>
        <a:lstStyle/>
        <a:p>
          <a:pPr marL="0" lvl="0" indent="0" algn="l" defTabSz="488950">
            <a:lnSpc>
              <a:spcPct val="90000"/>
            </a:lnSpc>
            <a:spcBef>
              <a:spcPct val="0"/>
            </a:spcBef>
            <a:spcAft>
              <a:spcPct val="35000"/>
            </a:spcAft>
            <a:buNone/>
          </a:pPr>
          <a:r>
            <a:rPr lang="en-GB" sz="1100" kern="1200"/>
            <a:t>It takes into account the complete set of gaps between the Target and Baseline Architectures in all architecture domains</a:t>
          </a:r>
          <a:endParaRPr lang="en-US" sz="1100" kern="1200"/>
        </a:p>
      </dsp:txBody>
      <dsp:txXfrm>
        <a:off x="413958" y="473642"/>
        <a:ext cx="6597705" cy="295870"/>
      </dsp:txXfrm>
    </dsp:sp>
    <dsp:sp modelId="{AD63F5EB-8D55-4080-BDB7-445E30231C8D}">
      <dsp:nvSpPr>
        <dsp:cNvPr id="0" name=""/>
        <dsp:cNvSpPr/>
      </dsp:nvSpPr>
      <dsp:spPr>
        <a:xfrm>
          <a:off x="0" y="1030318"/>
          <a:ext cx="7959045" cy="201600"/>
        </a:xfrm>
        <a:prstGeom prst="rect">
          <a:avLst/>
        </a:prstGeom>
        <a:solidFill>
          <a:schemeClr val="bg1"/>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5508D5-E4D8-47F2-B3ED-5BD86A2F65EC}">
      <dsp:nvSpPr>
        <dsp:cNvPr id="0" name=""/>
        <dsp:cNvSpPr/>
      </dsp:nvSpPr>
      <dsp:spPr>
        <a:xfrm>
          <a:off x="397952" y="912238"/>
          <a:ext cx="6629717" cy="236160"/>
        </a:xfrm>
        <a:prstGeom prst="round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583" tIns="0" rIns="210583" bIns="0" numCol="1" spcCol="1270" anchor="ctr" anchorCtr="0">
          <a:noAutofit/>
        </a:bodyPr>
        <a:lstStyle/>
        <a:p>
          <a:pPr marL="0" lvl="0" indent="0" algn="l" defTabSz="488950">
            <a:lnSpc>
              <a:spcPct val="90000"/>
            </a:lnSpc>
            <a:spcBef>
              <a:spcPct val="0"/>
            </a:spcBef>
            <a:spcAft>
              <a:spcPct val="35000"/>
            </a:spcAft>
            <a:buNone/>
          </a:pPr>
          <a:r>
            <a:rPr lang="en-GB" sz="1100" kern="1200"/>
            <a:t>It logically groups changes into Work Packages*</a:t>
          </a:r>
          <a:endParaRPr lang="en-US" sz="1100" kern="1200"/>
        </a:p>
      </dsp:txBody>
      <dsp:txXfrm>
        <a:off x="409480" y="923766"/>
        <a:ext cx="6606661" cy="213104"/>
      </dsp:txXfrm>
    </dsp:sp>
    <dsp:sp modelId="{2BA52CBC-C235-490E-A17F-AF8D228FC252}">
      <dsp:nvSpPr>
        <dsp:cNvPr id="0" name=""/>
        <dsp:cNvSpPr/>
      </dsp:nvSpPr>
      <dsp:spPr>
        <a:xfrm>
          <a:off x="0" y="1393198"/>
          <a:ext cx="7959045" cy="1008000"/>
        </a:xfrm>
        <a:prstGeom prst="rect">
          <a:avLst/>
        </a:prstGeom>
        <a:solidFill>
          <a:schemeClr val="lt1">
            <a:alpha val="90000"/>
            <a:hueOff val="0"/>
            <a:satOff val="0"/>
            <a:lumOff val="0"/>
            <a:alphaOff val="0"/>
          </a:schemeClr>
        </a:solidFill>
        <a:ln w="12700" cap="flat" cmpd="sng" algn="ctr">
          <a:solidFill>
            <a:schemeClr val="accent1">
              <a:shade val="80000"/>
              <a:hueOff val="261962"/>
              <a:satOff val="-4692"/>
              <a:lumOff val="199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710" tIns="166624" rIns="617710" bIns="85344" numCol="1" spcCol="1270" anchor="t" anchorCtr="0">
          <a:noAutofit/>
        </a:bodyPr>
        <a:lstStyle/>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Stakeholder requirements</a:t>
          </a:r>
          <a:endParaRPr lang="en-US" sz="1200" kern="1200">
            <a:solidFill>
              <a:srgbClr val="002060"/>
            </a:solidFill>
          </a:endParaRPr>
        </a:p>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The enterprise's business transformation readiness</a:t>
          </a:r>
          <a:endParaRPr lang="en-US" sz="1200" kern="1200">
            <a:solidFill>
              <a:srgbClr val="002060"/>
            </a:solidFill>
          </a:endParaRPr>
        </a:p>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Identified opportunities and solutions</a:t>
          </a:r>
          <a:endParaRPr lang="en-US" sz="1200" kern="1200">
            <a:solidFill>
              <a:srgbClr val="002060"/>
            </a:solidFill>
          </a:endParaRPr>
        </a:p>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Identified implementation constraints</a:t>
          </a:r>
          <a:endParaRPr lang="en-US" sz="1200" kern="1200">
            <a:solidFill>
              <a:srgbClr val="002060"/>
            </a:solidFill>
          </a:endParaRPr>
        </a:p>
      </dsp:txBody>
      <dsp:txXfrm>
        <a:off x="0" y="1393198"/>
        <a:ext cx="7959045" cy="1008000"/>
      </dsp:txXfrm>
    </dsp:sp>
    <dsp:sp modelId="{CFB927E8-0260-4C51-95DE-4E22BEA7F236}">
      <dsp:nvSpPr>
        <dsp:cNvPr id="0" name=""/>
        <dsp:cNvSpPr/>
      </dsp:nvSpPr>
      <dsp:spPr>
        <a:xfrm>
          <a:off x="397952" y="1275118"/>
          <a:ext cx="6629717" cy="236160"/>
        </a:xfrm>
        <a:prstGeom prst="round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583" tIns="0" rIns="210583" bIns="0" numCol="1" spcCol="1270" anchor="ctr" anchorCtr="0">
          <a:noAutofit/>
        </a:bodyPr>
        <a:lstStyle/>
        <a:p>
          <a:pPr marL="0" lvl="0" indent="0" algn="l" defTabSz="488950">
            <a:lnSpc>
              <a:spcPct val="90000"/>
            </a:lnSpc>
            <a:spcBef>
              <a:spcPct val="0"/>
            </a:spcBef>
            <a:spcAft>
              <a:spcPct val="35000"/>
            </a:spcAft>
            <a:buNone/>
          </a:pPr>
          <a:r>
            <a:rPr lang="en-GB" sz="1100" kern="1200"/>
            <a:t>It builds a best-fit roadmap based upon:</a:t>
          </a:r>
          <a:endParaRPr lang="en-US" sz="1100" kern="1200"/>
        </a:p>
      </dsp:txBody>
      <dsp:txXfrm>
        <a:off x="409480" y="1286646"/>
        <a:ext cx="6606661" cy="213104"/>
      </dsp:txXfrm>
    </dsp:sp>
    <dsp:sp modelId="{36F6594A-5C81-42D3-B896-1FDA49B27078}">
      <dsp:nvSpPr>
        <dsp:cNvPr id="0" name=""/>
        <dsp:cNvSpPr/>
      </dsp:nvSpPr>
      <dsp:spPr>
        <a:xfrm>
          <a:off x="0" y="2562478"/>
          <a:ext cx="7959045" cy="10080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710" tIns="166624" rIns="617710" bIns="85344" numCol="1" spcCol="1270" anchor="t" anchorCtr="0">
          <a:noAutofit/>
        </a:bodyPr>
        <a:lstStyle/>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Architecture Roadmap</a:t>
          </a:r>
          <a:endParaRPr lang="en-US" sz="1200" kern="1200">
            <a:solidFill>
              <a:srgbClr val="002060"/>
            </a:solidFill>
          </a:endParaRPr>
        </a:p>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Work Packages*</a:t>
          </a:r>
          <a:endParaRPr lang="en-US" sz="1200" kern="1200">
            <a:solidFill>
              <a:srgbClr val="002060"/>
            </a:solidFill>
          </a:endParaRPr>
        </a:p>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Transition Architectures</a:t>
          </a:r>
          <a:endParaRPr lang="en-US" sz="1200" kern="1200">
            <a:solidFill>
              <a:srgbClr val="002060"/>
            </a:solidFill>
          </a:endParaRPr>
        </a:p>
        <a:p>
          <a:pPr marL="365760" lvl="1" indent="-365760" algn="l" defTabSz="533400">
            <a:lnSpc>
              <a:spcPct val="100000"/>
            </a:lnSpc>
            <a:spcBef>
              <a:spcPct val="0"/>
            </a:spcBef>
            <a:spcAft>
              <a:spcPts val="0"/>
            </a:spcAft>
            <a:buFont typeface="Wingdings" panose="05000000000000000000" pitchFamily="2" charset="2"/>
            <a:buChar char="q"/>
          </a:pPr>
          <a:r>
            <a:rPr lang="en-GB" sz="1200" kern="1200">
              <a:solidFill>
                <a:srgbClr val="002060"/>
              </a:solidFill>
            </a:rPr>
            <a:t>Implementation and Migration Plan</a:t>
          </a:r>
          <a:endParaRPr lang="en-US" sz="1200" kern="1200">
            <a:solidFill>
              <a:srgbClr val="002060"/>
            </a:solidFill>
          </a:endParaRPr>
        </a:p>
      </dsp:txBody>
      <dsp:txXfrm>
        <a:off x="0" y="2562478"/>
        <a:ext cx="7959045" cy="1008000"/>
      </dsp:txXfrm>
    </dsp:sp>
    <dsp:sp modelId="{0FBE8B15-71D8-4716-B462-1D0CC21214C7}">
      <dsp:nvSpPr>
        <dsp:cNvPr id="0" name=""/>
        <dsp:cNvSpPr/>
      </dsp:nvSpPr>
      <dsp:spPr>
        <a:xfrm>
          <a:off x="397952" y="2444398"/>
          <a:ext cx="6629717" cy="236160"/>
        </a:xfrm>
        <a:prstGeom prst="round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583" tIns="0" rIns="210583" bIns="0" numCol="1" spcCol="1270" anchor="ctr" anchorCtr="0">
          <a:noAutofit/>
        </a:bodyPr>
        <a:lstStyle/>
        <a:p>
          <a:pPr marL="0" lvl="0" indent="0" algn="l" defTabSz="488950">
            <a:lnSpc>
              <a:spcPct val="90000"/>
            </a:lnSpc>
            <a:spcBef>
              <a:spcPct val="0"/>
            </a:spcBef>
            <a:spcAft>
              <a:spcPct val="35000"/>
            </a:spcAft>
            <a:buNone/>
          </a:pPr>
          <a:r>
            <a:rPr lang="en-GB" sz="1100" kern="1200"/>
            <a:t>The following four concepts are key to transitioning from developing to delivering a Target Architecture:</a:t>
          </a:r>
          <a:endParaRPr lang="en-US" sz="1100" kern="1200"/>
        </a:p>
      </dsp:txBody>
      <dsp:txXfrm>
        <a:off x="409480" y="2455926"/>
        <a:ext cx="6606661" cy="213104"/>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79603-C789-4985-BEB2-D946E12DA2DC}">
      <dsp:nvSpPr>
        <dsp:cNvPr id="0" name=""/>
        <dsp:cNvSpPr/>
      </dsp:nvSpPr>
      <dsp:spPr>
        <a:xfrm>
          <a:off x="0" y="54"/>
          <a:ext cx="5359897" cy="285073"/>
        </a:xfrm>
        <a:prstGeom prst="roundRect">
          <a:avLst/>
        </a:prstGeom>
        <a:solidFill>
          <a:srgbClr val="DBEEF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02060"/>
              </a:solidFill>
            </a:rPr>
            <a:t>*A Work Package can be the whole program, project, or even part of the project.</a:t>
          </a:r>
          <a:endParaRPr lang="en-US" sz="1200" kern="1200">
            <a:solidFill>
              <a:srgbClr val="002060"/>
            </a:solidFill>
          </a:endParaRPr>
        </a:p>
      </dsp:txBody>
      <dsp:txXfrm>
        <a:off x="13916" y="13970"/>
        <a:ext cx="5332065" cy="257241"/>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01CBC-E1B2-42EC-BEA9-2A8621C2A425}">
      <dsp:nvSpPr>
        <dsp:cNvPr id="0" name=""/>
        <dsp:cNvSpPr/>
      </dsp:nvSpPr>
      <dsp:spPr>
        <a:xfrm>
          <a:off x="0" y="23084"/>
          <a:ext cx="8771378" cy="395206"/>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100000"/>
            </a:lnSpc>
            <a:spcBef>
              <a:spcPts val="0"/>
            </a:spcBef>
            <a:spcAft>
              <a:spcPts val="0"/>
            </a:spcAft>
            <a:buNone/>
          </a:pPr>
          <a:r>
            <a:rPr lang="en-GB" sz="1200" kern="1200"/>
            <a:t>The TOGAF® Standard includes a generic set of Steps.</a:t>
          </a:r>
          <a:endParaRPr lang="en-US" sz="1200" kern="1200"/>
        </a:p>
      </dsp:txBody>
      <dsp:txXfrm>
        <a:off x="19292" y="42376"/>
        <a:ext cx="8732794" cy="356622"/>
      </dsp:txXfrm>
    </dsp:sp>
    <dsp:sp modelId="{F60578AB-41F3-491C-8B51-C70141C49D79}">
      <dsp:nvSpPr>
        <dsp:cNvPr id="0" name=""/>
        <dsp:cNvSpPr/>
      </dsp:nvSpPr>
      <dsp:spPr>
        <a:xfrm>
          <a:off x="0" y="437368"/>
          <a:ext cx="8771378" cy="395206"/>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100000"/>
            </a:lnSpc>
            <a:spcBef>
              <a:spcPts val="0"/>
            </a:spcBef>
            <a:spcAft>
              <a:spcPts val="0"/>
            </a:spcAft>
            <a:buNone/>
          </a:pPr>
          <a:r>
            <a:rPr lang="en-GB" sz="1200" kern="1200"/>
            <a:t>The main benefits of having ‘tick lists’ are threefold:</a:t>
          </a:r>
          <a:endParaRPr lang="en-US" sz="1200" kern="1200"/>
        </a:p>
      </dsp:txBody>
      <dsp:txXfrm>
        <a:off x="19292" y="456660"/>
        <a:ext cx="8732794" cy="356622"/>
      </dsp:txXfrm>
    </dsp:sp>
    <dsp:sp modelId="{3298607A-E076-4F47-914B-F8BA650CC605}">
      <dsp:nvSpPr>
        <dsp:cNvPr id="0" name=""/>
        <dsp:cNvSpPr/>
      </dsp:nvSpPr>
      <dsp:spPr>
        <a:xfrm>
          <a:off x="0" y="841437"/>
          <a:ext cx="8771378" cy="535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491" tIns="13970" rIns="78232" bIns="13970" numCol="1" spcCol="1270" anchor="t" anchorCtr="0">
          <a:noAutofit/>
        </a:bodyPr>
        <a:lstStyle/>
        <a:p>
          <a:pPr marL="57150" lvl="1" indent="-57150" algn="l" defTabSz="466725">
            <a:lnSpc>
              <a:spcPct val="100000"/>
            </a:lnSpc>
            <a:spcBef>
              <a:spcPts val="0"/>
            </a:spcBef>
            <a:spcAft>
              <a:spcPts val="0"/>
            </a:spcAft>
            <a:buChar char="•"/>
          </a:pPr>
          <a:r>
            <a:rPr lang="en-GB" sz="1050" kern="1200"/>
            <a:t>You can see clearly what must be done and organize resources accordingly.</a:t>
          </a:r>
          <a:endParaRPr lang="en-US" sz="1050" kern="1200"/>
        </a:p>
        <a:p>
          <a:pPr marL="57150" lvl="1" indent="-57150" algn="l" defTabSz="466725">
            <a:lnSpc>
              <a:spcPct val="100000"/>
            </a:lnSpc>
            <a:spcBef>
              <a:spcPts val="0"/>
            </a:spcBef>
            <a:spcAft>
              <a:spcPts val="0"/>
            </a:spcAft>
            <a:buChar char="•"/>
          </a:pPr>
          <a:r>
            <a:rPr lang="en-GB" sz="1050" kern="1200"/>
            <a:t>Management is less arduous – there is a clear list of what must be done, and to what level of precision.</a:t>
          </a:r>
          <a:endParaRPr lang="en-US" sz="1050" kern="1200"/>
        </a:p>
        <a:p>
          <a:pPr marL="57150" lvl="1" indent="-57150" algn="l" defTabSz="466725">
            <a:lnSpc>
              <a:spcPct val="100000"/>
            </a:lnSpc>
            <a:spcBef>
              <a:spcPts val="0"/>
            </a:spcBef>
            <a:spcAft>
              <a:spcPts val="0"/>
            </a:spcAft>
            <a:buChar char="•"/>
          </a:pPr>
          <a:r>
            <a:rPr lang="en-GB" sz="1050" kern="1200"/>
            <a:t>You clearly know when you have finished.</a:t>
          </a:r>
          <a:endParaRPr lang="en-US" sz="1050" kern="1200"/>
        </a:p>
      </dsp:txBody>
      <dsp:txXfrm>
        <a:off x="0" y="841437"/>
        <a:ext cx="8771378" cy="535146"/>
      </dsp:txXfrm>
    </dsp:sp>
    <dsp:sp modelId="{2F5E265B-970F-45A5-8BFB-7DCF87521E52}">
      <dsp:nvSpPr>
        <dsp:cNvPr id="0" name=""/>
        <dsp:cNvSpPr/>
      </dsp:nvSpPr>
      <dsp:spPr>
        <a:xfrm>
          <a:off x="0" y="1342294"/>
          <a:ext cx="8771378" cy="43719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100000"/>
            </a:lnSpc>
            <a:spcBef>
              <a:spcPts val="0"/>
            </a:spcBef>
            <a:spcAft>
              <a:spcPts val="0"/>
            </a:spcAft>
            <a:buNone/>
          </a:pPr>
          <a:r>
            <a:rPr lang="en-GB" sz="1200" kern="1200"/>
            <a:t>While Phase E can be considered as the phase where the overall Program, necessary to realize the Architecture, is worked out …</a:t>
          </a:r>
          <a:endParaRPr lang="en-US" sz="1200" kern="1200"/>
        </a:p>
      </dsp:txBody>
      <dsp:txXfrm>
        <a:off x="21342" y="1363636"/>
        <a:ext cx="8728694" cy="394510"/>
      </dsp:txXfrm>
    </dsp:sp>
    <dsp:sp modelId="{2085B2E3-3C59-4CC7-9CDA-AD4CD2AADE73}">
      <dsp:nvSpPr>
        <dsp:cNvPr id="0" name=""/>
        <dsp:cNvSpPr/>
      </dsp:nvSpPr>
      <dsp:spPr>
        <a:xfrm>
          <a:off x="0" y="1839948"/>
          <a:ext cx="8771378" cy="430473"/>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100000"/>
            </a:lnSpc>
            <a:spcBef>
              <a:spcPts val="0"/>
            </a:spcBef>
            <a:spcAft>
              <a:spcPts val="0"/>
            </a:spcAft>
            <a:buNone/>
          </a:pPr>
          <a:r>
            <a:rPr lang="en-GB" sz="1200" kern="1200"/>
            <a:t>Phase F is about the creation of a viable Implementation and Migration Plan in cooperation with the portfolio and project managers.</a:t>
          </a:r>
          <a:endParaRPr lang="en-US" sz="1200" kern="1200"/>
        </a:p>
      </dsp:txBody>
      <dsp:txXfrm>
        <a:off x="21014" y="1860962"/>
        <a:ext cx="8729350" cy="388445"/>
      </dsp:txXfrm>
    </dsp:sp>
    <dsp:sp modelId="{67A6520B-6FA9-4360-BCCE-BEE705D61482}">
      <dsp:nvSpPr>
        <dsp:cNvPr id="0" name=""/>
        <dsp:cNvSpPr/>
      </dsp:nvSpPr>
      <dsp:spPr>
        <a:xfrm>
          <a:off x="0" y="2309724"/>
          <a:ext cx="8771378" cy="58293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100000"/>
            </a:lnSpc>
            <a:spcBef>
              <a:spcPts val="0"/>
            </a:spcBef>
            <a:spcAft>
              <a:spcPts val="0"/>
            </a:spcAft>
            <a:buNone/>
          </a:pPr>
          <a:r>
            <a:rPr lang="en-GB" sz="1200" kern="1200"/>
            <a:t>The TOGAF® Standard generic set of Steps is described in the following slides. Consider these as a template from which to construct the set that is tailored to your specific Architecture cycle.</a:t>
          </a:r>
          <a:endParaRPr lang="en-US" sz="1200" kern="1200"/>
        </a:p>
      </dsp:txBody>
      <dsp:txXfrm>
        <a:off x="28456" y="2338180"/>
        <a:ext cx="8714466" cy="5260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675AC-3E03-4803-9630-D17DB442D51A}">
      <dsp:nvSpPr>
        <dsp:cNvPr id="0" name=""/>
        <dsp:cNvSpPr/>
      </dsp:nvSpPr>
      <dsp:spPr>
        <a:xfrm>
          <a:off x="0" y="861"/>
          <a:ext cx="8526417" cy="6396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t>Strategic level - </a:t>
          </a:r>
          <a:r>
            <a:rPr lang="en-GB" sz="1400" kern="1200"/>
            <a:t>the focus is more on the Preliminary Phase (if architecture capability changes are needed) and on Phases A and B to provide the basis used to define the cross-enterprise and strategic change time horizon view. </a:t>
          </a:r>
          <a:endParaRPr lang="en-US" sz="1400" kern="1200"/>
        </a:p>
      </dsp:txBody>
      <dsp:txXfrm>
        <a:off x="31224" y="32085"/>
        <a:ext cx="8463969" cy="577176"/>
      </dsp:txXfrm>
    </dsp:sp>
    <dsp:sp modelId="{B2FF3BB6-F993-4BE2-B360-AAAB51068935}">
      <dsp:nvSpPr>
        <dsp:cNvPr id="0" name=""/>
        <dsp:cNvSpPr/>
      </dsp:nvSpPr>
      <dsp:spPr>
        <a:xfrm>
          <a:off x="0" y="640486"/>
          <a:ext cx="8526417" cy="1087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71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a:t>This generates a series of strategic high-level plans known as courses of action.</a:t>
          </a:r>
          <a:endParaRPr lang="en-US" sz="1600" kern="1200"/>
        </a:p>
        <a:p>
          <a:pPr marL="171450" lvl="1" indent="-171450" algn="l" defTabSz="711200">
            <a:lnSpc>
              <a:spcPct val="90000"/>
            </a:lnSpc>
            <a:spcBef>
              <a:spcPct val="0"/>
            </a:spcBef>
            <a:spcAft>
              <a:spcPct val="20000"/>
            </a:spcAft>
            <a:buChar char="•"/>
          </a:pPr>
          <a:r>
            <a:rPr lang="en-GB" sz="1600" kern="1200" dirty="0"/>
            <a:t>Agile techniques typically address this with concepts such as high-level strategic themes, and the highest level of an enterprise product portfolio backlog. In this level, interdisciplinary teams must be involved to develop an Enterprise Architecture that meets both the business goals and objectives of the enterprise and is also potentially deliverable.</a:t>
          </a:r>
          <a:endParaRPr lang="en-US" sz="1600" kern="1200" dirty="0"/>
        </a:p>
      </dsp:txBody>
      <dsp:txXfrm>
        <a:off x="0" y="640486"/>
        <a:ext cx="8526417" cy="1087849"/>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67ED2-944F-4306-89F2-308AC7444DC9}">
      <dsp:nvSpPr>
        <dsp:cNvPr id="0" name=""/>
        <dsp:cNvSpPr/>
      </dsp:nvSpPr>
      <dsp:spPr>
        <a:xfrm>
          <a:off x="0" y="227631"/>
          <a:ext cx="7933212" cy="768599"/>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5705" tIns="166624" rIns="615705" bIns="78232" numCol="1" spcCol="1270" anchor="t" anchorCtr="0">
          <a:noAutofit/>
        </a:bodyPr>
        <a:lstStyle/>
        <a:p>
          <a:pPr marL="365760" lvl="1" indent="-365760" algn="l" defTabSz="488950">
            <a:lnSpc>
              <a:spcPct val="100000"/>
            </a:lnSpc>
            <a:spcBef>
              <a:spcPct val="0"/>
            </a:spcBef>
            <a:spcAft>
              <a:spcPts val="0"/>
            </a:spcAft>
            <a:buFont typeface="Wingdings" panose="05000000000000000000" pitchFamily="2" charset="2"/>
            <a:buChar char="q"/>
          </a:pPr>
          <a:r>
            <a:rPr lang="en-GB" sz="1100" kern="1200"/>
            <a:t>Performance Evaluation Criteria</a:t>
          </a:r>
          <a:endParaRPr lang="en-US" sz="1100" kern="1200"/>
        </a:p>
        <a:p>
          <a:pPr marL="365760" lvl="1" indent="-365760" algn="l" defTabSz="488950">
            <a:lnSpc>
              <a:spcPct val="100000"/>
            </a:lnSpc>
            <a:spcBef>
              <a:spcPct val="0"/>
            </a:spcBef>
            <a:spcAft>
              <a:spcPts val="0"/>
            </a:spcAft>
            <a:buFont typeface="Wingdings" panose="05000000000000000000" pitchFamily="2" charset="2"/>
            <a:buChar char="q"/>
          </a:pPr>
          <a:r>
            <a:rPr lang="en-GB" sz="1100" kern="1200"/>
            <a:t>Return-on-Investment Criteria</a:t>
          </a:r>
          <a:endParaRPr lang="en-US" sz="1100" kern="1200"/>
        </a:p>
        <a:p>
          <a:pPr marL="365760" lvl="1" indent="-365760" algn="l" defTabSz="488950">
            <a:lnSpc>
              <a:spcPct val="100000"/>
            </a:lnSpc>
            <a:spcBef>
              <a:spcPct val="0"/>
            </a:spcBef>
            <a:spcAft>
              <a:spcPts val="0"/>
            </a:spcAft>
            <a:buFont typeface="Wingdings" panose="05000000000000000000" pitchFamily="2" charset="2"/>
            <a:buChar char="q"/>
          </a:pPr>
          <a:r>
            <a:rPr lang="en-GB" sz="1100" kern="1200"/>
            <a:t>Business Value</a:t>
          </a:r>
          <a:endParaRPr lang="en-US" sz="1100" kern="1200"/>
        </a:p>
      </dsp:txBody>
      <dsp:txXfrm>
        <a:off x="0" y="227631"/>
        <a:ext cx="7933212" cy="768599"/>
      </dsp:txXfrm>
    </dsp:sp>
    <dsp:sp modelId="{35995ED8-39D6-4ABF-9BD9-370752143A89}">
      <dsp:nvSpPr>
        <dsp:cNvPr id="0" name=""/>
        <dsp:cNvSpPr/>
      </dsp:nvSpPr>
      <dsp:spPr>
        <a:xfrm>
          <a:off x="396660" y="112409"/>
          <a:ext cx="6650292" cy="2333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Address :</a:t>
          </a:r>
          <a:endParaRPr lang="en-US" sz="1200" kern="1200"/>
        </a:p>
      </dsp:txBody>
      <dsp:txXfrm>
        <a:off x="408049" y="123798"/>
        <a:ext cx="6627514" cy="210524"/>
      </dsp:txXfrm>
    </dsp:sp>
    <dsp:sp modelId="{068F26D5-1455-4627-9123-14CAE38055E8}">
      <dsp:nvSpPr>
        <dsp:cNvPr id="0" name=""/>
        <dsp:cNvSpPr/>
      </dsp:nvSpPr>
      <dsp:spPr>
        <a:xfrm>
          <a:off x="0" y="1197864"/>
          <a:ext cx="7933212" cy="20160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2E13A5-9AC9-4381-B19B-A3A6A0C18EE8}">
      <dsp:nvSpPr>
        <dsp:cNvPr id="0" name=""/>
        <dsp:cNvSpPr/>
      </dsp:nvSpPr>
      <dsp:spPr>
        <a:xfrm>
          <a:off x="396660" y="1039431"/>
          <a:ext cx="7293747" cy="2765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Business value is used by portfolio and capability managers to allocate resources </a:t>
          </a:r>
          <a:endParaRPr lang="en-US" sz="1200" kern="1200"/>
        </a:p>
      </dsp:txBody>
      <dsp:txXfrm>
        <a:off x="410158" y="1052929"/>
        <a:ext cx="7266751" cy="249516"/>
      </dsp:txXfrm>
    </dsp:sp>
    <dsp:sp modelId="{08062997-B081-430C-8586-12816E678501}">
      <dsp:nvSpPr>
        <dsp:cNvPr id="0" name=""/>
        <dsp:cNvSpPr/>
      </dsp:nvSpPr>
      <dsp:spPr>
        <a:xfrm>
          <a:off x="0" y="1557886"/>
          <a:ext cx="7933212" cy="20160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E19821-373F-4B1A-ADA5-E2FB0AD8D170}">
      <dsp:nvSpPr>
        <dsp:cNvPr id="0" name=""/>
        <dsp:cNvSpPr/>
      </dsp:nvSpPr>
      <dsp:spPr>
        <a:xfrm>
          <a:off x="396660" y="1442664"/>
          <a:ext cx="7293747" cy="2333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Critical Success Factors (CSFs) are established to define the success of a project </a:t>
          </a:r>
          <a:endParaRPr lang="en-US" sz="1200" kern="1200"/>
        </a:p>
      </dsp:txBody>
      <dsp:txXfrm>
        <a:off x="408049" y="1454053"/>
        <a:ext cx="7270969" cy="210524"/>
      </dsp:txXfrm>
    </dsp:sp>
    <dsp:sp modelId="{54FB3B88-3E50-4AA3-932D-CAA472667C45}">
      <dsp:nvSpPr>
        <dsp:cNvPr id="0" name=""/>
        <dsp:cNvSpPr/>
      </dsp:nvSpPr>
      <dsp:spPr>
        <a:xfrm>
          <a:off x="0" y="1917909"/>
          <a:ext cx="7933212" cy="20160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73658C-FE13-4374-8907-7FE50F62DE92}">
      <dsp:nvSpPr>
        <dsp:cNvPr id="0" name=""/>
        <dsp:cNvSpPr/>
      </dsp:nvSpPr>
      <dsp:spPr>
        <a:xfrm>
          <a:off x="396660" y="1802686"/>
          <a:ext cx="7293747" cy="2333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Measures of Effectiveness (MOE) are performance criteria, and many corporations include them in the CSFs</a:t>
          </a:r>
          <a:endParaRPr lang="en-US" sz="1200" kern="1200"/>
        </a:p>
      </dsp:txBody>
      <dsp:txXfrm>
        <a:off x="408049" y="1814075"/>
        <a:ext cx="7270969" cy="210524"/>
      </dsp:txXfrm>
    </dsp:sp>
    <dsp:sp modelId="{18B6E15F-486A-4D18-9933-0B0530F0025F}">
      <dsp:nvSpPr>
        <dsp:cNvPr id="0" name=""/>
        <dsp:cNvSpPr/>
      </dsp:nvSpPr>
      <dsp:spPr>
        <a:xfrm>
          <a:off x="0" y="2391793"/>
          <a:ext cx="7933212" cy="20160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C36115-5536-416A-BFDA-32EAB3AADD4B}">
      <dsp:nvSpPr>
        <dsp:cNvPr id="0" name=""/>
        <dsp:cNvSpPr/>
      </dsp:nvSpPr>
      <dsp:spPr>
        <a:xfrm>
          <a:off x="396660" y="2162709"/>
          <a:ext cx="7293747" cy="3471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Strategic Fit based upon the overall Enterprise Architecture (all tiers) will be the critical factor for allowing the approval of any new project</a:t>
          </a:r>
          <a:endParaRPr lang="en-US" sz="1200" kern="1200"/>
        </a:p>
      </dsp:txBody>
      <dsp:txXfrm>
        <a:off x="413607" y="2179656"/>
        <a:ext cx="7259853" cy="313270"/>
      </dsp:txXfrm>
    </dsp:sp>
    <dsp:sp modelId="{31F0542B-42B1-4FCD-82B9-4F2FD7513D1A}">
      <dsp:nvSpPr>
        <dsp:cNvPr id="0" name=""/>
        <dsp:cNvSpPr/>
      </dsp:nvSpPr>
      <dsp:spPr>
        <a:xfrm>
          <a:off x="0" y="2784548"/>
          <a:ext cx="7933212" cy="20160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83F4F5-78E5-4F28-8466-7AB44D7D9FFE}">
      <dsp:nvSpPr>
        <dsp:cNvPr id="0" name=""/>
        <dsp:cNvSpPr/>
      </dsp:nvSpPr>
      <dsp:spPr>
        <a:xfrm>
          <a:off x="396660" y="2636593"/>
          <a:ext cx="7293747" cy="26603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Use the work packages as a basis for identifying projects that will be in the Implementation and Migration Plan </a:t>
          </a:r>
          <a:endParaRPr lang="en-US" sz="1200" kern="1200"/>
        </a:p>
      </dsp:txBody>
      <dsp:txXfrm>
        <a:off x="409647" y="2649580"/>
        <a:ext cx="7267773" cy="240060"/>
      </dsp:txXfrm>
    </dsp:sp>
    <dsp:sp modelId="{2677B7EA-6760-4180-968C-EA322AC333B8}">
      <dsp:nvSpPr>
        <dsp:cNvPr id="0" name=""/>
        <dsp:cNvSpPr/>
      </dsp:nvSpPr>
      <dsp:spPr>
        <a:xfrm>
          <a:off x="0" y="3144570"/>
          <a:ext cx="7933212" cy="20160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0F8575-7B39-4E63-8815-B7B7A4C9BD90}">
      <dsp:nvSpPr>
        <dsp:cNvPr id="0" name=""/>
        <dsp:cNvSpPr/>
      </dsp:nvSpPr>
      <dsp:spPr>
        <a:xfrm>
          <a:off x="396660" y="3029348"/>
          <a:ext cx="7293747" cy="2333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Risks should then be assigned to the projects and the project increments </a:t>
          </a:r>
          <a:endParaRPr lang="en-US" sz="1200" kern="1200"/>
        </a:p>
      </dsp:txBody>
      <dsp:txXfrm>
        <a:off x="408049" y="3040737"/>
        <a:ext cx="7270969" cy="210524"/>
      </dsp:txXfrm>
    </dsp:sp>
    <dsp:sp modelId="{899BC492-0225-4202-9691-9335F2FA7F99}">
      <dsp:nvSpPr>
        <dsp:cNvPr id="0" name=""/>
        <dsp:cNvSpPr/>
      </dsp:nvSpPr>
      <dsp:spPr>
        <a:xfrm>
          <a:off x="0" y="3504592"/>
          <a:ext cx="7933212" cy="20160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1241F3-A6BC-441B-B5C5-440D02FE67E7}">
      <dsp:nvSpPr>
        <dsp:cNvPr id="0" name=""/>
        <dsp:cNvSpPr/>
      </dsp:nvSpPr>
      <dsp:spPr>
        <a:xfrm>
          <a:off x="396660" y="3389370"/>
          <a:ext cx="7293747" cy="2333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900" tIns="0" rIns="209900" bIns="0" numCol="1" spcCol="1270" anchor="ctr" anchorCtr="0">
          <a:noAutofit/>
        </a:bodyPr>
        <a:lstStyle/>
        <a:p>
          <a:pPr marL="0" lvl="0" indent="0" algn="l" defTabSz="533400">
            <a:lnSpc>
              <a:spcPct val="90000"/>
            </a:lnSpc>
            <a:spcBef>
              <a:spcPct val="0"/>
            </a:spcBef>
            <a:spcAft>
              <a:spcPct val="35000"/>
            </a:spcAft>
            <a:buNone/>
          </a:pPr>
          <a:r>
            <a:rPr lang="en-GB" sz="1200" kern="1200"/>
            <a:t>Estimate the business value for each project using the Business Value Assessment Technique.</a:t>
          </a:r>
          <a:endParaRPr lang="en-US" sz="1200" kern="1200"/>
        </a:p>
      </dsp:txBody>
      <dsp:txXfrm>
        <a:off x="408049" y="3400759"/>
        <a:ext cx="7270969" cy="210524"/>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DC9E1-D0ED-44D4-9ED4-E0E09DB09428}">
      <dsp:nvSpPr>
        <dsp:cNvPr id="0" name=""/>
        <dsp:cNvSpPr/>
      </dsp:nvSpPr>
      <dsp:spPr>
        <a:xfrm>
          <a:off x="0" y="3000"/>
          <a:ext cx="7623880" cy="53253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EAs must:</a:t>
          </a:r>
          <a:endParaRPr lang="en-US" sz="1400" kern="1200"/>
        </a:p>
      </dsp:txBody>
      <dsp:txXfrm>
        <a:off x="25996" y="28996"/>
        <a:ext cx="7571888" cy="480542"/>
      </dsp:txXfrm>
    </dsp:sp>
    <dsp:sp modelId="{C375A4B3-EA82-48A3-9FC5-73B8342A98B7}">
      <dsp:nvSpPr>
        <dsp:cNvPr id="0" name=""/>
        <dsp:cNvSpPr/>
      </dsp:nvSpPr>
      <dsp:spPr>
        <a:xfrm>
          <a:off x="0" y="535535"/>
          <a:ext cx="7623880" cy="352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058" tIns="13970" rIns="78232" bIns="13970" numCol="1" spcCol="1270" anchor="t" anchorCtr="0">
          <a:noAutofit/>
        </a:bodyPr>
        <a:lstStyle/>
        <a:p>
          <a:pPr marL="365760" lvl="1" indent="-365760" algn="l" defTabSz="488950">
            <a:lnSpc>
              <a:spcPct val="100000"/>
            </a:lnSpc>
            <a:spcBef>
              <a:spcPts val="600"/>
            </a:spcBef>
            <a:spcAft>
              <a:spcPts val="0"/>
            </a:spcAft>
            <a:buFont typeface="Wingdings" panose="05000000000000000000" pitchFamily="2" charset="2"/>
            <a:buChar char="q"/>
          </a:pPr>
          <a:r>
            <a:rPr lang="en-GB" sz="1100" kern="1200"/>
            <a:t>Understand/analyse possible ways to improve the complex system against a set of often contradictory preferences</a:t>
          </a:r>
          <a:endParaRPr lang="en-US" sz="1100" kern="1200"/>
        </a:p>
        <a:p>
          <a:pPr marL="365760" lvl="1" indent="-365760" algn="l" defTabSz="488950">
            <a:lnSpc>
              <a:spcPct val="100000"/>
            </a:lnSpc>
            <a:spcBef>
              <a:spcPct val="0"/>
            </a:spcBef>
            <a:spcAft>
              <a:spcPts val="600"/>
            </a:spcAft>
            <a:buFont typeface="Wingdings" panose="05000000000000000000" pitchFamily="2" charset="2"/>
            <a:buChar char="q"/>
          </a:pPr>
          <a:r>
            <a:rPr lang="en-GB" sz="1100" kern="1200"/>
            <a:t>Represent the system in a set of models, the architecture – describing the system as components and relationships</a:t>
          </a:r>
          <a:endParaRPr lang="en-US" sz="1100" kern="1200"/>
        </a:p>
      </dsp:txBody>
      <dsp:txXfrm>
        <a:off x="0" y="535535"/>
        <a:ext cx="7623880" cy="352387"/>
      </dsp:txXfrm>
    </dsp:sp>
    <dsp:sp modelId="{A20B7F53-7FA5-4503-B3DF-663038462ED4}">
      <dsp:nvSpPr>
        <dsp:cNvPr id="0" name=""/>
        <dsp:cNvSpPr/>
      </dsp:nvSpPr>
      <dsp:spPr>
        <a:xfrm>
          <a:off x="0" y="887923"/>
          <a:ext cx="7623880" cy="53253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Through multiple Architecture Projects, the EA Landscape is gradually populated.</a:t>
          </a:r>
          <a:endParaRPr lang="en-US" sz="1400" kern="1200"/>
        </a:p>
      </dsp:txBody>
      <dsp:txXfrm>
        <a:off x="25996" y="913919"/>
        <a:ext cx="7571888" cy="480542"/>
      </dsp:txXfrm>
    </dsp:sp>
    <dsp:sp modelId="{56C8D665-076D-4B92-BB1A-CD9EAF4AA5D9}">
      <dsp:nvSpPr>
        <dsp:cNvPr id="0" name=""/>
        <dsp:cNvSpPr/>
      </dsp:nvSpPr>
      <dsp:spPr>
        <a:xfrm>
          <a:off x="0" y="1434366"/>
          <a:ext cx="7623880" cy="53253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EAs should not expect stakeholders to understand the models’ specialized language.</a:t>
          </a:r>
          <a:endParaRPr lang="en-US" sz="1400" kern="1200" dirty="0"/>
        </a:p>
      </dsp:txBody>
      <dsp:txXfrm>
        <a:off x="25996" y="1460362"/>
        <a:ext cx="7571888" cy="480542"/>
      </dsp:txXfrm>
    </dsp:sp>
    <dsp:sp modelId="{F88AE81C-7EE2-45B7-86EE-AD284AD32277}">
      <dsp:nvSpPr>
        <dsp:cNvPr id="0" name=""/>
        <dsp:cNvSpPr/>
      </dsp:nvSpPr>
      <dsp:spPr>
        <a:xfrm>
          <a:off x="0" y="1980809"/>
          <a:ext cx="7623880" cy="53253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EAs communicate with three broad communities - that use the architecture differently:</a:t>
          </a:r>
          <a:endParaRPr lang="en-US" sz="1400" kern="1200"/>
        </a:p>
      </dsp:txBody>
      <dsp:txXfrm>
        <a:off x="25996" y="2006805"/>
        <a:ext cx="7571888" cy="480542"/>
      </dsp:txXfrm>
    </dsp:sp>
    <dsp:sp modelId="{FD2DDEB1-5B91-4458-87D9-BA0C8F85A3FD}">
      <dsp:nvSpPr>
        <dsp:cNvPr id="0" name=""/>
        <dsp:cNvSpPr/>
      </dsp:nvSpPr>
      <dsp:spPr>
        <a:xfrm>
          <a:off x="0" y="2513344"/>
          <a:ext cx="7623880" cy="529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058" tIns="13970" rIns="78232" bIns="13970" numCol="1" spcCol="1270" anchor="t" anchorCtr="0">
          <a:noAutofit/>
        </a:bodyPr>
        <a:lstStyle/>
        <a:p>
          <a:pPr marL="365760" lvl="1" indent="-365760" algn="l" defTabSz="488950">
            <a:lnSpc>
              <a:spcPct val="100000"/>
            </a:lnSpc>
            <a:spcBef>
              <a:spcPts val="600"/>
            </a:spcBef>
            <a:spcAft>
              <a:spcPts val="0"/>
            </a:spcAft>
            <a:buFont typeface="Wingdings" panose="05000000000000000000" pitchFamily="2" charset="2"/>
            <a:buChar char="q"/>
          </a:pPr>
          <a:r>
            <a:rPr lang="en-GB" sz="1100" kern="1200" dirty="0"/>
            <a:t>Stakeholders</a:t>
          </a:r>
          <a:endParaRPr lang="en-US" sz="1100" kern="1200" dirty="0"/>
        </a:p>
        <a:p>
          <a:pPr marL="365760" lvl="1" indent="-365760" algn="l" defTabSz="488950">
            <a:lnSpc>
              <a:spcPct val="100000"/>
            </a:lnSpc>
            <a:spcBef>
              <a:spcPct val="0"/>
            </a:spcBef>
            <a:spcAft>
              <a:spcPts val="0"/>
            </a:spcAft>
            <a:buFont typeface="Wingdings" panose="05000000000000000000" pitchFamily="2" charset="2"/>
            <a:buChar char="q"/>
          </a:pPr>
          <a:r>
            <a:rPr lang="en-GB" sz="1100" kern="1200" dirty="0"/>
            <a:t>Implementers</a:t>
          </a:r>
          <a:endParaRPr lang="en-US" sz="1100" kern="1200" dirty="0"/>
        </a:p>
        <a:p>
          <a:pPr marL="365760" lvl="1" indent="-365760" algn="l" defTabSz="488950">
            <a:lnSpc>
              <a:spcPct val="100000"/>
            </a:lnSpc>
            <a:spcBef>
              <a:spcPct val="0"/>
            </a:spcBef>
            <a:spcAft>
              <a:spcPts val="600"/>
            </a:spcAft>
            <a:buFont typeface="Wingdings" panose="05000000000000000000" pitchFamily="2" charset="2"/>
            <a:buChar char="q"/>
          </a:pPr>
          <a:r>
            <a:rPr lang="en-GB" sz="1100" kern="1200" dirty="0"/>
            <a:t>Decision-makers</a:t>
          </a:r>
          <a:endParaRPr lang="en-US" sz="1100" kern="1200" dirty="0"/>
        </a:p>
      </dsp:txBody>
      <dsp:txXfrm>
        <a:off x="0" y="2513344"/>
        <a:ext cx="7623880" cy="529818"/>
      </dsp:txXfrm>
    </dsp:sp>
    <dsp:sp modelId="{920B8AA9-B13F-4FF5-A2EB-6DF925F5502E}">
      <dsp:nvSpPr>
        <dsp:cNvPr id="0" name=""/>
        <dsp:cNvSpPr/>
      </dsp:nvSpPr>
      <dsp:spPr>
        <a:xfrm>
          <a:off x="0" y="3043163"/>
          <a:ext cx="7623880" cy="53253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Informal communication is the most important communication that will be undertaken and provides confidence that cannot be underestimated.</a:t>
          </a:r>
          <a:endParaRPr lang="en-US" sz="1400" kern="1200"/>
        </a:p>
      </dsp:txBody>
      <dsp:txXfrm>
        <a:off x="25996" y="3069159"/>
        <a:ext cx="7571888" cy="480542"/>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DCDF2-0AE0-4795-BBBB-A61C45D3F5CA}">
      <dsp:nvSpPr>
        <dsp:cNvPr id="0" name=""/>
        <dsp:cNvSpPr/>
      </dsp:nvSpPr>
      <dsp:spPr>
        <a:xfrm>
          <a:off x="0" y="67740"/>
          <a:ext cx="5643332" cy="342026"/>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Implementation and Migration Plan (detailed)</a:t>
          </a:r>
          <a:endParaRPr lang="en-US" sz="1400" kern="1200"/>
        </a:p>
      </dsp:txBody>
      <dsp:txXfrm>
        <a:off x="16696" y="84436"/>
        <a:ext cx="5609940" cy="308634"/>
      </dsp:txXfrm>
    </dsp:sp>
    <dsp:sp modelId="{ED0463F0-91F8-48D8-819F-6845ED09A7A5}">
      <dsp:nvSpPr>
        <dsp:cNvPr id="0" name=""/>
        <dsp:cNvSpPr/>
      </dsp:nvSpPr>
      <dsp:spPr>
        <a:xfrm>
          <a:off x="0" y="470246"/>
          <a:ext cx="5643332" cy="33902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Finalized Architecture Definition Document, including:</a:t>
          </a:r>
          <a:endParaRPr lang="en-US" sz="1400" kern="1200"/>
        </a:p>
      </dsp:txBody>
      <dsp:txXfrm>
        <a:off x="16550" y="486796"/>
        <a:ext cx="5610232" cy="305922"/>
      </dsp:txXfrm>
    </dsp:sp>
    <dsp:sp modelId="{0759FD1F-C520-4866-B2C9-02334420FC88}">
      <dsp:nvSpPr>
        <dsp:cNvPr id="0" name=""/>
        <dsp:cNvSpPr/>
      </dsp:nvSpPr>
      <dsp:spPr>
        <a:xfrm>
          <a:off x="0" y="809269"/>
          <a:ext cx="5643332"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176" tIns="17780" rIns="99568" bIns="17780" numCol="1" spcCol="1270" anchor="ctr" anchorCtr="0">
          <a:noAutofit/>
        </a:bodyPr>
        <a:lstStyle/>
        <a:p>
          <a:pPr marL="365760" lvl="1" indent="-365760" algn="l" defTabSz="622300">
            <a:lnSpc>
              <a:spcPct val="100000"/>
            </a:lnSpc>
            <a:spcBef>
              <a:spcPts val="600"/>
            </a:spcBef>
            <a:spcAft>
              <a:spcPts val="600"/>
            </a:spcAft>
            <a:buFont typeface="Wingdings" panose="05000000000000000000" pitchFamily="2" charset="2"/>
            <a:buChar char="q"/>
          </a:pPr>
          <a:r>
            <a:rPr lang="en-GB" sz="1400" kern="1200"/>
            <a:t>Finalized Transition Architectures, if any</a:t>
          </a:r>
          <a:endParaRPr lang="en-US" sz="1400" kern="1200"/>
        </a:p>
      </dsp:txBody>
      <dsp:txXfrm>
        <a:off x="0" y="809269"/>
        <a:ext cx="5643332" cy="347760"/>
      </dsp:txXfrm>
    </dsp:sp>
    <dsp:sp modelId="{0511BCA4-1A6D-49AE-8470-652C062AC9C1}">
      <dsp:nvSpPr>
        <dsp:cNvPr id="0" name=""/>
        <dsp:cNvSpPr/>
      </dsp:nvSpPr>
      <dsp:spPr>
        <a:xfrm>
          <a:off x="0" y="1157029"/>
          <a:ext cx="5643332" cy="33902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Finalized Architecture Requirements Specification</a:t>
          </a:r>
          <a:endParaRPr lang="en-US" sz="1400" kern="1200"/>
        </a:p>
      </dsp:txBody>
      <dsp:txXfrm>
        <a:off x="16550" y="1173579"/>
        <a:ext cx="5610232" cy="305922"/>
      </dsp:txXfrm>
    </dsp:sp>
    <dsp:sp modelId="{315E405B-C41E-4E19-AA2B-876CA62EB752}">
      <dsp:nvSpPr>
        <dsp:cNvPr id="0" name=""/>
        <dsp:cNvSpPr/>
      </dsp:nvSpPr>
      <dsp:spPr>
        <a:xfrm>
          <a:off x="0" y="1556532"/>
          <a:ext cx="5643332" cy="33902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Finalized Architecture Roadmap</a:t>
          </a:r>
          <a:endParaRPr lang="en-US" sz="1400" kern="1200"/>
        </a:p>
      </dsp:txBody>
      <dsp:txXfrm>
        <a:off x="16550" y="1573082"/>
        <a:ext cx="5610232" cy="305922"/>
      </dsp:txXfrm>
    </dsp:sp>
    <dsp:sp modelId="{1B82B352-756F-4AC4-9593-6FF6E6A91774}">
      <dsp:nvSpPr>
        <dsp:cNvPr id="0" name=""/>
        <dsp:cNvSpPr/>
      </dsp:nvSpPr>
      <dsp:spPr>
        <a:xfrm>
          <a:off x="0" y="1956035"/>
          <a:ext cx="5643332" cy="323176"/>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Re-Usable ABBs</a:t>
          </a:r>
          <a:endParaRPr lang="en-US" sz="1400" kern="1200"/>
        </a:p>
      </dsp:txBody>
      <dsp:txXfrm>
        <a:off x="15776" y="1971811"/>
        <a:ext cx="5611780" cy="291624"/>
      </dsp:txXfrm>
    </dsp:sp>
    <dsp:sp modelId="{B7182712-26A4-4E54-B40C-EC5FE2768A29}">
      <dsp:nvSpPr>
        <dsp:cNvPr id="0" name=""/>
        <dsp:cNvSpPr/>
      </dsp:nvSpPr>
      <dsp:spPr>
        <a:xfrm>
          <a:off x="0" y="2339691"/>
          <a:ext cx="5643332" cy="41744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Requests for Architecture Work  for a new iteration of the ADM (if any)</a:t>
          </a:r>
          <a:endParaRPr lang="en-US" sz="1400" kern="1200"/>
        </a:p>
      </dsp:txBody>
      <dsp:txXfrm>
        <a:off x="20378" y="2360069"/>
        <a:ext cx="5602576" cy="376686"/>
      </dsp:txXfrm>
    </dsp:sp>
    <dsp:sp modelId="{1480F6AA-A32C-46B8-919B-55CC5EBF136C}">
      <dsp:nvSpPr>
        <dsp:cNvPr id="0" name=""/>
        <dsp:cNvSpPr/>
      </dsp:nvSpPr>
      <dsp:spPr>
        <a:xfrm>
          <a:off x="0" y="2817613"/>
          <a:ext cx="5643332" cy="322051"/>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Implementation Governance Model</a:t>
          </a:r>
          <a:endParaRPr lang="en-US" sz="1400" kern="1200"/>
        </a:p>
      </dsp:txBody>
      <dsp:txXfrm>
        <a:off x="15721" y="2833334"/>
        <a:ext cx="5611890" cy="290609"/>
      </dsp:txXfrm>
    </dsp:sp>
    <dsp:sp modelId="{81924321-879B-44CB-A8A3-EAB071AF5AB2}">
      <dsp:nvSpPr>
        <dsp:cNvPr id="0" name=""/>
        <dsp:cNvSpPr/>
      </dsp:nvSpPr>
      <dsp:spPr>
        <a:xfrm>
          <a:off x="0" y="3200145"/>
          <a:ext cx="5643332" cy="323408"/>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Change Requests</a:t>
          </a:r>
          <a:endParaRPr lang="en-US" sz="1400" kern="1200"/>
        </a:p>
      </dsp:txBody>
      <dsp:txXfrm>
        <a:off x="15787" y="3215932"/>
        <a:ext cx="5611758" cy="291834"/>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34C89-8BB9-4399-874F-46A4D1BB89AB}">
      <dsp:nvSpPr>
        <dsp:cNvPr id="0" name=""/>
        <dsp:cNvSpPr/>
      </dsp:nvSpPr>
      <dsp:spPr>
        <a:xfrm>
          <a:off x="0" y="421"/>
          <a:ext cx="7446166" cy="11010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F9CE26-9E81-44BA-AA90-DF11D64223BB}">
      <dsp:nvSpPr>
        <dsp:cNvPr id="0" name=""/>
        <dsp:cNvSpPr/>
      </dsp:nvSpPr>
      <dsp:spPr>
        <a:xfrm>
          <a:off x="333054" y="248147"/>
          <a:ext cx="605554" cy="6055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B86EC4-3D58-4F52-9CE0-67D0DAA2B64C}">
      <dsp:nvSpPr>
        <dsp:cNvPr id="0" name=""/>
        <dsp:cNvSpPr/>
      </dsp:nvSpPr>
      <dsp:spPr>
        <a:xfrm>
          <a:off x="1271664" y="421"/>
          <a:ext cx="6166714" cy="1101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523" tIns="116523" rIns="116523" bIns="116523" numCol="1" spcCol="1270" anchor="ctr" anchorCtr="0">
          <a:noAutofit/>
        </a:bodyPr>
        <a:lstStyle/>
        <a:p>
          <a:pPr marL="0" lvl="0" indent="0" algn="l" defTabSz="622300">
            <a:lnSpc>
              <a:spcPct val="100000"/>
            </a:lnSpc>
            <a:spcBef>
              <a:spcPct val="0"/>
            </a:spcBef>
            <a:spcAft>
              <a:spcPct val="35000"/>
            </a:spcAft>
            <a:buNone/>
          </a:pPr>
          <a:r>
            <a:rPr lang="en-GB" sz="1400" kern="1200"/>
            <a:t>The Statement of Architecture Work is created as a deliverable of Phase A, and is effectively an Architecture Contract between the architecting organization and the sponsor of the Enterprise Architecture</a:t>
          </a:r>
          <a:br>
            <a:rPr lang="en-GB" sz="1400" kern="1200"/>
          </a:br>
          <a:r>
            <a:rPr lang="en-GB" sz="1400" kern="1200"/>
            <a:t>(or the IT governance function, on behalf of the enterprise).</a:t>
          </a:r>
          <a:endParaRPr lang="en-US" sz="1400" kern="1200"/>
        </a:p>
      </dsp:txBody>
      <dsp:txXfrm>
        <a:off x="1271664" y="421"/>
        <a:ext cx="6166714" cy="1101008"/>
      </dsp:txXfrm>
    </dsp:sp>
    <dsp:sp modelId="{B13110FD-D806-4B38-9EDC-7F1FA4629496}">
      <dsp:nvSpPr>
        <dsp:cNvPr id="0" name=""/>
        <dsp:cNvSpPr/>
      </dsp:nvSpPr>
      <dsp:spPr>
        <a:xfrm>
          <a:off x="0" y="1277590"/>
          <a:ext cx="7446166" cy="11010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3F642B-722F-4999-8EA4-1ACC969FB204}">
      <dsp:nvSpPr>
        <dsp:cNvPr id="0" name=""/>
        <dsp:cNvSpPr/>
      </dsp:nvSpPr>
      <dsp:spPr>
        <a:xfrm>
          <a:off x="333054" y="1525317"/>
          <a:ext cx="605554" cy="6055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74F397-E10F-4837-BFD6-AAD103E99A1D}">
      <dsp:nvSpPr>
        <dsp:cNvPr id="0" name=""/>
        <dsp:cNvSpPr/>
      </dsp:nvSpPr>
      <dsp:spPr>
        <a:xfrm>
          <a:off x="1271664" y="1277590"/>
          <a:ext cx="6166714" cy="1101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523" tIns="116523" rIns="116523" bIns="116523" numCol="1" spcCol="1270" anchor="ctr" anchorCtr="0">
          <a:noAutofit/>
        </a:bodyPr>
        <a:lstStyle/>
        <a:p>
          <a:pPr marL="0" lvl="0" indent="0" algn="l" defTabSz="622300">
            <a:lnSpc>
              <a:spcPct val="100000"/>
            </a:lnSpc>
            <a:spcBef>
              <a:spcPct val="0"/>
            </a:spcBef>
            <a:spcAft>
              <a:spcPct val="35000"/>
            </a:spcAft>
            <a:buNone/>
          </a:pPr>
          <a:r>
            <a:rPr lang="en-GB" sz="1400" kern="1200" dirty="0"/>
            <a:t>The typical contents of a Statement of Architecture Work are defined in the TOGAF Standard Architecture Content.</a:t>
          </a:r>
          <a:endParaRPr lang="en-US" sz="1400" kern="1200" dirty="0"/>
        </a:p>
      </dsp:txBody>
      <dsp:txXfrm>
        <a:off x="1271664" y="1277590"/>
        <a:ext cx="6166714" cy="1101008"/>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CDC8A8-0226-7842-ACC5-9FBACE0642FF}">
      <dsp:nvSpPr>
        <dsp:cNvPr id="0" name=""/>
        <dsp:cNvSpPr/>
      </dsp:nvSpPr>
      <dsp:spPr>
        <a:xfrm>
          <a:off x="1240654" y="0"/>
          <a:ext cx="3713753" cy="3713753"/>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8F4437-9842-B846-BE26-965ED62FEDCF}">
      <dsp:nvSpPr>
        <dsp:cNvPr id="0" name=""/>
        <dsp:cNvSpPr/>
      </dsp:nvSpPr>
      <dsp:spPr>
        <a:xfrm>
          <a:off x="1593460" y="352806"/>
          <a:ext cx="1448363" cy="14483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Architecture contract (signed) </a:t>
          </a:r>
          <a:endParaRPr lang="en-NL" sz="1700" kern="1200"/>
        </a:p>
      </dsp:txBody>
      <dsp:txXfrm>
        <a:off x="1664163" y="423509"/>
        <a:ext cx="1306957" cy="1306957"/>
      </dsp:txXfrm>
    </dsp:sp>
    <dsp:sp modelId="{4ADC3957-1580-8E49-86E0-A7060A66A4A6}">
      <dsp:nvSpPr>
        <dsp:cNvPr id="0" name=""/>
        <dsp:cNvSpPr/>
      </dsp:nvSpPr>
      <dsp:spPr>
        <a:xfrm>
          <a:off x="3153236" y="352806"/>
          <a:ext cx="1448363" cy="14483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Compliance assessments</a:t>
          </a:r>
          <a:endParaRPr lang="en-NL" sz="1700" kern="1200"/>
        </a:p>
      </dsp:txBody>
      <dsp:txXfrm>
        <a:off x="3223939" y="423509"/>
        <a:ext cx="1306957" cy="1306957"/>
      </dsp:txXfrm>
    </dsp:sp>
    <dsp:sp modelId="{094AAA38-7C5D-504F-BDFB-E5FFD6130FCC}">
      <dsp:nvSpPr>
        <dsp:cNvPr id="0" name=""/>
        <dsp:cNvSpPr/>
      </dsp:nvSpPr>
      <dsp:spPr>
        <a:xfrm>
          <a:off x="1593460" y="1912582"/>
          <a:ext cx="1448363" cy="14483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Change requests</a:t>
          </a:r>
          <a:endParaRPr lang="en-NL" sz="1700" kern="1200"/>
        </a:p>
      </dsp:txBody>
      <dsp:txXfrm>
        <a:off x="1664163" y="1983285"/>
        <a:ext cx="1306957" cy="1306957"/>
      </dsp:txXfrm>
    </dsp:sp>
    <dsp:sp modelId="{CFCB2C31-E7E4-784C-A1EA-79F9EFB548C0}">
      <dsp:nvSpPr>
        <dsp:cNvPr id="0" name=""/>
        <dsp:cNvSpPr/>
      </dsp:nvSpPr>
      <dsp:spPr>
        <a:xfrm>
          <a:off x="3153236" y="1912582"/>
          <a:ext cx="1448363" cy="14483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Architecture-compliant solutions deployed</a:t>
          </a:r>
          <a:endParaRPr lang="en-NL" sz="1700" kern="1200"/>
        </a:p>
      </dsp:txBody>
      <dsp:txXfrm>
        <a:off x="3223939" y="1983285"/>
        <a:ext cx="1306957" cy="1306957"/>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0C428-B229-4D99-8BFD-B6CF828F380F}">
      <dsp:nvSpPr>
        <dsp:cNvPr id="0" name=""/>
        <dsp:cNvSpPr/>
      </dsp:nvSpPr>
      <dsp:spPr>
        <a:xfrm>
          <a:off x="0" y="2967423"/>
          <a:ext cx="7974179" cy="389472"/>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Involve all stakeholders, decision-makers, and implementers to complete the assessment.</a:t>
          </a:r>
          <a:endParaRPr lang="en-US" sz="1400" kern="1200"/>
        </a:p>
      </dsp:txBody>
      <dsp:txXfrm>
        <a:off x="0" y="2967423"/>
        <a:ext cx="7974179" cy="389472"/>
      </dsp:txXfrm>
    </dsp:sp>
    <dsp:sp modelId="{38682383-A12D-41DD-BEE3-934B7083FCB2}">
      <dsp:nvSpPr>
        <dsp:cNvPr id="0" name=""/>
        <dsp:cNvSpPr/>
      </dsp:nvSpPr>
      <dsp:spPr>
        <a:xfrm rot="10800000">
          <a:off x="0" y="2374256"/>
          <a:ext cx="7974179" cy="599009"/>
        </a:xfrm>
        <a:prstGeom prst="upArrowCallou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It justifies the Request for Architecture Work for the next set of initiatives.</a:t>
          </a:r>
          <a:endParaRPr lang="en-US" sz="1400" kern="1200"/>
        </a:p>
      </dsp:txBody>
      <dsp:txXfrm rot="10800000">
        <a:off x="0" y="2374256"/>
        <a:ext cx="7974179" cy="389218"/>
      </dsp:txXfrm>
    </dsp:sp>
    <dsp:sp modelId="{AB28074F-9794-45F7-BBEB-64E613DE8AF2}">
      <dsp:nvSpPr>
        <dsp:cNvPr id="0" name=""/>
        <dsp:cNvSpPr/>
      </dsp:nvSpPr>
      <dsp:spPr>
        <a:xfrm rot="10800000">
          <a:off x="0" y="1781089"/>
          <a:ext cx="7974179" cy="599009"/>
        </a:xfrm>
        <a:prstGeom prst="upArrowCallou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This assessment is the next critical activity the Architecture Practitioner performs.</a:t>
          </a:r>
          <a:endParaRPr lang="en-US" sz="1400" kern="1200"/>
        </a:p>
      </dsp:txBody>
      <dsp:txXfrm rot="10800000">
        <a:off x="0" y="1781089"/>
        <a:ext cx="7974179" cy="389218"/>
      </dsp:txXfrm>
    </dsp:sp>
    <dsp:sp modelId="{D04C91BD-2AD3-47DD-ACAC-CFEAE05D8D4E}">
      <dsp:nvSpPr>
        <dsp:cNvPr id="0" name=""/>
        <dsp:cNvSpPr/>
      </dsp:nvSpPr>
      <dsp:spPr>
        <a:xfrm rot="10800000">
          <a:off x="0" y="1187922"/>
          <a:ext cx="7974179" cy="599009"/>
        </a:xfrm>
        <a:prstGeom prst="upArrowCallou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All the development that happened in the Enterprise, and the industry, that was kept away from impacting solution delivery is added to the assessment set. </a:t>
          </a:r>
          <a:endParaRPr lang="en-US" sz="1400" kern="1200"/>
        </a:p>
      </dsp:txBody>
      <dsp:txXfrm rot="10800000">
        <a:off x="0" y="1187922"/>
        <a:ext cx="7974179" cy="389218"/>
      </dsp:txXfrm>
    </dsp:sp>
    <dsp:sp modelId="{37DB1088-BB19-4E85-8233-718DD091DB34}">
      <dsp:nvSpPr>
        <dsp:cNvPr id="0" name=""/>
        <dsp:cNvSpPr/>
      </dsp:nvSpPr>
      <dsp:spPr>
        <a:xfrm rot="10800000">
          <a:off x="0" y="594755"/>
          <a:ext cx="7974179" cy="599009"/>
        </a:xfrm>
        <a:prstGeom prst="upArrowCallou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It is the basis for evolving and analyzing the roadmap to the Target Architecture. </a:t>
          </a:r>
          <a:endParaRPr lang="en-US" sz="1400" kern="1200"/>
        </a:p>
      </dsp:txBody>
      <dsp:txXfrm rot="10800000">
        <a:off x="0" y="594755"/>
        <a:ext cx="7974179" cy="389218"/>
      </dsp:txXfrm>
    </dsp:sp>
    <dsp:sp modelId="{3B358DC7-BA97-4D5E-9726-405F8DE53908}">
      <dsp:nvSpPr>
        <dsp:cNvPr id="0" name=""/>
        <dsp:cNvSpPr/>
      </dsp:nvSpPr>
      <dsp:spPr>
        <a:xfrm rot="10800000">
          <a:off x="0" y="1588"/>
          <a:ext cx="7974179" cy="599009"/>
        </a:xfrm>
        <a:prstGeom prst="upArrowCallou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The realized solution is the new Baseline. </a:t>
          </a:r>
          <a:endParaRPr lang="en-US" sz="1400" kern="1200"/>
        </a:p>
      </dsp:txBody>
      <dsp:txXfrm rot="10800000">
        <a:off x="0" y="1588"/>
        <a:ext cx="7974179" cy="389218"/>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BF988-D9D4-4DD4-B554-A59A68A5BE98}">
      <dsp:nvSpPr>
        <dsp:cNvPr id="0" name=""/>
        <dsp:cNvSpPr/>
      </dsp:nvSpPr>
      <dsp:spPr>
        <a:xfrm>
          <a:off x="2402526" y="614545"/>
          <a:ext cx="316766" cy="91440"/>
        </a:xfrm>
        <a:custGeom>
          <a:avLst/>
          <a:gdLst/>
          <a:ahLst/>
          <a:cxnLst/>
          <a:rect l="0" t="0" r="0" b="0"/>
          <a:pathLst>
            <a:path>
              <a:moveTo>
                <a:pt x="0" y="45720"/>
              </a:moveTo>
              <a:lnTo>
                <a:pt x="3167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552224" y="658527"/>
        <a:ext cx="17368" cy="3477"/>
      </dsp:txXfrm>
    </dsp:sp>
    <dsp:sp modelId="{387A9652-0D44-4784-982B-A7561D451C5F}">
      <dsp:nvSpPr>
        <dsp:cNvPr id="0" name=""/>
        <dsp:cNvSpPr/>
      </dsp:nvSpPr>
      <dsp:spPr>
        <a:xfrm>
          <a:off x="894038" y="9991"/>
          <a:ext cx="1510287" cy="130054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Contractually, this is the post-rollout warranty period, putting the solution in the hands of the beneficiaries.</a:t>
          </a:r>
          <a:endParaRPr lang="en-US" sz="1100" kern="1200"/>
        </a:p>
      </dsp:txBody>
      <dsp:txXfrm>
        <a:off x="957526" y="73479"/>
        <a:ext cx="1383311" cy="1173572"/>
      </dsp:txXfrm>
    </dsp:sp>
    <dsp:sp modelId="{776E4EFE-7D2B-4C28-8E71-088F24B278E4}">
      <dsp:nvSpPr>
        <dsp:cNvPr id="0" name=""/>
        <dsp:cNvSpPr/>
      </dsp:nvSpPr>
      <dsp:spPr>
        <a:xfrm>
          <a:off x="4260179" y="614545"/>
          <a:ext cx="316766" cy="91440"/>
        </a:xfrm>
        <a:custGeom>
          <a:avLst/>
          <a:gdLst/>
          <a:ahLst/>
          <a:cxnLst/>
          <a:rect l="0" t="0" r="0" b="0"/>
          <a:pathLst>
            <a:path>
              <a:moveTo>
                <a:pt x="0" y="45720"/>
              </a:moveTo>
              <a:lnTo>
                <a:pt x="3167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409878" y="658527"/>
        <a:ext cx="17368" cy="3477"/>
      </dsp:txXfrm>
    </dsp:sp>
    <dsp:sp modelId="{F9368557-D510-4192-9578-2712DBF507DF}">
      <dsp:nvSpPr>
        <dsp:cNvPr id="0" name=""/>
        <dsp:cNvSpPr/>
      </dsp:nvSpPr>
      <dsp:spPr>
        <a:xfrm>
          <a:off x="2751692" y="13267"/>
          <a:ext cx="1510287" cy="12939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The engagement of the Architecture Practitioner comes to a conclusion when the solution is put to ‘Successful usage’ - the first 30, 60, or 90 days.</a:t>
          </a:r>
          <a:endParaRPr lang="en-US" sz="1100" kern="1200"/>
        </a:p>
      </dsp:txBody>
      <dsp:txXfrm>
        <a:off x="2814860" y="76435"/>
        <a:ext cx="1383951" cy="1167660"/>
      </dsp:txXfrm>
    </dsp:sp>
    <dsp:sp modelId="{E667EC5A-E12B-428A-85AD-1EA1DA233777}">
      <dsp:nvSpPr>
        <dsp:cNvPr id="0" name=""/>
        <dsp:cNvSpPr/>
      </dsp:nvSpPr>
      <dsp:spPr>
        <a:xfrm>
          <a:off x="6117833" y="614545"/>
          <a:ext cx="316766" cy="91440"/>
        </a:xfrm>
        <a:custGeom>
          <a:avLst/>
          <a:gdLst/>
          <a:ahLst/>
          <a:cxnLst/>
          <a:rect l="0" t="0" r="0" b="0"/>
          <a:pathLst>
            <a:path>
              <a:moveTo>
                <a:pt x="0" y="45720"/>
              </a:moveTo>
              <a:lnTo>
                <a:pt x="3167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6267532" y="658527"/>
        <a:ext cx="17368" cy="3477"/>
      </dsp:txXfrm>
    </dsp:sp>
    <dsp:sp modelId="{8EC61367-09E7-45E0-A9DA-FB862FB0B709}">
      <dsp:nvSpPr>
        <dsp:cNvPr id="0" name=""/>
        <dsp:cNvSpPr/>
      </dsp:nvSpPr>
      <dsp:spPr>
        <a:xfrm>
          <a:off x="4609346" y="4491"/>
          <a:ext cx="1510287" cy="131154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The EA initiates a Gap Analysis between the realized architecture and the Baseline Architecture. </a:t>
          </a:r>
          <a:endParaRPr lang="en-US" sz="1100" kern="1200"/>
        </a:p>
      </dsp:txBody>
      <dsp:txXfrm>
        <a:off x="4673370" y="68515"/>
        <a:ext cx="1382239" cy="1183500"/>
      </dsp:txXfrm>
    </dsp:sp>
    <dsp:sp modelId="{164074A3-6B74-4072-B96A-19FA17DCDF5A}">
      <dsp:nvSpPr>
        <dsp:cNvPr id="0" name=""/>
        <dsp:cNvSpPr/>
      </dsp:nvSpPr>
      <dsp:spPr>
        <a:xfrm>
          <a:off x="1649182" y="1308109"/>
          <a:ext cx="5572961" cy="325474"/>
        </a:xfrm>
        <a:custGeom>
          <a:avLst/>
          <a:gdLst/>
          <a:ahLst/>
          <a:cxnLst/>
          <a:rect l="0" t="0" r="0" b="0"/>
          <a:pathLst>
            <a:path>
              <a:moveTo>
                <a:pt x="5572961" y="0"/>
              </a:moveTo>
              <a:lnTo>
                <a:pt x="5572961" y="179837"/>
              </a:lnTo>
              <a:lnTo>
                <a:pt x="0" y="179837"/>
              </a:lnTo>
              <a:lnTo>
                <a:pt x="0" y="325474"/>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296054" y="1469108"/>
        <a:ext cx="279216" cy="3477"/>
      </dsp:txXfrm>
    </dsp:sp>
    <dsp:sp modelId="{FF904DA0-F32B-415B-9AA9-DCF44FB630C0}">
      <dsp:nvSpPr>
        <dsp:cNvPr id="0" name=""/>
        <dsp:cNvSpPr/>
      </dsp:nvSpPr>
      <dsp:spPr>
        <a:xfrm>
          <a:off x="6466999" y="10621"/>
          <a:ext cx="1510287" cy="12992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Closure of the Architecture Project is achieved when the Implementation EA accepts the superior architecture. </a:t>
          </a:r>
          <a:endParaRPr lang="en-US" sz="1100" kern="1200"/>
        </a:p>
      </dsp:txBody>
      <dsp:txXfrm>
        <a:off x="6530425" y="74047"/>
        <a:ext cx="1383435" cy="1172436"/>
      </dsp:txXfrm>
    </dsp:sp>
    <dsp:sp modelId="{ED4DD81C-272D-42B6-B385-33034A61167E}">
      <dsp:nvSpPr>
        <dsp:cNvPr id="0" name=""/>
        <dsp:cNvSpPr/>
      </dsp:nvSpPr>
      <dsp:spPr>
        <a:xfrm>
          <a:off x="2402526" y="2070772"/>
          <a:ext cx="316766" cy="91440"/>
        </a:xfrm>
        <a:custGeom>
          <a:avLst/>
          <a:gdLst/>
          <a:ahLst/>
          <a:cxnLst/>
          <a:rect l="0" t="0" r="0" b="0"/>
          <a:pathLst>
            <a:path>
              <a:moveTo>
                <a:pt x="0" y="45720"/>
              </a:moveTo>
              <a:lnTo>
                <a:pt x="3167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552224" y="2114754"/>
        <a:ext cx="17368" cy="3477"/>
      </dsp:txXfrm>
    </dsp:sp>
    <dsp:sp modelId="{3E46F711-9216-438A-BB50-B2A4D233611D}">
      <dsp:nvSpPr>
        <dsp:cNvPr id="0" name=""/>
        <dsp:cNvSpPr/>
      </dsp:nvSpPr>
      <dsp:spPr>
        <a:xfrm>
          <a:off x="894038" y="1665984"/>
          <a:ext cx="1510287" cy="9010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The oversight provided by the EA is retained until solution delivery.</a:t>
          </a:r>
          <a:endParaRPr lang="en-US" sz="1100" kern="1200"/>
        </a:p>
      </dsp:txBody>
      <dsp:txXfrm>
        <a:off x="938022" y="1709968"/>
        <a:ext cx="1422319" cy="813048"/>
      </dsp:txXfrm>
    </dsp:sp>
    <dsp:sp modelId="{062CFAC7-9468-4AD1-BA7A-5AEB2C02D62C}">
      <dsp:nvSpPr>
        <dsp:cNvPr id="0" name=""/>
        <dsp:cNvSpPr/>
      </dsp:nvSpPr>
      <dsp:spPr>
        <a:xfrm>
          <a:off x="4260179" y="2070772"/>
          <a:ext cx="316766" cy="91440"/>
        </a:xfrm>
        <a:custGeom>
          <a:avLst/>
          <a:gdLst/>
          <a:ahLst/>
          <a:cxnLst/>
          <a:rect l="0" t="0" r="0" b="0"/>
          <a:pathLst>
            <a:path>
              <a:moveTo>
                <a:pt x="0" y="45720"/>
              </a:moveTo>
              <a:lnTo>
                <a:pt x="3167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409878" y="2114754"/>
        <a:ext cx="17368" cy="3477"/>
      </dsp:txXfrm>
    </dsp:sp>
    <dsp:sp modelId="{8D190157-3116-4578-8DBF-7180138D9691}">
      <dsp:nvSpPr>
        <dsp:cNvPr id="0" name=""/>
        <dsp:cNvSpPr/>
      </dsp:nvSpPr>
      <dsp:spPr>
        <a:xfrm>
          <a:off x="2751692" y="1663406"/>
          <a:ext cx="1510287" cy="9061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Document the Lessons Learned.</a:t>
          </a:r>
          <a:endParaRPr lang="en-US" sz="1100" kern="1200"/>
        </a:p>
      </dsp:txBody>
      <dsp:txXfrm>
        <a:off x="2795928" y="1707642"/>
        <a:ext cx="1421815" cy="817700"/>
      </dsp:txXfrm>
    </dsp:sp>
    <dsp:sp modelId="{65257329-0329-4C29-B9A6-53FDF206B6ED}">
      <dsp:nvSpPr>
        <dsp:cNvPr id="0" name=""/>
        <dsp:cNvSpPr/>
      </dsp:nvSpPr>
      <dsp:spPr>
        <a:xfrm>
          <a:off x="6117833" y="2070772"/>
          <a:ext cx="316766" cy="91440"/>
        </a:xfrm>
        <a:custGeom>
          <a:avLst/>
          <a:gdLst/>
          <a:ahLst/>
          <a:cxnLst/>
          <a:rect l="0" t="0" r="0" b="0"/>
          <a:pathLst>
            <a:path>
              <a:moveTo>
                <a:pt x="0" y="45720"/>
              </a:moveTo>
              <a:lnTo>
                <a:pt x="3167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6267532" y="2114754"/>
        <a:ext cx="17368" cy="3477"/>
      </dsp:txXfrm>
    </dsp:sp>
    <dsp:sp modelId="{71E8ECCC-E54E-4B35-A44E-2D1B8BE5922E}">
      <dsp:nvSpPr>
        <dsp:cNvPr id="0" name=""/>
        <dsp:cNvSpPr/>
      </dsp:nvSpPr>
      <dsp:spPr>
        <a:xfrm>
          <a:off x="4609346" y="1663406"/>
          <a:ext cx="1510287" cy="9061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Document controls and constraints that accelerated the overall delivery.</a:t>
          </a:r>
          <a:endParaRPr lang="en-US" sz="1100" kern="1200"/>
        </a:p>
      </dsp:txBody>
      <dsp:txXfrm>
        <a:off x="4653582" y="1707642"/>
        <a:ext cx="1421815" cy="817700"/>
      </dsp:txXfrm>
    </dsp:sp>
    <dsp:sp modelId="{BDD61E53-FEC1-43CE-A400-F7A01BEAB535}">
      <dsp:nvSpPr>
        <dsp:cNvPr id="0" name=""/>
        <dsp:cNvSpPr/>
      </dsp:nvSpPr>
      <dsp:spPr>
        <a:xfrm>
          <a:off x="1649182" y="2567778"/>
          <a:ext cx="5572961" cy="316766"/>
        </a:xfrm>
        <a:custGeom>
          <a:avLst/>
          <a:gdLst/>
          <a:ahLst/>
          <a:cxnLst/>
          <a:rect l="0" t="0" r="0" b="0"/>
          <a:pathLst>
            <a:path>
              <a:moveTo>
                <a:pt x="5572961" y="0"/>
              </a:moveTo>
              <a:lnTo>
                <a:pt x="5572961" y="175483"/>
              </a:lnTo>
              <a:lnTo>
                <a:pt x="0" y="175483"/>
              </a:lnTo>
              <a:lnTo>
                <a:pt x="0" y="31676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296068" y="2724423"/>
        <a:ext cx="279188" cy="3477"/>
      </dsp:txXfrm>
    </dsp:sp>
    <dsp:sp modelId="{80C249E1-2F93-40C9-94E1-B3047D7DD8DD}">
      <dsp:nvSpPr>
        <dsp:cNvPr id="0" name=""/>
        <dsp:cNvSpPr/>
      </dsp:nvSpPr>
      <dsp:spPr>
        <a:xfrm>
          <a:off x="6466999" y="1663406"/>
          <a:ext cx="1510287" cy="9061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Update the cascading impact of the project on the EA Landscape and roadmap.</a:t>
          </a:r>
          <a:endParaRPr lang="en-US" sz="1100" kern="1200"/>
        </a:p>
      </dsp:txBody>
      <dsp:txXfrm>
        <a:off x="6511235" y="1707642"/>
        <a:ext cx="1421815" cy="817700"/>
      </dsp:txXfrm>
    </dsp:sp>
    <dsp:sp modelId="{82F7852B-4AE2-4609-8986-C984B8BAEAC4}">
      <dsp:nvSpPr>
        <dsp:cNvPr id="0" name=""/>
        <dsp:cNvSpPr/>
      </dsp:nvSpPr>
      <dsp:spPr>
        <a:xfrm>
          <a:off x="894038" y="2916945"/>
          <a:ext cx="1510287" cy="9061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005" tIns="77682" rIns="74005" bIns="77682" numCol="1" spcCol="1270" anchor="ctr" anchorCtr="0">
          <a:noAutofit/>
        </a:bodyPr>
        <a:lstStyle/>
        <a:p>
          <a:pPr marL="0" lvl="0" indent="0" algn="ctr" defTabSz="488950">
            <a:lnSpc>
              <a:spcPct val="90000"/>
            </a:lnSpc>
            <a:spcBef>
              <a:spcPct val="0"/>
            </a:spcBef>
            <a:spcAft>
              <a:spcPct val="35000"/>
            </a:spcAft>
            <a:buNone/>
          </a:pPr>
          <a:r>
            <a:rPr lang="en-GB" sz="1100" kern="1200"/>
            <a:t>Validate, close, and update the Enterprise backlog.</a:t>
          </a:r>
          <a:endParaRPr lang="en-US" sz="1100" kern="1200"/>
        </a:p>
      </dsp:txBody>
      <dsp:txXfrm>
        <a:off x="938274" y="2961181"/>
        <a:ext cx="1421815" cy="817700"/>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1B0CD-ED55-42E6-9ECE-E49FB65E5C7A}">
      <dsp:nvSpPr>
        <dsp:cNvPr id="0" name=""/>
        <dsp:cNvSpPr/>
      </dsp:nvSpPr>
      <dsp:spPr>
        <a:xfrm>
          <a:off x="0" y="418"/>
          <a:ext cx="7900988" cy="979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0E17DD-C882-41DD-8D88-853029B2FB68}">
      <dsp:nvSpPr>
        <dsp:cNvPr id="0" name=""/>
        <dsp:cNvSpPr/>
      </dsp:nvSpPr>
      <dsp:spPr>
        <a:xfrm>
          <a:off x="296291" y="220800"/>
          <a:ext cx="538711" cy="538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6B21AE-A861-4E84-ADEA-9C573256C5C3}">
      <dsp:nvSpPr>
        <dsp:cNvPr id="0" name=""/>
        <dsp:cNvSpPr/>
      </dsp:nvSpPr>
      <dsp:spPr>
        <a:xfrm>
          <a:off x="1131293" y="418"/>
          <a:ext cx="6769694" cy="979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61" tIns="103661" rIns="103661" bIns="103661" numCol="1" spcCol="1270" anchor="ctr" anchorCtr="0">
          <a:noAutofit/>
        </a:bodyPr>
        <a:lstStyle/>
        <a:p>
          <a:pPr marL="0" lvl="0" indent="0" algn="l" defTabSz="800100">
            <a:lnSpc>
              <a:spcPct val="100000"/>
            </a:lnSpc>
            <a:spcBef>
              <a:spcPct val="0"/>
            </a:spcBef>
            <a:spcAft>
              <a:spcPct val="35000"/>
            </a:spcAft>
            <a:buNone/>
          </a:pPr>
          <a:r>
            <a:rPr lang="en-US" sz="1800" kern="1200" baseline="0" dirty="0"/>
            <a:t>The goal of an Architecture Change Management process is to ensure that the architecture achieves its original target business value.</a:t>
          </a:r>
          <a:endParaRPr lang="en-US" sz="1800" kern="1200" dirty="0"/>
        </a:p>
      </dsp:txBody>
      <dsp:txXfrm>
        <a:off x="1131293" y="418"/>
        <a:ext cx="6769694" cy="979475"/>
      </dsp:txXfrm>
    </dsp:sp>
    <dsp:sp modelId="{699993E1-D0F9-4F2C-A04D-DE09528399BF}">
      <dsp:nvSpPr>
        <dsp:cNvPr id="0" name=""/>
        <dsp:cNvSpPr/>
      </dsp:nvSpPr>
      <dsp:spPr>
        <a:xfrm>
          <a:off x="0" y="1224762"/>
          <a:ext cx="7900988" cy="979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1D94CC-1A2F-4F52-9827-7F4E67707A74}">
      <dsp:nvSpPr>
        <dsp:cNvPr id="0" name=""/>
        <dsp:cNvSpPr/>
      </dsp:nvSpPr>
      <dsp:spPr>
        <a:xfrm>
          <a:off x="296291" y="1445144"/>
          <a:ext cx="538711" cy="538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CA81D8-79DE-44F9-9BE8-59CA5C3F1BA3}">
      <dsp:nvSpPr>
        <dsp:cNvPr id="0" name=""/>
        <dsp:cNvSpPr/>
      </dsp:nvSpPr>
      <dsp:spPr>
        <a:xfrm>
          <a:off x="1131293" y="1224762"/>
          <a:ext cx="3555444" cy="979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61" tIns="103661" rIns="103661" bIns="103661" numCol="1" spcCol="1270" anchor="ctr" anchorCtr="0">
          <a:noAutofit/>
        </a:bodyPr>
        <a:lstStyle/>
        <a:p>
          <a:pPr marL="0" lvl="0" indent="0" algn="l" defTabSz="800100">
            <a:lnSpc>
              <a:spcPct val="100000"/>
            </a:lnSpc>
            <a:spcBef>
              <a:spcPct val="0"/>
            </a:spcBef>
            <a:spcAft>
              <a:spcPct val="35000"/>
            </a:spcAft>
            <a:buNone/>
          </a:pPr>
          <a:r>
            <a:rPr lang="en-US" sz="1800" kern="1200" baseline="0"/>
            <a:t>This can be done by:</a:t>
          </a:r>
          <a:endParaRPr lang="en-US" sz="1800" kern="1200"/>
        </a:p>
      </dsp:txBody>
      <dsp:txXfrm>
        <a:off x="1131293" y="1224762"/>
        <a:ext cx="3555444" cy="979475"/>
      </dsp:txXfrm>
    </dsp:sp>
    <dsp:sp modelId="{D2DA0372-FC6E-44C2-B72E-E10BF2176E48}">
      <dsp:nvSpPr>
        <dsp:cNvPr id="0" name=""/>
        <dsp:cNvSpPr/>
      </dsp:nvSpPr>
      <dsp:spPr>
        <a:xfrm>
          <a:off x="4686738" y="1224762"/>
          <a:ext cx="3214249" cy="979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61" tIns="103661" rIns="103661" bIns="103661" numCol="1" spcCol="1270" anchor="ctr" anchorCtr="0">
          <a:noAutofit/>
        </a:bodyPr>
        <a:lstStyle/>
        <a:p>
          <a:pPr marL="0" lvl="0" indent="0" algn="l" defTabSz="622300">
            <a:lnSpc>
              <a:spcPct val="100000"/>
            </a:lnSpc>
            <a:spcBef>
              <a:spcPct val="0"/>
            </a:spcBef>
            <a:spcAft>
              <a:spcPct val="35000"/>
            </a:spcAft>
            <a:buNone/>
          </a:pPr>
          <a:r>
            <a:rPr lang="en-US" sz="1400" kern="1200" baseline="0"/>
            <a:t>1. Ensuring that changes to the architecture are properly managed</a:t>
          </a:r>
          <a:endParaRPr lang="en-US" sz="1400" kern="1200"/>
        </a:p>
        <a:p>
          <a:pPr marL="0" lvl="0" indent="0" algn="l" defTabSz="622300">
            <a:lnSpc>
              <a:spcPct val="100000"/>
            </a:lnSpc>
            <a:spcBef>
              <a:spcPct val="0"/>
            </a:spcBef>
            <a:spcAft>
              <a:spcPct val="35000"/>
            </a:spcAft>
            <a:buNone/>
          </a:pPr>
          <a:r>
            <a:rPr lang="en-US" sz="1400" kern="1200" baseline="0"/>
            <a:t>2. Supporting a dynamic architecture</a:t>
          </a:r>
          <a:endParaRPr lang="en-US" sz="1400" kern="1200"/>
        </a:p>
      </dsp:txBody>
      <dsp:txXfrm>
        <a:off x="4686738" y="1224762"/>
        <a:ext cx="3214249" cy="979475"/>
      </dsp:txXfrm>
    </dsp:sp>
    <dsp:sp modelId="{0FCD0949-C931-4B97-804B-C4B977AC1D1A}">
      <dsp:nvSpPr>
        <dsp:cNvPr id="0" name=""/>
        <dsp:cNvSpPr/>
      </dsp:nvSpPr>
      <dsp:spPr>
        <a:xfrm>
          <a:off x="0" y="2449106"/>
          <a:ext cx="7900988" cy="979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F813FB-68ED-486B-A3FD-0A1E5AC725FF}">
      <dsp:nvSpPr>
        <dsp:cNvPr id="0" name=""/>
        <dsp:cNvSpPr/>
      </dsp:nvSpPr>
      <dsp:spPr>
        <a:xfrm>
          <a:off x="296291" y="2669488"/>
          <a:ext cx="538711" cy="538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5C260E-F945-4A20-B7EA-FDB399EA8BC3}">
      <dsp:nvSpPr>
        <dsp:cNvPr id="0" name=""/>
        <dsp:cNvSpPr/>
      </dsp:nvSpPr>
      <dsp:spPr>
        <a:xfrm>
          <a:off x="1131293" y="2449106"/>
          <a:ext cx="3555444" cy="979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61" tIns="103661" rIns="103661" bIns="103661" numCol="1" spcCol="1270" anchor="ctr" anchorCtr="0">
          <a:noAutofit/>
        </a:bodyPr>
        <a:lstStyle/>
        <a:p>
          <a:pPr marL="0" lvl="0" indent="0" algn="l" defTabSz="800100">
            <a:lnSpc>
              <a:spcPct val="100000"/>
            </a:lnSpc>
            <a:spcBef>
              <a:spcPct val="0"/>
            </a:spcBef>
            <a:spcAft>
              <a:spcPct val="35000"/>
            </a:spcAft>
            <a:buNone/>
          </a:pPr>
          <a:r>
            <a:rPr lang="en-US" sz="1800" kern="1200" baseline="0"/>
            <a:t>The process will determine the circumstances under which:</a:t>
          </a:r>
          <a:endParaRPr lang="en-US" sz="1800" kern="1200"/>
        </a:p>
      </dsp:txBody>
      <dsp:txXfrm>
        <a:off x="1131293" y="2449106"/>
        <a:ext cx="3555444" cy="979475"/>
      </dsp:txXfrm>
    </dsp:sp>
    <dsp:sp modelId="{D06668BD-F7AB-46EC-B6B9-DCC58AA77B00}">
      <dsp:nvSpPr>
        <dsp:cNvPr id="0" name=""/>
        <dsp:cNvSpPr/>
      </dsp:nvSpPr>
      <dsp:spPr>
        <a:xfrm>
          <a:off x="4686738" y="2449106"/>
          <a:ext cx="3214249" cy="979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61" tIns="103661" rIns="103661" bIns="103661" numCol="1" spcCol="1270" anchor="ctr" anchorCtr="0">
          <a:noAutofit/>
        </a:bodyPr>
        <a:lstStyle/>
        <a:p>
          <a:pPr marL="0" lvl="0" indent="0" algn="l" defTabSz="622300">
            <a:lnSpc>
              <a:spcPct val="100000"/>
            </a:lnSpc>
            <a:spcBef>
              <a:spcPct val="0"/>
            </a:spcBef>
            <a:spcAft>
              <a:spcPct val="35000"/>
            </a:spcAft>
            <a:buNone/>
          </a:pPr>
          <a:r>
            <a:rPr lang="en-US" sz="1400" kern="1200" baseline="0"/>
            <a:t>1. The architecture will be permitted to change after deployment</a:t>
          </a:r>
          <a:endParaRPr lang="en-US" sz="1400" kern="1200"/>
        </a:p>
        <a:p>
          <a:pPr marL="0" lvl="0" indent="0" algn="l" defTabSz="622300">
            <a:lnSpc>
              <a:spcPct val="100000"/>
            </a:lnSpc>
            <a:spcBef>
              <a:spcPct val="0"/>
            </a:spcBef>
            <a:spcAft>
              <a:spcPct val="35000"/>
            </a:spcAft>
            <a:buNone/>
          </a:pPr>
          <a:r>
            <a:rPr lang="en-US" sz="1400" kern="1200" baseline="0"/>
            <a:t>2. Another ADM cycle is triggered.</a:t>
          </a:r>
          <a:endParaRPr lang="en-US" sz="1400" kern="1200"/>
        </a:p>
      </dsp:txBody>
      <dsp:txXfrm>
        <a:off x="4686738" y="2449106"/>
        <a:ext cx="3214249" cy="979475"/>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761797-7FFF-264D-B002-769B8AE9309E}">
      <dsp:nvSpPr>
        <dsp:cNvPr id="0" name=""/>
        <dsp:cNvSpPr/>
      </dsp:nvSpPr>
      <dsp:spPr>
        <a:xfrm>
          <a:off x="1049340" y="-131015"/>
          <a:ext cx="3765653" cy="3765653"/>
        </a:xfrm>
        <a:prstGeom prst="circularArrow">
          <a:avLst>
            <a:gd name="adj1" fmla="val 5689"/>
            <a:gd name="adj2" fmla="val 340510"/>
            <a:gd name="adj3" fmla="val 12515005"/>
            <a:gd name="adj4" fmla="val 18203555"/>
            <a:gd name="adj5" fmla="val 5908"/>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F0DD58-8264-0540-BB4D-9342BD5DCBD2}">
      <dsp:nvSpPr>
        <dsp:cNvPr id="0" name=""/>
        <dsp:cNvSpPr/>
      </dsp:nvSpPr>
      <dsp:spPr>
        <a:xfrm>
          <a:off x="1633680" y="-96576"/>
          <a:ext cx="2596972" cy="16140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Reference Materials external to the enterprise:</a:t>
          </a:r>
          <a:endParaRPr lang="en-US" sz="1800" kern="1200"/>
        </a:p>
        <a:p>
          <a:pPr marL="114300" lvl="1" indent="-114300" algn="l" defTabSz="533400">
            <a:lnSpc>
              <a:spcPct val="90000"/>
            </a:lnSpc>
            <a:spcBef>
              <a:spcPct val="0"/>
            </a:spcBef>
            <a:spcAft>
              <a:spcPct val="15000"/>
            </a:spcAft>
            <a:buChar char="•"/>
          </a:pPr>
          <a:r>
            <a:rPr lang="en-GB" sz="1200" kern="1200"/>
            <a:t>Architecture reference materials</a:t>
          </a:r>
          <a:endParaRPr lang="en-US" sz="1200" kern="1200"/>
        </a:p>
      </dsp:txBody>
      <dsp:txXfrm>
        <a:off x="1712474" y="-17782"/>
        <a:ext cx="2439384" cy="1456508"/>
      </dsp:txXfrm>
    </dsp:sp>
    <dsp:sp modelId="{211F0A86-D6E6-4F4F-AB02-1E0CDDBE49A1}">
      <dsp:nvSpPr>
        <dsp:cNvPr id="0" name=""/>
        <dsp:cNvSpPr/>
      </dsp:nvSpPr>
      <dsp:spPr>
        <a:xfrm>
          <a:off x="2939158" y="1874983"/>
          <a:ext cx="2596972" cy="1940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Non-Architectural Inputs:</a:t>
          </a:r>
          <a:endParaRPr lang="en-US" sz="1800" kern="1200"/>
        </a:p>
        <a:p>
          <a:pPr marL="114300" lvl="1" indent="-114300" algn="l" defTabSz="533400">
            <a:lnSpc>
              <a:spcPct val="90000"/>
            </a:lnSpc>
            <a:spcBef>
              <a:spcPct val="0"/>
            </a:spcBef>
            <a:spcAft>
              <a:spcPct val="15000"/>
            </a:spcAft>
            <a:buChar char="•"/>
          </a:pPr>
          <a:r>
            <a:rPr lang="en-GB" sz="1200" kern="1200"/>
            <a:t>Request for Architecture Work </a:t>
          </a:r>
          <a:br>
            <a:rPr lang="en-GB" sz="1200" kern="1200"/>
          </a:br>
          <a:endParaRPr lang="en-US" sz="1200" kern="1200"/>
        </a:p>
      </dsp:txBody>
      <dsp:txXfrm>
        <a:off x="3033878" y="1969703"/>
        <a:ext cx="2407532" cy="1750914"/>
      </dsp:txXfrm>
    </dsp:sp>
    <dsp:sp modelId="{313810F1-ADE4-4049-8A0B-9BD4103CCCF9}">
      <dsp:nvSpPr>
        <dsp:cNvPr id="0" name=""/>
        <dsp:cNvSpPr/>
      </dsp:nvSpPr>
      <dsp:spPr>
        <a:xfrm>
          <a:off x="-24674" y="1864897"/>
          <a:ext cx="2873342" cy="19979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Architectural Inputs:</a:t>
          </a:r>
          <a:endParaRPr lang="en-US" sz="1800" kern="1200"/>
        </a:p>
        <a:p>
          <a:pPr marL="114300" lvl="1" indent="-114300" algn="l" defTabSz="533400">
            <a:lnSpc>
              <a:spcPct val="90000"/>
            </a:lnSpc>
            <a:spcBef>
              <a:spcPct val="0"/>
            </a:spcBef>
            <a:spcAft>
              <a:spcPct val="15000"/>
            </a:spcAft>
            <a:buChar char="•"/>
          </a:pPr>
          <a:r>
            <a:rPr lang="en-GB" sz="1200" kern="1200"/>
            <a:t>Organizational Model for the enterprise </a:t>
          </a:r>
          <a:endParaRPr lang="en-US" sz="1200" kern="1200"/>
        </a:p>
        <a:p>
          <a:pPr marL="114300" lvl="1" indent="-114300" algn="l" defTabSz="533400">
            <a:lnSpc>
              <a:spcPct val="90000"/>
            </a:lnSpc>
            <a:spcBef>
              <a:spcPct val="0"/>
            </a:spcBef>
            <a:spcAft>
              <a:spcPct val="15000"/>
            </a:spcAft>
            <a:buChar char="•"/>
          </a:pPr>
          <a:r>
            <a:rPr lang="en-GB" sz="1200" kern="1200"/>
            <a:t>Tailored Architecture Framework</a:t>
          </a:r>
          <a:endParaRPr lang="en-US" sz="1200" kern="1200"/>
        </a:p>
        <a:p>
          <a:pPr marL="114300" lvl="1" indent="-114300" algn="l" defTabSz="533400">
            <a:lnSpc>
              <a:spcPct val="90000"/>
            </a:lnSpc>
            <a:spcBef>
              <a:spcPct val="0"/>
            </a:spcBef>
            <a:spcAft>
              <a:spcPct val="15000"/>
            </a:spcAft>
            <a:buChar char="•"/>
          </a:pPr>
          <a:r>
            <a:rPr lang="en-GB" sz="1200" kern="1200"/>
            <a:t>Architecture Repository </a:t>
          </a:r>
          <a:endParaRPr lang="en-US" sz="1200" kern="1200"/>
        </a:p>
        <a:p>
          <a:pPr marL="114300" lvl="1" indent="-114300" algn="l" defTabSz="533400">
            <a:lnSpc>
              <a:spcPct val="90000"/>
            </a:lnSpc>
            <a:spcBef>
              <a:spcPct val="0"/>
            </a:spcBef>
            <a:spcAft>
              <a:spcPct val="15000"/>
            </a:spcAft>
            <a:buChar char="•"/>
          </a:pPr>
          <a:r>
            <a:rPr lang="en-GB" sz="1200" kern="1200"/>
            <a:t>Architecture Requirements </a:t>
          </a:r>
          <a:endParaRPr lang="en-US" sz="1200" kern="1200"/>
        </a:p>
        <a:p>
          <a:pPr marL="114300" lvl="1" indent="-114300" algn="l" defTabSz="533400">
            <a:lnSpc>
              <a:spcPct val="90000"/>
            </a:lnSpc>
            <a:spcBef>
              <a:spcPct val="0"/>
            </a:spcBef>
            <a:spcAft>
              <a:spcPct val="15000"/>
            </a:spcAft>
            <a:buChar char="•"/>
          </a:pPr>
          <a:r>
            <a:rPr lang="en-GB" sz="1200" kern="1200"/>
            <a:t>Change Request - technology changes</a:t>
          </a:r>
          <a:endParaRPr lang="en-US" sz="1200" kern="1200"/>
        </a:p>
        <a:p>
          <a:pPr marL="114300" lvl="1" indent="-114300" algn="l" defTabSz="533400">
            <a:lnSpc>
              <a:spcPct val="90000"/>
            </a:lnSpc>
            <a:spcBef>
              <a:spcPct val="0"/>
            </a:spcBef>
            <a:spcAft>
              <a:spcPct val="15000"/>
            </a:spcAft>
            <a:buChar char="•"/>
          </a:pPr>
          <a:r>
            <a:rPr lang="en-GB" sz="1200" kern="1200"/>
            <a:t>Change Request - business changes</a:t>
          </a:r>
          <a:endParaRPr lang="en-US" sz="1100" kern="1200"/>
        </a:p>
      </dsp:txBody>
      <dsp:txXfrm>
        <a:off x="72859" y="1962430"/>
        <a:ext cx="2678276" cy="18029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964DD-18F0-413C-82E1-FBDEAD21B52F}">
      <dsp:nvSpPr>
        <dsp:cNvPr id="0" name=""/>
        <dsp:cNvSpPr/>
      </dsp:nvSpPr>
      <dsp:spPr>
        <a:xfrm>
          <a:off x="0" y="0"/>
          <a:ext cx="8487215" cy="4773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a:t>Segment level - </a:t>
          </a:r>
          <a:r>
            <a:rPr lang="en-GB" sz="1200" kern="1200"/>
            <a:t>the focus is on partitioning the courses of action across the relevant organizational units. If information acquired from Phases A and B is insufficient, then explore Phases B, C and D in greater detail.</a:t>
          </a:r>
          <a:endParaRPr lang="en-US" sz="1200" kern="1200"/>
        </a:p>
      </dsp:txBody>
      <dsp:txXfrm>
        <a:off x="23303" y="23303"/>
        <a:ext cx="8440609" cy="430753"/>
      </dsp:txXfrm>
    </dsp:sp>
    <dsp:sp modelId="{01F93ED2-4C26-4F61-9CA8-07982BE27C75}">
      <dsp:nvSpPr>
        <dsp:cNvPr id="0" name=""/>
        <dsp:cNvSpPr/>
      </dsp:nvSpPr>
      <dsp:spPr>
        <a:xfrm>
          <a:off x="0" y="497600"/>
          <a:ext cx="8487215" cy="149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46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dirty="0"/>
            <a:t>Factor work to self-organizing teams (per organization unit structure) with a high-level iteration through Phases C and D - to provide more detailed information - going deeper into smaller organization areas (segments). </a:t>
          </a:r>
          <a:endParaRPr lang="en-US" sz="1400" kern="1200" dirty="0"/>
        </a:p>
        <a:p>
          <a:pPr marL="114300" lvl="1" indent="-114300" algn="l" defTabSz="622300">
            <a:lnSpc>
              <a:spcPct val="90000"/>
            </a:lnSpc>
            <a:spcBef>
              <a:spcPct val="0"/>
            </a:spcBef>
            <a:spcAft>
              <a:spcPct val="20000"/>
            </a:spcAft>
            <a:buChar char="•"/>
          </a:pPr>
          <a:r>
            <a:rPr lang="en-GB" sz="1400" kern="1200" dirty="0"/>
            <a:t>Outputs of this iteration: Epics that reflect large/long-running user stories, and the segment-based initial portfolio and/or backlog.</a:t>
          </a:r>
          <a:endParaRPr lang="en-US" sz="1400" kern="1200" dirty="0"/>
        </a:p>
        <a:p>
          <a:pPr marL="114300" lvl="1" indent="-114300" algn="l" defTabSz="622300">
            <a:lnSpc>
              <a:spcPct val="90000"/>
            </a:lnSpc>
            <a:spcBef>
              <a:spcPct val="0"/>
            </a:spcBef>
            <a:spcAft>
              <a:spcPct val="20000"/>
            </a:spcAft>
            <a:buChar char="•"/>
          </a:pPr>
          <a:r>
            <a:rPr lang="en-GB" sz="1400" kern="1200"/>
            <a:t>The output from this level can be used to test and experiment with new products, delivering</a:t>
          </a:r>
          <a:br>
            <a:rPr lang="en-GB" sz="1400" kern="1200"/>
          </a:br>
          <a:r>
            <a:rPr lang="en-GB" sz="1400" kern="1200"/>
            <a:t>descriptions for prototypes to test ideas into the  relevant segment market.</a:t>
          </a:r>
          <a:endParaRPr lang="en-US" sz="1400" kern="1200"/>
        </a:p>
      </dsp:txBody>
      <dsp:txXfrm>
        <a:off x="0" y="497600"/>
        <a:ext cx="8487215" cy="14904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7.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8.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3.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6.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8.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1CC4E8-4C56-4F7D-8945-01BD252BD8BE}"/>
              </a:ext>
            </a:extLst>
          </p:cNvPr>
          <p:cNvSpPr>
            <a:spLocks noGrp="1"/>
          </p:cNvSpPr>
          <p:nvPr>
            <p:ph type="hdr" sz="quarter"/>
          </p:nvPr>
        </p:nvSpPr>
        <p:spPr>
          <a:xfrm>
            <a:off x="0" y="0"/>
            <a:ext cx="3076364" cy="512950"/>
          </a:xfrm>
          <a:prstGeom prst="rect">
            <a:avLst/>
          </a:prstGeom>
        </p:spPr>
        <p:txBody>
          <a:bodyPr vert="horz" lIns="98973" tIns="49487" rIns="98973" bIns="49487" rtlCol="0"/>
          <a:lstStyle>
            <a:lvl1pPr algn="l">
              <a:defRPr sz="1300"/>
            </a:lvl1pPr>
          </a:lstStyle>
          <a:p>
            <a:endParaRPr lang="en-GB"/>
          </a:p>
        </p:txBody>
      </p:sp>
      <p:sp>
        <p:nvSpPr>
          <p:cNvPr id="3" name="Date Placeholder 2">
            <a:extLst>
              <a:ext uri="{FF2B5EF4-FFF2-40B4-BE49-F238E27FC236}">
                <a16:creationId xmlns:a16="http://schemas.microsoft.com/office/drawing/2014/main" id="{D8B967E3-2F6E-4461-9FF2-78EFCD04492A}"/>
              </a:ext>
            </a:extLst>
          </p:cNvPr>
          <p:cNvSpPr>
            <a:spLocks noGrp="1"/>
          </p:cNvSpPr>
          <p:nvPr>
            <p:ph type="dt" sz="quarter" idx="1"/>
          </p:nvPr>
        </p:nvSpPr>
        <p:spPr>
          <a:xfrm>
            <a:off x="4021293" y="0"/>
            <a:ext cx="3076364" cy="512950"/>
          </a:xfrm>
          <a:prstGeom prst="rect">
            <a:avLst/>
          </a:prstGeom>
        </p:spPr>
        <p:txBody>
          <a:bodyPr vert="horz" lIns="98973" tIns="49487" rIns="98973" bIns="49487" rtlCol="0"/>
          <a:lstStyle>
            <a:lvl1pPr algn="r">
              <a:defRPr sz="1300"/>
            </a:lvl1pPr>
          </a:lstStyle>
          <a:p>
            <a:fld id="{94649C46-ABE9-4A99-9CF4-FD878F4E5F52}" type="datetimeFigureOut">
              <a:rPr lang="en-GB" smtClean="0"/>
              <a:t>15/07/2026</a:t>
            </a:fld>
            <a:endParaRPr lang="en-GB"/>
          </a:p>
        </p:txBody>
      </p:sp>
      <p:sp>
        <p:nvSpPr>
          <p:cNvPr id="4" name="Footer Placeholder 3">
            <a:extLst>
              <a:ext uri="{FF2B5EF4-FFF2-40B4-BE49-F238E27FC236}">
                <a16:creationId xmlns:a16="http://schemas.microsoft.com/office/drawing/2014/main" id="{FAF68C98-D9AA-46EB-BAD5-C08F77CCEF1B}"/>
              </a:ext>
            </a:extLst>
          </p:cNvPr>
          <p:cNvSpPr>
            <a:spLocks noGrp="1"/>
          </p:cNvSpPr>
          <p:nvPr>
            <p:ph type="ftr" sz="quarter" idx="2"/>
          </p:nvPr>
        </p:nvSpPr>
        <p:spPr>
          <a:xfrm>
            <a:off x="0" y="9710552"/>
            <a:ext cx="3076364" cy="512949"/>
          </a:xfrm>
          <a:prstGeom prst="rect">
            <a:avLst/>
          </a:prstGeom>
        </p:spPr>
        <p:txBody>
          <a:bodyPr vert="horz" lIns="98973" tIns="49487" rIns="98973" bIns="49487"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9CAA2CF0-4DFC-4BC7-8CF3-1DA627A68353}"/>
              </a:ext>
            </a:extLst>
          </p:cNvPr>
          <p:cNvSpPr>
            <a:spLocks noGrp="1"/>
          </p:cNvSpPr>
          <p:nvPr>
            <p:ph type="sldNum" sz="quarter" idx="3"/>
          </p:nvPr>
        </p:nvSpPr>
        <p:spPr>
          <a:xfrm>
            <a:off x="4021293" y="9710552"/>
            <a:ext cx="3076364" cy="512949"/>
          </a:xfrm>
          <a:prstGeom prst="rect">
            <a:avLst/>
          </a:prstGeom>
        </p:spPr>
        <p:txBody>
          <a:bodyPr vert="horz" lIns="98973" tIns="49487" rIns="98973" bIns="49487" rtlCol="0" anchor="b"/>
          <a:lstStyle>
            <a:lvl1pPr algn="r">
              <a:defRPr sz="1300"/>
            </a:lvl1pPr>
          </a:lstStyle>
          <a:p>
            <a:fld id="{BBE93A2D-62E0-4BB0-B18C-980F8C0086CE}" type="slidenum">
              <a:rPr lang="en-GB" smtClean="0"/>
              <a:t>‹#›</a:t>
            </a:fld>
            <a:endParaRPr lang="en-GB"/>
          </a:p>
        </p:txBody>
      </p:sp>
    </p:spTree>
    <p:extLst>
      <p:ext uri="{BB962C8B-B14F-4D97-AF65-F5344CB8AC3E}">
        <p14:creationId xmlns:p14="http://schemas.microsoft.com/office/powerpoint/2010/main" val="2142921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456195" cy="326094"/>
          </a:xfrm>
          <a:prstGeom prst="rect">
            <a:avLst/>
          </a:prstGeom>
        </p:spPr>
        <p:txBody>
          <a:bodyPr vert="horz" lIns="98973" tIns="49487" rIns="98973" bIns="49487" rtlCol="0"/>
          <a:lstStyle>
            <a:lvl1pPr algn="l">
              <a:defRPr sz="1300">
                <a:solidFill>
                  <a:srgbClr val="002060"/>
                </a:solidFill>
                <a:latin typeface="Vollkorn" panose="00000500000000000000" pitchFamily="2" charset="0"/>
                <a:ea typeface="Vollkorn" panose="00000500000000000000" pitchFamily="2" charset="0"/>
              </a:defRPr>
            </a:lvl1pPr>
          </a:lstStyle>
          <a:p>
            <a:endParaRPr lang="en-GB">
              <a:latin typeface="Calibri" panose="020F0502020204030204" pitchFamily="34" charset="0"/>
            </a:endParaRPr>
          </a:p>
        </p:txBody>
      </p:sp>
      <p:sp>
        <p:nvSpPr>
          <p:cNvPr id="4" name="Slide Image Placeholder 3"/>
          <p:cNvSpPr>
            <a:spLocks noGrp="1" noRot="1" noChangeAspect="1"/>
          </p:cNvSpPr>
          <p:nvPr>
            <p:ph type="sldImg" idx="2"/>
          </p:nvPr>
        </p:nvSpPr>
        <p:spPr>
          <a:xfrm>
            <a:off x="-87313" y="596900"/>
            <a:ext cx="7345363" cy="4132263"/>
          </a:xfrm>
          <a:prstGeom prst="rect">
            <a:avLst/>
          </a:prstGeom>
          <a:noFill/>
          <a:ln w="12700">
            <a:solidFill>
              <a:prstClr val="black"/>
            </a:solidFill>
          </a:ln>
        </p:spPr>
        <p:txBody>
          <a:bodyPr vert="horz" lIns="98973" tIns="49487" rIns="98973" bIns="49487" rtlCol="0" anchor="ctr"/>
          <a:lstStyle/>
          <a:p>
            <a:endParaRPr lang="en-GB">
              <a:latin typeface="Calibri" panose="020F0502020204030204" pitchFamily="34" charset="0"/>
            </a:endParaRPr>
          </a:p>
        </p:txBody>
      </p:sp>
      <p:sp>
        <p:nvSpPr>
          <p:cNvPr id="5" name="Notes Placeholder 4"/>
          <p:cNvSpPr>
            <a:spLocks noGrp="1"/>
          </p:cNvSpPr>
          <p:nvPr>
            <p:ph type="body" sz="quarter" idx="3"/>
          </p:nvPr>
        </p:nvSpPr>
        <p:spPr>
          <a:xfrm>
            <a:off x="709930" y="4920061"/>
            <a:ext cx="5679440" cy="4025503"/>
          </a:xfrm>
          <a:prstGeom prst="rect">
            <a:avLst/>
          </a:prstGeom>
        </p:spPr>
        <p:txBody>
          <a:bodyPr vert="horz" lIns="98973" tIns="49487" rIns="98973" bIns="494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897406"/>
            <a:ext cx="2105310" cy="326094"/>
          </a:xfrm>
          <a:prstGeom prst="rect">
            <a:avLst/>
          </a:prstGeom>
        </p:spPr>
        <p:txBody>
          <a:bodyPr vert="horz" lIns="98973" tIns="49487" rIns="98973" bIns="49487" rtlCol="0" anchor="b"/>
          <a:lstStyle>
            <a:lvl1pPr algn="l">
              <a:defRPr sz="1300">
                <a:solidFill>
                  <a:srgbClr val="002060"/>
                </a:solidFill>
                <a:latin typeface="Vollkorn" panose="00000500000000000000" pitchFamily="2" charset="0"/>
                <a:ea typeface="Vollkorn" panose="00000500000000000000" pitchFamily="2" charset="0"/>
              </a:defRPr>
            </a:lvl1pPr>
          </a:lstStyle>
          <a:p>
            <a:endParaRPr lang="en-GB">
              <a:latin typeface="Calibri" panose="020F0502020204030204" pitchFamily="34" charset="0"/>
            </a:endParaRPr>
          </a:p>
        </p:txBody>
      </p:sp>
      <p:sp>
        <p:nvSpPr>
          <p:cNvPr id="7" name="Slide Number Placeholder 6"/>
          <p:cNvSpPr>
            <a:spLocks noGrp="1"/>
          </p:cNvSpPr>
          <p:nvPr>
            <p:ph type="sldNum" sz="quarter" idx="5"/>
          </p:nvPr>
        </p:nvSpPr>
        <p:spPr>
          <a:xfrm>
            <a:off x="6389371" y="9897406"/>
            <a:ext cx="708287" cy="326094"/>
          </a:xfrm>
          <a:prstGeom prst="rect">
            <a:avLst/>
          </a:prstGeom>
        </p:spPr>
        <p:txBody>
          <a:bodyPr vert="horz" lIns="98973" tIns="49487" rIns="98973" bIns="49487" rtlCol="0" anchor="b"/>
          <a:lstStyle>
            <a:lvl1pPr algn="r">
              <a:defRPr sz="1300">
                <a:solidFill>
                  <a:srgbClr val="002060"/>
                </a:solidFill>
                <a:latin typeface="Vollkorn" panose="00000500000000000000" pitchFamily="2" charset="0"/>
                <a:ea typeface="Vollkorn" panose="00000500000000000000" pitchFamily="2" charset="0"/>
              </a:defRPr>
            </a:lvl1pPr>
          </a:lstStyle>
          <a:p>
            <a:fld id="{6D2C295E-30DB-40D6-B6E4-B413D1B1B9C1}" type="slidenum">
              <a:rPr lang="en-GB" smtClean="0">
                <a:latin typeface="Calibri" panose="020F0502020204030204" pitchFamily="34" charset="0"/>
              </a:rPr>
              <a:pPr/>
              <a:t>‹#›</a:t>
            </a:fld>
            <a:endParaRPr lang="en-GB">
              <a:latin typeface="Calibri" panose="020F0502020204030204" pitchFamily="34" charset="0"/>
            </a:endParaRPr>
          </a:p>
        </p:txBody>
      </p:sp>
    </p:spTree>
    <p:extLst>
      <p:ext uri="{BB962C8B-B14F-4D97-AF65-F5344CB8AC3E}">
        <p14:creationId xmlns:p14="http://schemas.microsoft.com/office/powerpoint/2010/main" val="2039354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rgbClr val="002060"/>
        </a:solidFill>
        <a:latin typeface="Vollkorn" panose="00000500000000000000" pitchFamily="2" charset="0"/>
        <a:ea typeface="Vollkorn" panose="00000500000000000000" pitchFamily="2" charset="0"/>
        <a:cs typeface="+mn-cs"/>
      </a:defRPr>
    </a:lvl1pPr>
    <a:lvl2pPr marL="628650" indent="-171450" algn="l" defTabSz="914400" rtl="0" eaLnBrk="1" latinLnBrk="0" hangingPunct="1">
      <a:buFont typeface="Courier New" panose="02070309020205020404" pitchFamily="49" charset="0"/>
      <a:buChar char="o"/>
      <a:defRPr sz="1200" kern="1200">
        <a:solidFill>
          <a:srgbClr val="002060"/>
        </a:solidFill>
        <a:latin typeface="Vollkorn" panose="00000500000000000000" pitchFamily="2" charset="0"/>
        <a:ea typeface="Vollkorn" panose="00000500000000000000" pitchFamily="2" charset="0"/>
        <a:cs typeface="+mn-cs"/>
      </a:defRPr>
    </a:lvl2pPr>
    <a:lvl3pPr marL="1085850" indent="-171450" algn="l" defTabSz="914400" rtl="0" eaLnBrk="1" latinLnBrk="0" hangingPunct="1">
      <a:buFont typeface="Wingdings" panose="05000000000000000000" pitchFamily="2" charset="2"/>
      <a:buChar char="§"/>
      <a:defRPr sz="1200" kern="1200">
        <a:solidFill>
          <a:srgbClr val="002060"/>
        </a:solidFill>
        <a:latin typeface="Vollkorn" panose="00000500000000000000" pitchFamily="2" charset="0"/>
        <a:ea typeface="Vollkorn" panose="00000500000000000000" pitchFamily="2" charset="0"/>
        <a:cs typeface="+mn-cs"/>
      </a:defRPr>
    </a:lvl3pPr>
    <a:lvl4pPr marL="1543050" indent="-171450" algn="l" defTabSz="914400" rtl="0" eaLnBrk="1" latinLnBrk="0" hangingPunct="1">
      <a:buFont typeface="Arial" panose="020B0604020202020204" pitchFamily="34" charset="0"/>
      <a:buChar char="•"/>
      <a:defRPr sz="1200" kern="1200">
        <a:solidFill>
          <a:srgbClr val="002060"/>
        </a:solidFill>
        <a:latin typeface="Vollkorn" panose="00000500000000000000" pitchFamily="2" charset="0"/>
        <a:ea typeface="Vollkorn" panose="00000500000000000000" pitchFamily="2" charset="0"/>
        <a:cs typeface="+mn-cs"/>
      </a:defRPr>
    </a:lvl4pPr>
    <a:lvl5pPr marL="2000250" indent="-171450" algn="l" defTabSz="914400" rtl="0" eaLnBrk="1" latinLnBrk="0" hangingPunct="1">
      <a:buFont typeface="Vollkorn" panose="00000500000000000000" pitchFamily="2" charset="0"/>
      <a:buChar char="-"/>
      <a:defRPr sz="1200" kern="1200">
        <a:solidFill>
          <a:srgbClr val="002060"/>
        </a:solidFill>
        <a:latin typeface="Vollkorn" panose="00000500000000000000" pitchFamily="2" charset="0"/>
        <a:ea typeface="Vollkorn" panose="00000500000000000000" pitchFamily="2"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3" Type="http://schemas.openxmlformats.org/officeDocument/2006/relationships/hyperlink" Target="http://www.opengroup.org/togaf-library" TargetMode="External"/><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a:t>
            </a:fld>
            <a:endParaRPr lang="en-GB">
              <a:latin typeface="Calibri" panose="020F0502020204030204" pitchFamily="34" charset="0"/>
            </a:endParaRPr>
          </a:p>
        </p:txBody>
      </p:sp>
    </p:spTree>
    <p:extLst>
      <p:ext uri="{BB962C8B-B14F-4D97-AF65-F5344CB8AC3E}">
        <p14:creationId xmlns:p14="http://schemas.microsoft.com/office/powerpoint/2010/main" val="3890185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1.4b : Explain the role of Architecture Governance and the role of an Enterprise Architect.
See : TOGAF® Series Guide: Enabling Enterprise Agility : Page 22 : §4.4.4</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Architectural governance is necessary:</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to ensure that solutions achieve business targets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to address compliance and regulatory requirements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to ensure integrity of the overall endeavour through levels of architecture solution implementation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as a key component of risk management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as a role in providing feedback up through architecture levels when unforeseen difficulties emerge during implementation</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Governance should be a collaborative and continuous effort: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between architecture teams at different levels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between architects and delivery teams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key to maintaining good communication and engagement between the different autonomous teams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provide guidance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give them the required freedom to deliver.</a:t>
            </a:r>
          </a:p>
          <a:p>
            <a:pPr marL="0" indent="0">
              <a:buFont typeface="Courier New" panose="02070309020205020404" pitchFamily="49" charset="0"/>
              <a:buNone/>
            </a:pPr>
            <a:r>
              <a:rPr lang="en-GB" sz="1100">
                <a:solidFill>
                  <a:srgbClr val="2F528F"/>
                </a:solidFill>
                <a:latin typeface="Calibri" panose="020F0502020204030204" pitchFamily="34" charset="0"/>
              </a:rPr>
              <a:t>The role of the governor is: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an intelligent advisor embedded within a team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not an occasionally visiting policeman</a:t>
            </a:r>
          </a:p>
          <a:p>
            <a:r>
              <a:rPr lang="en-GB" sz="1100">
                <a:solidFill>
                  <a:srgbClr val="2F528F"/>
                </a:solidFill>
                <a:latin typeface="Calibri" panose="020F0502020204030204" pitchFamily="34" charset="0"/>
              </a:rPr>
              <a:t>The value to Agile Architecture is to provide: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set of principles and policies to guide the implementation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set of standards and compliance considerations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surety that the proper governance structures and approval are in place but in a way that will not constrain the Agile development pace</a:t>
            </a:r>
          </a:p>
          <a:p>
            <a:r>
              <a:rPr lang="en-GB" sz="1100">
                <a:solidFill>
                  <a:srgbClr val="2F528F"/>
                </a:solidFill>
                <a:latin typeface="Calibri" panose="020F0502020204030204" pitchFamily="34" charset="0"/>
              </a:rPr>
              <a:t>The architect has a consultative role in this. </a:t>
            </a:r>
          </a:p>
          <a:p>
            <a:pPr algn="l"/>
            <a:endParaRPr lang="en-GB" sz="1100" b="1" i="0" u="none" strike="noStrike" baseline="0">
              <a:solidFill>
                <a:srgbClr val="2F528F"/>
              </a:solidFill>
              <a:latin typeface="Calibri" panose="020F0502020204030204" pitchFamily="34" charset="0"/>
            </a:endParaRPr>
          </a:p>
          <a:p>
            <a:pPr algn="l"/>
            <a:r>
              <a:rPr lang="en-GB" sz="1100" b="1" i="0" u="none" strike="noStrike" baseline="0">
                <a:solidFill>
                  <a:srgbClr val="2F528F"/>
                </a:solidFill>
                <a:latin typeface="Calibri" panose="020F0502020204030204" pitchFamily="34" charset="0"/>
              </a:rPr>
              <a:t>4.4.4. Governance in Architecture Iterations</a:t>
            </a:r>
          </a:p>
          <a:p>
            <a:pPr algn="l"/>
            <a:r>
              <a:rPr lang="en-GB" sz="1100" b="0" i="0" u="none" strike="noStrike" baseline="0">
                <a:solidFill>
                  <a:srgbClr val="2F528F"/>
                </a:solidFill>
                <a:latin typeface="Calibri" panose="020F0502020204030204" pitchFamily="34" charset="0"/>
              </a:rPr>
              <a:t>Architectural governance is necessary to ensure that solutions keep on track to achieve business</a:t>
            </a:r>
          </a:p>
          <a:p>
            <a:pPr algn="l"/>
            <a:r>
              <a:rPr lang="en-GB" sz="1100" b="0" i="0" u="none" strike="noStrike" baseline="0">
                <a:solidFill>
                  <a:srgbClr val="2F528F"/>
                </a:solidFill>
                <a:latin typeface="Calibri" panose="020F0502020204030204" pitchFamily="34" charset="0"/>
              </a:rPr>
              <a:t>targets (refer to KPIs from the Strategy level) and compliance and regulatory requirements, and also to</a:t>
            </a:r>
          </a:p>
          <a:p>
            <a:pPr algn="l"/>
            <a:r>
              <a:rPr lang="en-GB" sz="1100" b="0" i="0" u="none" strike="noStrike" baseline="0">
                <a:solidFill>
                  <a:srgbClr val="2F528F"/>
                </a:solidFill>
                <a:latin typeface="Calibri" panose="020F0502020204030204" pitchFamily="34" charset="0"/>
              </a:rPr>
              <a:t>ensure the integrity of the overall endeavour through successive levels of architecture and solution</a:t>
            </a:r>
          </a:p>
          <a:p>
            <a:pPr algn="l"/>
            <a:r>
              <a:rPr lang="en-GB" sz="1100" b="0" i="0" u="none" strike="noStrike" baseline="0">
                <a:solidFill>
                  <a:srgbClr val="2F528F"/>
                </a:solidFill>
                <a:latin typeface="Calibri" panose="020F0502020204030204" pitchFamily="34" charset="0"/>
              </a:rPr>
              <a:t>implementation. </a:t>
            </a:r>
          </a:p>
          <a:p>
            <a:pPr algn="l"/>
            <a:r>
              <a:rPr lang="en-GB" sz="1100" b="0" i="0" u="none" strike="noStrike" baseline="0">
                <a:solidFill>
                  <a:srgbClr val="2F528F"/>
                </a:solidFill>
                <a:latin typeface="Calibri" panose="020F0502020204030204" pitchFamily="34" charset="0"/>
              </a:rPr>
              <a:t>Governance is also a key component of risk management. It is often through governance activities that </a:t>
            </a:r>
          </a:p>
          <a:p>
            <a:pPr algn="l"/>
            <a:r>
              <a:rPr lang="en-GB" sz="1100" b="0" i="0" u="none" strike="noStrike" baseline="0">
                <a:solidFill>
                  <a:srgbClr val="2F528F"/>
                </a:solidFill>
                <a:latin typeface="Calibri" panose="020F0502020204030204" pitchFamily="34" charset="0"/>
              </a:rPr>
              <a:t>wider impacts of local changes are recognized and addressed. Governance also has a role in providing </a:t>
            </a:r>
          </a:p>
          <a:p>
            <a:pPr algn="l"/>
            <a:r>
              <a:rPr lang="en-GB" sz="1100" b="0" i="0" u="none" strike="noStrike" baseline="0">
                <a:solidFill>
                  <a:srgbClr val="2F528F"/>
                </a:solidFill>
                <a:latin typeface="Calibri" panose="020F0502020204030204" pitchFamily="34" charset="0"/>
              </a:rPr>
              <a:t>feedback up through architecture levels where unforeseen difficulties have</a:t>
            </a:r>
          </a:p>
          <a:p>
            <a:pPr algn="l"/>
            <a:r>
              <a:rPr lang="en-GB" sz="1100" b="0" i="0" u="none" strike="noStrike" baseline="0">
                <a:solidFill>
                  <a:srgbClr val="2F528F"/>
                </a:solidFill>
                <a:latin typeface="Calibri" panose="020F0502020204030204" pitchFamily="34" charset="0"/>
              </a:rPr>
              <a:t>... CONTINUES ... SEE REFERENCE SPECIFIED</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10</a:t>
            </a:fld>
            <a:endParaRPr lang="en-GB">
              <a:latin typeface="Calibri" panose="020F0502020204030204" pitchFamily="34" charset="0"/>
            </a:endParaRPr>
          </a:p>
        </p:txBody>
      </p:sp>
    </p:spTree>
    <p:extLst>
      <p:ext uri="{BB962C8B-B14F-4D97-AF65-F5344CB8AC3E}">
        <p14:creationId xmlns:p14="http://schemas.microsoft.com/office/powerpoint/2010/main" val="203911369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rPr>
              <a:t>Level=2 : L.O.= 8.11j : Briefly explain the guidelines and techniques that can be used during the Business Architecture phase: Applying </a:t>
            </a:r>
            <a:r>
              <a:rPr lang="en-GB" err="1">
                <a:solidFill>
                  <a:srgbClr val="2F528F"/>
                </a:solidFill>
              </a:rPr>
              <a:t>modeling</a:t>
            </a:r>
            <a:r>
              <a:rPr lang="en-GB">
                <a:solidFill>
                  <a:srgbClr val="2F528F"/>
                </a:solidFill>
              </a:rPr>
              <a:t> techniques</a:t>
            </a:r>
            <a:br>
              <a:rPr lang="en-GB">
                <a:solidFill>
                  <a:srgbClr val="2F528F"/>
                </a:solidFill>
              </a:rPr>
            </a:br>
            <a:r>
              <a:rPr lang="en-GB">
                <a:solidFill>
                  <a:srgbClr val="2F528F"/>
                </a:solidFill>
              </a:rPr>
              <a:t>See: TOGAF® Series Guide: Information Mapping : Page 1 : §1</a:t>
            </a:r>
          </a:p>
          <a:p>
            <a:endParaRPr lang="en-GB">
              <a:solidFill>
                <a:srgbClr val="2F528F"/>
              </a:solidFill>
            </a:endParaRPr>
          </a:p>
          <a:p>
            <a:r>
              <a:rPr lang="en-GB" b="1">
                <a:solidFill>
                  <a:srgbClr val="2F528F"/>
                </a:solidFill>
              </a:rPr>
              <a:t>Information Mapping</a:t>
            </a:r>
          </a:p>
          <a:p>
            <a:pPr algn="l"/>
            <a:r>
              <a:rPr lang="en-GB">
                <a:solidFill>
                  <a:srgbClr val="2F528F"/>
                </a:solidFill>
              </a:rPr>
              <a:t>An Information Map is a collection of information concepts and their relationships to one another.</a:t>
            </a:r>
          </a:p>
          <a:p>
            <a:pPr algn="l"/>
            <a:r>
              <a:rPr lang="en-GB">
                <a:solidFill>
                  <a:srgbClr val="2F528F"/>
                </a:solidFill>
              </a:rPr>
              <a:t>Information concepts, in effect, reflect the business’ vocabulary; e.g., client, account, or product. </a:t>
            </a:r>
          </a:p>
          <a:p>
            <a:pPr algn="l"/>
            <a:r>
              <a:rPr lang="en-GB">
                <a:solidFill>
                  <a:srgbClr val="2F528F"/>
                </a:solidFill>
              </a:rPr>
              <a:t>Listing those elements that matter most to the business as well as how they are described in business terms. </a:t>
            </a:r>
          </a:p>
          <a:p>
            <a:pPr algn="l"/>
            <a:r>
              <a:rPr lang="en-GB">
                <a:solidFill>
                  <a:srgbClr val="2F528F"/>
                </a:solidFill>
              </a:rPr>
              <a:t>A useful way to discern an information concept is to listen for the nouns that are used when talking about the business. Every noun is potentially an information concept. </a:t>
            </a:r>
          </a:p>
          <a:p>
            <a:pPr algn="l"/>
            <a:r>
              <a:rPr lang="en-GB">
                <a:solidFill>
                  <a:srgbClr val="2F528F"/>
                </a:solidFill>
              </a:rPr>
              <a:t>By using a noun challenge process it is possible to determine if the noun represents an item of information that the business cares about.</a:t>
            </a:r>
          </a:p>
          <a:p>
            <a:pPr algn="l"/>
            <a:r>
              <a:rPr lang="en-GB">
                <a:solidFill>
                  <a:srgbClr val="2F528F"/>
                </a:solidFill>
              </a:rPr>
              <a:t>In other words, does anyone in the business need to know, store, or manipulate the thing that the noun represents</a:t>
            </a:r>
          </a:p>
          <a:p>
            <a:endParaRPr lang="en-GB">
              <a:solidFill>
                <a:srgbClr val="2F528F"/>
              </a:solidFill>
            </a:endParaRPr>
          </a:p>
          <a:p>
            <a:r>
              <a:rPr lang="en-GB" b="1">
                <a:solidFill>
                  <a:srgbClr val="2F528F"/>
                </a:solidFill>
              </a:rPr>
              <a:t>1 Introduction </a:t>
            </a:r>
          </a:p>
          <a:p>
            <a:r>
              <a:rPr lang="en-GB">
                <a:solidFill>
                  <a:srgbClr val="2F528F"/>
                </a:solidFill>
              </a:rPr>
              <a:t>Information plays an increasingly important role in successful businesses and agencies.</a:t>
            </a:r>
          </a:p>
          <a:p>
            <a:r>
              <a:rPr lang="en-GB">
                <a:solidFill>
                  <a:srgbClr val="2F528F"/>
                </a:solidFill>
              </a:rPr>
              <a:t>Accurate, timely, and relevant information is crucial for good decision-making and innovation.</a:t>
            </a:r>
          </a:p>
          <a:p>
            <a:r>
              <a:rPr lang="en-GB">
                <a:solidFill>
                  <a:srgbClr val="2F528F"/>
                </a:solidFill>
              </a:rPr>
              <a:t>Knowledge results from the ability to apply information in a particular way to solve a problem or create value. It is therefore necessary for architects to understand what information matters most to a business before developing or proposing solutions. An Information Map provides a framework to give rise to that understanding. </a:t>
            </a:r>
          </a:p>
          <a:p>
            <a:r>
              <a:rPr lang="en-GB">
                <a:solidFill>
                  <a:srgbClr val="2F528F"/>
                </a:solidFill>
              </a:rPr>
              <a:t>Businesses acquire, use, store, and manipulate many types of information in the process of their operations. As businesses become more focused on using information as a strategic resource, it becomes critical to understand what information they will be manipulating. </a:t>
            </a:r>
          </a:p>
          <a:p>
            <a:r>
              <a:rPr lang="en-GB">
                <a:solidFill>
                  <a:srgbClr val="2F528F"/>
                </a:solidFill>
              </a:rPr>
              <a:t>In Business Architecture terms, information is considered to be an intangible, conceptual representation of things that exist in the real world. “Information concepts” are the basis of the architectural elements that are used to make those intangible things explicit. Information concepts are used to model a business rather than an IT system. Defining the core information concepts that support a particular enterprise provides the core of the Information Mapping </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6D2C295E-30DB-40D6-B6E4-B413D1B1B9C1}" type="slidenum">
              <a:rPr lang="en-GB" smtClean="0"/>
              <a:pPr/>
              <a:t>100</a:t>
            </a:fld>
            <a:endParaRPr lang="en-GB"/>
          </a:p>
        </p:txBody>
      </p:sp>
    </p:spTree>
    <p:extLst>
      <p:ext uri="{BB962C8B-B14F-4D97-AF65-F5344CB8AC3E}">
        <p14:creationId xmlns:p14="http://schemas.microsoft.com/office/powerpoint/2010/main" val="184006942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Q-28
Level=2 : L.O.= 8.11d : Briefly explain the guidelines and techniques that can be used during the Business Architecture phase:
See: TOGAF® Standard – Architecture Development Method : Page 53 : §4.5.6</a:t>
            </a:r>
          </a:p>
          <a:p>
            <a:endParaRPr lang="en-GB">
              <a:solidFill>
                <a:srgbClr val="2F528F"/>
              </a:solidFill>
            </a:endParaRPr>
          </a:p>
          <a:p>
            <a:r>
              <a:rPr lang="en-GB" b="1">
                <a:solidFill>
                  <a:srgbClr val="2F528F"/>
                </a:solidFill>
              </a:rPr>
              <a:t>Applying Information Maps</a:t>
            </a:r>
          </a:p>
          <a:p>
            <a:pPr marL="309324" indent="-309324">
              <a:buFont typeface="Courier New" panose="02070309020205020404" pitchFamily="49" charset="0"/>
              <a:buChar char="o"/>
            </a:pPr>
            <a:r>
              <a:rPr lang="en-GB">
                <a:solidFill>
                  <a:srgbClr val="2F528F"/>
                </a:solidFill>
              </a:rPr>
              <a:t>Characterizing information in the Business Architecture phase starts with the elements that matter most to the business such as: </a:t>
            </a:r>
          </a:p>
          <a:p>
            <a:pPr marL="804243" lvl="1" indent="-309324">
              <a:buFont typeface="Arial" panose="020B0604020202020204" pitchFamily="34" charset="0"/>
              <a:buChar char="•"/>
            </a:pPr>
            <a:r>
              <a:rPr lang="en-GB">
                <a:solidFill>
                  <a:srgbClr val="2F528F"/>
                </a:solidFill>
              </a:rPr>
              <a:t>Product</a:t>
            </a:r>
          </a:p>
          <a:p>
            <a:pPr marL="804243" lvl="1" indent="-309324">
              <a:buFont typeface="Arial" panose="020B0604020202020204" pitchFamily="34" charset="0"/>
              <a:buChar char="•"/>
            </a:pPr>
            <a:r>
              <a:rPr lang="en-GB">
                <a:solidFill>
                  <a:srgbClr val="2F528F"/>
                </a:solidFill>
              </a:rPr>
              <a:t>Customer</a:t>
            </a:r>
          </a:p>
          <a:p>
            <a:pPr marL="804243" lvl="1" indent="-309324">
              <a:buFont typeface="Arial" panose="020B0604020202020204" pitchFamily="34" charset="0"/>
              <a:buChar char="•"/>
            </a:pPr>
            <a:r>
              <a:rPr lang="en-GB">
                <a:solidFill>
                  <a:srgbClr val="2F528F"/>
                </a:solidFill>
              </a:rPr>
              <a:t>Factory, etc. </a:t>
            </a:r>
          </a:p>
          <a:p>
            <a:pPr marL="117253" lvl="1" indent="0">
              <a:buNone/>
            </a:pPr>
            <a:r>
              <a:rPr lang="en-GB">
                <a:solidFill>
                  <a:srgbClr val="2F528F"/>
                </a:solidFill>
              </a:rPr>
              <a:t>      and how it is described using business terms</a:t>
            </a:r>
          </a:p>
          <a:p>
            <a:pPr marL="309324" indent="-309324">
              <a:spcBef>
                <a:spcPts val="650"/>
              </a:spcBef>
              <a:buFont typeface="Courier New" panose="02070309020205020404" pitchFamily="49" charset="0"/>
              <a:buChar char="o"/>
            </a:pPr>
            <a:r>
              <a:rPr lang="en-GB">
                <a:solidFill>
                  <a:srgbClr val="2F528F"/>
                </a:solidFill>
              </a:rPr>
              <a:t>Domains of information can be derived from groupings or categories that the business terms fall into logically, starting the information map for completeness and highest value.</a:t>
            </a:r>
          </a:p>
          <a:p>
            <a:pPr marL="309324" indent="-309324">
              <a:spcBef>
                <a:spcPts val="650"/>
              </a:spcBef>
              <a:buFont typeface="Courier New" panose="02070309020205020404" pitchFamily="49" charset="0"/>
              <a:buChar char="o"/>
            </a:pPr>
            <a:r>
              <a:rPr lang="en-GB">
                <a:solidFill>
                  <a:srgbClr val="2F528F"/>
                </a:solidFill>
              </a:rPr>
              <a:t>The most significant benefit then comes with building matrices between information and business capabilities.</a:t>
            </a:r>
          </a:p>
          <a:p>
            <a:pPr marL="309324" indent="-309324">
              <a:spcBef>
                <a:spcPts val="650"/>
              </a:spcBef>
              <a:buFont typeface="Courier New" panose="02070309020205020404" pitchFamily="49" charset="0"/>
              <a:buChar char="o"/>
            </a:pPr>
            <a:r>
              <a:rPr lang="en-GB">
                <a:solidFill>
                  <a:srgbClr val="2F528F"/>
                </a:solidFill>
              </a:rPr>
              <a:t> The linkage between the information that matters most to the business and the business capabilities that describe the ability to apply that information to create value is a key aspect of Business Architecture.</a:t>
            </a:r>
          </a:p>
          <a:p>
            <a:pPr marL="309324" indent="-309324">
              <a:spcBef>
                <a:spcPts val="650"/>
              </a:spcBef>
              <a:buFont typeface="Courier New" panose="02070309020205020404" pitchFamily="49" charset="0"/>
              <a:buChar char="o"/>
            </a:pPr>
            <a:r>
              <a:rPr lang="en-GB">
                <a:solidFill>
                  <a:srgbClr val="2F528F"/>
                </a:solidFill>
              </a:rPr>
              <a:t>These information maps and relationships to business capabilities apply in later architecture phases on data characterization, applications, and infrastructure.</a:t>
            </a:r>
          </a:p>
          <a:p>
            <a:endParaRPr lang="en-GB">
              <a:solidFill>
                <a:srgbClr val="2F528F"/>
              </a:solidFill>
            </a:endParaRPr>
          </a:p>
          <a:p>
            <a:r>
              <a:rPr lang="en-GB" b="1">
                <a:solidFill>
                  <a:srgbClr val="2F528F"/>
                </a:solidFill>
              </a:rPr>
              <a:t>4.5.6 Applying Information Maps</a:t>
            </a:r>
          </a:p>
          <a:p>
            <a:r>
              <a:rPr lang="en-GB">
                <a:solidFill>
                  <a:srgbClr val="2F528F"/>
                </a:solidFill>
              </a:rPr>
              <a:t>Characterizing information in the Business Architecture phase starts with the elements that matter most to the business, such as product, customer, factory, etc. With a list of these key elements, a cross-discipline team can list and map the information that matters most and how it is described using business terms. Domains of information can be derived from groupings or categories that the business terms fall into logically. These domains are a good place to start the information map for completeness and highest value before proceeding later to the details of data types.</a:t>
            </a:r>
          </a:p>
          <a:p>
            <a:r>
              <a:rPr lang="en-GB">
                <a:solidFill>
                  <a:srgbClr val="2F528F"/>
                </a:solidFill>
              </a:rPr>
              <a:t>Relationships among the information domains can then be added to the map as the next level of understanding for a good baseline information map. The most signiﬁcant beneﬁt then comes with building matrices between information and business capabilities. The linkage between the information that matters most to the business and the business capabilities that describe the</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101</a:t>
            </a:fld>
            <a:endParaRPr lang="en-GB"/>
          </a:p>
        </p:txBody>
      </p:sp>
    </p:spTree>
    <p:extLst>
      <p:ext uri="{BB962C8B-B14F-4D97-AF65-F5344CB8AC3E}">
        <p14:creationId xmlns:p14="http://schemas.microsoft.com/office/powerpoint/2010/main" val="76777925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M-31
Level=2 : L.O.= 8.11e : Briefly explain the guidelines and techniques that can be used during the Business Architecture phase:
See: TOGAF® Standard – Architecture Development Method : Page 53 : §4.5.7</a:t>
            </a:r>
          </a:p>
          <a:p>
            <a:endParaRPr lang="en-GB">
              <a:solidFill>
                <a:srgbClr val="2F528F"/>
              </a:solidFill>
            </a:endParaRPr>
          </a:p>
          <a:p>
            <a:r>
              <a:rPr lang="en-GB" b="1">
                <a:solidFill>
                  <a:srgbClr val="2F528F"/>
                </a:solidFill>
              </a:rPr>
              <a:t>Applying </a:t>
            </a:r>
            <a:r>
              <a:rPr lang="en-GB" b="1" err="1">
                <a:solidFill>
                  <a:srgbClr val="2F528F"/>
                </a:solidFill>
              </a:rPr>
              <a:t>Modeling</a:t>
            </a:r>
            <a:r>
              <a:rPr lang="en-GB" b="1">
                <a:solidFill>
                  <a:srgbClr val="2F528F"/>
                </a:solidFill>
              </a:rPr>
              <a:t> Techniques</a:t>
            </a:r>
          </a:p>
          <a:p>
            <a:r>
              <a:rPr lang="en-GB">
                <a:solidFill>
                  <a:srgbClr val="2F528F"/>
                </a:solidFill>
              </a:rPr>
              <a:t>The </a:t>
            </a:r>
            <a:r>
              <a:rPr lang="en-GB" err="1">
                <a:solidFill>
                  <a:srgbClr val="2F528F"/>
                </a:solidFill>
              </a:rPr>
              <a:t>modeling</a:t>
            </a:r>
            <a:r>
              <a:rPr lang="en-GB">
                <a:solidFill>
                  <a:srgbClr val="2F528F"/>
                </a:solidFill>
              </a:rPr>
              <a:t> and mapping techniques provided here are extensions that expand the operating model, which is a representation for how an organization operates across a range of domains in order to accomplish its purpose.</a:t>
            </a:r>
          </a:p>
          <a:p>
            <a:endParaRPr lang="en-GB">
              <a:solidFill>
                <a:srgbClr val="2F528F"/>
              </a:solidFill>
            </a:endParaRPr>
          </a:p>
          <a:p>
            <a:r>
              <a:rPr lang="en-GB">
                <a:solidFill>
                  <a:srgbClr val="2F528F"/>
                </a:solidFill>
              </a:rPr>
              <a:t>Additional techniques include:</a:t>
            </a:r>
          </a:p>
          <a:p>
            <a:pPr marL="171450" indent="-171450">
              <a:buFont typeface="Courier New" panose="02070309020205020404" pitchFamily="49" charset="0"/>
              <a:buChar char="o"/>
            </a:pPr>
            <a:r>
              <a:rPr lang="en-GB">
                <a:solidFill>
                  <a:srgbClr val="2F528F"/>
                </a:solidFill>
              </a:rPr>
              <a:t>Activity Models [Business Process Models] that describe:</a:t>
            </a:r>
          </a:p>
          <a:p>
            <a:pPr marL="814245" lvl="1" indent="-185595">
              <a:buFont typeface="Arial" panose="020B0604020202020204" pitchFamily="34" charset="0"/>
              <a:buChar char="•"/>
            </a:pPr>
            <a:r>
              <a:rPr lang="en-GB">
                <a:solidFill>
                  <a:srgbClr val="2F528F"/>
                </a:solidFill>
              </a:rPr>
              <a:t>the enterprise’s business activities</a:t>
            </a:r>
          </a:p>
          <a:p>
            <a:pPr marL="814245" lvl="1" indent="-185595">
              <a:buFont typeface="Arial" panose="020B0604020202020204" pitchFamily="34" charset="0"/>
              <a:buChar char="•"/>
            </a:pPr>
            <a:r>
              <a:rPr lang="en-GB">
                <a:solidFill>
                  <a:srgbClr val="2F528F"/>
                </a:solidFill>
              </a:rPr>
              <a:t>the data and/or information exchanged between activities (internal exchanges)</a:t>
            </a:r>
          </a:p>
          <a:p>
            <a:pPr marL="814245" lvl="1" indent="-185595">
              <a:buFont typeface="Arial" panose="020B0604020202020204" pitchFamily="34" charset="0"/>
              <a:buChar char="•"/>
            </a:pPr>
            <a:r>
              <a:rPr lang="en-GB">
                <a:solidFill>
                  <a:srgbClr val="2F528F"/>
                </a:solidFill>
              </a:rPr>
              <a:t>the data and/or information exchanged with other activities that are outside the scope of the model (external exchanges)</a:t>
            </a:r>
          </a:p>
          <a:p>
            <a:r>
              <a:rPr lang="en-GB">
                <a:solidFill>
                  <a:srgbClr val="2F528F"/>
                </a:solidFill>
              </a:rPr>
              <a:t>They capture Inputs, Controls, Outputs, and Mechanisms/Resources (ICOMs) of business activities. </a:t>
            </a:r>
          </a:p>
          <a:p>
            <a:r>
              <a:rPr lang="en-GB">
                <a:solidFill>
                  <a:srgbClr val="2F528F"/>
                </a:solidFill>
              </a:rPr>
              <a:t>Examples:</a:t>
            </a:r>
          </a:p>
          <a:p>
            <a:pPr marL="814245" lvl="1" indent="-185595">
              <a:buFont typeface="Arial" panose="020B0604020202020204" pitchFamily="34" charset="0"/>
              <a:buChar char="•"/>
            </a:pPr>
            <a:r>
              <a:rPr lang="en-GB">
                <a:solidFill>
                  <a:srgbClr val="2F528F"/>
                </a:solidFill>
              </a:rPr>
              <a:t>Integrated Computer Aided Manufacturing (ICAM) </a:t>
            </a:r>
            <a:r>
              <a:rPr lang="en-GB" err="1">
                <a:solidFill>
                  <a:srgbClr val="2F528F"/>
                </a:solidFill>
              </a:rPr>
              <a:t>DEFinition</a:t>
            </a:r>
            <a:r>
              <a:rPr lang="en-GB">
                <a:solidFill>
                  <a:srgbClr val="2F528F"/>
                </a:solidFill>
              </a:rPr>
              <a:t> (IDEF) </a:t>
            </a:r>
            <a:r>
              <a:rPr lang="en-GB" err="1">
                <a:solidFill>
                  <a:srgbClr val="2F528F"/>
                </a:solidFill>
              </a:rPr>
              <a:t>modeling</a:t>
            </a:r>
            <a:r>
              <a:rPr lang="en-GB">
                <a:solidFill>
                  <a:srgbClr val="2F528F"/>
                </a:solidFill>
              </a:rPr>
              <a:t> technique.</a:t>
            </a:r>
          </a:p>
          <a:p>
            <a:pPr marL="814245" lvl="1" indent="-185595">
              <a:buFont typeface="Arial" panose="020B0604020202020204" pitchFamily="34" charset="0"/>
              <a:buChar char="•"/>
            </a:pPr>
            <a:r>
              <a:rPr lang="en-GB">
                <a:solidFill>
                  <a:srgbClr val="2F528F"/>
                </a:solidFill>
              </a:rPr>
              <a:t>Object Management Group (OMG)’s Business Process </a:t>
            </a:r>
            <a:r>
              <a:rPr lang="en-GB" err="1">
                <a:solidFill>
                  <a:srgbClr val="2F528F"/>
                </a:solidFill>
              </a:rPr>
              <a:t>Modeling</a:t>
            </a:r>
            <a:r>
              <a:rPr lang="en-GB">
                <a:solidFill>
                  <a:srgbClr val="2F528F"/>
                </a:solidFill>
              </a:rPr>
              <a:t> Notation™ (BPMN™).</a:t>
            </a:r>
          </a:p>
          <a:p>
            <a:pPr marL="171450" indent="-171450">
              <a:buFont typeface="Courier New" panose="02070309020205020404" pitchFamily="49" charset="0"/>
              <a:buChar char="o"/>
            </a:pPr>
            <a:r>
              <a:rPr lang="en-GB">
                <a:solidFill>
                  <a:srgbClr val="2F528F"/>
                </a:solidFill>
              </a:rPr>
              <a:t>Use-Case Models describe the business process of an enterprise in terms of:</a:t>
            </a:r>
          </a:p>
          <a:p>
            <a:pPr marL="814245" lvl="1" indent="-185595">
              <a:buFont typeface="Arial" panose="020B0604020202020204" pitchFamily="34" charset="0"/>
              <a:buChar char="•"/>
            </a:pPr>
            <a:r>
              <a:rPr lang="en-GB">
                <a:solidFill>
                  <a:srgbClr val="2F528F"/>
                </a:solidFill>
              </a:rPr>
              <a:t>use-cases and actors</a:t>
            </a:r>
          </a:p>
          <a:p>
            <a:pPr marL="814245" lvl="1" indent="-185595">
              <a:buFont typeface="Arial" panose="020B0604020202020204" pitchFamily="34" charset="0"/>
              <a:buChar char="•"/>
            </a:pPr>
            <a:r>
              <a:rPr lang="en-GB">
                <a:solidFill>
                  <a:srgbClr val="2F528F"/>
                </a:solidFill>
              </a:rPr>
              <a:t>processes </a:t>
            </a:r>
          </a:p>
          <a:p>
            <a:pPr marL="814245" lvl="1" indent="-185595">
              <a:buFont typeface="Arial" panose="020B0604020202020204" pitchFamily="34" charset="0"/>
              <a:buChar char="•"/>
            </a:pPr>
            <a:r>
              <a:rPr lang="en-GB">
                <a:solidFill>
                  <a:srgbClr val="2F528F"/>
                </a:solidFill>
              </a:rPr>
              <a:t>organizational participants </a:t>
            </a:r>
          </a:p>
          <a:p>
            <a:r>
              <a:rPr lang="en-GB">
                <a:solidFill>
                  <a:srgbClr val="2F528F"/>
                </a:solidFill>
              </a:rPr>
              <a:t>The use-case model is described in use-case diagrams and use-case specifications.</a:t>
            </a:r>
          </a:p>
          <a:p>
            <a:pPr marL="171450" indent="-171450">
              <a:buFont typeface="Courier New" panose="02070309020205020404" pitchFamily="49" charset="0"/>
              <a:buChar char="o"/>
            </a:pPr>
            <a:r>
              <a:rPr lang="en-GB">
                <a:solidFill>
                  <a:srgbClr val="2F528F"/>
                </a:solidFill>
              </a:rPr>
              <a:t>Logical Data Model [Class Model] describe:</a:t>
            </a:r>
          </a:p>
          <a:p>
            <a:pPr marL="814245" lvl="1" indent="-185595">
              <a:buFont typeface="Arial" panose="020B0604020202020204" pitchFamily="34" charset="0"/>
              <a:buChar char="•"/>
            </a:pPr>
            <a:r>
              <a:rPr lang="en-GB">
                <a:solidFill>
                  <a:srgbClr val="2F528F"/>
                </a:solidFill>
              </a:rPr>
              <a:t>the entities</a:t>
            </a:r>
          </a:p>
          <a:p>
            <a:pPr marL="800100" lvl="1" indent="-171450">
              <a:buFont typeface="Arial" panose="020B0604020202020204" pitchFamily="34" charset="0"/>
              <a:buChar char="•"/>
            </a:pPr>
            <a:r>
              <a:rPr lang="en-GB">
                <a:solidFill>
                  <a:srgbClr val="2F528F"/>
                </a:solidFill>
              </a:rPr>
              <a:t>their attributes, and the acceptable values for these attributes</a:t>
            </a:r>
          </a:p>
          <a:p>
            <a:pPr marL="814245" lvl="1" indent="-185595">
              <a:buFont typeface="Arial" panose="020B0604020202020204" pitchFamily="34" charset="0"/>
              <a:buChar char="•"/>
            </a:pPr>
            <a:r>
              <a:rPr lang="en-GB">
                <a:solidFill>
                  <a:srgbClr val="2F528F"/>
                </a:solidFill>
              </a:rPr>
              <a:t>the relationships between the various entities</a:t>
            </a:r>
          </a:p>
          <a:p>
            <a:r>
              <a:rPr lang="en-GB">
                <a:solidFill>
                  <a:srgbClr val="2F528F"/>
                </a:solidFill>
              </a:rPr>
              <a:t>Applications and information architects use the class diagram, Business Architects use the logical data model.</a:t>
            </a:r>
          </a:p>
          <a:p>
            <a:r>
              <a:rPr lang="en-GB">
                <a:solidFill>
                  <a:srgbClr val="2F528F"/>
                </a:solidFill>
              </a:rPr>
              <a:t>All three types of model above can be represented in the Unified </a:t>
            </a:r>
            <a:r>
              <a:rPr lang="en-GB" err="1">
                <a:solidFill>
                  <a:srgbClr val="2F528F"/>
                </a:solidFill>
              </a:rPr>
              <a:t>Modeling</a:t>
            </a:r>
            <a:r>
              <a:rPr lang="en-GB">
                <a:solidFill>
                  <a:srgbClr val="2F528F"/>
                </a:solidFill>
              </a:rPr>
              <a:t> Language™ (UML®), and a variety of tools exist for generating such models.</a:t>
            </a:r>
          </a:p>
          <a:p>
            <a:endParaRPr lang="en-GB">
              <a:solidFill>
                <a:srgbClr val="2F528F"/>
              </a:solidFill>
            </a:endParaRPr>
          </a:p>
          <a:p>
            <a:r>
              <a:rPr lang="en-GB" b="1">
                <a:solidFill>
                  <a:srgbClr val="2F528F"/>
                </a:solidFill>
              </a:rPr>
              <a:t>4.5.7 Applying </a:t>
            </a:r>
            <a:r>
              <a:rPr lang="en-GB" b="1" err="1">
                <a:solidFill>
                  <a:srgbClr val="2F528F"/>
                </a:solidFill>
              </a:rPr>
              <a:t>Modeling</a:t>
            </a:r>
            <a:r>
              <a:rPr lang="en-GB" b="1">
                <a:solidFill>
                  <a:srgbClr val="2F528F"/>
                </a:solidFill>
              </a:rPr>
              <a:t> Techniques</a:t>
            </a:r>
          </a:p>
          <a:p>
            <a:r>
              <a:rPr lang="en-GB">
                <a:solidFill>
                  <a:srgbClr val="2F528F"/>
                </a:solidFill>
              </a:rPr>
              <a:t>The </a:t>
            </a:r>
            <a:r>
              <a:rPr lang="en-GB" err="1">
                <a:solidFill>
                  <a:srgbClr val="2F528F"/>
                </a:solidFill>
              </a:rPr>
              <a:t>modeling</a:t>
            </a:r>
            <a:r>
              <a:rPr lang="en-GB">
                <a:solidFill>
                  <a:srgbClr val="2F528F"/>
                </a:solidFill>
              </a:rPr>
              <a:t> and mapping techniques provided here are extensions that implement the business capabilities, value streams, and organization maps described above in Phase B into the practices of the business .They expand the operating model, which is a representation for how an organization operates across a range of domains in order to accomplish its purpose </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102</a:t>
            </a:fld>
            <a:endParaRPr lang="en-GB"/>
          </a:p>
        </p:txBody>
      </p:sp>
    </p:spTree>
    <p:extLst>
      <p:ext uri="{BB962C8B-B14F-4D97-AF65-F5344CB8AC3E}">
        <p14:creationId xmlns:p14="http://schemas.microsoft.com/office/powerpoint/2010/main" val="95689670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M-31
Level=2 : L.O.= 8.11f : Briefly explain the guidelines and techniques that can be used during the Business Architecture phase:
See: TOGAF® Standard – Architecture Development Method : Page 55 : §4.5.8</a:t>
            </a:r>
          </a:p>
          <a:p>
            <a:endParaRPr lang="en-GB">
              <a:solidFill>
                <a:srgbClr val="2F528F"/>
              </a:solidFill>
            </a:endParaRPr>
          </a:p>
          <a:p>
            <a:r>
              <a:rPr lang="en-GB" b="1">
                <a:solidFill>
                  <a:srgbClr val="2F528F"/>
                </a:solidFill>
              </a:rPr>
              <a:t>Architecture Repository</a:t>
            </a:r>
          </a:p>
          <a:p>
            <a:r>
              <a:rPr lang="en-GB">
                <a:solidFill>
                  <a:srgbClr val="2F528F"/>
                </a:solidFill>
              </a:rPr>
              <a:t>What relevant Business Architecture resources are available from the Architecture Repository:</a:t>
            </a:r>
          </a:p>
          <a:p>
            <a:pPr marL="309324" indent="-309324">
              <a:spcBef>
                <a:spcPts val="650"/>
              </a:spcBef>
              <a:buFont typeface="Courier New" panose="02070309020205020404" pitchFamily="49" charset="0"/>
              <a:buChar char="o"/>
            </a:pPr>
            <a:r>
              <a:rPr lang="en-GB">
                <a:solidFill>
                  <a:srgbClr val="2F528F"/>
                </a:solidFill>
              </a:rPr>
              <a:t>Industry reference models relevant to the organization’s industry sector</a:t>
            </a:r>
          </a:p>
          <a:p>
            <a:pPr marL="309324" indent="-309324">
              <a:spcBef>
                <a:spcPts val="650"/>
              </a:spcBef>
              <a:buFont typeface="Courier New" panose="02070309020205020404" pitchFamily="49" charset="0"/>
              <a:buChar char="o"/>
            </a:pPr>
            <a:r>
              <a:rPr lang="en-GB">
                <a:solidFill>
                  <a:srgbClr val="2F528F"/>
                </a:solidFill>
              </a:rPr>
              <a:t>Enterprise-speciﬁc Business Architecture views (capability maps, value stream maps, organization maps, etc.)</a:t>
            </a:r>
          </a:p>
          <a:p>
            <a:pPr marL="309324" indent="-309324">
              <a:spcBef>
                <a:spcPts val="650"/>
              </a:spcBef>
              <a:buFont typeface="Courier New" panose="02070309020205020404" pitchFamily="49" charset="0"/>
              <a:buChar char="o"/>
            </a:pPr>
            <a:r>
              <a:rPr lang="en-GB">
                <a:solidFill>
                  <a:srgbClr val="2F528F"/>
                </a:solidFill>
              </a:rPr>
              <a:t>Enterprise-speciﬁc building blocks (process components, business rules, job descriptions, etc.)</a:t>
            </a:r>
          </a:p>
          <a:p>
            <a:pPr marL="309324" indent="-309324">
              <a:spcBef>
                <a:spcPts val="650"/>
              </a:spcBef>
              <a:buFont typeface="Courier New" panose="02070309020205020404" pitchFamily="49" charset="0"/>
              <a:buChar char="o"/>
            </a:pPr>
            <a:r>
              <a:rPr lang="en-GB">
                <a:solidFill>
                  <a:srgbClr val="2F528F"/>
                </a:solidFill>
              </a:rPr>
              <a:t>Applicable standards</a:t>
            </a:r>
          </a:p>
          <a:p>
            <a:endParaRPr lang="en-GB">
              <a:solidFill>
                <a:srgbClr val="2F528F"/>
              </a:solidFill>
            </a:endParaRPr>
          </a:p>
          <a:p>
            <a:r>
              <a:rPr lang="en-GB" b="1">
                <a:solidFill>
                  <a:srgbClr val="2F528F"/>
                </a:solidFill>
              </a:rPr>
              <a:t>4.5.8 Architecture Repository</a:t>
            </a:r>
          </a:p>
          <a:p>
            <a:r>
              <a:rPr lang="en-GB">
                <a:solidFill>
                  <a:srgbClr val="2F528F"/>
                </a:solidFill>
              </a:rPr>
              <a:t>As part of Phase B, the architecture team will need to consider what relevant Business Architecture resources are available from the Architecture Repository (see the TOGAF Standard</a:t>
            </a:r>
          </a:p>
          <a:p>
            <a:r>
              <a:rPr lang="en-GB">
                <a:solidFill>
                  <a:srgbClr val="2F528F"/>
                </a:solidFill>
              </a:rPr>
              <a:t>—Architecture Content), in particular :</a:t>
            </a:r>
          </a:p>
          <a:p>
            <a:r>
              <a:rPr lang="en-GB">
                <a:solidFill>
                  <a:srgbClr val="2F528F"/>
                </a:solidFill>
              </a:rPr>
              <a:t>■Industry reference models relevant to the organization’s industry sector</a:t>
            </a:r>
          </a:p>
          <a:p>
            <a:r>
              <a:rPr lang="en-GB">
                <a:solidFill>
                  <a:srgbClr val="2F528F"/>
                </a:solidFill>
              </a:rPr>
              <a:t>■Enterprise-speciﬁc Business Architecture views (capability maps, value stream maps, organization maps ,etc.)</a:t>
            </a:r>
          </a:p>
          <a:p>
            <a:r>
              <a:rPr lang="en-GB">
                <a:solidFill>
                  <a:srgbClr val="2F528F"/>
                </a:solidFill>
              </a:rPr>
              <a:t>■Enterprise-speciﬁc building blocks (process components, business rules ,job descriptions, etc.)</a:t>
            </a:r>
          </a:p>
          <a:p>
            <a:r>
              <a:rPr lang="en-GB">
                <a:solidFill>
                  <a:srgbClr val="2F528F"/>
                </a:solidFill>
              </a:rPr>
              <a:t>■Applicable standards</a:t>
            </a:r>
          </a:p>
        </p:txBody>
      </p:sp>
      <p:sp>
        <p:nvSpPr>
          <p:cNvPr id="4" name="Slide Number Placeholder 3"/>
          <p:cNvSpPr>
            <a:spLocks noGrp="1"/>
          </p:cNvSpPr>
          <p:nvPr>
            <p:ph type="sldNum" sz="quarter" idx="5"/>
          </p:nvPr>
        </p:nvSpPr>
        <p:spPr/>
        <p:txBody>
          <a:bodyPr/>
          <a:lstStyle/>
          <a:p>
            <a:fld id="{49B2B318-3A70-499F-B2BE-07B8A16F998B}" type="slidenum">
              <a:rPr lang="en-GB" smtClean="0"/>
              <a:t>103</a:t>
            </a:fld>
            <a:endParaRPr lang="en-GB"/>
          </a:p>
        </p:txBody>
      </p:sp>
    </p:spTree>
    <p:extLst>
      <p:ext uri="{BB962C8B-B14F-4D97-AF65-F5344CB8AC3E}">
        <p14:creationId xmlns:p14="http://schemas.microsoft.com/office/powerpoint/2010/main" val="282114022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200">
                <a:solidFill>
                  <a:srgbClr val="000000"/>
                </a:solidFill>
                <a:latin typeface="Calibri" panose="020F0502020204030204" pitchFamily="34" charset="0"/>
              </a:rPr>
              <a:t>Level=2 : L.O.= 4.4b : Explain how to apply Phase B and how it contributes to the architecture development work.</a:t>
            </a:r>
            <a:br>
              <a:rPr lang="en-GB" sz="1200">
                <a:solidFill>
                  <a:srgbClr val="000000"/>
                </a:solidFill>
                <a:latin typeface="Calibri" panose="020F0502020204030204" pitchFamily="34" charset="0"/>
              </a:rPr>
            </a:br>
            <a:r>
              <a:rPr lang="en-GB" sz="1200">
                <a:solidFill>
                  <a:srgbClr val="000000"/>
                </a:solidFill>
                <a:latin typeface="Calibri" panose="020F0502020204030204" pitchFamily="34" charset="0"/>
              </a:rPr>
              <a:t>See : TOGAF® Series Guide: A Practitioners’ Approach to Developing Enterprise Architecture Following the TOGAF® ADM : Page 42 : §5.2.2</a:t>
            </a:r>
            <a:r>
              <a:rPr lang="en-GB" sz="1200">
                <a:latin typeface="Calibri" panose="020F0502020204030204" pitchFamily="34" charset="0"/>
              </a:rPr>
              <a:t> </a:t>
            </a:r>
          </a:p>
          <a:p>
            <a:endParaRPr lang="en-GB" sz="1200">
              <a:solidFill>
                <a:srgbClr val="2F528F"/>
              </a:solidFill>
              <a:latin typeface="Calibri" panose="020F0502020204030204" pitchFamily="34" charset="0"/>
            </a:endParaRPr>
          </a:p>
          <a:p>
            <a:r>
              <a:rPr lang="en-GB" sz="1200" b="1">
                <a:solidFill>
                  <a:srgbClr val="2F528F"/>
                </a:solidFill>
                <a:latin typeface="Calibri" panose="020F0502020204030204" pitchFamily="34" charset="0"/>
              </a:rPr>
              <a:t>Key Outputs and Outcomes</a:t>
            </a:r>
          </a:p>
          <a:p>
            <a:r>
              <a:rPr lang="en-GB" sz="1200">
                <a:solidFill>
                  <a:srgbClr val="2F528F"/>
                </a:solidFill>
                <a:latin typeface="Calibri" panose="020F0502020204030204" pitchFamily="34" charset="0"/>
              </a:rPr>
              <a:t>What the Enterprise values and consumes is typically different than what the EA produces. EAs deliver essential output.</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other useful things</a:t>
            </a:r>
          </a:p>
          <a:p>
            <a:endParaRPr lang="en-GB" sz="1200">
              <a:solidFill>
                <a:srgbClr val="2F528F"/>
              </a:solidFill>
              <a:latin typeface="Calibri" panose="020F0502020204030204" pitchFamily="34" charset="0"/>
            </a:endParaRPr>
          </a:p>
          <a:p>
            <a:r>
              <a:rPr lang="en-GB" sz="1200">
                <a:solidFill>
                  <a:srgbClr val="2F528F"/>
                </a:solidFill>
                <a:latin typeface="Calibri" panose="020F0502020204030204" pitchFamily="34" charset="0"/>
              </a:rPr>
              <a:t>Architecture is developed, and the EA Landscape populated.</a:t>
            </a:r>
          </a:p>
          <a:p>
            <a:r>
              <a:rPr lang="en-GB" sz="1200">
                <a:solidFill>
                  <a:srgbClr val="2F528F"/>
                </a:solidFill>
                <a:latin typeface="Calibri" panose="020F0502020204030204" pitchFamily="34" charset="0"/>
              </a:rPr>
              <a:t>To do this, Practitioners require a set of essential knowledge.</a:t>
            </a:r>
            <a:r>
              <a:rPr lang="en-GB" sz="1200" b="1">
                <a:solidFill>
                  <a:srgbClr val="000000"/>
                </a:solidFill>
                <a:latin typeface="Calibri" panose="020F0502020204030204" pitchFamily="34" charset="0"/>
              </a:rPr>
              <a:t> </a:t>
            </a:r>
          </a:p>
          <a:p>
            <a:endParaRPr lang="en-GB" sz="1200" b="1">
              <a:solidFill>
                <a:srgbClr val="000000"/>
              </a:solidFill>
              <a:latin typeface="Calibri" panose="020F0502020204030204" pitchFamily="34" charset="0"/>
            </a:endParaRPr>
          </a:p>
          <a:p>
            <a:r>
              <a:rPr lang="en-GB" sz="1200" b="1">
                <a:solidFill>
                  <a:srgbClr val="000000"/>
                </a:solidFill>
                <a:latin typeface="Calibri" panose="020F0502020204030204" pitchFamily="34" charset="0"/>
              </a:rPr>
              <a:t>5.2.2 Essential ADM Output and Knowledge </a:t>
            </a:r>
            <a:endParaRPr lang="en-GB" sz="1200">
              <a:solidFill>
                <a:srgbClr val="000000"/>
              </a:solidFill>
              <a:latin typeface="Calibri" panose="020F0502020204030204" pitchFamily="34" charset="0"/>
            </a:endParaRPr>
          </a:p>
          <a:p>
            <a:r>
              <a:rPr lang="en-GB" sz="1200">
                <a:solidFill>
                  <a:srgbClr val="000000"/>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200">
                <a:solidFill>
                  <a:srgbClr val="000000"/>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200">
                <a:solidFill>
                  <a:srgbClr val="000000"/>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r>
              <a:rPr lang="en-GB" sz="1200" b="1">
                <a:solidFill>
                  <a:srgbClr val="000000"/>
                </a:solidFill>
                <a:latin typeface="Calibri" panose="020F0502020204030204" pitchFamily="34" charset="0"/>
              </a:rPr>
              <a:t>Table 4: Essential ADM Outputs, Outcomes, and Required Knowledge </a:t>
            </a:r>
            <a:endParaRPr lang="en-GB" sz="12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104</a:t>
            </a:fld>
            <a:endParaRPr lang="en-GB">
              <a:latin typeface="Calibri" panose="020F0502020204030204" pitchFamily="34" charset="0"/>
            </a:endParaRPr>
          </a:p>
        </p:txBody>
      </p:sp>
    </p:spTree>
    <p:extLst>
      <p:ext uri="{BB962C8B-B14F-4D97-AF65-F5344CB8AC3E}">
        <p14:creationId xmlns:p14="http://schemas.microsoft.com/office/powerpoint/2010/main" val="193871082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algn="l"/>
            <a:r>
              <a:rPr lang="en-GB" sz="1200" b="1" i="0" u="none" strike="noStrike" baseline="0">
                <a:solidFill>
                  <a:srgbClr val="000000"/>
                </a:solidFill>
                <a:latin typeface="Calibri" panose="020F0502020204030204" pitchFamily="34" charset="0"/>
              </a:rPr>
              <a:t>No LO – for context only</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105</a:t>
            </a:fld>
            <a:endParaRPr lang="en-GB">
              <a:latin typeface="Calibri" panose="020F0502020204030204" pitchFamily="34" charset="0"/>
            </a:endParaRPr>
          </a:p>
        </p:txBody>
      </p:sp>
    </p:spTree>
    <p:extLst>
      <p:ext uri="{BB962C8B-B14F-4D97-AF65-F5344CB8AC3E}">
        <p14:creationId xmlns:p14="http://schemas.microsoft.com/office/powerpoint/2010/main" val="31883446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algn="l"/>
            <a:r>
              <a:rPr lang="en-GB" sz="1200" b="1" i="0" u="none" strike="noStrike" baseline="0">
                <a:solidFill>
                  <a:srgbClr val="000000"/>
                </a:solidFill>
                <a:latin typeface="Calibri" panose="020F0502020204030204" pitchFamily="34" charset="0"/>
              </a:rPr>
              <a:t>No LO – for context only</a:t>
            </a:r>
          </a:p>
          <a:p>
            <a:pPr algn="l"/>
            <a:r>
              <a:rPr lang="en-GB" sz="1200" b="1" i="0" u="none" strike="noStrike" baseline="0">
                <a:solidFill>
                  <a:srgbClr val="000000"/>
                </a:solidFill>
                <a:latin typeface="Calibri" panose="020F0502020204030204" pitchFamily="34" charset="0"/>
              </a:rPr>
              <a:t>Objectives</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106</a:t>
            </a:fld>
            <a:endParaRPr lang="en-GB">
              <a:latin typeface="Calibri" panose="020F0502020204030204" pitchFamily="34" charset="0"/>
            </a:endParaRPr>
          </a:p>
        </p:txBody>
      </p:sp>
    </p:spTree>
    <p:extLst>
      <p:ext uri="{BB962C8B-B14F-4D97-AF65-F5344CB8AC3E}">
        <p14:creationId xmlns:p14="http://schemas.microsoft.com/office/powerpoint/2010/main" val="90389504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algn="l"/>
            <a:r>
              <a:rPr lang="en-GB" sz="1800" b="1" i="0" u="none" strike="noStrike" baseline="0">
                <a:solidFill>
                  <a:srgbClr val="000000"/>
                </a:solidFill>
                <a:latin typeface="Calibri" panose="020F0502020204030204" pitchFamily="34" charset="0"/>
              </a:rPr>
              <a:t>No LO – for context only</a:t>
            </a:r>
          </a:p>
          <a:p>
            <a:pPr algn="l"/>
            <a:r>
              <a:rPr lang="en-GB" sz="1800" b="1" i="0" u="none" strike="noStrike" baseline="0">
                <a:solidFill>
                  <a:srgbClr val="000000"/>
                </a:solidFill>
                <a:latin typeface="Calibri" panose="020F0502020204030204" pitchFamily="34" charset="0"/>
              </a:rPr>
              <a:t>Objectives</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107</a:t>
            </a:fld>
            <a:endParaRPr lang="en-GB">
              <a:latin typeface="Calibri" panose="020F0502020204030204" pitchFamily="34" charset="0"/>
            </a:endParaRPr>
          </a:p>
        </p:txBody>
      </p:sp>
    </p:spTree>
    <p:extLst>
      <p:ext uri="{BB962C8B-B14F-4D97-AF65-F5344CB8AC3E}">
        <p14:creationId xmlns:p14="http://schemas.microsoft.com/office/powerpoint/2010/main" val="242964262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Level=2 : L.O.= 4.5a : Explain the information that is relevant to Phase C (Data and Applications) to produce outputs relevant to the architecture development.</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 TOGAF® Standard – Architecture Development Method : Page 59 : §6.2</a:t>
            </a:r>
            <a:r>
              <a:rPr lang="en-GB" sz="2800">
                <a:latin typeface="Calibri" panose="020F0502020204030204" pitchFamily="34" charset="0"/>
              </a:rPr>
              <a:t> </a:t>
            </a:r>
          </a:p>
          <a:p>
            <a:endParaRPr lang="en-GB" sz="2800">
              <a:solidFill>
                <a:srgbClr val="2F528F"/>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Inputs</a:t>
            </a:r>
          </a:p>
          <a:p>
            <a:pPr algn="l"/>
            <a:r>
              <a:rPr lang="en-GB" sz="1800" b="0" i="0" u="none" strike="noStrike" baseline="0">
                <a:solidFill>
                  <a:srgbClr val="000000"/>
                </a:solidFill>
                <a:latin typeface="Calibri" panose="020F0502020204030204" pitchFamily="34" charset="0"/>
              </a:rPr>
              <a:t>This section defines the inputs to Phase C (Data Architecture).</a:t>
            </a:r>
          </a:p>
          <a:p>
            <a:pPr algn="l"/>
            <a:endParaRPr lang="en-GB" sz="1800" b="1" i="0" u="none" strike="noStrike" baseline="0">
              <a:solidFill>
                <a:srgbClr val="000000"/>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6.2.1 Reference Materials External to the Enterprise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Architecture reference materials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TOGAF® Series Guide: Information Architecture — Customer Master Data Management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The Open Group Guide: Information Architecture: Business Intelligence &amp; Analytics and</a:t>
            </a:r>
          </a:p>
          <a:p>
            <a:pPr algn="l"/>
            <a:r>
              <a:rPr lang="en-GB" sz="1800" b="0" i="0" u="none" strike="noStrike" baseline="0">
                <a:solidFill>
                  <a:srgbClr val="000000"/>
                </a:solidFill>
                <a:latin typeface="Calibri" panose="020F0502020204030204" pitchFamily="34" charset="0"/>
              </a:rPr>
              <a:t>Metadata Management Reference Models</a:t>
            </a:r>
          </a:p>
          <a:p>
            <a:pPr algn="l"/>
            <a:r>
              <a:rPr lang="en-GB" sz="1800" b="1" i="0" u="none" strike="noStrike" baseline="0">
                <a:solidFill>
                  <a:srgbClr val="000000"/>
                </a:solidFill>
                <a:latin typeface="Calibri" panose="020F0502020204030204" pitchFamily="34" charset="0"/>
              </a:rPr>
              <a:t>6.2.2 Non-Architectural Inputs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Request for Architecture Work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Capability Assessment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Communications Plan (see the TOGAF Standard — Architecture Content)</a:t>
            </a:r>
          </a:p>
          <a:p>
            <a:pPr algn="l"/>
            <a:r>
              <a:rPr lang="en-GB" sz="1800" b="0" i="0" u="none" strike="noStrike" baseline="0">
                <a:solidFill>
                  <a:srgbClr val="000000"/>
                </a:solidFill>
                <a:latin typeface="Calibri" panose="020F0502020204030204" pitchFamily="34" charset="0"/>
              </a:rPr>
              <a:t>TOGAF® Standard — Architecture Development Method 59</a:t>
            </a:r>
          </a:p>
          <a:p>
            <a:pPr algn="l"/>
            <a:r>
              <a:rPr lang="en-GB" sz="1800" b="0" i="1" u="none" strike="noStrike" baseline="0">
                <a:solidFill>
                  <a:srgbClr val="000000"/>
                </a:solidFill>
                <a:latin typeface="Calibri" panose="020F0502020204030204" pitchFamily="34" charset="0"/>
              </a:rPr>
              <a:t>Inputs Phase C: Information Systems Architectures — Data Architecture</a:t>
            </a:r>
          </a:p>
          <a:p>
            <a:pPr algn="l"/>
            <a:r>
              <a:rPr lang="en-GB" sz="1800" b="1" i="0" u="none" strike="noStrike" baseline="0">
                <a:solidFill>
                  <a:srgbClr val="000000"/>
                </a:solidFill>
                <a:latin typeface="Calibri" panose="020F0502020204030204" pitchFamily="34" charset="0"/>
              </a:rPr>
              <a:t>6.2.3 Architectural Inputs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Organizational Model for Enterprise Architecture (see the TOGAF Standard — Architecture</a:t>
            </a:r>
          </a:p>
          <a:p>
            <a:pPr algn="l"/>
            <a:r>
              <a:rPr lang="en-GB" sz="1800" b="0" i="0" u="none" strike="noStrike" baseline="0">
                <a:solidFill>
                  <a:srgbClr val="000000"/>
                </a:solidFill>
                <a:latin typeface="Calibri" panose="020F0502020204030204" pitchFamily="34" charset="0"/>
              </a:rPr>
              <a:t>Content), including:</a:t>
            </a:r>
          </a:p>
          <a:p>
            <a:pPr algn="l"/>
            <a:r>
              <a:rPr lang="en-GB" sz="1800" b="0" i="0" u="none" strike="noStrike" baseline="0">
                <a:solidFill>
                  <a:srgbClr val="000000"/>
                </a:solidFill>
                <a:latin typeface="Calibri" panose="020F0502020204030204" pitchFamily="34" charset="0"/>
              </a:rPr>
              <a:t>— Scope of organizations impacted</a:t>
            </a:r>
          </a:p>
          <a:p>
            <a:pPr algn="l"/>
            <a:r>
              <a:rPr lang="en-GB" sz="1800" b="0" i="0" u="none" strike="noStrike" baseline="0">
                <a:solidFill>
                  <a:srgbClr val="000000"/>
                </a:solidFill>
                <a:latin typeface="Calibri" panose="020F0502020204030204" pitchFamily="34" charset="0"/>
              </a:rPr>
              <a:t>— Maturity assessment, gaps, and resolution approach</a:t>
            </a:r>
          </a:p>
          <a:p>
            <a:pPr algn="l"/>
            <a:r>
              <a:rPr lang="en-GB" sz="1800" b="0" i="0" u="none" strike="noStrike" baseline="0">
                <a:solidFill>
                  <a:srgbClr val="000000"/>
                </a:solidFill>
                <a:latin typeface="Calibri" panose="020F0502020204030204" pitchFamily="34" charset="0"/>
              </a:rPr>
              <a:t>— Roles and responsibilities for architecture team(s)</a:t>
            </a:r>
          </a:p>
          <a:p>
            <a:pPr algn="l"/>
            <a:r>
              <a:rPr lang="en-GB" sz="1800" b="0" i="0" u="none" strike="noStrike" baseline="0">
                <a:solidFill>
                  <a:srgbClr val="000000"/>
                </a:solidFill>
                <a:latin typeface="Calibri" panose="020F0502020204030204" pitchFamily="34" charset="0"/>
              </a:rPr>
              <a:t>— Constraints on architecture work</a:t>
            </a:r>
          </a:p>
          <a:p>
            <a:pPr algn="l"/>
            <a:r>
              <a:rPr lang="en-GB" sz="1800" b="0" i="0" u="none" strike="noStrike" baseline="0">
                <a:solidFill>
                  <a:srgbClr val="000000"/>
                </a:solidFill>
                <a:latin typeface="Calibri" panose="020F0502020204030204" pitchFamily="34" charset="0"/>
              </a:rPr>
              <a:t>— Budget requirements</a:t>
            </a:r>
          </a:p>
          <a:p>
            <a:pPr algn="l"/>
            <a:r>
              <a:rPr lang="en-GB" sz="1800" b="0" i="0" u="none" strike="noStrike" baseline="0">
                <a:solidFill>
                  <a:srgbClr val="000000"/>
                </a:solidFill>
                <a:latin typeface="Calibri" panose="020F0502020204030204" pitchFamily="34" charset="0"/>
              </a:rPr>
              <a:t>— Governance and support strategy</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Tailored Architecture Framework (see the TOGAF Standard — Architecture Content), including:</a:t>
            </a:r>
          </a:p>
          <a:p>
            <a:pPr algn="l"/>
            <a:r>
              <a:rPr lang="en-GB" sz="1800" b="0" i="0" u="none" strike="noStrike" baseline="0">
                <a:solidFill>
                  <a:srgbClr val="000000"/>
                </a:solidFill>
                <a:latin typeface="Calibri" panose="020F0502020204030204" pitchFamily="34" charset="0"/>
              </a:rPr>
              <a:t>— Tailored architecture method</a:t>
            </a:r>
          </a:p>
          <a:p>
            <a:pPr algn="l"/>
            <a:r>
              <a:rPr lang="en-GB" sz="1800" b="0" i="0" u="none" strike="noStrike" baseline="0">
                <a:solidFill>
                  <a:srgbClr val="000000"/>
                </a:solidFill>
                <a:latin typeface="Calibri" panose="020F0502020204030204" pitchFamily="34" charset="0"/>
              </a:rPr>
              <a:t>— Tailored architecture content (deliverables and artifacts)</a:t>
            </a:r>
          </a:p>
          <a:p>
            <a:pPr algn="l"/>
            <a:r>
              <a:rPr lang="en-GB" sz="1800" b="0" i="0" u="none" strike="noStrike" baseline="0">
                <a:solidFill>
                  <a:srgbClr val="000000"/>
                </a:solidFill>
                <a:latin typeface="Calibri" panose="020F0502020204030204" pitchFamily="34" charset="0"/>
              </a:rPr>
              <a:t>— Configured and deployed tools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Data principles (see the TOGAF Standard — ADM Techniques), if existing</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Statement of Architecture Work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Architecture Vision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Architecture Repository (see the TOGAF Standard — Architecture Content), including:</a:t>
            </a:r>
          </a:p>
          <a:p>
            <a:pPr algn="l"/>
            <a:r>
              <a:rPr lang="en-GB" sz="1800" b="0" i="0" u="none" strike="noStrike" baseline="0">
                <a:solidFill>
                  <a:srgbClr val="000000"/>
                </a:solidFill>
                <a:latin typeface="Calibri" panose="020F0502020204030204" pitchFamily="34" charset="0"/>
              </a:rPr>
              <a:t>— Re-usable building blocks (in particular, definitions of current data)</a:t>
            </a:r>
          </a:p>
          <a:p>
            <a:pPr algn="l"/>
            <a:r>
              <a:rPr lang="en-GB" sz="1800" b="0" i="0" u="none" strike="noStrike" baseline="0">
                <a:solidFill>
                  <a:srgbClr val="000000"/>
                </a:solidFill>
                <a:latin typeface="Calibri" panose="020F0502020204030204" pitchFamily="34" charset="0"/>
              </a:rPr>
              <a:t>— Publicly available reference models</a:t>
            </a:r>
          </a:p>
          <a:p>
            <a:pPr algn="l"/>
            <a:r>
              <a:rPr lang="en-GB" sz="1800" b="0" i="0" u="none" strike="noStrike" baseline="0">
                <a:solidFill>
                  <a:srgbClr val="000000"/>
                </a:solidFill>
                <a:latin typeface="Calibri" panose="020F0502020204030204" pitchFamily="34" charset="0"/>
              </a:rPr>
              <a:t>— Organization-specific reference models</a:t>
            </a:r>
          </a:p>
          <a:p>
            <a:pPr algn="l"/>
            <a:r>
              <a:rPr lang="en-GB" sz="1800" b="0" i="0" u="none" strike="noStrike" baseline="0">
                <a:solidFill>
                  <a:srgbClr val="000000"/>
                </a:solidFill>
                <a:latin typeface="Calibri" panose="020F0502020204030204" pitchFamily="34" charset="0"/>
              </a:rPr>
              <a:t>— Organization standards </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Draft Architecture Definition Document, which may include Baseline and/or Target</a:t>
            </a:r>
          </a:p>
          <a:p>
            <a:pPr algn="l"/>
            <a:r>
              <a:rPr lang="en-GB" sz="1800" b="0" i="0" u="none" strike="noStrike" baseline="0">
                <a:solidFill>
                  <a:srgbClr val="000000"/>
                </a:solidFill>
                <a:latin typeface="Calibri" panose="020F0502020204030204" pitchFamily="34" charset="0"/>
              </a:rPr>
              <a:t>Architectures of any architecture domain</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Draft Architecture Requirements Specification (see the TOGAF Standard — Architecture</a:t>
            </a:r>
          </a:p>
          <a:p>
            <a:pPr algn="l"/>
            <a:r>
              <a:rPr lang="en-GB" sz="1800" b="0" i="0" u="none" strike="noStrike" baseline="0">
                <a:solidFill>
                  <a:srgbClr val="000000"/>
                </a:solidFill>
                <a:latin typeface="Calibri" panose="020F0502020204030204" pitchFamily="34" charset="0"/>
              </a:rPr>
              <a:t>Content), including:</a:t>
            </a:r>
          </a:p>
          <a:p>
            <a:pPr algn="l"/>
            <a:r>
              <a:rPr lang="en-GB" sz="1800" b="0" i="0" u="none" strike="noStrike" baseline="0">
                <a:solidFill>
                  <a:srgbClr val="000000"/>
                </a:solidFill>
                <a:latin typeface="Calibri" panose="020F0502020204030204" pitchFamily="34" charset="0"/>
              </a:rPr>
              <a:t>— Gap Analysis results (from Business Architecture)</a:t>
            </a:r>
          </a:p>
          <a:p>
            <a:pPr algn="l"/>
            <a:r>
              <a:rPr lang="en-GB" sz="1800" b="0" i="0" u="none" strike="noStrike" baseline="0">
                <a:solidFill>
                  <a:srgbClr val="000000"/>
                </a:solidFill>
                <a:latin typeface="Calibri" panose="020F0502020204030204" pitchFamily="34" charset="0"/>
              </a:rPr>
              <a:t>— Relevant technical requirements that will apply to this phase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Business Architecture components of an Architecture Roadmap (see the TOGAF Standard</a:t>
            </a:r>
          </a:p>
          <a:p>
            <a:pPr algn="l"/>
            <a:r>
              <a:rPr lang="en-GB" sz="1800" b="0" i="0" u="none" strike="noStrike" baseline="0">
                <a:solidFill>
                  <a:srgbClr val="000000"/>
                </a:solidFill>
                <a:latin typeface="Calibri" panose="020F0502020204030204" pitchFamily="34" charset="0"/>
              </a:rPr>
              <a:t>— Architecture Content)</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108</a:t>
            </a:fld>
            <a:endParaRPr lang="en-GB">
              <a:latin typeface="Calibri" panose="020F0502020204030204" pitchFamily="34" charset="0"/>
            </a:endParaRPr>
          </a:p>
        </p:txBody>
      </p:sp>
    </p:spTree>
    <p:extLst>
      <p:ext uri="{BB962C8B-B14F-4D97-AF65-F5344CB8AC3E}">
        <p14:creationId xmlns:p14="http://schemas.microsoft.com/office/powerpoint/2010/main" val="318759197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algn="l"/>
            <a:r>
              <a:rPr lang="en-GB" sz="1800" b="0" i="0" u="none" strike="noStrike">
                <a:solidFill>
                  <a:srgbClr val="000000"/>
                </a:solidFill>
                <a:effectLst/>
                <a:latin typeface="Calibri" panose="020F0502020204030204" pitchFamily="34" charset="0"/>
              </a:rPr>
              <a:t>Level=2 : L.O.= 4.5b : Explain the information that is relevant to Phase C (Data and Applications) to produce outputs relevant to the architecture development.</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 TOGAF® Standard – Architecture Development Method : Page 71 : §7.2</a:t>
            </a:r>
            <a:r>
              <a:rPr lang="en-GB" sz="2800">
                <a:latin typeface="Calibri" panose="020F0502020204030204" pitchFamily="34" charset="0"/>
              </a:rPr>
              <a:t> </a:t>
            </a:r>
            <a:endParaRPr lang="en-GB" sz="1800" b="1" i="0" u="none" strike="noStrike" baseline="0">
              <a:solidFill>
                <a:srgbClr val="000000"/>
              </a:solidFill>
              <a:latin typeface="Calibri" panose="020F0502020204030204" pitchFamily="34" charset="0"/>
            </a:endParaRPr>
          </a:p>
          <a:p>
            <a:pPr algn="l"/>
            <a:endParaRPr lang="en-GB" sz="1800" b="1" i="0" u="none" strike="noStrike" baseline="0">
              <a:solidFill>
                <a:srgbClr val="000000"/>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7.2 Inputs</a:t>
            </a:r>
          </a:p>
          <a:p>
            <a:pPr algn="l"/>
            <a:r>
              <a:rPr lang="en-GB" sz="1800" b="0" i="0" u="none" strike="noStrike" baseline="0">
                <a:solidFill>
                  <a:srgbClr val="000000"/>
                </a:solidFill>
                <a:latin typeface="Calibri" panose="020F0502020204030204" pitchFamily="34" charset="0"/>
              </a:rPr>
              <a:t>This section defines the inputs to Phase C (Application Architecture).</a:t>
            </a:r>
          </a:p>
          <a:p>
            <a:pPr algn="l"/>
            <a:endParaRPr lang="en-GB" sz="1800" b="1" i="0" u="none" strike="noStrike" baseline="0">
              <a:solidFill>
                <a:srgbClr val="000000"/>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7.2.1 Reference Materials External to the Enterprise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Architecture reference materials (see the TOGAF Standard — Architecture Content)</a:t>
            </a:r>
          </a:p>
          <a:p>
            <a:pPr algn="l"/>
            <a:r>
              <a:rPr lang="en-GB" sz="1800" b="1" i="0" u="none" strike="noStrike" baseline="0">
                <a:solidFill>
                  <a:srgbClr val="000000"/>
                </a:solidFill>
                <a:latin typeface="Calibri" panose="020F0502020204030204" pitchFamily="34" charset="0"/>
              </a:rPr>
              <a:t>7.2.2 Non-Architectural Inputs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Request for Architecture Work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Capability Assessment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Communications Plan (see the TOGAF Standard — Architecture Content)</a:t>
            </a:r>
          </a:p>
          <a:p>
            <a:pPr algn="l"/>
            <a:r>
              <a:rPr lang="en-GB" sz="1800" b="1" i="0" u="none" strike="noStrike" baseline="0">
                <a:solidFill>
                  <a:srgbClr val="000000"/>
                </a:solidFill>
                <a:latin typeface="Calibri" panose="020F0502020204030204" pitchFamily="34" charset="0"/>
              </a:rPr>
              <a:t>7.2.3 Architectural Inputs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Organizational Model for Enterprise Architecture (see the TOGAF Standard — Architecture</a:t>
            </a:r>
          </a:p>
          <a:p>
            <a:pPr algn="l"/>
            <a:r>
              <a:rPr lang="en-GB" sz="1800" b="0" i="0" u="none" strike="noStrike" baseline="0">
                <a:solidFill>
                  <a:srgbClr val="000000"/>
                </a:solidFill>
                <a:latin typeface="Calibri" panose="020F0502020204030204" pitchFamily="34" charset="0"/>
              </a:rPr>
              <a:t>Content), including:</a:t>
            </a:r>
          </a:p>
          <a:p>
            <a:pPr algn="l"/>
            <a:r>
              <a:rPr lang="en-GB" sz="1800" b="0" i="0" u="none" strike="noStrike" baseline="0">
                <a:solidFill>
                  <a:srgbClr val="000000"/>
                </a:solidFill>
                <a:latin typeface="Calibri" panose="020F0502020204030204" pitchFamily="34" charset="0"/>
              </a:rPr>
              <a:t>— Scope of organizations impacted</a:t>
            </a:r>
          </a:p>
          <a:p>
            <a:pPr algn="l"/>
            <a:r>
              <a:rPr lang="en-GB" sz="1800" b="0" i="0" u="none" strike="noStrike" baseline="0">
                <a:solidFill>
                  <a:srgbClr val="000000"/>
                </a:solidFill>
                <a:latin typeface="Calibri" panose="020F0502020204030204" pitchFamily="34" charset="0"/>
              </a:rPr>
              <a:t>— Maturity assessment, gaps, and resolution approach</a:t>
            </a:r>
          </a:p>
          <a:p>
            <a:pPr algn="l"/>
            <a:r>
              <a:rPr lang="en-GB" sz="1800" b="0" i="0" u="none" strike="noStrike" baseline="0">
                <a:solidFill>
                  <a:srgbClr val="000000"/>
                </a:solidFill>
                <a:latin typeface="Calibri" panose="020F0502020204030204" pitchFamily="34" charset="0"/>
              </a:rPr>
              <a:t>TOGAF® Standard — Architecture Development Method 71</a:t>
            </a:r>
          </a:p>
          <a:p>
            <a:pPr algn="l"/>
            <a:r>
              <a:rPr lang="en-GB" sz="1800" b="0" i="1" u="none" strike="noStrike" baseline="0">
                <a:solidFill>
                  <a:srgbClr val="000000"/>
                </a:solidFill>
                <a:latin typeface="Calibri" panose="020F0502020204030204" pitchFamily="34" charset="0"/>
              </a:rPr>
              <a:t>Inputs Phase C: Information Systems Architectures — Application Architecture</a:t>
            </a:r>
          </a:p>
          <a:p>
            <a:pPr algn="l"/>
            <a:r>
              <a:rPr lang="en-GB" sz="1800" b="0" i="0" u="none" strike="noStrike" baseline="0">
                <a:solidFill>
                  <a:srgbClr val="000000"/>
                </a:solidFill>
                <a:latin typeface="Calibri" panose="020F0502020204030204" pitchFamily="34" charset="0"/>
              </a:rPr>
              <a:t>— Roles and responsibilities for architecture team(s)</a:t>
            </a:r>
          </a:p>
          <a:p>
            <a:pPr algn="l"/>
            <a:r>
              <a:rPr lang="en-GB" sz="1800" b="0" i="0" u="none" strike="noStrike" baseline="0">
                <a:solidFill>
                  <a:srgbClr val="000000"/>
                </a:solidFill>
                <a:latin typeface="Calibri" panose="020F0502020204030204" pitchFamily="34" charset="0"/>
              </a:rPr>
              <a:t>— Constraints on architecture work</a:t>
            </a:r>
          </a:p>
          <a:p>
            <a:pPr algn="l"/>
            <a:r>
              <a:rPr lang="en-GB" sz="1800" b="0" i="0" u="none" strike="noStrike" baseline="0">
                <a:solidFill>
                  <a:srgbClr val="000000"/>
                </a:solidFill>
                <a:latin typeface="Calibri" panose="020F0502020204030204" pitchFamily="34" charset="0"/>
              </a:rPr>
              <a:t>— Budget requirements</a:t>
            </a:r>
          </a:p>
          <a:p>
            <a:pPr algn="l"/>
            <a:r>
              <a:rPr lang="en-GB" sz="1800" b="0" i="0" u="none" strike="noStrike" baseline="0">
                <a:solidFill>
                  <a:srgbClr val="000000"/>
                </a:solidFill>
                <a:latin typeface="Calibri" panose="020F0502020204030204" pitchFamily="34" charset="0"/>
              </a:rPr>
              <a:t>— Governance and support strategy</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Tailored Architecture Framework (see the TOGAF Standard — Architecture Content),</a:t>
            </a:r>
          </a:p>
          <a:p>
            <a:pPr algn="l"/>
            <a:r>
              <a:rPr lang="en-GB" sz="1800" b="0" i="0" u="none" strike="noStrike" baseline="0">
                <a:solidFill>
                  <a:srgbClr val="000000"/>
                </a:solidFill>
                <a:latin typeface="Calibri" panose="020F0502020204030204" pitchFamily="34" charset="0"/>
              </a:rPr>
              <a:t>including:</a:t>
            </a:r>
          </a:p>
          <a:p>
            <a:pPr algn="l"/>
            <a:r>
              <a:rPr lang="en-GB" sz="1800" b="0" i="0" u="none" strike="noStrike" baseline="0">
                <a:solidFill>
                  <a:srgbClr val="000000"/>
                </a:solidFill>
                <a:latin typeface="Calibri" panose="020F0502020204030204" pitchFamily="34" charset="0"/>
              </a:rPr>
              <a:t>— Tailored architecture method</a:t>
            </a:r>
          </a:p>
          <a:p>
            <a:pPr algn="l"/>
            <a:r>
              <a:rPr lang="en-GB" sz="1800" b="0" i="0" u="none" strike="noStrike" baseline="0">
                <a:solidFill>
                  <a:srgbClr val="000000"/>
                </a:solidFill>
                <a:latin typeface="Calibri" panose="020F0502020204030204" pitchFamily="34" charset="0"/>
              </a:rPr>
              <a:t>— Tailored architecture content (deliverables and artifacts)</a:t>
            </a:r>
          </a:p>
          <a:p>
            <a:pPr algn="l"/>
            <a:r>
              <a:rPr lang="en-GB" sz="1800" b="0" i="0" u="none" strike="noStrike" baseline="0">
                <a:solidFill>
                  <a:srgbClr val="000000"/>
                </a:solidFill>
                <a:latin typeface="Calibri" panose="020F0502020204030204" pitchFamily="34" charset="0"/>
              </a:rPr>
              <a:t>— Configured and deployed tools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Application principles (see the TOGAF Standard — ADM Techniques), if existing</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Statement of Architecture Work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Architecture Vision (see the TOGAF Standard — Architecture Content)</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Architecture Repository (see the TOGAF Standard — Architecture Content), including:</a:t>
            </a:r>
          </a:p>
          <a:p>
            <a:pPr algn="l"/>
            <a:r>
              <a:rPr lang="en-GB" sz="1800" b="0" i="0" u="none" strike="noStrike" baseline="0">
                <a:solidFill>
                  <a:srgbClr val="000000"/>
                </a:solidFill>
                <a:latin typeface="Calibri" panose="020F0502020204030204" pitchFamily="34" charset="0"/>
              </a:rPr>
              <a:t>— Re-usable building blocks</a:t>
            </a:r>
          </a:p>
          <a:p>
            <a:pPr algn="l"/>
            <a:r>
              <a:rPr lang="en-GB" sz="1800" b="0" i="0" u="none" strike="noStrike" baseline="0">
                <a:solidFill>
                  <a:srgbClr val="000000"/>
                </a:solidFill>
                <a:latin typeface="Calibri" panose="020F0502020204030204" pitchFamily="34" charset="0"/>
              </a:rPr>
              <a:t>— Publicly available reference models</a:t>
            </a:r>
          </a:p>
          <a:p>
            <a:pPr algn="l"/>
            <a:r>
              <a:rPr lang="en-GB" sz="1800" b="0" i="0" u="none" strike="noStrike" baseline="0">
                <a:solidFill>
                  <a:srgbClr val="000000"/>
                </a:solidFill>
                <a:latin typeface="Calibri" panose="020F0502020204030204" pitchFamily="34" charset="0"/>
              </a:rPr>
              <a:t>— Organization-specific reference models</a:t>
            </a:r>
          </a:p>
          <a:p>
            <a:pPr algn="l"/>
            <a:r>
              <a:rPr lang="en-GB" sz="1800" b="0" i="0" u="none" strike="noStrike" baseline="0">
                <a:solidFill>
                  <a:srgbClr val="000000"/>
                </a:solidFill>
                <a:latin typeface="Calibri" panose="020F0502020204030204" pitchFamily="34" charset="0"/>
              </a:rPr>
              <a:t>— Organization standards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Draft Architecture Definition Document, which may include Baseline and/or Target</a:t>
            </a:r>
          </a:p>
          <a:p>
            <a:pPr algn="l"/>
            <a:r>
              <a:rPr lang="en-GB" sz="1800" b="0" i="0" u="none" strike="noStrike" baseline="0">
                <a:solidFill>
                  <a:srgbClr val="000000"/>
                </a:solidFill>
                <a:latin typeface="Calibri" panose="020F0502020204030204" pitchFamily="34" charset="0"/>
              </a:rPr>
              <a:t>Architectures of any architecture domain</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Draft Architecture Requirements Specification (see the TOGAF Standard — Architecture</a:t>
            </a:r>
          </a:p>
          <a:p>
            <a:pPr algn="l"/>
            <a:r>
              <a:rPr lang="en-GB" sz="1800" b="0" i="0" u="none" strike="noStrike" baseline="0">
                <a:solidFill>
                  <a:srgbClr val="000000"/>
                </a:solidFill>
                <a:latin typeface="Calibri" panose="020F0502020204030204" pitchFamily="34" charset="0"/>
              </a:rPr>
              <a:t>Content), including:</a:t>
            </a:r>
          </a:p>
          <a:p>
            <a:pPr algn="l"/>
            <a:r>
              <a:rPr lang="en-GB" sz="1800" b="0" i="0" u="none" strike="noStrike" baseline="0">
                <a:solidFill>
                  <a:srgbClr val="000000"/>
                </a:solidFill>
                <a:latin typeface="Calibri" panose="020F0502020204030204" pitchFamily="34" charset="0"/>
              </a:rPr>
              <a:t>— Gap Analysis results (from Business Architecture and Data Architecture, if available)</a:t>
            </a:r>
          </a:p>
          <a:p>
            <a:pPr algn="l"/>
            <a:r>
              <a:rPr lang="en-GB" sz="1800" b="0" i="0" u="none" strike="noStrike" baseline="0">
                <a:solidFill>
                  <a:srgbClr val="000000"/>
                </a:solidFill>
                <a:latin typeface="Calibri" panose="020F0502020204030204" pitchFamily="34" charset="0"/>
              </a:rPr>
              <a:t>— Relevant technical requirements that will apply to this phase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Business and Data Architecture components of an Architecture Roadmap, if available (see</a:t>
            </a:r>
          </a:p>
          <a:p>
            <a:pPr algn="l"/>
            <a:r>
              <a:rPr lang="en-GB" sz="1800" b="0" i="0" u="none" strike="noStrike" baseline="0">
                <a:solidFill>
                  <a:srgbClr val="000000"/>
                </a:solidFill>
                <a:latin typeface="Calibri" panose="020F0502020204030204" pitchFamily="34" charset="0"/>
              </a:rPr>
              <a:t>the TOGAF Standard — Architecture Content),</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109</a:t>
            </a:fld>
            <a:endParaRPr lang="en-GB">
              <a:latin typeface="Calibri" panose="020F0502020204030204" pitchFamily="34" charset="0"/>
            </a:endParaRPr>
          </a:p>
        </p:txBody>
      </p:sp>
    </p:spTree>
    <p:extLst>
      <p:ext uri="{BB962C8B-B14F-4D97-AF65-F5344CB8AC3E}">
        <p14:creationId xmlns:p14="http://schemas.microsoft.com/office/powerpoint/2010/main" val="441391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1.5a : Explain Architecture Compliance levels of conformance reviews and the role of the architect. 
See : TOGAF® Standard – Enterprise Architecture Capability and Governance : Page 52 : §6.6.2</a:t>
            </a:r>
          </a:p>
          <a:p>
            <a:endParaRPr lang="en-GB" sz="1100">
              <a:solidFill>
                <a:srgbClr val="2F528F"/>
              </a:solidFill>
              <a:latin typeface="Calibri" panose="020F0502020204030204" pitchFamily="34" charset="0"/>
            </a:endParaRP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Understand clearly the objectives of those soliciting the review; and stay on track and deliver what was asked for. For example, they want to know what is right or wrong with the system being architected; not what is right or wrong with the development methodology used, their own management structure, etc. </a:t>
            </a: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If it becomes obvious during the discussion that there are other issues that need to be addressed, outside the scope of the requested review, bring it up with the meeting chair afterwards. </a:t>
            </a: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Stay "scientific“ … instead of "We like to see large databases hosted on ABC rather than XYZ.", say "The downtime associated with XYZ database environments is much greater than on ABC database environments. Therefore we don’t recommend hosting type M and N systems in an XYZ environment."</a:t>
            </a: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Ask "open" questions; i.e., questions that do not presume a particular answer.</a:t>
            </a: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There are often "hidden agendas" or controversial issues among those soliciting a review, which you probably won’t know up-front. A depersonalized approach to the discussions may help.</a:t>
            </a: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Treat those being interviewed with respect. They may not have built the system "the way it should be", but they probably did the best they could under the circumstances in which they were placed.</a:t>
            </a: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Help the exercise become a learning experience for you and the presenters.</a:t>
            </a:r>
          </a:p>
          <a:p>
            <a:pPr marL="309324" indent="-309324">
              <a:spcBef>
                <a:spcPts val="433"/>
              </a:spcBef>
              <a:buFont typeface="Courier New" panose="02070309020205020404" pitchFamily="49" charset="0"/>
              <a:buChar char="o"/>
            </a:pPr>
            <a:r>
              <a:rPr lang="en-GB" sz="1100">
                <a:solidFill>
                  <a:srgbClr val="2F528F"/>
                </a:solidFill>
                <a:latin typeface="Calibri" panose="020F0502020204030204" pitchFamily="34" charset="0"/>
              </a:rPr>
              <a:t>Reviews should include detailed assessment activities against the architectures and ensure that the results are stored in the Enterprise Continuum.</a:t>
            </a:r>
          </a:p>
          <a:p>
            <a:pPr algn="l"/>
            <a:endParaRPr lang="en-GB" sz="1100" b="1" i="0" u="none" strike="noStrike" baseline="0">
              <a:solidFill>
                <a:srgbClr val="2F528F"/>
              </a:solidFill>
              <a:latin typeface="Calibri" panose="020F0502020204030204" pitchFamily="34" charset="0"/>
            </a:endParaRPr>
          </a:p>
          <a:p>
            <a:pPr algn="l"/>
            <a:r>
              <a:rPr lang="en-GB" sz="1100" b="1" i="0" u="none" strike="noStrike" baseline="0">
                <a:solidFill>
                  <a:srgbClr val="2F528F"/>
                </a:solidFill>
                <a:latin typeface="Calibri" panose="020F0502020204030204" pitchFamily="34" charset="0"/>
              </a:rPr>
              <a:t>6.6.2 Conducting Architecture Compliance Reviews</a:t>
            </a:r>
          </a:p>
          <a:p>
            <a:pPr algn="l"/>
            <a:r>
              <a:rPr lang="en-GB" sz="1100" b="0" i="0" u="none" strike="noStrike" baseline="0">
                <a:solidFill>
                  <a:srgbClr val="2F528F"/>
                </a:solidFill>
                <a:latin typeface="Calibri" panose="020F0502020204030204" pitchFamily="34" charset="0"/>
              </a:rPr>
              <a:t>■ Understand clearly the objectives of those soliciting the review; and stay on track and deliver what was asked for. For example, they typically want to know what is right or wrong</a:t>
            </a:r>
          </a:p>
          <a:p>
            <a:pPr algn="l"/>
            <a:r>
              <a:rPr lang="en-GB" sz="1100" b="0" i="0" u="none" strike="noStrike" baseline="0">
                <a:solidFill>
                  <a:srgbClr val="2F528F"/>
                </a:solidFill>
                <a:latin typeface="Calibri" panose="020F0502020204030204" pitchFamily="34" charset="0"/>
              </a:rPr>
              <a:t>with the system being architected; not what is right or wrong with the development methodology used, their own management structure, etc. It is easy to get off-track and</a:t>
            </a:r>
          </a:p>
          <a:p>
            <a:pPr algn="l"/>
            <a:r>
              <a:rPr lang="en-GB" sz="1100" b="0" i="0" u="none" strike="noStrike" baseline="0">
                <a:solidFill>
                  <a:srgbClr val="2F528F"/>
                </a:solidFill>
                <a:latin typeface="Calibri" panose="020F0502020204030204" pitchFamily="34" charset="0"/>
              </a:rPr>
              <a:t>discuss subjects that are interesting and perhaps worthwhile, but not what was solicited. If you can shed light and insight on technical approaches, but the discussion is not</a:t>
            </a:r>
          </a:p>
          <a:p>
            <a:pPr algn="l"/>
            <a:r>
              <a:rPr lang="en-GB" sz="1100" b="0" i="0" u="none" strike="noStrike" baseline="0">
                <a:solidFill>
                  <a:srgbClr val="2F528F"/>
                </a:solidFill>
                <a:latin typeface="Calibri" panose="020F0502020204030204" pitchFamily="34" charset="0"/>
              </a:rPr>
              <a:t>necessary for the review, volunteer to provide it after the review.</a:t>
            </a:r>
          </a:p>
          <a:p>
            <a:pPr algn="l"/>
            <a:r>
              <a:rPr lang="en-GB" sz="1100" b="0" i="0" u="none" strike="noStrike" baseline="0">
                <a:solidFill>
                  <a:srgbClr val="2F528F"/>
                </a:solidFill>
                <a:latin typeface="Calibri" panose="020F0502020204030204" pitchFamily="34" charset="0"/>
              </a:rPr>
              <a:t>■ If it becomes obvious during the discussion that there are other issues that need to be addressed, which are outside the scope of the requested review, bring it up with the</a:t>
            </a:r>
          </a:p>
          <a:p>
            <a:pPr algn="l"/>
            <a:r>
              <a:rPr lang="en-GB" sz="1100" b="0" i="0" u="none" strike="noStrike" baseline="0">
                <a:solidFill>
                  <a:srgbClr val="2F528F"/>
                </a:solidFill>
                <a:latin typeface="Calibri" panose="020F0502020204030204" pitchFamily="34" charset="0"/>
              </a:rPr>
              <a:t>meeting chair afterwards. A plan for addressing the issues can then be developed in accordance with their degree of seriousness.</a:t>
            </a:r>
          </a:p>
          <a:p>
            <a:pPr algn="l"/>
            <a:r>
              <a:rPr lang="en-GB" sz="1100" b="0" i="0" u="none" strike="noStrike" baseline="0">
                <a:solidFill>
                  <a:srgbClr val="2F528F"/>
                </a:solidFill>
                <a:latin typeface="Calibri" panose="020F0502020204030204" pitchFamily="34" charset="0"/>
              </a:rPr>
              <a:t>... CONTINUES ... SEE REFERENCE SPECIFIED</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a:t>
            </a:fld>
            <a:endParaRPr lang="en-GB">
              <a:latin typeface="Calibri" panose="020F0502020204030204" pitchFamily="34" charset="0"/>
            </a:endParaRPr>
          </a:p>
        </p:txBody>
      </p:sp>
    </p:spTree>
    <p:extLst>
      <p:ext uri="{BB962C8B-B14F-4D97-AF65-F5344CB8AC3E}">
        <p14:creationId xmlns:p14="http://schemas.microsoft.com/office/powerpoint/2010/main" val="199397652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Level=2 : L.O.= 4.5c : Explain the information that is relevant to Phase C (Data and Applications) to produce outputs relevant to the architecture development.</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 TOGAF® Series Guide: A Practitioners’ Approach to Developing Enterprise Architecture Following the TOGAF® ADM : Page 42 : §5.2.2 </a:t>
            </a:r>
          </a:p>
          <a:p>
            <a:endParaRPr lang="en-GB" sz="1800" b="0" i="0" u="none" strike="noStrike">
              <a:solidFill>
                <a:srgbClr val="000000"/>
              </a:solidFill>
              <a:effectLst/>
              <a:latin typeface="Calibri" panose="020F0502020204030204" pitchFamily="34" charset="0"/>
            </a:endParaRPr>
          </a:p>
          <a:p>
            <a:r>
              <a:rPr lang="en-GB" sz="1800" b="1" i="0" u="none" strike="noStrike">
                <a:solidFill>
                  <a:srgbClr val="000000"/>
                </a:solidFill>
                <a:effectLst/>
                <a:latin typeface="Calibri" panose="020F0502020204030204" pitchFamily="34" charset="0"/>
              </a:rPr>
              <a:t>5.2.2 Essential ADM Output and Knowledge</a:t>
            </a:r>
          </a:p>
          <a:p>
            <a:r>
              <a:rPr lang="en-GB" sz="1800" b="0" i="0" u="none" strike="noStrike">
                <a:solidFill>
                  <a:srgbClr val="000000"/>
                </a:solidFill>
                <a:effectLst/>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a:t>
            </a:r>
          </a:p>
          <a:p>
            <a:r>
              <a:rPr lang="en-GB" sz="1800" b="0" i="0" u="none" strike="noStrike">
                <a:solidFill>
                  <a:srgbClr val="000000"/>
                </a:solidFill>
                <a:effectLst/>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a:t>
            </a:r>
          </a:p>
          <a:p>
            <a:r>
              <a:rPr lang="en-GB" sz="1800" b="0" i="0" u="none" strike="noStrike">
                <a:solidFill>
                  <a:srgbClr val="000000"/>
                </a:solidFill>
                <a:effectLst/>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a:t>
            </a:r>
          </a:p>
          <a:p>
            <a:r>
              <a:rPr lang="en-GB" sz="1800" b="1" i="0" u="none" strike="noStrike">
                <a:solidFill>
                  <a:srgbClr val="000000"/>
                </a:solidFill>
                <a:effectLst/>
                <a:latin typeface="Calibri" panose="020F0502020204030204" pitchFamily="34" charset="0"/>
              </a:rPr>
              <a:t>Table 4: Essential ADM Outputs, Outcomes, and Required Knowledge Phase Output &amp; Outcome Essential Knowledge</a:t>
            </a:r>
          </a:p>
          <a:p>
            <a:endParaRPr lang="en-GB" sz="1800" b="0" i="0" u="none" strike="noStrike">
              <a:solidFill>
                <a:srgbClr val="000000"/>
              </a:solidFill>
              <a:effectLst/>
              <a:latin typeface="Calibri" panose="020F0502020204030204" pitchFamily="34" charset="0"/>
            </a:endParaRPr>
          </a:p>
          <a:p>
            <a:r>
              <a:rPr lang="en-GB" sz="1800" b="1" i="0" u="none" strike="noStrike">
                <a:solidFill>
                  <a:srgbClr val="000000"/>
                </a:solidFill>
                <a:effectLst/>
                <a:latin typeface="Calibri" panose="020F0502020204030204" pitchFamily="34" charset="0"/>
              </a:rPr>
              <a:t>Phase B, Phase C, &amp; Phase D</a:t>
            </a:r>
          </a:p>
          <a:p>
            <a:r>
              <a:rPr lang="en-GB" sz="1800" b="0" i="0" u="none" strike="noStrike">
                <a:solidFill>
                  <a:srgbClr val="000000"/>
                </a:solidFill>
                <a:effectLst/>
                <a:latin typeface="Calibri" panose="020F0502020204030204" pitchFamily="34" charset="0"/>
              </a:rPr>
              <a:t>A set of domain architectures approved by the stakeholders for the problem being addressed, with a set of gaps, and work to clear the gaps understood by the stakeholders.</a:t>
            </a:r>
          </a:p>
          <a:p>
            <a:r>
              <a:rPr lang="en-GB" sz="1800" b="0" i="0" u="none" strike="noStrike">
                <a:solidFill>
                  <a:srgbClr val="000000"/>
                </a:solidFill>
                <a:effectLst/>
                <a:latin typeface="Calibri" panose="020F0502020204030204" pitchFamily="34" charset="0"/>
              </a:rPr>
              <a:t>How does the current Enterprise fail to meet the preferences of the stakeholders?</a:t>
            </a:r>
          </a:p>
          <a:p>
            <a:r>
              <a:rPr lang="en-GB" sz="1800" b="0" i="0" u="none" strike="noStrike">
                <a:solidFill>
                  <a:srgbClr val="000000"/>
                </a:solidFill>
                <a:effectLst/>
                <a:latin typeface="Calibri" panose="020F0502020204030204" pitchFamily="34" charset="0"/>
              </a:rPr>
              <a:t>What must change to enable the Enterprise to meet the preferences of the stakeholders? (Gaps)</a:t>
            </a:r>
          </a:p>
          <a:p>
            <a:r>
              <a:rPr lang="en-GB" sz="1800" b="0" i="0" u="none" strike="noStrike">
                <a:solidFill>
                  <a:srgbClr val="000000"/>
                </a:solidFill>
                <a:effectLst/>
                <a:latin typeface="Calibri" panose="020F0502020204030204" pitchFamily="34" charset="0"/>
              </a:rPr>
              <a:t>What work is necessary to realize the changes, that is consistent with the additional value being created? (Work Package)</a:t>
            </a:r>
          </a:p>
          <a:p>
            <a:r>
              <a:rPr lang="en-GB" sz="1800" b="0" i="0" u="none" strike="noStrike">
                <a:solidFill>
                  <a:srgbClr val="000000"/>
                </a:solidFill>
                <a:effectLst/>
                <a:latin typeface="Calibri" panose="020F0502020204030204" pitchFamily="34" charset="0"/>
              </a:rPr>
              <a:t>How stakeholder priority and preference adjust in response to value, effort, and risk of change. (Stakeholder Requirements)</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110</a:t>
            </a:fld>
            <a:endParaRPr lang="en-GB">
              <a:latin typeface="Calibri" panose="020F0502020204030204" pitchFamily="34" charset="0"/>
            </a:endParaRPr>
          </a:p>
        </p:txBody>
      </p:sp>
    </p:spTree>
    <p:extLst>
      <p:ext uri="{BB962C8B-B14F-4D97-AF65-F5344CB8AC3E}">
        <p14:creationId xmlns:p14="http://schemas.microsoft.com/office/powerpoint/2010/main" val="84499410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4.5c : Explain the information that is relevant to Phase C (Data and Applications) to produce outputs relevant to the architecture development.</a:t>
            </a:r>
          </a:p>
          <a:p>
            <a:r>
              <a:rPr lang="en-GB">
                <a:solidFill>
                  <a:srgbClr val="2F528F"/>
                </a:solidFill>
                <a:latin typeface="Calibri" panose="020F0502020204030204" pitchFamily="34" charset="0"/>
              </a:rPr>
              <a:t>See : TOGAF® Series Guide: A Practitioners’ Approach to Developing Enterprise Architecture Following the TOGAF® ADM : Page 42 : §5.2.2</a:t>
            </a:r>
          </a:p>
          <a:p>
            <a:pPr defTabSz="989715">
              <a:defRPr/>
            </a:pPr>
            <a:endParaRPr lang="en-GB">
              <a:solidFill>
                <a:srgbClr val="2F528F"/>
              </a:solidFill>
              <a:latin typeface="Calibri" panose="020F0502020204030204" pitchFamily="34" charset="0"/>
            </a:endParaRPr>
          </a:p>
          <a:p>
            <a:pPr defTabSz="989715">
              <a:defRPr/>
            </a:pPr>
            <a:r>
              <a:rPr lang="en-GB" b="1">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What the Enterprise values and consumes is typically different than what the EA produces. EAs deliver essential output.</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a:solidFill>
                  <a:srgbClr val="2F528F"/>
                </a:solidFill>
                <a:latin typeface="Calibri" panose="020F0502020204030204" pitchFamily="34" charset="0"/>
              </a:rPr>
              <a:t>other useful things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Architecture is developed, and the EA Landscape populated.</a:t>
            </a:r>
          </a:p>
          <a:p>
            <a:r>
              <a:rPr lang="en-GB">
                <a:solidFill>
                  <a:srgbClr val="2F528F"/>
                </a:solidFill>
                <a:latin typeface="Calibri" panose="020F0502020204030204" pitchFamily="34" charset="0"/>
              </a:rPr>
              <a:t>To do this, Practitioners require a set of essential knowledge.</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111</a:t>
            </a:fld>
            <a:endParaRPr lang="en-GB">
              <a:latin typeface="Calibri" panose="020F0502020204030204" pitchFamily="34" charset="0"/>
            </a:endParaRPr>
          </a:p>
        </p:txBody>
      </p:sp>
    </p:spTree>
    <p:extLst>
      <p:ext uri="{BB962C8B-B14F-4D97-AF65-F5344CB8AC3E}">
        <p14:creationId xmlns:p14="http://schemas.microsoft.com/office/powerpoint/2010/main" val="358940913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Level=2 : L.O.= 4.6a : Explain how to apply Phase C and how it contributes to the architecture development work.</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 TOGAF® Standard – Architecture Development Method : Page 67 : 6.5</a:t>
            </a:r>
            <a:r>
              <a:rPr lang="en-GB">
                <a:latin typeface="Calibri" panose="020F0502020204030204" pitchFamily="34" charset="0"/>
              </a:rPr>
              <a:t> </a:t>
            </a:r>
          </a:p>
          <a:p>
            <a:endParaRPr lang="en-GB">
              <a:solidFill>
                <a:srgbClr val="2F528F"/>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6.5 Approach</a:t>
            </a:r>
          </a:p>
          <a:p>
            <a:pPr algn="l"/>
            <a:r>
              <a:rPr lang="en-GB" sz="1800" b="1" i="0" u="none" strike="noStrike" baseline="0">
                <a:solidFill>
                  <a:srgbClr val="000000"/>
                </a:solidFill>
                <a:latin typeface="Calibri" panose="020F0502020204030204" pitchFamily="34" charset="0"/>
              </a:rPr>
              <a:t>6.5.1 Data Structure</a:t>
            </a:r>
          </a:p>
          <a:p>
            <a:pPr algn="l"/>
            <a:r>
              <a:rPr lang="en-GB" sz="1800" b="0" i="0" u="none" strike="noStrike" baseline="0">
                <a:solidFill>
                  <a:srgbClr val="000000"/>
                </a:solidFill>
                <a:latin typeface="Calibri" panose="020F0502020204030204" pitchFamily="34" charset="0"/>
              </a:rPr>
              <a:t>A Data Architecture should be able to handle: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Data at rest — data in stores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Data in motion — data in transactions or services/APIs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Data in use — data at the border of the application (e.g., GUI)</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Open data — data that the organization provides for public usage and which it is voluntarily or legally required to provide</a:t>
            </a:r>
          </a:p>
          <a:p>
            <a:pPr algn="l"/>
            <a:endParaRPr lang="en-GB" sz="1800" b="0" i="0" u="none" strike="noStrike" baseline="0">
              <a:solidFill>
                <a:srgbClr val="000000"/>
              </a:solidFill>
              <a:latin typeface="Calibri" panose="020F0502020204030204" pitchFamily="34" charset="0"/>
            </a:endParaRPr>
          </a:p>
          <a:p>
            <a:pPr algn="l"/>
            <a:r>
              <a:rPr lang="en-GB" sz="1800" b="0" i="0" u="none" strike="noStrike" baseline="0">
                <a:solidFill>
                  <a:srgbClr val="000000"/>
                </a:solidFill>
                <a:latin typeface="Calibri" panose="020F0502020204030204" pitchFamily="34" charset="0"/>
              </a:rPr>
              <a:t>Different alternate ways of working with these types of Data Architecture will be added.</a:t>
            </a:r>
          </a:p>
          <a:p>
            <a:pPr algn="l"/>
            <a:r>
              <a:rPr lang="en-GB" sz="1800" b="0" i="0" u="none" strike="noStrike" baseline="0">
                <a:solidFill>
                  <a:srgbClr val="000000"/>
                </a:solidFill>
                <a:latin typeface="Calibri" panose="020F0502020204030204" pitchFamily="34" charset="0"/>
              </a:rPr>
              <a:t>Data Architecture is created by using three metamodel entities: data entity, logical data component, and physical data component.</a:t>
            </a:r>
          </a:p>
          <a:p>
            <a:pPr algn="l"/>
            <a:r>
              <a:rPr lang="en-GB" sz="1800" b="0" i="0" u="none" strike="noStrike" baseline="0">
                <a:solidFill>
                  <a:srgbClr val="000000"/>
                </a:solidFill>
                <a:latin typeface="Calibri" panose="020F0502020204030204" pitchFamily="34" charset="0"/>
              </a:rPr>
              <a:t>Data entities can be used to create conceptual data models to help the IT developers understand the concepts they will be dealing with. Often the entity relationship models also contain some requirements on the relations (e.g., a customer can only have one address).</a:t>
            </a:r>
          </a:p>
          <a:p>
            <a:pPr algn="l"/>
            <a:r>
              <a:rPr lang="en-GB" sz="1800" b="0" i="0" u="none" strike="noStrike" baseline="0">
                <a:solidFill>
                  <a:srgbClr val="000000"/>
                </a:solidFill>
                <a:latin typeface="Calibri" panose="020F0502020204030204" pitchFamily="34" charset="0"/>
              </a:rPr>
              <a:t>Logical data components can be used to create logical data models. Often it is important for the IT area to have a clear view of all data that is used in the IT environment. The logical data model is often used as a requirement on the data stored in applications (at rest), data moved between applications (in motion), or data at the user interface of applications (data in use).</a:t>
            </a:r>
          </a:p>
          <a:p>
            <a:pPr algn="l"/>
            <a:endParaRPr lang="en-GB" sz="1800" b="0" i="0" u="none" strike="noStrike" baseline="0">
              <a:solidFill>
                <a:srgbClr val="000000"/>
              </a:solidFill>
              <a:latin typeface="Calibri" panose="020F0502020204030204" pitchFamily="34" charset="0"/>
            </a:endParaRPr>
          </a:p>
          <a:p>
            <a:pPr algn="l"/>
            <a:r>
              <a:rPr lang="en-GB" sz="1800" b="0" i="0" u="none" strike="noStrike" baseline="0">
                <a:solidFill>
                  <a:srgbClr val="000000"/>
                </a:solidFill>
                <a:latin typeface="Calibri" panose="020F0502020204030204" pitchFamily="34" charset="0"/>
              </a:rPr>
              <a:t>Physical data components are clusters of logical data components that have been implemented by some earlier project (links to, for example, XML message, database schemas) or requirements for new implementation projects.</a:t>
            </a:r>
          </a:p>
          <a:p>
            <a:pPr algn="l"/>
            <a:r>
              <a:rPr lang="en-GB" sz="1800" b="0" i="0" u="none" strike="noStrike" baseline="0">
                <a:solidFill>
                  <a:srgbClr val="000000"/>
                </a:solidFill>
                <a:latin typeface="Calibri" panose="020F0502020204030204" pitchFamily="34" charset="0"/>
              </a:rPr>
              <a:t>All three data entities can be used in data exchange models for data passed between/into/out of IS services, logical application components, or physical application components. All data entities can have quality attributes for specific situations.</a:t>
            </a:r>
          </a:p>
          <a:p>
            <a:pPr algn="l"/>
            <a:endParaRPr lang="en-GB" sz="1800" b="1" i="0" u="none" strike="noStrike" baseline="0">
              <a:solidFill>
                <a:srgbClr val="000000"/>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6.5.2 Key Considerations for Data Architecture</a:t>
            </a:r>
          </a:p>
          <a:p>
            <a:pPr algn="l"/>
            <a:r>
              <a:rPr lang="en-GB" sz="1800" b="0" i="1" u="none" strike="noStrike" baseline="0">
                <a:solidFill>
                  <a:srgbClr val="000000"/>
                </a:solidFill>
                <a:latin typeface="Calibri" panose="020F0502020204030204" pitchFamily="34" charset="0"/>
              </a:rPr>
              <a:t>6.5.2.1 Data Management</a:t>
            </a:r>
          </a:p>
          <a:p>
            <a:pPr algn="l"/>
            <a:r>
              <a:rPr lang="en-GB" sz="1800" b="0" i="0" u="none" strike="noStrike" baseline="0">
                <a:solidFill>
                  <a:srgbClr val="000000"/>
                </a:solidFill>
                <a:latin typeface="Calibri" panose="020F0502020204030204" pitchFamily="34" charset="0"/>
              </a:rPr>
              <a:t>When an enterprise has chosen to undertake large-scale architectural transformation, it is important to understand and address data management issues. A structured and comprehensive approach to data management enables the effective use of data to capitalize on its competitive advantages.</a:t>
            </a:r>
          </a:p>
          <a:p>
            <a:pPr algn="l"/>
            <a:endParaRPr lang="en-GB" sz="1800" b="0" i="0" u="none" strike="noStrike" baseline="0">
              <a:solidFill>
                <a:srgbClr val="000000"/>
              </a:solidFill>
              <a:latin typeface="Calibri" panose="020F0502020204030204" pitchFamily="34" charset="0"/>
            </a:endParaRPr>
          </a:p>
          <a:p>
            <a:pPr algn="l"/>
            <a:r>
              <a:rPr lang="en-GB" sz="1800" b="0" i="0" u="none" strike="noStrike" baseline="0">
                <a:solidFill>
                  <a:srgbClr val="000000"/>
                </a:solidFill>
                <a:latin typeface="Calibri" panose="020F0502020204030204" pitchFamily="34" charset="0"/>
              </a:rPr>
              <a:t>Considerations include: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 clear definition of which application components in the landscape will serve as the</a:t>
            </a:r>
          </a:p>
          <a:p>
            <a:pPr algn="l"/>
            <a:r>
              <a:rPr lang="en-GB" sz="1800" b="0" i="0" u="none" strike="noStrike" baseline="0">
                <a:solidFill>
                  <a:srgbClr val="000000"/>
                </a:solidFill>
                <a:latin typeface="Calibri" panose="020F0502020204030204" pitchFamily="34" charset="0"/>
              </a:rPr>
              <a:t>system of record or reference for enterprise master data.</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Will there be an enterprise-wide standard that all application components, including</a:t>
            </a:r>
          </a:p>
          <a:p>
            <a:pPr algn="l"/>
            <a:r>
              <a:rPr lang="en-GB" sz="1800" b="0" i="0" u="none" strike="noStrike" baseline="0">
                <a:solidFill>
                  <a:srgbClr val="000000"/>
                </a:solidFill>
                <a:latin typeface="Calibri" panose="020F0502020204030204" pitchFamily="34" charset="0"/>
              </a:rPr>
              <a:t>software packages, need to adopt?</a:t>
            </a:r>
          </a:p>
          <a:p>
            <a:pPr algn="l"/>
            <a:r>
              <a:rPr lang="en-GB" sz="1800" b="0" i="0" u="none" strike="noStrike" baseline="0">
                <a:solidFill>
                  <a:srgbClr val="000000"/>
                </a:solidFill>
                <a:latin typeface="Calibri" panose="020F0502020204030204" pitchFamily="34" charset="0"/>
              </a:rPr>
              <a:t>(In the main, packages can be prescriptive about the data models and may not be flexible.)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Clearly understand how data entities are utilized by business capabilities, business</a:t>
            </a:r>
          </a:p>
          <a:p>
            <a:pPr algn="l"/>
            <a:r>
              <a:rPr lang="en-GB" sz="1800" b="0" i="0" u="none" strike="noStrike" baseline="0">
                <a:solidFill>
                  <a:srgbClr val="000000"/>
                </a:solidFill>
                <a:latin typeface="Calibri" panose="020F0502020204030204" pitchFamily="34" charset="0"/>
              </a:rPr>
              <a:t>functions, processes, and business and application services.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Clearly understand how and where enterprise data entities are created, stored,</a:t>
            </a:r>
          </a:p>
          <a:p>
            <a:pPr algn="l"/>
            <a:r>
              <a:rPr lang="en-GB" sz="1800" b="0" i="0" u="none" strike="noStrike" baseline="0">
                <a:solidFill>
                  <a:srgbClr val="000000"/>
                </a:solidFill>
                <a:latin typeface="Calibri" panose="020F0502020204030204" pitchFamily="34" charset="0"/>
              </a:rPr>
              <a:t>transported, and reported.</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What is the level and complexity of data transformations required to support the</a:t>
            </a:r>
          </a:p>
          <a:p>
            <a:pPr algn="l"/>
            <a:r>
              <a:rPr lang="en-GB" sz="1800" b="0" i="0" u="none" strike="noStrike" baseline="0">
                <a:solidFill>
                  <a:srgbClr val="000000"/>
                </a:solidFill>
                <a:latin typeface="Calibri" panose="020F0502020204030204" pitchFamily="34" charset="0"/>
              </a:rPr>
              <a:t>information exchange needs between applications?</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What will be the requirement for software in supporting data integration with the</a:t>
            </a:r>
          </a:p>
          <a:p>
            <a:pPr algn="l"/>
            <a:r>
              <a:rPr lang="en-GB" sz="1800" b="0" i="0" u="none" strike="noStrike" baseline="0">
                <a:solidFill>
                  <a:srgbClr val="000000"/>
                </a:solidFill>
                <a:latin typeface="Calibri" panose="020F0502020204030204" pitchFamily="34" charset="0"/>
              </a:rPr>
              <a:t>enterprise’s customers and suppliers (e.g., use of Extract, Transform, Load (ETL) tools</a:t>
            </a:r>
          </a:p>
          <a:p>
            <a:pPr algn="l"/>
            <a:r>
              <a:rPr lang="en-GB" sz="1800" b="0" i="0" u="none" strike="noStrike" baseline="0">
                <a:solidFill>
                  <a:srgbClr val="000000"/>
                </a:solidFill>
                <a:latin typeface="Calibri" panose="020F0502020204030204" pitchFamily="34" charset="0"/>
              </a:rPr>
              <a:t>during data migration, data profiling tools to evaluate data quality, etc.)?</a:t>
            </a:r>
          </a:p>
          <a:p>
            <a:pPr algn="l"/>
            <a:r>
              <a:rPr lang="en-GB" sz="1800" b="0" i="0" u="none" strike="noStrike" baseline="0">
                <a:solidFill>
                  <a:srgbClr val="000000"/>
                </a:solidFill>
                <a:latin typeface="Calibri" panose="020F0502020204030204" pitchFamily="34" charset="0"/>
              </a:rPr>
              <a:t>More guidance on data management can be found in the TOGAF® Series Guide: Information</a:t>
            </a:r>
          </a:p>
          <a:p>
            <a:pPr algn="l"/>
            <a:r>
              <a:rPr lang="en-GB" sz="1800" b="0" i="0" u="none" strike="noStrike" baseline="0">
                <a:solidFill>
                  <a:srgbClr val="000000"/>
                </a:solidFill>
                <a:latin typeface="Calibri" panose="020F0502020204030204" pitchFamily="34" charset="0"/>
              </a:rPr>
              <a:t>Architecture — Customer Master Data Management.</a:t>
            </a:r>
          </a:p>
          <a:p>
            <a:pPr algn="l"/>
            <a:endParaRPr lang="en-GB" sz="1800" b="0" i="1" u="none" strike="noStrike" baseline="0">
              <a:solidFill>
                <a:srgbClr val="000000"/>
              </a:solidFill>
              <a:latin typeface="Calibri" panose="020F0502020204030204" pitchFamily="34" charset="0"/>
            </a:endParaRPr>
          </a:p>
          <a:p>
            <a:pPr algn="l"/>
            <a:r>
              <a:rPr lang="en-GB" sz="1800" b="0" i="1" u="none" strike="noStrike" baseline="0">
                <a:solidFill>
                  <a:srgbClr val="000000"/>
                </a:solidFill>
                <a:latin typeface="Calibri" panose="020F0502020204030204" pitchFamily="34" charset="0"/>
              </a:rPr>
              <a:t>6.5.2.2 Data Migration</a:t>
            </a:r>
          </a:p>
          <a:p>
            <a:pPr algn="l"/>
            <a:r>
              <a:rPr lang="en-GB" sz="1800" b="0" i="0" u="none" strike="noStrike" baseline="0">
                <a:solidFill>
                  <a:srgbClr val="000000"/>
                </a:solidFill>
                <a:latin typeface="Calibri" panose="020F0502020204030204" pitchFamily="34" charset="0"/>
              </a:rPr>
              <a:t>When an existing application is replaced, there will be a critical need to migrate data (master,</a:t>
            </a:r>
          </a:p>
          <a:p>
            <a:pPr algn="l"/>
            <a:r>
              <a:rPr lang="en-GB" sz="1800" b="0" i="0" u="none" strike="noStrike" baseline="0">
                <a:solidFill>
                  <a:srgbClr val="000000"/>
                </a:solidFill>
                <a:latin typeface="Calibri" panose="020F0502020204030204" pitchFamily="34" charset="0"/>
              </a:rPr>
              <a:t>transactional, and reference) to the new application. The Data Architecture should identify data</a:t>
            </a:r>
          </a:p>
          <a:p>
            <a:pPr algn="l"/>
            <a:r>
              <a:rPr lang="en-GB" sz="1800" b="0" i="0" u="none" strike="noStrike" baseline="0">
                <a:solidFill>
                  <a:srgbClr val="000000"/>
                </a:solidFill>
                <a:latin typeface="Calibri" panose="020F0502020204030204" pitchFamily="34" charset="0"/>
              </a:rPr>
              <a:t>migration requirements and also provide indicators as to the level of transformation, weeding,</a:t>
            </a:r>
          </a:p>
          <a:p>
            <a:pPr algn="l"/>
            <a:r>
              <a:rPr lang="en-GB" sz="1800" b="0" i="0" u="none" strike="noStrike" baseline="0">
                <a:solidFill>
                  <a:srgbClr val="000000"/>
                </a:solidFill>
                <a:latin typeface="Calibri" panose="020F0502020204030204" pitchFamily="34" charset="0"/>
              </a:rPr>
              <a:t>and cleansing that will be required to present data in a for mat that meets the requirements and</a:t>
            </a:r>
          </a:p>
          <a:p>
            <a:pPr algn="l"/>
            <a:r>
              <a:rPr lang="en-GB" sz="1800" b="0" i="0" u="none" strike="noStrike" baseline="0">
                <a:solidFill>
                  <a:srgbClr val="000000"/>
                </a:solidFill>
                <a:latin typeface="Calibri" panose="020F0502020204030204" pitchFamily="34" charset="0"/>
              </a:rPr>
              <a:t>constraints of the target application. The objective being that the target application has quality</a:t>
            </a:r>
          </a:p>
          <a:p>
            <a:pPr algn="l"/>
            <a:r>
              <a:rPr lang="en-GB" sz="1800" b="0" i="0" u="none" strike="noStrike" baseline="0">
                <a:solidFill>
                  <a:srgbClr val="000000"/>
                </a:solidFill>
                <a:latin typeface="Calibri" panose="020F0502020204030204" pitchFamily="34" charset="0"/>
              </a:rPr>
              <a:t>data when it is populated. Another key consideration is to ensure that an enterprise-wide</a:t>
            </a:r>
          </a:p>
          <a:p>
            <a:pPr algn="l"/>
            <a:r>
              <a:rPr lang="en-GB" sz="1800" b="0" i="0" u="none" strike="noStrike" baseline="0">
                <a:solidFill>
                  <a:srgbClr val="000000"/>
                </a:solidFill>
                <a:latin typeface="Calibri" panose="020F0502020204030204" pitchFamily="34" charset="0"/>
              </a:rPr>
              <a:t>common data definition is established to support the transformation.</a:t>
            </a:r>
          </a:p>
          <a:p>
            <a:pPr algn="l"/>
            <a:endParaRPr lang="en-GB" sz="1800" b="0" i="1" u="none" strike="noStrike" baseline="0">
              <a:solidFill>
                <a:srgbClr val="000000"/>
              </a:solidFill>
              <a:latin typeface="Calibri" panose="020F0502020204030204" pitchFamily="34" charset="0"/>
            </a:endParaRPr>
          </a:p>
          <a:p>
            <a:pPr algn="l"/>
            <a:r>
              <a:rPr lang="en-GB" sz="1800" b="0" i="1" u="none" strike="noStrike" baseline="0">
                <a:solidFill>
                  <a:srgbClr val="000000"/>
                </a:solidFill>
                <a:latin typeface="Calibri" panose="020F0502020204030204" pitchFamily="34" charset="0"/>
              </a:rPr>
              <a:t>Data Governance</a:t>
            </a:r>
          </a:p>
          <a:p>
            <a:pPr algn="l"/>
            <a:r>
              <a:rPr lang="en-GB" sz="1800" b="0" i="0" u="none" strike="noStrike" baseline="0">
                <a:solidFill>
                  <a:srgbClr val="000000"/>
                </a:solidFill>
                <a:latin typeface="Calibri" panose="020F0502020204030204" pitchFamily="34" charset="0"/>
              </a:rPr>
              <a:t>Data governance considerations ensure that the enterprise has the necessary dimensions in</a:t>
            </a:r>
          </a:p>
          <a:p>
            <a:pPr algn="l"/>
            <a:r>
              <a:rPr lang="en-GB" sz="1800" b="0" i="0" u="none" strike="noStrike" baseline="0">
                <a:solidFill>
                  <a:srgbClr val="000000"/>
                </a:solidFill>
                <a:latin typeface="Calibri" panose="020F0502020204030204" pitchFamily="34" charset="0"/>
              </a:rPr>
              <a:t>place to enable the transformation, as follows:</a:t>
            </a:r>
          </a:p>
          <a:p>
            <a:pPr algn="l"/>
            <a:r>
              <a:rPr lang="en-GB" sz="1800" b="0" i="0" u="none" strike="noStrike" baseline="0">
                <a:solidFill>
                  <a:srgbClr val="444444"/>
                </a:solidFill>
                <a:latin typeface="Calibri" panose="020F0502020204030204" pitchFamily="34" charset="0"/>
              </a:rPr>
              <a:t>■ </a:t>
            </a:r>
            <a:r>
              <a:rPr lang="en-GB" sz="1800" b="1" i="0" u="none" strike="noStrike" baseline="0">
                <a:solidFill>
                  <a:srgbClr val="000000"/>
                </a:solidFill>
                <a:latin typeface="Calibri" panose="020F0502020204030204" pitchFamily="34" charset="0"/>
              </a:rPr>
              <a:t>Structure</a:t>
            </a:r>
            <a:r>
              <a:rPr lang="en-GB" sz="1800" b="0" i="0" u="none" strike="noStrike" baseline="0">
                <a:solidFill>
                  <a:srgbClr val="000000"/>
                </a:solidFill>
                <a:latin typeface="Calibri" panose="020F0502020204030204" pitchFamily="34" charset="0"/>
              </a:rPr>
              <a:t>: this dimension pertains to whether the enterprise has the necessary</a:t>
            </a:r>
          </a:p>
          <a:p>
            <a:pPr algn="l"/>
            <a:r>
              <a:rPr lang="en-GB" sz="1800" b="0" i="0" u="none" strike="noStrike" baseline="0">
                <a:solidFill>
                  <a:srgbClr val="000000"/>
                </a:solidFill>
                <a:latin typeface="Calibri" panose="020F0502020204030204" pitchFamily="34" charset="0"/>
              </a:rPr>
              <a:t>organizational structure and the standards bodies to manage data entity aspects of the</a:t>
            </a:r>
          </a:p>
          <a:p>
            <a:pPr algn="l"/>
            <a:r>
              <a:rPr lang="en-GB" sz="1800" b="0" i="0" u="none" strike="noStrike" baseline="0">
                <a:solidFill>
                  <a:srgbClr val="000000"/>
                </a:solidFill>
                <a:latin typeface="Calibri" panose="020F0502020204030204" pitchFamily="34" charset="0"/>
              </a:rPr>
              <a:t>Transformation.</a:t>
            </a:r>
          </a:p>
          <a:p>
            <a:pPr algn="l"/>
            <a:r>
              <a:rPr lang="en-GB" sz="1800" b="0" i="0" u="none" strike="noStrike" baseline="0">
                <a:solidFill>
                  <a:srgbClr val="444444"/>
                </a:solidFill>
                <a:latin typeface="Calibri" panose="020F0502020204030204" pitchFamily="34" charset="0"/>
              </a:rPr>
              <a:t>■ </a:t>
            </a:r>
            <a:r>
              <a:rPr lang="en-GB" sz="1800" b="1" i="0" u="none" strike="noStrike" baseline="0">
                <a:solidFill>
                  <a:srgbClr val="000000"/>
                </a:solidFill>
                <a:latin typeface="Calibri" panose="020F0502020204030204" pitchFamily="34" charset="0"/>
              </a:rPr>
              <a:t>Management System</a:t>
            </a:r>
            <a:r>
              <a:rPr lang="en-GB" sz="1800" b="0" i="0" u="none" strike="noStrike" baseline="0">
                <a:solidFill>
                  <a:srgbClr val="000000"/>
                </a:solidFill>
                <a:latin typeface="Calibri" panose="020F0502020204030204" pitchFamily="34" charset="0"/>
              </a:rPr>
              <a:t>: here enterprises should have the necessary management system</a:t>
            </a:r>
          </a:p>
          <a:p>
            <a:pPr algn="l"/>
            <a:r>
              <a:rPr lang="en-GB" sz="1800" b="0" i="0" u="none" strike="noStrike" baseline="0">
                <a:solidFill>
                  <a:srgbClr val="000000"/>
                </a:solidFill>
                <a:latin typeface="Calibri" panose="020F0502020204030204" pitchFamily="34" charset="0"/>
              </a:rPr>
              <a:t>and data-related programs to manage the governance aspects of data entities throughout</a:t>
            </a:r>
          </a:p>
          <a:p>
            <a:pPr algn="l"/>
            <a:r>
              <a:rPr lang="en-GB" sz="1800" b="0" i="0" u="none" strike="noStrike" baseline="0">
                <a:solidFill>
                  <a:srgbClr val="000000"/>
                </a:solidFill>
                <a:latin typeface="Calibri" panose="020F0502020204030204" pitchFamily="34" charset="0"/>
              </a:rPr>
              <a:t>its lifecycle.</a:t>
            </a:r>
          </a:p>
          <a:p>
            <a:pPr algn="l"/>
            <a:r>
              <a:rPr lang="en-GB" sz="1800" b="0" i="0" u="none" strike="noStrike" baseline="0">
                <a:solidFill>
                  <a:srgbClr val="444444"/>
                </a:solidFill>
                <a:latin typeface="Calibri" panose="020F0502020204030204" pitchFamily="34" charset="0"/>
              </a:rPr>
              <a:t>■ </a:t>
            </a:r>
            <a:r>
              <a:rPr lang="en-GB" sz="1800" b="1" i="0" u="none" strike="noStrike" baseline="0">
                <a:solidFill>
                  <a:srgbClr val="000000"/>
                </a:solidFill>
                <a:latin typeface="Calibri" panose="020F0502020204030204" pitchFamily="34" charset="0"/>
              </a:rPr>
              <a:t>People</a:t>
            </a:r>
            <a:r>
              <a:rPr lang="en-GB" sz="1800" b="0" i="0" u="none" strike="noStrike" baseline="0">
                <a:solidFill>
                  <a:srgbClr val="000000"/>
                </a:solidFill>
                <a:latin typeface="Calibri" panose="020F0502020204030204" pitchFamily="34" charset="0"/>
              </a:rPr>
              <a:t>: this dimension addresses what data-related skills and roles the enterprise</a:t>
            </a:r>
          </a:p>
          <a:p>
            <a:pPr algn="l"/>
            <a:r>
              <a:rPr lang="en-GB" sz="1800" b="0" i="0" u="none" strike="noStrike" baseline="0">
                <a:solidFill>
                  <a:srgbClr val="000000"/>
                </a:solidFill>
                <a:latin typeface="Calibri" panose="020F0502020204030204" pitchFamily="34" charset="0"/>
              </a:rPr>
              <a:t>requires for the transformation.</a:t>
            </a:r>
          </a:p>
          <a:p>
            <a:pPr algn="l"/>
            <a:r>
              <a:rPr lang="en-GB" sz="1800" b="0" i="0" u="none" strike="noStrike" baseline="0">
                <a:solidFill>
                  <a:srgbClr val="000000"/>
                </a:solidFill>
                <a:latin typeface="Calibri" panose="020F0502020204030204" pitchFamily="34" charset="0"/>
              </a:rPr>
              <a:t>If the enterprise lacks such resources and skills, the enterprise should consider either</a:t>
            </a:r>
          </a:p>
          <a:p>
            <a:pPr algn="l"/>
            <a:r>
              <a:rPr lang="en-GB" sz="1800" b="0" i="0" u="none" strike="noStrike" baseline="0">
                <a:solidFill>
                  <a:srgbClr val="000000"/>
                </a:solidFill>
                <a:latin typeface="Calibri" panose="020F0502020204030204" pitchFamily="34" charset="0"/>
              </a:rPr>
              <a:t>acquiring those critical skills or training existing internal resources to meet the</a:t>
            </a:r>
          </a:p>
          <a:p>
            <a:pPr algn="l"/>
            <a:r>
              <a:rPr lang="en-GB" sz="1800" b="0" i="0" u="none" strike="noStrike" baseline="0">
                <a:solidFill>
                  <a:srgbClr val="000000"/>
                </a:solidFill>
                <a:latin typeface="Calibri" panose="020F0502020204030204" pitchFamily="34" charset="0"/>
              </a:rPr>
              <a:t>requirements through a well-defined learning program.</a:t>
            </a:r>
          </a:p>
          <a:p>
            <a:pPr algn="l"/>
            <a:endParaRPr lang="en-GB" sz="1800" b="1" i="0" u="none" strike="noStrike" baseline="0">
              <a:solidFill>
                <a:srgbClr val="000000"/>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6.5.3 Architecture Repository</a:t>
            </a:r>
          </a:p>
          <a:p>
            <a:pPr algn="l"/>
            <a:r>
              <a:rPr lang="en-GB" sz="1800" b="0" i="0" u="none" strike="noStrike" baseline="0">
                <a:solidFill>
                  <a:srgbClr val="000000"/>
                </a:solidFill>
                <a:latin typeface="Calibri" panose="020F0502020204030204" pitchFamily="34" charset="0"/>
              </a:rPr>
              <a:t>As part of this phase, the architecture team will need to consider what relevant Data Architecture</a:t>
            </a:r>
          </a:p>
          <a:p>
            <a:pPr algn="l"/>
            <a:r>
              <a:rPr lang="en-GB" sz="1800" b="0" i="0" u="none" strike="noStrike" baseline="0">
                <a:solidFill>
                  <a:srgbClr val="000000"/>
                </a:solidFill>
                <a:latin typeface="Calibri" panose="020F0502020204030204" pitchFamily="34" charset="0"/>
              </a:rPr>
              <a:t>resources are available in the organization’s Architecture Repository (see the TOGAF Standard</a:t>
            </a:r>
          </a:p>
          <a:p>
            <a:pPr algn="l"/>
            <a:r>
              <a:rPr lang="en-GB" sz="1800" b="0" i="0" u="none" strike="noStrike" baseline="0">
                <a:solidFill>
                  <a:srgbClr val="000000"/>
                </a:solidFill>
                <a:latin typeface="Calibri" panose="020F0502020204030204" pitchFamily="34" charset="0"/>
              </a:rPr>
              <a:t>— Architecture Content); in particular, generic data models relevant to the organization’s</a:t>
            </a:r>
          </a:p>
          <a:p>
            <a:pPr algn="l"/>
            <a:r>
              <a:rPr lang="es-ES" sz="1800" b="0" i="0" u="none" strike="noStrike" baseline="0" err="1">
                <a:solidFill>
                  <a:srgbClr val="000000"/>
                </a:solidFill>
                <a:latin typeface="Calibri" panose="020F0502020204030204" pitchFamily="34" charset="0"/>
              </a:rPr>
              <a:t>industry</a:t>
            </a:r>
            <a:r>
              <a:rPr lang="es-ES" sz="1800" b="0" i="0" u="none" strike="noStrike" baseline="0">
                <a:solidFill>
                  <a:srgbClr val="000000"/>
                </a:solidFill>
                <a:latin typeface="Calibri" panose="020F0502020204030204" pitchFamily="34" charset="0"/>
              </a:rPr>
              <a:t> "vertical" sector.</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112</a:t>
            </a:fld>
            <a:endParaRPr lang="en-GB">
              <a:latin typeface="Calibri" panose="020F0502020204030204" pitchFamily="34" charset="0"/>
            </a:endParaRPr>
          </a:p>
        </p:txBody>
      </p:sp>
    </p:spTree>
    <p:extLst>
      <p:ext uri="{BB962C8B-B14F-4D97-AF65-F5344CB8AC3E}">
        <p14:creationId xmlns:p14="http://schemas.microsoft.com/office/powerpoint/2010/main" val="134309612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algn="l"/>
            <a:r>
              <a:rPr lang="en-GB" sz="1800" b="0" i="0" u="none" strike="noStrike">
                <a:solidFill>
                  <a:srgbClr val="000000"/>
                </a:solidFill>
                <a:effectLst/>
                <a:latin typeface="Calibri" panose="020F0502020204030204" pitchFamily="34" charset="0"/>
              </a:rPr>
              <a:t>Level=2 : L.O.= 4.6b : Explain how to apply Phase C and how it contributes to the architecture development work.</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 TOGAF® Standard – Architecture Development Method : Page 79 : 7.5</a:t>
            </a:r>
            <a:r>
              <a:rPr lang="en-GB" sz="2800">
                <a:latin typeface="Calibri" panose="020F0502020204030204" pitchFamily="34" charset="0"/>
              </a:rPr>
              <a:t> </a:t>
            </a:r>
            <a:endParaRPr lang="en-GB" sz="1800" b="1" i="0" u="none" strike="noStrike" baseline="0">
              <a:solidFill>
                <a:srgbClr val="000000"/>
              </a:solidFill>
              <a:latin typeface="Calibri" panose="020F0502020204030204" pitchFamily="34" charset="0"/>
            </a:endParaRPr>
          </a:p>
          <a:p>
            <a:pPr algn="l"/>
            <a:endParaRPr lang="en-GB" sz="1800" b="1" i="0" u="none" strike="noStrike" baseline="0">
              <a:solidFill>
                <a:srgbClr val="000000"/>
              </a:solidFill>
              <a:latin typeface="Calibri" panose="020F0502020204030204" pitchFamily="34" charset="0"/>
            </a:endParaRPr>
          </a:p>
          <a:p>
            <a:pPr algn="l"/>
            <a:r>
              <a:rPr lang="en-GB" sz="1800" b="1" i="0" u="none" strike="noStrike" baseline="0">
                <a:solidFill>
                  <a:srgbClr val="000000"/>
                </a:solidFill>
                <a:latin typeface="Calibri" panose="020F0502020204030204" pitchFamily="34" charset="0"/>
              </a:rPr>
              <a:t>7.5 Approach</a:t>
            </a:r>
          </a:p>
          <a:p>
            <a:pPr algn="l"/>
            <a:r>
              <a:rPr lang="en-GB" sz="1800" b="1" i="0" u="none" strike="noStrike" baseline="0">
                <a:solidFill>
                  <a:srgbClr val="000000"/>
                </a:solidFill>
                <a:latin typeface="Calibri" panose="020F0502020204030204" pitchFamily="34" charset="0"/>
              </a:rPr>
              <a:t>7.5.1 Architecture Repository</a:t>
            </a:r>
          </a:p>
          <a:p>
            <a:pPr algn="l"/>
            <a:r>
              <a:rPr lang="en-GB" sz="1800" b="0" i="0" u="none" strike="noStrike" baseline="0">
                <a:solidFill>
                  <a:srgbClr val="000000"/>
                </a:solidFill>
                <a:latin typeface="Calibri" panose="020F0502020204030204" pitchFamily="34" charset="0"/>
              </a:rPr>
              <a:t>As part of this phase, the architecture team will need to consider what relevant Application</a:t>
            </a:r>
          </a:p>
          <a:p>
            <a:pPr algn="l"/>
            <a:r>
              <a:rPr lang="en-GB" sz="1800" b="0" i="0" u="none" strike="noStrike" baseline="0">
                <a:solidFill>
                  <a:srgbClr val="000000"/>
                </a:solidFill>
                <a:latin typeface="Calibri" panose="020F0502020204030204" pitchFamily="34" charset="0"/>
              </a:rPr>
              <a:t>Architecture resources are available in the Architecture Repository (see the TOGAF Standard —</a:t>
            </a:r>
          </a:p>
          <a:p>
            <a:pPr algn="l"/>
            <a:r>
              <a:rPr lang="en-GB" sz="1800" b="0" i="0" u="none" strike="noStrike" baseline="0">
                <a:solidFill>
                  <a:srgbClr val="000000"/>
                </a:solidFill>
                <a:latin typeface="Calibri" panose="020F0502020204030204" pitchFamily="34" charset="0"/>
              </a:rPr>
              <a:t>Architecture Content).</a:t>
            </a:r>
          </a:p>
          <a:p>
            <a:pPr algn="l"/>
            <a:r>
              <a:rPr lang="en-GB" sz="1800" b="0" i="0" u="none" strike="noStrike" baseline="0">
                <a:solidFill>
                  <a:srgbClr val="000000"/>
                </a:solidFill>
                <a:latin typeface="Calibri" panose="020F0502020204030204" pitchFamily="34" charset="0"/>
              </a:rPr>
              <a:t>In particular :</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Generic business models and related application models relevant to the organization’s</a:t>
            </a:r>
          </a:p>
          <a:p>
            <a:pPr algn="l"/>
            <a:r>
              <a:rPr lang="en-GB" sz="1800" b="0" i="0" u="none" strike="noStrike" baseline="0">
                <a:solidFill>
                  <a:srgbClr val="000000"/>
                </a:solidFill>
                <a:latin typeface="Calibri" panose="020F0502020204030204" pitchFamily="34" charset="0"/>
              </a:rPr>
              <a:t>industry sector</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Application models relevant to common high-level business functions, such as electronic</a:t>
            </a:r>
          </a:p>
          <a:p>
            <a:pPr algn="l"/>
            <a:r>
              <a:rPr lang="fr-FR" sz="1800" b="0" i="0" u="none" strike="noStrike" baseline="0">
                <a:solidFill>
                  <a:srgbClr val="000000"/>
                </a:solidFill>
                <a:latin typeface="Calibri" panose="020F0502020204030204" pitchFamily="34" charset="0"/>
              </a:rPr>
              <a:t>commerce, </a:t>
            </a:r>
            <a:r>
              <a:rPr lang="fr-FR" sz="1800" b="0" i="0" u="none" strike="noStrike" baseline="0" err="1">
                <a:solidFill>
                  <a:srgbClr val="000000"/>
                </a:solidFill>
                <a:latin typeface="Calibri" panose="020F0502020204030204" pitchFamily="34" charset="0"/>
              </a:rPr>
              <a:t>supply-chain</a:t>
            </a:r>
            <a:r>
              <a:rPr lang="fr-FR" sz="1800" b="0" i="0" u="none" strike="noStrike" baseline="0">
                <a:solidFill>
                  <a:srgbClr val="000000"/>
                </a:solidFill>
                <a:latin typeface="Calibri" panose="020F0502020204030204" pitchFamily="34" charset="0"/>
              </a:rPr>
              <a:t> management, etc.</a:t>
            </a:r>
          </a:p>
          <a:p>
            <a:pPr algn="l"/>
            <a:endParaRPr lang="en-GB" sz="1800" b="0" i="0" u="none" strike="noStrike" baseline="0">
              <a:solidFill>
                <a:srgbClr val="000000"/>
              </a:solidFill>
              <a:latin typeface="Calibri" panose="020F0502020204030204" pitchFamily="34" charset="0"/>
            </a:endParaRPr>
          </a:p>
          <a:p>
            <a:pPr algn="l"/>
            <a:r>
              <a:rPr lang="en-GB" sz="1800" b="0" i="0" u="none" strike="noStrike" baseline="0">
                <a:solidFill>
                  <a:srgbClr val="000000"/>
                </a:solidFill>
                <a:latin typeface="Calibri" panose="020F0502020204030204" pitchFamily="34" charset="0"/>
              </a:rPr>
              <a:t>The Open Group has a Reference Model for Integrated Information Infrastructure (III-RM) — see</a:t>
            </a:r>
          </a:p>
          <a:p>
            <a:pPr algn="l"/>
            <a:r>
              <a:rPr lang="en-GB" sz="1800" b="0" i="0" u="none" strike="noStrike" baseline="0">
                <a:solidFill>
                  <a:srgbClr val="000000"/>
                </a:solidFill>
                <a:latin typeface="Calibri" panose="020F0502020204030204" pitchFamily="34" charset="0"/>
              </a:rPr>
              <a:t>the TOGAF® Series Guide: The TOGAF Integrated Information Infrastructure Reference Model</a:t>
            </a:r>
          </a:p>
          <a:p>
            <a:pPr algn="l"/>
            <a:r>
              <a:rPr lang="en-GB" sz="1800" b="0" i="0" u="none" strike="noStrike" baseline="0">
                <a:solidFill>
                  <a:srgbClr val="000000"/>
                </a:solidFill>
                <a:latin typeface="Calibri" panose="020F0502020204030204" pitchFamily="34" charset="0"/>
              </a:rPr>
              <a:t>(III-RM) — that focuses on the application-level components and services necessary to provide</a:t>
            </a:r>
          </a:p>
          <a:p>
            <a:pPr algn="l"/>
            <a:r>
              <a:rPr lang="en-GB" sz="1800" b="0" i="0" u="none" strike="noStrike" baseline="0">
                <a:solidFill>
                  <a:srgbClr val="000000"/>
                </a:solidFill>
                <a:latin typeface="Calibri" panose="020F0502020204030204" pitchFamily="34" charset="0"/>
              </a:rPr>
              <a:t>an integrated information infrastructure.</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113</a:t>
            </a:fld>
            <a:endParaRPr lang="en-GB">
              <a:latin typeface="Calibri" panose="020F0502020204030204" pitchFamily="34" charset="0"/>
            </a:endParaRPr>
          </a:p>
        </p:txBody>
      </p:sp>
    </p:spTree>
    <p:extLst>
      <p:ext uri="{BB962C8B-B14F-4D97-AF65-F5344CB8AC3E}">
        <p14:creationId xmlns:p14="http://schemas.microsoft.com/office/powerpoint/2010/main" val="153443106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200" b="0" i="0" u="none" strike="noStrike">
                <a:solidFill>
                  <a:srgbClr val="000000"/>
                </a:solidFill>
                <a:effectLst/>
                <a:latin typeface="Calibri" panose="020F0502020204030204" pitchFamily="34" charset="0"/>
              </a:rPr>
              <a:t>Level=2 : L.O.= 4.6c : Explain the information that is relevant to Phase C (Data and Applications) to produce outputs relevant to the architecture development.</a:t>
            </a:r>
            <a:br>
              <a:rPr lang="en-GB" sz="1200" b="0" i="0" u="none" strike="noStrike">
                <a:solidFill>
                  <a:srgbClr val="000000"/>
                </a:solidFill>
                <a:effectLst/>
                <a:latin typeface="Calibri" panose="020F0502020204030204" pitchFamily="34" charset="0"/>
              </a:rPr>
            </a:br>
            <a:r>
              <a:rPr lang="en-GB" sz="1200" b="0" i="0" u="none" strike="noStrike">
                <a:solidFill>
                  <a:srgbClr val="000000"/>
                </a:solidFill>
                <a:effectLst/>
                <a:latin typeface="Calibri" panose="020F0502020204030204" pitchFamily="34" charset="0"/>
              </a:rPr>
              <a:t>See : TOGAF® Series Guide: A Practitioners’ Approach to Developing Enterprise Architecture Following the TOGAF® ADM : Page 42 : §5.2.2 </a:t>
            </a:r>
          </a:p>
          <a:p>
            <a:endParaRPr lang="en-GB" sz="1200" b="0" i="0" u="none" strike="noStrike">
              <a:solidFill>
                <a:srgbClr val="000000"/>
              </a:solidFill>
              <a:effectLst/>
              <a:latin typeface="Calibri" panose="020F0502020204030204" pitchFamily="34" charset="0"/>
            </a:endParaRPr>
          </a:p>
          <a:p>
            <a:r>
              <a:rPr lang="en-GB" sz="1200" b="0" i="0" u="none" strike="noStrike">
                <a:solidFill>
                  <a:srgbClr val="000000"/>
                </a:solidFill>
                <a:effectLst/>
                <a:latin typeface="Calibri" panose="020F0502020204030204" pitchFamily="34" charset="0"/>
              </a:rPr>
              <a:t>5.2.2 Essential ADM Output and Knowledge</a:t>
            </a:r>
          </a:p>
          <a:p>
            <a:r>
              <a:rPr lang="en-GB" sz="1200" b="0" i="0" u="none" strike="noStrike">
                <a:solidFill>
                  <a:srgbClr val="000000"/>
                </a:solidFill>
                <a:effectLst/>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a:t>
            </a:r>
          </a:p>
          <a:p>
            <a:r>
              <a:rPr lang="en-GB" sz="1200" b="0" i="0" u="none" strike="noStrike">
                <a:solidFill>
                  <a:srgbClr val="000000"/>
                </a:solidFill>
                <a:effectLst/>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a:t>
            </a:r>
          </a:p>
          <a:p>
            <a:r>
              <a:rPr lang="en-GB" sz="1200" b="0" i="0" u="none" strike="noStrike">
                <a:solidFill>
                  <a:srgbClr val="000000"/>
                </a:solidFill>
                <a:effectLst/>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a:t>
            </a:r>
          </a:p>
          <a:p>
            <a:r>
              <a:rPr lang="en-GB" sz="1200" b="1" i="0" u="none" strike="noStrike">
                <a:solidFill>
                  <a:srgbClr val="000000"/>
                </a:solidFill>
                <a:effectLst/>
                <a:latin typeface="Calibri" panose="020F0502020204030204" pitchFamily="34" charset="0"/>
              </a:rPr>
              <a:t>Table 4: Essential ADM Outputs, Outcomes, and Required Knowledge Phase Output &amp; Outcome Essential Knowledge</a:t>
            </a:r>
          </a:p>
          <a:p>
            <a:endParaRPr lang="en-GB" sz="1200" b="0" i="0" u="none" strike="noStrike">
              <a:solidFill>
                <a:srgbClr val="000000"/>
              </a:solidFill>
              <a:effectLst/>
              <a:latin typeface="Calibri" panose="020F0502020204030204" pitchFamily="34" charset="0"/>
            </a:endParaRPr>
          </a:p>
          <a:p>
            <a:r>
              <a:rPr lang="en-GB" sz="1200" b="1" i="0" u="none" strike="noStrike">
                <a:solidFill>
                  <a:srgbClr val="000000"/>
                </a:solidFill>
                <a:effectLst/>
                <a:latin typeface="Calibri" panose="020F0502020204030204" pitchFamily="34" charset="0"/>
              </a:rPr>
              <a:t>Phase B, Phase C, &amp; Phase D</a:t>
            </a:r>
          </a:p>
          <a:p>
            <a:r>
              <a:rPr lang="en-GB" sz="1200" b="0" i="0" u="none" strike="noStrike">
                <a:solidFill>
                  <a:srgbClr val="000000"/>
                </a:solidFill>
                <a:effectLst/>
                <a:latin typeface="Calibri" panose="020F0502020204030204" pitchFamily="34" charset="0"/>
              </a:rPr>
              <a:t>A set of domain architectures approved by the stakeholders for the problem being addressed, with a set of gaps, and work to clear the gaps understood by the stakeholders.</a:t>
            </a:r>
          </a:p>
          <a:p>
            <a:r>
              <a:rPr lang="en-GB" sz="1200" b="0" i="0" u="none" strike="noStrike">
                <a:solidFill>
                  <a:srgbClr val="000000"/>
                </a:solidFill>
                <a:effectLst/>
                <a:latin typeface="Calibri" panose="020F0502020204030204" pitchFamily="34" charset="0"/>
              </a:rPr>
              <a:t>How does the current Enterprise fail to meet the preferences of the stakeholders?</a:t>
            </a:r>
          </a:p>
          <a:p>
            <a:r>
              <a:rPr lang="en-GB" sz="1200" b="0" i="0" u="none" strike="noStrike">
                <a:solidFill>
                  <a:srgbClr val="000000"/>
                </a:solidFill>
                <a:effectLst/>
                <a:latin typeface="Calibri" panose="020F0502020204030204" pitchFamily="34" charset="0"/>
              </a:rPr>
              <a:t>What must change to enable the Enterprise to meet the preferences of the stakeholders? (Gaps)</a:t>
            </a:r>
          </a:p>
          <a:p>
            <a:r>
              <a:rPr lang="en-GB" sz="1200" b="0" i="0" u="none" strike="noStrike">
                <a:solidFill>
                  <a:srgbClr val="000000"/>
                </a:solidFill>
                <a:effectLst/>
                <a:latin typeface="Calibri" panose="020F0502020204030204" pitchFamily="34" charset="0"/>
              </a:rPr>
              <a:t>What work is necessary to realize the changes, that is consistent with the additional value being created? (Work Package)</a:t>
            </a:r>
          </a:p>
          <a:p>
            <a:r>
              <a:rPr lang="en-GB" sz="1200" b="0" i="0" u="none" strike="noStrike">
                <a:solidFill>
                  <a:srgbClr val="000000"/>
                </a:solidFill>
                <a:effectLst/>
                <a:latin typeface="Calibri" panose="020F0502020204030204" pitchFamily="34" charset="0"/>
              </a:rPr>
              <a:t>How stakeholder priority and preference adjust in response to value, effort, and risk of change. (Stakeholder Requirements)</a:t>
            </a: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114</a:t>
            </a:fld>
            <a:endParaRPr lang="en-GB">
              <a:latin typeface="Calibri" panose="020F0502020204030204" pitchFamily="34" charset="0"/>
            </a:endParaRPr>
          </a:p>
        </p:txBody>
      </p:sp>
    </p:spTree>
    <p:extLst>
      <p:ext uri="{BB962C8B-B14F-4D97-AF65-F5344CB8AC3E}">
        <p14:creationId xmlns:p14="http://schemas.microsoft.com/office/powerpoint/2010/main" val="418986195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4.6c : Explain the information that is relevant to Phase C (Data and Applications) to produce outputs relevant to the architecture development.</a:t>
            </a:r>
          </a:p>
          <a:p>
            <a:r>
              <a:rPr lang="en-GB">
                <a:solidFill>
                  <a:srgbClr val="2F528F"/>
                </a:solidFill>
                <a:latin typeface="Calibri" panose="020F0502020204030204" pitchFamily="34" charset="0"/>
              </a:rPr>
              <a:t>See : TOGAF® Series Guide: A Practitioners’ Approach to Developing Enterprise Architecture Following the TOGAF® ADM : Page 42 : §5.2.2</a:t>
            </a:r>
          </a:p>
          <a:p>
            <a:pPr defTabSz="989715">
              <a:defRPr/>
            </a:pPr>
            <a:endParaRPr lang="en-GB">
              <a:solidFill>
                <a:srgbClr val="2F528F"/>
              </a:solidFill>
              <a:latin typeface="Calibri" panose="020F0502020204030204" pitchFamily="34" charset="0"/>
            </a:endParaRPr>
          </a:p>
          <a:p>
            <a:pPr defTabSz="989715">
              <a:defRPr/>
            </a:pPr>
            <a:r>
              <a:rPr lang="en-GB" b="1">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What the Enterprise values and consumes is typically different than what the EA produces. EAs deliver essential output.</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a:solidFill>
                  <a:srgbClr val="2F528F"/>
                </a:solidFill>
                <a:latin typeface="Calibri" panose="020F0502020204030204" pitchFamily="34" charset="0"/>
              </a:rPr>
              <a:t>other useful things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Architecture is developed, and the EA Landscape populated.</a:t>
            </a:r>
          </a:p>
          <a:p>
            <a:r>
              <a:rPr lang="en-GB">
                <a:solidFill>
                  <a:srgbClr val="2F528F"/>
                </a:solidFill>
                <a:latin typeface="Calibri" panose="020F0502020204030204" pitchFamily="34" charset="0"/>
              </a:rPr>
              <a:t>To do this, Practitioners require a set of essential knowledge.</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115</a:t>
            </a:fld>
            <a:endParaRPr lang="en-GB">
              <a:latin typeface="Calibri" panose="020F0502020204030204" pitchFamily="34" charset="0"/>
            </a:endParaRPr>
          </a:p>
        </p:txBody>
      </p:sp>
    </p:spTree>
    <p:extLst>
      <p:ext uri="{BB962C8B-B14F-4D97-AF65-F5344CB8AC3E}">
        <p14:creationId xmlns:p14="http://schemas.microsoft.com/office/powerpoint/2010/main" val="35894091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4.6c : Explain the information that is relevant to Phase C (Data and Applications) to produce outputs relevant to the architecture development.</a:t>
            </a:r>
          </a:p>
          <a:p>
            <a:r>
              <a:rPr lang="en-GB">
                <a:solidFill>
                  <a:srgbClr val="2F528F"/>
                </a:solidFill>
                <a:latin typeface="Calibri" panose="020F0502020204030204" pitchFamily="34" charset="0"/>
              </a:rPr>
              <a:t>See : TOGAF® Series Guide: A Practitioners’ Approach to Developing Enterprise Architecture Following the TOGAF® ADM : Page 42 : §5.2.2</a:t>
            </a:r>
          </a:p>
          <a:p>
            <a:pPr defTabSz="989715">
              <a:defRPr/>
            </a:pPr>
            <a:endParaRPr lang="en-GB">
              <a:solidFill>
                <a:srgbClr val="2F528F"/>
              </a:solidFill>
              <a:latin typeface="Calibri" panose="020F0502020204030204" pitchFamily="34" charset="0"/>
            </a:endParaRPr>
          </a:p>
          <a:p>
            <a:pPr defTabSz="989715">
              <a:defRPr/>
            </a:pPr>
            <a:r>
              <a:rPr lang="en-GB" b="1">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What the Enterprise values and consumes is typically different than what the EA produces. EAs deliver essential output.</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a:solidFill>
                  <a:srgbClr val="2F528F"/>
                </a:solidFill>
                <a:latin typeface="Calibri" panose="020F0502020204030204" pitchFamily="34" charset="0"/>
              </a:rPr>
              <a:t>other useful things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Architecture is developed, and the EA Landscape populated.</a:t>
            </a:r>
          </a:p>
          <a:p>
            <a:r>
              <a:rPr lang="en-GB">
                <a:solidFill>
                  <a:srgbClr val="2F528F"/>
                </a:solidFill>
                <a:latin typeface="Calibri" panose="020F0502020204030204" pitchFamily="34" charset="0"/>
              </a:rPr>
              <a:t>To do this, Practitioners require a set of essential knowledge.</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116</a:t>
            </a:fld>
            <a:endParaRPr lang="en-GB">
              <a:latin typeface="Calibri" panose="020F0502020204030204" pitchFamily="34" charset="0"/>
            </a:endParaRPr>
          </a:p>
        </p:txBody>
      </p:sp>
    </p:spTree>
    <p:extLst>
      <p:ext uri="{BB962C8B-B14F-4D97-AF65-F5344CB8AC3E}">
        <p14:creationId xmlns:p14="http://schemas.microsoft.com/office/powerpoint/2010/main" val="154110971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117</a:t>
            </a:fld>
            <a:endParaRPr lang="en-GB">
              <a:latin typeface="Calibri" panose="020F0502020204030204" pitchFamily="34" charset="0"/>
            </a:endParaRPr>
          </a:p>
        </p:txBody>
      </p:sp>
    </p:spTree>
    <p:extLst>
      <p:ext uri="{BB962C8B-B14F-4D97-AF65-F5344CB8AC3E}">
        <p14:creationId xmlns:p14="http://schemas.microsoft.com/office/powerpoint/2010/main" val="369428553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600" b="1">
                <a:solidFill>
                  <a:srgbClr val="2F528F"/>
                </a:solidFill>
                <a:latin typeface="Calibri" panose="020F0502020204030204" pitchFamily="34" charset="0"/>
              </a:rPr>
              <a:t>Context</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118</a:t>
            </a:fld>
            <a:endParaRPr lang="en-GB">
              <a:latin typeface="Calibri" panose="020F0502020204030204" pitchFamily="34" charset="0"/>
            </a:endParaRPr>
          </a:p>
        </p:txBody>
      </p:sp>
    </p:spTree>
    <p:extLst>
      <p:ext uri="{BB962C8B-B14F-4D97-AF65-F5344CB8AC3E}">
        <p14:creationId xmlns:p14="http://schemas.microsoft.com/office/powerpoint/2010/main" val="352704277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2F528F"/>
                </a:solidFill>
                <a:latin typeface="Calibri" panose="020F0502020204030204" pitchFamily="34" charset="0"/>
              </a:rPr>
              <a:t>Context – included for 9.2 upgraders</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119</a:t>
            </a:fld>
            <a:endParaRPr lang="en-GB">
              <a:latin typeface="Calibri" panose="020F0502020204030204" pitchFamily="34" charset="0"/>
            </a:endParaRPr>
          </a:p>
        </p:txBody>
      </p:sp>
    </p:spTree>
    <p:extLst>
      <p:ext uri="{BB962C8B-B14F-4D97-AF65-F5344CB8AC3E}">
        <p14:creationId xmlns:p14="http://schemas.microsoft.com/office/powerpoint/2010/main" val="1077252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rgbClr val="2F528F"/>
                </a:solidFill>
                <a:latin typeface="Calibri" panose="020F0502020204030204" pitchFamily="34" charset="0"/>
              </a:rPr>
              <a:t>Level=2 : L.O.= 1.6a : Explain how an architecture enables alignment to organizational objectives using Agile development as an example.
See : TOGAF® Series Guide: A Practitioners’ Approach to Developing Enterprise Architecture Following the TOGAF® ADM : Page 98 : §12.1</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There has been a great deal of conversation about aligning to Agile implementation methods but this has blurred the line between implementation and architecture.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The TOGAF standard aligns to Agile development in Phase G. </a:t>
            </a:r>
            <a:r>
              <a:rPr lang="en-GB" sz="1100" b="1">
                <a:solidFill>
                  <a:srgbClr val="2F528F"/>
                </a:solidFill>
                <a:latin typeface="Calibri" panose="020F0502020204030204" pitchFamily="34" charset="0"/>
              </a:rPr>
              <a:t>Full Stop</a:t>
            </a:r>
            <a:r>
              <a:rPr lang="en-GB" sz="1100" b="1" i="1">
                <a:solidFill>
                  <a:srgbClr val="2F528F"/>
                </a:solidFill>
                <a:latin typeface="Calibri" panose="020F0502020204030204" pitchFamily="34" charset="0"/>
              </a:rPr>
              <a:t>. [This is what the manual says – it is ‘a bit contentious’.]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good Architecture will identify:</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what products the Enterprise needs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boundary of the products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what constraints a product owner has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Architecture to support Project and Solution Delivery will have a set of constraints that limit the choices of the Agile team:</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individual product must bend to Enterprise issues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parochial preference of a product owner is not valid</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Phase G, Implementation Governance: </a:t>
            </a:r>
          </a:p>
          <a:p>
            <a:r>
              <a:rPr lang="en-GB" sz="1100">
                <a:solidFill>
                  <a:srgbClr val="2F528F"/>
                </a:solidFill>
                <a:latin typeface="Calibri" panose="020F0502020204030204" pitchFamily="34" charset="0"/>
              </a:rPr>
              <a:t>The EA serves the stakeholders guarding the: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mission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vision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goals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investment roadmap</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enterprise value</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12.1 Architecture in an Agile Enterprise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There has been a great deal of conversation about aligning to Agile implementation methods. Ink has been spilled trying to align the phases of the ADM to these development methods. All of this conversation has blurred the line between implementation and architecture. The TOGAF Standard aligns to Agile development in Phase G. Full stop. </a:t>
            </a:r>
          </a:p>
          <a:p>
            <a:r>
              <a:rPr lang="en-GB" sz="1100" b="0" i="0" u="none" strike="noStrike" baseline="0">
                <a:solidFill>
                  <a:srgbClr val="2F528F"/>
                </a:solidFill>
                <a:latin typeface="Calibri" panose="020F0502020204030204" pitchFamily="34" charset="0"/>
              </a:rPr>
              <a:t>A good Architecture to support Portfolio, or Project, will identify what products the Enterprise needs, the boundary of the products, and what constraints a product owner has. In short, a good architecture defines the Enterprise’s backlog. </a:t>
            </a:r>
          </a:p>
          <a:p>
            <a:r>
              <a:rPr lang="en-GB" sz="1100" b="0" i="0" u="none" strike="noStrike" baseline="0">
                <a:solidFill>
                  <a:srgbClr val="2F528F"/>
                </a:solidFill>
                <a:latin typeface="Calibri" panose="020F0502020204030204" pitchFamily="34" charset="0"/>
              </a:rPr>
              <a:t>Architecture to support Project and Solution Delivery will have a set of constraints that limit the choices of the Agile team. These constraints are where an individual product must bend to Enterprise issues and the parochial preference of a product owner is not valid. </a:t>
            </a:r>
          </a:p>
          <a:p>
            <a:r>
              <a:rPr lang="en-GB" sz="1100" b="0" i="0" u="none" strike="noStrike" baseline="0">
                <a:solidFill>
                  <a:srgbClr val="2F528F"/>
                </a:solidFill>
                <a:latin typeface="Calibri" panose="020F0502020204030204" pitchFamily="34" charset="0"/>
              </a:rPr>
              <a:t>Then Phase G, Implementation Governance: the Practitioner serves the stakeholders guarding the mission, vision, goals, and investment roadmap. In short, guarding Enterprise value. </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12</a:t>
            </a:fld>
            <a:endParaRPr lang="en-GB">
              <a:latin typeface="Calibri" panose="020F0502020204030204" pitchFamily="34" charset="0"/>
            </a:endParaRPr>
          </a:p>
        </p:txBody>
      </p:sp>
    </p:spTree>
    <p:extLst>
      <p:ext uri="{BB962C8B-B14F-4D97-AF65-F5344CB8AC3E}">
        <p14:creationId xmlns:p14="http://schemas.microsoft.com/office/powerpoint/2010/main" val="245316395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4.7a : Explain the information needed in Phase D to produce outputs relevant to the architecture development.
See : TOGAF® Standard – Architecture Development Method : Page 82 : §8.2</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8.2 Inputs</a:t>
            </a:r>
          </a:p>
          <a:p>
            <a:r>
              <a:rPr lang="en-GB">
                <a:solidFill>
                  <a:srgbClr val="2F528F"/>
                </a:solidFill>
                <a:latin typeface="Calibri" panose="020F0502020204030204" pitchFamily="34" charset="0"/>
              </a:rPr>
              <a:t>This section deﬁnes the inputs to Phase D.</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8.2.1 Reference Materials External to the Enterprise</a:t>
            </a:r>
          </a:p>
          <a:p>
            <a:r>
              <a:rPr lang="en-GB">
                <a:solidFill>
                  <a:srgbClr val="2F528F"/>
                </a:solidFill>
                <a:latin typeface="Calibri" panose="020F0502020204030204" pitchFamily="34" charset="0"/>
              </a:rPr>
              <a:t>■Architecture reference materials (see the TOGAF Standard — Architecture Content)</a:t>
            </a:r>
          </a:p>
          <a:p>
            <a:r>
              <a:rPr lang="en-GB">
                <a:solidFill>
                  <a:srgbClr val="2F528F"/>
                </a:solidFill>
                <a:latin typeface="Calibri" panose="020F0502020204030204" pitchFamily="34" charset="0"/>
              </a:rPr>
              <a:t>■Product information on candidate products</a:t>
            </a:r>
          </a:p>
          <a:p>
            <a:r>
              <a:rPr lang="en-GB" b="1">
                <a:solidFill>
                  <a:srgbClr val="2F528F"/>
                </a:solidFill>
                <a:latin typeface="Calibri" panose="020F0502020204030204" pitchFamily="34" charset="0"/>
              </a:rPr>
              <a:t>8.2.2 Non-Architectural Inputs</a:t>
            </a:r>
          </a:p>
          <a:p>
            <a:r>
              <a:rPr lang="en-GB">
                <a:solidFill>
                  <a:srgbClr val="2F528F"/>
                </a:solidFill>
                <a:latin typeface="Calibri" panose="020F0502020204030204" pitchFamily="34" charset="0"/>
              </a:rPr>
              <a:t>■Request for Architecture Work (see the TOGAF Standard — Architecture Content)</a:t>
            </a:r>
          </a:p>
          <a:p>
            <a:r>
              <a:rPr lang="en-GB">
                <a:solidFill>
                  <a:srgbClr val="2F528F"/>
                </a:solidFill>
                <a:latin typeface="Calibri" panose="020F0502020204030204" pitchFamily="34" charset="0"/>
              </a:rPr>
              <a:t>■Capability Assessment (see the TOGAF Standard — Architecture Content)</a:t>
            </a:r>
          </a:p>
          <a:p>
            <a:r>
              <a:rPr lang="en-GB">
                <a:solidFill>
                  <a:srgbClr val="2F528F"/>
                </a:solidFill>
                <a:latin typeface="Calibri" panose="020F0502020204030204" pitchFamily="34" charset="0"/>
              </a:rPr>
              <a:t>■Communications Plan (see the TOGAF Standard — Architecture Content)</a:t>
            </a:r>
          </a:p>
          <a:p>
            <a:r>
              <a:rPr lang="en-GB" b="1">
                <a:solidFill>
                  <a:srgbClr val="2F528F"/>
                </a:solidFill>
                <a:latin typeface="Calibri" panose="020F0502020204030204" pitchFamily="34" charset="0"/>
              </a:rPr>
              <a:t>8.2.3 Architectural Inputs</a:t>
            </a:r>
          </a:p>
          <a:p>
            <a:r>
              <a:rPr lang="en-GB">
                <a:solidFill>
                  <a:srgbClr val="2F528F"/>
                </a:solidFill>
                <a:latin typeface="Calibri" panose="020F0502020204030204" pitchFamily="34" charset="0"/>
              </a:rPr>
              <a:t>■Organizational Model for Enterprise Architecture (see the TOGAF Standard — Architecture</a:t>
            </a:r>
          </a:p>
          <a:p>
            <a:r>
              <a:rPr lang="en-GB">
                <a:solidFill>
                  <a:srgbClr val="2F528F"/>
                </a:solidFill>
                <a:latin typeface="Calibri" panose="020F0502020204030204" pitchFamily="34" charset="0"/>
              </a:rPr>
              <a:t>Content), including:</a:t>
            </a:r>
          </a:p>
          <a:p>
            <a:r>
              <a:rPr lang="en-GB">
                <a:solidFill>
                  <a:srgbClr val="2F528F"/>
                </a:solidFill>
                <a:latin typeface="Calibri" panose="020F0502020204030204" pitchFamily="34" charset="0"/>
              </a:rPr>
              <a:t>—Scope of organizations impacted</a:t>
            </a:r>
          </a:p>
          <a:p>
            <a:r>
              <a:rPr lang="en-GB">
                <a:solidFill>
                  <a:srgbClr val="2F528F"/>
                </a:solidFill>
                <a:latin typeface="Calibri" panose="020F0502020204030204" pitchFamily="34" charset="0"/>
              </a:rPr>
              <a:t>—Maturity assessment, gaps, and resolution approach</a:t>
            </a:r>
          </a:p>
          <a:p>
            <a:r>
              <a:rPr lang="en-GB">
                <a:solidFill>
                  <a:srgbClr val="2F528F"/>
                </a:solidFill>
                <a:latin typeface="Calibri" panose="020F0502020204030204" pitchFamily="34" charset="0"/>
              </a:rPr>
              <a:t>—Roles and responsibilities for architecture team(s)</a:t>
            </a:r>
          </a:p>
          <a:p>
            <a:r>
              <a:rPr lang="en-GB">
                <a:solidFill>
                  <a:srgbClr val="2F528F"/>
                </a:solidFill>
                <a:latin typeface="Calibri" panose="020F0502020204030204" pitchFamily="34" charset="0"/>
              </a:rPr>
              <a:t>—Constraints on architecture work</a:t>
            </a:r>
          </a:p>
          <a:p>
            <a:r>
              <a:rPr lang="en-GB">
                <a:solidFill>
                  <a:srgbClr val="2F528F"/>
                </a:solidFill>
                <a:latin typeface="Calibri" panose="020F0502020204030204" pitchFamily="34" charset="0"/>
              </a:rPr>
              <a:t>—Budget requirements</a:t>
            </a:r>
          </a:p>
          <a:p>
            <a:r>
              <a:rPr lang="en-GB">
                <a:solidFill>
                  <a:srgbClr val="2F528F"/>
                </a:solidFill>
                <a:latin typeface="Calibri" panose="020F0502020204030204" pitchFamily="34" charset="0"/>
              </a:rPr>
              <a:t>—Governance and support strategy</a:t>
            </a:r>
          </a:p>
          <a:p>
            <a:r>
              <a:rPr lang="en-GB">
                <a:solidFill>
                  <a:srgbClr val="2F528F"/>
                </a:solidFill>
                <a:latin typeface="Calibri" panose="020F0502020204030204" pitchFamily="34" charset="0"/>
              </a:rPr>
              <a:t>■Tailored Architecture Framework (see the TOGAF Standard — Architecture Content), including:</a:t>
            </a:r>
          </a:p>
          <a:p>
            <a:r>
              <a:rPr lang="en-GB">
                <a:solidFill>
                  <a:srgbClr val="2F528F"/>
                </a:solidFill>
                <a:latin typeface="Calibri" panose="020F0502020204030204" pitchFamily="34" charset="0"/>
              </a:rPr>
              <a:t>—Tailored architecture method</a:t>
            </a:r>
          </a:p>
          <a:p>
            <a:r>
              <a:rPr lang="en-GB">
                <a:solidFill>
                  <a:srgbClr val="2F528F"/>
                </a:solidFill>
                <a:latin typeface="Calibri" panose="020F0502020204030204" pitchFamily="34" charset="0"/>
              </a:rPr>
              <a:t>—Tailored architecture content (deliverables and artifacts)</a:t>
            </a:r>
          </a:p>
          <a:p>
            <a:r>
              <a:rPr lang="en-GB">
                <a:solidFill>
                  <a:srgbClr val="2F528F"/>
                </a:solidFill>
                <a:latin typeface="Calibri" panose="020F0502020204030204" pitchFamily="34" charset="0"/>
              </a:rPr>
              <a:t>—Conﬁgured and deployed tools</a:t>
            </a:r>
          </a:p>
          <a:p>
            <a:r>
              <a:rPr lang="en-GB">
                <a:solidFill>
                  <a:srgbClr val="2F528F"/>
                </a:solidFill>
                <a:latin typeface="Calibri" panose="020F0502020204030204" pitchFamily="34" charset="0"/>
              </a:rPr>
              <a:t>■Technology principles (see the TOGAF Standard — ADM Techniques), if existing</a:t>
            </a:r>
          </a:p>
          <a:p>
            <a:r>
              <a:rPr lang="en-GB">
                <a:solidFill>
                  <a:srgbClr val="2F528F"/>
                </a:solidFill>
                <a:latin typeface="Calibri" panose="020F0502020204030204" pitchFamily="34" charset="0"/>
              </a:rPr>
              <a:t>■Statement of Architecture Work (see the TOGAF Standard — Architecture Content)</a:t>
            </a:r>
          </a:p>
          <a:p>
            <a:r>
              <a:rPr lang="en-GB">
                <a:solidFill>
                  <a:srgbClr val="2F528F"/>
                </a:solidFill>
                <a:latin typeface="Calibri" panose="020F0502020204030204" pitchFamily="34" charset="0"/>
              </a:rPr>
              <a:t>■Architecture Vision (see the TOGAF Standard — Architecture Content)</a:t>
            </a:r>
          </a:p>
          <a:p>
            <a:r>
              <a:rPr lang="en-GB">
                <a:solidFill>
                  <a:srgbClr val="2F528F"/>
                </a:solidFill>
                <a:latin typeface="Calibri" panose="020F0502020204030204" pitchFamily="34" charset="0"/>
              </a:rPr>
              <a:t>■Architecture Repository(see the TOGAF Standard — Architecture Content), including:</a:t>
            </a:r>
          </a:p>
          <a:p>
            <a:r>
              <a:rPr lang="en-GB">
                <a:solidFill>
                  <a:srgbClr val="2F528F"/>
                </a:solidFill>
                <a:latin typeface="Calibri" panose="020F0502020204030204" pitchFamily="34" charset="0"/>
              </a:rPr>
              <a:t>—Re-usable building blocks</a:t>
            </a:r>
          </a:p>
          <a:p>
            <a:r>
              <a:rPr lang="en-GB">
                <a:solidFill>
                  <a:srgbClr val="2F528F"/>
                </a:solidFill>
                <a:latin typeface="Calibri" panose="020F0502020204030204" pitchFamily="34" charset="0"/>
              </a:rPr>
              <a:t>—Publicly available reference models</a:t>
            </a:r>
          </a:p>
          <a:p>
            <a:r>
              <a:rPr lang="en-GB">
                <a:solidFill>
                  <a:srgbClr val="2F528F"/>
                </a:solidFill>
                <a:latin typeface="Calibri" panose="020F0502020204030204" pitchFamily="34" charset="0"/>
              </a:rPr>
              <a:t>—Organization-speciﬁc reference models</a:t>
            </a:r>
          </a:p>
          <a:p>
            <a:r>
              <a:rPr lang="en-GB">
                <a:solidFill>
                  <a:srgbClr val="2F528F"/>
                </a:solidFill>
                <a:latin typeface="Calibri" panose="020F0502020204030204" pitchFamily="34" charset="0"/>
              </a:rPr>
              <a:t>—Organization standards</a:t>
            </a:r>
          </a:p>
          <a:p>
            <a:r>
              <a:rPr lang="en-GB">
                <a:solidFill>
                  <a:srgbClr val="2F528F"/>
                </a:solidFill>
                <a:latin typeface="Calibri" panose="020F0502020204030204" pitchFamily="34" charset="0"/>
              </a:rPr>
              <a:t>■Draft Architecture Deﬁnition Document, which may include Baseline and/or Target Architectures of any architecture domain</a:t>
            </a:r>
          </a:p>
          <a:p>
            <a:r>
              <a:rPr lang="en-GB">
                <a:solidFill>
                  <a:srgbClr val="2F528F"/>
                </a:solidFill>
                <a:latin typeface="Calibri" panose="020F0502020204030204" pitchFamily="34" charset="0"/>
              </a:rPr>
              <a:t>■Draft Architecture Requirements Speciﬁcation (see the TOGAF Standard — Architecture</a:t>
            </a:r>
          </a:p>
          <a:p>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120</a:t>
            </a:fld>
            <a:endParaRPr lang="en-GB">
              <a:latin typeface="Calibri" panose="020F0502020204030204" pitchFamily="34" charset="0"/>
            </a:endParaRPr>
          </a:p>
        </p:txBody>
      </p:sp>
    </p:spTree>
    <p:extLst>
      <p:ext uri="{BB962C8B-B14F-4D97-AF65-F5344CB8AC3E}">
        <p14:creationId xmlns:p14="http://schemas.microsoft.com/office/powerpoint/2010/main" val="291357950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200" b="0" i="0" u="none" strike="noStrike">
                <a:solidFill>
                  <a:srgbClr val="000000"/>
                </a:solidFill>
                <a:effectLst/>
                <a:latin typeface="Calibri" panose="020F0502020204030204" pitchFamily="34" charset="0"/>
              </a:rPr>
              <a:t>Level=2 : L.O.= 4.7b : Explain the information that is relevant to Phase D (Technology) to produce outputs relevant to the architecture development.</a:t>
            </a:r>
            <a:br>
              <a:rPr lang="en-GB" sz="1200" b="0" i="0" u="none" strike="noStrike">
                <a:solidFill>
                  <a:srgbClr val="000000"/>
                </a:solidFill>
                <a:effectLst/>
                <a:latin typeface="Calibri" panose="020F0502020204030204" pitchFamily="34" charset="0"/>
              </a:rPr>
            </a:br>
            <a:r>
              <a:rPr lang="en-GB" sz="1200" b="0" i="0" u="none" strike="noStrike">
                <a:solidFill>
                  <a:srgbClr val="000000"/>
                </a:solidFill>
                <a:effectLst/>
                <a:latin typeface="Calibri" panose="020F0502020204030204" pitchFamily="34" charset="0"/>
              </a:rPr>
              <a:t>See : TOGAF® Series Guide: A Practitioners’ Approach to Developing Enterprise Architecture Following the TOGAF® ADM : Page 42 : §5.2.2 </a:t>
            </a:r>
          </a:p>
          <a:p>
            <a:endParaRPr lang="en-GB" sz="1200" b="0" i="0" u="none" strike="noStrike">
              <a:solidFill>
                <a:srgbClr val="000000"/>
              </a:solidFill>
              <a:effectLst/>
              <a:latin typeface="Calibri" panose="020F0502020204030204" pitchFamily="34" charset="0"/>
            </a:endParaRPr>
          </a:p>
          <a:p>
            <a:r>
              <a:rPr lang="en-GB" sz="1200" b="1" i="0" u="none" strike="noStrike">
                <a:solidFill>
                  <a:srgbClr val="000000"/>
                </a:solidFill>
                <a:effectLst/>
                <a:latin typeface="Calibri" panose="020F0502020204030204" pitchFamily="34" charset="0"/>
              </a:rPr>
              <a:t>5.2.2 Essential ADM Output and Knowledge</a:t>
            </a:r>
          </a:p>
          <a:p>
            <a:r>
              <a:rPr lang="en-GB" sz="1200" b="0" i="0" u="none" strike="noStrike">
                <a:solidFill>
                  <a:srgbClr val="000000"/>
                </a:solidFill>
                <a:effectLst/>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a:t>
            </a:r>
          </a:p>
          <a:p>
            <a:r>
              <a:rPr lang="en-GB" sz="1200" b="0" i="0" u="none" strike="noStrike">
                <a:solidFill>
                  <a:srgbClr val="000000"/>
                </a:solidFill>
                <a:effectLst/>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a:t>
            </a:r>
          </a:p>
          <a:p>
            <a:r>
              <a:rPr lang="en-GB" sz="1200" b="0" i="0" u="none" strike="noStrike">
                <a:solidFill>
                  <a:srgbClr val="000000"/>
                </a:solidFill>
                <a:effectLst/>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a:t>
            </a:r>
          </a:p>
          <a:p>
            <a:r>
              <a:rPr lang="en-GB" sz="1200" b="1" i="0" u="none" strike="noStrike">
                <a:solidFill>
                  <a:srgbClr val="000000"/>
                </a:solidFill>
                <a:effectLst/>
                <a:latin typeface="Calibri" panose="020F0502020204030204" pitchFamily="34" charset="0"/>
              </a:rPr>
              <a:t>Table 4: Essential ADM Outputs, Outcomes, and Required Knowledge Phase Output &amp; Outcome Essential Knowledge</a:t>
            </a:r>
          </a:p>
          <a:p>
            <a:endParaRPr lang="en-GB" sz="1200" b="1" i="0" u="none" strike="noStrike">
              <a:solidFill>
                <a:srgbClr val="000000"/>
              </a:solidFill>
              <a:effectLst/>
              <a:latin typeface="Calibri" panose="020F0502020204030204" pitchFamily="34" charset="0"/>
            </a:endParaRPr>
          </a:p>
          <a:p>
            <a:r>
              <a:rPr lang="en-GB" sz="1200" b="1" i="0" u="none" strike="noStrike">
                <a:solidFill>
                  <a:srgbClr val="000000"/>
                </a:solidFill>
                <a:effectLst/>
                <a:latin typeface="Calibri" panose="020F0502020204030204" pitchFamily="34" charset="0"/>
              </a:rPr>
              <a:t>Phase B, Phase C, &amp; Phase D</a:t>
            </a:r>
          </a:p>
          <a:p>
            <a:r>
              <a:rPr lang="en-GB" sz="1200" b="0" i="0" u="none" strike="noStrike">
                <a:solidFill>
                  <a:srgbClr val="000000"/>
                </a:solidFill>
                <a:effectLst/>
                <a:latin typeface="Calibri" panose="020F0502020204030204" pitchFamily="34" charset="0"/>
              </a:rPr>
              <a:t>A set of domain architectures approved by the stakeholders for the problem being addressed, with a set of gaps, and work to clear the gaps understood by the stakeholders.</a:t>
            </a:r>
          </a:p>
          <a:p>
            <a:r>
              <a:rPr lang="en-GB" sz="1200" b="0" i="0" u="none" strike="noStrike">
                <a:solidFill>
                  <a:srgbClr val="000000"/>
                </a:solidFill>
                <a:effectLst/>
                <a:latin typeface="Calibri" panose="020F0502020204030204" pitchFamily="34" charset="0"/>
              </a:rPr>
              <a:t>How does the current Enterprise fail to meet the preferences of the stakeholders?</a:t>
            </a:r>
          </a:p>
          <a:p>
            <a:r>
              <a:rPr lang="en-GB" sz="1200" b="0" i="0" u="none" strike="noStrike">
                <a:solidFill>
                  <a:srgbClr val="000000"/>
                </a:solidFill>
                <a:effectLst/>
                <a:latin typeface="Calibri" panose="020F0502020204030204" pitchFamily="34" charset="0"/>
              </a:rPr>
              <a:t>What must change to enable the Enterprise to meet the preferences of the stakeholders? (Gaps)</a:t>
            </a:r>
          </a:p>
          <a:p>
            <a:r>
              <a:rPr lang="en-GB" sz="1200" b="0" i="0" u="none" strike="noStrike">
                <a:solidFill>
                  <a:srgbClr val="000000"/>
                </a:solidFill>
                <a:effectLst/>
                <a:latin typeface="Calibri" panose="020F0502020204030204" pitchFamily="34" charset="0"/>
              </a:rPr>
              <a:t>What work is necessary to realize the changes, that is consistent with the additional value being created? (Work Package)</a:t>
            </a:r>
          </a:p>
          <a:p>
            <a:r>
              <a:rPr lang="en-GB" sz="1200" b="0" i="0" u="none" strike="noStrike">
                <a:solidFill>
                  <a:srgbClr val="000000"/>
                </a:solidFill>
                <a:effectLst/>
                <a:latin typeface="Calibri" panose="020F0502020204030204" pitchFamily="34" charset="0"/>
              </a:rPr>
              <a:t>How stakeholder priority and preference adjust in response to value, effort, and risk of change. (Stakeholder Requirements)</a:t>
            </a: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121</a:t>
            </a:fld>
            <a:endParaRPr lang="en-GB">
              <a:latin typeface="Calibri" panose="020F0502020204030204" pitchFamily="34" charset="0"/>
            </a:endParaRPr>
          </a:p>
        </p:txBody>
      </p:sp>
    </p:spTree>
    <p:extLst>
      <p:ext uri="{BB962C8B-B14F-4D97-AF65-F5344CB8AC3E}">
        <p14:creationId xmlns:p14="http://schemas.microsoft.com/office/powerpoint/2010/main" val="418907608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200" b="0" i="0" u="none" strike="noStrike">
                <a:solidFill>
                  <a:srgbClr val="000000"/>
                </a:solidFill>
                <a:effectLst/>
                <a:latin typeface="Calibri" panose="020F0502020204030204" pitchFamily="34" charset="0"/>
              </a:rPr>
              <a:t>Level=2 : L.O.= 4.7b : Explain the information that is relevant to Phase D (Technology) to produce outputs relevant to the architecture development.</a:t>
            </a:r>
            <a:br>
              <a:rPr lang="en-GB" sz="1200" b="0" i="0" u="none" strike="noStrike">
                <a:solidFill>
                  <a:srgbClr val="000000"/>
                </a:solidFill>
                <a:effectLst/>
                <a:latin typeface="Calibri" panose="020F0502020204030204" pitchFamily="34" charset="0"/>
              </a:rPr>
            </a:br>
            <a:r>
              <a:rPr lang="en-GB" sz="1200" b="0" i="0" u="none" strike="noStrike">
                <a:solidFill>
                  <a:srgbClr val="000000"/>
                </a:solidFill>
                <a:effectLst/>
                <a:latin typeface="Calibri" panose="020F0502020204030204" pitchFamily="34" charset="0"/>
              </a:rPr>
              <a:t>See : TOGAF® Series Guide: A Practitioners’ Approach to Developing Enterprise Architecture Following the TOGAF® ADM : Page 42 : §5.2.2 </a:t>
            </a:r>
          </a:p>
          <a:p>
            <a:endParaRPr lang="en-GB" sz="1200" b="0" i="0" u="none" strike="noStrike">
              <a:solidFill>
                <a:srgbClr val="000000"/>
              </a:solidFill>
              <a:effectLst/>
              <a:latin typeface="Calibri" panose="020F0502020204030204" pitchFamily="34" charset="0"/>
            </a:endParaRPr>
          </a:p>
          <a:p>
            <a:r>
              <a:rPr lang="en-GB" sz="1200" b="1" i="0" u="none" strike="noStrike">
                <a:solidFill>
                  <a:srgbClr val="000000"/>
                </a:solidFill>
                <a:effectLst/>
                <a:latin typeface="Calibri" panose="020F0502020204030204" pitchFamily="34" charset="0"/>
              </a:rPr>
              <a:t>5.2.2 Essential ADM Output and Knowledge</a:t>
            </a:r>
          </a:p>
          <a:p>
            <a:r>
              <a:rPr lang="en-GB" sz="1200" b="0" i="0" u="none" strike="noStrike">
                <a:solidFill>
                  <a:srgbClr val="000000"/>
                </a:solidFill>
                <a:effectLst/>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a:t>
            </a:r>
          </a:p>
          <a:p>
            <a:r>
              <a:rPr lang="en-GB" sz="1200" b="0" i="0" u="none" strike="noStrike">
                <a:solidFill>
                  <a:srgbClr val="000000"/>
                </a:solidFill>
                <a:effectLst/>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a:t>
            </a:r>
          </a:p>
          <a:p>
            <a:r>
              <a:rPr lang="en-GB" sz="1200" b="0" i="0" u="none" strike="noStrike">
                <a:solidFill>
                  <a:srgbClr val="000000"/>
                </a:solidFill>
                <a:effectLst/>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a:t>
            </a:r>
          </a:p>
          <a:p>
            <a:r>
              <a:rPr lang="en-GB" sz="1200" b="1" i="0" u="none" strike="noStrike">
                <a:solidFill>
                  <a:srgbClr val="000000"/>
                </a:solidFill>
                <a:effectLst/>
                <a:latin typeface="Calibri" panose="020F0502020204030204" pitchFamily="34" charset="0"/>
              </a:rPr>
              <a:t>Table 4: Essential ADM Outputs, Outcomes, and Required Knowledge Phase Output &amp; Outcome Essential Knowledge</a:t>
            </a:r>
          </a:p>
          <a:p>
            <a:endParaRPr lang="en-GB" sz="1200" b="0" i="0" u="none" strike="noStrike">
              <a:solidFill>
                <a:srgbClr val="000000"/>
              </a:solidFill>
              <a:effectLst/>
              <a:latin typeface="Calibri" panose="020F0502020204030204" pitchFamily="34" charset="0"/>
            </a:endParaRPr>
          </a:p>
          <a:p>
            <a:r>
              <a:rPr lang="en-GB" sz="1200" b="1" i="0" u="none" strike="noStrike">
                <a:solidFill>
                  <a:srgbClr val="000000"/>
                </a:solidFill>
                <a:effectLst/>
                <a:latin typeface="Calibri" panose="020F0502020204030204" pitchFamily="34" charset="0"/>
              </a:rPr>
              <a:t>Phase B, Phase C, &amp; Phase D</a:t>
            </a:r>
          </a:p>
          <a:p>
            <a:r>
              <a:rPr lang="en-GB" sz="1200" b="0" i="0" u="none" strike="noStrike">
                <a:solidFill>
                  <a:srgbClr val="000000"/>
                </a:solidFill>
                <a:effectLst/>
                <a:latin typeface="Calibri" panose="020F0502020204030204" pitchFamily="34" charset="0"/>
              </a:rPr>
              <a:t>A set of domain architectures approved by the stakeholders for the problem being addressed, with a set of gaps, and work to clear the gaps understood by the stakeholders.</a:t>
            </a:r>
          </a:p>
          <a:p>
            <a:r>
              <a:rPr lang="en-GB" sz="1200" b="0" i="0" u="none" strike="noStrike">
                <a:solidFill>
                  <a:srgbClr val="000000"/>
                </a:solidFill>
                <a:effectLst/>
                <a:latin typeface="Calibri" panose="020F0502020204030204" pitchFamily="34" charset="0"/>
              </a:rPr>
              <a:t>How does the current Enterprise fail to meet the preferences of the stakeholders?</a:t>
            </a:r>
          </a:p>
          <a:p>
            <a:r>
              <a:rPr lang="en-GB" sz="1200" b="0" i="0" u="none" strike="noStrike">
                <a:solidFill>
                  <a:srgbClr val="000000"/>
                </a:solidFill>
                <a:effectLst/>
                <a:latin typeface="Calibri" panose="020F0502020204030204" pitchFamily="34" charset="0"/>
              </a:rPr>
              <a:t>What must change to enable the Enterprise to meet the preferences of the stakeholders? (Gaps)</a:t>
            </a:r>
          </a:p>
          <a:p>
            <a:r>
              <a:rPr lang="en-GB" sz="1200" b="0" i="0" u="none" strike="noStrike">
                <a:solidFill>
                  <a:srgbClr val="000000"/>
                </a:solidFill>
                <a:effectLst/>
                <a:latin typeface="Calibri" panose="020F0502020204030204" pitchFamily="34" charset="0"/>
              </a:rPr>
              <a:t>What work is necessary to realize the changes, that is consistent with the additional value being created? (Work Package)</a:t>
            </a:r>
          </a:p>
          <a:p>
            <a:r>
              <a:rPr lang="en-GB" sz="1200" b="0" i="0" u="none" strike="noStrike">
                <a:solidFill>
                  <a:srgbClr val="000000"/>
                </a:solidFill>
                <a:effectLst/>
                <a:latin typeface="Calibri" panose="020F0502020204030204" pitchFamily="34" charset="0"/>
              </a:rPr>
              <a:t>How stakeholder priority and preference adjust in response to value, effort, and risk of change. (Stakeholder Requirements)</a:t>
            </a: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122</a:t>
            </a:fld>
            <a:endParaRPr lang="en-GB">
              <a:latin typeface="Calibri" panose="020F0502020204030204" pitchFamily="34" charset="0"/>
            </a:endParaRPr>
          </a:p>
        </p:txBody>
      </p:sp>
    </p:spTree>
    <p:extLst>
      <p:ext uri="{BB962C8B-B14F-4D97-AF65-F5344CB8AC3E}">
        <p14:creationId xmlns:p14="http://schemas.microsoft.com/office/powerpoint/2010/main" val="317189036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pPr marL="0" marR="0" lvl="0" indent="0" algn="l" defTabSz="989715" rtl="0" eaLnBrk="1" fontAlgn="auto" latinLnBrk="0" hangingPunct="1">
              <a:lnSpc>
                <a:spcPct val="100000"/>
              </a:lnSpc>
              <a:spcBef>
                <a:spcPts val="0"/>
              </a:spcBef>
              <a:spcAft>
                <a:spcPts val="0"/>
              </a:spcAft>
              <a:buClrTx/>
              <a:buSzTx/>
              <a:buFontTx/>
              <a:buNone/>
              <a:tabLst/>
              <a:defRPr/>
            </a:pPr>
            <a:r>
              <a:rPr lang="en-GB" sz="1200" b="1">
                <a:solidFill>
                  <a:srgbClr val="2F528F"/>
                </a:solidFill>
                <a:latin typeface="Calibri" panose="020F0502020204030204" pitchFamily="34" charset="0"/>
              </a:rPr>
              <a:t>Context</a:t>
            </a:r>
          </a:p>
          <a:p>
            <a:pPr defTabSz="989715">
              <a:defRPr/>
            </a:pPr>
            <a:r>
              <a:rPr lang="en-GB">
                <a:solidFill>
                  <a:srgbClr val="2F528F"/>
                </a:solidFill>
                <a:latin typeface="Calibri" panose="020F0502020204030204" pitchFamily="34" charset="0"/>
              </a:rPr>
              <a:t>Approach</a:t>
            </a:r>
          </a:p>
          <a:p>
            <a:r>
              <a:rPr lang="en-GB">
                <a:solidFill>
                  <a:srgbClr val="2F528F"/>
                </a:solidFill>
                <a:latin typeface="Calibri" panose="020F0502020204030204" pitchFamily="34" charset="0"/>
              </a:rPr>
              <a:t>Emerging Technologies</a:t>
            </a:r>
          </a:p>
          <a:p>
            <a:r>
              <a:rPr lang="en-GB">
                <a:solidFill>
                  <a:srgbClr val="2F528F"/>
                </a:solidFill>
                <a:latin typeface="Calibri" panose="020F0502020204030204" pitchFamily="34" charset="0"/>
              </a:rPr>
              <a:t>The evolution of new technologies is a major driver for change in enterprises looking for new innovative ways of operating and improving their business.</a:t>
            </a:r>
          </a:p>
          <a:p>
            <a:pPr marL="309285" indent="-309285">
              <a:buFont typeface="Courier New" panose="02070309020205020404" pitchFamily="49" charset="0"/>
              <a:buChar char="o"/>
            </a:pPr>
            <a:r>
              <a:rPr lang="en-GB">
                <a:solidFill>
                  <a:srgbClr val="2F528F"/>
                </a:solidFill>
                <a:latin typeface="Calibri" panose="020F0502020204030204" pitchFamily="34" charset="0"/>
              </a:rPr>
              <a:t>Stakeholders need to both anticipate and be open to technology-driven change. </a:t>
            </a:r>
          </a:p>
          <a:p>
            <a:pPr marL="309285" indent="-309285">
              <a:buFont typeface="Courier New" panose="02070309020205020404" pitchFamily="49" charset="0"/>
              <a:buChar char="o"/>
            </a:pPr>
            <a:r>
              <a:rPr lang="en-GB">
                <a:solidFill>
                  <a:srgbClr val="2F528F"/>
                </a:solidFill>
                <a:latin typeface="Calibri" panose="020F0502020204030204" pitchFamily="34" charset="0"/>
              </a:rPr>
              <a:t>Solution development methods are also evolving to challenge traditional development methods.</a:t>
            </a:r>
          </a:p>
          <a:p>
            <a:pPr marL="309285" indent="-309285">
              <a:buFont typeface="Courier New" panose="02070309020205020404" pitchFamily="49" charset="0"/>
              <a:buChar char="o"/>
            </a:pPr>
            <a:r>
              <a:rPr lang="en-GB">
                <a:solidFill>
                  <a:srgbClr val="2F528F"/>
                </a:solidFill>
                <a:latin typeface="Calibri" panose="020F0502020204030204" pitchFamily="34" charset="0"/>
              </a:rPr>
              <a:t>Without a strong Enterprise Architecture approach, the rapid adoption of changing technologies will cause discontinuities across the enterprise.</a:t>
            </a:r>
          </a:p>
          <a:p>
            <a:pPr marL="309285" indent="-309285">
              <a:buFont typeface="Courier New" panose="02070309020205020404" pitchFamily="49" charset="0"/>
              <a:buChar char="o"/>
            </a:pPr>
            <a:r>
              <a:rPr lang="en-GB">
                <a:solidFill>
                  <a:srgbClr val="2F528F"/>
                </a:solidFill>
                <a:latin typeface="Calibri" panose="020F0502020204030204" pitchFamily="34" charset="0"/>
              </a:rPr>
              <a:t>Technology Architecture may both drive business capabilities and respond to information system requirements at the same time.</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Architecture Repository</a:t>
            </a:r>
          </a:p>
          <a:p>
            <a:r>
              <a:rPr lang="en-GB">
                <a:solidFill>
                  <a:srgbClr val="2F528F"/>
                </a:solidFill>
                <a:latin typeface="Calibri" panose="020F0502020204030204" pitchFamily="34" charset="0"/>
              </a:rPr>
              <a:t>Consider what relevant Technology Architecture resources are available in the Architecture Repository :</a:t>
            </a:r>
          </a:p>
          <a:p>
            <a:pPr marL="309285" indent="-309285">
              <a:buFont typeface="Courier New" panose="02070309020205020404" pitchFamily="49" charset="0"/>
              <a:buChar char="o"/>
            </a:pPr>
            <a:r>
              <a:rPr lang="en-GB">
                <a:solidFill>
                  <a:srgbClr val="2F528F"/>
                </a:solidFill>
                <a:latin typeface="Calibri" panose="020F0502020204030204" pitchFamily="34" charset="0"/>
              </a:rPr>
              <a:t>Existing IT services as documented in the IT repository or IT service </a:t>
            </a:r>
            <a:r>
              <a:rPr lang="en-GB" err="1">
                <a:solidFill>
                  <a:srgbClr val="2F528F"/>
                </a:solidFill>
                <a:latin typeface="Calibri" panose="020F0502020204030204" pitchFamily="34" charset="0"/>
              </a:rPr>
              <a:t>catalog</a:t>
            </a:r>
            <a:endParaRPr lang="en-GB">
              <a:solidFill>
                <a:srgbClr val="2F528F"/>
              </a:solidFill>
              <a:latin typeface="Calibri" panose="020F0502020204030204" pitchFamily="34" charset="0"/>
            </a:endParaRPr>
          </a:p>
          <a:p>
            <a:pPr marL="309285" indent="-309285">
              <a:buFont typeface="Courier New" panose="02070309020205020404" pitchFamily="49" charset="0"/>
              <a:buChar char="o"/>
            </a:pPr>
            <a:r>
              <a:rPr lang="en-GB">
                <a:solidFill>
                  <a:srgbClr val="2F528F"/>
                </a:solidFill>
                <a:latin typeface="Calibri" panose="020F0502020204030204" pitchFamily="34" charset="0"/>
              </a:rPr>
              <a:t>The adopted technical reference model, if applicable</a:t>
            </a:r>
          </a:p>
          <a:p>
            <a:pPr marL="309285" indent="-309285">
              <a:buFont typeface="Courier New" panose="02070309020205020404" pitchFamily="49" charset="0"/>
              <a:buChar char="o"/>
            </a:pPr>
            <a:r>
              <a:rPr lang="en-GB">
                <a:solidFill>
                  <a:srgbClr val="2F528F"/>
                </a:solidFill>
                <a:latin typeface="Calibri" panose="020F0502020204030204" pitchFamily="34" charset="0"/>
              </a:rPr>
              <a:t>Generic technology models relevant to the organization’s industry sector</a:t>
            </a:r>
          </a:p>
          <a:p>
            <a:pPr marL="309285" indent="-309285">
              <a:buFont typeface="Courier New" panose="02070309020205020404" pitchFamily="49" charset="0"/>
              <a:buChar char="o"/>
            </a:pPr>
            <a:r>
              <a:rPr lang="en-GB">
                <a:solidFill>
                  <a:srgbClr val="2F528F"/>
                </a:solidFill>
                <a:latin typeface="Calibri" panose="020F0502020204030204" pitchFamily="34" charset="0"/>
              </a:rPr>
              <a:t>Technology models relevant to Common Systems Architectures</a:t>
            </a:r>
          </a:p>
          <a:p>
            <a:pPr marL="309285" indent="-309285">
              <a:buFont typeface="Courier New" panose="02070309020205020404" pitchFamily="49" charset="0"/>
              <a:buChar char="o"/>
            </a:pPr>
            <a:r>
              <a:rPr lang="en-GB">
                <a:solidFill>
                  <a:srgbClr val="2F528F"/>
                </a:solidFill>
                <a:latin typeface="Calibri" panose="020F0502020204030204" pitchFamily="34" charset="0"/>
              </a:rPr>
              <a:t>The Open Group has a Reference Model for Integrated Information Infrastructure (IIIRM)</a:t>
            </a:r>
          </a:p>
          <a:p>
            <a:pPr marL="309285" indent="-309285">
              <a:buFont typeface="Courier New" panose="02070309020205020404" pitchFamily="49" charset="0"/>
              <a:buChar char="o"/>
            </a:pPr>
            <a:r>
              <a:rPr lang="en-GB">
                <a:solidFill>
                  <a:srgbClr val="2F528F"/>
                </a:solidFill>
                <a:latin typeface="Calibri" panose="020F0502020204030204" pitchFamily="34" charset="0"/>
              </a:rPr>
              <a:t>See: The TOGAF Integrated Information Infrastructure Reference Model (III-RM)</a:t>
            </a:r>
          </a:p>
          <a:p>
            <a:pPr marL="804144" lvl="1" indent="-309285">
              <a:buFont typeface="Arial" panose="020B0604020202020204" pitchFamily="34" charset="0"/>
              <a:buChar char="•"/>
            </a:pPr>
            <a:r>
              <a:rPr lang="en-GB">
                <a:solidFill>
                  <a:srgbClr val="2F528F"/>
                </a:solidFill>
                <a:latin typeface="Calibri" panose="020F0502020204030204" pitchFamily="34" charset="0"/>
              </a:rPr>
              <a:t>that focuses on the application-level components and underlying services necessary</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to provide an integrated information infrastructure.</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123</a:t>
            </a:fld>
            <a:endParaRPr lang="en-GB">
              <a:latin typeface="Calibri" panose="020F0502020204030204" pitchFamily="34" charset="0"/>
            </a:endParaRPr>
          </a:p>
        </p:txBody>
      </p:sp>
    </p:spTree>
    <p:extLst>
      <p:ext uri="{BB962C8B-B14F-4D97-AF65-F5344CB8AC3E}">
        <p14:creationId xmlns:p14="http://schemas.microsoft.com/office/powerpoint/2010/main" val="43248545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Level=2 : L.O.= 4.8b : Explain how to apply Phase D and how it contributes to the architecture development work.</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 TOGAF® Series Guide: A Practitioners’ Approach to Developing Enterprise Architecture Following the TOGAF® ADM : Page 42 : §5.2.2</a:t>
            </a:r>
            <a:r>
              <a:rPr lang="en-GB"/>
              <a:t> </a:t>
            </a:r>
          </a:p>
          <a:p>
            <a:endParaRPr lang="en-GB"/>
          </a:p>
          <a:p>
            <a:r>
              <a:rPr lang="en-GB" b="1">
                <a:solidFill>
                  <a:srgbClr val="2F528F"/>
                </a:solidFill>
                <a:latin typeface="Calibri" panose="020F0502020204030204" pitchFamily="34" charset="0"/>
              </a:rPr>
              <a:t>Outputs</a:t>
            </a:r>
          </a:p>
          <a:p>
            <a:pPr marL="309285" indent="-309285">
              <a:buFont typeface="Courier New" panose="02070309020205020404" pitchFamily="49" charset="0"/>
              <a:buChar char="o"/>
            </a:pPr>
            <a:r>
              <a:rPr lang="en-GB">
                <a:solidFill>
                  <a:srgbClr val="2F528F"/>
                </a:solidFill>
                <a:latin typeface="Calibri" panose="020F0502020204030204" pitchFamily="34" charset="0"/>
              </a:rPr>
              <a:t>Refined and updated versions of the Architecture Vision phase deliverables:</a:t>
            </a:r>
          </a:p>
          <a:p>
            <a:pPr marL="680430" lvl="1" indent="-185572">
              <a:buFont typeface="Arial" panose="020B0604020202020204" pitchFamily="34" charset="0"/>
              <a:buChar char="•"/>
            </a:pPr>
            <a:r>
              <a:rPr lang="en-GB">
                <a:solidFill>
                  <a:srgbClr val="2F528F"/>
                </a:solidFill>
                <a:latin typeface="Calibri" panose="020F0502020204030204" pitchFamily="34" charset="0"/>
              </a:rPr>
              <a:t>Statement of Architecture Work</a:t>
            </a:r>
          </a:p>
          <a:p>
            <a:pPr marL="680430" lvl="1" indent="-185572">
              <a:buFont typeface="Arial" panose="020B0604020202020204" pitchFamily="34" charset="0"/>
              <a:buChar char="•"/>
            </a:pPr>
            <a:r>
              <a:rPr lang="en-GB">
                <a:solidFill>
                  <a:srgbClr val="2F528F"/>
                </a:solidFill>
                <a:latin typeface="Calibri" panose="020F0502020204030204" pitchFamily="34" charset="0"/>
              </a:rPr>
              <a:t>Validated technology principles, or new technology principles</a:t>
            </a:r>
          </a:p>
          <a:p>
            <a:pPr marL="309285" indent="-309285">
              <a:buFont typeface="Courier New" panose="02070309020205020404" pitchFamily="49" charset="0"/>
              <a:buChar char="o"/>
            </a:pPr>
            <a:r>
              <a:rPr lang="en-GB">
                <a:solidFill>
                  <a:srgbClr val="2F528F"/>
                </a:solidFill>
                <a:latin typeface="Calibri" panose="020F0502020204030204" pitchFamily="34" charset="0"/>
              </a:rPr>
              <a:t>Draft Architecture Definition Document:</a:t>
            </a:r>
          </a:p>
          <a:p>
            <a:pPr marL="680430" lvl="1" indent="-185572">
              <a:buFont typeface="Arial" panose="020B0604020202020204" pitchFamily="34" charset="0"/>
              <a:buChar char="•"/>
            </a:pPr>
            <a:r>
              <a:rPr lang="en-GB">
                <a:solidFill>
                  <a:srgbClr val="2F528F"/>
                </a:solidFill>
                <a:latin typeface="Calibri" panose="020F0502020204030204" pitchFamily="34" charset="0"/>
              </a:rPr>
              <a:t>Baseline Technology Architecture, Approved, if appropriate</a:t>
            </a:r>
          </a:p>
          <a:p>
            <a:pPr marL="680430" lvl="1" indent="-185572">
              <a:buFont typeface="Arial" panose="020B0604020202020204" pitchFamily="34" charset="0"/>
              <a:buChar char="•"/>
            </a:pPr>
            <a:r>
              <a:rPr lang="en-GB">
                <a:solidFill>
                  <a:srgbClr val="2F528F"/>
                </a:solidFill>
                <a:latin typeface="Calibri" panose="020F0502020204030204" pitchFamily="34" charset="0"/>
              </a:rPr>
              <a:t>Target Technology Architecture, Approved, including:</a:t>
            </a:r>
          </a:p>
          <a:p>
            <a:pPr marL="680430" lvl="1" indent="-185572">
              <a:buFont typeface="Arial" panose="020B0604020202020204" pitchFamily="34" charset="0"/>
              <a:buChar char="•"/>
            </a:pPr>
            <a:r>
              <a:rPr lang="en-GB">
                <a:solidFill>
                  <a:srgbClr val="2F528F"/>
                </a:solidFill>
                <a:latin typeface="Calibri" panose="020F0502020204030204" pitchFamily="34" charset="0"/>
              </a:rPr>
              <a:t>Technology Components and their relationships to information systems</a:t>
            </a:r>
          </a:p>
          <a:p>
            <a:pPr marL="680430" lvl="1" indent="-185572">
              <a:buFont typeface="Arial" panose="020B0604020202020204" pitchFamily="34" charset="0"/>
              <a:buChar char="•"/>
            </a:pPr>
            <a:r>
              <a:rPr lang="en-GB">
                <a:solidFill>
                  <a:srgbClr val="2F528F"/>
                </a:solidFill>
                <a:latin typeface="Calibri" panose="020F0502020204030204" pitchFamily="34" charset="0"/>
              </a:rPr>
              <a:t>Technology platforms and their decomposition, showing the combinations of Technology required to realize a particular technology "stack"</a:t>
            </a:r>
          </a:p>
          <a:p>
            <a:pPr marL="680430" lvl="1" indent="-185572">
              <a:buFont typeface="Arial" panose="020B0604020202020204" pitchFamily="34" charset="0"/>
              <a:buChar char="•"/>
            </a:pPr>
            <a:r>
              <a:rPr lang="en-GB">
                <a:solidFill>
                  <a:srgbClr val="2F528F"/>
                </a:solidFill>
                <a:latin typeface="Calibri" panose="020F0502020204030204" pitchFamily="34" charset="0"/>
              </a:rPr>
              <a:t>Environments and locations — a grouping of the required technology into Computing environments (e.g., development, production)</a:t>
            </a:r>
          </a:p>
          <a:p>
            <a:pPr marL="680430" lvl="1" indent="-185572">
              <a:buFont typeface="Arial" panose="020B0604020202020204" pitchFamily="34" charset="0"/>
              <a:buChar char="•"/>
            </a:pPr>
            <a:r>
              <a:rPr lang="en-GB">
                <a:solidFill>
                  <a:srgbClr val="2F528F"/>
                </a:solidFill>
                <a:latin typeface="Calibri" panose="020F0502020204030204" pitchFamily="34" charset="0"/>
              </a:rPr>
              <a:t>Expected processing /distribution load across technology</a:t>
            </a:r>
          </a:p>
          <a:p>
            <a:pPr marL="680430" lvl="1" indent="-185572">
              <a:buFont typeface="Arial" panose="020B0604020202020204" pitchFamily="34" charset="0"/>
              <a:buChar char="•"/>
            </a:pPr>
            <a:r>
              <a:rPr lang="en-GB">
                <a:solidFill>
                  <a:srgbClr val="2F528F"/>
                </a:solidFill>
                <a:latin typeface="Calibri" panose="020F0502020204030204" pitchFamily="34" charset="0"/>
              </a:rPr>
              <a:t>Physical (network) communications</a:t>
            </a:r>
          </a:p>
          <a:p>
            <a:pPr marL="680430" lvl="1" indent="-185572">
              <a:buFont typeface="Arial" panose="020B0604020202020204" pitchFamily="34" charset="0"/>
              <a:buChar char="•"/>
            </a:pPr>
            <a:r>
              <a:rPr lang="en-GB">
                <a:solidFill>
                  <a:srgbClr val="2F528F"/>
                </a:solidFill>
                <a:latin typeface="Calibri" panose="020F0502020204030204" pitchFamily="34" charset="0"/>
              </a:rPr>
              <a:t>Hardware and network specifications</a:t>
            </a:r>
          </a:p>
          <a:p>
            <a:pPr marL="680430" lvl="1" indent="-185572">
              <a:buFont typeface="Arial" panose="020B0604020202020204" pitchFamily="34" charset="0"/>
              <a:buChar char="•"/>
            </a:pPr>
            <a:r>
              <a:rPr lang="en-GB">
                <a:solidFill>
                  <a:srgbClr val="2F528F"/>
                </a:solidFill>
                <a:latin typeface="Calibri" panose="020F0502020204030204" pitchFamily="34" charset="0"/>
              </a:rPr>
              <a:t>Views corresponding to the selected viewpoints addressing key stakeholder concerns</a:t>
            </a:r>
          </a:p>
          <a:p>
            <a:pPr marL="309285" indent="-309285">
              <a:buFont typeface="Courier New" panose="02070309020205020404" pitchFamily="49" charset="0"/>
              <a:buChar char="o"/>
            </a:pPr>
            <a:r>
              <a:rPr lang="en-GB">
                <a:solidFill>
                  <a:srgbClr val="2F528F"/>
                </a:solidFill>
                <a:latin typeface="Calibri" panose="020F0502020204030204" pitchFamily="34" charset="0"/>
              </a:rPr>
              <a:t>Draft Architecture Requirements Specification:</a:t>
            </a:r>
          </a:p>
          <a:p>
            <a:pPr marL="680430" lvl="1" indent="-185572">
              <a:buFont typeface="Arial" panose="020B0604020202020204" pitchFamily="34" charset="0"/>
              <a:buChar char="•"/>
            </a:pPr>
            <a:r>
              <a:rPr lang="en-GB">
                <a:solidFill>
                  <a:srgbClr val="2F528F"/>
                </a:solidFill>
                <a:latin typeface="Calibri" panose="020F0502020204030204" pitchFamily="34" charset="0"/>
              </a:rPr>
              <a:t>Gap Analysis results</a:t>
            </a:r>
          </a:p>
          <a:p>
            <a:pPr marL="680430" lvl="1" indent="-185572">
              <a:buFont typeface="Arial" panose="020B0604020202020204" pitchFamily="34" charset="0"/>
              <a:buChar char="•"/>
            </a:pPr>
            <a:r>
              <a:rPr lang="en-GB">
                <a:solidFill>
                  <a:srgbClr val="2F528F"/>
                </a:solidFill>
                <a:latin typeface="Calibri" panose="020F0502020204030204" pitchFamily="34" charset="0"/>
              </a:rPr>
              <a:t>Requirements output from Phases B and C</a:t>
            </a:r>
          </a:p>
          <a:p>
            <a:pPr marL="680430" lvl="1" indent="-185572">
              <a:buFont typeface="Arial" panose="020B0604020202020204" pitchFamily="34" charset="0"/>
              <a:buChar char="•"/>
            </a:pPr>
            <a:r>
              <a:rPr lang="en-GB">
                <a:solidFill>
                  <a:srgbClr val="2F528F"/>
                </a:solidFill>
                <a:latin typeface="Calibri" panose="020F0502020204030204" pitchFamily="34" charset="0"/>
              </a:rPr>
              <a:t>Updated technology requirements</a:t>
            </a:r>
          </a:p>
          <a:p>
            <a:pPr marL="309285" indent="-309285">
              <a:buFont typeface="Courier New" panose="02070309020205020404" pitchFamily="49" charset="0"/>
              <a:buChar char="o"/>
            </a:pPr>
            <a:r>
              <a:rPr lang="en-GB">
                <a:solidFill>
                  <a:srgbClr val="2F528F"/>
                </a:solidFill>
                <a:latin typeface="Calibri" panose="020F0502020204030204" pitchFamily="34" charset="0"/>
              </a:rPr>
              <a:t>Technology Architecture components of an Architecture Roadmap</a:t>
            </a:r>
          </a:p>
          <a:p>
            <a:pPr marL="680430" lvl="1" indent="-185572">
              <a:buFont typeface="Arial" panose="020B0604020202020204" pitchFamily="34" charset="0"/>
              <a:buChar char="•"/>
            </a:pPr>
            <a:r>
              <a:rPr lang="en-GB">
                <a:solidFill>
                  <a:srgbClr val="2F528F"/>
                </a:solidFill>
                <a:latin typeface="Calibri" panose="020F0502020204030204" pitchFamily="34" charset="0"/>
              </a:rPr>
              <a:t>The TOGAF Standard — Architecture Content contains a detailed description of</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architectural artifacts which might be produced in this phase.</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8.4 Outputs</a:t>
            </a:r>
          </a:p>
          <a:p>
            <a:r>
              <a:rPr lang="en-GB">
                <a:solidFill>
                  <a:srgbClr val="2F528F"/>
                </a:solidFill>
                <a:latin typeface="Calibri" panose="020F0502020204030204" pitchFamily="34" charset="0"/>
              </a:rPr>
              <a:t>The outputs of Phase D may include, but are not restricted to:</a:t>
            </a:r>
          </a:p>
          <a:p>
            <a:r>
              <a:rPr lang="en-GB">
                <a:solidFill>
                  <a:srgbClr val="2F528F"/>
                </a:solidFill>
                <a:latin typeface="Calibri" panose="020F0502020204030204" pitchFamily="34" charset="0"/>
              </a:rPr>
              <a:t>■Reﬁned and updated versions of the Architecture Vision phase deliverables, where applicable:</a:t>
            </a:r>
          </a:p>
          <a:p>
            <a:r>
              <a:rPr lang="en-GB">
                <a:solidFill>
                  <a:srgbClr val="2F528F"/>
                </a:solidFill>
                <a:latin typeface="Calibri" panose="020F0502020204030204" pitchFamily="34" charset="0"/>
              </a:rPr>
              <a:t>—Statement of Architecture Work (see the TOGAF Standard — Architecture Content),  updated if necessary</a:t>
            </a:r>
          </a:p>
          <a:p>
            <a:r>
              <a:rPr lang="en-GB">
                <a:solidFill>
                  <a:srgbClr val="2F528F"/>
                </a:solidFill>
                <a:latin typeface="Calibri" panose="020F0502020204030204" pitchFamily="34" charset="0"/>
              </a:rPr>
              <a:t>—Validated technology principles, or new technology principles (if generated here)</a:t>
            </a:r>
          </a:p>
          <a:p>
            <a:r>
              <a:rPr lang="en-GB">
                <a:solidFill>
                  <a:srgbClr val="2F528F"/>
                </a:solidFill>
                <a:latin typeface="Calibri" panose="020F0502020204030204" pitchFamily="34" charset="0"/>
              </a:rPr>
              <a:t>■Draft Architecture Deﬁnition Document (see the TOGAF Standard — Architecture Content), including:</a:t>
            </a:r>
          </a:p>
          <a:p>
            <a:r>
              <a:rPr lang="en-GB">
                <a:solidFill>
                  <a:srgbClr val="2F528F"/>
                </a:solidFill>
                <a:latin typeface="Calibri" panose="020F0502020204030204" pitchFamily="34" charset="0"/>
              </a:rPr>
              <a:t>—Baseline Technology Architecture, Approved, if appropriate</a:t>
            </a:r>
          </a:p>
          <a:p>
            <a:r>
              <a:rPr lang="en-GB">
                <a:solidFill>
                  <a:srgbClr val="2F528F"/>
                </a:solidFill>
                <a:latin typeface="Calibri" panose="020F0502020204030204" pitchFamily="34" charset="0"/>
              </a:rPr>
              <a:t>—Target Technology Architecture, Approved, including:</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124</a:t>
            </a:fld>
            <a:endParaRPr lang="en-GB">
              <a:latin typeface="Calibri" panose="020F0502020204030204" pitchFamily="34" charset="0"/>
            </a:endParaRPr>
          </a:p>
        </p:txBody>
      </p:sp>
    </p:spTree>
    <p:extLst>
      <p:ext uri="{BB962C8B-B14F-4D97-AF65-F5344CB8AC3E}">
        <p14:creationId xmlns:p14="http://schemas.microsoft.com/office/powerpoint/2010/main" val="329430272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125</a:t>
            </a:fld>
            <a:endParaRPr lang="en-GB">
              <a:latin typeface="Calibri" panose="020F0502020204030204" pitchFamily="34" charset="0"/>
            </a:endParaRPr>
          </a:p>
        </p:txBody>
      </p:sp>
    </p:spTree>
    <p:extLst>
      <p:ext uri="{BB962C8B-B14F-4D97-AF65-F5344CB8AC3E}">
        <p14:creationId xmlns:p14="http://schemas.microsoft.com/office/powerpoint/2010/main" val="217407341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Level=2 : L.O.= 4.8b : Explain how to apply Phase D and how it contributes to the architecture development work.</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 TOGAF® Series Guide: A Practitioners’ Approach to Developing Enterprise Architecture Following the TOGAF® ADM : Page 42 : §5.2.2</a:t>
            </a:r>
            <a:r>
              <a:rPr lang="en-GB"/>
              <a:t> </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What the Enterprise values and consumes is typically different than what the EA produces. EAs deliver essential output.</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a:solidFill>
                  <a:srgbClr val="2F528F"/>
                </a:solidFill>
                <a:latin typeface="Calibri" panose="020F0502020204030204" pitchFamily="34" charset="0"/>
              </a:rPr>
              <a:t>other useful things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Architecture is developed, and the EA Landscape populated.</a:t>
            </a:r>
          </a:p>
          <a:p>
            <a:r>
              <a:rPr lang="en-GB">
                <a:solidFill>
                  <a:srgbClr val="2F528F"/>
                </a:solidFill>
                <a:latin typeface="Calibri" panose="020F0502020204030204" pitchFamily="34" charset="0"/>
              </a:rPr>
              <a:t>To do this, Practitioners require a set of essential knowledge.</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sz="1200" b="0" i="0" u="none" strike="noStrike">
                <a:solidFill>
                  <a:srgbClr val="000000"/>
                </a:solidFill>
                <a:effectLst/>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a:t>
            </a:r>
          </a:p>
          <a:p>
            <a:r>
              <a:rPr lang="en-GB" sz="1200" b="0" i="0" u="none" strike="noStrike">
                <a:solidFill>
                  <a:srgbClr val="000000"/>
                </a:solidFill>
                <a:effectLst/>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 summary of the  </a:t>
            </a:r>
          </a:p>
          <a:p>
            <a:r>
              <a:rPr lang="en-GB">
                <a:solidFill>
                  <a:srgbClr val="2F528F"/>
                </a:solidFill>
                <a:latin typeface="Calibri" panose="020F0502020204030204" pitchFamily="34" charset="0"/>
              </a:rPr>
              <a:t>architecture; they want guidance on planning and executing an effective change. Practitioners use an architected approach to providing the best available guidance on effective change. The</a:t>
            </a:r>
          </a:p>
          <a:p>
            <a:r>
              <a:rPr lang="en-GB">
                <a:solidFill>
                  <a:srgbClr val="2F528F"/>
                </a:solidFill>
                <a:latin typeface="Calibri" panose="020F0502020204030204" pitchFamily="34" charset="0"/>
              </a:rPr>
              <a:t>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a:t>
            </a:r>
          </a:p>
          <a:p>
            <a:r>
              <a:rPr lang="en-GB">
                <a:solidFill>
                  <a:srgbClr val="2F528F"/>
                </a:solidFill>
                <a:latin typeface="Calibri" panose="020F0502020204030204" pitchFamily="34" charset="0"/>
              </a:rPr>
              <a:t>architecture specifications, controls, and other useful things. Architecture is developed, and the   EA Landscape populated. To do this, Practitioners require a set of essential knowledge. The</a:t>
            </a:r>
          </a:p>
          <a:p>
            <a:r>
              <a:rPr lang="en-GB">
                <a:solidFill>
                  <a:srgbClr val="2F528F"/>
                </a:solidFill>
                <a:latin typeface="Calibri" panose="020F0502020204030204" pitchFamily="34" charset="0"/>
              </a:rPr>
              <a:t>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a:t>
            </a:r>
          </a:p>
          <a:p>
            <a:r>
              <a:rPr lang="en-GB">
                <a:solidFill>
                  <a:srgbClr val="2F528F"/>
                </a:solidFill>
                <a:latin typeface="Calibri" panose="020F0502020204030204" pitchFamily="34" charset="0"/>
              </a:rPr>
              <a:t>Architecture Project. Good Practitioners will adjust their work accordingly. Table 4 lists only key outputs and outcomes. For an exhaustive list, refer to the TOGAF standard. In order to</a:t>
            </a:r>
          </a:p>
          <a:p>
            <a:r>
              <a:rPr lang="en-GB">
                <a:solidFill>
                  <a:srgbClr val="2F528F"/>
                </a:solidFill>
                <a:latin typeface="Calibri" panose="020F0502020204030204" pitchFamily="34" charset="0"/>
              </a:rPr>
              <a:t>achieve these outcomes, the Practitioner may have to perform more activities or create more deliverables than those listed in the table below. The intent is to keep the focus on what is</a:t>
            </a:r>
          </a:p>
          <a:p>
            <a:r>
              <a:rPr lang="en-GB">
                <a:solidFill>
                  <a:srgbClr val="2F528F"/>
                </a:solidFill>
                <a:latin typeface="Calibri" panose="020F0502020204030204" pitchFamily="34" charset="0"/>
              </a:rPr>
              <a:t>pursued, not what is done.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126</a:t>
            </a:fld>
            <a:endParaRPr lang="en-GB">
              <a:latin typeface="Calibri" panose="020F0502020204030204" pitchFamily="34" charset="0"/>
            </a:endParaRPr>
          </a:p>
        </p:txBody>
      </p:sp>
    </p:spTree>
    <p:extLst>
      <p:ext uri="{BB962C8B-B14F-4D97-AF65-F5344CB8AC3E}">
        <p14:creationId xmlns:p14="http://schemas.microsoft.com/office/powerpoint/2010/main" val="400407968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127</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128</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129</a:t>
            </a:fld>
            <a:endParaRPr lang="en-GB">
              <a:latin typeface="Calibri" panose="020F0502020204030204" pitchFamily="34" charset="0"/>
            </a:endParaRPr>
          </a:p>
        </p:txBody>
      </p:sp>
    </p:spTree>
    <p:extLst>
      <p:ext uri="{BB962C8B-B14F-4D97-AF65-F5344CB8AC3E}">
        <p14:creationId xmlns:p14="http://schemas.microsoft.com/office/powerpoint/2010/main" val="3890185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1.6b : Explain how an architecture enables alignment to organizational objectives using Agile development as an example.
See : TOGAF® Series Guide: A Practitioners’ Approach to Developing Enterprise Architecture Following the TOGAF® ADM : Page 96 : §11.4</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Top-down direction and planning provides part of the answer for a nimble organization - sometimes the correct decision is to embark on unplanned change.</a:t>
            </a:r>
          </a:p>
          <a:p>
            <a:r>
              <a:rPr lang="en-GB" sz="1100">
                <a:solidFill>
                  <a:srgbClr val="2F528F"/>
                </a:solidFill>
                <a:latin typeface="Calibri" panose="020F0502020204030204" pitchFamily="34" charset="0"/>
              </a:rPr>
              <a:t>Where the Practitioner has arrived at the implementation of change and stakeholders have less confidence that the project will deliver – at this point EAs have to focus their energy on risk mitigation.</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Every project will have some form of benefits statement.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Every organization has some form of strategy. The EA is not expected to correct the project regarding benefits statement and realization plan, instead to mitigate uncertainty regarding realizing the benefits.</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Phase G is where the Practitioner provides guidance to the Implementation Project. </a:t>
            </a:r>
          </a:p>
          <a:p>
            <a:r>
              <a:rPr lang="en-GB" sz="1100">
                <a:solidFill>
                  <a:srgbClr val="2F528F"/>
                </a:solidFill>
                <a:latin typeface="Calibri" panose="020F0502020204030204" pitchFamily="34" charset="0"/>
              </a:rPr>
              <a:t>While Implementers accommodate the constraints of the project: EAs Practitioners look at the context.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EAs must focus not on project benefits but on Enterprise benefits realization, ensuring the stakeholders understand the implications of their choices.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This is a very fine distinction and is worth reiterating, ensuring stakeholders and implementation teams understand what can be expected.</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When the EA’s organization is in a hurry they are focused on receiving value through differentiation and experimentation. A sustained efficiency gain is not achieved without clarifying dependency: focus on value realization. </a:t>
            </a:r>
            <a:br>
              <a:rPr lang="en-GB" sz="1100">
                <a:solidFill>
                  <a:srgbClr val="2F528F"/>
                </a:solidFill>
                <a:latin typeface="Calibri" panose="020F0502020204030204" pitchFamily="34" charset="0"/>
              </a:rPr>
            </a:b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There will be constant micro-iterations exploring discrete statements of value out, with the purpose of clarifying value and uncertainties - focus on the critical path to value realization.</a:t>
            </a:r>
          </a:p>
          <a:p>
            <a:r>
              <a:rPr lang="en-GB" sz="1100">
                <a:solidFill>
                  <a:srgbClr val="2F528F"/>
                </a:solidFill>
                <a:latin typeface="Calibri" panose="020F0502020204030204" pitchFamily="34" charset="0"/>
              </a:rPr>
              <a:t>In Phase G, the EA is the stakeholders’ agent:  be aware of the danger in this dual role -  guard against: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 tunnel vision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personal bias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“tourist dashboard decisions” </a:t>
            </a:r>
          </a:p>
          <a:p>
            <a:r>
              <a:rPr lang="en-GB" sz="1100" b="1" i="0" u="none" strike="noStrike" baseline="0">
                <a:solidFill>
                  <a:srgbClr val="2F528F"/>
                </a:solidFill>
                <a:latin typeface="Calibri" panose="020F0502020204030204" pitchFamily="34" charset="0"/>
              </a:rPr>
              <a:t>1</a:t>
            </a:r>
          </a:p>
          <a:p>
            <a:r>
              <a:rPr lang="en-GB" sz="1100" b="1" i="0" u="none" strike="noStrike" baseline="0">
                <a:solidFill>
                  <a:srgbClr val="2F528F"/>
                </a:solidFill>
                <a:latin typeface="Calibri" panose="020F0502020204030204" pitchFamily="34" charset="0"/>
              </a:rPr>
              <a:t>1.4 Managing Innovation, Creativity, and Circumstance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Top-down direction and planning provides part of the answer for a nimble organization. It provides the guidelines, constraints, and clarity required to make tactical decisions. Sometimes the correct decision is to embark on unplanned change. </a:t>
            </a:r>
          </a:p>
          <a:p>
            <a:r>
              <a:rPr lang="en-GB" sz="1100" b="0" i="0" u="none" strike="noStrike" baseline="0">
                <a:solidFill>
                  <a:srgbClr val="2F528F"/>
                </a:solidFill>
                <a:latin typeface="Calibri" panose="020F0502020204030204" pitchFamily="34" charset="0"/>
              </a:rPr>
              <a:t>... CONTINUES ... SEE REFERENCE</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13</a:t>
            </a:fld>
            <a:endParaRPr lang="en-GB">
              <a:latin typeface="Calibri" panose="020F0502020204030204" pitchFamily="34" charset="0"/>
            </a:endParaRPr>
          </a:p>
        </p:txBody>
      </p:sp>
    </p:spTree>
    <p:extLst>
      <p:ext uri="{BB962C8B-B14F-4D97-AF65-F5344CB8AC3E}">
        <p14:creationId xmlns:p14="http://schemas.microsoft.com/office/powerpoint/2010/main" val="401119163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130</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131</a:t>
            </a:fld>
            <a:endParaRPr lang="en-GB">
              <a:latin typeface="Calibri" panose="020F0502020204030204" pitchFamily="34" charset="0"/>
            </a:endParaRPr>
          </a:p>
        </p:txBody>
      </p:sp>
    </p:spTree>
    <p:extLst>
      <p:ext uri="{BB962C8B-B14F-4D97-AF65-F5344CB8AC3E}">
        <p14:creationId xmlns:p14="http://schemas.microsoft.com/office/powerpoint/2010/main" val="343391298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5.1a : Explain the risk and security considerations for the three Phases (E, F and G).
See : TOGAF® Series Guide: Integrating Risk and Security within a TOGAF® Enterprise Architecture : Page 24 : §5.6</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Phase E – Opportunities and Solutions</a:t>
            </a:r>
          </a:p>
          <a:p>
            <a:pPr>
              <a:spcBef>
                <a:spcPts val="433"/>
              </a:spcBef>
            </a:pPr>
            <a:r>
              <a:rPr lang="en-GB">
                <a:solidFill>
                  <a:srgbClr val="2F528F"/>
                </a:solidFill>
                <a:latin typeface="Calibri" panose="020F0502020204030204" pitchFamily="34" charset="0"/>
              </a:rPr>
              <a:t>It is imperative that security and risk are evaluated:</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Ensure the stakeholders’ security and risk concerns are addressed in the analysis</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Confirm that risk owners are consulted</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The value expected to be delivered by work packages includes:</a:t>
            </a:r>
          </a:p>
          <a:p>
            <a:pPr marL="804243" lvl="1" indent="-309324">
              <a:spcBef>
                <a:spcPts val="433"/>
              </a:spcBef>
              <a:buFont typeface="Arial" panose="020B0604020202020204" pitchFamily="34" charset="0"/>
              <a:buChar char="•"/>
            </a:pPr>
            <a:r>
              <a:rPr lang="en-GB">
                <a:solidFill>
                  <a:srgbClr val="2F528F"/>
                </a:solidFill>
                <a:latin typeface="Calibri" panose="020F0502020204030204" pitchFamily="34" charset="0"/>
              </a:rPr>
              <a:t>measures related to security and risk value to ensure the roadmap addresses the complete set of business goals and drivers</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The security building blocks defined in the previous phases become SBBs in this phase so that more specific implementation-oriented requirements and specifications are defined.</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A whole solution design might be needed at this stage.</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The Security Services Catalog of the Baseline Security Architecture contains:</a:t>
            </a:r>
          </a:p>
          <a:p>
            <a:pPr marL="804243" lvl="1" indent="-309324">
              <a:spcBef>
                <a:spcPts val="433"/>
              </a:spcBef>
              <a:buFont typeface="Arial" panose="020B0604020202020204" pitchFamily="34" charset="0"/>
              <a:buChar char="•"/>
            </a:pPr>
            <a:r>
              <a:rPr lang="en-GB">
                <a:solidFill>
                  <a:srgbClr val="2F528F"/>
                </a:solidFill>
                <a:latin typeface="Calibri" panose="020F0502020204030204" pitchFamily="34" charset="0"/>
              </a:rPr>
              <a:t> existing security services or security building blocks that meet the requirements</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For example, if the requirement exists for application access control, an existing central authentication service might be used to fill that in.</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The efficacy of existing security services and controls earmarked for re-use must be verified to ensure that the end-state contains security measures, which work and integrate well.</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5.6 Phase E: Opportunities and Solutions </a:t>
            </a:r>
          </a:p>
          <a:p>
            <a:r>
              <a:rPr lang="en-GB">
                <a:solidFill>
                  <a:srgbClr val="2F528F"/>
                </a:solidFill>
                <a:latin typeface="Calibri" panose="020F0502020204030204" pitchFamily="34" charset="0"/>
              </a:rPr>
              <a:t>In defining the roadmap, where the sequence of gaps to be addressed is determined, it is imperative that security and risk are evaluated. Ensure the stakeholders’ security and risk</a:t>
            </a:r>
          </a:p>
          <a:p>
            <a:r>
              <a:rPr lang="en-GB">
                <a:solidFill>
                  <a:srgbClr val="2F528F"/>
                </a:solidFill>
                <a:latin typeface="Calibri" panose="020F0502020204030204" pitchFamily="34" charset="0"/>
              </a:rPr>
              <a:t>concerns are addressed in the analysis. Confirm that risk owners are consulted. The value expected to be delivered by work packages should include measures related to security and risk value to ensure the roadmap addresses the complete set of business goals and drivers. </a:t>
            </a:r>
          </a:p>
          <a:p>
            <a:r>
              <a:rPr lang="en-GB">
                <a:solidFill>
                  <a:srgbClr val="2F528F"/>
                </a:solidFill>
                <a:latin typeface="Calibri" panose="020F0502020204030204" pitchFamily="34" charset="0"/>
              </a:rPr>
              <a:t>The security building blocks defined in the previous phases become SBBs in this phase so that more specific implementation-oriented requirements and specifications are defined. A whole solution design might be needed at this stage. </a:t>
            </a:r>
          </a:p>
          <a:p>
            <a:r>
              <a:rPr lang="en-GB">
                <a:solidFill>
                  <a:srgbClr val="2F528F"/>
                </a:solidFill>
                <a:latin typeface="Calibri" panose="020F0502020204030204" pitchFamily="34" charset="0"/>
              </a:rPr>
              <a:t>The Security Services Catalog of the Baseline Security Architecture probably contains existing security services or security building blocks that meet the requirements. For example, if the requirement exists for application access control, an existing central authentication service might be used to fill that in. The efficacy of existing security services and controls earmarked for reuse</a:t>
            </a:r>
          </a:p>
          <a:p>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132</a:t>
            </a:fld>
            <a:endParaRPr lang="en-GB">
              <a:latin typeface="Calibri" panose="020F0502020204030204" pitchFamily="34" charset="0"/>
            </a:endParaRPr>
          </a:p>
        </p:txBody>
      </p:sp>
    </p:spTree>
    <p:extLst>
      <p:ext uri="{BB962C8B-B14F-4D97-AF65-F5344CB8AC3E}">
        <p14:creationId xmlns:p14="http://schemas.microsoft.com/office/powerpoint/2010/main" val="400242983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5.1b : Explain the risk and security considerations for the three Phases (E, F and G).
See : TOGAF® Series Guide: Integrating Risk and Security within a TOGAF® Enterprise Architecture : Page 25 : §5.7</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Phase F: Migration Planning</a:t>
            </a:r>
          </a:p>
          <a:p>
            <a:r>
              <a:rPr lang="en-GB">
                <a:solidFill>
                  <a:srgbClr val="2F528F"/>
                </a:solidFill>
                <a:latin typeface="Calibri" panose="020F0502020204030204" pitchFamily="34" charset="0"/>
              </a:rPr>
              <a:t>The migration strategy includes:</a:t>
            </a:r>
          </a:p>
          <a:p>
            <a:pPr marL="309324" indent="-309324">
              <a:buFont typeface="Courier New" panose="02070309020205020404" pitchFamily="49" charset="0"/>
              <a:buChar char="o"/>
            </a:pPr>
            <a:r>
              <a:rPr lang="en-GB">
                <a:solidFill>
                  <a:srgbClr val="2F528F"/>
                </a:solidFill>
                <a:latin typeface="Calibri" panose="020F0502020204030204" pitchFamily="34" charset="0"/>
              </a:rPr>
              <a:t>a risk assessment</a:t>
            </a:r>
          </a:p>
          <a:p>
            <a:pPr marL="309324" indent="-309324">
              <a:buFont typeface="Courier New" panose="02070309020205020404" pitchFamily="49" charset="0"/>
              <a:buChar char="o"/>
            </a:pPr>
            <a:r>
              <a:rPr lang="en-GB">
                <a:solidFill>
                  <a:srgbClr val="2F528F"/>
                </a:solidFill>
                <a:latin typeface="Calibri" panose="020F0502020204030204" pitchFamily="34" charset="0"/>
              </a:rPr>
              <a:t>a Risk Mitigation Plan</a:t>
            </a:r>
          </a:p>
          <a:p>
            <a:r>
              <a:rPr lang="en-GB">
                <a:solidFill>
                  <a:srgbClr val="2F528F"/>
                </a:solidFill>
                <a:latin typeface="Calibri" panose="020F0502020204030204" pitchFamily="34" charset="0"/>
              </a:rPr>
              <a:t>In Phase F, the Risk Mitigation Plan </a:t>
            </a:r>
            <a:r>
              <a:rPr lang="en-GB" b="1">
                <a:solidFill>
                  <a:srgbClr val="2F528F"/>
                </a:solidFill>
                <a:latin typeface="Calibri" panose="020F0502020204030204" pitchFamily="34" charset="0"/>
              </a:rPr>
              <a:t>is limited to the transition</a:t>
            </a:r>
            <a:r>
              <a:rPr lang="en-GB">
                <a:solidFill>
                  <a:srgbClr val="2F528F"/>
                </a:solidFill>
                <a:latin typeface="Calibri" panose="020F0502020204030204" pitchFamily="34" charset="0"/>
              </a:rPr>
              <a:t>. </a:t>
            </a:r>
          </a:p>
          <a:p>
            <a:r>
              <a:rPr lang="en-GB">
                <a:solidFill>
                  <a:srgbClr val="2F528F"/>
                </a:solidFill>
                <a:latin typeface="Calibri" panose="020F0502020204030204" pitchFamily="34" charset="0"/>
              </a:rPr>
              <a:t>These concepts have already been mentioned in earlier phases of the ADM. Migration of live environments should always include regression planning so that there is a way to reverse out a failed migration. </a:t>
            </a:r>
          </a:p>
          <a:p>
            <a:r>
              <a:rPr lang="en-GB">
                <a:solidFill>
                  <a:srgbClr val="2F528F"/>
                </a:solidFill>
                <a:latin typeface="Calibri" panose="020F0502020204030204" pitchFamily="34" charset="0"/>
              </a:rPr>
              <a:t>This is an essential part of risk management.</a:t>
            </a:r>
          </a:p>
          <a:p>
            <a:r>
              <a:rPr lang="en-GB">
                <a:solidFill>
                  <a:srgbClr val="2F528F"/>
                </a:solidFill>
                <a:latin typeface="Calibri" panose="020F0502020204030204" pitchFamily="34" charset="0"/>
              </a:rPr>
              <a:t>In addition, migration planning includes a security impact analysis to understand impacts of the target state of the change.</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5.7 Phase F: Migration Planning </a:t>
            </a:r>
          </a:p>
          <a:p>
            <a:r>
              <a:rPr lang="en-GB">
                <a:solidFill>
                  <a:srgbClr val="2F528F"/>
                </a:solidFill>
                <a:latin typeface="Calibri" panose="020F0502020204030204" pitchFamily="34" charset="0"/>
              </a:rPr>
              <a:t>Migration is itself a business process that needs to be secured. The migration strategy should include a risk assessment and a Risk Mitigation Plan. In Phase F, the Risk Mitigation Plan is limited to the transition. These concepts have already been mentioned in earlier phases of the ADM. Migration of live environments should always include regression planning so that there is a way to reverse out a failed migration. This is an essential part of risk management. </a:t>
            </a:r>
          </a:p>
          <a:p>
            <a:r>
              <a:rPr lang="en-GB">
                <a:solidFill>
                  <a:srgbClr val="2F528F"/>
                </a:solidFill>
                <a:latin typeface="Calibri" panose="020F0502020204030204" pitchFamily="34" charset="0"/>
              </a:rPr>
              <a:t>In addition, migration planning should include a security impact analysis to understand any security impacts of the target state of the change. </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133</a:t>
            </a:fld>
            <a:endParaRPr lang="en-GB">
              <a:latin typeface="Calibri" panose="020F0502020204030204" pitchFamily="34" charset="0"/>
            </a:endParaRPr>
          </a:p>
        </p:txBody>
      </p:sp>
    </p:spTree>
    <p:extLst>
      <p:ext uri="{BB962C8B-B14F-4D97-AF65-F5344CB8AC3E}">
        <p14:creationId xmlns:p14="http://schemas.microsoft.com/office/powerpoint/2010/main" val="349361479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Q-35
Level=2 : L.O.= 5.1c : Explain the risk and security considerations for the three Phases (E, F and G).
See : TOGAF® Series Guide: Integrating Risk and Security within a TOGAF® Enterprise Architecture : Page 25 : §5.8</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Phase G: Implementation Governance</a:t>
            </a:r>
          </a:p>
          <a:p>
            <a:r>
              <a:rPr lang="en-GB">
                <a:solidFill>
                  <a:srgbClr val="2F528F"/>
                </a:solidFill>
                <a:latin typeface="Calibri" panose="020F0502020204030204" pitchFamily="34" charset="0"/>
              </a:rPr>
              <a:t>Security Architecture implementation governance provides assurance that the detailed design and implemented processes and systems adhere to the overall Security Architecture.</a:t>
            </a:r>
          </a:p>
          <a:p>
            <a:r>
              <a:rPr lang="en-GB">
                <a:solidFill>
                  <a:srgbClr val="2F528F"/>
                </a:solidFill>
                <a:latin typeface="Calibri" panose="020F0502020204030204" pitchFamily="34" charset="0"/>
              </a:rPr>
              <a:t>This ensures that deviations from Architecture Principles and implementation guidelines don’t create any unacceptable risk.</a:t>
            </a:r>
          </a:p>
          <a:p>
            <a:r>
              <a:rPr lang="en-GB">
                <a:solidFill>
                  <a:srgbClr val="2F528F"/>
                </a:solidFill>
                <a:latin typeface="Calibri" panose="020F0502020204030204" pitchFamily="34" charset="0"/>
              </a:rPr>
              <a:t>The following artifacts are relevant in this phase:</a:t>
            </a:r>
          </a:p>
          <a:p>
            <a:pPr marL="309324" indent="-309324" defTabSz="494919">
              <a:buFont typeface="Courier New" panose="02070309020205020404" pitchFamily="49" charset="0"/>
              <a:buChar char="o"/>
              <a:defRPr/>
            </a:pPr>
            <a:r>
              <a:rPr lang="en-GB">
                <a:solidFill>
                  <a:srgbClr val="2F528F"/>
                </a:solidFill>
                <a:latin typeface="Calibri" panose="020F0502020204030204"/>
                <a:ea typeface="+mn-ea"/>
              </a:rPr>
              <a:t>Security Audit: security reviews of implemented processes, technical designs, developed code, and configurations against policies and requirements, security testing, comprising functional security testing, performance testing, and penetration testing.</a:t>
            </a:r>
          </a:p>
          <a:p>
            <a:pPr marL="309324" indent="-309324" defTabSz="494919">
              <a:buFont typeface="Courier New" panose="02070309020205020404" pitchFamily="49" charset="0"/>
              <a:buChar char="o"/>
              <a:defRPr/>
            </a:pPr>
            <a:r>
              <a:rPr lang="en-GB">
                <a:solidFill>
                  <a:srgbClr val="2F528F"/>
                </a:solidFill>
                <a:latin typeface="Calibri" panose="020F0502020204030204"/>
                <a:ea typeface="+mn-ea"/>
              </a:rPr>
              <a:t>Security Training and Awareness: sufficient training is provided to ensure correct deployment, configuration, and operations of security-relevant subsystems and components; including awareness training of all users and non-privileged operators of the system and/or its components. It is critical for a proper, continuous, and secure performance. In many control frameworks, security training must be followed and results documented to demonstrate due diligence. Substantiated corrective actions or sanctions are needed in cases where exploits or errors compromise security objectives.</a:t>
            </a:r>
          </a:p>
          <a:p>
            <a:pPr marL="309324" indent="-309324" defTabSz="494919">
              <a:buFont typeface="Courier New" panose="02070309020205020404" pitchFamily="49" charset="0"/>
              <a:buChar char="o"/>
              <a:defRPr/>
            </a:pPr>
            <a:endParaRPr lang="en-GB">
              <a:solidFill>
                <a:srgbClr val="2F528F"/>
              </a:solidFill>
              <a:latin typeface="Calibri" panose="020F0502020204030204"/>
              <a:ea typeface="+mn-ea"/>
            </a:endParaRPr>
          </a:p>
          <a:p>
            <a:pPr defTabSz="494919">
              <a:defRPr/>
            </a:pPr>
            <a:r>
              <a:rPr lang="en-GB" b="1">
                <a:solidFill>
                  <a:srgbClr val="2F528F"/>
                </a:solidFill>
                <a:latin typeface="Calibri" panose="020F0502020204030204"/>
                <a:ea typeface="+mn-ea"/>
              </a:rPr>
              <a:t>5.8 Phase G: Implementation Governance </a:t>
            </a:r>
          </a:p>
          <a:p>
            <a:pPr defTabSz="494919">
              <a:defRPr/>
            </a:pPr>
            <a:r>
              <a:rPr lang="en-GB">
                <a:solidFill>
                  <a:srgbClr val="2F528F"/>
                </a:solidFill>
                <a:latin typeface="Calibri" panose="020F0502020204030204"/>
                <a:ea typeface="+mn-ea"/>
              </a:rPr>
              <a:t>Security Architecture implementation governance provides assurance that the detailed design and implemented processes and systems adhere to the overall Security Architecture. This ensures that deviations from Architecture Principles and implementation guidelines don’t create any unacceptable risk. </a:t>
            </a:r>
          </a:p>
          <a:p>
            <a:pPr defTabSz="494919">
              <a:defRPr/>
            </a:pPr>
            <a:r>
              <a:rPr lang="en-GB">
                <a:solidFill>
                  <a:srgbClr val="2F528F"/>
                </a:solidFill>
                <a:latin typeface="Calibri" panose="020F0502020204030204"/>
                <a:ea typeface="+mn-ea"/>
              </a:rPr>
              <a:t>The following artifacts are relevant in this phase. </a:t>
            </a:r>
          </a:p>
          <a:p>
            <a:pPr defTabSz="494919">
              <a:defRPr/>
            </a:pPr>
            <a:r>
              <a:rPr lang="en-GB" b="1">
                <a:solidFill>
                  <a:srgbClr val="2F528F"/>
                </a:solidFill>
                <a:latin typeface="Calibri" panose="020F0502020204030204"/>
                <a:ea typeface="+mn-ea"/>
              </a:rPr>
              <a:t>5.8.1 Security Audit </a:t>
            </a:r>
          </a:p>
          <a:p>
            <a:pPr defTabSz="494919">
              <a:defRPr/>
            </a:pPr>
            <a:r>
              <a:rPr lang="en-GB">
                <a:solidFill>
                  <a:srgbClr val="2F528F"/>
                </a:solidFill>
                <a:latin typeface="Calibri" panose="020F0502020204030204"/>
                <a:ea typeface="+mn-ea"/>
              </a:rPr>
              <a:t>Location in the Architecture Framework: Enterprise Security Architecture: ISM.</a:t>
            </a:r>
          </a:p>
          <a:p>
            <a:pPr defTabSz="494919">
              <a:defRPr/>
            </a:pPr>
            <a:r>
              <a:rPr lang="en-GB">
                <a:solidFill>
                  <a:srgbClr val="2F528F"/>
                </a:solidFill>
                <a:latin typeface="Calibri" panose="020F0502020204030204"/>
                <a:ea typeface="+mn-ea"/>
              </a:rPr>
              <a:t>Security audit includes security reviews of implemented processes, technical designs, developed code, and configurations against policies and requirements. It also includes security testing, comprising functional security testing, performance testing, and penetration testing. </a:t>
            </a:r>
          </a:p>
          <a:p>
            <a:pPr defTabSz="494919">
              <a:defRPr/>
            </a:pPr>
            <a:r>
              <a:rPr lang="en-GB" b="1">
                <a:solidFill>
                  <a:srgbClr val="2F528F"/>
                </a:solidFill>
                <a:latin typeface="Calibri" panose="020F0502020204030204"/>
                <a:ea typeface="+mn-ea"/>
              </a:rPr>
              <a:t>5.8.2 Security Training and Awareness </a:t>
            </a:r>
          </a:p>
          <a:p>
            <a:pPr defTabSz="494919">
              <a:defRPr/>
            </a:pPr>
            <a:r>
              <a:rPr lang="en-GB">
                <a:solidFill>
                  <a:srgbClr val="2F528F"/>
                </a:solidFill>
                <a:latin typeface="Calibri" panose="020F0502020204030204"/>
                <a:ea typeface="+mn-ea"/>
              </a:rPr>
              <a:t>... CONTINUES ... SEE REFERENCE SPECIFIED</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134</a:t>
            </a:fld>
            <a:endParaRPr lang="en-GB">
              <a:latin typeface="Calibri" panose="020F0502020204030204" pitchFamily="34" charset="0"/>
            </a:endParaRPr>
          </a:p>
        </p:txBody>
      </p:sp>
    </p:spTree>
    <p:extLst>
      <p:ext uri="{BB962C8B-B14F-4D97-AF65-F5344CB8AC3E}">
        <p14:creationId xmlns:p14="http://schemas.microsoft.com/office/powerpoint/2010/main" val="171859092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b="1">
                <a:solidFill>
                  <a:srgbClr val="2F528F"/>
                </a:solidFill>
                <a:latin typeface="Calibri" panose="020F0502020204030204" pitchFamily="34" charset="0"/>
              </a:rPr>
              <a:t>Phase E – Opportunities and Solutions</a:t>
            </a:r>
          </a:p>
          <a:p>
            <a:pPr>
              <a:spcBef>
                <a:spcPts val="433"/>
              </a:spcBef>
            </a:pPr>
            <a:r>
              <a:rPr lang="en-GB">
                <a:solidFill>
                  <a:srgbClr val="2F528F"/>
                </a:solidFill>
                <a:latin typeface="Calibri" panose="020F0502020204030204" pitchFamily="34" charset="0"/>
              </a:rPr>
              <a:t>Is so named because …</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Phase E involves consolidating the identified gaps into work packages. </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These collectively are the opportunities - for delivering the Target Architecture by implementing specific solutions. </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The gaps between the baseline (current) architecture and the target (future) architecture are the opportunities. </a:t>
            </a:r>
          </a:p>
          <a:p>
            <a:pPr marL="309324" lvl="1" indent="-309324">
              <a:spcBef>
                <a:spcPts val="433"/>
              </a:spcBef>
            </a:pPr>
            <a:r>
              <a:rPr lang="en-GB">
                <a:solidFill>
                  <a:srgbClr val="2F528F"/>
                </a:solidFill>
                <a:latin typeface="Calibri" panose="020F0502020204030204" pitchFamily="34" charset="0"/>
              </a:rPr>
              <a:t>Then you take those requirements and put them into the roadmap and draft an implementation plan, and that's the solution element.</a:t>
            </a:r>
          </a:p>
          <a:p>
            <a:pPr marL="804243" lvl="1" indent="-309324">
              <a:buFont typeface="Arial" panose="020B0604020202020204" pitchFamily="34" charset="0"/>
              <a:buChar char="•"/>
            </a:pPr>
            <a:r>
              <a:rPr lang="en-GB">
                <a:solidFill>
                  <a:srgbClr val="2F528F"/>
                </a:solidFill>
                <a:latin typeface="Calibri" panose="020F0502020204030204" pitchFamily="34" charset="0"/>
              </a:rPr>
              <a:t>key is to understand what is solution and how it differs from architecture.</a:t>
            </a:r>
          </a:p>
          <a:p>
            <a:pPr marL="804243" lvl="1" indent="-309324">
              <a:buFont typeface="Arial" panose="020B0604020202020204" pitchFamily="34" charset="0"/>
              <a:buChar char="•"/>
            </a:pPr>
            <a:r>
              <a:rPr lang="en-GB">
                <a:solidFill>
                  <a:srgbClr val="2F528F"/>
                </a:solidFill>
                <a:latin typeface="Calibri" panose="020F0502020204030204" pitchFamily="34" charset="0"/>
              </a:rPr>
              <a:t>simply –  architecture is an abstract view of solution.</a:t>
            </a:r>
          </a:p>
          <a:p>
            <a:r>
              <a:rPr lang="en-GB">
                <a:solidFill>
                  <a:srgbClr val="2F528F"/>
                </a:solidFill>
                <a:latin typeface="Calibri" panose="020F0502020204030204" pitchFamily="34" charset="0"/>
              </a:rPr>
              <a:t>Phase E generates the first complete version of the Architecture Roadmap – by combining the analysis and suggestions from the Architecture Development phases – B, C &amp; 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135</a:t>
            </a:fld>
            <a:endParaRPr lang="en-GB">
              <a:latin typeface="Calibri" panose="020F0502020204030204" pitchFamily="34" charset="0"/>
            </a:endParaRPr>
          </a:p>
        </p:txBody>
      </p:sp>
    </p:spTree>
    <p:extLst>
      <p:ext uri="{BB962C8B-B14F-4D97-AF65-F5344CB8AC3E}">
        <p14:creationId xmlns:p14="http://schemas.microsoft.com/office/powerpoint/2010/main" val="304469976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defTabSz="989838">
              <a:defRPr/>
            </a:pPr>
            <a:r>
              <a:rPr lang="en-GB" b="1">
                <a:solidFill>
                  <a:srgbClr val="2F528F"/>
                </a:solidFill>
                <a:latin typeface="Calibri" panose="020F0502020204030204" pitchFamily="34" charset="0"/>
              </a:rPr>
              <a:t>Objectives</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Generate the initial complete version of the Architecture Roadmap, based upon the Gap Analysis and candidate Architecture Roadmap components from Phases B, C, and D.</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Determine whether an incremental approach is required, and if so, identify Transition Architectures that will deliver continuous business value*.</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Define the overall solution building blocks to finalize the Target Architecture based on the Architecture Building Blocks (ABBs)</a:t>
            </a:r>
          </a:p>
          <a:p>
            <a:pPr defTabSz="989838">
              <a:defRPr/>
            </a:pPr>
            <a:endParaRPr lang="en-GB">
              <a:solidFill>
                <a:srgbClr val="2F528F"/>
              </a:solidFill>
              <a:latin typeface="Calibri" panose="020F0502020204030204" pitchFamily="34" charset="0"/>
            </a:endParaRPr>
          </a:p>
          <a:p>
            <a:pPr defTabSz="989838">
              <a:defRPr/>
            </a:pPr>
            <a:r>
              <a:rPr lang="en-GB">
                <a:solidFill>
                  <a:srgbClr val="2F528F"/>
                </a:solidFill>
                <a:latin typeface="Calibri" panose="020F0502020204030204" pitchFamily="34" charset="0"/>
              </a:rPr>
              <a:t>* Remember the Value Stream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136</a:t>
            </a:fld>
            <a:endParaRPr lang="en-GB">
              <a:latin typeface="Calibri" panose="020F0502020204030204" pitchFamily="34" charset="0"/>
            </a:endParaRPr>
          </a:p>
        </p:txBody>
      </p:sp>
    </p:spTree>
    <p:extLst>
      <p:ext uri="{BB962C8B-B14F-4D97-AF65-F5344CB8AC3E}">
        <p14:creationId xmlns:p14="http://schemas.microsoft.com/office/powerpoint/2010/main" val="343471296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defTabSz="989838">
              <a:defRPr/>
            </a:pPr>
            <a:r>
              <a:rPr lang="en-GB" b="1">
                <a:solidFill>
                  <a:srgbClr val="2F528F"/>
                </a:solidFill>
                <a:latin typeface="Calibri" panose="020F0502020204030204" pitchFamily="34" charset="0"/>
              </a:rPr>
              <a:t>Approach</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This is the first phase concerning implementation</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It takes into account the complete set of gaps between the Target and Baseline Architectures in all architecture domains</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It logically groups changes into Work Packages*</a:t>
            </a:r>
          </a:p>
          <a:p>
            <a:pPr marL="309324" indent="-309324">
              <a:spcBef>
                <a:spcPts val="433"/>
              </a:spcBef>
              <a:buFont typeface="Courier New" panose="02070309020205020404" pitchFamily="49" charset="0"/>
              <a:buChar char="o"/>
            </a:pPr>
            <a:r>
              <a:rPr lang="en-GB">
                <a:solidFill>
                  <a:srgbClr val="2F528F"/>
                </a:solidFill>
                <a:latin typeface="Calibri" panose="020F0502020204030204" pitchFamily="34" charset="0"/>
              </a:rPr>
              <a:t>It builds a best-fit roadmap based upon:</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Stakeholder requirements</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The enterprise's business transformation readiness</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Identified opportunities and solutions</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Identified implementation constraints</a:t>
            </a:r>
          </a:p>
          <a:p>
            <a:pPr marL="309324" indent="-309324">
              <a:lnSpc>
                <a:spcPct val="120000"/>
              </a:lnSpc>
              <a:buFont typeface="Courier New" panose="02070309020205020404" pitchFamily="49" charset="0"/>
              <a:buChar char="o"/>
            </a:pPr>
            <a:r>
              <a:rPr lang="en-GB">
                <a:solidFill>
                  <a:srgbClr val="2F528F"/>
                </a:solidFill>
                <a:latin typeface="Calibri" panose="020F0502020204030204" pitchFamily="34" charset="0"/>
              </a:rPr>
              <a:t>The following four concepts are key to transitioning from developing to delivering a Target Architecture:</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Architecture Roadmap</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Work Packages*</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Transition Architectures</a:t>
            </a:r>
          </a:p>
          <a:p>
            <a:pPr marL="804243" lvl="1" indent="-309324">
              <a:spcBef>
                <a:spcPts val="217"/>
              </a:spcBef>
              <a:buFont typeface="Arial" panose="020B0604020202020204" pitchFamily="34" charset="0"/>
              <a:buChar char="•"/>
            </a:pPr>
            <a:r>
              <a:rPr lang="en-GB">
                <a:solidFill>
                  <a:srgbClr val="2F528F"/>
                </a:solidFill>
                <a:latin typeface="Calibri" panose="020F0502020204030204" pitchFamily="34" charset="0"/>
              </a:rPr>
              <a:t>Implementation and Migration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2F528F"/>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2F528F"/>
                </a:solidFill>
                <a:latin typeface="Calibri" panose="020F0502020204030204" pitchFamily="34" charset="0"/>
              </a:rPr>
              <a:t>*A Work Package can be whole program, project or even part of project.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137</a:t>
            </a:fld>
            <a:endParaRPr lang="en-GB">
              <a:latin typeface="Calibri" panose="020F0502020204030204" pitchFamily="34" charset="0"/>
            </a:endParaRPr>
          </a:p>
        </p:txBody>
      </p:sp>
    </p:spTree>
    <p:extLst>
      <p:ext uri="{BB962C8B-B14F-4D97-AF65-F5344CB8AC3E}">
        <p14:creationId xmlns:p14="http://schemas.microsoft.com/office/powerpoint/2010/main" val="30444967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defTabSz="989838">
              <a:defRPr/>
            </a:pPr>
            <a:r>
              <a:rPr lang="en-GB" b="1">
                <a:solidFill>
                  <a:srgbClr val="2F528F"/>
                </a:solidFill>
                <a:latin typeface="Calibri" panose="020F0502020204030204" pitchFamily="34" charset="0"/>
              </a:rPr>
              <a:t>Steps</a:t>
            </a:r>
          </a:p>
          <a:p>
            <a:pPr>
              <a:spcBef>
                <a:spcPts val="325"/>
              </a:spcBef>
            </a:pPr>
            <a:r>
              <a:rPr lang="en-GB">
                <a:solidFill>
                  <a:srgbClr val="2F528F"/>
                </a:solidFill>
                <a:latin typeface="Calibri" panose="020F0502020204030204" pitchFamily="34" charset="0"/>
              </a:rPr>
              <a:t>The TOGAF® Standard includes a generic set of Steps.</a:t>
            </a:r>
          </a:p>
          <a:p>
            <a:pPr>
              <a:spcBef>
                <a:spcPts val="325"/>
              </a:spcBef>
            </a:pPr>
            <a:r>
              <a:rPr lang="en-GB">
                <a:solidFill>
                  <a:srgbClr val="2F528F"/>
                </a:solidFill>
                <a:latin typeface="Calibri" panose="020F0502020204030204" pitchFamily="34" charset="0"/>
              </a:rPr>
              <a:t>The main benefits of having ‘tick lists’ are threefold:</a:t>
            </a:r>
          </a:p>
          <a:p>
            <a:pPr marL="371189" indent="-371189">
              <a:spcBef>
                <a:spcPts val="325"/>
              </a:spcBef>
              <a:buAutoNum type="arabicPeriod"/>
            </a:pPr>
            <a:r>
              <a:rPr lang="en-GB">
                <a:solidFill>
                  <a:srgbClr val="2F528F"/>
                </a:solidFill>
                <a:latin typeface="Calibri" panose="020F0502020204030204" pitchFamily="34" charset="0"/>
              </a:rPr>
              <a:t>You can see clearly what must be done and organize resources accordingly</a:t>
            </a:r>
          </a:p>
          <a:p>
            <a:pPr marL="371189" indent="-371189">
              <a:spcBef>
                <a:spcPts val="325"/>
              </a:spcBef>
              <a:buAutoNum type="arabicPeriod"/>
            </a:pPr>
            <a:r>
              <a:rPr lang="en-GB">
                <a:solidFill>
                  <a:srgbClr val="2F528F"/>
                </a:solidFill>
                <a:latin typeface="Calibri" panose="020F0502020204030204" pitchFamily="34" charset="0"/>
              </a:rPr>
              <a:t>Management is less arduous – there is a clear list of what must be done and to what precision.</a:t>
            </a:r>
          </a:p>
          <a:p>
            <a:pPr marL="371189" indent="-371189">
              <a:spcBef>
                <a:spcPts val="325"/>
              </a:spcBef>
              <a:buAutoNum type="arabicPeriod"/>
            </a:pPr>
            <a:r>
              <a:rPr lang="en-GB">
                <a:solidFill>
                  <a:srgbClr val="2F528F"/>
                </a:solidFill>
                <a:latin typeface="Calibri" panose="020F0502020204030204" pitchFamily="34" charset="0"/>
              </a:rPr>
              <a:t>You clearly know when you have finished.</a:t>
            </a:r>
          </a:p>
          <a:p>
            <a:pPr algn="l"/>
            <a:r>
              <a:rPr lang="en-GB">
                <a:solidFill>
                  <a:srgbClr val="2F528F"/>
                </a:solidFill>
                <a:latin typeface="Calibri" panose="020F0502020204030204" pitchFamily="34" charset="0"/>
                <a:cs typeface="Calibri" panose="020F0502020204030204" pitchFamily="34" charset="0"/>
              </a:rPr>
              <a:t>Phase E comprises a lot of work and with considerable effort into synchronising, typically coordinating the efforts of many internal and external stakeholders.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The TOGAF® Standard generic set of Steps are contained in the next slides. Consider these as a template from which to construct the set that is tailored to  your specific Architecture cycle.</a:t>
            </a:r>
          </a:p>
          <a:p>
            <a:pPr defTabSz="989838">
              <a:defRPr/>
            </a:pP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138</a:t>
            </a:fld>
            <a:endParaRPr lang="en-GB">
              <a:latin typeface="Calibri" panose="020F0502020204030204" pitchFamily="34" charset="0"/>
            </a:endParaRPr>
          </a:p>
        </p:txBody>
      </p:sp>
    </p:spTree>
    <p:extLst>
      <p:ext uri="{BB962C8B-B14F-4D97-AF65-F5344CB8AC3E}">
        <p14:creationId xmlns:p14="http://schemas.microsoft.com/office/powerpoint/2010/main" val="22803603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a:tabLst>
                <a:tab pos="2428197" algn="l"/>
              </a:tabLst>
            </a:pPr>
            <a:r>
              <a:rPr lang="en-GB" b="1">
                <a:solidFill>
                  <a:srgbClr val="2F528F"/>
                </a:solidFill>
                <a:latin typeface="Calibri" panose="020F0502020204030204" pitchFamily="34" charset="0"/>
                <a:cs typeface="Calibri" panose="020F0502020204030204" pitchFamily="34" charset="0"/>
              </a:rPr>
              <a:t>Phase E</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Steps - Classic View	</a:t>
            </a:r>
          </a:p>
          <a:p>
            <a:pPr algn="l"/>
            <a:r>
              <a:rPr lang="en-GB">
                <a:solidFill>
                  <a:srgbClr val="2F528F"/>
                </a:solidFill>
                <a:latin typeface="Calibri" panose="020F0502020204030204" pitchFamily="34" charset="0"/>
                <a:cs typeface="Calibri" panose="020F0502020204030204" pitchFamily="34" charset="0"/>
              </a:rPr>
              <a:t>Associated with each step is a generic list of tasks.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This will be adapted as fitting for each project.</a:t>
            </a:r>
          </a:p>
          <a:p>
            <a:pPr algn="l"/>
            <a:r>
              <a:rPr lang="en-GB">
                <a:solidFill>
                  <a:srgbClr val="2F528F"/>
                </a:solidFill>
                <a:latin typeface="Calibri" panose="020F0502020204030204" pitchFamily="34" charset="0"/>
                <a:cs typeface="Calibri" panose="020F0502020204030204" pitchFamily="34" charset="0"/>
              </a:rPr>
              <a:t>The order is not very Important.</a:t>
            </a:r>
          </a:p>
          <a:p>
            <a:pPr algn="l"/>
            <a:r>
              <a:rPr lang="en-GB">
                <a:solidFill>
                  <a:srgbClr val="2F528F"/>
                </a:solidFill>
                <a:latin typeface="Calibri" panose="020F0502020204030204" pitchFamily="34" charset="0"/>
                <a:cs typeface="Calibri" panose="020F0502020204030204" pitchFamily="34" charset="0"/>
              </a:rPr>
              <a:t>It is important that at the end of the phase there is a  </a:t>
            </a:r>
            <a:r>
              <a:rPr lang="en-GB">
                <a:solidFill>
                  <a:srgbClr val="2F528F"/>
                </a:solidFill>
                <a:latin typeface="Calibri" panose="020F0502020204030204" pitchFamily="34" charset="0"/>
                <a:cs typeface="Calibri" panose="020F0502020204030204" pitchFamily="34" charset="0"/>
                <a:sym typeface="Wingdings" panose="05000000000000000000" pitchFamily="2" charset="2"/>
              </a:rPr>
              <a:t></a:t>
            </a:r>
            <a:r>
              <a:rPr lang="en-GB">
                <a:solidFill>
                  <a:srgbClr val="2F528F"/>
                </a:solidFill>
                <a:latin typeface="Calibri" panose="020F0502020204030204" pitchFamily="34" charset="0"/>
                <a:cs typeface="Calibri" panose="020F0502020204030204" pitchFamily="34" charset="0"/>
              </a:rPr>
              <a:t> in every box [of the adapted list] or a reason why not!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139</a:t>
            </a:fld>
            <a:endParaRPr lang="en-GB">
              <a:latin typeface="Calibri" panose="020F0502020204030204" pitchFamily="34" charset="0"/>
            </a:endParaRPr>
          </a:p>
        </p:txBody>
      </p:sp>
    </p:spTree>
    <p:extLst>
      <p:ext uri="{BB962C8B-B14F-4D97-AF65-F5344CB8AC3E}">
        <p14:creationId xmlns:p14="http://schemas.microsoft.com/office/powerpoint/2010/main" val="658035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1.6c : Explain how an architecture enables alignment to organizational objectives using Agile development as an example.
See : TOGAF® Series Guide: Enabling Enterprise Agility : Page 22 : §4.5</a:t>
            </a:r>
          </a:p>
          <a:p>
            <a:endParaRPr lang="en-GB" sz="1100">
              <a:solidFill>
                <a:srgbClr val="2F528F"/>
              </a:solidFill>
              <a:latin typeface="Calibri" panose="020F0502020204030204" pitchFamily="34" charset="0"/>
            </a:endParaRPr>
          </a:p>
          <a:p>
            <a:pPr defTabSz="989838">
              <a:defRPr/>
            </a:pPr>
            <a:r>
              <a:rPr lang="en-GB" sz="1100" b="1">
                <a:solidFill>
                  <a:srgbClr val="2F528F"/>
                </a:solidFill>
                <a:latin typeface="Calibri" panose="020F0502020204030204" pitchFamily="34" charset="0"/>
              </a:rPr>
              <a:t>Agile techniques </a:t>
            </a:r>
            <a:r>
              <a:rPr lang="en-GB" sz="1100">
                <a:solidFill>
                  <a:srgbClr val="2F528F"/>
                </a:solidFill>
                <a:latin typeface="Calibri" panose="020F0502020204030204" pitchFamily="34" charset="0"/>
              </a:rPr>
              <a:t>consider that development and delivery work can progress based on one integrated team across all levels (business, technical, solution, build, and delivery) working in single connected sprints or across the types of  boundaries (as shown) that may have separate styles of sprints.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Each level of planning and delivery may cycle through all of the TOGAF phases from A to G.</a:t>
            </a:r>
          </a:p>
          <a:p>
            <a:pPr algn="l"/>
            <a:endParaRPr lang="en-GB" sz="1100" b="1" i="0" u="none" strike="noStrike" baseline="0">
              <a:solidFill>
                <a:srgbClr val="2F528F"/>
              </a:solidFill>
              <a:latin typeface="Calibri" panose="020F0502020204030204" pitchFamily="34" charset="0"/>
            </a:endParaRPr>
          </a:p>
          <a:p>
            <a:pPr algn="l"/>
            <a:r>
              <a:rPr lang="en-GB" sz="1100" b="1" i="0" u="none" strike="noStrike" baseline="0">
                <a:solidFill>
                  <a:srgbClr val="2F528F"/>
                </a:solidFill>
                <a:latin typeface="Calibri" panose="020F0502020204030204" pitchFamily="34" charset="0"/>
              </a:rPr>
              <a:t>4.5. ADM Levels and Phases Mapped to Agile Concepts</a:t>
            </a:r>
          </a:p>
          <a:p>
            <a:pPr algn="l"/>
            <a:r>
              <a:rPr lang="en-GB" sz="1100" b="0" i="0" u="none" strike="noStrike" baseline="0">
                <a:solidFill>
                  <a:srgbClr val="2F528F"/>
                </a:solidFill>
                <a:latin typeface="Calibri" panose="020F0502020204030204" pitchFamily="34" charset="0"/>
              </a:rPr>
              <a:t>As previously described, the TOGAF ADM can be applied to deliver architecture iterations in parallel and partitioned across different levels of detail and change using Strategy, Segment, and Capability Architectures that can be also developed using techniques such as SAFe and Scrum.</a:t>
            </a:r>
          </a:p>
          <a:p>
            <a:pPr algn="l"/>
            <a:r>
              <a:rPr lang="en-GB" sz="1100" b="0" i="0" u="none" strike="noStrike" baseline="0">
                <a:solidFill>
                  <a:srgbClr val="2F528F"/>
                </a:solidFill>
                <a:latin typeface="Calibri" panose="020F0502020204030204" pitchFamily="34" charset="0"/>
              </a:rPr>
              <a:t>Agile techniques consider that development and delivery work can progress based on one integrated team across all levels (business, technical, solution, build, and delivery) working in single connected sprints or across the types of boundaries shown in Figure 5[1] that may have connected but distinctly separate styles of sprints. The exact arrangement will depend on the complexity and scale of each enterprise and the implementation of the Agile approach.</a:t>
            </a:r>
          </a:p>
          <a:p>
            <a:pPr algn="l"/>
            <a:r>
              <a:rPr lang="en-GB" sz="1100" b="0" i="0" u="none" strike="noStrike" baseline="0">
                <a:solidFill>
                  <a:srgbClr val="2F528F"/>
                </a:solidFill>
                <a:latin typeface="Calibri" panose="020F0502020204030204" pitchFamily="34" charset="0"/>
              </a:rPr>
              <a:t>In applying the TOGAF ADM, each level of planning and delivery may cycle through all of the TOGAF® Standard, 10th Edition, 2022 phases from A to G but each of the three levels will often focus on specific elements of the cycle. </a:t>
            </a:r>
          </a:p>
          <a:p>
            <a:pPr algn="l"/>
            <a:r>
              <a:rPr lang="en-GB" sz="1100" b="0" i="0" u="none" strike="noStrike" baseline="0">
                <a:solidFill>
                  <a:srgbClr val="2F528F"/>
                </a:solidFill>
                <a:latin typeface="Calibri" panose="020F0502020204030204" pitchFamily="34" charset="0"/>
              </a:rPr>
              <a:t>In the </a:t>
            </a:r>
            <a:r>
              <a:rPr lang="en-GB" sz="1100" b="1" i="0" u="none" strike="noStrike" baseline="0">
                <a:solidFill>
                  <a:srgbClr val="2F528F"/>
                </a:solidFill>
                <a:latin typeface="Calibri" panose="020F0502020204030204" pitchFamily="34" charset="0"/>
              </a:rPr>
              <a:t>Strategic level</a:t>
            </a:r>
            <a:r>
              <a:rPr lang="en-GB" sz="1100" b="0" i="0" u="none" strike="noStrike" baseline="0">
                <a:solidFill>
                  <a:srgbClr val="2F528F"/>
                </a:solidFill>
                <a:latin typeface="Calibri" panose="020F0502020204030204" pitchFamily="34" charset="0"/>
              </a:rPr>
              <a:t>, the focus is more on the Preliminary Phase (if architecture capability changes are needed) and Phases A and B to provide the basis to define the cross-enterprise and strategic change time horizon view. This generates a series of strategic high-level plans known as courses of action.</a:t>
            </a:r>
          </a:p>
          <a:p>
            <a:pPr algn="l"/>
            <a:r>
              <a:rPr lang="en-GB" sz="1100" b="0" i="0" u="none" strike="noStrike" baseline="0">
                <a:solidFill>
                  <a:srgbClr val="2F528F"/>
                </a:solidFill>
                <a:latin typeface="Calibri" panose="020F0502020204030204" pitchFamily="34" charset="0"/>
              </a:rPr>
              <a:t>Agile techniques typically address this with concepts such as high-level strategic themes, and the highest level of an enterprise product portfolio backlog. In this level, interdisciplinary teams (business and technical teams and those that create, implement, and operate) must be involved to develop an Enterprise Architecture that meets both the business goals and objectives of the enterprise and is also potentially deliverable.</a:t>
            </a:r>
          </a:p>
          <a:p>
            <a:pPr algn="l"/>
            <a:r>
              <a:rPr lang="en-GB" sz="1100" b="0" i="0" u="none" strike="noStrike" baseline="0">
                <a:solidFill>
                  <a:srgbClr val="2F528F"/>
                </a:solidFill>
                <a:latin typeface="Calibri" panose="020F0502020204030204" pitchFamily="34" charset="0"/>
              </a:rPr>
              <a:t>In the </a:t>
            </a:r>
            <a:r>
              <a:rPr lang="en-GB" sz="1100" b="1" i="0" u="none" strike="noStrike" baseline="0">
                <a:solidFill>
                  <a:srgbClr val="2F528F"/>
                </a:solidFill>
                <a:latin typeface="Calibri" panose="020F0502020204030204" pitchFamily="34" charset="0"/>
              </a:rPr>
              <a:t>Segment level</a:t>
            </a:r>
            <a:r>
              <a:rPr lang="en-GB" sz="1100" b="0" i="0" u="none" strike="noStrike" baseline="0">
                <a:solidFill>
                  <a:srgbClr val="2F528F"/>
                </a:solidFill>
                <a:latin typeface="Calibri" panose="020F0502020204030204" pitchFamily="34" charset="0"/>
              </a:rPr>
              <a:t>, the focus is on partitioning the courses of action across the relevant organization units (based on an understanding of the desired business capabilities and value </a:t>
            </a:r>
          </a:p>
          <a:p>
            <a:pPr algn="l"/>
            <a:r>
              <a:rPr lang="en-GB" sz="1100" b="0" i="0" u="none" strike="noStrike" baseline="0">
                <a:solidFill>
                  <a:srgbClr val="2F528F"/>
                </a:solidFill>
                <a:latin typeface="Calibri" panose="020F0502020204030204" pitchFamily="34" charset="0"/>
              </a:rPr>
              <a:t>... CONTINUES ... SEE REFERENCE SPECIFIED </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14</a:t>
            </a:fld>
            <a:endParaRPr lang="en-GB">
              <a:latin typeface="Calibri" panose="020F0502020204030204" pitchFamily="34" charset="0"/>
            </a:endParaRPr>
          </a:p>
        </p:txBody>
      </p:sp>
    </p:spTree>
    <p:extLst>
      <p:ext uri="{BB962C8B-B14F-4D97-AF65-F5344CB8AC3E}">
        <p14:creationId xmlns:p14="http://schemas.microsoft.com/office/powerpoint/2010/main" val="162509921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Q-54</a:t>
            </a:r>
          </a:p>
          <a:p>
            <a:r>
              <a:rPr lang="en-GB">
                <a:solidFill>
                  <a:srgbClr val="2F528F"/>
                </a:solidFill>
              </a:rPr>
              <a:t>Level=2 : L.O.= 8.4a : Explain how migration planning techniques are used to review and consolidate the gap analysis results from earlier phases.
See: TOGAF® Standard – ADM Techniques : Page 50 : §6</a:t>
            </a:r>
          </a:p>
          <a:p>
            <a:endParaRPr lang="en-GB">
              <a:solidFill>
                <a:srgbClr val="2F528F"/>
              </a:solidFill>
            </a:endParaRPr>
          </a:p>
          <a:p>
            <a:r>
              <a:rPr lang="en-GB" b="1">
                <a:solidFill>
                  <a:srgbClr val="2F528F"/>
                </a:solidFill>
              </a:rPr>
              <a:t>Consolidated Gaps, Solutions, and Dependencies Matrix </a:t>
            </a:r>
          </a:p>
          <a:p>
            <a:r>
              <a:rPr lang="en-GB">
                <a:solidFill>
                  <a:srgbClr val="2F528F"/>
                </a:solidFill>
              </a:rPr>
              <a:t>The technique of creating a Consolidated Gaps, Solutions, and Dependencies matrix allows the architect to group the gaps identified in the domain architecture Gap Analysis results and assess potential solutions and dependencies to one or more gaps.</a:t>
            </a:r>
          </a:p>
          <a:p>
            <a:pPr defTabSz="989838">
              <a:defRPr/>
            </a:pPr>
            <a:endParaRPr lang="en-GB">
              <a:solidFill>
                <a:srgbClr val="2F528F"/>
              </a:solidFill>
            </a:endParaRPr>
          </a:p>
          <a:p>
            <a:r>
              <a:rPr lang="en-GB" b="1">
                <a:solidFill>
                  <a:srgbClr val="2F528F"/>
                </a:solidFill>
              </a:rPr>
              <a:t>6.2 Consolidated Gaps, Solutions, &amp; Dependencies Matrix</a:t>
            </a:r>
          </a:p>
          <a:p>
            <a:r>
              <a:rPr lang="en-GB">
                <a:solidFill>
                  <a:srgbClr val="2F528F"/>
                </a:solidFill>
              </a:rPr>
              <a:t>The technique of creating a Consolidated Gaps, Solutions, and Dependencies matrix allows the architect to group the gaps identiﬁed in the domain architecture gap analysis results and assess potential solutions and dependencies to one or more gaps.</a:t>
            </a:r>
          </a:p>
          <a:p>
            <a:r>
              <a:rPr lang="en-GB">
                <a:solidFill>
                  <a:srgbClr val="2F528F"/>
                </a:solidFill>
              </a:rPr>
              <a:t>This matrix can be used as a planning tool when creating work packages. The identiﬁed dependencies will drive the creation of projects and migration planning in Phases E and F.</a:t>
            </a:r>
          </a:p>
          <a:p>
            <a:r>
              <a:rPr lang="en-GB">
                <a:solidFill>
                  <a:srgbClr val="2F528F"/>
                </a:solidFill>
              </a:rPr>
              <a:t>An example matrix is shown in Figure 6-2.</a:t>
            </a:r>
          </a:p>
          <a:p>
            <a:r>
              <a:rPr lang="en-GB">
                <a:solidFill>
                  <a:srgbClr val="2F528F"/>
                </a:solidFill>
              </a:rPr>
              <a:t>
</a:t>
            </a:r>
          </a:p>
        </p:txBody>
      </p:sp>
      <p:sp>
        <p:nvSpPr>
          <p:cNvPr id="4" name="Slide Number Placeholder 3"/>
          <p:cNvSpPr>
            <a:spLocks noGrp="1"/>
          </p:cNvSpPr>
          <p:nvPr>
            <p:ph type="sldNum" sz="quarter" idx="5"/>
          </p:nvPr>
        </p:nvSpPr>
        <p:spPr/>
        <p:txBody>
          <a:bodyPr/>
          <a:lstStyle/>
          <a:p>
            <a:fld id="{49B2B318-3A70-499F-B2BE-07B8A16F998B}" type="slidenum">
              <a:rPr lang="en-GB" smtClean="0"/>
              <a:t>140</a:t>
            </a:fld>
            <a:endParaRPr lang="en-GB"/>
          </a:p>
        </p:txBody>
      </p:sp>
    </p:spTree>
    <p:extLst>
      <p:ext uri="{BB962C8B-B14F-4D97-AF65-F5344CB8AC3E}">
        <p14:creationId xmlns:p14="http://schemas.microsoft.com/office/powerpoint/2010/main" val="387611843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8.4a : Explain how migration planning techniques are used to review and consolidate the gap analysis results from earlier phases.
See: TOGAF® Standard – ADM Techniques : Page 50 : §6</a:t>
            </a:r>
          </a:p>
          <a:p>
            <a:endParaRPr lang="en-GB">
              <a:solidFill>
                <a:srgbClr val="2F528F"/>
              </a:solidFill>
            </a:endParaRPr>
          </a:p>
          <a:p>
            <a:pPr algn="l"/>
            <a:r>
              <a:rPr lang="en-GB" sz="1800" b="1" i="0" u="none" strike="noStrike" baseline="0">
                <a:solidFill>
                  <a:srgbClr val="000000"/>
                </a:solidFill>
                <a:latin typeface="Calibri" panose="020F0502020204030204" pitchFamily="34" charset="0"/>
              </a:rPr>
              <a:t>6.3 Architecture Definition Increments Table</a:t>
            </a:r>
          </a:p>
          <a:p>
            <a:pPr algn="l"/>
            <a:r>
              <a:rPr lang="en-GB" sz="1800" b="0" i="0" u="none" strike="noStrike" baseline="0">
                <a:solidFill>
                  <a:srgbClr val="000000"/>
                </a:solidFill>
                <a:latin typeface="Calibri" panose="020F0502020204030204" pitchFamily="34" charset="0"/>
              </a:rPr>
              <a:t>The technique of creating an Architecture Definition Increments table allows the architect to plan</a:t>
            </a:r>
          </a:p>
          <a:p>
            <a:pPr algn="l"/>
            <a:r>
              <a:rPr lang="en-GB" sz="1800" b="0" i="0" u="none" strike="noStrike" baseline="0">
                <a:solidFill>
                  <a:srgbClr val="000000"/>
                </a:solidFill>
                <a:latin typeface="Calibri" panose="020F0502020204030204" pitchFamily="34" charset="0"/>
              </a:rPr>
              <a:t>a series of Transition Architectures outlining the status of the Enterprise Architecture at specified</a:t>
            </a:r>
          </a:p>
          <a:p>
            <a:pPr algn="l"/>
            <a:r>
              <a:rPr lang="en-GB" sz="1800" b="0" i="0" u="none" strike="noStrike" baseline="0">
                <a:solidFill>
                  <a:srgbClr val="000000"/>
                </a:solidFill>
                <a:latin typeface="Calibri" panose="020F0502020204030204" pitchFamily="34" charset="0"/>
              </a:rPr>
              <a:t>times.</a:t>
            </a:r>
          </a:p>
          <a:p>
            <a:pPr algn="l"/>
            <a:r>
              <a:rPr lang="en-GB" sz="1800" b="0" i="0" u="none" strike="noStrike" baseline="0">
                <a:solidFill>
                  <a:srgbClr val="000000"/>
                </a:solidFill>
                <a:latin typeface="Calibri" panose="020F0502020204030204" pitchFamily="34" charset="0"/>
              </a:rPr>
              <a:t>A table should be drawn up, as shown in </a:t>
            </a:r>
            <a:r>
              <a:rPr lang="en-GB" sz="1800" b="0" i="0" u="none" strike="noStrike" baseline="0">
                <a:solidFill>
                  <a:srgbClr val="5A009A"/>
                </a:solidFill>
                <a:latin typeface="Calibri" panose="020F0502020204030204" pitchFamily="34" charset="0"/>
              </a:rPr>
              <a:t>Figure 6-3</a:t>
            </a:r>
            <a:r>
              <a:rPr lang="en-GB" sz="1800" b="0" i="0" u="none" strike="noStrike" baseline="0">
                <a:solidFill>
                  <a:srgbClr val="000000"/>
                </a:solidFill>
                <a:latin typeface="Calibri" panose="020F0502020204030204" pitchFamily="34" charset="0"/>
              </a:rPr>
              <a:t>, listing the projects and then assigning their</a:t>
            </a:r>
          </a:p>
          <a:p>
            <a:pPr algn="l"/>
            <a:r>
              <a:rPr lang="en-GB" sz="1800" b="0" i="0" u="none" strike="noStrike" baseline="0">
                <a:solidFill>
                  <a:srgbClr val="000000"/>
                </a:solidFill>
                <a:latin typeface="Calibri" panose="020F0502020204030204" pitchFamily="34" charset="0"/>
              </a:rPr>
              <a:t>incremental deliverables across the Transition Architectures.</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141</a:t>
            </a:fld>
            <a:endParaRPr lang="en-GB"/>
          </a:p>
        </p:txBody>
      </p:sp>
    </p:spTree>
    <p:extLst>
      <p:ext uri="{BB962C8B-B14F-4D97-AF65-F5344CB8AC3E}">
        <p14:creationId xmlns:p14="http://schemas.microsoft.com/office/powerpoint/2010/main" val="8582387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8.4a : Explain how migration planning techniques are used to review and consolidate the gap analysis results from earlier phases.
See: TOGAF® Standard – ADM Techniques : Page 51 : §6</a:t>
            </a:r>
          </a:p>
          <a:p>
            <a:endParaRPr lang="en-GB">
              <a:solidFill>
                <a:srgbClr val="2F528F"/>
              </a:solidFill>
            </a:endParaRPr>
          </a:p>
          <a:p>
            <a:pPr algn="l"/>
            <a:r>
              <a:rPr lang="en-GB" sz="1800" b="1" i="0" u="none" strike="noStrike" baseline="0">
                <a:solidFill>
                  <a:srgbClr val="000000"/>
                </a:solidFill>
                <a:latin typeface="Calibri" panose="020F0502020204030204" pitchFamily="34" charset="0"/>
              </a:rPr>
              <a:t>6.4 Transition Architecture State Evolution Table</a:t>
            </a:r>
          </a:p>
          <a:p>
            <a:pPr algn="l"/>
            <a:r>
              <a:rPr lang="en-GB" sz="1800" b="0" i="0" u="none" strike="noStrike" baseline="0">
                <a:solidFill>
                  <a:srgbClr val="000000"/>
                </a:solidFill>
                <a:latin typeface="Calibri" panose="020F0502020204030204" pitchFamily="34" charset="0"/>
              </a:rPr>
              <a:t>The technique of creating the Transition Architecture State Evolution table allows the architect to show the proposed state of the architectures at various levels using the defined taxonomy (e.g., the TOGAF TRM).</a:t>
            </a:r>
          </a:p>
          <a:p>
            <a:pPr algn="l"/>
            <a:endParaRPr lang="en-GB" sz="1800" b="0" i="0" u="none" strike="noStrike" baseline="0">
              <a:solidFill>
                <a:srgbClr val="000000"/>
              </a:solidFill>
              <a:latin typeface="Calibri" panose="020F0502020204030204" pitchFamily="34" charset="0"/>
            </a:endParaRPr>
          </a:p>
          <a:p>
            <a:pPr algn="l"/>
            <a:r>
              <a:rPr lang="en-GB" sz="1800" b="0" i="0" u="none" strike="noStrike" baseline="0">
                <a:solidFill>
                  <a:srgbClr val="000000"/>
                </a:solidFill>
                <a:latin typeface="Calibri" panose="020F0502020204030204" pitchFamily="34" charset="0"/>
              </a:rPr>
              <a:t>A table should be drawn, listing the services from the taxonomy used in the enterprise, the Transition Architectures, and proposed transformations, as shown in </a:t>
            </a:r>
            <a:r>
              <a:rPr lang="en-GB" sz="1800" b="0" i="0" u="none" strike="noStrike" baseline="0">
                <a:solidFill>
                  <a:srgbClr val="5A009A"/>
                </a:solidFill>
                <a:latin typeface="Calibri" panose="020F0502020204030204" pitchFamily="34" charset="0"/>
              </a:rPr>
              <a:t>Figure 6-4</a:t>
            </a:r>
            <a:r>
              <a:rPr lang="en-GB" sz="1800" b="0" i="0" u="none" strike="noStrike" baseline="0">
                <a:solidFill>
                  <a:srgbClr val="000000"/>
                </a:solidFill>
                <a:latin typeface="Calibri" panose="020F0502020204030204" pitchFamily="34" charset="0"/>
              </a:rPr>
              <a:t>.</a:t>
            </a:r>
          </a:p>
          <a:p>
            <a:pPr algn="l"/>
            <a:r>
              <a:rPr lang="en-GB" sz="1800" b="0" i="0" u="none" strike="noStrike" baseline="0">
                <a:solidFill>
                  <a:srgbClr val="000000"/>
                </a:solidFill>
                <a:latin typeface="Calibri" panose="020F0502020204030204" pitchFamily="34" charset="0"/>
              </a:rPr>
              <a:t>All SBBs should be described with respect to their delivery and impact on these services. They should also be marked to show the progression of the Enterprise Architecture. In the example, where target capability has been reached, this is shown as "new" or "retain"; where capability is transitioned to a new solution, this is marked as "transition"; and where a capability is to be replaced, this is marked as "replace".</a:t>
            </a:r>
          </a:p>
          <a:p>
            <a:pPr algn="l"/>
            <a:endParaRPr lang="en-GB" sz="1800" b="0" i="0" u="none" strike="noStrike" baseline="0">
              <a:solidFill>
                <a:srgbClr val="000000"/>
              </a:solidFill>
              <a:latin typeface="Calibri" panose="020F0502020204030204" pitchFamily="34" charset="0"/>
            </a:endParaRPr>
          </a:p>
          <a:p>
            <a:pPr algn="l"/>
            <a:r>
              <a:rPr lang="en-GB" sz="1800" b="0" i="0" u="none" strike="noStrike" baseline="0">
                <a:solidFill>
                  <a:srgbClr val="000000"/>
                </a:solidFill>
                <a:latin typeface="Calibri" panose="020F0502020204030204" pitchFamily="34" charset="0"/>
              </a:rPr>
              <a:t>Another technique (not shown here) is to use </a:t>
            </a:r>
            <a:r>
              <a:rPr lang="en-GB" sz="1800" b="0" i="0" u="none" strike="noStrike" baseline="0" err="1">
                <a:solidFill>
                  <a:srgbClr val="000000"/>
                </a:solidFill>
                <a:latin typeface="Calibri" panose="020F0502020204030204" pitchFamily="34" charset="0"/>
              </a:rPr>
              <a:t>color</a:t>
            </a:r>
            <a:r>
              <a:rPr lang="en-GB" sz="1800" b="0" i="0" u="none" strike="noStrike" baseline="0">
                <a:solidFill>
                  <a:srgbClr val="000000"/>
                </a:solidFill>
                <a:latin typeface="Calibri" panose="020F0502020204030204" pitchFamily="34" charset="0"/>
              </a:rPr>
              <a:t> coding in the matrix; for example:</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Green: service SBB in place (either new or retained)</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Yellow: service being transitioned into a new solution</a:t>
            </a:r>
          </a:p>
          <a:p>
            <a:pPr algn="l"/>
            <a:r>
              <a:rPr lang="en-GB" sz="1800" b="0" i="0" u="none" strike="noStrike" baseline="0">
                <a:solidFill>
                  <a:srgbClr val="444444"/>
                </a:solidFill>
                <a:latin typeface="Calibri" panose="020F0502020204030204" pitchFamily="34" charset="0"/>
              </a:rPr>
              <a:t>■ </a:t>
            </a:r>
            <a:r>
              <a:rPr lang="en-GB" sz="1800" b="0" i="0" u="none" strike="noStrike" baseline="0">
                <a:solidFill>
                  <a:srgbClr val="000000"/>
                </a:solidFill>
                <a:latin typeface="Calibri" panose="020F0502020204030204" pitchFamily="34" charset="0"/>
              </a:rPr>
              <a:t>Red: service to be replaced</a:t>
            </a:r>
            <a:r>
              <a:rPr lang="en-GB">
                <a:solidFill>
                  <a:srgbClr val="2F528F"/>
                </a:solidFill>
              </a:rPr>
              <a:t>
</a:t>
            </a:r>
          </a:p>
        </p:txBody>
      </p:sp>
      <p:sp>
        <p:nvSpPr>
          <p:cNvPr id="4" name="Slide Number Placeholder 3"/>
          <p:cNvSpPr>
            <a:spLocks noGrp="1"/>
          </p:cNvSpPr>
          <p:nvPr>
            <p:ph type="sldNum" sz="quarter" idx="5"/>
          </p:nvPr>
        </p:nvSpPr>
        <p:spPr/>
        <p:txBody>
          <a:bodyPr/>
          <a:lstStyle/>
          <a:p>
            <a:fld id="{49B2B318-3A70-499F-B2BE-07B8A16F998B}" type="slidenum">
              <a:rPr lang="en-GB" smtClean="0"/>
              <a:t>142</a:t>
            </a:fld>
            <a:endParaRPr lang="en-GB"/>
          </a:p>
        </p:txBody>
      </p:sp>
    </p:spTree>
    <p:extLst>
      <p:ext uri="{BB962C8B-B14F-4D97-AF65-F5344CB8AC3E}">
        <p14:creationId xmlns:p14="http://schemas.microsoft.com/office/powerpoint/2010/main" val="173058248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8.4e : Explain how migration planning techniques are used to review and consolidate the gap analysis results from earlier phases.
See: TOGAF® Standard – ADM Techniques : Page 49 : §6</a:t>
            </a:r>
          </a:p>
          <a:p>
            <a:endParaRPr lang="en-GB">
              <a:solidFill>
                <a:srgbClr val="2F528F"/>
              </a:solidFill>
            </a:endParaRPr>
          </a:p>
          <a:p>
            <a:r>
              <a:rPr lang="en-GB">
                <a:solidFill>
                  <a:srgbClr val="2F528F"/>
                </a:solidFill>
              </a:rPr>
              <a:t>This technique is derived from the Canadian Government BTEP Program.</a:t>
            </a:r>
          </a:p>
          <a:p>
            <a:endParaRPr lang="en-GB">
              <a:solidFill>
                <a:srgbClr val="2F528F"/>
              </a:solidFill>
            </a:endParaRPr>
          </a:p>
          <a:p>
            <a:r>
              <a:rPr lang="en-GB">
                <a:solidFill>
                  <a:srgbClr val="2F528F"/>
                </a:solidFill>
              </a:rPr>
              <a:t>The technique of creating a Consolidated Gaps, Solutions, and Dependencies matrix allows the architect to group the gaps identified in the domain architecture Gap Analysis results and assess potential solutions and dependencies to one or more gaps.</a:t>
            </a:r>
          </a:p>
          <a:p>
            <a:pPr defTabSz="989838">
              <a:defRPr/>
            </a:pPr>
            <a:endParaRPr lang="en-GB">
              <a:solidFill>
                <a:srgbClr val="2F528F"/>
              </a:solidFill>
            </a:endParaRPr>
          </a:p>
          <a:p>
            <a:pPr defTabSz="989838">
              <a:defRPr/>
            </a:pPr>
            <a:r>
              <a:rPr lang="en-GB" b="1">
                <a:solidFill>
                  <a:srgbClr val="2F528F"/>
                </a:solidFill>
              </a:rPr>
              <a:t>6.1 Implementation Factor Catalog</a:t>
            </a:r>
          </a:p>
          <a:p>
            <a:pPr defTabSz="989838">
              <a:defRPr/>
            </a:pPr>
            <a:r>
              <a:rPr lang="en-GB">
                <a:solidFill>
                  <a:srgbClr val="2F528F"/>
                </a:solidFill>
              </a:rPr>
              <a:t>The technique of creating an Implementation Factor </a:t>
            </a:r>
            <a:r>
              <a:rPr lang="en-GB" err="1">
                <a:solidFill>
                  <a:srgbClr val="2F528F"/>
                </a:solidFill>
              </a:rPr>
              <a:t>catalog</a:t>
            </a:r>
            <a:r>
              <a:rPr lang="en-GB">
                <a:solidFill>
                  <a:srgbClr val="2F528F"/>
                </a:solidFill>
              </a:rPr>
              <a:t> can be used to document factors impacting the architecture Implementation and Migration Plan.</a:t>
            </a:r>
          </a:p>
          <a:p>
            <a:pPr defTabSz="989838">
              <a:defRPr/>
            </a:pPr>
            <a:r>
              <a:rPr lang="en-GB">
                <a:solidFill>
                  <a:srgbClr val="2F528F"/>
                </a:solidFill>
              </a:rPr>
              <a:t>The </a:t>
            </a:r>
            <a:r>
              <a:rPr lang="en-GB" err="1">
                <a:solidFill>
                  <a:srgbClr val="2F528F"/>
                </a:solidFill>
              </a:rPr>
              <a:t>catalog</a:t>
            </a:r>
            <a:r>
              <a:rPr lang="en-GB">
                <a:solidFill>
                  <a:srgbClr val="2F528F"/>
                </a:solidFill>
              </a:rPr>
              <a:t> should include a list of the factors to be considered, their descriptions, and the deductions that indicate the actions or constraints that have to be taken into consideration when formulating the plans.</a:t>
            </a:r>
          </a:p>
          <a:p>
            <a:pPr defTabSz="989838">
              <a:defRPr/>
            </a:pPr>
            <a:endParaRPr lang="en-GB">
              <a:solidFill>
                <a:srgbClr val="2F528F"/>
              </a:solidFill>
            </a:endParaRPr>
          </a:p>
          <a:p>
            <a:pPr defTabSz="989838">
              <a:defRPr/>
            </a:pPr>
            <a:r>
              <a:rPr lang="en-GB">
                <a:solidFill>
                  <a:srgbClr val="2F528F"/>
                </a:solidFill>
              </a:rPr>
              <a:t>Factors typically include:</a:t>
            </a:r>
          </a:p>
          <a:p>
            <a:pPr defTabSz="989838">
              <a:defRPr/>
            </a:pPr>
            <a:r>
              <a:rPr lang="en-GB">
                <a:solidFill>
                  <a:srgbClr val="2F528F"/>
                </a:solidFill>
              </a:rPr>
              <a:t>■ Risks</a:t>
            </a:r>
          </a:p>
          <a:p>
            <a:pPr defTabSz="989838">
              <a:defRPr/>
            </a:pPr>
            <a:r>
              <a:rPr lang="en-GB">
                <a:solidFill>
                  <a:srgbClr val="2F528F"/>
                </a:solidFill>
              </a:rPr>
              <a:t>■ Issues</a:t>
            </a:r>
          </a:p>
          <a:p>
            <a:pPr defTabSz="989838">
              <a:defRPr/>
            </a:pPr>
            <a:r>
              <a:rPr lang="en-GB">
                <a:solidFill>
                  <a:srgbClr val="2F528F"/>
                </a:solidFill>
              </a:rPr>
              <a:t>■ Assumptions</a:t>
            </a:r>
          </a:p>
          <a:p>
            <a:pPr defTabSz="989838">
              <a:defRPr/>
            </a:pPr>
            <a:r>
              <a:rPr lang="en-GB">
                <a:solidFill>
                  <a:srgbClr val="2F528F"/>
                </a:solidFill>
              </a:rPr>
              <a:t>■ Dependencies</a:t>
            </a:r>
          </a:p>
          <a:p>
            <a:pPr defTabSz="989838">
              <a:defRPr/>
            </a:pPr>
            <a:r>
              <a:rPr lang="en-GB">
                <a:solidFill>
                  <a:srgbClr val="2F528F"/>
                </a:solidFill>
              </a:rPr>
              <a:t>■ Actions</a:t>
            </a:r>
          </a:p>
          <a:p>
            <a:pPr defTabSz="989838">
              <a:defRPr/>
            </a:pPr>
            <a:r>
              <a:rPr lang="en-GB">
                <a:solidFill>
                  <a:srgbClr val="2F528F"/>
                </a:solidFill>
              </a:rPr>
              <a:t>■ Impacts</a:t>
            </a:r>
          </a:p>
          <a:p>
            <a:pPr defTabSz="989838">
              <a:defRPr/>
            </a:pPr>
            <a:r>
              <a:rPr lang="en-GB">
                <a:solidFill>
                  <a:srgbClr val="2F528F"/>
                </a:solidFill>
              </a:rPr>
              <a:t>An example </a:t>
            </a:r>
            <a:r>
              <a:rPr lang="en-GB" err="1">
                <a:solidFill>
                  <a:srgbClr val="2F528F"/>
                </a:solidFill>
              </a:rPr>
              <a:t>catalog</a:t>
            </a:r>
            <a:r>
              <a:rPr lang="en-GB">
                <a:solidFill>
                  <a:srgbClr val="2F528F"/>
                </a:solidFill>
              </a:rPr>
              <a:t> is shown
</a:t>
            </a:r>
          </a:p>
        </p:txBody>
      </p:sp>
      <p:sp>
        <p:nvSpPr>
          <p:cNvPr id="4" name="Slide Number Placeholder 3"/>
          <p:cNvSpPr>
            <a:spLocks noGrp="1"/>
          </p:cNvSpPr>
          <p:nvPr>
            <p:ph type="sldNum" sz="quarter" idx="5"/>
          </p:nvPr>
        </p:nvSpPr>
        <p:spPr/>
        <p:txBody>
          <a:bodyPr/>
          <a:lstStyle/>
          <a:p>
            <a:fld id="{49B2B318-3A70-499F-B2BE-07B8A16F998B}" type="slidenum">
              <a:rPr lang="en-GB" smtClean="0"/>
              <a:t>143</a:t>
            </a:fld>
            <a:endParaRPr lang="en-GB"/>
          </a:p>
        </p:txBody>
      </p:sp>
    </p:spTree>
    <p:extLst>
      <p:ext uri="{BB962C8B-B14F-4D97-AF65-F5344CB8AC3E}">
        <p14:creationId xmlns:p14="http://schemas.microsoft.com/office/powerpoint/2010/main" val="61383106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5.3a : Describe three basic approaches to implementation.
See : TOGAF® Standard – Architecture Development Method : Page 98 : §9.3.8</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It is worth pointing out that Evolutionary is only evolutionary when seen from the CEOs office!</a:t>
            </a:r>
          </a:p>
          <a:p>
            <a:r>
              <a:rPr lang="en-GB">
                <a:solidFill>
                  <a:srgbClr val="2F528F"/>
                </a:solidFill>
                <a:latin typeface="Calibri" panose="020F0502020204030204" pitchFamily="34" charset="0"/>
              </a:rPr>
              <a:t>For the guy on the ground who loses their job due to ‘an evolutionary change’ it is definitely  ‘Revolutionary!</a:t>
            </a:r>
          </a:p>
          <a:p>
            <a:r>
              <a:rPr lang="en-GB">
                <a:solidFill>
                  <a:srgbClr val="2F528F"/>
                </a:solidFill>
                <a:latin typeface="Calibri" panose="020F0502020204030204" pitchFamily="34" charset="0"/>
              </a:rPr>
              <a:t>The on-the-ground reality is that Evolutionary is a string of fire-crackers as opposed to a big bang.</a:t>
            </a:r>
          </a:p>
          <a:p>
            <a:r>
              <a:rPr lang="en-GB">
                <a:solidFill>
                  <a:srgbClr val="2F528F"/>
                </a:solidFill>
                <a:latin typeface="Calibri" panose="020F0502020204030204" pitchFamily="34" charset="0"/>
              </a:rPr>
              <a:t> </a:t>
            </a:r>
          </a:p>
          <a:p>
            <a:r>
              <a:rPr lang="en-GB" b="1">
                <a:solidFill>
                  <a:srgbClr val="2F528F"/>
                </a:solidFill>
                <a:latin typeface="Calibri" panose="020F0502020204030204" pitchFamily="34" charset="0"/>
              </a:rPr>
              <a:t>9.3.8 Formulate Implementation and Migration Strategy</a:t>
            </a:r>
          </a:p>
          <a:p>
            <a:r>
              <a:rPr lang="en-GB">
                <a:solidFill>
                  <a:srgbClr val="2F528F"/>
                </a:solidFill>
                <a:latin typeface="Calibri" panose="020F0502020204030204" pitchFamily="34" charset="0"/>
              </a:rPr>
              <a:t>Create an overall Implementation and Migration Strategy that will guide the implementation of the Target Architecture, and structure any Transition Architectures. The ﬁrst activity is to deter mine an overall strategic approach to implementing the solutions and/or exploiting opportunities.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There are three basic approaches as follows:</a:t>
            </a:r>
          </a:p>
          <a:p>
            <a:r>
              <a:rPr lang="en-GB">
                <a:solidFill>
                  <a:srgbClr val="2F528F"/>
                </a:solidFill>
                <a:latin typeface="Calibri" panose="020F0502020204030204" pitchFamily="34" charset="0"/>
              </a:rPr>
              <a:t>■Greenﬁeld: a completely new implementation</a:t>
            </a:r>
          </a:p>
          <a:p>
            <a:r>
              <a:rPr lang="en-GB">
                <a:solidFill>
                  <a:srgbClr val="2F528F"/>
                </a:solidFill>
                <a:latin typeface="Calibri" panose="020F0502020204030204" pitchFamily="34" charset="0"/>
              </a:rPr>
              <a:t>■Revolutionary: a radical change (i.e., switch on, switch off)</a:t>
            </a:r>
          </a:p>
          <a:p>
            <a:r>
              <a:rPr lang="en-GB">
                <a:solidFill>
                  <a:srgbClr val="2F528F"/>
                </a:solidFill>
                <a:latin typeface="Calibri" panose="020F0502020204030204" pitchFamily="34" charset="0"/>
              </a:rPr>
              <a:t>■Evolutionary: a strategy of convergence, such as parallel running or a phased approach to introduce new capabilities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Next, determine an approach for the overall strategic direction that will address and mitigate the risks identiﬁed in the Consolidated Gaps, Solutions and Dependencies matrix. The most common implementation methodologies are:</a:t>
            </a:r>
          </a:p>
          <a:p>
            <a:r>
              <a:rPr lang="en-GB">
                <a:solidFill>
                  <a:srgbClr val="2F528F"/>
                </a:solidFill>
                <a:latin typeface="Calibri" panose="020F0502020204030204" pitchFamily="34" charset="0"/>
              </a:rPr>
              <a:t>■Quick win (snapshots)</a:t>
            </a:r>
          </a:p>
          <a:p>
            <a:r>
              <a:rPr lang="en-GB">
                <a:solidFill>
                  <a:srgbClr val="2F528F"/>
                </a:solidFill>
                <a:latin typeface="Calibri" panose="020F0502020204030204" pitchFamily="34" charset="0"/>
              </a:rPr>
              <a:t>■Achievable targets</a:t>
            </a:r>
          </a:p>
          <a:p>
            <a:r>
              <a:rPr lang="en-GB">
                <a:solidFill>
                  <a:srgbClr val="2F528F"/>
                </a:solidFill>
                <a:latin typeface="Calibri" panose="020F0502020204030204" pitchFamily="34" charset="0"/>
              </a:rPr>
              <a:t>■Value chain method</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These approaches and the identiﬁed dependencies should become the basis for the creation of the work packages. This activity terminates with agreement on the Implementation and Migration Strategy for the enterprise.</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144</a:t>
            </a:fld>
            <a:endParaRPr lang="en-GB">
              <a:latin typeface="Calibri" panose="020F0502020204030204" pitchFamily="34" charset="0"/>
            </a:endParaRPr>
          </a:p>
        </p:txBody>
      </p:sp>
    </p:spTree>
    <p:extLst>
      <p:ext uri="{BB962C8B-B14F-4D97-AF65-F5344CB8AC3E}">
        <p14:creationId xmlns:p14="http://schemas.microsoft.com/office/powerpoint/2010/main" val="317835409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5.3a : Describe three basic approaches to implementation.
See : TOGAF® Standard – Architecture Development Method : Page 98 : §9.3.8</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Methodologies as opposed to strategies …</a:t>
            </a:r>
          </a:p>
          <a:p>
            <a:r>
              <a:rPr lang="en-GB">
                <a:solidFill>
                  <a:srgbClr val="2F528F"/>
                </a:solidFill>
                <a:latin typeface="Calibri" panose="020F0502020204030204" pitchFamily="34" charset="0"/>
              </a:rPr>
              <a:t>Determine an approach for the overall strategic direction that will address and mitigate the risks identified in the Consolidated Gaps, Solutions, and Dependencies matrix. The most</a:t>
            </a:r>
          </a:p>
          <a:p>
            <a:r>
              <a:rPr lang="en-GB">
                <a:solidFill>
                  <a:srgbClr val="2F528F"/>
                </a:solidFill>
                <a:latin typeface="Calibri" panose="020F0502020204030204" pitchFamily="34" charset="0"/>
              </a:rPr>
              <a:t>common implementation methodologies are:</a:t>
            </a:r>
          </a:p>
          <a:p>
            <a:pPr marL="309324" indent="-309324">
              <a:buFont typeface="Courier New" panose="02070309020205020404" pitchFamily="49" charset="0"/>
              <a:buChar char="o"/>
            </a:pPr>
            <a:r>
              <a:rPr lang="en-GB">
                <a:solidFill>
                  <a:srgbClr val="2F528F"/>
                </a:solidFill>
                <a:latin typeface="Calibri" panose="020F0502020204030204" pitchFamily="34" charset="0"/>
              </a:rPr>
              <a:t>Quick win (snapshots)</a:t>
            </a:r>
            <a:br>
              <a:rPr lang="en-GB">
                <a:solidFill>
                  <a:srgbClr val="2F528F"/>
                </a:solidFill>
                <a:latin typeface="Calibri" panose="020F0502020204030204" pitchFamily="34" charset="0"/>
              </a:rPr>
            </a:br>
            <a:r>
              <a:rPr lang="en-GB">
                <a:solidFill>
                  <a:srgbClr val="2F528F"/>
                </a:solidFill>
                <a:latin typeface="Calibri" panose="020F0502020204030204"/>
                <a:ea typeface="+mn-ea"/>
              </a:rPr>
              <a:t>Among the high-performing new leaders, one attribute stood out: a strong focus on results. In fact, most of them had managed to secure a “quick win”—a new and visible contribution to the success of the business made early in their tenure. Those who had achieved a quick win scored on average nearly 20% higher than those who hadn’t.</a:t>
            </a:r>
            <a:br>
              <a:rPr lang="en-GB">
                <a:solidFill>
                  <a:srgbClr val="2F528F"/>
                </a:solidFill>
                <a:latin typeface="Calibri" panose="020F0502020204030204"/>
                <a:ea typeface="+mn-ea"/>
              </a:rPr>
            </a:br>
            <a:r>
              <a:rPr lang="en-GB">
                <a:solidFill>
                  <a:srgbClr val="2F528F"/>
                </a:solidFill>
                <a:latin typeface="Calibri" panose="020F0502020204030204"/>
                <a:ea typeface="+mn-ea"/>
              </a:rPr>
              <a:t>A quick win is a crucial form of reassurance to the leaders’ bosses, who hope they have made the right promotion decision; to team members deciding whether to place confidence in their new manager; and to peers trying to determine whether an equal has joined their ranks.</a:t>
            </a:r>
            <a:r>
              <a:rPr lang="en-GB" i="1">
                <a:solidFill>
                  <a:srgbClr val="2F528F"/>
                </a:solidFill>
                <a:latin typeface="Calibri" panose="020F0502020204030204"/>
                <a:ea typeface="+mn-ea"/>
              </a:rPr>
              <a:t> The Quick Wins Paradox, </a:t>
            </a:r>
            <a:r>
              <a:rPr lang="en-GB">
                <a:solidFill>
                  <a:srgbClr val="2F528F"/>
                </a:solidFill>
                <a:latin typeface="Calibri" panose="020F0502020204030204"/>
                <a:ea typeface="+mn-ea"/>
              </a:rPr>
              <a:t>Mark E. Van Buren and Todd </a:t>
            </a:r>
            <a:r>
              <a:rPr lang="en-GB" i="1" err="1">
                <a:solidFill>
                  <a:srgbClr val="2F528F"/>
                </a:solidFill>
                <a:latin typeface="Calibri" panose="020F0502020204030204"/>
                <a:ea typeface="+mn-ea"/>
              </a:rPr>
              <a:t>S</a:t>
            </a:r>
            <a:r>
              <a:rPr lang="en-GB" err="1">
                <a:solidFill>
                  <a:srgbClr val="2F528F"/>
                </a:solidFill>
                <a:latin typeface="Calibri" panose="020F0502020204030204"/>
                <a:ea typeface="+mn-ea"/>
              </a:rPr>
              <a:t>afferstone</a:t>
            </a:r>
            <a:r>
              <a:rPr lang="en-GB" i="1">
                <a:solidFill>
                  <a:srgbClr val="2F528F"/>
                </a:solidFill>
                <a:latin typeface="Calibri" panose="020F0502020204030204"/>
                <a:ea typeface="+mn-ea"/>
              </a:rPr>
              <a:t>, </a:t>
            </a:r>
            <a:r>
              <a:rPr lang="en-GB">
                <a:solidFill>
                  <a:srgbClr val="2F528F"/>
                </a:solidFill>
                <a:latin typeface="Calibri" panose="020F0502020204030204"/>
                <a:ea typeface="+mn-ea"/>
              </a:rPr>
              <a:t>Harvard Business Review (January 2009) </a:t>
            </a:r>
            <a:endParaRPr lang="en-GB">
              <a:solidFill>
                <a:srgbClr val="2F528F"/>
              </a:solidFill>
              <a:latin typeface="Calibri" panose="020F0502020204030204" pitchFamily="34" charset="0"/>
            </a:endParaRPr>
          </a:p>
          <a:p>
            <a:pPr marL="309324" indent="-309324">
              <a:buFont typeface="Courier New" panose="02070309020205020404" pitchFamily="49" charset="0"/>
              <a:buChar char="o"/>
            </a:pPr>
            <a:r>
              <a:rPr lang="en-GB">
                <a:solidFill>
                  <a:srgbClr val="2F528F"/>
                </a:solidFill>
                <a:latin typeface="Calibri" panose="020F0502020204030204" pitchFamily="34" charset="0"/>
              </a:rPr>
              <a:t>Achievable targets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Achievable goals are the pinnacle of a smart goal-setting strategy. Sure, you should be able to achieve your goals, generally speaking. Yet, there is a lot more to achievable goals. This is because goals are high-productivity enablers. By itself, goal-setting provides structure to individual or team efforts.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And making sure that goals are achievable builds on that. Most of all, achievable goals motivate. They become a milestone. One that requires resilience. To put it simply, achievable goals are something people feel. Achievable goals reward because they feel like the achievement that they are.</a:t>
            </a:r>
          </a:p>
          <a:p>
            <a:pPr marL="309324" indent="-309324">
              <a:buFont typeface="Courier New" panose="02070309020205020404" pitchFamily="49" charset="0"/>
              <a:buChar char="o"/>
            </a:pPr>
            <a:r>
              <a:rPr lang="en-GB">
                <a:solidFill>
                  <a:srgbClr val="2F528F"/>
                </a:solidFill>
                <a:latin typeface="Calibri" panose="020F0502020204030204" pitchFamily="34" charset="0"/>
              </a:rPr>
              <a:t>Value chain method</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Porter's Value Chain focuses on systems, and how inputs are changed into the outputs purchased by consumers.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Using this viewpoint, Porter described a chain of activities common to all businesses.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To identify and understand your company's value chain, follow the steps on the next slide …</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9.3.8 Formulate Implementation and Migration Strategy</a:t>
            </a:r>
          </a:p>
          <a:p>
            <a:r>
              <a:rPr lang="en-GB">
                <a:solidFill>
                  <a:srgbClr val="2F528F"/>
                </a:solidFill>
                <a:latin typeface="Calibri" panose="020F0502020204030204" pitchFamily="34" charset="0"/>
              </a:rPr>
              <a:t>Create an overall Implementation and Migration Strategy that will guide the implementation of the Target Architecture, and structure any Transition Architectures. The ﬁrst activity is to determine an overall strategic approach to implementing the solutions and/or exploiting opportunities. There are three basic approaches as follows:</a:t>
            </a:r>
          </a:p>
          <a:p>
            <a:r>
              <a:rPr lang="en-GB">
                <a:solidFill>
                  <a:srgbClr val="2F528F"/>
                </a:solidFill>
                <a:latin typeface="Calibri" panose="020F0502020204030204" pitchFamily="34" charset="0"/>
              </a:rPr>
              <a:t>■Greenﬁeld: a completely new implementation</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145</a:t>
            </a:fld>
            <a:endParaRPr lang="en-GB">
              <a:latin typeface="Calibri" panose="020F0502020204030204" pitchFamily="34" charset="0"/>
            </a:endParaRPr>
          </a:p>
        </p:txBody>
      </p:sp>
    </p:spTree>
    <p:extLst>
      <p:ext uri="{BB962C8B-B14F-4D97-AF65-F5344CB8AC3E}">
        <p14:creationId xmlns:p14="http://schemas.microsoft.com/office/powerpoint/2010/main" val="72693498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b="1">
                <a:solidFill>
                  <a:srgbClr val="2F528F"/>
                </a:solidFill>
                <a:latin typeface="Calibri" panose="020F0502020204030204" pitchFamily="34" charset="0"/>
              </a:rPr>
              <a:t>Outputs of Phase E: </a:t>
            </a:r>
            <a:br>
              <a:rPr lang="en-GB" b="1">
                <a:solidFill>
                  <a:srgbClr val="2F528F"/>
                </a:solidFill>
                <a:latin typeface="Calibri" panose="020F0502020204030204" pitchFamily="34" charset="0"/>
              </a:rPr>
            </a:br>
            <a:endParaRPr lang="en-GB" b="1">
              <a:solidFill>
                <a:srgbClr val="2F528F"/>
              </a:solidFill>
              <a:latin typeface="Calibri" panose="020F0502020204030204" pitchFamily="34" charset="0"/>
            </a:endParaRPr>
          </a:p>
          <a:p>
            <a:pPr marL="309324" indent="-309324">
              <a:buFont typeface="Courier New" panose="02070309020205020404" pitchFamily="49" charset="0"/>
              <a:buChar char="o"/>
            </a:pPr>
            <a:r>
              <a:rPr lang="en-GB">
                <a:solidFill>
                  <a:srgbClr val="2F528F"/>
                </a:solidFill>
                <a:latin typeface="Calibri" panose="020F0502020204030204" pitchFamily="34" charset="0"/>
              </a:rPr>
              <a:t>Statement of Architecture Work</a:t>
            </a:r>
          </a:p>
          <a:p>
            <a:pPr marL="309324" indent="-309324">
              <a:buFont typeface="Courier New" panose="02070309020205020404" pitchFamily="49" charset="0"/>
              <a:buChar char="o"/>
            </a:pPr>
            <a:r>
              <a:rPr lang="en-GB">
                <a:solidFill>
                  <a:srgbClr val="2F528F"/>
                </a:solidFill>
                <a:latin typeface="Calibri" panose="020F0502020204030204" pitchFamily="34" charset="0"/>
              </a:rPr>
              <a:t>Architecture Vision</a:t>
            </a:r>
          </a:p>
          <a:p>
            <a:pPr marL="309324" indent="-309324">
              <a:buFont typeface="Courier New" panose="02070309020205020404" pitchFamily="49" charset="0"/>
              <a:buChar char="o"/>
            </a:pPr>
            <a:r>
              <a:rPr lang="en-GB">
                <a:solidFill>
                  <a:srgbClr val="2F528F"/>
                </a:solidFill>
                <a:latin typeface="Calibri" panose="020F0502020204030204" pitchFamily="34" charset="0"/>
              </a:rPr>
              <a:t>Draft Architecture Definition Document, including:</a:t>
            </a:r>
          </a:p>
          <a:p>
            <a:pPr marL="804243" lvl="1" indent="-309324">
              <a:buFont typeface="Arial" panose="020B0604020202020204" pitchFamily="34" charset="0"/>
              <a:buChar char="•"/>
            </a:pPr>
            <a:r>
              <a:rPr lang="en-GB">
                <a:solidFill>
                  <a:srgbClr val="2F528F"/>
                </a:solidFill>
                <a:latin typeface="Calibri" panose="020F0502020204030204" pitchFamily="34" charset="0"/>
              </a:rPr>
              <a:t>Transition Architectures, if any</a:t>
            </a:r>
          </a:p>
          <a:p>
            <a:pPr marL="309324" indent="-309324">
              <a:buFont typeface="Courier New" panose="02070309020205020404" pitchFamily="49" charset="0"/>
              <a:buChar char="o"/>
            </a:pPr>
            <a:r>
              <a:rPr lang="en-GB">
                <a:solidFill>
                  <a:srgbClr val="2F528F"/>
                </a:solidFill>
                <a:latin typeface="Calibri" panose="020F0502020204030204" pitchFamily="34" charset="0"/>
              </a:rPr>
              <a:t>Draft Architecture Requirements Specification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Consolidated Gaps, Solutions and Dependencies Assessment</a:t>
            </a:r>
          </a:p>
          <a:p>
            <a:pPr marL="309324" indent="-309324">
              <a:buFont typeface="Courier New" panose="02070309020205020404" pitchFamily="49" charset="0"/>
              <a:buChar char="o"/>
            </a:pPr>
            <a:r>
              <a:rPr lang="en-US">
                <a:solidFill>
                  <a:srgbClr val="2F528F"/>
                </a:solidFill>
                <a:latin typeface="Calibri" panose="020F0502020204030204" pitchFamily="34" charset="0"/>
              </a:rPr>
              <a:t>Capability Assessment, including:</a:t>
            </a:r>
          </a:p>
          <a:p>
            <a:pPr marL="804243" lvl="1" indent="-309324">
              <a:buFont typeface="Arial" panose="020B0604020202020204" pitchFamily="34" charset="0"/>
              <a:buChar char="•"/>
            </a:pPr>
            <a:r>
              <a:rPr lang="en-US">
                <a:solidFill>
                  <a:srgbClr val="2F528F"/>
                </a:solidFill>
                <a:latin typeface="Calibri" panose="020F0502020204030204" pitchFamily="34" charset="0"/>
              </a:rPr>
              <a:t>Business Capability Assessment</a:t>
            </a:r>
          </a:p>
          <a:p>
            <a:pPr marL="804243" lvl="1" indent="-309324">
              <a:buFont typeface="Arial" panose="020B0604020202020204" pitchFamily="34" charset="0"/>
              <a:buChar char="•"/>
            </a:pPr>
            <a:r>
              <a:rPr lang="en-US">
                <a:solidFill>
                  <a:srgbClr val="2F528F"/>
                </a:solidFill>
                <a:latin typeface="Calibri" panose="020F0502020204030204" pitchFamily="34" charset="0"/>
              </a:rPr>
              <a:t>IT Capability Assessment</a:t>
            </a:r>
          </a:p>
          <a:p>
            <a:pPr marL="309324" indent="-309324">
              <a:buFont typeface="Courier New" panose="02070309020205020404" pitchFamily="49" charset="0"/>
              <a:buChar char="o"/>
            </a:pPr>
            <a:r>
              <a:rPr lang="en-US">
                <a:solidFill>
                  <a:srgbClr val="2F528F"/>
                </a:solidFill>
                <a:latin typeface="Calibri" panose="020F0502020204030204" pitchFamily="34" charset="0"/>
              </a:rPr>
              <a:t>Architecture Roadmap, including:</a:t>
            </a:r>
          </a:p>
          <a:p>
            <a:pPr marL="804243" lvl="1" indent="-309324">
              <a:buFont typeface="Arial" panose="020B0604020202020204" pitchFamily="34" charset="0"/>
              <a:buChar char="•"/>
            </a:pPr>
            <a:r>
              <a:rPr lang="en-US">
                <a:solidFill>
                  <a:srgbClr val="2F528F"/>
                </a:solidFill>
                <a:latin typeface="Calibri" panose="020F0502020204030204" pitchFamily="34" charset="0"/>
              </a:rPr>
              <a:t>Work Package portfolio</a:t>
            </a:r>
          </a:p>
          <a:p>
            <a:pPr marL="804243" lvl="1" indent="-309324">
              <a:buFont typeface="Arial" panose="020B0604020202020204" pitchFamily="34" charset="0"/>
              <a:buChar char="•"/>
            </a:pPr>
            <a:r>
              <a:rPr lang="en-GB">
                <a:solidFill>
                  <a:srgbClr val="2F528F"/>
                </a:solidFill>
                <a:latin typeface="Calibri" panose="020F0502020204030204" pitchFamily="34" charset="0"/>
              </a:rPr>
              <a:t>Identification of Transition Architectures</a:t>
            </a:r>
          </a:p>
          <a:p>
            <a:pPr marL="804243" lvl="1" indent="-309324">
              <a:buFont typeface="Arial" panose="020B0604020202020204" pitchFamily="34" charset="0"/>
              <a:buChar char="•"/>
            </a:pPr>
            <a:r>
              <a:rPr lang="en-GB">
                <a:solidFill>
                  <a:srgbClr val="2F528F"/>
                </a:solidFill>
                <a:latin typeface="Calibri" panose="020F0502020204030204" pitchFamily="34" charset="0"/>
              </a:rPr>
              <a:t>Implementation Factor Assessment and Deduction Matrix</a:t>
            </a:r>
            <a:endParaRPr lang="en-US">
              <a:solidFill>
                <a:srgbClr val="2F528F"/>
              </a:solidFill>
              <a:latin typeface="Calibri" panose="020F0502020204030204" pitchFamily="34" charset="0"/>
            </a:endParaRPr>
          </a:p>
          <a:p>
            <a:pPr marL="309324" indent="-309324">
              <a:buFont typeface="Courier New" panose="02070309020205020404" pitchFamily="49" charset="0"/>
              <a:buChar char="o"/>
            </a:pPr>
            <a:r>
              <a:rPr lang="en-GB">
                <a:solidFill>
                  <a:srgbClr val="2F528F"/>
                </a:solidFill>
                <a:latin typeface="Calibri" panose="020F0502020204030204" pitchFamily="34" charset="0"/>
              </a:rPr>
              <a:t>Implementation &amp; Migration Plan (outline)</a:t>
            </a:r>
          </a:p>
          <a:p>
            <a:pPr marL="309324" indent="-309324" defTabSz="494919">
              <a:buFont typeface="Courier New" panose="02070309020205020404" pitchFamily="49" charset="0"/>
              <a:buChar char="o"/>
            </a:pPr>
            <a:r>
              <a:rPr lang="en-US">
                <a:solidFill>
                  <a:srgbClr val="2F528F"/>
                </a:solidFill>
                <a:latin typeface="+mn-lt"/>
                <a:ea typeface="+mn-ea"/>
              </a:rPr>
              <a:t>Request for Architecture Work</a:t>
            </a:r>
          </a:p>
          <a:p>
            <a:pPr marL="309324" indent="-309324" defTabSz="494919">
              <a:buFont typeface="Courier New" panose="02070309020205020404" pitchFamily="49" charset="0"/>
              <a:buChar char="o"/>
            </a:pPr>
            <a:r>
              <a:rPr lang="en-US">
                <a:solidFill>
                  <a:srgbClr val="2F528F"/>
                </a:solidFill>
                <a:latin typeface="+mn-lt"/>
                <a:ea typeface="+mn-ea"/>
              </a:rPr>
              <a:t>Communications Plan</a:t>
            </a:r>
          </a:p>
          <a:p>
            <a:pPr marL="309324" indent="-309324" defTabSz="494919">
              <a:buFont typeface="Courier New" panose="02070309020205020404" pitchFamily="49" charset="0"/>
              <a:buChar char="o"/>
            </a:pPr>
            <a:r>
              <a:rPr lang="en-US">
                <a:solidFill>
                  <a:srgbClr val="2F528F"/>
                </a:solidFill>
                <a:latin typeface="+mn-lt"/>
                <a:ea typeface="+mn-ea"/>
              </a:rPr>
              <a:t>Organizational Model for Enterprise Architecture</a:t>
            </a:r>
          </a:p>
          <a:p>
            <a:pPr marL="309324" indent="-309324" defTabSz="494919">
              <a:buFont typeface="Courier New" panose="02070309020205020404" pitchFamily="49" charset="0"/>
              <a:buChar char="o"/>
            </a:pPr>
            <a:r>
              <a:rPr lang="en-US">
                <a:solidFill>
                  <a:srgbClr val="2F528F"/>
                </a:solidFill>
                <a:latin typeface="+mn-lt"/>
                <a:ea typeface="+mn-ea"/>
              </a:rPr>
              <a:t>Governance Models and Frameworks</a:t>
            </a:r>
          </a:p>
          <a:p>
            <a:pPr marL="309324" indent="-309324" defTabSz="494919">
              <a:buFont typeface="Courier New" panose="02070309020205020404" pitchFamily="49" charset="0"/>
              <a:buChar char="o"/>
            </a:pPr>
            <a:r>
              <a:rPr lang="en-US">
                <a:solidFill>
                  <a:srgbClr val="2F528F"/>
                </a:solidFill>
                <a:latin typeface="+mn-lt"/>
                <a:ea typeface="+mn-ea"/>
              </a:rPr>
              <a:t>Tailored Architecture Framework</a:t>
            </a:r>
          </a:p>
          <a:p>
            <a:pPr marL="309324" indent="-309324" defTabSz="494919">
              <a:buFont typeface="Courier New" panose="02070309020205020404" pitchFamily="49" charset="0"/>
              <a:buChar char="o"/>
            </a:pPr>
            <a:r>
              <a:rPr lang="en-US">
                <a:solidFill>
                  <a:srgbClr val="2F528F"/>
                </a:solidFill>
                <a:latin typeface="+mn-lt"/>
                <a:ea typeface="+mn-ea"/>
              </a:rPr>
              <a:t>Statement of Architecture Work</a:t>
            </a:r>
          </a:p>
          <a:p>
            <a:pPr marL="309324" indent="-309324" defTabSz="494919">
              <a:buFont typeface="Courier New" panose="02070309020205020404" pitchFamily="49" charset="0"/>
              <a:buChar char="o"/>
            </a:pPr>
            <a:r>
              <a:rPr lang="en-US">
                <a:solidFill>
                  <a:srgbClr val="2F528F"/>
                </a:solidFill>
                <a:latin typeface="+mn-lt"/>
                <a:ea typeface="+mn-ea"/>
              </a:rPr>
              <a:t>Architecture Vision</a:t>
            </a:r>
          </a:p>
          <a:p>
            <a:pPr marL="309324" indent="-309324" defTabSz="494919">
              <a:buFont typeface="Courier New" panose="02070309020205020404" pitchFamily="49" charset="0"/>
              <a:buChar char="o"/>
            </a:pPr>
            <a:r>
              <a:rPr lang="en-US">
                <a:solidFill>
                  <a:srgbClr val="2F528F"/>
                </a:solidFill>
                <a:latin typeface="+mn-lt"/>
                <a:ea typeface="+mn-ea"/>
              </a:rPr>
              <a:t>Architecture Repository</a:t>
            </a:r>
          </a:p>
          <a:p>
            <a:pPr marL="309324" indent="-309324" defTabSz="494919">
              <a:buFont typeface="Courier New" panose="02070309020205020404" pitchFamily="49" charset="0"/>
              <a:buChar char="o"/>
            </a:pPr>
            <a:r>
              <a:rPr lang="en-US">
                <a:solidFill>
                  <a:srgbClr val="2F528F"/>
                </a:solidFill>
                <a:latin typeface="+mn-lt"/>
                <a:ea typeface="+mn-ea"/>
              </a:rPr>
              <a:t>Change Requests for existing programs and projects</a:t>
            </a:r>
            <a:endParaRPr lang="en-US">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146</a:t>
            </a:fld>
            <a:endParaRPr lang="en-GB">
              <a:latin typeface="Calibri" panose="020F0502020204030204" pitchFamily="34" charset="0"/>
            </a:endParaRPr>
          </a:p>
        </p:txBody>
      </p:sp>
    </p:spTree>
    <p:extLst>
      <p:ext uri="{BB962C8B-B14F-4D97-AF65-F5344CB8AC3E}">
        <p14:creationId xmlns:p14="http://schemas.microsoft.com/office/powerpoint/2010/main" val="397155698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defTabSz="989838">
              <a:defRPr/>
            </a:pPr>
            <a:r>
              <a:rPr lang="en-GB" b="1">
                <a:solidFill>
                  <a:srgbClr val="2F528F"/>
                </a:solidFill>
                <a:latin typeface="Calibri" panose="020F0502020204030204" pitchFamily="34" charset="0"/>
              </a:rPr>
              <a:t>Steps</a:t>
            </a:r>
          </a:p>
          <a:p>
            <a:pPr>
              <a:spcBef>
                <a:spcPts val="325"/>
              </a:spcBef>
            </a:pPr>
            <a:r>
              <a:rPr lang="en-GB">
                <a:solidFill>
                  <a:srgbClr val="2F528F"/>
                </a:solidFill>
                <a:latin typeface="Calibri" panose="020F0502020204030204" pitchFamily="34" charset="0"/>
              </a:rPr>
              <a:t>The main benefits of having ‘tick lists’ are threefold:</a:t>
            </a:r>
          </a:p>
          <a:p>
            <a:pPr marL="371189" indent="-371189">
              <a:spcBef>
                <a:spcPts val="325"/>
              </a:spcBef>
              <a:buAutoNum type="arabicPeriod"/>
            </a:pPr>
            <a:r>
              <a:rPr lang="en-GB">
                <a:solidFill>
                  <a:srgbClr val="2F528F"/>
                </a:solidFill>
                <a:latin typeface="Calibri" panose="020F0502020204030204" pitchFamily="34" charset="0"/>
              </a:rPr>
              <a:t>You can see clearly what must be done and organize resource accordingly.</a:t>
            </a:r>
          </a:p>
          <a:p>
            <a:pPr marL="371189" indent="-371189">
              <a:spcBef>
                <a:spcPts val="325"/>
              </a:spcBef>
              <a:buAutoNum type="arabicPeriod"/>
            </a:pPr>
            <a:r>
              <a:rPr lang="en-GB">
                <a:solidFill>
                  <a:srgbClr val="2F528F"/>
                </a:solidFill>
                <a:latin typeface="Calibri" panose="020F0502020204030204" pitchFamily="34" charset="0"/>
              </a:rPr>
              <a:t>Management is less arduous – there is a clear list of what must be done, and to what precision.</a:t>
            </a:r>
          </a:p>
          <a:p>
            <a:pPr marL="371189" indent="-371189">
              <a:spcBef>
                <a:spcPts val="325"/>
              </a:spcBef>
              <a:buAutoNum type="arabicPeriod"/>
            </a:pPr>
            <a:r>
              <a:rPr lang="en-GB">
                <a:solidFill>
                  <a:srgbClr val="2F528F"/>
                </a:solidFill>
                <a:latin typeface="Calibri" panose="020F0502020204030204" pitchFamily="34" charset="0"/>
              </a:rPr>
              <a:t>You clearly know when you have finished.</a:t>
            </a:r>
          </a:p>
          <a:p>
            <a:pPr algn="l"/>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While Phase E can be considered as the Phase where the overall Program, necessary to realize the Architecture, is worked out …</a:t>
            </a:r>
          </a:p>
          <a:p>
            <a:pPr algn="l"/>
            <a:r>
              <a:rPr lang="en-GB">
                <a:solidFill>
                  <a:srgbClr val="2F528F"/>
                </a:solidFill>
                <a:latin typeface="Calibri" panose="020F0502020204030204" pitchFamily="34" charset="0"/>
                <a:cs typeface="Calibri" panose="020F0502020204030204" pitchFamily="34" charset="0"/>
              </a:rPr>
              <a:t>Phase F is about </a:t>
            </a:r>
            <a:r>
              <a:rPr lang="en-GB">
                <a:solidFill>
                  <a:srgbClr val="2F528F"/>
                </a:solidFill>
                <a:latin typeface="Calibri" panose="020F0502020204030204" pitchFamily="34" charset="0"/>
              </a:rPr>
              <a:t>the creation of a viable Implementation and Migration Plan in co-operation with the portfolio and project managers</a:t>
            </a:r>
            <a:r>
              <a:rPr lang="en-GB">
                <a:solidFill>
                  <a:srgbClr val="2F528F"/>
                </a:solidFill>
                <a:latin typeface="Calibri" panose="020F0502020204030204" pitchFamily="34" charset="0"/>
                <a:cs typeface="Calibri" panose="020F0502020204030204" pitchFamily="34" charset="0"/>
              </a:rPr>
              <a:t>.</a:t>
            </a:r>
            <a:endParaRPr lang="en-GB">
              <a:solidFill>
                <a:srgbClr val="2F528F"/>
              </a:solidFill>
              <a:latin typeface="Calibri" panose="020F0502020204030204" pitchFamily="34" charset="0"/>
            </a:endParaRPr>
          </a:p>
          <a:p>
            <a:pPr defTabSz="989838">
              <a:defRPr/>
            </a:pPr>
            <a:r>
              <a:rPr lang="en-GB">
                <a:solidFill>
                  <a:srgbClr val="2F528F"/>
                </a:solidFill>
                <a:latin typeface="Calibri" panose="020F0502020204030204" pitchFamily="34" charset="0"/>
                <a:cs typeface="Calibri" panose="020F0502020204030204" pitchFamily="34" charset="0"/>
              </a:rPr>
              <a:t>The TOGAF® Standard generic set of Steps are in the next slides. Consider these as a template from which to construct the set that is tailored to your specific Architecture cycle.</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147</a:t>
            </a:fld>
            <a:endParaRPr lang="en-GB">
              <a:latin typeface="Calibri" panose="020F0502020204030204" pitchFamily="34" charset="0"/>
            </a:endParaRPr>
          </a:p>
        </p:txBody>
      </p:sp>
    </p:spTree>
    <p:extLst>
      <p:ext uri="{BB962C8B-B14F-4D97-AF65-F5344CB8AC3E}">
        <p14:creationId xmlns:p14="http://schemas.microsoft.com/office/powerpoint/2010/main" val="340500610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a:tabLst>
                <a:tab pos="2428197" algn="l"/>
              </a:tabLst>
            </a:pPr>
            <a:r>
              <a:rPr lang="en-GB" b="1">
                <a:solidFill>
                  <a:srgbClr val="2F528F"/>
                </a:solidFill>
                <a:latin typeface="Calibri" panose="020F0502020204030204" pitchFamily="34" charset="0"/>
                <a:cs typeface="Calibri" panose="020F0502020204030204" pitchFamily="34" charset="0"/>
              </a:rPr>
              <a:t>Phase F</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Steps - Classic View	</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Associated with each step is a generic list of tasks.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This will be adapted as fitting for each project.</a:t>
            </a:r>
          </a:p>
          <a:p>
            <a:pPr algn="l"/>
            <a:r>
              <a:rPr lang="en-GB">
                <a:solidFill>
                  <a:srgbClr val="2F528F"/>
                </a:solidFill>
                <a:latin typeface="Calibri" panose="020F0502020204030204" pitchFamily="34" charset="0"/>
                <a:cs typeface="Calibri" panose="020F0502020204030204" pitchFamily="34" charset="0"/>
              </a:rPr>
              <a:t>The order is not very Important.</a:t>
            </a:r>
          </a:p>
          <a:p>
            <a:pPr algn="l"/>
            <a:r>
              <a:rPr lang="en-GB">
                <a:solidFill>
                  <a:srgbClr val="2F528F"/>
                </a:solidFill>
                <a:latin typeface="Calibri" panose="020F0502020204030204" pitchFamily="34" charset="0"/>
                <a:cs typeface="Calibri" panose="020F0502020204030204" pitchFamily="34" charset="0"/>
              </a:rPr>
              <a:t>It is important that at the end of the phase there is a  </a:t>
            </a:r>
            <a:r>
              <a:rPr lang="en-GB">
                <a:solidFill>
                  <a:srgbClr val="2F528F"/>
                </a:solidFill>
                <a:latin typeface="Calibri" panose="020F0502020204030204" pitchFamily="34" charset="0"/>
                <a:cs typeface="Calibri" panose="020F0502020204030204" pitchFamily="34" charset="0"/>
                <a:sym typeface="Wingdings" panose="05000000000000000000" pitchFamily="2" charset="2"/>
              </a:rPr>
              <a:t></a:t>
            </a:r>
            <a:r>
              <a:rPr lang="en-GB">
                <a:solidFill>
                  <a:srgbClr val="2F528F"/>
                </a:solidFill>
                <a:latin typeface="Calibri" panose="020F0502020204030204" pitchFamily="34" charset="0"/>
                <a:cs typeface="Calibri" panose="020F0502020204030204" pitchFamily="34" charset="0"/>
              </a:rPr>
              <a:t> in every box </a:t>
            </a:r>
          </a:p>
          <a:p>
            <a:pPr algn="l"/>
            <a:r>
              <a:rPr lang="en-GB">
                <a:solidFill>
                  <a:srgbClr val="2F528F"/>
                </a:solidFill>
                <a:latin typeface="Calibri" panose="020F0502020204030204" pitchFamily="34" charset="0"/>
                <a:cs typeface="Calibri" panose="020F0502020204030204" pitchFamily="34" charset="0"/>
              </a:rPr>
              <a:t>[of the adapted list] or a reason why not!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148</a:t>
            </a:fld>
            <a:endParaRPr lang="en-GB">
              <a:latin typeface="Calibri" panose="020F0502020204030204" pitchFamily="34" charset="0"/>
            </a:endParaRPr>
          </a:p>
        </p:txBody>
      </p:sp>
    </p:spTree>
    <p:extLst>
      <p:ext uri="{BB962C8B-B14F-4D97-AF65-F5344CB8AC3E}">
        <p14:creationId xmlns:p14="http://schemas.microsoft.com/office/powerpoint/2010/main" val="253918228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Q-43
Level=2 : L.O.= 5.6a : Explain the impact of the migration projects on the organization and the coordination required.
See: TOGAF® Standard – Architecture Development Method : Page 106 : §10.3</a:t>
            </a:r>
          </a:p>
          <a:p>
            <a:endParaRPr lang="en-US" b="1">
              <a:solidFill>
                <a:srgbClr val="2F528F"/>
              </a:solidFill>
              <a:latin typeface="Calibri" panose="020F0502020204030204" pitchFamily="34" charset="0"/>
            </a:endParaRPr>
          </a:p>
          <a:p>
            <a:r>
              <a:rPr lang="en-US" b="1">
                <a:solidFill>
                  <a:srgbClr val="2F528F"/>
                </a:solidFill>
                <a:latin typeface="Calibri" panose="020F0502020204030204" pitchFamily="34" charset="0"/>
              </a:rPr>
              <a:t>Step 1:Confirm Management Framework Interactions for the Implementation and Migration Plan</a:t>
            </a:r>
          </a:p>
          <a:p>
            <a:pPr marL="185595" indent="-185595">
              <a:buFont typeface="Courier New" panose="02070309020205020404" pitchFamily="49" charset="0"/>
              <a:buChar char="o"/>
            </a:pPr>
            <a:r>
              <a:rPr lang="en-GB">
                <a:solidFill>
                  <a:srgbClr val="2F528F"/>
                </a:solidFill>
                <a:latin typeface="Calibri" panose="020F0502020204030204" pitchFamily="34" charset="0"/>
              </a:rPr>
              <a:t>Coordinate the Implementation and Migration Plan with the management frameworks in use within the organization:</a:t>
            </a:r>
          </a:p>
          <a:p>
            <a:pPr marL="680514" lvl="1" indent="-185595">
              <a:buFont typeface="Arial" panose="020B0604020202020204" pitchFamily="34" charset="0"/>
              <a:buChar char="•"/>
            </a:pPr>
            <a:r>
              <a:rPr lang="en-GB">
                <a:solidFill>
                  <a:srgbClr val="2F528F"/>
                </a:solidFill>
                <a:latin typeface="Calibri" panose="020F0502020204030204" pitchFamily="34" charset="0"/>
              </a:rPr>
              <a:t>Business Planning</a:t>
            </a:r>
          </a:p>
          <a:p>
            <a:pPr marL="680514" lvl="1" indent="-185595">
              <a:buFont typeface="Arial" panose="020B0604020202020204" pitchFamily="34" charset="0"/>
              <a:buChar char="•"/>
            </a:pPr>
            <a:r>
              <a:rPr lang="en-GB">
                <a:solidFill>
                  <a:srgbClr val="2F528F"/>
                </a:solidFill>
                <a:latin typeface="Calibri" panose="020F0502020204030204" pitchFamily="34" charset="0"/>
              </a:rPr>
              <a:t>Enterprise Architecture</a:t>
            </a:r>
          </a:p>
          <a:p>
            <a:pPr marL="680514" lvl="1" indent="-185595">
              <a:buFont typeface="Arial" panose="020B0604020202020204" pitchFamily="34" charset="0"/>
              <a:buChar char="•"/>
            </a:pPr>
            <a:r>
              <a:rPr lang="en-GB">
                <a:solidFill>
                  <a:srgbClr val="2F528F"/>
                </a:solidFill>
                <a:latin typeface="Calibri" panose="020F0502020204030204" pitchFamily="34" charset="0"/>
              </a:rPr>
              <a:t>Portfolio/Project Management</a:t>
            </a:r>
          </a:p>
          <a:p>
            <a:pPr marL="680514" lvl="1" indent="-185595">
              <a:buFont typeface="Arial" panose="020B0604020202020204" pitchFamily="34" charset="0"/>
              <a:buChar char="•"/>
            </a:pPr>
            <a:r>
              <a:rPr lang="en-GB">
                <a:solidFill>
                  <a:srgbClr val="2F528F"/>
                </a:solidFill>
                <a:latin typeface="Calibri" panose="020F0502020204030204" pitchFamily="34" charset="0"/>
              </a:rPr>
              <a:t>Operations Management</a:t>
            </a:r>
          </a:p>
          <a:p>
            <a:pPr marL="185595" indent="-185595">
              <a:buFont typeface="Courier New" panose="02070309020205020404" pitchFamily="49" charset="0"/>
              <a:buChar char="o"/>
            </a:pPr>
            <a:r>
              <a:rPr lang="en-GB">
                <a:solidFill>
                  <a:srgbClr val="2F528F"/>
                </a:solidFill>
                <a:latin typeface="Calibri" panose="020F0502020204030204" pitchFamily="34" charset="0"/>
              </a:rPr>
              <a:t>The outcome of this step may well be that the Implementation and Migration Plan could be part of a different plan produced by another framework with Enterprise Architecture participation</a:t>
            </a:r>
          </a:p>
          <a:p>
            <a:r>
              <a:rPr lang="en-US" b="1">
                <a:solidFill>
                  <a:srgbClr val="2F528F"/>
                </a:solidFill>
                <a:latin typeface="Calibri" panose="020F0502020204030204" pitchFamily="34" charset="0"/>
              </a:rPr>
              <a:t>Step 2: Assign a Business Value to Each Work Package</a:t>
            </a:r>
          </a:p>
          <a:p>
            <a:pPr marL="185595" indent="-185595">
              <a:buFont typeface="Courier New" panose="02070309020205020404" pitchFamily="49" charset="0"/>
              <a:buChar char="o"/>
            </a:pPr>
            <a:r>
              <a:rPr lang="en-GB">
                <a:solidFill>
                  <a:srgbClr val="2F528F"/>
                </a:solidFill>
                <a:latin typeface="Calibri" panose="020F0502020204030204" pitchFamily="34" charset="0"/>
              </a:rPr>
              <a:t>Establish what constitutes business value within the organization, how it is measured, and apply this to each of the project (/increments)</a:t>
            </a:r>
          </a:p>
          <a:p>
            <a:pPr marL="185595" indent="-185595">
              <a:buFont typeface="Courier New" panose="02070309020205020404" pitchFamily="49" charset="0"/>
              <a:buChar char="o"/>
            </a:pPr>
            <a:r>
              <a:rPr lang="en-GB">
                <a:solidFill>
                  <a:srgbClr val="2F528F"/>
                </a:solidFill>
                <a:latin typeface="Calibri" panose="020F0502020204030204" pitchFamily="34" charset="0"/>
              </a:rPr>
              <a:t>If Capability-Based Planning used, then business values associated with the capabilities and associated increments are be used to assign the business values for deliverables</a:t>
            </a:r>
          </a:p>
          <a:p>
            <a:pPr marL="185595" indent="-185595">
              <a:buFont typeface="Courier New" panose="02070309020205020404" pitchFamily="49" charset="0"/>
              <a:buChar char="o"/>
            </a:pPr>
            <a:r>
              <a:rPr lang="en-GB">
                <a:solidFill>
                  <a:srgbClr val="2F528F"/>
                </a:solidFill>
                <a:latin typeface="Calibri" panose="020F0502020204030204" pitchFamily="34" charset="0"/>
              </a:rPr>
              <a:t>Use the work packages as a basis of identifying projects that will be in the Implementation and Migration Plan</a:t>
            </a:r>
          </a:p>
          <a:p>
            <a:pPr marL="185595" indent="-185595">
              <a:buFont typeface="Courier New" panose="02070309020205020404" pitchFamily="49" charset="0"/>
              <a:buChar char="o"/>
            </a:pPr>
            <a:r>
              <a:rPr lang="en-GB">
                <a:solidFill>
                  <a:srgbClr val="2F528F"/>
                </a:solidFill>
                <a:latin typeface="Calibri" panose="020F0502020204030204" pitchFamily="34" charset="0"/>
              </a:rPr>
              <a:t>Risks are assigned to the projects by aggregating risks identified in the Consolidated Gaps, Solutions, and Dependencies Matrix</a:t>
            </a:r>
          </a:p>
          <a:p>
            <a:pPr marL="185595" indent="-185595">
              <a:buFont typeface="Courier New" panose="02070309020205020404" pitchFamily="49" charset="0"/>
              <a:buChar char="o"/>
            </a:pPr>
            <a:r>
              <a:rPr lang="en-GB">
                <a:solidFill>
                  <a:srgbClr val="2F528F"/>
                </a:solidFill>
                <a:latin typeface="Calibri" panose="020F0502020204030204" pitchFamily="34" charset="0"/>
              </a:rPr>
              <a:t>Estimate the business value for each project using the Business Value Assessment Technique</a:t>
            </a:r>
          </a:p>
          <a:p>
            <a:r>
              <a:rPr lang="en-US" b="1">
                <a:solidFill>
                  <a:srgbClr val="2F528F"/>
                </a:solidFill>
                <a:latin typeface="Calibri" panose="020F0502020204030204" pitchFamily="34" charset="0"/>
              </a:rPr>
              <a:t>Step 3: Estimate Resource Requirements, Project Timings, and Availability/Delivery Vehicle</a:t>
            </a:r>
          </a:p>
          <a:p>
            <a:pPr marL="185595" indent="-185595">
              <a:buFont typeface="Courier New" panose="02070309020205020404" pitchFamily="49" charset="0"/>
              <a:buChar char="o"/>
            </a:pPr>
            <a:r>
              <a:rPr lang="en-GB">
                <a:solidFill>
                  <a:srgbClr val="2F528F"/>
                </a:solidFill>
                <a:latin typeface="Calibri" panose="020F0502020204030204" pitchFamily="34" charset="0"/>
              </a:rPr>
              <a:t>Determine costs to create the capability</a:t>
            </a:r>
          </a:p>
          <a:p>
            <a:pPr marL="185595" indent="-185595">
              <a:buFont typeface="Courier New" panose="02070309020205020404" pitchFamily="49" charset="0"/>
              <a:buChar char="o"/>
            </a:pPr>
            <a:r>
              <a:rPr lang="en-GB">
                <a:solidFill>
                  <a:srgbClr val="2F528F"/>
                </a:solidFill>
                <a:latin typeface="Calibri" panose="020F0502020204030204" pitchFamily="34" charset="0"/>
              </a:rPr>
              <a:t>Determine costs to run and sustain the capability</a:t>
            </a:r>
          </a:p>
          <a:p>
            <a:pPr marL="185595" indent="-185595">
              <a:buFont typeface="Courier New" panose="02070309020205020404" pitchFamily="49" charset="0"/>
              <a:buChar char="o"/>
            </a:pPr>
            <a:r>
              <a:rPr lang="en-GB">
                <a:solidFill>
                  <a:srgbClr val="2F528F"/>
                </a:solidFill>
                <a:latin typeface="Calibri" panose="020F0502020204030204" pitchFamily="34" charset="0"/>
              </a:rPr>
              <a:t>Identify opportunities to offset costs by decommissioning existing systems</a:t>
            </a:r>
          </a:p>
          <a:p>
            <a:pPr marL="185595" indent="-185595">
              <a:buFont typeface="Courier New" panose="02070309020205020404" pitchFamily="49" charset="0"/>
              <a:buChar char="o"/>
            </a:pPr>
            <a:r>
              <a:rPr lang="en-GB">
                <a:solidFill>
                  <a:srgbClr val="2F528F"/>
                </a:solidFill>
                <a:latin typeface="Calibri" panose="020F0502020204030204" pitchFamily="34" charset="0"/>
              </a:rPr>
              <a:t>Assign resources to each activity and aggregate them at the project increment and project level</a:t>
            </a:r>
          </a:p>
          <a:p>
            <a:pPr defTabSz="989838">
              <a:defRPr/>
            </a:pPr>
            <a:r>
              <a:rPr lang="en-US" b="1">
                <a:solidFill>
                  <a:srgbClr val="2F528F"/>
                </a:solidFill>
                <a:latin typeface="Calibri" panose="020F0502020204030204" pitchFamily="34" charset="0"/>
              </a:rPr>
              <a:t>Step 4: Prioritize the Migration Projects through the Conduct of a Cost/Benefit Assessment and Risk Validation </a:t>
            </a:r>
          </a:p>
          <a:p>
            <a:pPr marL="185595" indent="-185595">
              <a:lnSpc>
                <a:spcPct val="110000"/>
              </a:lnSpc>
              <a:spcBef>
                <a:spcPct val="30000"/>
              </a:spcBef>
              <a:spcAft>
                <a:spcPct val="30000"/>
              </a:spcAft>
              <a:buFont typeface="Courier New" panose="02070309020205020404" pitchFamily="49" charset="0"/>
              <a:buChar char="o"/>
            </a:pPr>
            <a:r>
              <a:rPr lang="en-US">
                <a:solidFill>
                  <a:srgbClr val="2F528F"/>
                </a:solidFill>
                <a:latin typeface="Calibri" panose="020F0502020204030204" pitchFamily="34" charset="0"/>
              </a:rPr>
              <a:t>Prioritize the projects by ascertaining their business value against the cost of delivering them</a:t>
            </a:r>
            <a:endParaRPr lang="en-GB">
              <a:solidFill>
                <a:srgbClr val="2F528F"/>
              </a:solidFill>
              <a:latin typeface="Calibri" panose="020F0502020204030204" pitchFamily="34" charset="0"/>
            </a:endParaRPr>
          </a:p>
          <a:p>
            <a:pPr marL="185595" indent="-185595">
              <a:lnSpc>
                <a:spcPct val="110000"/>
              </a:lnSpc>
              <a:spcBef>
                <a:spcPct val="30000"/>
              </a:spcBef>
              <a:spcAft>
                <a:spcPct val="30000"/>
              </a:spcAft>
              <a:buFont typeface="Courier New" panose="02070309020205020404" pitchFamily="49" charset="0"/>
              <a:buChar char="o"/>
            </a:pPr>
            <a:r>
              <a:rPr lang="en-US">
                <a:solidFill>
                  <a:srgbClr val="2F528F"/>
                </a:solidFill>
                <a:latin typeface="Calibri" panose="020F0502020204030204" pitchFamily="34" charset="0"/>
              </a:rPr>
              <a:t>Determine the net benefit of all of the SBBs delivered by the projects</a:t>
            </a:r>
          </a:p>
          <a:p>
            <a:pPr marL="185595" indent="-185595">
              <a:lnSpc>
                <a:spcPct val="110000"/>
              </a:lnSpc>
              <a:spcBef>
                <a:spcPct val="30000"/>
              </a:spcBef>
              <a:spcAft>
                <a:spcPct val="30000"/>
              </a:spcAft>
              <a:buFont typeface="Courier New" panose="02070309020205020404" pitchFamily="49" charset="0"/>
              <a:buChar char="o"/>
            </a:pPr>
            <a:r>
              <a:rPr lang="en-US">
                <a:solidFill>
                  <a:srgbClr val="2F528F"/>
                </a:solidFill>
                <a:latin typeface="Calibri" panose="020F0502020204030204" pitchFamily="34" charset="0"/>
              </a:rPr>
              <a:t>Verify that the risks have been effectively mitigated and factored in</a:t>
            </a:r>
          </a:p>
          <a:p>
            <a:pPr marL="185595" indent="-185595">
              <a:lnSpc>
                <a:spcPct val="110000"/>
              </a:lnSpc>
              <a:spcBef>
                <a:spcPct val="30000"/>
              </a:spcBef>
              <a:spcAft>
                <a:spcPct val="30000"/>
              </a:spcAft>
              <a:buFont typeface="Courier New" panose="02070309020205020404" pitchFamily="49" charset="0"/>
              <a:buChar char="o"/>
            </a:pPr>
            <a:r>
              <a:rPr lang="en-US">
                <a:solidFill>
                  <a:srgbClr val="2F528F"/>
                </a:solidFill>
                <a:latin typeface="Calibri" panose="020F0502020204030204" pitchFamily="34" charset="0"/>
              </a:rPr>
              <a:t>Gain the requisite consensus to create a prioritized list of projects that will provide the </a:t>
            </a:r>
          </a:p>
          <a:p>
            <a:pPr defTabSz="989838">
              <a:lnSpc>
                <a:spcPct val="110000"/>
              </a:lnSpc>
              <a:spcBef>
                <a:spcPct val="30000"/>
              </a:spcBef>
              <a:spcAft>
                <a:spcPct val="30000"/>
              </a:spcAft>
              <a:defRPr/>
            </a:pPr>
            <a:r>
              <a:rPr lang="en-US" b="0">
                <a:solidFill>
                  <a:srgbClr val="2F528F"/>
                </a:solidFill>
                <a:latin typeface="Calibri" panose="020F0502020204030204" pitchFamily="34" charset="0"/>
              </a:rPr>
              <a:t>... CONTINUES ... SEE REFERENCE SPECIFIED</a:t>
            </a:r>
            <a:endParaRPr lang="en-GB" b="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149</a:t>
            </a:fld>
            <a:endParaRPr lang="en-GB">
              <a:latin typeface="Calibri" panose="020F0502020204030204" pitchFamily="34" charset="0"/>
            </a:endParaRPr>
          </a:p>
        </p:txBody>
      </p:sp>
    </p:spTree>
    <p:extLst>
      <p:ext uri="{BB962C8B-B14F-4D97-AF65-F5344CB8AC3E}">
        <p14:creationId xmlns:p14="http://schemas.microsoft.com/office/powerpoint/2010/main" val="230594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1.6c : Explain how an architecture enables alignment to organizational objectives using Agile development as an example.
See : TOGAF® Series Guide: Enabling Enterprise Agility : Page 22 : §4.5</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Strategic level - </a:t>
            </a:r>
            <a:r>
              <a:rPr lang="en-GB" sz="1100">
                <a:solidFill>
                  <a:srgbClr val="2F528F"/>
                </a:solidFill>
                <a:latin typeface="Calibri" panose="020F0502020204030204" pitchFamily="34" charset="0"/>
              </a:rPr>
              <a:t>the focus is more on the Preliminary Phase (if architecture capability changes are needed) and on Phases A and B to provide the basis to define the cross-enterprise and strategic change time horizon view: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This generates a series of strategic high-level plans known as courses of action.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Agile techniques typically address this with concepts such as high-level strategic themes, and the highest level of an enterprise product portfolio backlog. In this level, interdisciplinary must be involved to develop an Enterprise Architecture that meets both the business goals and objectives of the enterprise and is also potentially deliverable.</a:t>
            </a:r>
          </a:p>
          <a:p>
            <a:pPr algn="l"/>
            <a:endParaRPr lang="en-GB" sz="1100" b="1" i="0" u="none" strike="noStrike" baseline="0">
              <a:solidFill>
                <a:srgbClr val="2F528F"/>
              </a:solidFill>
              <a:latin typeface="Calibri" panose="020F0502020204030204" pitchFamily="34" charset="0"/>
            </a:endParaRPr>
          </a:p>
          <a:p>
            <a:pPr algn="l"/>
            <a:r>
              <a:rPr lang="en-GB" sz="1100" b="1" i="0" u="none" strike="noStrike" baseline="0">
                <a:solidFill>
                  <a:srgbClr val="2F528F"/>
                </a:solidFill>
                <a:latin typeface="Calibri" panose="020F0502020204030204" pitchFamily="34" charset="0"/>
              </a:rPr>
              <a:t>4.5. ADM Levels and Phases Mapped to Agile Concepts</a:t>
            </a:r>
          </a:p>
          <a:p>
            <a:pPr algn="l"/>
            <a:r>
              <a:rPr lang="en-GB" sz="1100" b="0" i="0" u="none" strike="noStrike" baseline="0">
                <a:solidFill>
                  <a:srgbClr val="2F528F"/>
                </a:solidFill>
                <a:latin typeface="Calibri" panose="020F0502020204030204" pitchFamily="34" charset="0"/>
              </a:rPr>
              <a:t>As previously described, the TOGAF ADM can be applied to deliver architecture iterations in parallel and partitioned across different levels of detail and change using Strategy, Segment, and Capability Architectures that can be also developed using techniques such as </a:t>
            </a:r>
            <a:r>
              <a:rPr lang="en-GB" sz="1100" b="0" i="0" u="none" strike="noStrike" baseline="0" err="1">
                <a:solidFill>
                  <a:srgbClr val="2F528F"/>
                </a:solidFill>
                <a:latin typeface="Calibri" panose="020F0502020204030204" pitchFamily="34" charset="0"/>
              </a:rPr>
              <a:t>SAFe</a:t>
            </a:r>
            <a:r>
              <a:rPr lang="en-GB" sz="1100" b="0" i="0" u="none" strike="noStrike" baseline="0">
                <a:solidFill>
                  <a:srgbClr val="2F528F"/>
                </a:solidFill>
                <a:latin typeface="Calibri" panose="020F0502020204030204" pitchFamily="34" charset="0"/>
              </a:rPr>
              <a:t> and Scrum.</a:t>
            </a:r>
          </a:p>
          <a:p>
            <a:pPr algn="l"/>
            <a:r>
              <a:rPr lang="en-GB" sz="1100" b="0" i="0" u="none" strike="noStrike" baseline="0">
                <a:solidFill>
                  <a:srgbClr val="2F528F"/>
                </a:solidFill>
                <a:latin typeface="Calibri" panose="020F0502020204030204" pitchFamily="34" charset="0"/>
              </a:rPr>
              <a:t>Agile techniques consider that development and delivery work can progress based on one integrated team across all levels (business, technical, solution, build, and delivery) working in single connected sprints or across the types of boundaries shown in Figure 5[1] that may have connected but distinctly separate styles of sprints. The exact arrangement will depend on the complexity and scale of each enterprise and the implementation of the Agile approach.</a:t>
            </a:r>
          </a:p>
          <a:p>
            <a:pPr algn="l"/>
            <a:r>
              <a:rPr lang="en-GB" sz="1100" b="0" i="0" u="none" strike="noStrike" baseline="0">
                <a:solidFill>
                  <a:srgbClr val="2F528F"/>
                </a:solidFill>
                <a:latin typeface="Calibri" panose="020F0502020204030204" pitchFamily="34" charset="0"/>
              </a:rPr>
              <a:t>In applying the TOGAF ADM, each level of planning and delivery may cycle through all of the TOGAF® Standard, 10th Edition, 2022 phases from A to G but each of the three levels will often focus on specific elements of the cycle. </a:t>
            </a:r>
          </a:p>
          <a:p>
            <a:pPr algn="l"/>
            <a:r>
              <a:rPr lang="en-GB" sz="1100" b="0" i="0" u="none" strike="noStrike" baseline="0">
                <a:solidFill>
                  <a:srgbClr val="2F528F"/>
                </a:solidFill>
                <a:latin typeface="Calibri" panose="020F0502020204030204" pitchFamily="34" charset="0"/>
              </a:rPr>
              <a:t>In the </a:t>
            </a:r>
            <a:r>
              <a:rPr lang="en-GB" sz="1100" b="1" i="0" u="none" strike="noStrike" baseline="0">
                <a:solidFill>
                  <a:srgbClr val="2F528F"/>
                </a:solidFill>
                <a:latin typeface="Calibri" panose="020F0502020204030204" pitchFamily="34" charset="0"/>
              </a:rPr>
              <a:t>Strategic level</a:t>
            </a:r>
            <a:r>
              <a:rPr lang="en-GB" sz="1100" b="0" i="0" u="none" strike="noStrike" baseline="0">
                <a:solidFill>
                  <a:srgbClr val="2F528F"/>
                </a:solidFill>
                <a:latin typeface="Calibri" panose="020F0502020204030204" pitchFamily="34" charset="0"/>
              </a:rPr>
              <a:t>, the focus is more on the Preliminary Phase (if architecture capability changes are needed) and Phases A and B to provide the basis to define the cross-enterprise and strategic change time horizon view. This generates a series of strategic high-level plans known as courses of action.</a:t>
            </a:r>
          </a:p>
          <a:p>
            <a:pPr algn="l"/>
            <a:r>
              <a:rPr lang="en-GB" sz="1100" b="0" i="0" u="none" strike="noStrike" baseline="0">
                <a:solidFill>
                  <a:srgbClr val="2F528F"/>
                </a:solidFill>
                <a:latin typeface="Calibri" panose="020F0502020204030204" pitchFamily="34" charset="0"/>
              </a:rPr>
              <a:t>Agile techniques typically address this with concepts such as high-level strategic themes, and the highest level of an enterprise product portfolio backlog. In this level, interdisciplinary teams (business and technical teams and those that create, implement, and operate) must be involved to develop an Enterprise Architecture that meets both the business goals and objectives of the enterprise and is also potentially deliverable.</a:t>
            </a:r>
          </a:p>
          <a:p>
            <a:pPr algn="l"/>
            <a:r>
              <a:rPr lang="en-GB" sz="1100" b="0" i="0" u="none" strike="noStrike" baseline="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15</a:t>
            </a:fld>
            <a:endParaRPr lang="en-GB">
              <a:latin typeface="Calibri" panose="020F0502020204030204" pitchFamily="34" charset="0"/>
            </a:endParaRPr>
          </a:p>
        </p:txBody>
      </p:sp>
    </p:spTree>
    <p:extLst>
      <p:ext uri="{BB962C8B-B14F-4D97-AF65-F5344CB8AC3E}">
        <p14:creationId xmlns:p14="http://schemas.microsoft.com/office/powerpoint/2010/main" val="281974600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8.4a : Explain how migration planning techniques are used to review and consolidate the gap analysis results from earlier phases.
See: TOGAF® Standard – ADM Techniques : Page 52 : §6</a:t>
            </a:r>
          </a:p>
          <a:p>
            <a:endParaRPr lang="en-GB">
              <a:solidFill>
                <a:srgbClr val="2F528F"/>
              </a:solidFill>
            </a:endParaRPr>
          </a:p>
          <a:p>
            <a:pPr algn="l"/>
            <a:r>
              <a:rPr lang="en-GB" sz="1800" b="1" i="0" u="none" strike="noStrike" baseline="0">
                <a:solidFill>
                  <a:srgbClr val="000000"/>
                </a:solidFill>
                <a:latin typeface="Calibri" panose="020F0502020204030204" pitchFamily="34" charset="0"/>
              </a:rPr>
              <a:t>6.5 Business Value Assessment Technique</a:t>
            </a:r>
          </a:p>
          <a:p>
            <a:pPr algn="l"/>
            <a:r>
              <a:rPr lang="en-GB" sz="1800" b="0" i="0" u="none" strike="noStrike" baseline="0">
                <a:solidFill>
                  <a:srgbClr val="000000"/>
                </a:solidFill>
                <a:latin typeface="Calibri" panose="020F0502020204030204" pitchFamily="34" charset="0"/>
              </a:rPr>
              <a:t>A technique to assess business value is to draw up a matrix based on a value index dimension</a:t>
            </a:r>
          </a:p>
          <a:p>
            <a:pPr algn="l"/>
            <a:r>
              <a:rPr lang="en-GB" sz="1800" b="0" i="0" u="none" strike="noStrike" baseline="0">
                <a:solidFill>
                  <a:srgbClr val="000000"/>
                </a:solidFill>
                <a:latin typeface="Calibri" panose="020F0502020204030204" pitchFamily="34" charset="0"/>
              </a:rPr>
              <a:t>and a risk index dimension. An example is shown in </a:t>
            </a:r>
            <a:r>
              <a:rPr lang="en-GB" sz="1800" b="0" i="0" u="none" strike="noStrike" baseline="0">
                <a:solidFill>
                  <a:srgbClr val="5A009A"/>
                </a:solidFill>
                <a:latin typeface="Calibri" panose="020F0502020204030204" pitchFamily="34" charset="0"/>
              </a:rPr>
              <a:t>Figure 6-5</a:t>
            </a:r>
            <a:r>
              <a:rPr lang="en-GB" sz="1800" b="0" i="0" u="none" strike="noStrike" baseline="0">
                <a:solidFill>
                  <a:srgbClr val="000000"/>
                </a:solidFill>
                <a:latin typeface="Calibri" panose="020F0502020204030204" pitchFamily="34" charset="0"/>
              </a:rPr>
              <a:t>. The value index should include</a:t>
            </a:r>
          </a:p>
          <a:p>
            <a:pPr algn="l"/>
            <a:r>
              <a:rPr lang="en-GB" sz="1800" b="0" i="0" u="none" strike="noStrike" baseline="0">
                <a:solidFill>
                  <a:srgbClr val="000000"/>
                </a:solidFill>
                <a:latin typeface="Calibri" panose="020F0502020204030204" pitchFamily="34" charset="0"/>
              </a:rPr>
              <a:t>criteria such as compliance to principles, financial contribution, strategic alignment, and</a:t>
            </a:r>
          </a:p>
          <a:p>
            <a:pPr algn="l"/>
            <a:r>
              <a:rPr lang="en-GB" sz="1800" b="0" i="0" u="none" strike="noStrike" baseline="0">
                <a:solidFill>
                  <a:srgbClr val="000000"/>
                </a:solidFill>
                <a:latin typeface="Calibri" panose="020F0502020204030204" pitchFamily="34" charset="0"/>
              </a:rPr>
              <a:t>competitive position. The risk index should include criteria such as size and complexity,</a:t>
            </a:r>
          </a:p>
          <a:p>
            <a:pPr algn="l"/>
            <a:r>
              <a:rPr lang="en-GB" sz="1800" b="0" i="0" u="none" strike="noStrike" baseline="0">
                <a:solidFill>
                  <a:srgbClr val="000000"/>
                </a:solidFill>
                <a:latin typeface="Calibri" panose="020F0502020204030204" pitchFamily="34" charset="0"/>
              </a:rPr>
              <a:t>technology, organizational capacity, and impact of a failure. Each criterion should be assigned an</a:t>
            </a:r>
          </a:p>
          <a:p>
            <a:pPr algn="l"/>
            <a:r>
              <a:rPr lang="en-GB" sz="1800" b="0" i="0" u="none" strike="noStrike" baseline="0">
                <a:solidFill>
                  <a:srgbClr val="000000"/>
                </a:solidFill>
                <a:latin typeface="Calibri" panose="020F0502020204030204" pitchFamily="34" charset="0"/>
              </a:rPr>
              <a:t>individual weight.</a:t>
            </a:r>
          </a:p>
          <a:p>
            <a:pPr algn="l"/>
            <a:r>
              <a:rPr lang="en-GB" sz="1800" b="0" i="0" u="none" strike="noStrike" baseline="0">
                <a:solidFill>
                  <a:srgbClr val="000000"/>
                </a:solidFill>
                <a:latin typeface="Calibri" panose="020F0502020204030204" pitchFamily="34" charset="0"/>
              </a:rPr>
              <a:t>The index and its criteria and weighting should be developed and approved by senior</a:t>
            </a:r>
          </a:p>
          <a:p>
            <a:pPr algn="l"/>
            <a:r>
              <a:rPr lang="en-GB" sz="1800" b="0" i="0" u="none" strike="noStrike" baseline="0">
                <a:solidFill>
                  <a:srgbClr val="000000"/>
                </a:solidFill>
                <a:latin typeface="Calibri" panose="020F0502020204030204" pitchFamily="34" charset="0"/>
              </a:rPr>
              <a:t>management. It is important to establish the decision-making criteria before the options are</a:t>
            </a:r>
          </a:p>
          <a:p>
            <a:pPr algn="l"/>
            <a:r>
              <a:rPr lang="en-GB" sz="1800" b="0" i="0" u="none" strike="noStrike" baseline="0">
                <a:solidFill>
                  <a:srgbClr val="000000"/>
                </a:solidFill>
                <a:latin typeface="Calibri" panose="020F0502020204030204" pitchFamily="34" charset="0"/>
              </a:rPr>
              <a:t>known.</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150</a:t>
            </a:fld>
            <a:endParaRPr lang="en-GB"/>
          </a:p>
        </p:txBody>
      </p:sp>
    </p:spTree>
    <p:extLst>
      <p:ext uri="{BB962C8B-B14F-4D97-AF65-F5344CB8AC3E}">
        <p14:creationId xmlns:p14="http://schemas.microsoft.com/office/powerpoint/2010/main" val="224131438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5.7a : Explain why and how business value is assigned to each work package.
See : TOGAF® Standard – Architecture Development Method : Page 107 : §10.3.2</a:t>
            </a:r>
          </a:p>
          <a:p>
            <a:endParaRPr lang="en-GB" i="1">
              <a:solidFill>
                <a:srgbClr val="2F528F"/>
              </a:solidFill>
              <a:latin typeface="Calibri" panose="020F0502020204030204" pitchFamily="34" charset="0"/>
            </a:endParaRPr>
          </a:p>
          <a:p>
            <a:r>
              <a:rPr lang="en-GB" b="1">
                <a:solidFill>
                  <a:srgbClr val="2F528F"/>
                </a:solidFill>
                <a:latin typeface="Calibri" panose="020F0502020204030204" pitchFamily="34" charset="0"/>
              </a:rPr>
              <a:t>Assigning a Business Value to Each Work Package</a:t>
            </a:r>
          </a:p>
          <a:p>
            <a:pPr marL="309324" indent="-309324">
              <a:buFont typeface="Courier New" panose="02070309020205020404" pitchFamily="49" charset="0"/>
              <a:buChar char="o"/>
            </a:pPr>
            <a:r>
              <a:rPr lang="en-GB">
                <a:solidFill>
                  <a:srgbClr val="2F528F"/>
                </a:solidFill>
                <a:latin typeface="Calibri" panose="020F0502020204030204" pitchFamily="34" charset="0"/>
              </a:rPr>
              <a:t>Assign a business value to each work package. Establish:</a:t>
            </a:r>
          </a:p>
          <a:p>
            <a:pPr marL="804243" lvl="1" indent="-309324">
              <a:buFont typeface="Arial" panose="020B0604020202020204" pitchFamily="34" charset="0"/>
              <a:buChar char="•"/>
            </a:pPr>
            <a:r>
              <a:rPr lang="en-GB">
                <a:solidFill>
                  <a:srgbClr val="2F528F"/>
                </a:solidFill>
                <a:latin typeface="Calibri" panose="020F0502020204030204" pitchFamily="34" charset="0"/>
              </a:rPr>
              <a:t>what constitutes business value within the organization</a:t>
            </a:r>
          </a:p>
          <a:p>
            <a:pPr marL="804243" lvl="1" indent="-309324">
              <a:buFont typeface="Arial" panose="020B0604020202020204" pitchFamily="34" charset="0"/>
              <a:buChar char="•"/>
            </a:pPr>
            <a:r>
              <a:rPr lang="en-GB">
                <a:solidFill>
                  <a:srgbClr val="2F528F"/>
                </a:solidFill>
                <a:latin typeface="Calibri" panose="020F0502020204030204" pitchFamily="34" charset="0"/>
              </a:rPr>
              <a:t>how value can be measured</a:t>
            </a:r>
          </a:p>
          <a:p>
            <a:r>
              <a:rPr lang="en-GB">
                <a:solidFill>
                  <a:srgbClr val="2F528F"/>
                </a:solidFill>
                <a:latin typeface="Calibri" panose="020F0502020204030204" pitchFamily="34" charset="0"/>
              </a:rPr>
              <a:t>then apply this to each one of the projects and project increments.</a:t>
            </a:r>
          </a:p>
          <a:p>
            <a:pPr marL="309324" indent="-309324">
              <a:buFont typeface="Courier New" panose="02070309020205020404" pitchFamily="49" charset="0"/>
              <a:buChar char="o"/>
            </a:pPr>
            <a:r>
              <a:rPr lang="en-GB">
                <a:solidFill>
                  <a:srgbClr val="2F528F"/>
                </a:solidFill>
                <a:latin typeface="Calibri" panose="020F0502020204030204" pitchFamily="34" charset="0"/>
              </a:rPr>
              <a:t>Address :</a:t>
            </a:r>
          </a:p>
          <a:p>
            <a:pPr marL="804243" lvl="1" indent="-309324">
              <a:buFont typeface="Arial" panose="020B0604020202020204" pitchFamily="34" charset="0"/>
              <a:buChar char="•"/>
            </a:pPr>
            <a:r>
              <a:rPr lang="en-GB">
                <a:solidFill>
                  <a:srgbClr val="2F528F"/>
                </a:solidFill>
                <a:latin typeface="Calibri" panose="020F0502020204030204" pitchFamily="34" charset="0"/>
              </a:rPr>
              <a:t>Performance Evaluation Criteria are used by portfolio and capability managers to approve and monitor the progress of the architecture transformation</a:t>
            </a:r>
          </a:p>
          <a:p>
            <a:pPr marL="804243" lvl="1" indent="-309324">
              <a:buFont typeface="Arial" panose="020B0604020202020204" pitchFamily="34" charset="0"/>
              <a:buChar char="•"/>
            </a:pPr>
            <a:r>
              <a:rPr lang="en-GB">
                <a:solidFill>
                  <a:srgbClr val="2F528F"/>
                </a:solidFill>
                <a:latin typeface="Calibri" panose="020F0502020204030204" pitchFamily="34" charset="0"/>
              </a:rPr>
              <a:t>Return-on-Investment Criteria have to be detailed and signed off by the various executive stakeholders</a:t>
            </a:r>
          </a:p>
          <a:p>
            <a:pPr marL="804243" lvl="1" indent="-309324">
              <a:buFont typeface="Arial" panose="020B0604020202020204" pitchFamily="34" charset="0"/>
              <a:buChar char="•"/>
            </a:pPr>
            <a:r>
              <a:rPr lang="en-GB">
                <a:solidFill>
                  <a:srgbClr val="2F528F"/>
                </a:solidFill>
                <a:latin typeface="Calibri" panose="020F0502020204030204" pitchFamily="34" charset="0"/>
              </a:rPr>
              <a:t>Business Value has to be defined as well as techniques, such as the value chain, which are to be used to illustrate the role in achieving tangible business outcomes</a:t>
            </a:r>
          </a:p>
          <a:p>
            <a:pPr marL="309324" indent="-309324">
              <a:spcBef>
                <a:spcPts val="325"/>
              </a:spcBef>
              <a:buFont typeface="Courier New" panose="02070309020205020404" pitchFamily="49" charset="0"/>
              <a:buChar char="o"/>
            </a:pPr>
            <a:r>
              <a:rPr lang="en-GB">
                <a:solidFill>
                  <a:srgbClr val="2F528F"/>
                </a:solidFill>
                <a:latin typeface="Calibri" panose="020F0502020204030204" pitchFamily="34" charset="0"/>
              </a:rPr>
              <a:t>Business value is used by portfolio and capability managers to allocate resources and, in conjunction with ROI, can be used to determine whether an endeavour proceeds, is delayed, or is cancelled.</a:t>
            </a:r>
          </a:p>
          <a:p>
            <a:pPr marL="309324" indent="-309324">
              <a:spcBef>
                <a:spcPts val="325"/>
              </a:spcBef>
              <a:buFont typeface="Courier New" panose="02070309020205020404" pitchFamily="49" charset="0"/>
              <a:buChar char="o"/>
            </a:pPr>
            <a:r>
              <a:rPr lang="en-GB">
                <a:solidFill>
                  <a:srgbClr val="2F528F"/>
                </a:solidFill>
                <a:latin typeface="Calibri" panose="020F0502020204030204" pitchFamily="34" charset="0"/>
              </a:rPr>
              <a:t>Critical Success Factors (CSFs) are established to define success for a project and/or project increment to provide managers and implementers with a gauge as to what constitutes a successful implementation.</a:t>
            </a:r>
          </a:p>
          <a:p>
            <a:pPr marL="309324" indent="-309324">
              <a:spcBef>
                <a:spcPts val="325"/>
              </a:spcBef>
              <a:buFont typeface="Courier New" panose="02070309020205020404" pitchFamily="49" charset="0"/>
              <a:buChar char="o"/>
            </a:pPr>
            <a:r>
              <a:rPr lang="en-GB">
                <a:solidFill>
                  <a:srgbClr val="2F528F"/>
                </a:solidFill>
                <a:latin typeface="Calibri" panose="020F0502020204030204" pitchFamily="34" charset="0"/>
              </a:rPr>
              <a:t>Measures of Effectiveness (MOE) are often performance criteria and many corporations include them in the CSFs and, if treated discretely, it should be clear how these criteria are grouped.</a:t>
            </a:r>
          </a:p>
          <a:p>
            <a:pPr marL="309324" indent="-309324">
              <a:spcBef>
                <a:spcPts val="325"/>
              </a:spcBef>
              <a:buFont typeface="Courier New" panose="02070309020205020404" pitchFamily="49" charset="0"/>
              <a:buChar char="o"/>
            </a:pPr>
            <a:r>
              <a:rPr lang="en-GB">
                <a:solidFill>
                  <a:srgbClr val="2F528F"/>
                </a:solidFill>
                <a:latin typeface="Calibri" panose="020F0502020204030204" pitchFamily="34" charset="0"/>
              </a:rPr>
              <a:t>Strategic Fit based upon the overall Enterprise Architecture (all tiers) will be the critical factor for allowing the approval of any new project or initiative, and for determining the value of any deliverable.</a:t>
            </a:r>
          </a:p>
          <a:p>
            <a:pPr marL="309324" indent="-309324">
              <a:spcBef>
                <a:spcPts val="325"/>
              </a:spcBef>
              <a:buFont typeface="Courier New" panose="02070309020205020404" pitchFamily="49" charset="0"/>
              <a:buChar char="o"/>
            </a:pPr>
            <a:r>
              <a:rPr lang="en-GB">
                <a:solidFill>
                  <a:srgbClr val="2F528F"/>
                </a:solidFill>
                <a:latin typeface="Calibri" panose="020F0502020204030204" pitchFamily="34" charset="0"/>
              </a:rPr>
              <a:t>Use the work packages as a basis of identifying projects that will be in the Implementation and Migration Plan – and may require adjustment of the Architecture Roadmap and Architecture Definition Document.</a:t>
            </a:r>
          </a:p>
          <a:p>
            <a:pPr marL="309324" indent="-309324">
              <a:spcBef>
                <a:spcPts val="325"/>
              </a:spcBef>
              <a:buFont typeface="Courier New" panose="02070309020205020404" pitchFamily="49" charset="0"/>
              <a:buChar char="o"/>
            </a:pPr>
            <a:r>
              <a:rPr lang="en-GB">
                <a:solidFill>
                  <a:srgbClr val="2F528F"/>
                </a:solidFill>
                <a:latin typeface="Calibri" panose="020F0502020204030204" pitchFamily="34" charset="0"/>
              </a:rPr>
              <a:t>Risks should then be assigned to the projects and project increments by aggregating risks identified  Phase E:</a:t>
            </a:r>
          </a:p>
          <a:p>
            <a:pPr marL="682233" indent="-309324">
              <a:spcBef>
                <a:spcPts val="325"/>
              </a:spcBef>
              <a:buFont typeface="Courier New" panose="02070309020205020404" pitchFamily="49" charset="0"/>
              <a:buChar char="o"/>
            </a:pPr>
            <a:r>
              <a:rPr lang="en-GB">
                <a:solidFill>
                  <a:srgbClr val="2F528F"/>
                </a:solidFill>
                <a:latin typeface="Calibri" panose="020F0502020204030204" pitchFamily="34" charset="0"/>
              </a:rPr>
              <a:t>Estimate the business value for each project using the Business Value Assessment.</a:t>
            </a:r>
            <a:endParaRPr lang="en-GB" b="1">
              <a:solidFill>
                <a:srgbClr val="2F528F"/>
              </a:solidFill>
              <a:latin typeface="Calibri" panose="020F0502020204030204" pitchFamily="34" charset="0"/>
            </a:endParaRP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10.3.2 Assign a Business Value to Each Work Package</a:t>
            </a:r>
          </a:p>
          <a:p>
            <a:r>
              <a:rPr lang="en-GB">
                <a:solidFill>
                  <a:srgbClr val="2F528F"/>
                </a:solidFill>
                <a:latin typeface="Calibri" panose="020F0502020204030204" pitchFamily="34" charset="0"/>
              </a:rPr>
              <a:t>Establish and assign a business value to each of the work packages. The intent is to ﬁrst establish what constitutes business value within the organization, how value can be measured,</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151</a:t>
            </a:fld>
            <a:endParaRPr lang="en-GB">
              <a:latin typeface="Calibri" panose="020F0502020204030204" pitchFamily="34" charset="0"/>
            </a:endParaRPr>
          </a:p>
        </p:txBody>
      </p:sp>
    </p:spTree>
    <p:extLst>
      <p:ext uri="{BB962C8B-B14F-4D97-AF65-F5344CB8AC3E}">
        <p14:creationId xmlns:p14="http://schemas.microsoft.com/office/powerpoint/2010/main" val="347299900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5.6b : Explain the impact of the migration projects on the organization and the coordination required.
See : TOGAF® Series Guide: A Practitioners’ Approach to Developing Enterprise Architecture Following the TOGAF® ADM : Page 42 : §5.2.2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Key outputs and outcomes </a:t>
            </a:r>
          </a:p>
          <a:p>
            <a:r>
              <a:rPr lang="en-GB">
                <a:solidFill>
                  <a:srgbClr val="2F528F"/>
                </a:solidFill>
                <a:latin typeface="Calibri" panose="020F0502020204030204" pitchFamily="34" charset="0"/>
              </a:rPr>
              <a:t>For an exhaustive list, refer to the TOGAF Standard. In order to achieve these outcomes, the Practitioner may have to perform more activities or create more deliverables than those listed in the table below. The intent is to keep the focus on what is pursued, not what is done.</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a:t>
            </a:r>
          </a:p>
          <a:p>
            <a:r>
              <a:rPr lang="en-GB">
                <a:solidFill>
                  <a:srgbClr val="2F528F"/>
                </a:solidFill>
                <a:latin typeface="Calibri" panose="020F0502020204030204" pitchFamily="34" charset="0"/>
              </a:rPr>
              <a:t>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152</a:t>
            </a:fld>
            <a:endParaRPr lang="en-GB">
              <a:latin typeface="Calibri" panose="020F0502020204030204" pitchFamily="34" charset="0"/>
            </a:endParaRPr>
          </a:p>
        </p:txBody>
      </p:sp>
    </p:spTree>
    <p:extLst>
      <p:ext uri="{BB962C8B-B14F-4D97-AF65-F5344CB8AC3E}">
        <p14:creationId xmlns:p14="http://schemas.microsoft.com/office/powerpoint/2010/main" val="190855929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5.6c : Explain the impact of the migration projects on the organization and the coordination required.
See : TOGAF® Series Guide: A Practitioners’ Approach to Developing Enterprise Architecture Following the TOGAF® ADM : Page 78 : §9</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9. Walk Through Architecture to Support Project </a:t>
            </a:r>
          </a:p>
          <a:p>
            <a:r>
              <a:rPr lang="en-GB">
                <a:solidFill>
                  <a:srgbClr val="2F528F"/>
                </a:solidFill>
                <a:latin typeface="Calibri" panose="020F0502020204030204" pitchFamily="34" charset="0"/>
              </a:rPr>
              <a:t>In this context, the architecture is used to clarify the purpose and value of the project, identify requirements to address synergy and future dependency, assure compliance with architectural governance, and to support integration and alignment between projects. </a:t>
            </a:r>
          </a:p>
          <a:p>
            <a:r>
              <a:rPr lang="en-GB">
                <a:solidFill>
                  <a:srgbClr val="2F528F"/>
                </a:solidFill>
                <a:latin typeface="Calibri" panose="020F0502020204030204" pitchFamily="34" charset="0"/>
              </a:rPr>
              <a:t>This chapter describes development of architecture for one project within a portfolio. The effort starts with identifying the context, the superior architecture that defines the visions, the scope,  and the value the project should deliver. Without initial exploration about where the project sits inside of the EA Landscape, Architecture to Support Project is in a volatile state. It is the responsibility of the Practitioners working in the Architecture Project to gather hints of uncovered barriers to the project. The project lies inside the roadmap at some linear point in a sequence of work packages. There are many hints from the roadmap alone of where to see danger ahead and who to ask about any unknown warning signs. </a:t>
            </a:r>
          </a:p>
          <a:p>
            <a:r>
              <a:rPr lang="en-GB">
                <a:solidFill>
                  <a:srgbClr val="2F528F"/>
                </a:solidFill>
                <a:latin typeface="Calibri" panose="020F0502020204030204" pitchFamily="34" charset="0"/>
              </a:rPr>
              <a:t>The purpose is to highlight the level of detail, time, and breadth during the ADM cycle phases for developing an EA as a focus of support to project architecture and governance. Most of the effort happens in the context of Phase F.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Table 8 summarizes the activities and use of appropriate steps from the ADM phases. The content of the table is discussed in detail in the rest of this chapter.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Table 8: Summary Table: ADM Phases and Architecture to Support Project  For Architecture to Support Project, the critical focus points are:</a:t>
            </a:r>
          </a:p>
          <a:p>
            <a:r>
              <a:rPr lang="en-GB">
                <a:solidFill>
                  <a:srgbClr val="2F528F"/>
                </a:solidFill>
                <a:latin typeface="Calibri" panose="020F0502020204030204" pitchFamily="34" charset="0"/>
              </a:rPr>
              <a:t> Scoping:</a:t>
            </a:r>
          </a:p>
          <a:p>
            <a:r>
              <a:rPr lang="en-GB">
                <a:solidFill>
                  <a:srgbClr val="2F528F"/>
                </a:solidFill>
                <a:latin typeface="Calibri" panose="020F0502020204030204" pitchFamily="34" charset="0"/>
              </a:rPr>
              <a:t>— What is the origin for the receipt of a Request for Architecture Work?</a:t>
            </a:r>
          </a:p>
          <a:p>
            <a:r>
              <a:rPr lang="en-GB">
                <a:solidFill>
                  <a:srgbClr val="2F528F"/>
                </a:solidFill>
                <a:latin typeface="Calibri" panose="020F0502020204030204" pitchFamily="34" charset="0"/>
              </a:rPr>
              <a:t>— Where will I have overlap? Who are my neighbours (EA Landscape)?</a:t>
            </a:r>
          </a:p>
          <a:p>
            <a:r>
              <a:rPr lang="en-GB">
                <a:solidFill>
                  <a:srgbClr val="2F528F"/>
                </a:solidFill>
                <a:latin typeface="Calibri" panose="020F0502020204030204" pitchFamily="34" charset="0"/>
              </a:rPr>
              <a:t>— Where do I look (EA Landscape: depth, breadth, detail)?</a:t>
            </a:r>
          </a:p>
          <a:p>
            <a:r>
              <a:rPr lang="en-GB">
                <a:solidFill>
                  <a:srgbClr val="2F528F"/>
                </a:solidFill>
                <a:latin typeface="Calibri" panose="020F0502020204030204" pitchFamily="34" charset="0"/>
              </a:rPr>
              <a:t>— Are my stakeholders/portfolio guidance still relevant (recency)? </a:t>
            </a:r>
          </a:p>
          <a:p>
            <a:r>
              <a:rPr lang="en-GB">
                <a:solidFill>
                  <a:srgbClr val="2F528F"/>
                </a:solidFill>
                <a:latin typeface="Calibri" panose="020F0502020204030204" pitchFamily="34" charset="0"/>
              </a:rPr>
              <a:t> Domain-specific stakeholders’ concerns and architecture elaboration:</a:t>
            </a:r>
          </a:p>
          <a:p>
            <a:r>
              <a:rPr lang="en-GB">
                <a:solidFill>
                  <a:srgbClr val="2F528F"/>
                </a:solidFill>
                <a:latin typeface="Calibri" panose="020F0502020204030204" pitchFamily="34" charset="0"/>
              </a:rPr>
              <a:t>— Viewpoints/Stakeholder Map</a:t>
            </a:r>
          </a:p>
          <a:p>
            <a:r>
              <a:rPr lang="en-GB">
                <a:solidFill>
                  <a:srgbClr val="2F528F"/>
                </a:solidFill>
                <a:latin typeface="Calibri" panose="020F0502020204030204" pitchFamily="34" charset="0"/>
              </a:rPr>
              <a:t>— What do I need to know/solve for?</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153</a:t>
            </a:fld>
            <a:endParaRPr lang="en-GB">
              <a:latin typeface="Calibri" panose="020F0502020204030204" pitchFamily="34" charset="0"/>
            </a:endParaRPr>
          </a:p>
        </p:txBody>
      </p:sp>
    </p:spTree>
    <p:extLst>
      <p:ext uri="{BB962C8B-B14F-4D97-AF65-F5344CB8AC3E}">
        <p14:creationId xmlns:p14="http://schemas.microsoft.com/office/powerpoint/2010/main" val="371452082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Q-39
Level=2 : L.O.= 8.19e : Explain how risk assessment can be used.
See: TOGAF® Series Guide: Integrating Risk and Security within a TOGAF® Enterprise Architecture : Page 25 : §5.7</a:t>
            </a:r>
          </a:p>
          <a:p>
            <a:endParaRPr lang="en-GB" sz="1100">
              <a:solidFill>
                <a:srgbClr val="2F528F"/>
              </a:solidFill>
            </a:endParaRPr>
          </a:p>
          <a:p>
            <a:r>
              <a:rPr lang="en-GB" sz="1100" b="1">
                <a:solidFill>
                  <a:srgbClr val="2F528F"/>
                </a:solidFill>
              </a:rPr>
              <a:t>Phase F: Migration Planning</a:t>
            </a:r>
          </a:p>
          <a:p>
            <a:r>
              <a:rPr lang="en-GB" sz="1100">
                <a:solidFill>
                  <a:srgbClr val="2F528F"/>
                </a:solidFill>
              </a:rPr>
              <a:t>Migration is itself a business process that needs to be secured. </a:t>
            </a:r>
          </a:p>
          <a:p>
            <a:r>
              <a:rPr lang="en-GB" sz="1100">
                <a:solidFill>
                  <a:srgbClr val="2F528F"/>
                </a:solidFill>
              </a:rPr>
              <a:t>Includes:</a:t>
            </a:r>
          </a:p>
          <a:p>
            <a:pPr marL="309324" indent="-309324">
              <a:buFont typeface="Courier New" panose="02070309020205020404" pitchFamily="49" charset="0"/>
              <a:buChar char="o"/>
            </a:pPr>
            <a:r>
              <a:rPr lang="en-GB" sz="1100">
                <a:solidFill>
                  <a:srgbClr val="2F528F"/>
                </a:solidFill>
              </a:rPr>
              <a:t> A risk assessment</a:t>
            </a:r>
          </a:p>
          <a:p>
            <a:pPr marL="309324" indent="-309324">
              <a:buFont typeface="Courier New" panose="02070309020205020404" pitchFamily="49" charset="0"/>
              <a:buChar char="o"/>
            </a:pPr>
            <a:r>
              <a:rPr lang="en-GB" sz="1100">
                <a:solidFill>
                  <a:srgbClr val="2F528F"/>
                </a:solidFill>
              </a:rPr>
              <a:t>A Risk Mitigation Plan</a:t>
            </a:r>
          </a:p>
          <a:p>
            <a:r>
              <a:rPr lang="en-GB" sz="1100">
                <a:solidFill>
                  <a:srgbClr val="2F528F"/>
                </a:solidFill>
              </a:rPr>
              <a:t>The Risk Mitigation Plan is limited to the transition.</a:t>
            </a:r>
          </a:p>
          <a:p>
            <a:r>
              <a:rPr lang="en-GB" sz="1100">
                <a:solidFill>
                  <a:srgbClr val="2F528F"/>
                </a:solidFill>
              </a:rPr>
              <a:t>These concepts have already been mentioned in earlier phases of the ADM.</a:t>
            </a:r>
          </a:p>
          <a:p>
            <a:endParaRPr lang="en-GB" sz="1100">
              <a:solidFill>
                <a:srgbClr val="2F528F"/>
              </a:solidFill>
            </a:endParaRPr>
          </a:p>
          <a:p>
            <a:r>
              <a:rPr lang="en-GB" sz="1100">
                <a:solidFill>
                  <a:srgbClr val="2F528F"/>
                </a:solidFill>
              </a:rPr>
              <a:t>Migration of live environments always includes:</a:t>
            </a:r>
          </a:p>
          <a:p>
            <a:pPr marL="309324" indent="-309324">
              <a:buFont typeface="Courier New" panose="02070309020205020404" pitchFamily="49" charset="0"/>
              <a:buChar char="o"/>
            </a:pPr>
            <a:r>
              <a:rPr lang="en-GB" sz="1100">
                <a:solidFill>
                  <a:srgbClr val="2F528F"/>
                </a:solidFill>
              </a:rPr>
              <a:t>Regression planning so that there is a way to reverse out a failed migration - an essential part of risk management</a:t>
            </a:r>
          </a:p>
          <a:p>
            <a:pPr marL="309324" indent="-309324">
              <a:buFont typeface="Courier New" panose="02070309020205020404" pitchFamily="49" charset="0"/>
              <a:buChar char="o"/>
            </a:pPr>
            <a:r>
              <a:rPr lang="en-GB" sz="1100">
                <a:solidFill>
                  <a:srgbClr val="2F528F"/>
                </a:solidFill>
              </a:rPr>
              <a:t>A security impact analysis to understand any security impacts of the target state of the change.</a:t>
            </a:r>
          </a:p>
          <a:p>
            <a:endParaRPr lang="en-GB" sz="1100">
              <a:solidFill>
                <a:srgbClr val="2F528F"/>
              </a:solidFill>
            </a:endParaRPr>
          </a:p>
          <a:p>
            <a:r>
              <a:rPr lang="en-GB" sz="1100" b="1">
                <a:solidFill>
                  <a:srgbClr val="2F528F"/>
                </a:solidFill>
              </a:rPr>
              <a:t>5.7 Phase F: Migration Planning </a:t>
            </a:r>
          </a:p>
          <a:p>
            <a:r>
              <a:rPr lang="en-GB" sz="1100">
                <a:solidFill>
                  <a:srgbClr val="2F528F"/>
                </a:solidFill>
              </a:rPr>
              <a:t>Migration is itself a business process that needs to be secured. The migration strategy should include a risk assessment and a Risk Mitigation Plan. In Phase F, the Risk Mitigation Plan is limited to the transition. These concepts have already been mentioned in earlier phases of the ADM. Migration of live environments should always include regression planning so that there is a way to reverse out a failed migration. This is an essential part of risk management. </a:t>
            </a:r>
          </a:p>
          <a:p>
            <a:r>
              <a:rPr lang="en-GB" sz="1100">
                <a:solidFill>
                  <a:srgbClr val="2F528F"/>
                </a:solidFill>
              </a:rPr>
              <a:t>In addition, migration planning should include a security impact analysis to understand any security impacts of the target state of the change. </a:t>
            </a:r>
          </a:p>
        </p:txBody>
      </p:sp>
      <p:sp>
        <p:nvSpPr>
          <p:cNvPr id="4" name="Slide Number Placeholder 3"/>
          <p:cNvSpPr>
            <a:spLocks noGrp="1"/>
          </p:cNvSpPr>
          <p:nvPr>
            <p:ph type="sldNum" sz="quarter" idx="5"/>
          </p:nvPr>
        </p:nvSpPr>
        <p:spPr/>
        <p:txBody>
          <a:bodyPr/>
          <a:lstStyle/>
          <a:p>
            <a:fld id="{49B2B318-3A70-499F-B2BE-07B8A16F998B}" type="slidenum">
              <a:rPr lang="en-GB" smtClean="0"/>
              <a:t>154</a:t>
            </a:fld>
            <a:endParaRPr lang="en-GB"/>
          </a:p>
        </p:txBody>
      </p:sp>
    </p:spTree>
    <p:extLst>
      <p:ext uri="{BB962C8B-B14F-4D97-AF65-F5344CB8AC3E}">
        <p14:creationId xmlns:p14="http://schemas.microsoft.com/office/powerpoint/2010/main" val="3434910089"/>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5.7b : Explain why and how business value is assigned to each work package.</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See : TOGAF® Series Guide: A Practitioners’ Approach to Developing Enterprise Architecture Following the TOGAF® ADM : Page 22 : §3.4 </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Conclusion</a:t>
            </a:r>
          </a:p>
          <a:p>
            <a:r>
              <a:rPr lang="en-GB">
                <a:solidFill>
                  <a:srgbClr val="2F528F"/>
                </a:solidFill>
                <a:latin typeface="Calibri" panose="020F0502020204030204" pitchFamily="34" charset="0"/>
              </a:rPr>
              <a:t>EAs must:</a:t>
            </a:r>
          </a:p>
          <a:p>
            <a:pPr marL="309324" indent="-309324">
              <a:buFont typeface="Courier New" panose="02070309020205020404" pitchFamily="49" charset="0"/>
              <a:buChar char="o"/>
            </a:pPr>
            <a:r>
              <a:rPr lang="en-GB">
                <a:solidFill>
                  <a:srgbClr val="2F528F"/>
                </a:solidFill>
                <a:latin typeface="Calibri" panose="020F0502020204030204" pitchFamily="34" charset="0"/>
              </a:rPr>
              <a:t>Understand/</a:t>
            </a:r>
            <a:r>
              <a:rPr lang="en-GB" err="1">
                <a:solidFill>
                  <a:srgbClr val="2F528F"/>
                </a:solidFill>
                <a:latin typeface="Calibri" panose="020F0502020204030204" pitchFamily="34" charset="0"/>
              </a:rPr>
              <a:t>analyze</a:t>
            </a:r>
            <a:r>
              <a:rPr lang="en-GB">
                <a:solidFill>
                  <a:srgbClr val="2F528F"/>
                </a:solidFill>
                <a:latin typeface="Calibri" panose="020F0502020204030204" pitchFamily="34" charset="0"/>
              </a:rPr>
              <a:t> possible ways to improve the complex system against a set of often contradictory preferences.</a:t>
            </a:r>
          </a:p>
          <a:p>
            <a:pPr marL="309324" indent="-309324">
              <a:buFont typeface="Courier New" panose="02070309020205020404" pitchFamily="49" charset="0"/>
              <a:buChar char="o"/>
            </a:pPr>
            <a:r>
              <a:rPr lang="en-GB">
                <a:solidFill>
                  <a:srgbClr val="2F528F"/>
                </a:solidFill>
                <a:latin typeface="Calibri" panose="020F0502020204030204" pitchFamily="34" charset="0"/>
              </a:rPr>
              <a:t>Represent the system in a set of models, the architecture – describing the system as components and relationships</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pPr marL="0" indent="0">
              <a:buFont typeface="Courier New" panose="02070309020205020404" pitchFamily="49" charset="0"/>
              <a:buNone/>
            </a:pPr>
            <a:r>
              <a:rPr lang="en-GB">
                <a:solidFill>
                  <a:srgbClr val="2F528F"/>
                </a:solidFill>
                <a:latin typeface="Calibri" panose="020F0502020204030204" pitchFamily="34" charset="0"/>
              </a:rPr>
              <a:t>Through multiple Architecture Projects, the EA Landscape is gradually populated.</a:t>
            </a:r>
          </a:p>
          <a:p>
            <a:r>
              <a:rPr lang="en-GB">
                <a:solidFill>
                  <a:srgbClr val="2F528F"/>
                </a:solidFill>
                <a:latin typeface="Calibri" panose="020F0502020204030204" pitchFamily="34" charset="0"/>
              </a:rPr>
              <a:t>Using an architecture requires translation of the models to a form that is useful to non-specialists. EAs should not expect stakeholders to understand the models’ specialized language, structure, and limitations.</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EAs communicate with three broad communities - that use the architecture differently.</a:t>
            </a:r>
          </a:p>
          <a:p>
            <a:pPr marL="309324" indent="-309324">
              <a:buFont typeface="Courier New" panose="02070309020205020404" pitchFamily="49" charset="0"/>
              <a:buChar char="o"/>
            </a:pPr>
            <a:r>
              <a:rPr lang="en-GB">
                <a:solidFill>
                  <a:srgbClr val="2F528F"/>
                </a:solidFill>
                <a:latin typeface="Calibri" panose="020F0502020204030204" pitchFamily="34" charset="0"/>
              </a:rPr>
              <a:t>Stakeholders:  are presented with views that address their concerns enabling them to:</a:t>
            </a:r>
          </a:p>
          <a:p>
            <a:pPr marL="804243" lvl="1" indent="-309324">
              <a:buFont typeface="Arial" panose="020B0604020202020204" pitchFamily="34" charset="0"/>
              <a:buChar char="•"/>
            </a:pPr>
            <a:r>
              <a:rPr lang="en-GB">
                <a:solidFill>
                  <a:srgbClr val="2F528F"/>
                </a:solidFill>
                <a:latin typeface="Calibri" panose="020F0502020204030204" pitchFamily="34" charset="0"/>
              </a:rPr>
              <a:t>understand the architecture</a:t>
            </a:r>
          </a:p>
          <a:p>
            <a:pPr marL="804243" lvl="1" indent="-309324">
              <a:buFont typeface="Arial" panose="020B0604020202020204" pitchFamily="34" charset="0"/>
              <a:buChar char="•"/>
            </a:pPr>
            <a:r>
              <a:rPr lang="en-GB">
                <a:solidFill>
                  <a:srgbClr val="2F528F"/>
                </a:solidFill>
                <a:latin typeface="Calibri" panose="020F0502020204030204" pitchFamily="34" charset="0"/>
              </a:rPr>
              <a:t>engage in trade-off decisions</a:t>
            </a:r>
          </a:p>
          <a:p>
            <a:pPr marL="804243" lvl="1" indent="-309324">
              <a:buFont typeface="Arial" panose="020B0604020202020204" pitchFamily="34" charset="0"/>
              <a:buChar char="•"/>
            </a:pPr>
            <a:r>
              <a:rPr lang="en-GB">
                <a:solidFill>
                  <a:srgbClr val="2F528F"/>
                </a:solidFill>
                <a:latin typeface="Calibri" panose="020F0502020204030204" pitchFamily="34" charset="0"/>
              </a:rPr>
              <a:t>approve the Target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rPr>
              <a:t>Implementers: need to understand:</a:t>
            </a:r>
          </a:p>
          <a:p>
            <a:pPr marL="804243" lvl="1" indent="-309324">
              <a:buFont typeface="Wingdings" panose="05000000000000000000" pitchFamily="2" charset="2"/>
              <a:buChar char="§"/>
            </a:pPr>
            <a:r>
              <a:rPr lang="en-GB">
                <a:solidFill>
                  <a:srgbClr val="2F528F"/>
                </a:solidFill>
                <a:latin typeface="Calibri" panose="020F0502020204030204" pitchFamily="34" charset="0"/>
              </a:rPr>
              <a:t>where their project fits within the roadmap</a:t>
            </a:r>
          </a:p>
          <a:p>
            <a:pPr marL="804243" lvl="1" indent="-309324">
              <a:buFont typeface="Wingdings" panose="05000000000000000000" pitchFamily="2" charset="2"/>
              <a:buChar char="§"/>
            </a:pPr>
            <a:r>
              <a:rPr lang="en-GB">
                <a:solidFill>
                  <a:srgbClr val="2F528F"/>
                </a:solidFill>
                <a:latin typeface="Calibri" panose="020F0502020204030204" pitchFamily="34" charset="0"/>
              </a:rPr>
              <a:t>its role in producing value</a:t>
            </a:r>
          </a:p>
          <a:p>
            <a:pPr marL="804243" lvl="1" indent="-309324">
              <a:buFont typeface="Wingdings" panose="05000000000000000000" pitchFamily="2" charset="2"/>
              <a:buChar char="§"/>
            </a:pPr>
            <a:r>
              <a:rPr lang="en-GB">
                <a:solidFill>
                  <a:srgbClr val="2F528F"/>
                </a:solidFill>
                <a:latin typeface="Calibri" panose="020F0502020204030204" pitchFamily="34" charset="0"/>
              </a:rPr>
              <a:t>what work packages and gaps they are responsible for</a:t>
            </a:r>
          </a:p>
          <a:p>
            <a:pPr marL="804243" lvl="1" indent="-309324">
              <a:buFont typeface="Wingdings" panose="05000000000000000000" pitchFamily="2" charset="2"/>
              <a:buChar char="§"/>
            </a:pPr>
            <a:r>
              <a:rPr lang="en-GB">
                <a:solidFill>
                  <a:srgbClr val="2F528F"/>
                </a:solidFill>
                <a:latin typeface="Calibri" panose="020F0502020204030204" pitchFamily="34" charset="0"/>
              </a:rPr>
              <a:t>associated gaps they are not responsible for</a:t>
            </a:r>
          </a:p>
          <a:p>
            <a:pPr marL="804243" lvl="1" indent="-309324">
              <a:buFont typeface="Wingdings" panose="05000000000000000000" pitchFamily="2" charset="2"/>
              <a:buChar char="§"/>
            </a:pPr>
            <a:r>
              <a:rPr lang="en-GB">
                <a:solidFill>
                  <a:srgbClr val="2F528F"/>
                </a:solidFill>
                <a:latin typeface="Calibri" panose="020F0502020204030204" pitchFamily="34" charset="0"/>
              </a:rPr>
              <a:t>how conformance will be assessed</a:t>
            </a:r>
          </a:p>
          <a:p>
            <a:pPr marL="309324" indent="-309324">
              <a:buFont typeface="Courier New" panose="02070309020205020404" pitchFamily="49" charset="0"/>
              <a:buChar char="o"/>
            </a:pPr>
            <a:r>
              <a:rPr lang="en-GB">
                <a:solidFill>
                  <a:srgbClr val="2F528F"/>
                </a:solidFill>
                <a:latin typeface="Calibri" panose="020F0502020204030204" pitchFamily="34" charset="0"/>
              </a:rPr>
              <a:t>Decision-makers: communication often falls into the category of “other useful things”.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All EAs need to keep in mind that informal communication is the most important communication that will be undertaken. An effectively communicated architecture is one that provides confidence. </a:t>
            </a:r>
          </a:p>
          <a:p>
            <a:r>
              <a:rPr lang="en-GB">
                <a:solidFill>
                  <a:srgbClr val="2F528F"/>
                </a:solidFill>
                <a:latin typeface="Calibri" panose="020F0502020204030204" pitchFamily="34" charset="0"/>
              </a:rPr>
              <a:t>Confidence that the architecture and associated roadmap of change is the guidance the Enterprise should follow cannot be underestimated.</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155</a:t>
            </a:fld>
            <a:endParaRPr lang="en-GB">
              <a:latin typeface="Calibri" panose="020F0502020204030204" pitchFamily="34" charset="0"/>
            </a:endParaRPr>
          </a:p>
        </p:txBody>
      </p:sp>
    </p:spTree>
    <p:extLst>
      <p:ext uri="{BB962C8B-B14F-4D97-AF65-F5344CB8AC3E}">
        <p14:creationId xmlns:p14="http://schemas.microsoft.com/office/powerpoint/2010/main" val="169489098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5.6e : Explain the impact of the migration projects on the organization and the coordination required.
See: TOGAF® Series Guide: A Practitioners’ Approach to Developing Enterprise Architecture Following the TOGAF® ADM : Page 91 : §10.6</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Outputs</a:t>
            </a:r>
          </a:p>
          <a:p>
            <a:pPr marL="309324" indent="-309324">
              <a:buFont typeface="Courier New" panose="02070309020205020404" pitchFamily="49" charset="0"/>
              <a:buChar char="o"/>
            </a:pPr>
            <a:r>
              <a:rPr lang="en-GB">
                <a:solidFill>
                  <a:srgbClr val="2F528F"/>
                </a:solidFill>
                <a:latin typeface="Calibri" panose="020F0502020204030204" pitchFamily="34" charset="0"/>
              </a:rPr>
              <a:t>Implementation and Migration Plan (detailed)</a:t>
            </a:r>
          </a:p>
          <a:p>
            <a:pPr marL="309324" indent="-309324">
              <a:buFont typeface="Courier New" panose="02070309020205020404" pitchFamily="49" charset="0"/>
              <a:buChar char="o"/>
            </a:pPr>
            <a:r>
              <a:rPr lang="en-GB">
                <a:solidFill>
                  <a:srgbClr val="2F528F"/>
                </a:solidFill>
                <a:latin typeface="Calibri" panose="020F0502020204030204" pitchFamily="34" charset="0"/>
              </a:rPr>
              <a:t>Finalized Architecture Definition Document, including:</a:t>
            </a:r>
          </a:p>
          <a:p>
            <a:pPr marL="804243" lvl="1" indent="-309324">
              <a:buFont typeface="Arial" panose="020B0604020202020204" pitchFamily="34" charset="0"/>
              <a:buChar char="•"/>
            </a:pPr>
            <a:r>
              <a:rPr lang="en-GB">
                <a:solidFill>
                  <a:srgbClr val="2F528F"/>
                </a:solidFill>
                <a:latin typeface="Calibri" panose="020F0502020204030204" pitchFamily="34" charset="0"/>
              </a:rPr>
              <a:t>Finalized Transition Architectures, if any</a:t>
            </a:r>
          </a:p>
          <a:p>
            <a:pPr marL="309324" indent="-309324">
              <a:buFont typeface="Courier New" panose="02070309020205020404" pitchFamily="49" charset="0"/>
              <a:buChar char="o"/>
            </a:pPr>
            <a:r>
              <a:rPr lang="en-GB">
                <a:solidFill>
                  <a:srgbClr val="2F528F"/>
                </a:solidFill>
                <a:latin typeface="Calibri" panose="020F0502020204030204" pitchFamily="34" charset="0"/>
              </a:rPr>
              <a:t>Finalized Architecture Requirements Specification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Finalized Architecture Roadmap</a:t>
            </a:r>
          </a:p>
          <a:p>
            <a:pPr marL="309324" indent="-309324">
              <a:buFont typeface="Courier New" panose="02070309020205020404" pitchFamily="49" charset="0"/>
              <a:buChar char="o"/>
            </a:pPr>
            <a:r>
              <a:rPr lang="en-GB">
                <a:solidFill>
                  <a:srgbClr val="2F528F"/>
                </a:solidFill>
                <a:latin typeface="Calibri" panose="020F0502020204030204" pitchFamily="34" charset="0"/>
              </a:rPr>
              <a:t>Re-Usable ABBs</a:t>
            </a:r>
          </a:p>
          <a:p>
            <a:pPr marL="309324" indent="-309324">
              <a:buFont typeface="Courier New" panose="02070309020205020404" pitchFamily="49" charset="0"/>
              <a:buChar char="o"/>
            </a:pPr>
            <a:r>
              <a:rPr lang="en-GB">
                <a:solidFill>
                  <a:srgbClr val="2F528F"/>
                </a:solidFill>
                <a:latin typeface="Calibri" panose="020F0502020204030204" pitchFamily="34" charset="0"/>
              </a:rPr>
              <a:t>Requests for Architecture Work for a new iteration of the ADM (if any)</a:t>
            </a:r>
          </a:p>
          <a:p>
            <a:pPr marL="309324" indent="-309324">
              <a:buFont typeface="Courier New" panose="02070309020205020404" pitchFamily="49" charset="0"/>
              <a:buChar char="o"/>
            </a:pPr>
            <a:r>
              <a:rPr lang="en-GB">
                <a:solidFill>
                  <a:srgbClr val="2F528F"/>
                </a:solidFill>
                <a:latin typeface="Calibri" panose="020F0502020204030204" pitchFamily="34" charset="0"/>
              </a:rPr>
              <a:t>Implementation Governance Model</a:t>
            </a:r>
          </a:p>
          <a:p>
            <a:pPr marL="309324" indent="-309324">
              <a:buFont typeface="Courier New" panose="02070309020205020404" pitchFamily="49" charset="0"/>
              <a:buChar char="o"/>
            </a:pPr>
            <a:r>
              <a:rPr lang="en-GB">
                <a:solidFill>
                  <a:srgbClr val="2F528F"/>
                </a:solidFill>
                <a:latin typeface="Calibri" panose="020F0502020204030204" pitchFamily="34" charset="0"/>
              </a:rPr>
              <a:t>Change Requests</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10.6 Conclusion </a:t>
            </a:r>
          </a:p>
          <a:p>
            <a:r>
              <a:rPr lang="en-GB">
                <a:solidFill>
                  <a:srgbClr val="2F528F"/>
                </a:solidFill>
                <a:latin typeface="Calibri" panose="020F0502020204030204" pitchFamily="34" charset="0"/>
              </a:rPr>
              <a:t>Many Architecture Practitioners fail in their role when supporting solution delivery. It is quite normal to confuse their role with SME, auditor, stakeholder, and proxy for the Enterprise stakeholder and decision-maker. Review Chapter 11 and Section 15.2. </a:t>
            </a:r>
          </a:p>
          <a:p>
            <a:r>
              <a:rPr lang="en-GB">
                <a:solidFill>
                  <a:srgbClr val="2F528F"/>
                </a:solidFill>
                <a:latin typeface="Calibri" panose="020F0502020204030204" pitchFamily="34" charset="0"/>
              </a:rPr>
              <a:t>The realized solution is the new baseline. It is the basis for evolving and </a:t>
            </a:r>
            <a:r>
              <a:rPr lang="en-GB" err="1">
                <a:solidFill>
                  <a:srgbClr val="2F528F"/>
                </a:solidFill>
                <a:latin typeface="Calibri" panose="020F0502020204030204" pitchFamily="34" charset="0"/>
              </a:rPr>
              <a:t>analyzing</a:t>
            </a:r>
            <a:r>
              <a:rPr lang="en-GB">
                <a:solidFill>
                  <a:srgbClr val="2F528F"/>
                </a:solidFill>
                <a:latin typeface="Calibri" panose="020F0502020204030204" pitchFamily="34" charset="0"/>
              </a:rPr>
              <a:t> the roadmap to the Target Architecture. All the development that happened in the Enterprise, and the industry, that were kept away from impacting solution delivery is added to the assessment set.</a:t>
            </a:r>
          </a:p>
          <a:p>
            <a:r>
              <a:rPr lang="en-GB">
                <a:solidFill>
                  <a:srgbClr val="2F528F"/>
                </a:solidFill>
                <a:latin typeface="Calibri" panose="020F0502020204030204" pitchFamily="34" charset="0"/>
              </a:rPr>
              <a:t>This assessment is the next critical activity the Architecture Practitioner performs. It is this work that justifies closure of the current Architecture Project, Implementation Project, and resources.</a:t>
            </a:r>
          </a:p>
          <a:p>
            <a:r>
              <a:rPr lang="en-GB">
                <a:solidFill>
                  <a:srgbClr val="2F528F"/>
                </a:solidFill>
                <a:latin typeface="Calibri" panose="020F0502020204030204" pitchFamily="34" charset="0"/>
              </a:rPr>
              <a:t>It also justifies the Request for Architecture Work for the next set of initiatives to achieve the target transition state (n+1). Involve all stakeholders, decision-makers, and implementers to complete the assessment, and gain the sign-off to close the effort. </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156</a:t>
            </a:fld>
            <a:endParaRPr lang="en-GB">
              <a:latin typeface="Calibri" panose="020F0502020204030204" pitchFamily="34" charset="0"/>
            </a:endParaRPr>
          </a:p>
        </p:txBody>
      </p:sp>
    </p:spTree>
    <p:extLst>
      <p:ext uri="{BB962C8B-B14F-4D97-AF65-F5344CB8AC3E}">
        <p14:creationId xmlns:p14="http://schemas.microsoft.com/office/powerpoint/2010/main" val="184938435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Q-49
Level=2 : L.O.= 5.7c : Explain why and how business value is assigned to each work package.</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See : TOGAF® Series Guide: A Practitioners’ Approach to Developing Enterprise Architecture Following the TOGAF® ADM : Page 13 : §3.2.2</a:t>
            </a:r>
          </a:p>
          <a:p>
            <a:pPr defTabSz="989838">
              <a:defRPr/>
            </a:pPr>
            <a:endParaRPr lang="en-GB">
              <a:solidFill>
                <a:srgbClr val="2F528F"/>
              </a:solidFill>
              <a:latin typeface="Calibri" panose="020F0502020204030204" pitchFamily="34" charset="0"/>
            </a:endParaRPr>
          </a:p>
          <a:p>
            <a:pPr defTabSz="989838">
              <a:defRPr/>
            </a:pPr>
            <a:r>
              <a:rPr lang="en-GB">
                <a:solidFill>
                  <a:srgbClr val="2F528F"/>
                </a:solidFill>
                <a:latin typeface="Calibri" panose="020F0502020204030204" pitchFamily="34" charset="0"/>
              </a:rPr>
              <a:t>This table is intended to represent a scenario where a strategist uses the same concepts, methods, techniques, and frameworks to develop EA in order to develop a roadmap that supports the direction of an Enterprise.</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 </a:t>
            </a:r>
            <a:r>
              <a:rPr lang="en-GB" b="1">
                <a:solidFill>
                  <a:srgbClr val="2F528F"/>
                </a:solidFill>
                <a:latin typeface="Calibri" panose="020F0502020204030204" pitchFamily="34" charset="0"/>
              </a:rPr>
              <a:t>3.2.2 Introduction to Purpose </a:t>
            </a:r>
          </a:p>
          <a:p>
            <a:r>
              <a:rPr lang="en-GB">
                <a:solidFill>
                  <a:srgbClr val="2F528F"/>
                </a:solidFill>
                <a:latin typeface="Calibri" panose="020F0502020204030204" pitchFamily="34" charset="0"/>
              </a:rPr>
              <a:t>A purpose-based EA Capability model identifies four purposes that typically frame the planning horizon, depth and breadth of an Architecture Project, and the contents of the EA Repository.</a:t>
            </a:r>
          </a:p>
          <a:p>
            <a:r>
              <a:rPr lang="en-GB">
                <a:solidFill>
                  <a:srgbClr val="2F528F"/>
                </a:solidFill>
                <a:latin typeface="Calibri" panose="020F0502020204030204" pitchFamily="34" charset="0"/>
              </a:rPr>
              <a:t>The purpose-based EA Capability model used in this Guide was introduced in the World-Class Enterprise Architecture White Paper (see Referenced Documents) and refined in the TOGAF® Leader’s Guide to Establishing and Evolving an EA Capability (see Referenced Documents). </a:t>
            </a:r>
          </a:p>
          <a:p>
            <a:r>
              <a:rPr lang="en-GB" b="1">
                <a:solidFill>
                  <a:srgbClr val="2F528F"/>
                </a:solidFill>
                <a:latin typeface="Calibri" panose="020F0502020204030204" pitchFamily="34" charset="0"/>
              </a:rPr>
              <a:t>Figure 3: Purposes of Enterprise Architecture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Typically, there are four broad purposes of an EA Capability:</a:t>
            </a:r>
          </a:p>
          <a:p>
            <a:r>
              <a:rPr lang="en-GB">
                <a:solidFill>
                  <a:srgbClr val="2F528F"/>
                </a:solidFill>
                <a:latin typeface="Calibri" panose="020F0502020204030204" pitchFamily="34" charset="0"/>
              </a:rPr>
              <a:t> EA to Support Strategy: Deliver EA to provide an end-to-end Target Architecture, and develop roadmaps of change over a three to ten-year period</a:t>
            </a:r>
          </a:p>
          <a:p>
            <a:r>
              <a:rPr lang="en-GB">
                <a:solidFill>
                  <a:srgbClr val="2F528F"/>
                </a:solidFill>
                <a:latin typeface="Calibri" panose="020F0502020204030204" pitchFamily="34" charset="0"/>
              </a:rPr>
              <a:t>An architecture for this purpose will typically span many change programs or portfolios.</a:t>
            </a:r>
          </a:p>
          <a:p>
            <a:r>
              <a:rPr lang="en-GB">
                <a:solidFill>
                  <a:srgbClr val="2F528F"/>
                </a:solidFill>
                <a:latin typeface="Calibri" panose="020F0502020204030204" pitchFamily="34" charset="0"/>
              </a:rPr>
              <a:t>In this context, architecture is used to identify change initiatives and supporting portfolio and programs. Set terms of reference, identify synergies, and govern the execution of</a:t>
            </a:r>
          </a:p>
          <a:p>
            <a:r>
              <a:rPr lang="en-GB">
                <a:solidFill>
                  <a:srgbClr val="2F528F"/>
                </a:solidFill>
                <a:latin typeface="Calibri" panose="020F0502020204030204" pitchFamily="34" charset="0"/>
              </a:rPr>
              <a:t>strategy via portfolio and programs.</a:t>
            </a:r>
          </a:p>
          <a:p>
            <a:r>
              <a:rPr lang="en-GB">
                <a:solidFill>
                  <a:srgbClr val="2F528F"/>
                </a:solidFill>
                <a:latin typeface="Calibri" panose="020F0502020204030204" pitchFamily="34" charset="0"/>
              </a:rPr>
              <a:t> EA to Support Portfolio: Deliver EA to support cross-functional, multi-phase, and multi-project Change initiatives</a:t>
            </a:r>
          </a:p>
          <a:p>
            <a:r>
              <a:rPr lang="en-GB">
                <a:solidFill>
                  <a:srgbClr val="2F528F"/>
                </a:solidFill>
                <a:latin typeface="Calibri" panose="020F0502020204030204" pitchFamily="34" charset="0"/>
              </a:rPr>
              <a:t>An architecture for this purpose will typically span a single portfolio. </a:t>
            </a:r>
          </a:p>
          <a:p>
            <a:r>
              <a:rPr lang="en-GB">
                <a:solidFill>
                  <a:srgbClr val="2F528F"/>
                </a:solidFill>
                <a:latin typeface="Calibri" panose="020F0502020204030204" pitchFamily="34" charset="0"/>
              </a:rPr>
              <a:t>In this context, Architecture is used to identify projects, and set their terms of reference, align their  approaches, identify synergies, and govern their execution of projects.</a:t>
            </a:r>
          </a:p>
          <a:p>
            <a:r>
              <a:rPr lang="en-GB">
                <a:solidFill>
                  <a:srgbClr val="2F528F"/>
                </a:solidFill>
                <a:latin typeface="Calibri" panose="020F0502020204030204" pitchFamily="34" charset="0"/>
              </a:rPr>
              <a:t> EA to Support Project: Deliver EA to support the Enterprise’s project delivery method</a:t>
            </a:r>
          </a:p>
          <a:p>
            <a:r>
              <a:rPr lang="en-GB">
                <a:solidFill>
                  <a:srgbClr val="2F528F"/>
                </a:solidFill>
                <a:latin typeface="Calibri" panose="020F0502020204030204" pitchFamily="34" charset="0"/>
              </a:rPr>
              <a:t>An architecture for this purpose will typically span a single project. In this context, the architecture is used to clarify the purpose and value of the project, identify requirements to</a:t>
            </a:r>
          </a:p>
          <a:p>
            <a:r>
              <a:rPr lang="en-GB">
                <a:solidFill>
                  <a:srgbClr val="2F528F"/>
                </a:solidFill>
                <a:latin typeface="Calibri" panose="020F0502020204030204" pitchFamily="34" charset="0"/>
              </a:rPr>
              <a:t>address synergy and future dependency, assure compliance with architectural governance, and to support integration and alignment between projects.</a:t>
            </a:r>
          </a:p>
          <a:p>
            <a:r>
              <a:rPr lang="en-GB">
                <a:solidFill>
                  <a:srgbClr val="2F528F"/>
                </a:solidFill>
                <a:latin typeface="Calibri" panose="020F0502020204030204" pitchFamily="34" charset="0"/>
              </a:rPr>
              <a:t> EA to Support Solution Delivery: Deliver EA that is used to support the solution deployment.</a:t>
            </a:r>
          </a:p>
          <a:p>
            <a:r>
              <a:rPr lang="en-GB">
                <a:solidFill>
                  <a:srgbClr val="2F528F"/>
                </a:solidFill>
                <a:latin typeface="Calibri" panose="020F0502020204030204" pitchFamily="34" charset="0"/>
              </a:rPr>
              <a:t>An architecture for this purpose will typically be a single project or a significant part of it.</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157</a:t>
            </a:fld>
            <a:endParaRPr lang="en-GB">
              <a:latin typeface="Calibri" panose="020F0502020204030204" pitchFamily="34" charset="0"/>
            </a:endParaRPr>
          </a:p>
        </p:txBody>
      </p:sp>
    </p:spTree>
    <p:extLst>
      <p:ext uri="{BB962C8B-B14F-4D97-AF65-F5344CB8AC3E}">
        <p14:creationId xmlns:p14="http://schemas.microsoft.com/office/powerpoint/2010/main" val="1374945726"/>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5.8a : Describe how to prioritize the migration projects (Phase F).
See : TOGAF® Standard – Architecture Development Method : Page 108 : §10.3.4</a:t>
            </a:r>
          </a:p>
          <a:p>
            <a:endParaRPr lang="en-GB">
              <a:solidFill>
                <a:srgbClr val="2F528F"/>
              </a:solidFill>
              <a:latin typeface="Calibri" panose="020F0502020204030204" pitchFamily="34" charset="0"/>
            </a:endParaRPr>
          </a:p>
          <a:p>
            <a:r>
              <a:rPr lang="en-GB" i="1">
                <a:solidFill>
                  <a:srgbClr val="2F528F"/>
                </a:solidFill>
                <a:latin typeface="Calibri" panose="020F0502020204030204" pitchFamily="34" charset="0"/>
              </a:rPr>
              <a:t>Note that we have left these couple of ‘tail end’ Phase F slides until the beginning of Phase G because though their content is Phase F, the stuff is important foundation for Phase G and sits equally well that way.</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Prioritize the Migration Projects </a:t>
            </a:r>
          </a:p>
          <a:p>
            <a:r>
              <a:rPr lang="en-GB">
                <a:solidFill>
                  <a:srgbClr val="2F528F"/>
                </a:solidFill>
                <a:latin typeface="Calibri" panose="020F0502020204030204" pitchFamily="34" charset="0"/>
              </a:rPr>
              <a:t>Conduct a Cost/Benefit Assessment and Risk Validation</a:t>
            </a:r>
          </a:p>
          <a:p>
            <a:pPr marL="293889" indent="-293889">
              <a:buFont typeface="Courier New" panose="02070309020205020404" pitchFamily="49" charset="0"/>
              <a:buChar char="o"/>
            </a:pPr>
            <a:r>
              <a:rPr lang="en-GB">
                <a:solidFill>
                  <a:srgbClr val="2F528F"/>
                </a:solidFill>
                <a:latin typeface="Calibri" panose="020F0502020204030204" pitchFamily="34" charset="0"/>
              </a:rPr>
              <a:t>Prioritize the projects by ascertaining their business value against the cost of delivering them:</a:t>
            </a:r>
          </a:p>
          <a:p>
            <a:pPr marL="764111" lvl="1" indent="-293889">
              <a:buFont typeface="Arial" panose="020B0604020202020204" pitchFamily="34" charset="0"/>
              <a:buChar char="•"/>
            </a:pPr>
            <a:r>
              <a:rPr lang="en-GB">
                <a:solidFill>
                  <a:srgbClr val="2F528F"/>
                </a:solidFill>
                <a:latin typeface="Calibri" panose="020F0502020204030204" pitchFamily="34" charset="0"/>
              </a:rPr>
              <a:t>determine the net benefit of all of the SBBs delivered by the projects</a:t>
            </a:r>
          </a:p>
          <a:p>
            <a:pPr marL="764111" lvl="1" indent="-293889">
              <a:buFont typeface="Arial" panose="020B0604020202020204" pitchFamily="34" charset="0"/>
              <a:buChar char="•"/>
            </a:pPr>
            <a:r>
              <a:rPr lang="en-GB">
                <a:solidFill>
                  <a:srgbClr val="2F528F"/>
                </a:solidFill>
                <a:latin typeface="Calibri" panose="020F0502020204030204" pitchFamily="34" charset="0"/>
              </a:rPr>
              <a:t>verify that the risks have been effectively mitigated and factored in</a:t>
            </a:r>
          </a:p>
          <a:p>
            <a:pPr marL="764111" lvl="1" indent="-293889">
              <a:buFont typeface="Arial" panose="020B0604020202020204" pitchFamily="34" charset="0"/>
              <a:buChar char="•"/>
            </a:pPr>
            <a:r>
              <a:rPr lang="en-GB">
                <a:solidFill>
                  <a:srgbClr val="2F528F"/>
                </a:solidFill>
                <a:latin typeface="Calibri" panose="020F0502020204030204" pitchFamily="34" charset="0"/>
              </a:rPr>
              <a:t>gain the requisite consensus to create a prioritized list of projects</a:t>
            </a:r>
          </a:p>
          <a:p>
            <a:r>
              <a:rPr lang="en-GB">
                <a:solidFill>
                  <a:srgbClr val="2F528F"/>
                </a:solidFill>
                <a:latin typeface="Calibri" panose="020F0502020204030204" pitchFamily="34" charset="0"/>
              </a:rPr>
              <a:t>This is the basis for resource allocation:</a:t>
            </a:r>
          </a:p>
          <a:p>
            <a:pPr marL="764111" lvl="1" indent="-293889">
              <a:buFont typeface="Arial" panose="020B0604020202020204" pitchFamily="34" charset="0"/>
              <a:buChar char="•"/>
            </a:pPr>
            <a:r>
              <a:rPr lang="en-GB">
                <a:solidFill>
                  <a:srgbClr val="2F528F"/>
                </a:solidFill>
                <a:latin typeface="Calibri" panose="020F0502020204030204" pitchFamily="34" charset="0"/>
              </a:rPr>
              <a:t>discover all costs</a:t>
            </a:r>
          </a:p>
          <a:p>
            <a:pPr marL="764111" lvl="1" indent="-293889">
              <a:buFont typeface="Arial" panose="020B0604020202020204" pitchFamily="34" charset="0"/>
              <a:buChar char="•"/>
            </a:pPr>
            <a:r>
              <a:rPr lang="en-GB">
                <a:solidFill>
                  <a:srgbClr val="2F528F"/>
                </a:solidFill>
                <a:latin typeface="Calibri" panose="020F0502020204030204" pitchFamily="34" charset="0"/>
              </a:rPr>
              <a:t>ensure decision-makers understand the net benefit over time</a:t>
            </a:r>
          </a:p>
          <a:p>
            <a:pPr marL="293889" indent="-293889">
              <a:buFont typeface="Courier New" panose="02070309020205020404" pitchFamily="49" charset="0"/>
              <a:buChar char="o"/>
            </a:pPr>
            <a:r>
              <a:rPr lang="en-GB">
                <a:solidFill>
                  <a:srgbClr val="2F528F"/>
                </a:solidFill>
                <a:latin typeface="Calibri" panose="020F0502020204030204" pitchFamily="34" charset="0"/>
              </a:rPr>
              <a:t>Review the risks:</a:t>
            </a:r>
          </a:p>
          <a:p>
            <a:pPr marL="764111" lvl="1" indent="-293889">
              <a:buFont typeface="Arial" panose="020B0604020202020204" pitchFamily="34" charset="0"/>
              <a:buChar char="•"/>
            </a:pPr>
            <a:r>
              <a:rPr lang="en-GB">
                <a:solidFill>
                  <a:srgbClr val="2F528F"/>
                </a:solidFill>
                <a:latin typeface="Calibri" panose="020F0502020204030204" pitchFamily="34" charset="0"/>
              </a:rPr>
              <a:t>ensure that the risks for the project deliverables have been mitigated as much as possible</a:t>
            </a:r>
          </a:p>
          <a:p>
            <a:pPr marL="764111" lvl="1" indent="-293889">
              <a:buFont typeface="Arial" panose="020B0604020202020204" pitchFamily="34" charset="0"/>
              <a:buChar char="•"/>
            </a:pPr>
            <a:r>
              <a:rPr lang="en-GB">
                <a:solidFill>
                  <a:srgbClr val="2F528F"/>
                </a:solidFill>
                <a:latin typeface="Calibri" panose="020F0502020204030204" pitchFamily="34" charset="0"/>
              </a:rPr>
              <a:t>update project list with risk-related comments.</a:t>
            </a:r>
          </a:p>
          <a:p>
            <a:pPr marL="293889" indent="-293889">
              <a:buFont typeface="Courier New" panose="02070309020205020404" pitchFamily="49" charset="0"/>
              <a:buChar char="o"/>
            </a:pPr>
            <a:r>
              <a:rPr lang="en-GB">
                <a:solidFill>
                  <a:srgbClr val="2F528F"/>
                </a:solidFill>
                <a:latin typeface="Calibri" panose="020F0502020204030204" pitchFamily="34" charset="0"/>
              </a:rPr>
              <a:t>Get stakeholders agreement on a prioritization of the projects: </a:t>
            </a:r>
          </a:p>
          <a:p>
            <a:pPr lvl="1"/>
            <a:r>
              <a:rPr lang="en-GB">
                <a:solidFill>
                  <a:srgbClr val="2F528F"/>
                </a:solidFill>
                <a:latin typeface="Calibri" panose="020F0502020204030204" pitchFamily="34" charset="0"/>
              </a:rPr>
              <a:t>Note: it is not unusual for a project to earn a high priority if it provides a critical deliverable on the path to some large benefit, even if the immediate benefit of the project itself is small</a:t>
            </a:r>
          </a:p>
          <a:p>
            <a:pPr marL="293889" indent="-293889">
              <a:buFont typeface="Courier New" panose="02070309020205020404" pitchFamily="49" charset="0"/>
              <a:buChar char="o"/>
            </a:pPr>
            <a:r>
              <a:rPr lang="en-GB">
                <a:solidFill>
                  <a:srgbClr val="2F528F"/>
                </a:solidFill>
                <a:latin typeface="Calibri" panose="020F0502020204030204" pitchFamily="34" charset="0"/>
              </a:rPr>
              <a:t>Formally review the risk assessment:</a:t>
            </a:r>
          </a:p>
          <a:p>
            <a:pPr marL="764111" lvl="1" indent="-293889">
              <a:buFont typeface="Arial" panose="020B0604020202020204" pitchFamily="34" charset="0"/>
              <a:buChar char="•"/>
            </a:pPr>
            <a:r>
              <a:rPr lang="en-GB">
                <a:solidFill>
                  <a:srgbClr val="2F528F"/>
                </a:solidFill>
                <a:latin typeface="Calibri" panose="020F0502020204030204" pitchFamily="34" charset="0"/>
              </a:rPr>
              <a:t>revise it as necessary </a:t>
            </a:r>
          </a:p>
          <a:p>
            <a:pPr marL="764111" lvl="1" indent="-293889">
              <a:buFont typeface="Arial" panose="020B0604020202020204" pitchFamily="34" charset="0"/>
              <a:buChar char="•"/>
            </a:pPr>
            <a:r>
              <a:rPr lang="en-GB">
                <a:solidFill>
                  <a:srgbClr val="2F528F"/>
                </a:solidFill>
                <a:latin typeface="Calibri" panose="020F0502020204030204" pitchFamily="34" charset="0"/>
              </a:rPr>
              <a:t>understand residual risk associated with the prioritization</a:t>
            </a:r>
          </a:p>
          <a:p>
            <a:pPr marL="470223" lvl="1" indent="0">
              <a:buNone/>
            </a:pPr>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10.3.4 Prioritize the Migration Projects through the Conduct of a Cost/Beneﬁt Assessment and Risk Validation</a:t>
            </a:r>
          </a:p>
          <a:p>
            <a:r>
              <a:rPr lang="en-GB">
                <a:solidFill>
                  <a:srgbClr val="2F528F"/>
                </a:solidFill>
                <a:latin typeface="Calibri" panose="020F0502020204030204" pitchFamily="34" charset="0"/>
              </a:rPr>
              <a:t>Prioritize the projects by ascertaining their business value against the cost of delivering them.</a:t>
            </a:r>
          </a:p>
          <a:p>
            <a:r>
              <a:rPr lang="en-GB">
                <a:solidFill>
                  <a:srgbClr val="2F528F"/>
                </a:solidFill>
                <a:latin typeface="Calibri" panose="020F0502020204030204" pitchFamily="34" charset="0"/>
              </a:rPr>
              <a:t>The approach is to ﬁrst determine, as clearly as possible, the net beneﬁt of all of the SBBs delivered by the projects, and then verify that the risks have been effectively mitigated and factored in. Afterwards, the intent is to gain the requisite consensus to create a prioritized list of projects that will provide the basis for resource allocation.</a:t>
            </a:r>
          </a:p>
          <a:p>
            <a:r>
              <a:rPr lang="en-GB">
                <a:solidFill>
                  <a:srgbClr val="2F528F"/>
                </a:solidFill>
                <a:latin typeface="Calibri" panose="020F0502020204030204" pitchFamily="34" charset="0"/>
              </a:rPr>
              <a:t>It is important to discover all costs, and to ensure that decision-makers understand the net beneﬁt over time.</a:t>
            </a:r>
          </a:p>
          <a:p>
            <a:r>
              <a:rPr lang="en-GB">
                <a:solidFill>
                  <a:srgbClr val="2F528F"/>
                </a:solidFill>
                <a:latin typeface="Calibri" panose="020F0502020204030204" pitchFamily="34" charset="0"/>
              </a:rPr>
              <a:t>Review the risks to ensure that the risks for the project deliverables have been mitigated as</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B2B318-3A70-499F-B2BE-07B8A16F998B}" type="slidenum">
              <a:rPr kumimoji="0" lang="en-GB" sz="1200" b="0" i="0" u="none" strike="noStrike" kern="1200" cap="none" spc="0" normalizeH="0" baseline="0" noProof="0" smtClean="0">
                <a:ln>
                  <a:noFill/>
                </a:ln>
                <a:solidFill>
                  <a:srgbClr val="002060"/>
                </a:solidFill>
                <a:effectLst/>
                <a:uLnTx/>
                <a:uFillTx/>
                <a:latin typeface="Calibri" panose="020F0502020204030204" pitchFamily="34" charset="0"/>
                <a:ea typeface="Vollkorn" panose="00000500000000000000" pitchFamily="2"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158</a:t>
            </a:fld>
            <a:endParaRPr kumimoji="0" lang="en-GB" sz="1200" b="0" i="0" u="none" strike="noStrike" kern="120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mn-cs"/>
            </a:endParaRPr>
          </a:p>
        </p:txBody>
      </p:sp>
    </p:spTree>
    <p:extLst>
      <p:ext uri="{BB962C8B-B14F-4D97-AF65-F5344CB8AC3E}">
        <p14:creationId xmlns:p14="http://schemas.microsoft.com/office/powerpoint/2010/main" val="102251798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5.9a : Describe how to confirm the Architecture Roadmap (Phase F).
See: TOGAF® Standard – Architecture Development Method : Page 108 : §10.3.5</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Confirm Architecture Roadmap and Update Architecture Definition Document</a:t>
            </a:r>
          </a:p>
          <a:p>
            <a:pPr marL="293889" indent="-293889">
              <a:spcBef>
                <a:spcPts val="411"/>
              </a:spcBef>
              <a:buFont typeface="Courier New" panose="02070309020205020404" pitchFamily="49" charset="0"/>
              <a:buChar char="o"/>
            </a:pPr>
            <a:r>
              <a:rPr lang="en-GB" sz="1100">
                <a:solidFill>
                  <a:srgbClr val="2F528F"/>
                </a:solidFill>
                <a:latin typeface="Calibri" panose="020F0502020204030204" pitchFamily="34" charset="0"/>
              </a:rPr>
              <a:t>Update the Architecture Roadmap including any Transition Architectures</a:t>
            </a:r>
          </a:p>
          <a:p>
            <a:pPr marL="293889" indent="-293889">
              <a:spcBef>
                <a:spcPts val="411"/>
              </a:spcBef>
              <a:buFont typeface="Courier New" panose="02070309020205020404" pitchFamily="49" charset="0"/>
              <a:buChar char="o"/>
            </a:pPr>
            <a:r>
              <a:rPr lang="en-GB" sz="1100">
                <a:solidFill>
                  <a:srgbClr val="2F528F"/>
                </a:solidFill>
                <a:latin typeface="Calibri" panose="020F0502020204030204" pitchFamily="34" charset="0"/>
              </a:rPr>
              <a:t>Assess what the time-spans between Transition Architecture should be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 taking into consideration:</a:t>
            </a:r>
          </a:p>
          <a:p>
            <a:pPr marL="764111" lvl="1" indent="-293889">
              <a:buFont typeface="Arial" panose="020B0604020202020204" pitchFamily="34" charset="0"/>
              <a:buChar char="•"/>
            </a:pPr>
            <a:r>
              <a:rPr lang="en-GB" sz="1100">
                <a:solidFill>
                  <a:srgbClr val="2F528F"/>
                </a:solidFill>
                <a:latin typeface="Calibri" panose="020F0502020204030204" pitchFamily="34" charset="0"/>
              </a:rPr>
              <a:t>the increments in business value </a:t>
            </a:r>
          </a:p>
          <a:p>
            <a:pPr marL="764111" lvl="1" indent="-293889">
              <a:buFont typeface="Arial" panose="020B0604020202020204" pitchFamily="34" charset="0"/>
              <a:buChar char="•"/>
            </a:pPr>
            <a:r>
              <a:rPr lang="en-GB" sz="1100">
                <a:solidFill>
                  <a:srgbClr val="2F528F"/>
                </a:solidFill>
                <a:latin typeface="Calibri" panose="020F0502020204030204" pitchFamily="34" charset="0"/>
              </a:rPr>
              <a:t>the increments in capability</a:t>
            </a:r>
          </a:p>
          <a:p>
            <a:pPr marL="764111" lvl="1" indent="-293889">
              <a:buFont typeface="Arial" panose="020B0604020202020204" pitchFamily="34" charset="0"/>
              <a:buChar char="•"/>
            </a:pPr>
            <a:r>
              <a:rPr lang="en-GB" sz="1100">
                <a:solidFill>
                  <a:srgbClr val="2F528F"/>
                </a:solidFill>
                <a:latin typeface="Calibri" panose="020F0502020204030204" pitchFamily="34" charset="0"/>
              </a:rPr>
              <a:t>other factors, such as risk</a:t>
            </a:r>
          </a:p>
          <a:p>
            <a:pPr>
              <a:spcBef>
                <a:spcPts val="411"/>
              </a:spcBef>
            </a:pPr>
            <a:r>
              <a:rPr lang="en-GB" sz="1100">
                <a:solidFill>
                  <a:srgbClr val="2F528F"/>
                </a:solidFill>
                <a:latin typeface="Calibri" panose="020F0502020204030204" pitchFamily="34" charset="0"/>
              </a:rPr>
              <a:t>When capability increments are finalized, consolidate the deliverables by project.</a:t>
            </a:r>
          </a:p>
          <a:p>
            <a:pPr marL="293889" indent="-293889">
              <a:spcBef>
                <a:spcPts val="411"/>
              </a:spcBef>
              <a:buFont typeface="Courier New" panose="02070309020205020404" pitchFamily="49" charset="0"/>
              <a:buChar char="o"/>
            </a:pPr>
            <a:r>
              <a:rPr lang="en-GB" sz="1100">
                <a:solidFill>
                  <a:srgbClr val="2F528F"/>
                </a:solidFill>
                <a:latin typeface="Calibri" panose="020F0502020204030204" pitchFamily="34" charset="0"/>
              </a:rPr>
              <a:t>This will result in a revised Architecture Roadmap needed in order to co-ordinate the concurrent instances of the various architectures</a:t>
            </a:r>
          </a:p>
          <a:p>
            <a:pPr marL="293889" indent="-293889">
              <a:spcBef>
                <a:spcPts val="411"/>
              </a:spcBef>
              <a:buFont typeface="Courier New" panose="02070309020205020404" pitchFamily="49" charset="0"/>
              <a:buChar char="o"/>
            </a:pPr>
            <a:r>
              <a:rPr lang="en-GB" sz="1100">
                <a:solidFill>
                  <a:srgbClr val="2F528F"/>
                </a:solidFill>
                <a:latin typeface="Calibri" panose="020F0502020204030204" pitchFamily="34" charset="0"/>
              </a:rPr>
              <a:t>Use a Transition Architecture State Evolution Table to show the proposed state of the domain architectures at various levels of detail</a:t>
            </a:r>
          </a:p>
          <a:p>
            <a:pPr marL="293889" indent="-293889">
              <a:spcBef>
                <a:spcPts val="411"/>
              </a:spcBef>
              <a:buFont typeface="Courier New" panose="02070309020205020404" pitchFamily="49" charset="0"/>
              <a:buChar char="o"/>
            </a:pPr>
            <a:r>
              <a:rPr lang="en-GB" sz="1100">
                <a:solidFill>
                  <a:srgbClr val="2F528F"/>
                </a:solidFill>
                <a:latin typeface="Calibri" panose="020F0502020204030204" pitchFamily="34" charset="0"/>
              </a:rPr>
              <a:t>Update the Architecture Definition Document:</a:t>
            </a:r>
          </a:p>
          <a:p>
            <a:pPr marL="764111" lvl="1" indent="-293889">
              <a:spcBef>
                <a:spcPts val="206"/>
              </a:spcBef>
              <a:buFont typeface="Arial" panose="020B0604020202020204" pitchFamily="34" charset="0"/>
              <a:buChar char="•"/>
            </a:pPr>
            <a:r>
              <a:rPr lang="en-GB" sz="1100">
                <a:solidFill>
                  <a:srgbClr val="2F528F"/>
                </a:solidFill>
                <a:latin typeface="Calibri" panose="020F0502020204030204" pitchFamily="34" charset="0"/>
              </a:rPr>
              <a:t>This may include assigning project objectives and aligning projects and their deliverables with the Transition Architectures to create an Architecture Definition Increments Table</a:t>
            </a:r>
          </a:p>
          <a:p>
            <a:pPr algn="l"/>
            <a:endParaRPr lang="en-GB" sz="1100" b="1">
              <a:latin typeface="Calibri" panose="020F0502020204030204" pitchFamily="34" charset="0"/>
            </a:endParaRPr>
          </a:p>
          <a:p>
            <a:pPr algn="l"/>
            <a:r>
              <a:rPr lang="en-GB" sz="1100" b="1">
                <a:latin typeface="Calibri" panose="020F0502020204030204" pitchFamily="34" charset="0"/>
              </a:rPr>
              <a:t>10.3.5 Confirm Architecture Roadmap and Update Architecture Definition Document</a:t>
            </a:r>
          </a:p>
          <a:p>
            <a:pPr algn="l"/>
            <a:r>
              <a:rPr lang="en-GB" sz="1100">
                <a:latin typeface="Calibri" panose="020F0502020204030204" pitchFamily="34" charset="0"/>
              </a:rPr>
              <a:t>Update the Architecture Roadmap including any Transition Architectures. Review the work to date to assess what the time-spans between Transition Architecture should be, taking into consideration the increments in business value and capability and other factors, such as risk.</a:t>
            </a:r>
          </a:p>
          <a:p>
            <a:pPr algn="l"/>
            <a:r>
              <a:rPr lang="en-GB" sz="1100">
                <a:latin typeface="Calibri" panose="020F0502020204030204" pitchFamily="34" charset="0"/>
              </a:rPr>
              <a:t>Once the capability increments have been finalized, consolidate the deliverables by project. This will result in a revised Architecture Roadmap.</a:t>
            </a:r>
          </a:p>
          <a:p>
            <a:pPr algn="l"/>
            <a:r>
              <a:rPr lang="en-GB" sz="1100">
                <a:latin typeface="Calibri" panose="020F0502020204030204" pitchFamily="34" charset="0"/>
              </a:rPr>
              <a:t>This is needed in order to co-ordinate the development of several concurrent instances of the various architectures. A Transition Architecture State Evolution Table (see the TOGAF Standard — ADM Techniques) can be used to show the proposed state of the domain architectures at various levels of detail.</a:t>
            </a:r>
          </a:p>
          <a:p>
            <a:pPr algn="l"/>
            <a:r>
              <a:rPr lang="en-GB" sz="1100">
                <a:latin typeface="Calibri" panose="020F0502020204030204" pitchFamily="34" charset="0"/>
              </a:rPr>
              <a:t>If the implementation approach has shifted as a result of confirming the implementation increments, update the Architecture Definition Document. This may include assigning project objectives and aligning projects and their deliverables with the Transition Architectures to create an Architecture Definition Increments Table (see the TOGAF Standard — ADM Techniques).</a:t>
            </a:r>
            <a:endParaRPr lang="en-GB" sz="1100">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B2B318-3A70-499F-B2BE-07B8A16F998B}" type="slidenum">
              <a:rPr kumimoji="0" lang="en-GB" sz="1200" b="0" i="0" u="none" strike="noStrike" kern="1200" cap="none" spc="0" normalizeH="0" baseline="0" noProof="0" smtClean="0">
                <a:ln>
                  <a:noFill/>
                </a:ln>
                <a:solidFill>
                  <a:srgbClr val="002060"/>
                </a:solidFill>
                <a:effectLst/>
                <a:uLnTx/>
                <a:uFillTx/>
                <a:latin typeface="Calibri" panose="020F0502020204030204" pitchFamily="34" charset="0"/>
                <a:ea typeface="Vollkorn" panose="00000500000000000000" pitchFamily="2"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159</a:t>
            </a:fld>
            <a:endParaRPr kumimoji="0" lang="en-GB" sz="1200" b="0" i="0" u="none" strike="noStrike" kern="120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mn-cs"/>
            </a:endParaRPr>
          </a:p>
        </p:txBody>
      </p:sp>
    </p:spTree>
    <p:extLst>
      <p:ext uri="{BB962C8B-B14F-4D97-AF65-F5344CB8AC3E}">
        <p14:creationId xmlns:p14="http://schemas.microsoft.com/office/powerpoint/2010/main" val="2908742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1.6c : Explain how an architecture enables alignment to organizational objectives using Agile development as an example.
See : TOGAF® Series Guide: Enabling Enterprise Agility : Page 22 : §4.5</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Segment level </a:t>
            </a:r>
            <a:r>
              <a:rPr lang="en-GB" sz="1100">
                <a:solidFill>
                  <a:srgbClr val="2F528F"/>
                </a:solidFill>
                <a:latin typeface="Calibri" panose="020F0502020204030204" pitchFamily="34" charset="0"/>
              </a:rPr>
              <a:t>the focus is on partitioning the courses of action across the relevant organization units.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If information acquired from Phases A and B is insufficient, then explore Phases B, C, and D in greater detail:</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Factor work to self-organizing teams (per organization unit structure) with a high-level iteration through Phases C and D - to provide more detailed information - going deeper into smaller organization areas (segments). Outputs of this iteration: Epics that reflect large/long-running user stories, and the segment-based initial portfolio and/or backlog.</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output from this level can be used to test and experiment with new products delivering descriptions for prototypes to test ideas into the  relevant segment market.</a:t>
            </a:r>
          </a:p>
          <a:p>
            <a:pPr algn="l"/>
            <a:r>
              <a:rPr lang="en-GB" sz="1100" b="1" i="0" u="none" strike="noStrike" baseline="0">
                <a:solidFill>
                  <a:srgbClr val="2F528F"/>
                </a:solidFill>
                <a:latin typeface="Calibri" panose="020F0502020204030204" pitchFamily="34" charset="0"/>
              </a:rPr>
              <a:t>4.5. ADM Levels and Phases Mapped to Agile Concepts</a:t>
            </a:r>
          </a:p>
          <a:p>
            <a:pPr algn="l"/>
            <a:r>
              <a:rPr lang="en-GB" sz="1100" b="0" i="0" u="none" strike="noStrike" baseline="0">
                <a:solidFill>
                  <a:srgbClr val="2F528F"/>
                </a:solidFill>
                <a:latin typeface="Calibri" panose="020F0502020204030204" pitchFamily="34" charset="0"/>
              </a:rPr>
              <a:t>As previously described, the TOGAF ADM can be applied to deliver architecture iterations in parallel and partitioned across different levels of detail and change using Strategy, Segment, and Capability Architectures that can be also developed using techniques such as </a:t>
            </a:r>
            <a:r>
              <a:rPr lang="en-GB" sz="1100" b="0" i="0" u="none" strike="noStrike" baseline="0" err="1">
                <a:solidFill>
                  <a:srgbClr val="2F528F"/>
                </a:solidFill>
                <a:latin typeface="Calibri" panose="020F0502020204030204" pitchFamily="34" charset="0"/>
              </a:rPr>
              <a:t>SAFe</a:t>
            </a:r>
            <a:r>
              <a:rPr lang="en-GB" sz="1100" b="0" i="0" u="none" strike="noStrike" baseline="0">
                <a:solidFill>
                  <a:srgbClr val="2F528F"/>
                </a:solidFill>
                <a:latin typeface="Calibri" panose="020F0502020204030204" pitchFamily="34" charset="0"/>
              </a:rPr>
              <a:t> and Scrum.</a:t>
            </a:r>
          </a:p>
          <a:p>
            <a:pPr algn="l"/>
            <a:r>
              <a:rPr lang="en-GB" sz="1100" b="0" i="0" u="none" strike="noStrike" baseline="0">
                <a:solidFill>
                  <a:srgbClr val="2F528F"/>
                </a:solidFill>
                <a:latin typeface="Calibri" panose="020F0502020204030204" pitchFamily="34" charset="0"/>
              </a:rPr>
              <a:t>Agile techniques consider that development and delivery work can progress based on one integrated team across all levels (business, technical, solution, build, and delivery) working in single connected sprints or across the types of boundaries shown in Figure 5[1] that may have connected but distinctly separate styles of sprints. The exact arrangement will depend on the complexity and scale of each enterprise and the implementation of the Agile approach.</a:t>
            </a:r>
          </a:p>
          <a:p>
            <a:pPr algn="l"/>
            <a:r>
              <a:rPr lang="en-GB" sz="1100" b="0" i="0" u="none" strike="noStrike" baseline="0">
                <a:solidFill>
                  <a:srgbClr val="2F528F"/>
                </a:solidFill>
                <a:latin typeface="Calibri" panose="020F0502020204030204" pitchFamily="34" charset="0"/>
              </a:rPr>
              <a:t>In applying the TOGAF ADM, each level of planning and delivery may cycle through all of the TOGAF® Standard, 10th Edition, 2022 phases from A to G but each of the three levels will often focus on specific elements of the cycle. </a:t>
            </a:r>
          </a:p>
          <a:p>
            <a:pPr algn="l"/>
            <a:r>
              <a:rPr lang="en-GB" sz="1100" b="0" i="0" u="none" strike="noStrike" baseline="0">
                <a:solidFill>
                  <a:srgbClr val="2F528F"/>
                </a:solidFill>
                <a:latin typeface="Calibri" panose="020F0502020204030204" pitchFamily="34" charset="0"/>
              </a:rPr>
              <a:t>In the </a:t>
            </a:r>
            <a:r>
              <a:rPr lang="en-GB" sz="1100" b="1" i="0" u="none" strike="noStrike" baseline="0">
                <a:solidFill>
                  <a:srgbClr val="2F528F"/>
                </a:solidFill>
                <a:latin typeface="Calibri" panose="020F0502020204030204" pitchFamily="34" charset="0"/>
              </a:rPr>
              <a:t>Strategic level</a:t>
            </a:r>
            <a:r>
              <a:rPr lang="en-GB" sz="1100" b="0" i="0" u="none" strike="noStrike" baseline="0">
                <a:solidFill>
                  <a:srgbClr val="2F528F"/>
                </a:solidFill>
                <a:latin typeface="Calibri" panose="020F0502020204030204" pitchFamily="34" charset="0"/>
              </a:rPr>
              <a:t>, the focus is more on the Preliminary Phase (if architecture capability changes are needed) and Phases A and B to provide the basis to define the cross-enterprise and strategic change time horizon view. This generates a series of strategic high-level plans known as courses of action.</a:t>
            </a:r>
          </a:p>
          <a:p>
            <a:pPr algn="l"/>
            <a:r>
              <a:rPr lang="en-GB" sz="1100" b="0" i="0" u="none" strike="noStrike" baseline="0">
                <a:solidFill>
                  <a:srgbClr val="2F528F"/>
                </a:solidFill>
                <a:latin typeface="Calibri" panose="020F0502020204030204" pitchFamily="34" charset="0"/>
              </a:rPr>
              <a:t>Agile techniques typically address this with concepts such as high-level strategic themes, and the highest level of an enterprise product portfolio backlog. In this level, interdisciplinary teams (business</a:t>
            </a:r>
          </a:p>
          <a:p>
            <a:pPr algn="l"/>
            <a:r>
              <a:rPr lang="en-GB" sz="1100" b="0" i="0" u="none" strike="noStrike" baseline="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a:t>
            </a:fld>
            <a:endParaRPr lang="en-GB">
              <a:latin typeface="Calibri" panose="020F0502020204030204" pitchFamily="34" charset="0"/>
            </a:endParaRPr>
          </a:p>
        </p:txBody>
      </p:sp>
    </p:spTree>
    <p:extLst>
      <p:ext uri="{BB962C8B-B14F-4D97-AF65-F5344CB8AC3E}">
        <p14:creationId xmlns:p14="http://schemas.microsoft.com/office/powerpoint/2010/main" val="409401981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5.10a : Explain the outputs necessary to proceed with the architecture implementation work.
See: TOGAF® Standard – Architecture Development Method : Page 109 : §10.4</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Outputs - more detailed </a:t>
            </a:r>
          </a:p>
          <a:p>
            <a:r>
              <a:rPr lang="en-GB">
                <a:solidFill>
                  <a:srgbClr val="2F528F"/>
                </a:solidFill>
                <a:latin typeface="Calibri" panose="020F0502020204030204" pitchFamily="34" charset="0"/>
              </a:rPr>
              <a:t>The outputs of Phase F may include, but are not restricted to:</a:t>
            </a:r>
          </a:p>
          <a:p>
            <a:pPr marL="293889" indent="-293889">
              <a:buFont typeface="Courier New" panose="02070309020205020404" pitchFamily="49" charset="0"/>
              <a:buChar char="o"/>
            </a:pPr>
            <a:r>
              <a:rPr lang="en-GB">
                <a:solidFill>
                  <a:srgbClr val="2F528F"/>
                </a:solidFill>
                <a:latin typeface="Calibri" panose="020F0502020204030204" pitchFamily="34" charset="0"/>
              </a:rPr>
              <a:t>Implementation and Migration Plan, Approved - including:</a:t>
            </a:r>
          </a:p>
          <a:p>
            <a:pPr marL="646556" lvl="1" indent="-176334">
              <a:buFont typeface="Arial" panose="020B0604020202020204" pitchFamily="34" charset="0"/>
              <a:buChar char="•"/>
            </a:pPr>
            <a:r>
              <a:rPr lang="en-GB">
                <a:solidFill>
                  <a:srgbClr val="2F528F"/>
                </a:solidFill>
                <a:latin typeface="Calibri" panose="020F0502020204030204" pitchFamily="34" charset="0"/>
              </a:rPr>
              <a:t>Implementation and Migration Strategy</a:t>
            </a:r>
          </a:p>
          <a:p>
            <a:pPr marL="646556" lvl="1" indent="-176334">
              <a:buFont typeface="Arial" panose="020B0604020202020204" pitchFamily="34" charset="0"/>
              <a:buChar char="•"/>
            </a:pPr>
            <a:r>
              <a:rPr lang="en-GB">
                <a:solidFill>
                  <a:srgbClr val="2F528F"/>
                </a:solidFill>
                <a:latin typeface="Calibri" panose="020F0502020204030204" pitchFamily="34" charset="0"/>
              </a:rPr>
              <a:t>Project and portfolio breakdown of the implementation</a:t>
            </a:r>
          </a:p>
          <a:p>
            <a:pPr marL="646556" lvl="1" indent="-176334">
              <a:buFont typeface="Arial" panose="020B0604020202020204" pitchFamily="34" charset="0"/>
              <a:buChar char="•"/>
            </a:pPr>
            <a:r>
              <a:rPr lang="en-GB">
                <a:solidFill>
                  <a:srgbClr val="2F528F"/>
                </a:solidFill>
                <a:latin typeface="Calibri" panose="020F0502020204030204" pitchFamily="34" charset="0"/>
              </a:rPr>
              <a:t>Allocation of work packages to project and portfolio</a:t>
            </a:r>
          </a:p>
          <a:p>
            <a:pPr marL="646556" lvl="1" indent="-176334">
              <a:buFont typeface="Arial" panose="020B0604020202020204" pitchFamily="34" charset="0"/>
              <a:buChar char="•"/>
            </a:pPr>
            <a:r>
              <a:rPr lang="en-GB">
                <a:solidFill>
                  <a:srgbClr val="2F528F"/>
                </a:solidFill>
                <a:latin typeface="Calibri" panose="020F0502020204030204" pitchFamily="34" charset="0"/>
              </a:rPr>
              <a:t>Capabilities delivered by projects</a:t>
            </a:r>
          </a:p>
          <a:p>
            <a:pPr marL="646556" lvl="1" indent="-176334">
              <a:buFont typeface="Arial" panose="020B0604020202020204" pitchFamily="34" charset="0"/>
              <a:buChar char="•"/>
            </a:pPr>
            <a:r>
              <a:rPr lang="en-GB">
                <a:solidFill>
                  <a:srgbClr val="2F528F"/>
                </a:solidFill>
                <a:latin typeface="Calibri" panose="020F0502020204030204" pitchFamily="34" charset="0"/>
              </a:rPr>
              <a:t>Relationship to Target and any Transition Architectures</a:t>
            </a:r>
          </a:p>
          <a:p>
            <a:pPr marL="646556" lvl="1" indent="-176334">
              <a:buFont typeface="Arial" panose="020B0604020202020204" pitchFamily="34" charset="0"/>
              <a:buChar char="•"/>
            </a:pPr>
            <a:r>
              <a:rPr lang="en-GB">
                <a:solidFill>
                  <a:srgbClr val="2F528F"/>
                </a:solidFill>
                <a:latin typeface="Calibri" panose="020F0502020204030204" pitchFamily="34" charset="0"/>
              </a:rPr>
              <a:t>Milestones and timing</a:t>
            </a:r>
          </a:p>
          <a:p>
            <a:pPr marL="646556" lvl="1" indent="-176334">
              <a:buFont typeface="Arial" panose="020B0604020202020204" pitchFamily="34" charset="0"/>
              <a:buChar char="•"/>
            </a:pPr>
            <a:r>
              <a:rPr lang="en-GB">
                <a:solidFill>
                  <a:srgbClr val="2F528F"/>
                </a:solidFill>
                <a:latin typeface="Calibri" panose="020F0502020204030204" pitchFamily="34" charset="0"/>
              </a:rPr>
              <a:t>Work breakdown structure</a:t>
            </a:r>
          </a:p>
          <a:p>
            <a:pPr marL="646556" lvl="1" indent="-176334">
              <a:buFont typeface="Arial" panose="020B0604020202020204" pitchFamily="34" charset="0"/>
              <a:buChar char="•"/>
            </a:pPr>
            <a:r>
              <a:rPr lang="en-GB">
                <a:solidFill>
                  <a:srgbClr val="2F528F"/>
                </a:solidFill>
                <a:latin typeface="Calibri" panose="020F0502020204030204" pitchFamily="34" charset="0"/>
              </a:rPr>
              <a:t>Project charters (optional)</a:t>
            </a:r>
          </a:p>
          <a:p>
            <a:pPr marL="646556" lvl="1" indent="-176334">
              <a:buFont typeface="Arial" panose="020B0604020202020204" pitchFamily="34" charset="0"/>
              <a:buChar char="•"/>
            </a:pPr>
            <a:r>
              <a:rPr lang="en-GB">
                <a:solidFill>
                  <a:srgbClr val="2F528F"/>
                </a:solidFill>
                <a:latin typeface="Calibri" panose="020F0502020204030204" pitchFamily="34" charset="0"/>
              </a:rPr>
              <a:t>Related work packages</a:t>
            </a:r>
          </a:p>
          <a:p>
            <a:pPr marL="646556" lvl="1" indent="-176334">
              <a:buFont typeface="Arial" panose="020B0604020202020204" pitchFamily="34" charset="0"/>
              <a:buChar char="•"/>
            </a:pPr>
            <a:r>
              <a:rPr lang="en-GB">
                <a:solidFill>
                  <a:srgbClr val="2F528F"/>
                </a:solidFill>
                <a:latin typeface="Calibri" panose="020F0502020204030204" pitchFamily="34" charset="0"/>
              </a:rPr>
              <a:t>Business value</a:t>
            </a:r>
          </a:p>
          <a:p>
            <a:pPr marL="646556" lvl="1" indent="-176334">
              <a:buFont typeface="Arial" panose="020B0604020202020204" pitchFamily="34" charset="0"/>
              <a:buChar char="•"/>
            </a:pPr>
            <a:r>
              <a:rPr lang="en-GB">
                <a:solidFill>
                  <a:srgbClr val="2F528F"/>
                </a:solidFill>
                <a:latin typeface="Calibri" panose="020F0502020204030204" pitchFamily="34" charset="0"/>
              </a:rPr>
              <a:t>Risk, issues, assumptions, dependencies</a:t>
            </a:r>
          </a:p>
          <a:p>
            <a:pPr marL="646556" lvl="1" indent="-176334">
              <a:buFont typeface="Arial" panose="020B0604020202020204" pitchFamily="34" charset="0"/>
              <a:buChar char="•"/>
            </a:pPr>
            <a:r>
              <a:rPr lang="en-GB">
                <a:solidFill>
                  <a:srgbClr val="2F528F"/>
                </a:solidFill>
                <a:latin typeface="Calibri" panose="020F0502020204030204" pitchFamily="34" charset="0"/>
              </a:rPr>
              <a:t>Resource requirements and costs</a:t>
            </a:r>
          </a:p>
          <a:p>
            <a:pPr marL="646556" lvl="1" indent="-176334">
              <a:buFont typeface="Arial" panose="020B0604020202020204" pitchFamily="34" charset="0"/>
              <a:buChar char="•"/>
            </a:pPr>
            <a:r>
              <a:rPr lang="en-GB">
                <a:solidFill>
                  <a:srgbClr val="2F528F"/>
                </a:solidFill>
                <a:latin typeface="Calibri" panose="020F0502020204030204" pitchFamily="34" charset="0"/>
              </a:rPr>
              <a:t>Benefits of migration</a:t>
            </a:r>
          </a:p>
          <a:p>
            <a:pPr marL="646556" lvl="1" indent="-176334">
              <a:buFont typeface="Arial" panose="020B0604020202020204" pitchFamily="34" charset="0"/>
              <a:buChar char="•"/>
            </a:pPr>
            <a:r>
              <a:rPr lang="en-GB">
                <a:solidFill>
                  <a:srgbClr val="2F528F"/>
                </a:solidFill>
                <a:latin typeface="Calibri" panose="020F0502020204030204" pitchFamily="34" charset="0"/>
              </a:rPr>
              <a:t>Estimated costs of migration options</a:t>
            </a:r>
          </a:p>
          <a:p>
            <a:pPr marL="293889" indent="-293889">
              <a:buFont typeface="Courier New" panose="02070309020205020404" pitchFamily="49" charset="0"/>
              <a:buChar char="o"/>
            </a:pPr>
            <a:r>
              <a:rPr lang="en-GB">
                <a:solidFill>
                  <a:srgbClr val="2F528F"/>
                </a:solidFill>
                <a:latin typeface="Calibri" panose="020F0502020204030204" pitchFamily="34" charset="0"/>
              </a:rPr>
              <a:t>Finalized Architecture Definition Document  - including:</a:t>
            </a:r>
          </a:p>
          <a:p>
            <a:pPr marL="646556" lvl="1" indent="-176334">
              <a:buFont typeface="Arial" panose="020B0604020202020204" pitchFamily="34" charset="0"/>
              <a:buChar char="•"/>
            </a:pPr>
            <a:r>
              <a:rPr lang="en-GB">
                <a:solidFill>
                  <a:srgbClr val="2F528F"/>
                </a:solidFill>
                <a:latin typeface="Calibri" panose="020F0502020204030204" pitchFamily="34" charset="0"/>
              </a:rPr>
              <a:t>Finalized Transition Architectures, if any</a:t>
            </a:r>
          </a:p>
          <a:p>
            <a:pPr marL="293889" indent="-293889">
              <a:buFont typeface="Courier New" panose="02070309020205020404" pitchFamily="49" charset="0"/>
              <a:buChar char="o"/>
            </a:pPr>
            <a:r>
              <a:rPr lang="en-GB">
                <a:solidFill>
                  <a:srgbClr val="2F528F"/>
                </a:solidFill>
                <a:latin typeface="Calibri" panose="020F0502020204030204" pitchFamily="34" charset="0"/>
              </a:rPr>
              <a:t>Finalized Architecture Requirements Specification</a:t>
            </a:r>
          </a:p>
          <a:p>
            <a:pPr marL="293889" indent="-293889">
              <a:buFont typeface="Courier New" panose="02070309020205020404" pitchFamily="49" charset="0"/>
              <a:buChar char="o"/>
            </a:pPr>
            <a:r>
              <a:rPr lang="en-GB">
                <a:solidFill>
                  <a:srgbClr val="2F528F"/>
                </a:solidFill>
                <a:latin typeface="Calibri" panose="020F0502020204030204" pitchFamily="34" charset="0"/>
              </a:rPr>
              <a:t>Finalized Architecture Roadmap</a:t>
            </a:r>
          </a:p>
          <a:p>
            <a:pPr marL="293889" indent="-293889">
              <a:buFont typeface="Courier New" panose="02070309020205020404" pitchFamily="49" charset="0"/>
              <a:buChar char="o"/>
            </a:pPr>
            <a:r>
              <a:rPr lang="en-GB">
                <a:solidFill>
                  <a:srgbClr val="2F528F"/>
                </a:solidFill>
                <a:latin typeface="Calibri" panose="020F0502020204030204" pitchFamily="34" charset="0"/>
              </a:rPr>
              <a:t>Re-Usable ABBs</a:t>
            </a:r>
          </a:p>
          <a:p>
            <a:pPr marL="293889" indent="-293889">
              <a:buFont typeface="Courier New" panose="02070309020205020404" pitchFamily="49" charset="0"/>
              <a:buChar char="o"/>
            </a:pPr>
            <a:r>
              <a:rPr lang="en-GB">
                <a:solidFill>
                  <a:srgbClr val="2F528F"/>
                </a:solidFill>
                <a:latin typeface="Calibri" panose="020F0502020204030204" pitchFamily="34" charset="0"/>
              </a:rPr>
              <a:t>Requests for Architecture Work for a new iteration of the ADM cycle (if any)</a:t>
            </a:r>
          </a:p>
          <a:p>
            <a:pPr marL="293889" indent="-293889">
              <a:buFont typeface="Courier New" panose="02070309020205020404" pitchFamily="49" charset="0"/>
              <a:buChar char="o"/>
            </a:pPr>
            <a:r>
              <a:rPr lang="en-GB">
                <a:solidFill>
                  <a:srgbClr val="2F528F"/>
                </a:solidFill>
                <a:latin typeface="Calibri" panose="020F0502020204030204" pitchFamily="34" charset="0"/>
              </a:rPr>
              <a:t>Implementation Governance Model (if any)</a:t>
            </a:r>
          </a:p>
          <a:p>
            <a:pPr marL="293889" indent="-293889">
              <a:buFont typeface="Courier New" panose="02070309020205020404" pitchFamily="49" charset="0"/>
              <a:buChar char="o"/>
            </a:pPr>
            <a:r>
              <a:rPr lang="en-GB">
                <a:solidFill>
                  <a:srgbClr val="2F528F"/>
                </a:solidFill>
                <a:latin typeface="Calibri" panose="020F0502020204030204" pitchFamily="34" charset="0"/>
              </a:rPr>
              <a:t>Change Requests for the Architecture Capability arising from lessons learned</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10.4 Outputs</a:t>
            </a:r>
          </a:p>
          <a:p>
            <a:r>
              <a:rPr lang="en-GB">
                <a:solidFill>
                  <a:srgbClr val="2F528F"/>
                </a:solidFill>
                <a:latin typeface="Calibri" panose="020F0502020204030204" pitchFamily="34" charset="0"/>
              </a:rPr>
              <a:t>The outputs of Phase F may include, but are not restricted to:</a:t>
            </a:r>
          </a:p>
          <a:p>
            <a:r>
              <a:rPr lang="en-GB">
                <a:solidFill>
                  <a:srgbClr val="2F528F"/>
                </a:solidFill>
                <a:latin typeface="Calibri" panose="020F0502020204030204" pitchFamily="34" charset="0"/>
              </a:rPr>
              <a:t>■Implementation and Migration Plan, Approved(see the TOGAF Standard — Architecture Content), including:</a:t>
            </a:r>
          </a:p>
          <a:p>
            <a:r>
              <a:rPr lang="en-GB">
                <a:solidFill>
                  <a:srgbClr val="2F528F"/>
                </a:solidFill>
                <a:latin typeface="Calibri" panose="020F0502020204030204" pitchFamily="34" charset="0"/>
              </a:rPr>
              <a:t>—Implementation and Migration Strategy</a:t>
            </a:r>
          </a:p>
          <a:p>
            <a:r>
              <a:rPr lang="en-GB">
                <a:solidFill>
                  <a:srgbClr val="2F528F"/>
                </a:solidFill>
                <a:latin typeface="Calibri" panose="020F0502020204030204" pitchFamily="34" charset="0"/>
              </a:rPr>
              <a:t>—Project and portfolio breakdown of the implementation:</a:t>
            </a:r>
          </a:p>
          <a:p>
            <a:r>
              <a:rPr lang="en-GB">
                <a:solidFill>
                  <a:srgbClr val="2F528F"/>
                </a:solidFill>
                <a:latin typeface="Calibri" panose="020F0502020204030204" pitchFamily="34" charset="0"/>
              </a:rPr>
              <a:t>—Allocation of work packages to project and portfolio</a:t>
            </a:r>
          </a:p>
          <a:p>
            <a:r>
              <a:rPr lang="en-GB">
                <a:solidFill>
                  <a:srgbClr val="2F528F"/>
                </a:solidFill>
                <a:latin typeface="Calibri" panose="020F0502020204030204" pitchFamily="34" charset="0"/>
              </a:rPr>
              <a:t>—Capabilities delivered by projects</a:t>
            </a:r>
          </a:p>
          <a:p>
            <a:r>
              <a:rPr lang="en-GB">
                <a:solidFill>
                  <a:srgbClr val="2F528F"/>
                </a:solidFill>
                <a:latin typeface="Calibri" panose="020F0502020204030204" pitchFamily="34" charset="0"/>
              </a:rPr>
              <a:t>—Relationship to Target Architecture and any Transition Architectures</a:t>
            </a:r>
          </a:p>
          <a:p>
            <a:r>
              <a:rPr lang="en-GB">
                <a:solidFill>
                  <a:srgbClr val="2F528F"/>
                </a:solidFill>
                <a:latin typeface="Calibri" panose="020F0502020204030204" pitchFamily="34" charset="0"/>
              </a:rPr>
              <a:t>—Milestones and timing</a:t>
            </a:r>
          </a:p>
          <a:p>
            <a:r>
              <a:rPr lang="en-GB">
                <a:solidFill>
                  <a:srgbClr val="2F528F"/>
                </a:solidFill>
                <a:latin typeface="Calibri" panose="020F0502020204030204" pitchFamily="34" charset="0"/>
              </a:rPr>
              <a:t>—Work breakdown structure</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B2B318-3A70-499F-B2BE-07B8A16F998B}" type="slidenum">
              <a:rPr kumimoji="0" lang="en-GB" sz="1200" b="0" i="0" u="none" strike="noStrike" kern="1200" cap="none" spc="0" normalizeH="0" baseline="0" noProof="0" smtClean="0">
                <a:ln>
                  <a:noFill/>
                </a:ln>
                <a:solidFill>
                  <a:srgbClr val="002060"/>
                </a:solidFill>
                <a:effectLst/>
                <a:uLnTx/>
                <a:uFillTx/>
                <a:latin typeface="Calibri" panose="020F0502020204030204" pitchFamily="34" charset="0"/>
                <a:ea typeface="Vollkorn" panose="00000500000000000000" pitchFamily="2"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160</a:t>
            </a:fld>
            <a:endParaRPr kumimoji="0" lang="en-GB" sz="1200" b="0" i="0" u="none" strike="noStrike" kern="120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mn-cs"/>
            </a:endParaRPr>
          </a:p>
        </p:txBody>
      </p:sp>
    </p:spTree>
    <p:extLst>
      <p:ext uri="{BB962C8B-B14F-4D97-AF65-F5344CB8AC3E}">
        <p14:creationId xmlns:p14="http://schemas.microsoft.com/office/powerpoint/2010/main" val="253856419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5.10b : Explain the outputs necessary to proceed with the architecture implementation work.
See : TOGAF® Series Guide: A Practitioners’ Approach to Developing Enterprise Architecture Following the TOGAF® ADM : Page 42 : §5.2.2</a:t>
            </a:r>
          </a:p>
          <a:p>
            <a:endParaRPr lang="en-GB">
              <a:solidFill>
                <a:srgbClr val="2F528F"/>
              </a:solidFill>
              <a:latin typeface="Calibri" panose="020F0502020204030204" pitchFamily="34" charset="0"/>
            </a:endParaRPr>
          </a:p>
          <a:p>
            <a:r>
              <a:rPr lang="en-GB" b="0">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For an exhaustive list, refer to the TOGAF Standard</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a:t>
            </a:r>
          </a:p>
          <a:p>
            <a:r>
              <a:rPr lang="en-GB">
                <a:solidFill>
                  <a:srgbClr val="2F528F"/>
                </a:solidFill>
                <a:latin typeface="Calibri" panose="020F0502020204030204" pitchFamily="34" charset="0"/>
              </a:rPr>
              <a:t>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161</a:t>
            </a:fld>
            <a:endParaRPr lang="en-GB">
              <a:latin typeface="Calibri" panose="020F0502020204030204" pitchFamily="34" charset="0"/>
            </a:endParaRPr>
          </a:p>
        </p:txBody>
      </p:sp>
    </p:spTree>
    <p:extLst>
      <p:ext uri="{BB962C8B-B14F-4D97-AF65-F5344CB8AC3E}">
        <p14:creationId xmlns:p14="http://schemas.microsoft.com/office/powerpoint/2010/main" val="97445656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547688"/>
            <a:ext cx="6731000" cy="3787775"/>
          </a:xfrm>
        </p:spPr>
      </p:sp>
      <p:sp>
        <p:nvSpPr>
          <p:cNvPr id="3" name="Notes Placeholder 2"/>
          <p:cNvSpPr>
            <a:spLocks noGrp="1"/>
          </p:cNvSpPr>
          <p:nvPr>
            <p:ph type="body" idx="1"/>
          </p:nvPr>
        </p:nvSpPr>
        <p:spPr/>
        <p:txBody>
          <a:bodyPr/>
          <a:lstStyle/>
          <a:p>
            <a:pPr defTabSz="940445">
              <a:defRPr/>
            </a:pPr>
            <a:r>
              <a:rPr lang="en-GB" b="1">
                <a:solidFill>
                  <a:srgbClr val="2F528F"/>
                </a:solidFill>
                <a:latin typeface="Calibri" panose="020F0502020204030204" pitchFamily="34" charset="0"/>
              </a:rPr>
              <a:t>Objectives</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Ensure compliance with the Target Architecture by implementation projects </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Perform appropriate Architecture Governance functions for the solution and any implementation-driven architecture Change Requests </a:t>
            </a:r>
          </a:p>
          <a:p>
            <a:pPr defTabSz="940445">
              <a:defRPr/>
            </a:pP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162</a:t>
            </a:fld>
            <a:endParaRPr lang="en-GB">
              <a:latin typeface="Calibri" panose="020F0502020204030204" pitchFamily="34" charset="0"/>
            </a:endParaRPr>
          </a:p>
        </p:txBody>
      </p:sp>
    </p:spTree>
    <p:extLst>
      <p:ext uri="{BB962C8B-B14F-4D97-AF65-F5344CB8AC3E}">
        <p14:creationId xmlns:p14="http://schemas.microsoft.com/office/powerpoint/2010/main" val="236387201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pPr defTabSz="940445">
              <a:defRPr/>
            </a:pPr>
            <a:r>
              <a:rPr lang="en-GB" b="1">
                <a:solidFill>
                  <a:srgbClr val="2F528F"/>
                </a:solidFill>
                <a:latin typeface="Calibri" panose="020F0502020204030204" pitchFamily="34" charset="0"/>
              </a:rPr>
              <a:t>Approach</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Phase G relates the architecture to the implementation through the Architecture Contract</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The information for successful management of the projects must be brought together</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The development happens in parallel with Phase G </a:t>
            </a:r>
          </a:p>
          <a:p>
            <a:pPr defTabSz="940445">
              <a:defRPr/>
            </a:pP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163</a:t>
            </a:fld>
            <a:endParaRPr lang="en-GB">
              <a:latin typeface="Calibri" panose="020F0502020204030204" pitchFamily="34" charset="0"/>
            </a:endParaRPr>
          </a:p>
        </p:txBody>
      </p:sp>
    </p:spTree>
    <p:extLst>
      <p:ext uri="{BB962C8B-B14F-4D97-AF65-F5344CB8AC3E}">
        <p14:creationId xmlns:p14="http://schemas.microsoft.com/office/powerpoint/2010/main" val="120053533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5.11a : Explain the inputs to Phase G.
See: TOGAF® Standard – Architecture Development Method : Page 112 : §11.2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11.2 Inputs</a:t>
            </a:r>
          </a:p>
          <a:p>
            <a:r>
              <a:rPr lang="en-GB">
                <a:solidFill>
                  <a:srgbClr val="2F528F"/>
                </a:solidFill>
                <a:latin typeface="Calibri" panose="020F0502020204030204" pitchFamily="34" charset="0"/>
              </a:rPr>
              <a:t>This section deﬁnes the inputs to Phase G.</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11.2.1 Reference Materials External to the Enterprise</a:t>
            </a:r>
          </a:p>
          <a:p>
            <a:r>
              <a:rPr lang="en-GB">
                <a:solidFill>
                  <a:srgbClr val="2F528F"/>
                </a:solidFill>
                <a:latin typeface="Calibri" panose="020F0502020204030204" pitchFamily="34" charset="0"/>
              </a:rPr>
              <a:t>■Architecture reference materials (see the TOGAF Standard — Architecture Content)</a:t>
            </a:r>
          </a:p>
          <a:p>
            <a:r>
              <a:rPr lang="en-GB" b="1">
                <a:solidFill>
                  <a:srgbClr val="2F528F"/>
                </a:solidFill>
                <a:latin typeface="Calibri" panose="020F0502020204030204" pitchFamily="34" charset="0"/>
              </a:rPr>
              <a:t>11.2.2 Non-Architectural Inputs</a:t>
            </a:r>
          </a:p>
          <a:p>
            <a:r>
              <a:rPr lang="en-GB">
                <a:solidFill>
                  <a:srgbClr val="2F528F"/>
                </a:solidFill>
                <a:latin typeface="Calibri" panose="020F0502020204030204" pitchFamily="34" charset="0"/>
              </a:rPr>
              <a:t>■Request for Architecture Work (see the TOGAF Standard — Architecture Content)</a:t>
            </a:r>
          </a:p>
          <a:p>
            <a:r>
              <a:rPr lang="en-GB">
                <a:solidFill>
                  <a:srgbClr val="2F528F"/>
                </a:solidFill>
                <a:latin typeface="Calibri" panose="020F0502020204030204" pitchFamily="34" charset="0"/>
              </a:rPr>
              <a:t>■Capability Assessment (see the TOGAF Standard — Architecture Content)</a:t>
            </a:r>
          </a:p>
          <a:p>
            <a:r>
              <a:rPr lang="en-GB" b="1">
                <a:solidFill>
                  <a:srgbClr val="2F528F"/>
                </a:solidFill>
                <a:latin typeface="Calibri" panose="020F0502020204030204" pitchFamily="34" charset="0"/>
              </a:rPr>
              <a:t>11.2.3 Architectural Inputs</a:t>
            </a:r>
          </a:p>
          <a:p>
            <a:r>
              <a:rPr lang="en-GB">
                <a:solidFill>
                  <a:srgbClr val="2F528F"/>
                </a:solidFill>
                <a:latin typeface="Calibri" panose="020F0502020204030204" pitchFamily="34" charset="0"/>
              </a:rPr>
              <a:t>■Organizational Model for Enterprise Architecture (see the TOGAF Standard — Architecture Content), including:</a:t>
            </a:r>
          </a:p>
          <a:p>
            <a:r>
              <a:rPr lang="en-GB">
                <a:solidFill>
                  <a:srgbClr val="2F528F"/>
                </a:solidFill>
                <a:latin typeface="Calibri" panose="020F0502020204030204" pitchFamily="34" charset="0"/>
              </a:rPr>
              <a:t>—Scope of organizations impacted</a:t>
            </a:r>
          </a:p>
          <a:p>
            <a:r>
              <a:rPr lang="en-GB">
                <a:solidFill>
                  <a:srgbClr val="2F528F"/>
                </a:solidFill>
                <a:latin typeface="Calibri" panose="020F0502020204030204" pitchFamily="34" charset="0"/>
              </a:rPr>
              <a:t>—Maturity assessment, gaps, and resolution approach</a:t>
            </a:r>
          </a:p>
          <a:p>
            <a:r>
              <a:rPr lang="en-GB">
                <a:solidFill>
                  <a:srgbClr val="2F528F"/>
                </a:solidFill>
                <a:latin typeface="Calibri" panose="020F0502020204030204" pitchFamily="34" charset="0"/>
              </a:rPr>
              <a:t>—Roles and responsibilities for architecture team(s)</a:t>
            </a:r>
          </a:p>
          <a:p>
            <a:r>
              <a:rPr lang="en-GB">
                <a:solidFill>
                  <a:srgbClr val="2F528F"/>
                </a:solidFill>
                <a:latin typeface="Calibri" panose="020F0502020204030204" pitchFamily="34" charset="0"/>
              </a:rPr>
              <a:t>—Constraints on architecture work</a:t>
            </a:r>
          </a:p>
          <a:p>
            <a:r>
              <a:rPr lang="en-GB">
                <a:solidFill>
                  <a:srgbClr val="2F528F"/>
                </a:solidFill>
                <a:latin typeface="Calibri" panose="020F0502020204030204" pitchFamily="34" charset="0"/>
              </a:rPr>
              <a:t>—Budget requirements</a:t>
            </a:r>
          </a:p>
          <a:p>
            <a:r>
              <a:rPr lang="en-GB">
                <a:solidFill>
                  <a:srgbClr val="2F528F"/>
                </a:solidFill>
                <a:latin typeface="Calibri" panose="020F0502020204030204" pitchFamily="34" charset="0"/>
              </a:rPr>
              <a:t>—Governance and support strategy</a:t>
            </a:r>
          </a:p>
          <a:p>
            <a:r>
              <a:rPr lang="en-GB">
                <a:solidFill>
                  <a:srgbClr val="2F528F"/>
                </a:solidFill>
                <a:latin typeface="Calibri" panose="020F0502020204030204" pitchFamily="34" charset="0"/>
              </a:rPr>
              <a:t>■Tailored Architecture Framework (see TOGAF Standard — Architecture Content), including:</a:t>
            </a:r>
          </a:p>
          <a:p>
            <a:r>
              <a:rPr lang="en-GB">
                <a:solidFill>
                  <a:srgbClr val="2F528F"/>
                </a:solidFill>
                <a:latin typeface="Calibri" panose="020F0502020204030204" pitchFamily="34" charset="0"/>
              </a:rPr>
              <a:t>—Tailored architecture method</a:t>
            </a:r>
          </a:p>
          <a:p>
            <a:r>
              <a:rPr lang="en-GB">
                <a:solidFill>
                  <a:srgbClr val="2F528F"/>
                </a:solidFill>
                <a:latin typeface="Calibri" panose="020F0502020204030204" pitchFamily="34" charset="0"/>
              </a:rPr>
              <a:t>—Tailored architecture content (deliverables and artifacts)</a:t>
            </a:r>
          </a:p>
          <a:p>
            <a:r>
              <a:rPr lang="en-GB">
                <a:solidFill>
                  <a:srgbClr val="2F528F"/>
                </a:solidFill>
                <a:latin typeface="Calibri" panose="020F0502020204030204" pitchFamily="34" charset="0"/>
              </a:rPr>
              <a:t>—Conﬁgured and deployed tools</a:t>
            </a:r>
          </a:p>
          <a:p>
            <a:r>
              <a:rPr lang="en-GB">
                <a:solidFill>
                  <a:srgbClr val="2F528F"/>
                </a:solidFill>
                <a:latin typeface="Calibri" panose="020F0502020204030204" pitchFamily="34" charset="0"/>
              </a:rPr>
              <a:t>■Statement of Architecture Work (see the TOGAF Standard — Architecture Content)</a:t>
            </a:r>
          </a:p>
          <a:p>
            <a:r>
              <a:rPr lang="en-GB">
                <a:solidFill>
                  <a:srgbClr val="2F528F"/>
                </a:solidFill>
                <a:latin typeface="Calibri" panose="020F0502020204030204" pitchFamily="34" charset="0"/>
              </a:rPr>
              <a:t>■Architecture Vision (see the TOGAF Standard — Architecture Content)</a:t>
            </a:r>
          </a:p>
          <a:p>
            <a:r>
              <a:rPr lang="en-GB">
                <a:solidFill>
                  <a:srgbClr val="2F528F"/>
                </a:solidFill>
                <a:latin typeface="Calibri" panose="020F0502020204030204" pitchFamily="34" charset="0"/>
              </a:rPr>
              <a:t>■Architecture Repository (see the TOGAF Standard — Architecture Content), including:</a:t>
            </a:r>
          </a:p>
          <a:p>
            <a:r>
              <a:rPr lang="en-GB">
                <a:solidFill>
                  <a:srgbClr val="2F528F"/>
                </a:solidFill>
                <a:latin typeface="Calibri" panose="020F0502020204030204" pitchFamily="34" charset="0"/>
              </a:rPr>
              <a:t>—Re-usable building blocks</a:t>
            </a:r>
          </a:p>
          <a:p>
            <a:r>
              <a:rPr lang="en-GB">
                <a:solidFill>
                  <a:srgbClr val="2F528F"/>
                </a:solidFill>
                <a:latin typeface="Calibri" panose="020F0502020204030204" pitchFamily="34" charset="0"/>
              </a:rPr>
              <a:t>—Publicly available reference models</a:t>
            </a:r>
          </a:p>
          <a:p>
            <a:r>
              <a:rPr lang="en-GB">
                <a:solidFill>
                  <a:srgbClr val="2F528F"/>
                </a:solidFill>
                <a:latin typeface="Calibri" panose="020F0502020204030204" pitchFamily="34" charset="0"/>
              </a:rPr>
              <a:t>—Organization-speciﬁc reference models</a:t>
            </a:r>
          </a:p>
          <a:p>
            <a:r>
              <a:rPr lang="en-GB">
                <a:solidFill>
                  <a:srgbClr val="2F528F"/>
                </a:solidFill>
                <a:latin typeface="Calibri" panose="020F0502020204030204" pitchFamily="34" charset="0"/>
              </a:rPr>
              <a:t>—Organization standards</a:t>
            </a:r>
          </a:p>
          <a:p>
            <a:r>
              <a:rPr lang="en-GB">
                <a:solidFill>
                  <a:srgbClr val="2F528F"/>
                </a:solidFill>
                <a:latin typeface="Calibri" panose="020F0502020204030204" pitchFamily="34" charset="0"/>
              </a:rPr>
              <a:t>■Architecture Deﬁnition Document (see the TOGAF Standard — Architecture Content)</a:t>
            </a:r>
          </a:p>
          <a:p>
            <a:r>
              <a:rPr lang="en-GB">
                <a:solidFill>
                  <a:srgbClr val="2F528F"/>
                </a:solidFill>
                <a:latin typeface="Calibri" panose="020F0502020204030204" pitchFamily="34" charset="0"/>
              </a:rPr>
              <a:t>■Architecture Requirements Speciﬁcation (see the TOGAF Standard — Architecture Content), including: </a:t>
            </a:r>
          </a:p>
          <a:p>
            <a:r>
              <a:rPr lang="en-GB">
                <a:solidFill>
                  <a:srgbClr val="2F528F"/>
                </a:solidFill>
                <a:latin typeface="Calibri" panose="020F0502020204030204" pitchFamily="34" charset="0"/>
              </a:rPr>
              <a:t>—Architectural requirements</a:t>
            </a:r>
          </a:p>
          <a:p>
            <a:r>
              <a:rPr lang="en-GB">
                <a:solidFill>
                  <a:srgbClr val="2F528F"/>
                </a:solidFill>
                <a:latin typeface="Calibri" panose="020F0502020204030204" pitchFamily="34" charset="0"/>
              </a:rPr>
              <a:t>—Gap Analysis results (from Business, Data, Application, and Technology Architectures)</a:t>
            </a:r>
          </a:p>
          <a:p>
            <a:r>
              <a:rPr lang="en-GB">
                <a:solidFill>
                  <a:srgbClr val="2F528F"/>
                </a:solidFill>
                <a:latin typeface="Calibri" panose="020F0502020204030204" pitchFamily="34" charset="0"/>
              </a:rPr>
              <a:t>■Architecture Roadmap (see the TOGAF Standard — Architecture Content)</a:t>
            </a:r>
          </a:p>
          <a:p>
            <a:r>
              <a:rPr lang="en-GB">
                <a:solidFill>
                  <a:srgbClr val="2F528F"/>
                </a:solidFill>
                <a:latin typeface="Calibri" panose="020F0502020204030204" pitchFamily="34" charset="0"/>
              </a:rPr>
              <a:t>■Architecture Governance Framework (see the TOGAF Standard — Enterprise Architecture</a:t>
            </a:r>
          </a:p>
          <a:p>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164</a:t>
            </a:fld>
            <a:endParaRPr lang="en-GB">
              <a:latin typeface="Calibri" panose="020F0502020204030204" pitchFamily="34" charset="0"/>
            </a:endParaRPr>
          </a:p>
        </p:txBody>
      </p:sp>
    </p:spTree>
    <p:extLst>
      <p:ext uri="{BB962C8B-B14F-4D97-AF65-F5344CB8AC3E}">
        <p14:creationId xmlns:p14="http://schemas.microsoft.com/office/powerpoint/2010/main" val="1795329417"/>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547688"/>
            <a:ext cx="6731000" cy="3787775"/>
          </a:xfrm>
        </p:spPr>
      </p:sp>
      <p:sp>
        <p:nvSpPr>
          <p:cNvPr id="3" name="Notes Placeholder 2"/>
          <p:cNvSpPr>
            <a:spLocks noGrp="1"/>
          </p:cNvSpPr>
          <p:nvPr>
            <p:ph type="body" idx="1"/>
          </p:nvPr>
        </p:nvSpPr>
        <p:spPr/>
        <p:txBody>
          <a:bodyPr/>
          <a:lstStyle/>
          <a:p>
            <a:pPr>
              <a:tabLst>
                <a:tab pos="2307030" algn="l"/>
              </a:tabLst>
            </a:pPr>
            <a:endParaRPr lang="en-GB" b="1">
              <a:solidFill>
                <a:srgbClr val="2F528F"/>
              </a:solidFill>
              <a:latin typeface="Calibri" panose="020F0502020204030204" pitchFamily="34" charset="0"/>
              <a:cs typeface="Calibri" panose="020F0502020204030204" pitchFamily="34" charset="0"/>
            </a:endParaRPr>
          </a:p>
          <a:p>
            <a:pPr>
              <a:tabLst>
                <a:tab pos="2307030" algn="l"/>
              </a:tabLst>
            </a:pPr>
            <a:r>
              <a:rPr lang="en-GB" b="1">
                <a:solidFill>
                  <a:srgbClr val="2F528F"/>
                </a:solidFill>
                <a:latin typeface="Calibri" panose="020F0502020204030204" pitchFamily="34" charset="0"/>
                <a:cs typeface="Calibri" panose="020F0502020204030204" pitchFamily="34" charset="0"/>
              </a:rPr>
              <a:t>Phase G  Steps - Classic View [included to calm people upgrading from 9.2]</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Associated with each step is a generic list of tasks.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This will be adapted as fitting for each project.</a:t>
            </a:r>
          </a:p>
          <a:p>
            <a:pPr>
              <a:tabLst>
                <a:tab pos="2307030" algn="l"/>
              </a:tabLst>
            </a:pPr>
            <a:r>
              <a:rPr lang="en-GB">
                <a:solidFill>
                  <a:srgbClr val="2F528F"/>
                </a:solidFill>
                <a:latin typeface="Calibri" panose="020F0502020204030204" pitchFamily="34" charset="0"/>
                <a:cs typeface="Calibri" panose="020F0502020204030204" pitchFamily="34" charset="0"/>
              </a:rPr>
              <a:t>The order is not very Important.</a:t>
            </a:r>
          </a:p>
          <a:p>
            <a:pPr algn="l"/>
            <a:r>
              <a:rPr lang="en-GB">
                <a:solidFill>
                  <a:srgbClr val="2F528F"/>
                </a:solidFill>
                <a:latin typeface="Calibri" panose="020F0502020204030204" pitchFamily="34" charset="0"/>
                <a:cs typeface="Calibri" panose="020F0502020204030204" pitchFamily="34" charset="0"/>
              </a:rPr>
              <a:t>It is important that at the end of the phase there is a  </a:t>
            </a:r>
            <a:r>
              <a:rPr lang="en-GB">
                <a:solidFill>
                  <a:srgbClr val="2F528F"/>
                </a:solidFill>
                <a:latin typeface="Calibri" panose="020F0502020204030204" pitchFamily="34" charset="0"/>
                <a:cs typeface="Calibri" panose="020F0502020204030204" pitchFamily="34" charset="0"/>
                <a:sym typeface="Wingdings" panose="05000000000000000000" pitchFamily="2" charset="2"/>
              </a:rPr>
              <a:t></a:t>
            </a:r>
            <a:r>
              <a:rPr lang="en-GB">
                <a:solidFill>
                  <a:srgbClr val="2F528F"/>
                </a:solidFill>
                <a:latin typeface="Calibri" panose="020F0502020204030204" pitchFamily="34" charset="0"/>
                <a:cs typeface="Calibri" panose="020F0502020204030204" pitchFamily="34" charset="0"/>
              </a:rPr>
              <a:t> in every box [of the adapted list]  </a:t>
            </a:r>
          </a:p>
          <a:p>
            <a:pPr algn="l"/>
            <a:r>
              <a:rPr lang="en-GB">
                <a:solidFill>
                  <a:srgbClr val="2F528F"/>
                </a:solidFill>
                <a:latin typeface="Calibri" panose="020F0502020204030204" pitchFamily="34" charset="0"/>
                <a:cs typeface="Calibri" panose="020F0502020204030204" pitchFamily="34" charset="0"/>
              </a:rPr>
              <a:t>or a reason why not!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165</a:t>
            </a:fld>
            <a:endParaRPr lang="en-GB">
              <a:latin typeface="Calibri" panose="020F0502020204030204" pitchFamily="34" charset="0"/>
            </a:endParaRPr>
          </a:p>
        </p:txBody>
      </p:sp>
    </p:spTree>
    <p:extLst>
      <p:ext uri="{BB962C8B-B14F-4D97-AF65-F5344CB8AC3E}">
        <p14:creationId xmlns:p14="http://schemas.microsoft.com/office/powerpoint/2010/main" val="2975957458"/>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5.12a : Explain how the Implementation Governance is executed (Phase G).
See : TOGAF® Standard – Architecture Development Method : Page 113 : §11.3</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Steps</a:t>
            </a:r>
          </a:p>
          <a:p>
            <a:pPr marL="352667" indent="-352667">
              <a:spcBef>
                <a:spcPts val="1029"/>
              </a:spcBef>
              <a:buFont typeface="+mj-lt"/>
              <a:buAutoNum type="arabicPeriod"/>
            </a:pPr>
            <a:r>
              <a:rPr lang="en-GB">
                <a:solidFill>
                  <a:srgbClr val="2F528F"/>
                </a:solidFill>
                <a:latin typeface="Calibri" panose="020F0502020204030204" pitchFamily="34" charset="0"/>
              </a:rPr>
              <a:t>Confirm scope and priorities for deployment with the development management</a:t>
            </a:r>
          </a:p>
          <a:p>
            <a:pPr marL="352667" indent="-352667">
              <a:spcBef>
                <a:spcPts val="1029"/>
              </a:spcBef>
              <a:buFont typeface="+mj-lt"/>
              <a:buAutoNum type="arabicPeriod"/>
            </a:pPr>
            <a:r>
              <a:rPr lang="en-GB">
                <a:solidFill>
                  <a:srgbClr val="2F528F"/>
                </a:solidFill>
                <a:latin typeface="Calibri" panose="020F0502020204030204" pitchFamily="34" charset="0"/>
              </a:rPr>
              <a:t>Identify deployment resources and skills</a:t>
            </a:r>
          </a:p>
          <a:p>
            <a:pPr marL="352667" indent="-352667">
              <a:spcBef>
                <a:spcPts val="1029"/>
              </a:spcBef>
              <a:buFont typeface="+mj-lt"/>
              <a:buAutoNum type="arabicPeriod"/>
            </a:pPr>
            <a:r>
              <a:rPr lang="en-US">
                <a:solidFill>
                  <a:srgbClr val="2F528F"/>
                </a:solidFill>
                <a:latin typeface="Calibri" panose="020F0502020204030204" pitchFamily="34" charset="0"/>
              </a:rPr>
              <a:t>Guide development of solutions deployment</a:t>
            </a:r>
          </a:p>
          <a:p>
            <a:pPr marL="352667" indent="-352667">
              <a:spcBef>
                <a:spcPts val="1029"/>
              </a:spcBef>
              <a:buFont typeface="+mj-lt"/>
              <a:buAutoNum type="arabicPeriod"/>
            </a:pPr>
            <a:r>
              <a:rPr lang="en-US">
                <a:solidFill>
                  <a:srgbClr val="2F528F"/>
                </a:solidFill>
                <a:latin typeface="Calibri" panose="020F0502020204030204" pitchFamily="34" charset="0"/>
              </a:rPr>
              <a:t>Perform EA compliance reviews</a:t>
            </a:r>
          </a:p>
          <a:p>
            <a:pPr marL="352667" indent="-352667">
              <a:spcBef>
                <a:spcPts val="1029"/>
              </a:spcBef>
              <a:buFont typeface="+mj-lt"/>
              <a:buAutoNum type="arabicPeriod" startAt="5"/>
            </a:pPr>
            <a:r>
              <a:rPr lang="en-US">
                <a:solidFill>
                  <a:srgbClr val="2F528F"/>
                </a:solidFill>
                <a:latin typeface="Calibri" panose="020F0502020204030204" pitchFamily="34" charset="0"/>
              </a:rPr>
              <a:t>Implement business and IT operations</a:t>
            </a:r>
          </a:p>
          <a:p>
            <a:pPr marL="352667" indent="-352667">
              <a:spcBef>
                <a:spcPts val="1029"/>
              </a:spcBef>
              <a:buFont typeface="+mj-lt"/>
              <a:buAutoNum type="arabicPeriod" startAt="5"/>
            </a:pPr>
            <a:r>
              <a:rPr lang="en-GB">
                <a:solidFill>
                  <a:srgbClr val="2F528F"/>
                </a:solidFill>
                <a:latin typeface="Calibri" panose="020F0502020204030204" pitchFamily="34" charset="0"/>
              </a:rPr>
              <a:t>Do post-implementation review, close the implementation</a:t>
            </a:r>
          </a:p>
          <a:p>
            <a:pPr marL="352667" indent="-352667">
              <a:spcBef>
                <a:spcPts val="1029"/>
              </a:spcBef>
              <a:buFont typeface="+mj-lt"/>
              <a:buAutoNum type="arabicPeriod"/>
            </a:pPr>
            <a:endParaRPr lang="en-US">
              <a:solidFill>
                <a:srgbClr val="2F528F"/>
              </a:solidFill>
              <a:latin typeface="Calibri" panose="020F0502020204030204" pitchFamily="34" charset="0"/>
            </a:endParaRPr>
          </a:p>
          <a:p>
            <a:pPr>
              <a:spcBef>
                <a:spcPts val="1029"/>
              </a:spcBef>
            </a:pPr>
            <a:r>
              <a:rPr lang="en-GB" b="1">
                <a:solidFill>
                  <a:srgbClr val="2F528F"/>
                </a:solidFill>
                <a:latin typeface="Calibri" panose="020F0502020204030204" pitchFamily="34" charset="0"/>
              </a:rPr>
              <a:t>11.3 Steps</a:t>
            </a:r>
          </a:p>
          <a:p>
            <a:pPr>
              <a:spcBef>
                <a:spcPts val="1029"/>
              </a:spcBef>
            </a:pPr>
            <a:r>
              <a:rPr lang="en-GB">
                <a:solidFill>
                  <a:srgbClr val="2F528F"/>
                </a:solidFill>
                <a:latin typeface="Calibri" panose="020F0502020204030204" pitchFamily="34" charset="0"/>
              </a:rPr>
              <a:t>The level of detail addressed in Phase G will depend on the scope and goals of the overall architecture effort.</a:t>
            </a:r>
          </a:p>
          <a:p>
            <a:pPr>
              <a:spcBef>
                <a:spcPts val="1029"/>
              </a:spcBef>
            </a:pPr>
            <a:r>
              <a:rPr lang="en-GB">
                <a:solidFill>
                  <a:srgbClr val="2F528F"/>
                </a:solidFill>
                <a:latin typeface="Calibri" panose="020F0502020204030204" pitchFamily="34" charset="0"/>
              </a:rPr>
              <a:t>The order of the steps in Phase G, as well as the time at which they are formally started and completed, should be adapted to the situation at hand in accordance with the established Architecture Governance.</a:t>
            </a:r>
          </a:p>
          <a:p>
            <a:pPr>
              <a:spcBef>
                <a:spcPts val="1029"/>
              </a:spcBef>
            </a:pPr>
            <a:endParaRPr lang="en-GB">
              <a:solidFill>
                <a:srgbClr val="2F528F"/>
              </a:solidFill>
              <a:latin typeface="Calibri" panose="020F0502020204030204" pitchFamily="34" charset="0"/>
            </a:endParaRPr>
          </a:p>
          <a:p>
            <a:pPr>
              <a:spcBef>
                <a:spcPts val="1029"/>
              </a:spcBef>
            </a:pPr>
            <a:r>
              <a:rPr lang="en-GB">
                <a:solidFill>
                  <a:srgbClr val="2F528F"/>
                </a:solidFill>
                <a:latin typeface="Calibri" panose="020F0502020204030204" pitchFamily="34" charset="0"/>
              </a:rPr>
              <a:t>The steps in Phase G are as follows:</a:t>
            </a:r>
          </a:p>
          <a:p>
            <a:pPr>
              <a:spcBef>
                <a:spcPts val="1029"/>
              </a:spcBef>
            </a:pPr>
            <a:r>
              <a:rPr lang="en-GB">
                <a:solidFill>
                  <a:srgbClr val="2F528F"/>
                </a:solidFill>
                <a:latin typeface="Calibri" panose="020F0502020204030204" pitchFamily="34" charset="0"/>
              </a:rPr>
              <a:t>■Conﬁrm scope and priorities for deployment with development management (see Section 11.3.1)</a:t>
            </a:r>
          </a:p>
          <a:p>
            <a:pPr>
              <a:spcBef>
                <a:spcPts val="1029"/>
              </a:spcBef>
            </a:pPr>
            <a:r>
              <a:rPr lang="en-GB">
                <a:solidFill>
                  <a:srgbClr val="2F528F"/>
                </a:solidFill>
                <a:latin typeface="Calibri" panose="020F0502020204030204" pitchFamily="34" charset="0"/>
              </a:rPr>
              <a:t>■Identify deployment resources and skills (see Section 11.3.2)</a:t>
            </a:r>
          </a:p>
          <a:p>
            <a:pPr>
              <a:spcBef>
                <a:spcPts val="1029"/>
              </a:spcBef>
            </a:pPr>
            <a:r>
              <a:rPr lang="en-GB">
                <a:solidFill>
                  <a:srgbClr val="2F528F"/>
                </a:solidFill>
                <a:latin typeface="Calibri" panose="020F0502020204030204" pitchFamily="34" charset="0"/>
              </a:rPr>
              <a:t>■Guide development of solutions deployment (see Section 11.3.3)</a:t>
            </a:r>
          </a:p>
          <a:p>
            <a:pPr>
              <a:spcBef>
                <a:spcPts val="1029"/>
              </a:spcBef>
            </a:pPr>
            <a:r>
              <a:rPr lang="en-GB">
                <a:solidFill>
                  <a:srgbClr val="2F528F"/>
                </a:solidFill>
                <a:latin typeface="Calibri" panose="020F0502020204030204" pitchFamily="34" charset="0"/>
              </a:rPr>
              <a:t>■Perform Enterprise Architecture Compliance reviews (see Section 11.3.4)</a:t>
            </a:r>
          </a:p>
          <a:p>
            <a:pPr>
              <a:spcBef>
                <a:spcPts val="1029"/>
              </a:spcBef>
            </a:pPr>
            <a:r>
              <a:rPr lang="en-GB">
                <a:solidFill>
                  <a:srgbClr val="2F528F"/>
                </a:solidFill>
                <a:latin typeface="Calibri" panose="020F0502020204030204" pitchFamily="34" charset="0"/>
              </a:rPr>
              <a:t>■Implement business and IT operations (see Section 11.3.5)</a:t>
            </a:r>
          </a:p>
          <a:p>
            <a:pPr>
              <a:spcBef>
                <a:spcPts val="1029"/>
              </a:spcBef>
            </a:pPr>
            <a:r>
              <a:rPr lang="en-GB">
                <a:solidFill>
                  <a:srgbClr val="2F528F"/>
                </a:solidFill>
                <a:latin typeface="Calibri" panose="020F0502020204030204" pitchFamily="34" charset="0"/>
              </a:rPr>
              <a:t>■Perform post-implementation review and close the implementation (see Section 11.3.6)</a:t>
            </a:r>
            <a:endParaRPr lang="en-US">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166</a:t>
            </a:fld>
            <a:endParaRPr lang="en-GB">
              <a:latin typeface="Calibri" panose="020F0502020204030204" pitchFamily="34" charset="0"/>
            </a:endParaRPr>
          </a:p>
        </p:txBody>
      </p:sp>
    </p:spTree>
    <p:extLst>
      <p:ext uri="{BB962C8B-B14F-4D97-AF65-F5344CB8AC3E}">
        <p14:creationId xmlns:p14="http://schemas.microsoft.com/office/powerpoint/2010/main" val="169875224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5.12b : Explain how the Implementation Governance is executed (Phase G).
See : TOGAF® Series Guide: A Practitioners’ Approach to Developing Enterprise Architecture Following the TOGAF® ADM : Page 96 : §11.4</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Managing Innovation, Creativity, and Circumstance</a:t>
            </a:r>
          </a:p>
          <a:p>
            <a:pPr marL="176334" indent="-176334">
              <a:buFont typeface="Courier New" panose="02070309020205020404" pitchFamily="49" charset="0"/>
              <a:buChar char="o"/>
            </a:pPr>
            <a:r>
              <a:rPr lang="en-GB">
                <a:solidFill>
                  <a:srgbClr val="2F528F"/>
                </a:solidFill>
                <a:latin typeface="Calibri" panose="020F0502020204030204" pitchFamily="34" charset="0"/>
              </a:rPr>
              <a:t>Phase G provides a step for this activity where the EA provides guidance to the Implementation Project:</a:t>
            </a:r>
          </a:p>
          <a:p>
            <a:pPr marL="646556" lvl="1" indent="-176334">
              <a:buFont typeface="Arial" panose="020B0604020202020204" pitchFamily="34" charset="0"/>
              <a:buChar char="•"/>
            </a:pPr>
            <a:r>
              <a:rPr lang="en-GB">
                <a:solidFill>
                  <a:srgbClr val="2F528F"/>
                </a:solidFill>
                <a:latin typeface="Calibri" panose="020F0502020204030204" pitchFamily="34" charset="0"/>
              </a:rPr>
              <a:t>Implementers are expected to live within the constraints of the project</a:t>
            </a:r>
          </a:p>
          <a:p>
            <a:pPr marL="646556" lvl="1" indent="-176334">
              <a:buFont typeface="Arial" panose="020B0604020202020204" pitchFamily="34" charset="0"/>
              <a:buChar char="•"/>
            </a:pPr>
            <a:r>
              <a:rPr lang="en-GB">
                <a:solidFill>
                  <a:srgbClr val="2F528F"/>
                </a:solidFill>
                <a:latin typeface="Calibri" panose="020F0502020204030204" pitchFamily="34" charset="0"/>
              </a:rPr>
              <a:t>EAs are expected to look at the context of the project</a:t>
            </a:r>
          </a:p>
          <a:p>
            <a:pPr marL="176334" indent="-176334">
              <a:buFont typeface="Courier New" panose="02070309020205020404" pitchFamily="49" charset="0"/>
              <a:buChar char="o"/>
            </a:pPr>
            <a:r>
              <a:rPr lang="en-GB">
                <a:solidFill>
                  <a:srgbClr val="2F528F"/>
                </a:solidFill>
                <a:latin typeface="Calibri" panose="020F0502020204030204" pitchFamily="34" charset="0"/>
              </a:rPr>
              <a:t>EAs focus on the scope of the Implementation Project, facilitating good decision-making in the context of:</a:t>
            </a:r>
          </a:p>
          <a:p>
            <a:pPr marL="646556" lvl="1" indent="-176334">
              <a:buFont typeface="Arial" panose="020B0604020202020204" pitchFamily="34" charset="0"/>
              <a:buChar char="•"/>
            </a:pPr>
            <a:r>
              <a:rPr lang="en-GB">
                <a:solidFill>
                  <a:srgbClr val="2F528F"/>
                </a:solidFill>
                <a:latin typeface="Calibri" panose="020F0502020204030204" pitchFamily="34" charset="0"/>
              </a:rPr>
              <a:t>Enterprise benefits realization</a:t>
            </a:r>
          </a:p>
          <a:p>
            <a:pPr marL="646556" lvl="1" indent="-176334">
              <a:buFont typeface="Arial" panose="020B0604020202020204" pitchFamily="34" charset="0"/>
              <a:buChar char="•"/>
            </a:pPr>
            <a:r>
              <a:rPr lang="en-GB">
                <a:solidFill>
                  <a:srgbClr val="2F528F"/>
                </a:solidFill>
                <a:latin typeface="Calibri" panose="020F0502020204030204" pitchFamily="34" charset="0"/>
              </a:rPr>
              <a:t>Ensuring the stakeholders and implementers understand the implications of their choices </a:t>
            </a:r>
          </a:p>
          <a:p>
            <a:pPr marL="646556" lvl="1" indent="-176334">
              <a:buFont typeface="Arial" panose="020B0604020202020204" pitchFamily="34" charset="0"/>
              <a:buChar char="•"/>
            </a:pPr>
            <a:r>
              <a:rPr lang="en-GB">
                <a:solidFill>
                  <a:srgbClr val="2F528F"/>
                </a:solidFill>
                <a:latin typeface="Calibri" panose="020F0502020204030204" pitchFamily="34" charset="0"/>
              </a:rPr>
              <a:t>Ensuring stakeholders and implementation teams understand what to expect in terms of: </a:t>
            </a:r>
          </a:p>
          <a:p>
            <a:pPr marL="1116779" lvl="2" indent="-176334">
              <a:buFont typeface="Arial" panose="020B0604020202020204" pitchFamily="34" charset="0"/>
              <a:buChar char="•"/>
            </a:pPr>
            <a:r>
              <a:rPr lang="en-GB">
                <a:solidFill>
                  <a:srgbClr val="2F528F"/>
                </a:solidFill>
                <a:latin typeface="Calibri" panose="020F0502020204030204" pitchFamily="34" charset="0"/>
              </a:rPr>
              <a:t>value</a:t>
            </a:r>
          </a:p>
          <a:p>
            <a:pPr marL="1116779" lvl="2" indent="-176334">
              <a:buFont typeface="Arial" panose="020B0604020202020204" pitchFamily="34" charset="0"/>
              <a:buChar char="•"/>
            </a:pPr>
            <a:r>
              <a:rPr lang="en-GB">
                <a:solidFill>
                  <a:srgbClr val="2F528F"/>
                </a:solidFill>
                <a:latin typeface="Calibri" panose="020F0502020204030204" pitchFamily="34" charset="0"/>
              </a:rPr>
              <a:t>benefit</a:t>
            </a:r>
          </a:p>
          <a:p>
            <a:pPr marL="176334" indent="-176334">
              <a:buFont typeface="Courier New" panose="02070309020205020404" pitchFamily="49" charset="0"/>
              <a:buChar char="o"/>
            </a:pPr>
            <a:r>
              <a:rPr lang="en-GB">
                <a:solidFill>
                  <a:srgbClr val="2F528F"/>
                </a:solidFill>
                <a:latin typeface="Calibri" panose="020F0502020204030204" pitchFamily="34" charset="0"/>
              </a:rPr>
              <a:t>EAs run constant micro-iterations exploring discrete statements of value through to the implementation</a:t>
            </a:r>
          </a:p>
          <a:p>
            <a:pPr marL="176334" indent="-176334">
              <a:buFont typeface="Courier New" panose="02070309020205020404" pitchFamily="49" charset="0"/>
              <a:buChar char="o"/>
            </a:pPr>
            <a:r>
              <a:rPr lang="en-GB">
                <a:solidFill>
                  <a:srgbClr val="2F528F"/>
                </a:solidFill>
                <a:latin typeface="Calibri" panose="020F0502020204030204" pitchFamily="34" charset="0"/>
              </a:rPr>
              <a:t>EAs focus attention on the narrow set of concerns on the critical path to value realization</a:t>
            </a:r>
          </a:p>
          <a:p>
            <a:pPr marL="176334" indent="-176334">
              <a:buFont typeface="Courier New" panose="02070309020205020404" pitchFamily="49" charset="0"/>
              <a:buChar char="o"/>
            </a:pPr>
            <a:r>
              <a:rPr lang="en-GB">
                <a:solidFill>
                  <a:srgbClr val="2F528F"/>
                </a:solidFill>
                <a:latin typeface="Calibri" panose="020F0502020204030204" pitchFamily="34" charset="0"/>
              </a:rPr>
              <a:t>When the organization jumps to Phase G, the EA will routinely need to act as the stakeholders’ agent</a:t>
            </a:r>
          </a:p>
          <a:p>
            <a:pPr marL="176334" indent="-176334">
              <a:buFont typeface="Courier New" panose="02070309020205020404" pitchFamily="49" charset="0"/>
              <a:buChar char="o"/>
            </a:pPr>
            <a:r>
              <a:rPr lang="en-GB">
                <a:solidFill>
                  <a:srgbClr val="2F528F"/>
                </a:solidFill>
                <a:latin typeface="Calibri" panose="020F0502020204030204" pitchFamily="34" charset="0"/>
              </a:rPr>
              <a:t>EAs must be aware of the danger acting as both the architect and the stakeholders’ agent – and guard against: </a:t>
            </a:r>
          </a:p>
          <a:p>
            <a:pPr marL="646556" lvl="1" indent="-176334">
              <a:buFont typeface="Arial" panose="020B0604020202020204" pitchFamily="34" charset="0"/>
              <a:buChar char="•"/>
            </a:pPr>
            <a:r>
              <a:rPr lang="en-GB">
                <a:solidFill>
                  <a:srgbClr val="2F528F"/>
                </a:solidFill>
                <a:latin typeface="Calibri" panose="020F0502020204030204" pitchFamily="34" charset="0"/>
              </a:rPr>
              <a:t>tunnel vision</a:t>
            </a:r>
          </a:p>
          <a:p>
            <a:pPr marL="646556" lvl="1" indent="-176334">
              <a:buFont typeface="Arial" panose="020B0604020202020204" pitchFamily="34" charset="0"/>
              <a:buChar char="•"/>
            </a:pPr>
            <a:r>
              <a:rPr lang="en-GB">
                <a:solidFill>
                  <a:srgbClr val="2F528F"/>
                </a:solidFill>
                <a:latin typeface="Calibri" panose="020F0502020204030204" pitchFamily="34" charset="0"/>
              </a:rPr>
              <a:t>personal bias</a:t>
            </a:r>
          </a:p>
          <a:p>
            <a:pPr marL="646556" lvl="1" indent="-176334">
              <a:buFont typeface="Arial" panose="020B0604020202020204" pitchFamily="34" charset="0"/>
              <a:buChar char="•"/>
            </a:pPr>
            <a:r>
              <a:rPr lang="en-GB">
                <a:solidFill>
                  <a:srgbClr val="2F528F"/>
                </a:solidFill>
                <a:latin typeface="Calibri" panose="020F0502020204030204" pitchFamily="34" charset="0"/>
              </a:rPr>
              <a:t>“tourist dashboard decisions”</a:t>
            </a:r>
          </a:p>
          <a:p>
            <a:pPr marL="176334" indent="-176334">
              <a:buFont typeface="Courier New" panose="02070309020205020404" pitchFamily="49" charset="0"/>
              <a:buChar char="o"/>
            </a:pPr>
            <a:r>
              <a:rPr lang="en-GB">
                <a:solidFill>
                  <a:srgbClr val="2F528F"/>
                </a:solidFill>
                <a:latin typeface="Calibri" panose="020F0502020204030204" pitchFamily="34" charset="0"/>
              </a:rPr>
              <a:t>Specialized reporting against the narrow set of concerns on the critical path to value and the Implementation Project form the control that mitigates lack of preparation and failure to separate duties.</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11.4 Managing Innovation, Creativity, and Circumstance </a:t>
            </a:r>
          </a:p>
          <a:p>
            <a:r>
              <a:rPr lang="en-GB">
                <a:solidFill>
                  <a:srgbClr val="2F528F"/>
                </a:solidFill>
                <a:latin typeface="Calibri" panose="020F0502020204030204" pitchFamily="34" charset="0"/>
              </a:rPr>
              <a:t>Top-down direction and planning provides part of the answer for a nimble organization. It provides the guidelines, constraints, and clarity required to make tactical decisions. Sometimes the correct decision is to embark on unplanned change. </a:t>
            </a:r>
          </a:p>
          <a:p>
            <a:r>
              <a:rPr lang="en-GB">
                <a:solidFill>
                  <a:srgbClr val="2F528F"/>
                </a:solidFill>
                <a:latin typeface="Calibri" panose="020F0502020204030204" pitchFamily="34" charset="0"/>
              </a:rPr>
              <a:t>Whether the Practitioner has arrived at implementation of change unprepared because of a failure or because of a good deliberate decision, the Practitioner still needs to provide useful support of the change activity. Stakeholders simply have to have less confidence that the project</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167</a:t>
            </a:fld>
            <a:endParaRPr lang="en-GB">
              <a:latin typeface="Calibri" panose="020F0502020204030204" pitchFamily="34" charset="0"/>
            </a:endParaRPr>
          </a:p>
        </p:txBody>
      </p:sp>
    </p:spTree>
    <p:extLst>
      <p:ext uri="{BB962C8B-B14F-4D97-AF65-F5344CB8AC3E}">
        <p14:creationId xmlns:p14="http://schemas.microsoft.com/office/powerpoint/2010/main" val="185058884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5.12c : Explain how the Implementation Governance is executed (Phase G).
See : TOGAF® Series Guide: A Practitioners’ Approach to Developing Enterprise Architecture Following the TOGAF® ADM : Page 109 : §15.1.2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Roles, Duties, and Decision Rights</a:t>
            </a:r>
          </a:p>
          <a:p>
            <a:r>
              <a:rPr lang="en-GB">
                <a:solidFill>
                  <a:srgbClr val="2F528F"/>
                </a:solidFill>
                <a:latin typeface="Calibri" panose="020F0502020204030204" pitchFamily="34" charset="0"/>
              </a:rPr>
              <a:t>The roles involved in the governance of developing and using architecture, with different accountability and decision rights are:</a:t>
            </a:r>
          </a:p>
          <a:p>
            <a:pPr marL="176334" indent="-176334">
              <a:buFont typeface="Courier New" panose="02070309020205020404" pitchFamily="49" charset="0"/>
              <a:buChar char="o"/>
            </a:pPr>
            <a:r>
              <a:rPr lang="en-GB" b="1">
                <a:solidFill>
                  <a:srgbClr val="2F528F"/>
                </a:solidFill>
                <a:latin typeface="Calibri" panose="020F0502020204030204" pitchFamily="34" charset="0"/>
              </a:rPr>
              <a:t>Stakeholder</a:t>
            </a:r>
            <a:r>
              <a:rPr lang="en-GB">
                <a:solidFill>
                  <a:srgbClr val="2F528F"/>
                </a:solidFill>
                <a:latin typeface="Calibri" panose="020F0502020204030204" pitchFamily="34" charset="0"/>
              </a:rPr>
              <a:t>: owner of the architecture:</a:t>
            </a:r>
          </a:p>
          <a:p>
            <a:pPr marL="553491" lvl="1" indent="-293889">
              <a:buFont typeface="Arial" panose="020B0604020202020204" pitchFamily="34" charset="0"/>
              <a:buChar char="•"/>
            </a:pPr>
            <a:r>
              <a:rPr lang="en-GB">
                <a:solidFill>
                  <a:srgbClr val="2F528F"/>
                </a:solidFill>
                <a:latin typeface="Calibri" panose="020F0502020204030204" pitchFamily="34" charset="0"/>
              </a:rPr>
              <a:t>Provides priority, preference, and direction. All decision rights about the Target Architecture are vested in the stakeholders.</a:t>
            </a:r>
          </a:p>
          <a:p>
            <a:pPr marL="176334" indent="-176334">
              <a:buFont typeface="Courier New" panose="02070309020205020404" pitchFamily="49" charset="0"/>
              <a:buChar char="o"/>
            </a:pPr>
            <a:r>
              <a:rPr lang="en-GB" b="1">
                <a:solidFill>
                  <a:srgbClr val="2F528F"/>
                </a:solidFill>
                <a:latin typeface="Calibri" panose="020F0502020204030204" pitchFamily="34" charset="0"/>
              </a:rPr>
              <a:t>Stakeholder Agent</a:t>
            </a:r>
            <a:r>
              <a:rPr lang="en-GB">
                <a:solidFill>
                  <a:srgbClr val="2F528F"/>
                </a:solidFill>
                <a:latin typeface="Calibri" panose="020F0502020204030204" pitchFamily="34" charset="0"/>
              </a:rPr>
              <a:t>: representative of the stakeholder</a:t>
            </a:r>
          </a:p>
          <a:p>
            <a:pPr marL="176334" indent="-176334">
              <a:buFont typeface="Courier New" panose="02070309020205020404" pitchFamily="49" charset="0"/>
              <a:buChar char="o"/>
            </a:pPr>
            <a:r>
              <a:rPr lang="en-GB" b="1">
                <a:solidFill>
                  <a:srgbClr val="2F528F"/>
                </a:solidFill>
                <a:latin typeface="Calibri" panose="020F0502020204030204" pitchFamily="34" charset="0"/>
              </a:rPr>
              <a:t>Subject Matter Expert</a:t>
            </a:r>
            <a:r>
              <a:rPr lang="en-GB">
                <a:solidFill>
                  <a:srgbClr val="2F528F"/>
                </a:solidFill>
                <a:latin typeface="Calibri" panose="020F0502020204030204" pitchFamily="34" charset="0"/>
              </a:rPr>
              <a:t>: possesses specialized knowledge about the Enterprise or the operating environment:</a:t>
            </a:r>
          </a:p>
          <a:p>
            <a:pPr marL="553491" lvl="1" indent="-293889">
              <a:buFont typeface="Arial" panose="020B0604020202020204" pitchFamily="34" charset="0"/>
              <a:buChar char="•"/>
            </a:pPr>
            <a:r>
              <a:rPr lang="en-GB">
                <a:solidFill>
                  <a:srgbClr val="2F528F"/>
                </a:solidFill>
                <a:latin typeface="Calibri" panose="020F0502020204030204" pitchFamily="34" charset="0"/>
              </a:rPr>
              <a:t>Provides knowledge, advice, and validation of interpretation.</a:t>
            </a:r>
          </a:p>
          <a:p>
            <a:pPr marL="176334" indent="-176334">
              <a:buFont typeface="Courier New" panose="02070309020205020404" pitchFamily="49" charset="0"/>
              <a:buChar char="o"/>
            </a:pPr>
            <a:r>
              <a:rPr lang="en-GB" b="1">
                <a:solidFill>
                  <a:srgbClr val="2F528F"/>
                </a:solidFill>
                <a:latin typeface="Calibri" panose="020F0502020204030204" pitchFamily="34" charset="0"/>
              </a:rPr>
              <a:t>Implementer</a:t>
            </a:r>
            <a:r>
              <a:rPr lang="en-GB">
                <a:solidFill>
                  <a:srgbClr val="2F528F"/>
                </a:solidFill>
                <a:latin typeface="Calibri" panose="020F0502020204030204" pitchFamily="34" charset="0"/>
              </a:rPr>
              <a:t>: responsible for performing all change activity:</a:t>
            </a:r>
          </a:p>
          <a:p>
            <a:pPr marL="553491" lvl="1" indent="-293889">
              <a:buFont typeface="Arial" panose="020B0604020202020204" pitchFamily="34" charset="0"/>
              <a:buChar char="•"/>
            </a:pPr>
            <a:r>
              <a:rPr lang="en-GB">
                <a:solidFill>
                  <a:srgbClr val="2F528F"/>
                </a:solidFill>
                <a:latin typeface="Calibri" panose="020F0502020204030204" pitchFamily="34" charset="0"/>
              </a:rPr>
              <a:t>Architecture Project Management: How to Manage an Architecture Project using the TOGAF® Framework and Mainstream Project Management Methods (scope of change is not relevant). Transformative capital projects and incremental operational changes are changes performed by an implementer. All decision rights about proposed implementation choices, such as design, product selection, and change sequence, are vested with the implementer.</a:t>
            </a:r>
          </a:p>
          <a:p>
            <a:pPr marL="176334" indent="-176334">
              <a:buFont typeface="Courier New" panose="02070309020205020404" pitchFamily="49" charset="0"/>
              <a:buChar char="o"/>
            </a:pPr>
            <a:r>
              <a:rPr lang="en-GB" b="1">
                <a:solidFill>
                  <a:srgbClr val="2F528F"/>
                </a:solidFill>
                <a:latin typeface="Calibri" panose="020F0502020204030204" pitchFamily="34" charset="0"/>
              </a:rPr>
              <a:t>Architect</a:t>
            </a:r>
            <a:r>
              <a:rPr lang="en-GB">
                <a:solidFill>
                  <a:srgbClr val="2F528F"/>
                </a:solidFill>
                <a:latin typeface="Calibri" panose="020F0502020204030204" pitchFamily="34" charset="0"/>
              </a:rPr>
              <a:t>: developer of the Target Architecture:</a:t>
            </a:r>
          </a:p>
          <a:p>
            <a:pPr marL="553491" lvl="1" indent="-293889">
              <a:buFont typeface="Arial" panose="020B0604020202020204" pitchFamily="34" charset="0"/>
              <a:buChar char="•"/>
            </a:pPr>
            <a:r>
              <a:rPr lang="en-GB">
                <a:solidFill>
                  <a:srgbClr val="2F528F"/>
                </a:solidFill>
                <a:latin typeface="Calibri" panose="020F0502020204030204" pitchFamily="34" charset="0"/>
              </a:rPr>
              <a:t>Provides recommendations when non-compliance with the target is determined.</a:t>
            </a:r>
          </a:p>
          <a:p>
            <a:pPr marL="176334" indent="-176334">
              <a:buFont typeface="Courier New" panose="02070309020205020404" pitchFamily="49" charset="0"/>
              <a:buChar char="o"/>
            </a:pPr>
            <a:r>
              <a:rPr lang="en-GB" b="1">
                <a:solidFill>
                  <a:srgbClr val="2F528F"/>
                </a:solidFill>
                <a:latin typeface="Calibri" panose="020F0502020204030204" pitchFamily="34" charset="0"/>
              </a:rPr>
              <a:t>Auditor</a:t>
            </a:r>
            <a:r>
              <a:rPr lang="en-GB">
                <a:solidFill>
                  <a:srgbClr val="2F528F"/>
                </a:solidFill>
                <a:latin typeface="Calibri" panose="020F0502020204030204" pitchFamily="34" charset="0"/>
              </a:rPr>
              <a:t>: performs systematic reviews of both the target and implementation:</a:t>
            </a:r>
          </a:p>
          <a:p>
            <a:pPr marL="553491" lvl="1" indent="-293889">
              <a:buFont typeface="Arial" panose="020B0604020202020204" pitchFamily="34" charset="0"/>
              <a:buChar char="•"/>
            </a:pPr>
            <a:r>
              <a:rPr lang="en-GB">
                <a:solidFill>
                  <a:srgbClr val="2F528F"/>
                </a:solidFill>
                <a:latin typeface="Calibri" panose="020F0502020204030204" pitchFamily="34" charset="0"/>
              </a:rPr>
              <a:t>Best performed at multiple stages to capture errors before the cost of correction exceeds potential value realization. All decision rights about compliance during the development of the architecture and implementation are vested with the implementer. Auditing can be performed within a formal structure such as an architecture governing board or by a peer reviewer. Auditing can also be self-performed but the role being performed needs to be clear in the mind of the individual and that they are acting in accordance with the role.</a:t>
            </a:r>
          </a:p>
          <a:p>
            <a:pPr marL="259602" lvl="1" indent="0">
              <a:buFont typeface="Arial" panose="020B0604020202020204" pitchFamily="34" charset="0"/>
              <a:buNone/>
            </a:pPr>
            <a:endParaRPr lang="en-GB">
              <a:solidFill>
                <a:srgbClr val="2F528F"/>
              </a:solidFill>
              <a:latin typeface="Calibri" panose="020F0502020204030204" pitchFamily="34" charset="0"/>
            </a:endParaRPr>
          </a:p>
          <a:p>
            <a:pPr marL="259602" lvl="1" indent="0">
              <a:buFont typeface="Arial" panose="020B0604020202020204" pitchFamily="34" charset="0"/>
              <a:buNone/>
            </a:pPr>
            <a:r>
              <a:rPr lang="en-GB">
                <a:solidFill>
                  <a:srgbClr val="2F528F"/>
                </a:solidFill>
                <a:latin typeface="Calibri" panose="020F0502020204030204" pitchFamily="34" charset="0"/>
              </a:rPr>
              <a:t>The governance process does not have to be heavyweight - simply demonstrating sufficient traceability that the organization can have confidence that the target is the best path to reaching the Enterprise’s preferences.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168</a:t>
            </a:fld>
            <a:endParaRPr lang="en-GB">
              <a:latin typeface="Calibri" panose="020F0502020204030204" pitchFamily="34" charset="0"/>
            </a:endParaRPr>
          </a:p>
        </p:txBody>
      </p:sp>
    </p:spTree>
    <p:extLst>
      <p:ext uri="{BB962C8B-B14F-4D97-AF65-F5344CB8AC3E}">
        <p14:creationId xmlns:p14="http://schemas.microsoft.com/office/powerpoint/2010/main" val="2008168018"/>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Q-41
Level=2 : L.O.= 5.14a : Explain how Architecture Contracts are used to communicate with implementers.
See: TOGAF® Standard – Enterprise Architecture Capability and Governance : Page 29 : §5.2</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Contract</a:t>
            </a:r>
            <a:r>
              <a:rPr lang="en-GB">
                <a:solidFill>
                  <a:srgbClr val="2F528F"/>
                </a:solidFill>
                <a:latin typeface="Calibri" panose="020F0502020204030204" pitchFamily="34" charset="0"/>
              </a:rPr>
              <a:t>, in the simplest definition, is an enforceable promise.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The promise may be to do something or to refrain from doing something.</a:t>
            </a:r>
          </a:p>
          <a:p>
            <a:r>
              <a:rPr lang="en-GB">
                <a:solidFill>
                  <a:srgbClr val="2F528F"/>
                </a:solidFill>
                <a:latin typeface="Calibri" panose="020F0502020204030204" pitchFamily="34" charset="0"/>
              </a:rPr>
              <a:t>The making of a contract requires the mutual assent of two or more parties, ordinarily, one of them makes an offer and the other accepting. </a:t>
            </a:r>
          </a:p>
          <a:p>
            <a:r>
              <a:rPr lang="en-GB">
                <a:solidFill>
                  <a:srgbClr val="2F528F"/>
                </a:solidFill>
                <a:latin typeface="Calibri" panose="020F0502020204030204" pitchFamily="34" charset="0"/>
              </a:rPr>
              <a:t>If one of the parties fails to keep the promise, the other is entitled to redress.</a:t>
            </a:r>
          </a:p>
          <a:p>
            <a:r>
              <a:rPr lang="en-GB">
                <a:solidFill>
                  <a:srgbClr val="2F528F"/>
                </a:solidFill>
                <a:latin typeface="Calibri" panose="020F0502020204030204" pitchFamily="34" charset="0"/>
              </a:rPr>
              <a:t>Contracts exist at ‘boundaries’ between parties to agree the behavioural interaction.</a:t>
            </a:r>
          </a:p>
          <a:p>
            <a:r>
              <a:rPr lang="en-GB">
                <a:solidFill>
                  <a:srgbClr val="2F528F"/>
                </a:solidFill>
                <a:latin typeface="Calibri" panose="020F0502020204030204" pitchFamily="34" charset="0"/>
              </a:rPr>
              <a:t>In business there are many ‘boundaries’, for example:</a:t>
            </a:r>
          </a:p>
          <a:p>
            <a:pPr marL="293889" indent="-293889">
              <a:buFont typeface="Courier New" panose="02070309020205020404" pitchFamily="49" charset="0"/>
              <a:buChar char="o"/>
            </a:pPr>
            <a:r>
              <a:rPr lang="en-GB">
                <a:solidFill>
                  <a:srgbClr val="2F528F"/>
                </a:solidFill>
                <a:latin typeface="Calibri" panose="020F0502020204030204" pitchFamily="34" charset="0"/>
              </a:rPr>
              <a:t>between departments</a:t>
            </a:r>
          </a:p>
          <a:p>
            <a:pPr marL="293889" indent="-293889">
              <a:buFont typeface="Courier New" panose="02070309020205020404" pitchFamily="49" charset="0"/>
              <a:buChar char="o"/>
            </a:pPr>
            <a:r>
              <a:rPr lang="en-GB">
                <a:solidFill>
                  <a:srgbClr val="2F528F"/>
                </a:solidFill>
                <a:latin typeface="Calibri" panose="020F0502020204030204" pitchFamily="34" charset="0"/>
              </a:rPr>
              <a:t>between roles</a:t>
            </a:r>
          </a:p>
          <a:p>
            <a:pPr marL="293889" indent="-293889">
              <a:buFont typeface="Courier New" panose="02070309020205020404" pitchFamily="49" charset="0"/>
              <a:buChar char="o"/>
            </a:pPr>
            <a:r>
              <a:rPr lang="en-GB">
                <a:solidFill>
                  <a:srgbClr val="2F528F"/>
                </a:solidFill>
                <a:latin typeface="Calibri" panose="020F0502020204030204" pitchFamily="34" charset="0"/>
              </a:rPr>
              <a:t>between companies</a:t>
            </a:r>
          </a:p>
          <a:p>
            <a:r>
              <a:rPr lang="en-GB">
                <a:solidFill>
                  <a:srgbClr val="2F528F"/>
                </a:solidFill>
                <a:latin typeface="Calibri" panose="020F0502020204030204" pitchFamily="34" charset="0"/>
              </a:rPr>
              <a:t>The contract is a formal [written] agreed clarification of the parties’:</a:t>
            </a:r>
          </a:p>
          <a:p>
            <a:pPr marL="293889" indent="-293889">
              <a:buFont typeface="Courier New" panose="02070309020205020404" pitchFamily="49" charset="0"/>
              <a:buChar char="o"/>
            </a:pPr>
            <a:r>
              <a:rPr lang="en-GB">
                <a:solidFill>
                  <a:srgbClr val="2F528F"/>
                </a:solidFill>
                <a:latin typeface="Calibri" panose="020F0502020204030204" pitchFamily="34" charset="0"/>
              </a:rPr>
              <a:t>Responsibilities</a:t>
            </a:r>
          </a:p>
          <a:p>
            <a:pPr marL="293889" indent="-293889">
              <a:buFont typeface="Courier New" panose="02070309020205020404" pitchFamily="49" charset="0"/>
              <a:buChar char="o"/>
            </a:pPr>
            <a:r>
              <a:rPr lang="en-GB">
                <a:solidFill>
                  <a:srgbClr val="2F528F"/>
                </a:solidFill>
                <a:latin typeface="Calibri" panose="020F0502020204030204" pitchFamily="34" charset="0"/>
              </a:rPr>
              <a:t>Obligations</a:t>
            </a:r>
          </a:p>
          <a:p>
            <a:pPr marL="293889" indent="-293889">
              <a:buFont typeface="Courier New" panose="02070309020205020404" pitchFamily="49" charset="0"/>
              <a:buChar char="o"/>
            </a:pPr>
            <a:r>
              <a:rPr lang="en-GB">
                <a:solidFill>
                  <a:srgbClr val="2F528F"/>
                </a:solidFill>
                <a:latin typeface="Calibri" panose="020F0502020204030204" pitchFamily="34" charset="0"/>
              </a:rPr>
              <a:t>Priorities</a:t>
            </a:r>
          </a:p>
          <a:p>
            <a:r>
              <a:rPr lang="en-GB">
                <a:solidFill>
                  <a:srgbClr val="2F528F"/>
                </a:solidFill>
                <a:latin typeface="Calibri" panose="020F0502020204030204" pitchFamily="34" charset="0"/>
              </a:rPr>
              <a:t>to each other and that they both ‘sign-up’ to.</a:t>
            </a:r>
          </a:p>
          <a:p>
            <a:r>
              <a:rPr lang="en-GB">
                <a:solidFill>
                  <a:srgbClr val="2F528F"/>
                </a:solidFill>
                <a:latin typeface="Calibri" panose="020F0502020204030204" pitchFamily="34" charset="0"/>
              </a:rPr>
              <a:t>Some instances of contracts are very important in EA work . . .</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Contract between Architecture Design and Development Partners</a:t>
            </a:r>
          </a:p>
          <a:p>
            <a:r>
              <a:rPr lang="en-GB">
                <a:solidFill>
                  <a:srgbClr val="2F528F"/>
                </a:solidFill>
                <a:latin typeface="Calibri" panose="020F0502020204030204" pitchFamily="34" charset="0"/>
              </a:rPr>
              <a:t>This is a signed statement of intent on designing and developing the Enterprise Architecture, or signiﬁcant parts of it, from partner organizations, including systems integrators, applications providers, and service providers.</a:t>
            </a:r>
          </a:p>
          <a:p>
            <a:r>
              <a:rPr lang="en-GB">
                <a:solidFill>
                  <a:srgbClr val="2F528F"/>
                </a:solidFill>
                <a:latin typeface="Calibri" panose="020F0502020204030204" pitchFamily="34" charset="0"/>
              </a:rPr>
              <a:t>Increasingly, the development of one or more architecture domains (Business, Data, Application, Technology) may be contracted out, with the enterprise’s architecture function providing</a:t>
            </a:r>
          </a:p>
          <a:p>
            <a:r>
              <a:rPr lang="en-GB">
                <a:solidFill>
                  <a:srgbClr val="2F528F"/>
                </a:solidFill>
                <a:latin typeface="Calibri" panose="020F0502020204030204" pitchFamily="34" charset="0"/>
              </a:rPr>
              <a:t>oversight of the overall Enterprise Architecture, and co-ordination and control of the overall effort. In some cases even this oversight role may be contracted out, although most enterprises prefer to retain that core responsibility in-house.</a:t>
            </a:r>
          </a:p>
          <a:p>
            <a:r>
              <a:rPr lang="en-GB">
                <a:solidFill>
                  <a:srgbClr val="2F528F"/>
                </a:solidFill>
                <a:latin typeface="Calibri" panose="020F0502020204030204" pitchFamily="34" charset="0"/>
              </a:rPr>
              <a:t>Whatever the speciﬁcs of the contracting-out arrangements, the arrangements themselves will normally be governed by an Architecture Contract that deﬁnes the deliverables, quality, and ﬁtness-for-purpose of the developed architecture, and the processes by which the partners in the architecture development will work together.</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169</a:t>
            </a:fld>
            <a:endParaRPr lang="en-GB">
              <a:latin typeface="Calibri" panose="020F0502020204030204" pitchFamily="34" charset="0"/>
            </a:endParaRPr>
          </a:p>
        </p:txBody>
      </p:sp>
    </p:spTree>
    <p:extLst>
      <p:ext uri="{BB962C8B-B14F-4D97-AF65-F5344CB8AC3E}">
        <p14:creationId xmlns:p14="http://schemas.microsoft.com/office/powerpoint/2010/main" val="1902225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1.6c : Explain how an architecture enables alignment to organizational objectives using Agile development as an example.
See : TOGAF® Series Guide: Enabling Enterprise Agility : Page 22 : §4.5</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Capability level:  </a:t>
            </a:r>
            <a:r>
              <a:rPr lang="en-GB" sz="1100">
                <a:solidFill>
                  <a:srgbClr val="2F528F"/>
                </a:solidFill>
                <a:latin typeface="Calibri" panose="020F0502020204030204" pitchFamily="34" charset="0"/>
              </a:rPr>
              <a:t>is operationally completed in Phase G, Implementation Governance.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Ensures the agreed contracts have delivered: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expected capability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all of the required information for operating and changing the output is properly created</a:t>
            </a:r>
          </a:p>
          <a:p>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It confirms benefits realization in Phase H – ensuring: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operational and business performance is evaluated to confirm that the value has in fact been delivered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that the users of the output are satisfied with the business outcomes of that capability increment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that the evolving Segment and/or Strategic-level change projects are operating within the appropriate areas</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There may be pressure to move forward beyond the end of the runway defined by the Capability Architecture at a given point in time. This is a type of technical debt that needs careful</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management to ensure it does not get out of control. </a:t>
            </a:r>
          </a:p>
          <a:p>
            <a:r>
              <a:rPr lang="en-GB" sz="1100">
                <a:solidFill>
                  <a:srgbClr val="2F528F"/>
                </a:solidFill>
                <a:latin typeface="Calibri" panose="020F0502020204030204" pitchFamily="34" charset="0"/>
              </a:rPr>
              <a:t>This should be addressed in Phase H, Architecture Change Management.</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a:t>
            </a:fld>
            <a:endParaRPr lang="en-GB">
              <a:latin typeface="Calibri" panose="020F0502020204030204" pitchFamily="34" charset="0"/>
            </a:endParaRPr>
          </a:p>
        </p:txBody>
      </p:sp>
    </p:spTree>
    <p:extLst>
      <p:ext uri="{BB962C8B-B14F-4D97-AF65-F5344CB8AC3E}">
        <p14:creationId xmlns:p14="http://schemas.microsoft.com/office/powerpoint/2010/main" val="1131630514"/>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5.14a : Explain how Architecture Contracts are used to communicate with implementers.
See : TOGAF® Standard – Enterprise Architecture Capability and Governance : Page 29 : §5.2</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Statement of Architecture Work</a:t>
            </a:r>
          </a:p>
          <a:p>
            <a:r>
              <a:rPr lang="en-GB">
                <a:solidFill>
                  <a:srgbClr val="2F528F"/>
                </a:solidFill>
                <a:latin typeface="Calibri" panose="020F0502020204030204" pitchFamily="34" charset="0"/>
              </a:rPr>
              <a:t>The Statement of Architecture Work is created as a deliverable of Phase A, and is effectively an Architecture Contract between the architecting organization and the sponsor of the Enterprise Architecture (or the IT governance function, on behalf of the enterprise).</a:t>
            </a:r>
          </a:p>
          <a:p>
            <a:r>
              <a:rPr lang="en-GB">
                <a:solidFill>
                  <a:srgbClr val="2F528F"/>
                </a:solidFill>
                <a:latin typeface="Calibri" panose="020F0502020204030204" pitchFamily="34" charset="0"/>
              </a:rPr>
              <a:t>The typical contents of a Statement of Architecture Work are defined in the TOGAF Standard Architecture Content.</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5.2.1 Statement of Architecture Work</a:t>
            </a:r>
          </a:p>
          <a:p>
            <a:r>
              <a:rPr lang="en-GB">
                <a:solidFill>
                  <a:srgbClr val="2F528F"/>
                </a:solidFill>
                <a:latin typeface="Calibri" panose="020F0502020204030204" pitchFamily="34" charset="0"/>
              </a:rPr>
              <a:t>The Statement of Architecture Work is created as a deliverable of Phase A, and is effectively an</a:t>
            </a:r>
          </a:p>
          <a:p>
            <a:r>
              <a:rPr lang="en-GB">
                <a:solidFill>
                  <a:srgbClr val="2F528F"/>
                </a:solidFill>
                <a:latin typeface="Calibri" panose="020F0502020204030204" pitchFamily="34" charset="0"/>
              </a:rPr>
              <a:t>Architecture Contract between the architecting organization and the sponsor of the Enterprise</a:t>
            </a:r>
          </a:p>
          <a:p>
            <a:r>
              <a:rPr lang="en-GB">
                <a:solidFill>
                  <a:srgbClr val="2F528F"/>
                </a:solidFill>
                <a:latin typeface="Calibri" panose="020F0502020204030204" pitchFamily="34" charset="0"/>
              </a:rPr>
              <a:t>Architecture (or the IT governance function, on behalf of the enterprise).</a:t>
            </a:r>
          </a:p>
          <a:p>
            <a:r>
              <a:rPr lang="en-GB">
                <a:solidFill>
                  <a:srgbClr val="2F528F"/>
                </a:solidFill>
                <a:latin typeface="Calibri" panose="020F0502020204030204" pitchFamily="34" charset="0"/>
              </a:rPr>
              <a:t>The typical contents of a Statement of Architecture Work are as deﬁned in the TOGAF Standard</a:t>
            </a:r>
          </a:p>
          <a:p>
            <a:r>
              <a:rPr lang="en-GB">
                <a:solidFill>
                  <a:srgbClr val="2F528F"/>
                </a:solidFill>
                <a:latin typeface="Calibri" panose="020F0502020204030204" pitchFamily="34" charset="0"/>
              </a:rPr>
              <a:t>—Architecture Content.</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170</a:t>
            </a:fld>
            <a:endParaRPr lang="en-GB">
              <a:latin typeface="Calibri" panose="020F0502020204030204" pitchFamily="34" charset="0"/>
            </a:endParaRPr>
          </a:p>
        </p:txBody>
      </p:sp>
    </p:spTree>
    <p:extLst>
      <p:ext uri="{BB962C8B-B14F-4D97-AF65-F5344CB8AC3E}">
        <p14:creationId xmlns:p14="http://schemas.microsoft.com/office/powerpoint/2010/main" val="121251036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5.14a : Explain how Architecture Contracts are used to communicate with implementers.
See: TOGAF® Standard – Enterprise Architecture Capability and Governance : Page 29 : §5.2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Contract between Architecting Function and Business Stakeholders</a:t>
            </a:r>
          </a:p>
          <a:p>
            <a:r>
              <a:rPr lang="en-GB">
                <a:solidFill>
                  <a:srgbClr val="2F528F"/>
                </a:solidFill>
                <a:latin typeface="Calibri" panose="020F0502020204030204" pitchFamily="34" charset="0"/>
              </a:rPr>
              <a:t>When the Implementation and Migration Plan has been agreed (at the end of Phase F), the Architecture Contract is drawn up between the architecting function and the business stakeholders who will build and deploy the architected business solutions.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 Business Stakeholder’s Architecture Contract may include:</a:t>
            </a:r>
          </a:p>
          <a:p>
            <a:pPr marL="293889" indent="-293889">
              <a:buFont typeface="Courier New" panose="02070309020205020404" pitchFamily="49" charset="0"/>
              <a:buChar char="o"/>
            </a:pPr>
            <a:r>
              <a:rPr lang="en-GB">
                <a:solidFill>
                  <a:srgbClr val="2F528F"/>
                </a:solidFill>
                <a:latin typeface="Calibri" panose="020F0502020204030204" pitchFamily="34" charset="0"/>
              </a:rPr>
              <a:t>Introduction and background</a:t>
            </a:r>
          </a:p>
          <a:p>
            <a:pPr marL="293889" indent="-293889">
              <a:buFont typeface="Courier New" panose="02070309020205020404" pitchFamily="49" charset="0"/>
              <a:buChar char="o"/>
            </a:pPr>
            <a:r>
              <a:rPr lang="en-GB">
                <a:solidFill>
                  <a:srgbClr val="2F528F"/>
                </a:solidFill>
                <a:latin typeface="Calibri" panose="020F0502020204030204" pitchFamily="34" charset="0"/>
              </a:rPr>
              <a:t>The nature of the agreement</a:t>
            </a:r>
          </a:p>
          <a:p>
            <a:pPr marL="293889" indent="-293889">
              <a:buFont typeface="Courier New" panose="02070309020205020404" pitchFamily="49" charset="0"/>
              <a:buChar char="o"/>
            </a:pPr>
            <a:r>
              <a:rPr lang="en-GB">
                <a:solidFill>
                  <a:srgbClr val="2F528F"/>
                </a:solidFill>
                <a:latin typeface="Calibri" panose="020F0502020204030204" pitchFamily="34" charset="0"/>
              </a:rPr>
              <a:t>Scope</a:t>
            </a:r>
          </a:p>
          <a:p>
            <a:pPr marL="293889" indent="-293889">
              <a:buFont typeface="Courier New" panose="02070309020205020404" pitchFamily="49" charset="0"/>
              <a:buChar char="o"/>
            </a:pPr>
            <a:r>
              <a:rPr lang="en-GB">
                <a:solidFill>
                  <a:srgbClr val="2F528F"/>
                </a:solidFill>
                <a:latin typeface="Calibri" panose="020F0502020204030204" pitchFamily="34" charset="0"/>
              </a:rPr>
              <a:t>Strategic requirements</a:t>
            </a:r>
          </a:p>
          <a:p>
            <a:pPr marL="293889" indent="-293889">
              <a:buFont typeface="Courier New" panose="02070309020205020404" pitchFamily="49" charset="0"/>
              <a:buChar char="o"/>
            </a:pPr>
            <a:r>
              <a:rPr lang="en-GB">
                <a:solidFill>
                  <a:srgbClr val="2F528F"/>
                </a:solidFill>
                <a:latin typeface="Calibri" panose="020F0502020204030204" pitchFamily="34" charset="0"/>
              </a:rPr>
              <a:t>Architecture deliverables that meet the business requirements</a:t>
            </a:r>
          </a:p>
          <a:p>
            <a:pPr marL="293889" indent="-293889">
              <a:buFont typeface="Courier New" panose="02070309020205020404" pitchFamily="49" charset="0"/>
              <a:buChar char="o"/>
            </a:pPr>
            <a:r>
              <a:rPr lang="en-GB">
                <a:solidFill>
                  <a:srgbClr val="2F528F"/>
                </a:solidFill>
                <a:latin typeface="Calibri" panose="020F0502020204030204" pitchFamily="34" charset="0"/>
              </a:rPr>
              <a:t>Conformance requirements</a:t>
            </a:r>
          </a:p>
          <a:p>
            <a:pPr marL="293889" indent="-293889">
              <a:buFont typeface="Courier New" panose="02070309020205020404" pitchFamily="49" charset="0"/>
              <a:buChar char="o"/>
            </a:pPr>
            <a:r>
              <a:rPr lang="en-GB">
                <a:solidFill>
                  <a:srgbClr val="2F528F"/>
                </a:solidFill>
                <a:latin typeface="Calibri" panose="020F0502020204030204" pitchFamily="34" charset="0"/>
              </a:rPr>
              <a:t>Architecture adopters</a:t>
            </a:r>
          </a:p>
          <a:p>
            <a:pPr marL="293889" indent="-293889">
              <a:buFont typeface="Courier New" panose="02070309020205020404" pitchFamily="49" charset="0"/>
              <a:buChar char="o"/>
            </a:pPr>
            <a:r>
              <a:rPr lang="en-GB">
                <a:solidFill>
                  <a:srgbClr val="2F528F"/>
                </a:solidFill>
                <a:latin typeface="Calibri" panose="020F0502020204030204" pitchFamily="34" charset="0"/>
              </a:rPr>
              <a:t>Time window</a:t>
            </a:r>
          </a:p>
          <a:p>
            <a:pPr marL="293889" indent="-293889">
              <a:buFont typeface="Courier New" panose="02070309020205020404" pitchFamily="49" charset="0"/>
              <a:buChar char="o"/>
            </a:pPr>
            <a:r>
              <a:rPr lang="en-GB">
                <a:solidFill>
                  <a:srgbClr val="2F528F"/>
                </a:solidFill>
                <a:latin typeface="Calibri" panose="020F0502020204030204" pitchFamily="34" charset="0"/>
              </a:rPr>
              <a:t>Architecture business metrics</a:t>
            </a:r>
          </a:p>
          <a:p>
            <a:pPr marL="293889" indent="-293889">
              <a:buFont typeface="Courier New" panose="02070309020205020404" pitchFamily="49" charset="0"/>
              <a:buChar char="o"/>
            </a:pPr>
            <a:r>
              <a:rPr lang="en-GB">
                <a:solidFill>
                  <a:srgbClr val="2F528F"/>
                </a:solidFill>
                <a:latin typeface="Calibri" panose="020F0502020204030204" pitchFamily="34" charset="0"/>
              </a:rPr>
              <a:t>SLA</a:t>
            </a:r>
          </a:p>
          <a:p>
            <a:r>
              <a:rPr lang="en-GB">
                <a:solidFill>
                  <a:srgbClr val="2F528F"/>
                </a:solidFill>
                <a:latin typeface="Calibri" panose="020F0502020204030204" pitchFamily="34" charset="0"/>
              </a:rPr>
              <a:t>This contract is also used to manage changes to the Enterprise Architecture in Phase H.</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5.2.3 Contract between Architecting Function and Business Stakeholders</a:t>
            </a:r>
          </a:p>
          <a:p>
            <a:r>
              <a:rPr lang="en-GB">
                <a:solidFill>
                  <a:srgbClr val="2F528F"/>
                </a:solidFill>
                <a:latin typeface="Calibri" panose="020F0502020204030204" pitchFamily="34" charset="0"/>
              </a:rPr>
              <a:t>When the Implementation and Migration Plan has been agreed (at the end of Phase F), an Architecture Contract may be drawn up between the architecting function and the business stakeholders who will subsequently be building and deploying the architected business solutions A business stakeholder’s Architecture Contract may include:</a:t>
            </a:r>
          </a:p>
          <a:p>
            <a:r>
              <a:rPr lang="en-GB">
                <a:solidFill>
                  <a:srgbClr val="2F528F"/>
                </a:solidFill>
                <a:latin typeface="Calibri" panose="020F0502020204030204" pitchFamily="34" charset="0"/>
              </a:rPr>
              <a:t>■Introduction and background</a:t>
            </a:r>
          </a:p>
          <a:p>
            <a:r>
              <a:rPr lang="en-GB">
                <a:solidFill>
                  <a:srgbClr val="2F528F"/>
                </a:solidFill>
                <a:latin typeface="Calibri" panose="020F0502020204030204" pitchFamily="34" charset="0"/>
              </a:rPr>
              <a:t>■The nature of the agreement</a:t>
            </a:r>
          </a:p>
          <a:p>
            <a:r>
              <a:rPr lang="en-GB">
                <a:solidFill>
                  <a:srgbClr val="2F528F"/>
                </a:solidFill>
                <a:latin typeface="Calibri" panose="020F0502020204030204" pitchFamily="34" charset="0"/>
              </a:rPr>
              <a:t>■Scope</a:t>
            </a:r>
          </a:p>
          <a:p>
            <a:r>
              <a:rPr lang="en-GB">
                <a:solidFill>
                  <a:srgbClr val="2F528F"/>
                </a:solidFill>
                <a:latin typeface="Calibri" panose="020F0502020204030204" pitchFamily="34" charset="0"/>
              </a:rPr>
              <a:t>■Strategic requirements</a:t>
            </a:r>
          </a:p>
          <a:p>
            <a:r>
              <a:rPr lang="en-GB">
                <a:solidFill>
                  <a:srgbClr val="2F528F"/>
                </a:solidFill>
                <a:latin typeface="Calibri" panose="020F0502020204030204" pitchFamily="34" charset="0"/>
              </a:rPr>
              <a:t>■Architecture deliverables that meet the business requirements</a:t>
            </a:r>
          </a:p>
          <a:p>
            <a:r>
              <a:rPr lang="en-GB">
                <a:solidFill>
                  <a:srgbClr val="2F528F"/>
                </a:solidFill>
                <a:latin typeface="Calibri" panose="020F0502020204030204" pitchFamily="34" charset="0"/>
              </a:rPr>
              <a:t>■Conformance requirements</a:t>
            </a:r>
          </a:p>
          <a:p>
            <a:r>
              <a:rPr lang="en-GB">
                <a:solidFill>
                  <a:srgbClr val="2F528F"/>
                </a:solidFill>
                <a:latin typeface="Calibri" panose="020F0502020204030204" pitchFamily="34" charset="0"/>
              </a:rPr>
              <a:t>■Architecture adopters</a:t>
            </a:r>
          </a:p>
          <a:p>
            <a:r>
              <a:rPr lang="en-GB">
                <a:solidFill>
                  <a:srgbClr val="2F528F"/>
                </a:solidFill>
                <a:latin typeface="Calibri" panose="020F0502020204030204" pitchFamily="34" charset="0"/>
              </a:rPr>
              <a:t>■Time window</a:t>
            </a:r>
          </a:p>
          <a:p>
            <a:r>
              <a:rPr lang="en-GB">
                <a:solidFill>
                  <a:srgbClr val="2F528F"/>
                </a:solidFill>
                <a:latin typeface="Calibri" panose="020F0502020204030204" pitchFamily="34" charset="0"/>
              </a:rPr>
              <a:t>■Architecture business metrics</a:t>
            </a:r>
          </a:p>
          <a:p>
            <a:r>
              <a:rPr lang="en-GB">
                <a:solidFill>
                  <a:srgbClr val="2F528F"/>
                </a:solidFill>
                <a:latin typeface="Calibri" panose="020F0502020204030204" pitchFamily="34" charset="0"/>
              </a:rPr>
              <a:t>■SLA</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This contract is also used to manage changes to the Enterprise Architecture in Phase H.</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171</a:t>
            </a:fld>
            <a:endParaRPr lang="en-GB">
              <a:latin typeface="Calibri" panose="020F0502020204030204" pitchFamily="34" charset="0"/>
            </a:endParaRPr>
          </a:p>
        </p:txBody>
      </p:sp>
    </p:spTree>
    <p:extLst>
      <p:ext uri="{BB962C8B-B14F-4D97-AF65-F5344CB8AC3E}">
        <p14:creationId xmlns:p14="http://schemas.microsoft.com/office/powerpoint/2010/main" val="305773539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5.14a : Explain how Architecture Contracts are used to communicate with implementers.
See : TOGAF® Standard – Enterprise Architecture Capability and Governance : Page 29 : §5.2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Contract between Architecture Design and Development Partners</a:t>
            </a:r>
          </a:p>
          <a:p>
            <a:r>
              <a:rPr lang="en-GB">
                <a:solidFill>
                  <a:srgbClr val="2F528F"/>
                </a:solidFill>
                <a:latin typeface="Calibri" panose="020F0502020204030204" pitchFamily="34" charset="0"/>
              </a:rPr>
              <a:t>This is a signed statement of intent on designing and developing the Enterprise Architecture, or signiﬁcant parts of it, from partner organizations, including systems integrators, applications providers, and service providers.</a:t>
            </a:r>
          </a:p>
          <a:p>
            <a:r>
              <a:rPr lang="en-GB">
                <a:solidFill>
                  <a:srgbClr val="2F528F"/>
                </a:solidFill>
                <a:latin typeface="Calibri" panose="020F0502020204030204" pitchFamily="34" charset="0"/>
              </a:rPr>
              <a:t>Increasingly, the development of one or more architecture domains (Business, Data, Application, Technology) may be contracted out, with the enterprise’s architecture function providing oversight of the overall Enterprise Architecture, and co-ordination and control of the overall effort. In some cases even this oversight role may be contracted out, although most enterprises prefer to retain that core responsibility in-house.</a:t>
            </a:r>
          </a:p>
          <a:p>
            <a:r>
              <a:rPr lang="en-GB">
                <a:solidFill>
                  <a:srgbClr val="2F528F"/>
                </a:solidFill>
                <a:latin typeface="Calibri" panose="020F0502020204030204" pitchFamily="34" charset="0"/>
              </a:rPr>
              <a:t>Whatever the speciﬁcs of the contracting-out arrangements, the arrangements themselves will normally be governed by an Architecture Contract that deﬁnes the deliverables, quality, and ﬁtness-for-purpose of the developed architecture, and the processes by which the partners in the architecture development will work together.</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Typical contents of an Architecture Design and Development Contract are:</a:t>
            </a:r>
          </a:p>
          <a:p>
            <a:r>
              <a:rPr lang="en-GB">
                <a:solidFill>
                  <a:srgbClr val="2F528F"/>
                </a:solidFill>
                <a:latin typeface="Calibri" panose="020F0502020204030204" pitchFamily="34" charset="0"/>
              </a:rPr>
              <a:t>■Introduction and background</a:t>
            </a:r>
          </a:p>
          <a:p>
            <a:r>
              <a:rPr lang="en-GB">
                <a:solidFill>
                  <a:srgbClr val="2F528F"/>
                </a:solidFill>
                <a:latin typeface="Calibri" panose="020F0502020204030204" pitchFamily="34" charset="0"/>
              </a:rPr>
              <a:t>■The nature of the agreement</a:t>
            </a:r>
          </a:p>
          <a:p>
            <a:r>
              <a:rPr lang="en-GB">
                <a:solidFill>
                  <a:srgbClr val="2F528F"/>
                </a:solidFill>
                <a:latin typeface="Calibri" panose="020F0502020204030204" pitchFamily="34" charset="0"/>
              </a:rPr>
              <a:t>■Scope of the architecture</a:t>
            </a:r>
          </a:p>
          <a:p>
            <a:r>
              <a:rPr lang="en-GB">
                <a:solidFill>
                  <a:srgbClr val="2F528F"/>
                </a:solidFill>
                <a:latin typeface="Calibri" panose="020F0502020204030204" pitchFamily="34" charset="0"/>
              </a:rPr>
              <a:t>■Architecture and strategic principles and requirements</a:t>
            </a:r>
          </a:p>
          <a:p>
            <a:r>
              <a:rPr lang="en-GB">
                <a:solidFill>
                  <a:srgbClr val="2F528F"/>
                </a:solidFill>
                <a:latin typeface="Calibri" panose="020F0502020204030204" pitchFamily="34" charset="0"/>
              </a:rPr>
              <a:t>■Conformance requirements</a:t>
            </a:r>
          </a:p>
          <a:p>
            <a:r>
              <a:rPr lang="en-GB">
                <a:solidFill>
                  <a:srgbClr val="2F528F"/>
                </a:solidFill>
                <a:latin typeface="Calibri" panose="020F0502020204030204" pitchFamily="34" charset="0"/>
              </a:rPr>
              <a:t>■Architecture development and management process and roles</a:t>
            </a:r>
          </a:p>
          <a:p>
            <a:r>
              <a:rPr lang="en-GB">
                <a:solidFill>
                  <a:srgbClr val="2F528F"/>
                </a:solidFill>
                <a:latin typeface="Calibri" panose="020F0502020204030204" pitchFamily="34" charset="0"/>
              </a:rPr>
              <a:t>■Target architecture measures</a:t>
            </a:r>
          </a:p>
          <a:p>
            <a:r>
              <a:rPr lang="en-GB">
                <a:solidFill>
                  <a:srgbClr val="2F528F"/>
                </a:solidFill>
                <a:latin typeface="Calibri" panose="020F0502020204030204" pitchFamily="34" charset="0"/>
              </a:rPr>
              <a:t>■Deﬁned phases of deliverables</a:t>
            </a:r>
          </a:p>
          <a:p>
            <a:r>
              <a:rPr lang="en-GB">
                <a:solidFill>
                  <a:srgbClr val="2F528F"/>
                </a:solidFill>
                <a:latin typeface="Calibri" panose="020F0502020204030204" pitchFamily="34" charset="0"/>
              </a:rPr>
              <a:t>■Prioritized joint workplan</a:t>
            </a:r>
          </a:p>
          <a:p>
            <a:r>
              <a:rPr lang="en-GB">
                <a:solidFill>
                  <a:srgbClr val="2F528F"/>
                </a:solidFill>
                <a:latin typeface="Calibri" panose="020F0502020204030204" pitchFamily="34" charset="0"/>
              </a:rPr>
              <a:t>■Time window(s)</a:t>
            </a:r>
          </a:p>
          <a:p>
            <a:r>
              <a:rPr lang="en-GB">
                <a:solidFill>
                  <a:srgbClr val="2F528F"/>
                </a:solidFill>
                <a:latin typeface="Calibri" panose="020F0502020204030204" pitchFamily="34" charset="0"/>
              </a:rPr>
              <a:t>■Architecture delivery and business metrics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template for this contract will normally be deﬁned as part of the Preliminary Phase of the ADM, if not existing already, and the speciﬁc contract will be deﬁned at the appropriate stage of the ADM, depending on the particular work that is being contracted out.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172</a:t>
            </a:fld>
            <a:endParaRPr lang="en-GB">
              <a:latin typeface="Calibri" panose="020F0502020204030204" pitchFamily="34" charset="0"/>
            </a:endParaRPr>
          </a:p>
        </p:txBody>
      </p:sp>
    </p:spTree>
    <p:extLst>
      <p:ext uri="{BB962C8B-B14F-4D97-AF65-F5344CB8AC3E}">
        <p14:creationId xmlns:p14="http://schemas.microsoft.com/office/powerpoint/2010/main" val="134134961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5.14b : Explain how Architecture Contracts are used to communicate with implementers.
See: TOGAF® Series Guide: A Practitioners’ Approach to Developing Enterprise Architecture Following the TOGAF® ADM : Page 19 : §3.3.2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Communicating with Implementers (Gap, Specification, and Control)</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Implementers need explicit context, gap, architecture specification, and control.</a:t>
            </a:r>
          </a:p>
          <a:p>
            <a:r>
              <a:rPr lang="en-GB">
                <a:solidFill>
                  <a:srgbClr val="2F528F"/>
                </a:solidFill>
                <a:latin typeface="Calibri" panose="020F0502020204030204" pitchFamily="34" charset="0"/>
              </a:rPr>
              <a:t>The most critical aspects to an implementer are:</a:t>
            </a:r>
          </a:p>
          <a:p>
            <a:pPr marL="293889" indent="-293889">
              <a:buFont typeface="Courier New" panose="02070309020205020404" pitchFamily="49" charset="0"/>
              <a:buChar char="o"/>
              <a:tabLst>
                <a:tab pos="2769088" algn="l"/>
              </a:tabLst>
            </a:pPr>
            <a:r>
              <a:rPr lang="en-GB" b="1">
                <a:solidFill>
                  <a:srgbClr val="2F528F"/>
                </a:solidFill>
                <a:latin typeface="Calibri" panose="020F0502020204030204" pitchFamily="34" charset="0"/>
              </a:rPr>
              <a:t>Implementation Project context: </a:t>
            </a:r>
            <a:r>
              <a:rPr lang="en-GB">
                <a:solidFill>
                  <a:srgbClr val="2F528F"/>
                </a:solidFill>
                <a:latin typeface="Calibri" panose="020F0502020204030204" pitchFamily="34" charset="0"/>
              </a:rPr>
              <a:t>where does the project fit within the roadmap, what value or value dependency will the project provide?</a:t>
            </a:r>
          </a:p>
          <a:p>
            <a:pPr marL="293889" indent="-293889">
              <a:buFont typeface="Courier New" panose="02070309020205020404" pitchFamily="49" charset="0"/>
              <a:buChar char="o"/>
              <a:tabLst>
                <a:tab pos="1564143" algn="l"/>
              </a:tabLst>
            </a:pPr>
            <a:r>
              <a:rPr lang="en-GB" b="1">
                <a:solidFill>
                  <a:srgbClr val="2F528F"/>
                </a:solidFill>
                <a:latin typeface="Calibri" panose="020F0502020204030204" pitchFamily="34" charset="0"/>
              </a:rPr>
              <a:t>Scope: </a:t>
            </a:r>
            <a:r>
              <a:rPr lang="en-GB">
                <a:solidFill>
                  <a:srgbClr val="2F528F"/>
                </a:solidFill>
                <a:latin typeface="Calibri" panose="020F0502020204030204" pitchFamily="34" charset="0"/>
              </a:rPr>
              <a:t>what work packages and gaps is the Implementation Project responsible for, as well as what gaps associated with any architecture components, associated with the project scope is the project not responsible for?</a:t>
            </a:r>
          </a:p>
          <a:p>
            <a:pPr marL="293889" indent="-293889">
              <a:buFont typeface="Courier New" panose="02070309020205020404" pitchFamily="49" charset="0"/>
              <a:buChar char="o"/>
              <a:tabLst>
                <a:tab pos="2769088" algn="l"/>
              </a:tabLst>
            </a:pPr>
            <a:r>
              <a:rPr lang="en-GB" b="1">
                <a:solidFill>
                  <a:srgbClr val="2F528F"/>
                </a:solidFill>
                <a:latin typeface="Calibri" panose="020F0502020204030204" pitchFamily="34" charset="0"/>
              </a:rPr>
              <a:t>Conformance: </a:t>
            </a:r>
            <a:r>
              <a:rPr lang="en-GB">
                <a:solidFill>
                  <a:srgbClr val="2F528F"/>
                </a:solidFill>
                <a:latin typeface="Calibri" panose="020F0502020204030204" pitchFamily="34" charset="0"/>
              </a:rPr>
              <a:t>what is the set of specific architecture specifications and controls the  Implementation Project will be assessed against?</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It is essential to </a:t>
            </a:r>
            <a:r>
              <a:rPr lang="en-GB" err="1">
                <a:solidFill>
                  <a:srgbClr val="2F528F"/>
                </a:solidFill>
                <a:latin typeface="Calibri" panose="020F0502020204030204" pitchFamily="34" charset="0"/>
              </a:rPr>
              <a:t>fulfill</a:t>
            </a:r>
            <a:r>
              <a:rPr lang="en-GB">
                <a:solidFill>
                  <a:srgbClr val="2F528F"/>
                </a:solidFill>
                <a:latin typeface="Calibri" panose="020F0502020204030204" pitchFamily="34" charset="0"/>
              </a:rPr>
              <a:t> the purpose of the TOGAF Architecture Contract - to link the Implementation Project to the target in terms of context, work required, and conformance test.</a:t>
            </a:r>
          </a:p>
          <a:p>
            <a:r>
              <a:rPr lang="en-GB">
                <a:solidFill>
                  <a:srgbClr val="2F528F"/>
                </a:solidFill>
                <a:latin typeface="Calibri" panose="020F0502020204030204" pitchFamily="34" charset="0"/>
              </a:rPr>
              <a:t>John Carver’s policy governance approach is a helpful example for the  EA to follow:</a:t>
            </a:r>
          </a:p>
          <a:p>
            <a:pPr marL="293889" indent="-293889">
              <a:buFont typeface="Courier New" panose="02070309020205020404" pitchFamily="49" charset="0"/>
              <a:buChar char="o"/>
            </a:pPr>
            <a:r>
              <a:rPr lang="en-GB">
                <a:solidFill>
                  <a:srgbClr val="2F528F"/>
                </a:solidFill>
                <a:latin typeface="Calibri" panose="020F0502020204030204" pitchFamily="34" charset="0"/>
              </a:rPr>
              <a:t>Specifications should be exclusionary, highlighting what is prohibited, rather than mandating what is permitted.</a:t>
            </a:r>
          </a:p>
          <a:p>
            <a:pPr marL="293889" indent="-293889">
              <a:buFont typeface="Courier New" panose="02070309020205020404" pitchFamily="49" charset="0"/>
              <a:buChar char="o"/>
            </a:pPr>
            <a:r>
              <a:rPr lang="en-GB">
                <a:solidFill>
                  <a:srgbClr val="2F528F"/>
                </a:solidFill>
                <a:latin typeface="Calibri" panose="020F0502020204030204" pitchFamily="34" charset="0"/>
              </a:rPr>
              <a:t>Specification compliance should be assessed through a reasonable interpretation test by a reasonable person.</a:t>
            </a:r>
          </a:p>
          <a:p>
            <a:r>
              <a:rPr lang="en-GB">
                <a:solidFill>
                  <a:srgbClr val="2F528F"/>
                </a:solidFill>
                <a:latin typeface="Calibri" panose="020F0502020204030204" pitchFamily="34" charset="0"/>
              </a:rPr>
              <a:t>The key concept is if the architecture does not constrain a choice, or prohibit a choice, that choice is allowed.</a:t>
            </a:r>
          </a:p>
          <a:p>
            <a:r>
              <a:rPr lang="en-GB">
                <a:solidFill>
                  <a:srgbClr val="2F528F"/>
                </a:solidFill>
                <a:latin typeface="Calibri" panose="020F0502020204030204" pitchFamily="34" charset="0"/>
              </a:rPr>
              <a:t>Best practice is always to link a specification to a requirement – allowing the design, or implementation, to be assessed against a requirement/specification pair. </a:t>
            </a:r>
          </a:p>
          <a:p>
            <a:r>
              <a:rPr lang="en-GB">
                <a:solidFill>
                  <a:srgbClr val="2F528F"/>
                </a:solidFill>
                <a:latin typeface="Calibri" panose="020F0502020204030204" pitchFamily="34" charset="0"/>
              </a:rPr>
              <a:t>Following this practice, every specification exists to deliver something, and the implementation can be value tested.</a:t>
            </a:r>
          </a:p>
          <a:p>
            <a:pPr marL="272664"/>
            <a:endParaRPr lang="en-GB">
              <a:solidFill>
                <a:srgbClr val="2F528F"/>
              </a:solidFill>
              <a:latin typeface="Calibri" panose="020F0502020204030204" pitchFamily="34" charset="0"/>
            </a:endParaRPr>
          </a:p>
          <a:p>
            <a:pPr marL="272664"/>
            <a:r>
              <a:rPr lang="en-GB">
                <a:solidFill>
                  <a:srgbClr val="2F528F"/>
                </a:solidFill>
                <a:latin typeface="Calibri" panose="020F0502020204030204" pitchFamily="34" charset="0"/>
              </a:rPr>
              <a:t>When EAs serve the implementation team well, the stakeholders are supported:</a:t>
            </a:r>
          </a:p>
          <a:p>
            <a:pPr marL="922485" indent="-293889">
              <a:buFont typeface="Courier New" panose="02070309020205020404" pitchFamily="49" charset="0"/>
              <a:buChar char="o"/>
            </a:pPr>
            <a:r>
              <a:rPr lang="en-GB">
                <a:solidFill>
                  <a:srgbClr val="2F528F"/>
                </a:solidFill>
                <a:latin typeface="Calibri" panose="020F0502020204030204" pitchFamily="34" charset="0"/>
              </a:rPr>
              <a:t>EAs provide the big picture to guide projects implicitly to value production</a:t>
            </a:r>
          </a:p>
          <a:p>
            <a:pPr marL="922485" indent="-293889">
              <a:buFont typeface="Courier New" panose="02070309020205020404" pitchFamily="49" charset="0"/>
              <a:buChar char="o"/>
            </a:pPr>
            <a:r>
              <a:rPr lang="en-GB">
                <a:solidFill>
                  <a:srgbClr val="2F528F"/>
                </a:solidFill>
                <a:latin typeface="Calibri" panose="020F0502020204030204" pitchFamily="34" charset="0"/>
              </a:rPr>
              <a:t>Requirement/specification pairs to guide the projects explicitly to value</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3.2.2 Introduction to Purpose</a:t>
            </a:r>
            <a:r>
              <a:rPr lang="en-GB">
                <a:solidFill>
                  <a:srgbClr val="2F528F"/>
                </a:solidFill>
                <a:latin typeface="Calibri" panose="020F0502020204030204" pitchFamily="34" charset="0"/>
              </a:rPr>
              <a:t> </a:t>
            </a:r>
          </a:p>
          <a:p>
            <a:r>
              <a:rPr lang="en-GB">
                <a:solidFill>
                  <a:srgbClr val="2F528F"/>
                </a:solidFill>
                <a:latin typeface="Calibri" panose="020F0502020204030204" pitchFamily="34" charset="0"/>
              </a:rPr>
              <a:t>A purpose-based EA Capability model identifies four purposes that typically frame the planning horizon, depth and breadth of an Architecture Project, and the contents of the EA Repository.</a:t>
            </a:r>
          </a:p>
          <a:p>
            <a:r>
              <a:rPr lang="en-GB">
                <a:solidFill>
                  <a:srgbClr val="2F528F"/>
                </a:solidFill>
                <a:latin typeface="Calibri" panose="020F0502020204030204" pitchFamily="34" charset="0"/>
              </a:rPr>
              <a:t>The purpose-based EA Capability model used in this Guide was introduced in the World-Class Enterprise Architecture White Paper (see Referenced Documents) and refined in the TOGAF® Standard, 10th Edition, 2022 ® Leader’s Guide to Establishing and Evolving an EA Capability (see Referenced Documents).  </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173</a:t>
            </a:fld>
            <a:endParaRPr lang="en-GB">
              <a:latin typeface="Calibri" panose="020F0502020204030204" pitchFamily="34" charset="0"/>
            </a:endParaRPr>
          </a:p>
        </p:txBody>
      </p:sp>
    </p:spTree>
    <p:extLst>
      <p:ext uri="{BB962C8B-B14F-4D97-AF65-F5344CB8AC3E}">
        <p14:creationId xmlns:p14="http://schemas.microsoft.com/office/powerpoint/2010/main" val="3433604117"/>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
See : TOGAF® Series Guide: A Practitioners’ Approach to Developing Enterprise Architecture Following the TOGAF® ADM : Page 20 : §3.3.3</a:t>
            </a:r>
          </a:p>
          <a:p>
            <a:pPr defTabSz="940445">
              <a:defRPr/>
            </a:pPr>
            <a:endParaRPr lang="en-GB" b="1">
              <a:solidFill>
                <a:srgbClr val="2F528F"/>
              </a:solidFill>
              <a:latin typeface="Calibri" panose="020F0502020204030204" pitchFamily="34" charset="0"/>
            </a:endParaRPr>
          </a:p>
          <a:p>
            <a:pPr defTabSz="940445">
              <a:defRPr/>
            </a:pPr>
            <a:r>
              <a:rPr lang="en-GB" b="1">
                <a:solidFill>
                  <a:srgbClr val="2F528F"/>
                </a:solidFill>
                <a:latin typeface="Calibri" panose="020F0502020204030204" pitchFamily="34" charset="0"/>
              </a:rPr>
              <a:t>Communicating with Implementers (Other Useful Things)</a:t>
            </a:r>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Decision-makers have a strong overlap with stakeholders - communication to decision-makers often falls into the category of “other useful things”. Decision-maker communication will typically be aligned with:</a:t>
            </a:r>
          </a:p>
          <a:p>
            <a:pPr marL="368994" indent="-293889">
              <a:buFont typeface="Courier New" panose="02070309020205020404" pitchFamily="49" charset="0"/>
              <a:buChar char="o"/>
            </a:pPr>
            <a:r>
              <a:rPr lang="en-GB">
                <a:solidFill>
                  <a:srgbClr val="2F528F"/>
                </a:solidFill>
                <a:latin typeface="Calibri" panose="020F0502020204030204" pitchFamily="34" charset="0"/>
              </a:rPr>
              <a:t>Timing - when can the decision-maker expect activity -  change something, complete something, or start to obtain value.</a:t>
            </a:r>
          </a:p>
          <a:p>
            <a:pPr marL="368994" indent="-293889">
              <a:buFont typeface="Courier New" panose="02070309020205020404" pitchFamily="49" charset="0"/>
              <a:buChar char="o"/>
            </a:pPr>
            <a:r>
              <a:rPr lang="en-GB">
                <a:solidFill>
                  <a:srgbClr val="2F528F"/>
                </a:solidFill>
                <a:latin typeface="Calibri" panose="020F0502020204030204" pitchFamily="34" charset="0"/>
              </a:rPr>
              <a:t>Trade-off decisions - communication about trade-off decisions is typically to explain the trade-off decision. Critical conversations on trade-off by prior and superior architecture will be happen in Phase F, G, and H, thus informing decision-makers.</a:t>
            </a:r>
          </a:p>
          <a:p>
            <a:pPr marL="368994" indent="-293889">
              <a:buFont typeface="Courier New" panose="02070309020205020404" pitchFamily="49" charset="0"/>
              <a:buChar char="o"/>
            </a:pPr>
            <a:r>
              <a:rPr lang="en-GB">
                <a:solidFill>
                  <a:srgbClr val="2F528F"/>
                </a:solidFill>
                <a:latin typeface="Calibri" panose="020F0502020204030204" pitchFamily="34" charset="0"/>
              </a:rPr>
              <a:t>Status – the most important status conversations are about agreeing Architecture Vision in Phase A, resolving complex trade-off in Phases B, C, and D, and conclusions regarding the Roadmap’s work packages in Phase E.</a:t>
            </a:r>
          </a:p>
          <a:p>
            <a:pPr marL="368994" indent="-293889">
              <a:buFont typeface="Courier New" panose="02070309020205020404" pitchFamily="49" charset="0"/>
              <a:buChar char="o"/>
            </a:pPr>
            <a:r>
              <a:rPr lang="en-GB">
                <a:solidFill>
                  <a:srgbClr val="2F528F"/>
                </a:solidFill>
                <a:latin typeface="Calibri" panose="020F0502020204030204" pitchFamily="34" charset="0"/>
              </a:rPr>
              <a:t>Budget - conversations with stakeholders during architecture and roadmap development revolve around value, effort, and risk. In Phase F spend is brought to the fore. In Phase G budget control and availability will impact all Projects.</a:t>
            </a:r>
          </a:p>
          <a:p>
            <a:pPr marL="368994" indent="-293889">
              <a:buFont typeface="Courier New" panose="02070309020205020404" pitchFamily="49" charset="0"/>
              <a:buChar char="o"/>
            </a:pPr>
            <a:r>
              <a:rPr lang="en-GB">
                <a:solidFill>
                  <a:srgbClr val="2F528F"/>
                </a:solidFill>
                <a:latin typeface="Calibri" panose="020F0502020204030204" pitchFamily="34" charset="0"/>
              </a:rPr>
              <a:t>Compliance - decisions on non-compliance are made by stakeholders. They approve the recommendation to enforce the target, grant relief, or change the architecture. </a:t>
            </a:r>
          </a:p>
          <a:p>
            <a:pPr marL="368994" indent="-293889">
              <a:buFont typeface="Courier New" panose="02070309020205020404" pitchFamily="49" charset="0"/>
              <a:buChar char="o"/>
            </a:pPr>
            <a:r>
              <a:rPr lang="en-GB">
                <a:solidFill>
                  <a:srgbClr val="2F528F"/>
                </a:solidFill>
                <a:latin typeface="Calibri" panose="020F0502020204030204" pitchFamily="34" charset="0"/>
              </a:rPr>
              <a:t>Confidence - the most critical conversations with decision-makers are about the confidence they should have in the Roadmap and Implementation &amp; Migration Plan, completing the change, and realizing the value. </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pPr marL="75105" indent="0">
              <a:buFont typeface="Courier New" panose="02070309020205020404" pitchFamily="49" charset="0"/>
              <a:buNone/>
            </a:pPr>
            <a:r>
              <a:rPr lang="en-GB">
                <a:solidFill>
                  <a:srgbClr val="2F528F"/>
                </a:solidFill>
                <a:latin typeface="Calibri" panose="020F0502020204030204" pitchFamily="34" charset="0"/>
              </a:rPr>
              <a:t>All architecture is an approximation; no EA can underestimate the importance of confidence.</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3.2.2 Introduction to Purpose</a:t>
            </a:r>
            <a:r>
              <a:rPr lang="en-GB">
                <a:solidFill>
                  <a:srgbClr val="2F528F"/>
                </a:solidFill>
                <a:latin typeface="Calibri" panose="020F0502020204030204" pitchFamily="34" charset="0"/>
              </a:rPr>
              <a:t> </a:t>
            </a:r>
          </a:p>
          <a:p>
            <a:r>
              <a:rPr lang="en-GB">
                <a:solidFill>
                  <a:srgbClr val="2F528F"/>
                </a:solidFill>
                <a:latin typeface="Calibri" panose="020F0502020204030204" pitchFamily="34" charset="0"/>
              </a:rPr>
              <a:t>A purpose-based EA Capability model identifies four purposes that typically frame the planning horizon, depth and breadth of an Architecture Project, and the contents of the EA Repository.</a:t>
            </a:r>
          </a:p>
          <a:p>
            <a:r>
              <a:rPr lang="en-GB">
                <a:solidFill>
                  <a:srgbClr val="2F528F"/>
                </a:solidFill>
                <a:latin typeface="Calibri" panose="020F0502020204030204" pitchFamily="34" charset="0"/>
              </a:rPr>
              <a:t>The purpose-based EA Capability model used in this Guide was introduced in the World-Class Enterprise Architecture White Paper (see Referenced Documents) and refined in the TOGAF® Leader’s Guide to Establishing and Evolving an EA Capability (see Referenced Documents).  </a:t>
            </a:r>
          </a:p>
          <a:p>
            <a:r>
              <a:rPr lang="en-GB" b="1">
                <a:solidFill>
                  <a:srgbClr val="2F528F"/>
                </a:solidFill>
                <a:latin typeface="Calibri" panose="020F0502020204030204" pitchFamily="34" charset="0"/>
              </a:rPr>
              <a:t>Figure 3: Purposes of Enterprise Architecture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Typically, there are four broad purposes of an EA Capability:</a:t>
            </a:r>
          </a:p>
          <a:p>
            <a:r>
              <a:rPr lang="en-GB">
                <a:solidFill>
                  <a:srgbClr val="2F528F"/>
                </a:solidFill>
                <a:latin typeface="Calibri" panose="020F0502020204030204" pitchFamily="34" charset="0"/>
              </a:rPr>
              <a:t> EA to Support Strategy: Deliver EA to provide an end-to-end Target Architecture, and develop roadmaps of change over a three to ten-year period</a:t>
            </a:r>
          </a:p>
          <a:p>
            <a:r>
              <a:rPr lang="en-GB">
                <a:solidFill>
                  <a:srgbClr val="2F528F"/>
                </a:solidFill>
                <a:latin typeface="Calibri" panose="020F0502020204030204" pitchFamily="34" charset="0"/>
              </a:rPr>
              <a:t>An architecture for this purpose will typically span many change programs or portfolios.</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174</a:t>
            </a:fld>
            <a:endParaRPr lang="en-GB">
              <a:latin typeface="Calibri" panose="020F0502020204030204" pitchFamily="34" charset="0"/>
            </a:endParaRPr>
          </a:p>
        </p:txBody>
      </p:sp>
    </p:spTree>
    <p:extLst>
      <p:ext uri="{BB962C8B-B14F-4D97-AF65-F5344CB8AC3E}">
        <p14:creationId xmlns:p14="http://schemas.microsoft.com/office/powerpoint/2010/main" val="418683055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Q-44
Level=2 : L.O.= 5.15a : Explain how to balance opportunity and viability.
See: TOGAF® Series Guide: A Practitioners’ Approach to Developing Enterprise Architecture Following the TOGAF® ADM : Page 73 : §8.3</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Balance Opportunity and Viability</a:t>
            </a:r>
          </a:p>
          <a:p>
            <a:pPr marL="293889" indent="-293889">
              <a:spcBef>
                <a:spcPts val="309"/>
              </a:spcBef>
              <a:buFont typeface="Courier New" panose="02070309020205020404" pitchFamily="49" charset="0"/>
              <a:buChar char="o"/>
            </a:pPr>
            <a:r>
              <a:rPr lang="en-GB">
                <a:solidFill>
                  <a:srgbClr val="2F528F"/>
                </a:solidFill>
                <a:latin typeface="Calibri" panose="020F0502020204030204" pitchFamily="34" charset="0"/>
              </a:rPr>
              <a:t>Potentially accelerating solutions might be available in the market – technological developments and environmental changes might present new options .</a:t>
            </a:r>
          </a:p>
          <a:p>
            <a:pPr marL="293889" indent="-293889">
              <a:spcBef>
                <a:spcPts val="309"/>
              </a:spcBef>
              <a:buFont typeface="Courier New" panose="02070309020205020404" pitchFamily="49" charset="0"/>
              <a:buChar char="o"/>
            </a:pPr>
            <a:r>
              <a:rPr lang="en-GB">
                <a:solidFill>
                  <a:srgbClr val="2F528F"/>
                </a:solidFill>
                <a:latin typeface="Calibri" panose="020F0502020204030204" pitchFamily="34" charset="0"/>
              </a:rPr>
              <a:t>Develop the Business, Information Systems, and Technology Architecture specifications to the extent needed to scout the market for options. </a:t>
            </a:r>
          </a:p>
          <a:p>
            <a:pPr marL="293889" indent="-293889">
              <a:spcBef>
                <a:spcPts val="309"/>
              </a:spcBef>
              <a:buFont typeface="Courier New" panose="02070309020205020404" pitchFamily="49" charset="0"/>
              <a:buChar char="o"/>
            </a:pPr>
            <a:r>
              <a:rPr lang="en-GB">
                <a:solidFill>
                  <a:srgbClr val="2F528F"/>
                </a:solidFill>
                <a:latin typeface="Calibri" panose="020F0502020204030204" pitchFamily="34" charset="0"/>
              </a:rPr>
              <a:t>For example – if the purpose is to transmit information digitally, identify whether imaging is (not) an acceptable option, leaving the option to innovate the right fit at the solution delivery stage. Also: is the transmission of data for record-keeping purposes or transaction management purposes?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This identifies attributes of the building blocks and potential reuse of solutions already employed.</a:t>
            </a:r>
          </a:p>
          <a:p>
            <a:pPr marL="293889" indent="-293889">
              <a:spcBef>
                <a:spcPts val="309"/>
              </a:spcBef>
              <a:buFont typeface="Courier New" panose="02070309020205020404" pitchFamily="49" charset="0"/>
              <a:buChar char="o"/>
            </a:pPr>
            <a:r>
              <a:rPr lang="en-GB">
                <a:solidFill>
                  <a:srgbClr val="2F528F"/>
                </a:solidFill>
                <a:latin typeface="Calibri" panose="020F0502020204030204" pitchFamily="34" charset="0"/>
              </a:rPr>
              <a:t>Develop a matrix of options, risks, and controls to enable viability analysis and trade-off with stakeholders: </a:t>
            </a:r>
          </a:p>
          <a:p>
            <a:pPr marL="764111" lvl="1" indent="-293889">
              <a:buFont typeface="Arial" panose="020B0604020202020204" pitchFamily="34" charset="0"/>
              <a:buChar char="•"/>
            </a:pPr>
            <a:r>
              <a:rPr lang="en-GB">
                <a:solidFill>
                  <a:srgbClr val="2F528F"/>
                </a:solidFill>
                <a:latin typeface="Calibri" panose="020F0502020204030204" pitchFamily="34" charset="0"/>
              </a:rPr>
              <a:t>Identify the list of standards and reference architecture that can be leveraged.</a:t>
            </a:r>
          </a:p>
          <a:p>
            <a:pPr marL="764111" lvl="1" indent="-293889">
              <a:buFont typeface="Arial" panose="020B0604020202020204" pitchFamily="34" charset="0"/>
              <a:buChar char="•"/>
            </a:pPr>
            <a:r>
              <a:rPr lang="en-GB">
                <a:solidFill>
                  <a:srgbClr val="2F528F"/>
                </a:solidFill>
                <a:latin typeface="Calibri" panose="020F0502020204030204" pitchFamily="34" charset="0"/>
              </a:rPr>
              <a:t>Capture all possible attributes to inform trade-off analysis.</a:t>
            </a:r>
          </a:p>
          <a:p>
            <a:pPr marL="293889" indent="-293889">
              <a:spcBef>
                <a:spcPts val="309"/>
              </a:spcBef>
              <a:buFont typeface="Courier New" panose="02070309020205020404" pitchFamily="49" charset="0"/>
              <a:buChar char="o"/>
            </a:pPr>
            <a:r>
              <a:rPr lang="en-GB">
                <a:solidFill>
                  <a:srgbClr val="2F528F"/>
                </a:solidFill>
                <a:latin typeface="Calibri" panose="020F0502020204030204" pitchFamily="34" charset="0"/>
              </a:rPr>
              <a:t>Identify pockets where a solution may have to be invented. In such a case, create new work packages to perform proof-of-concept validations before scaling out. Note: proof-of-concept work is actually implementation, not architecture.</a:t>
            </a:r>
          </a:p>
          <a:p>
            <a:pPr marL="293889" indent="-293889">
              <a:spcBef>
                <a:spcPts val="309"/>
              </a:spcBef>
              <a:buFont typeface="Courier New" panose="02070309020205020404" pitchFamily="49" charset="0"/>
              <a:buChar char="o"/>
            </a:pPr>
            <a:r>
              <a:rPr lang="en-GB">
                <a:solidFill>
                  <a:srgbClr val="2F528F"/>
                </a:solidFill>
                <a:latin typeface="Calibri" panose="020F0502020204030204" pitchFamily="34" charset="0"/>
              </a:rPr>
              <a:t>The objectives of the Architecture to Support Portfolio are:</a:t>
            </a:r>
          </a:p>
          <a:p>
            <a:pPr marL="822889" lvl="1" indent="-352667">
              <a:buFont typeface="Arial" panose="020B0604020202020204" pitchFamily="34" charset="0"/>
              <a:buChar char="•"/>
            </a:pPr>
            <a:r>
              <a:rPr lang="en-GB">
                <a:solidFill>
                  <a:srgbClr val="2F528F"/>
                </a:solidFill>
                <a:latin typeface="Calibri" panose="020F0502020204030204" pitchFamily="34" charset="0"/>
              </a:rPr>
              <a:t>to maximize the mileage gained with available resources</a:t>
            </a:r>
          </a:p>
          <a:p>
            <a:pPr marL="822889" lvl="1" indent="-352667">
              <a:buFont typeface="Arial" panose="020B0604020202020204" pitchFamily="34" charset="0"/>
              <a:buChar char="•"/>
            </a:pPr>
            <a:r>
              <a:rPr lang="en-GB">
                <a:solidFill>
                  <a:srgbClr val="2F528F"/>
                </a:solidFill>
                <a:latin typeface="Calibri" panose="020F0502020204030204" pitchFamily="34" charset="0"/>
              </a:rPr>
              <a:t>to identify conditions under with projected mileage gain is achievable</a:t>
            </a:r>
          </a:p>
          <a:p>
            <a:pPr marL="822889" lvl="1" indent="-352667">
              <a:buFont typeface="Arial" panose="020B0604020202020204" pitchFamily="34" charset="0"/>
              <a:buChar char="•"/>
            </a:pPr>
            <a:r>
              <a:rPr lang="en-GB">
                <a:solidFill>
                  <a:srgbClr val="2F528F"/>
                </a:solidFill>
                <a:latin typeface="Calibri" panose="020F0502020204030204" pitchFamily="34" charset="0"/>
              </a:rPr>
              <a:t>to identify barriers to achieve the goal and build efforts to diminish the impact of such barriers</a:t>
            </a:r>
          </a:p>
          <a:p>
            <a:pPr marL="822889" lvl="1" indent="-352667">
              <a:buFont typeface="Arial" panose="020B0604020202020204" pitchFamily="34" charset="0"/>
              <a:buChar char="•"/>
            </a:pPr>
            <a:r>
              <a:rPr lang="en-GB">
                <a:solidFill>
                  <a:srgbClr val="2F528F"/>
                </a:solidFill>
                <a:latin typeface="Calibri" panose="020F0502020204030204" pitchFamily="34" charset="0"/>
              </a:rPr>
              <a:t>to provide assurance of investment-to-reward ratio being unaltered</a:t>
            </a:r>
          </a:p>
          <a:p>
            <a:pPr marL="293889" indent="-293889">
              <a:spcBef>
                <a:spcPts val="309"/>
              </a:spcBef>
              <a:buFont typeface="Courier New" panose="02070309020205020404" pitchFamily="49" charset="0"/>
              <a:buChar char="o"/>
            </a:pPr>
            <a:r>
              <a:rPr lang="en-GB">
                <a:solidFill>
                  <a:srgbClr val="2F528F"/>
                </a:solidFill>
                <a:latin typeface="Calibri" panose="020F0502020204030204" pitchFamily="34" charset="0"/>
              </a:rPr>
              <a:t>Revisit the dependencies across work packages: </a:t>
            </a:r>
          </a:p>
          <a:p>
            <a:pPr marL="764111" lvl="1" indent="-293889">
              <a:buFont typeface="Arial" panose="020B0604020202020204" pitchFamily="34" charset="0"/>
              <a:buChar char="•"/>
            </a:pPr>
            <a:r>
              <a:rPr lang="en-GB">
                <a:solidFill>
                  <a:srgbClr val="2F528F"/>
                </a:solidFill>
                <a:latin typeface="Calibri" panose="020F0502020204030204" pitchFamily="34" charset="0"/>
              </a:rPr>
              <a:t>identify the importance and impact of the work packages.</a:t>
            </a:r>
          </a:p>
          <a:p>
            <a:pPr marL="764111" lvl="1" indent="-293889">
              <a:buFont typeface="Arial" panose="020B0604020202020204" pitchFamily="34" charset="0"/>
              <a:buChar char="•"/>
            </a:pPr>
            <a:r>
              <a:rPr lang="en-GB">
                <a:solidFill>
                  <a:srgbClr val="2F528F"/>
                </a:solidFill>
                <a:latin typeface="Calibri" panose="020F0502020204030204" pitchFamily="34" charset="0"/>
              </a:rPr>
              <a:t>perform an opportunity analysis factoring viable options to approach the solution. </a:t>
            </a:r>
          </a:p>
          <a:p>
            <a:pPr marL="764111" lvl="1" indent="-293889">
              <a:buFont typeface="Arial" panose="020B0604020202020204" pitchFamily="34" charset="0"/>
              <a:buChar char="•"/>
            </a:pPr>
            <a:r>
              <a:rPr lang="en-GB">
                <a:solidFill>
                  <a:srgbClr val="2F528F"/>
                </a:solidFill>
                <a:latin typeface="Calibri" panose="020F0502020204030204" pitchFamily="34" charset="0"/>
              </a:rPr>
              <a:t>the validation of the portfolio and trade-off is based on grouping by theme, impact, importance.</a:t>
            </a:r>
          </a:p>
          <a:p>
            <a:pPr marL="470222" lvl="1" indent="0">
              <a:buFont typeface="Arial" panose="020B0604020202020204" pitchFamily="34" charset="0"/>
              <a:buNone/>
            </a:pPr>
            <a:endParaRPr lang="en-GB">
              <a:solidFill>
                <a:srgbClr val="2F528F"/>
              </a:solidFill>
              <a:latin typeface="Calibri" panose="020F0502020204030204" pitchFamily="34" charset="0"/>
            </a:endParaRPr>
          </a:p>
          <a:p>
            <a:pPr marL="470222" lvl="1" indent="0">
              <a:buFont typeface="Arial" panose="020B0604020202020204" pitchFamily="34" charset="0"/>
              <a:buNone/>
            </a:pPr>
            <a:r>
              <a:rPr lang="en-GB">
                <a:solidFill>
                  <a:srgbClr val="2F528F"/>
                </a:solidFill>
                <a:latin typeface="Calibri" panose="020F0502020204030204" pitchFamily="34" charset="0"/>
              </a:rPr>
              <a:t>Any decisions driven here impact the distribution of limited resources.</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8.3 Balance Opportunity and Viability </a:t>
            </a:r>
          </a:p>
          <a:p>
            <a:r>
              <a:rPr lang="en-GB">
                <a:solidFill>
                  <a:srgbClr val="2F528F"/>
                </a:solidFill>
                <a:latin typeface="Calibri" panose="020F0502020204030204" pitchFamily="34" charset="0"/>
              </a:rPr>
              <a:t>The analysis and architecture development so far has been heavily focused on an inside-out approach. It is time to seek help outside the Enterprise. For the kind of changes being driven,</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175</a:t>
            </a:fld>
            <a:endParaRPr lang="en-GB">
              <a:latin typeface="Calibri" panose="020F0502020204030204" pitchFamily="34" charset="0"/>
            </a:endParaRPr>
          </a:p>
        </p:txBody>
      </p:sp>
    </p:spTree>
    <p:extLst>
      <p:ext uri="{BB962C8B-B14F-4D97-AF65-F5344CB8AC3E}">
        <p14:creationId xmlns:p14="http://schemas.microsoft.com/office/powerpoint/2010/main" val="877990127"/>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5.13a : Explain the outputs necessary to support Architecture Governance.
See : TOGAF® Standard – Architecture Development Method : Page 116 : §11.4</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Outputs</a:t>
            </a:r>
          </a:p>
          <a:p>
            <a:pPr marL="293889" indent="-293889">
              <a:buFont typeface="Courier New" panose="02070309020205020404" pitchFamily="49" charset="0"/>
              <a:buChar char="o"/>
            </a:pPr>
            <a:r>
              <a:rPr lang="en-GB">
                <a:solidFill>
                  <a:srgbClr val="2F528F"/>
                </a:solidFill>
                <a:latin typeface="Calibri" panose="020F0502020204030204" pitchFamily="34" charset="0"/>
              </a:rPr>
              <a:t>Architecture Contract (signed) </a:t>
            </a:r>
          </a:p>
          <a:p>
            <a:pPr marL="293889" indent="-293889">
              <a:buFont typeface="Courier New" panose="02070309020205020404" pitchFamily="49" charset="0"/>
              <a:buChar char="o"/>
            </a:pPr>
            <a:r>
              <a:rPr lang="en-GB">
                <a:solidFill>
                  <a:srgbClr val="2F528F"/>
                </a:solidFill>
                <a:latin typeface="Calibri" panose="020F0502020204030204" pitchFamily="34" charset="0"/>
              </a:rPr>
              <a:t>Compliance Assessments</a:t>
            </a:r>
          </a:p>
          <a:p>
            <a:pPr marL="293889" indent="-293889">
              <a:buFont typeface="Courier New" panose="02070309020205020404" pitchFamily="49" charset="0"/>
              <a:buChar char="o"/>
            </a:pPr>
            <a:r>
              <a:rPr lang="en-GB">
                <a:solidFill>
                  <a:srgbClr val="2F528F"/>
                </a:solidFill>
                <a:latin typeface="Calibri" panose="020F0502020204030204" pitchFamily="34" charset="0"/>
              </a:rPr>
              <a:t>Change Requests</a:t>
            </a:r>
          </a:p>
          <a:p>
            <a:pPr marL="293889" indent="-293889">
              <a:buFont typeface="Courier New" panose="02070309020205020404" pitchFamily="49" charset="0"/>
              <a:buChar char="o"/>
            </a:pPr>
            <a:r>
              <a:rPr lang="en-GB">
                <a:solidFill>
                  <a:srgbClr val="2F528F"/>
                </a:solidFill>
                <a:latin typeface="Calibri" panose="020F0502020204030204" pitchFamily="34" charset="0"/>
              </a:rPr>
              <a:t>Architecture-compliant solutions deployed, including:</a:t>
            </a:r>
          </a:p>
          <a:p>
            <a:pPr marL="764111" lvl="1" indent="-293889">
              <a:buFont typeface="Arial" panose="020B0604020202020204" pitchFamily="34" charset="0"/>
              <a:buChar char="•"/>
            </a:pPr>
            <a:r>
              <a:rPr lang="en-GB">
                <a:solidFill>
                  <a:srgbClr val="2F528F"/>
                </a:solidFill>
                <a:latin typeface="Calibri" panose="020F0502020204030204" pitchFamily="34" charset="0"/>
              </a:rPr>
              <a:t>Implemented system</a:t>
            </a:r>
          </a:p>
          <a:p>
            <a:pPr marL="764111" lvl="1" indent="-293889">
              <a:buFont typeface="Arial" panose="020B0604020202020204" pitchFamily="34" charset="0"/>
              <a:buChar char="•"/>
            </a:pPr>
            <a:r>
              <a:rPr lang="en-GB">
                <a:solidFill>
                  <a:srgbClr val="2F528F"/>
                </a:solidFill>
                <a:latin typeface="Calibri" panose="020F0502020204030204" pitchFamily="34" charset="0"/>
              </a:rPr>
              <a:t>Populated Architecture Repository</a:t>
            </a:r>
          </a:p>
          <a:p>
            <a:pPr marL="764111" lvl="1" indent="-293889">
              <a:buFont typeface="Arial" panose="020B0604020202020204" pitchFamily="34" charset="0"/>
              <a:buChar char="•"/>
            </a:pPr>
            <a:r>
              <a:rPr lang="en-GB">
                <a:solidFill>
                  <a:srgbClr val="2F528F"/>
                </a:solidFill>
                <a:latin typeface="Calibri" panose="020F0502020204030204" pitchFamily="34" charset="0"/>
              </a:rPr>
              <a:t>Recommendations and dispensations</a:t>
            </a:r>
          </a:p>
          <a:p>
            <a:pPr marL="764111" lvl="1" indent="-293889">
              <a:buFont typeface="Arial" panose="020B0604020202020204" pitchFamily="34" charset="0"/>
              <a:buChar char="•"/>
            </a:pPr>
            <a:r>
              <a:rPr lang="en-GB">
                <a:solidFill>
                  <a:srgbClr val="2F528F"/>
                </a:solidFill>
                <a:latin typeface="Calibri" panose="020F0502020204030204" pitchFamily="34" charset="0"/>
              </a:rPr>
              <a:t>Service delivery requirements</a:t>
            </a:r>
          </a:p>
          <a:p>
            <a:pPr marL="764111" lvl="1" indent="-293889">
              <a:buFont typeface="Arial" panose="020B0604020202020204" pitchFamily="34" charset="0"/>
              <a:buChar char="•"/>
            </a:pPr>
            <a:r>
              <a:rPr lang="en-GB">
                <a:solidFill>
                  <a:srgbClr val="2F528F"/>
                </a:solidFill>
                <a:latin typeface="Calibri" panose="020F0502020204030204" pitchFamily="34" charset="0"/>
              </a:rPr>
              <a:t>Performance metrics</a:t>
            </a:r>
          </a:p>
          <a:p>
            <a:pPr marL="764111" lvl="1" indent="-293889">
              <a:buFont typeface="Arial" panose="020B0604020202020204" pitchFamily="34" charset="0"/>
              <a:buChar char="•"/>
            </a:pPr>
            <a:r>
              <a:rPr lang="en-GB">
                <a:solidFill>
                  <a:srgbClr val="2F528F"/>
                </a:solidFill>
                <a:latin typeface="Calibri" panose="020F0502020204030204" pitchFamily="34" charset="0"/>
              </a:rPr>
              <a:t>SLAs</a:t>
            </a:r>
          </a:p>
          <a:p>
            <a:pPr marL="764111" lvl="1" indent="-293889">
              <a:buFont typeface="Arial" panose="020B0604020202020204" pitchFamily="34" charset="0"/>
              <a:buChar char="•"/>
            </a:pPr>
            <a:r>
              <a:rPr lang="en-GB">
                <a:solidFill>
                  <a:srgbClr val="2F528F"/>
                </a:solidFill>
                <a:latin typeface="Calibri" panose="020F0502020204030204" pitchFamily="34" charset="0"/>
              </a:rPr>
              <a:t>Architecture Vision </a:t>
            </a:r>
          </a:p>
          <a:p>
            <a:pPr marL="764111" lvl="1" indent="-293889">
              <a:buFont typeface="Arial" panose="020B0604020202020204" pitchFamily="34" charset="0"/>
              <a:buChar char="•"/>
            </a:pPr>
            <a:r>
              <a:rPr lang="en-GB">
                <a:solidFill>
                  <a:srgbClr val="2F528F"/>
                </a:solidFill>
                <a:latin typeface="Calibri" panose="020F0502020204030204" pitchFamily="34" charset="0"/>
              </a:rPr>
              <a:t>Architecture Definition Document </a:t>
            </a:r>
          </a:p>
          <a:p>
            <a:pPr marL="764111" lvl="1" indent="-293889">
              <a:buFont typeface="Arial" panose="020B0604020202020204" pitchFamily="34" charset="0"/>
              <a:buChar char="•"/>
            </a:pPr>
            <a:r>
              <a:rPr lang="en-GB">
                <a:solidFill>
                  <a:srgbClr val="2F528F"/>
                </a:solidFill>
                <a:latin typeface="Calibri" panose="020F0502020204030204" pitchFamily="34" charset="0"/>
              </a:rPr>
              <a:t>Transition Architecture </a:t>
            </a:r>
          </a:p>
          <a:p>
            <a:pPr marL="764111" lvl="1" indent="-293889">
              <a:buFont typeface="Arial" panose="020B0604020202020204" pitchFamily="34" charset="0"/>
              <a:buChar char="•"/>
            </a:pPr>
            <a:r>
              <a:rPr lang="en-GB">
                <a:solidFill>
                  <a:srgbClr val="2F528F"/>
                </a:solidFill>
                <a:latin typeface="Calibri" panose="020F0502020204030204" pitchFamily="34" charset="0"/>
              </a:rPr>
              <a:t>Business and IT operating models</a:t>
            </a:r>
          </a:p>
          <a:p>
            <a:pPr marL="470223" lvl="1" indent="0">
              <a:buNone/>
            </a:pPr>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11.4 Outputs</a:t>
            </a:r>
          </a:p>
          <a:p>
            <a:r>
              <a:rPr lang="en-GB">
                <a:solidFill>
                  <a:srgbClr val="2F528F"/>
                </a:solidFill>
                <a:latin typeface="Calibri" panose="020F0502020204030204" pitchFamily="34" charset="0"/>
              </a:rPr>
              <a:t>The outputs of Phase G may include, but are not restricted to:</a:t>
            </a:r>
          </a:p>
          <a:p>
            <a:r>
              <a:rPr lang="en-GB">
                <a:solidFill>
                  <a:srgbClr val="2F528F"/>
                </a:solidFill>
                <a:latin typeface="Calibri" panose="020F0502020204030204" pitchFamily="34" charset="0"/>
              </a:rPr>
              <a:t>■Architecture Contract (signed) (see the TOGAF Standard — Enterprise Architecture Capability and Governance), as recommended in the architecture-compliant implemented architectures</a:t>
            </a:r>
          </a:p>
          <a:p>
            <a:r>
              <a:rPr lang="en-GB">
                <a:solidFill>
                  <a:srgbClr val="2F528F"/>
                </a:solidFill>
                <a:latin typeface="Calibri" panose="020F0502020204030204" pitchFamily="34" charset="0"/>
              </a:rPr>
              <a:t>■Compliance Assessments (see the TOGAF Standard — Architecture Content)</a:t>
            </a:r>
          </a:p>
          <a:p>
            <a:r>
              <a:rPr lang="en-GB">
                <a:solidFill>
                  <a:srgbClr val="2F528F"/>
                </a:solidFill>
                <a:latin typeface="Calibri" panose="020F0502020204030204" pitchFamily="34" charset="0"/>
              </a:rPr>
              <a:t>■Change Requests (see the TOGAF Standard — Architecture Content)</a:t>
            </a:r>
          </a:p>
          <a:p>
            <a:r>
              <a:rPr lang="en-GB">
                <a:solidFill>
                  <a:srgbClr val="2F528F"/>
                </a:solidFill>
                <a:latin typeface="Calibri" panose="020F0502020204030204" pitchFamily="34" charset="0"/>
              </a:rPr>
              <a:t>■Architecture-compliant solutions deployed including:</a:t>
            </a:r>
          </a:p>
          <a:p>
            <a:r>
              <a:rPr lang="en-GB">
                <a:solidFill>
                  <a:srgbClr val="2F528F"/>
                </a:solidFill>
                <a:latin typeface="Calibri" panose="020F0502020204030204" pitchFamily="34" charset="0"/>
              </a:rPr>
              <a:t>—The architecture-compliant implemented system</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Note:</a:t>
            </a:r>
          </a:p>
          <a:p>
            <a:r>
              <a:rPr lang="en-GB">
                <a:solidFill>
                  <a:srgbClr val="2F528F"/>
                </a:solidFill>
                <a:latin typeface="Calibri" panose="020F0502020204030204" pitchFamily="34" charset="0"/>
              </a:rPr>
              <a:t>The implemented system is actually an output of the development process.</a:t>
            </a:r>
          </a:p>
          <a:p>
            <a:r>
              <a:rPr lang="en-GB">
                <a:solidFill>
                  <a:srgbClr val="2F528F"/>
                </a:solidFill>
                <a:latin typeface="Calibri" panose="020F0502020204030204" pitchFamily="34" charset="0"/>
              </a:rPr>
              <a:t>However, given the importance of this output, it is stated here as an output of the ADM. The direct involvement of architecture staff in implementation will vary</a:t>
            </a:r>
          </a:p>
          <a:p>
            <a:r>
              <a:rPr lang="en-GB">
                <a:solidFill>
                  <a:srgbClr val="2F528F"/>
                </a:solidFill>
                <a:latin typeface="Calibri" panose="020F0502020204030204" pitchFamily="34" charset="0"/>
              </a:rPr>
              <a:t>according to organizational policy, as described in the TOGAF Standard — Enterprise Architecture Capability and Governance.</a:t>
            </a:r>
          </a:p>
          <a:p>
            <a:r>
              <a:rPr lang="en-GB">
                <a:solidFill>
                  <a:srgbClr val="2F528F"/>
                </a:solidFill>
                <a:latin typeface="Calibri" panose="020F0502020204030204" pitchFamily="34" charset="0"/>
              </a:rPr>
              <a:t>—Populated Architecture Repository</a:t>
            </a:r>
          </a:p>
          <a:p>
            <a:r>
              <a:rPr lang="en-GB">
                <a:solidFill>
                  <a:srgbClr val="2F528F"/>
                </a:solidFill>
                <a:latin typeface="Calibri" panose="020F0502020204030204" pitchFamily="34" charset="0"/>
              </a:rPr>
              <a:t>—Architecture compliance recommendations and dispensations</a:t>
            </a:r>
          </a:p>
          <a:p>
            <a:r>
              <a:rPr lang="en-GB">
                <a:solidFill>
                  <a:srgbClr val="2F528F"/>
                </a:solidFill>
                <a:latin typeface="Calibri" panose="020F0502020204030204" pitchFamily="34" charset="0"/>
              </a:rPr>
              <a:t>—Recommendations on service delivery requirements</a:t>
            </a:r>
          </a:p>
          <a:p>
            <a:r>
              <a:rPr lang="en-GB">
                <a:solidFill>
                  <a:srgbClr val="2F528F"/>
                </a:solidFill>
                <a:latin typeface="Calibri" panose="020F0502020204030204" pitchFamily="34" charset="0"/>
              </a:rPr>
              <a:t>—Recommendations on performance metrics</a:t>
            </a:r>
          </a:p>
          <a:p>
            <a:r>
              <a:rPr lang="en-GB">
                <a:solidFill>
                  <a:srgbClr val="2F528F"/>
                </a:solidFill>
                <a:latin typeface="Calibri" panose="020F0502020204030204" pitchFamily="34" charset="0"/>
              </a:rPr>
              <a:t>—Service-Level Agreements (SLAs)</a:t>
            </a:r>
          </a:p>
          <a:p>
            <a:r>
              <a:rPr lang="en-GB">
                <a:solidFill>
                  <a:srgbClr val="2F528F"/>
                </a:solidFill>
                <a:latin typeface="Calibri" panose="020F0502020204030204" pitchFamily="34" charset="0"/>
              </a:rPr>
              <a:t>—Architecture Vision, updated post-implementation</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176</a:t>
            </a:fld>
            <a:endParaRPr lang="en-GB">
              <a:latin typeface="Calibri" panose="020F0502020204030204" pitchFamily="34" charset="0"/>
            </a:endParaRPr>
          </a:p>
        </p:txBody>
      </p:sp>
    </p:spTree>
    <p:extLst>
      <p:ext uri="{BB962C8B-B14F-4D97-AF65-F5344CB8AC3E}">
        <p14:creationId xmlns:p14="http://schemas.microsoft.com/office/powerpoint/2010/main" val="4290074077"/>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5.13b : Explain the outputs necessary to support Architecture Governance.
See : TOGAF® Series Guide: A Practitioners’ Approach to Developing Enterprise Architecture Following the TOGAF® ADM : Page 42 : §5.2.2</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For an exhaustive list, refer to the TOGAF Standard.</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a:t>
            </a:r>
          </a:p>
          <a:p>
            <a:r>
              <a:rPr lang="en-GB">
                <a:solidFill>
                  <a:srgbClr val="2F528F"/>
                </a:solidFill>
                <a:latin typeface="Calibri" panose="020F0502020204030204" pitchFamily="34" charset="0"/>
              </a:rPr>
              <a:t>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177</a:t>
            </a:fld>
            <a:endParaRPr lang="en-GB">
              <a:latin typeface="Calibri" panose="020F0502020204030204" pitchFamily="34" charset="0"/>
            </a:endParaRPr>
          </a:p>
        </p:txBody>
      </p:sp>
    </p:spTree>
    <p:extLst>
      <p:ext uri="{BB962C8B-B14F-4D97-AF65-F5344CB8AC3E}">
        <p14:creationId xmlns:p14="http://schemas.microsoft.com/office/powerpoint/2010/main" val="410470708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Q-46
Level=2 : L.O.= 5.6e : Explain the impact of the migration projects on the organization and the coordination required.
See : TOGAF® Series Guide: A Practitioners’ Approach to Developing Enterprise Architecture Following the TOGAF® ADM : Page 91 : §10.6</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Conclusion</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Many Architecture Practitioners fail in their role when supporting solution delivery.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The realized solution is the new Baseline.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It is the basis for evolving and </a:t>
            </a:r>
            <a:r>
              <a:rPr lang="en-GB" err="1">
                <a:solidFill>
                  <a:srgbClr val="2F528F"/>
                </a:solidFill>
                <a:latin typeface="Calibri" panose="020F0502020204030204" pitchFamily="34" charset="0"/>
              </a:rPr>
              <a:t>analyzing</a:t>
            </a:r>
            <a:r>
              <a:rPr lang="en-GB">
                <a:solidFill>
                  <a:srgbClr val="2F528F"/>
                </a:solidFill>
                <a:latin typeface="Calibri" panose="020F0502020204030204" pitchFamily="34" charset="0"/>
              </a:rPr>
              <a:t> the roadmap to the Target Architecture.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All the development that happened in the Enterprise, and the industry, that were kept away from impacting solution delivery is added to the assessment set.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This assessment is the next critical activity the Architecture Practitioner performs. It is this work that justifies closure of the current Architecture Project, Implementation Project, and resources.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It also justifies the Request for Architecture Work for the next set of initiatives to achieve the subsequent Target Transition State (n+1).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Involve all stakeholders, decision-makers, and implementers to complete the assessment, and gain the sign-off to close the effort.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178</a:t>
            </a:fld>
            <a:endParaRPr lang="en-GB">
              <a:latin typeface="Calibri" panose="020F0502020204030204" pitchFamily="34" charset="0"/>
            </a:endParaRPr>
          </a:p>
        </p:txBody>
      </p:sp>
    </p:spTree>
    <p:extLst>
      <p:ext uri="{BB962C8B-B14F-4D97-AF65-F5344CB8AC3E}">
        <p14:creationId xmlns:p14="http://schemas.microsoft.com/office/powerpoint/2010/main" val="3706044078"/>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5.6d : Explain the impact of the migration projects on the organization and the coordination required.
See : TOGAF® Series Guide: A Practitioners’ Approach to Developing Enterprise Architecture Following the TOGAF® ADM : Page 91 : §10.4</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Realizing the Solution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Contractually, this is the post-rollout, warranty period.</a:t>
            </a:r>
          </a:p>
          <a:p>
            <a:pPr marL="309324" indent="-309324">
              <a:buFont typeface="Courier New" panose="02070309020205020404" pitchFamily="49" charset="0"/>
              <a:buChar char="o"/>
            </a:pPr>
            <a:r>
              <a:rPr lang="en-GB">
                <a:solidFill>
                  <a:srgbClr val="2F528F"/>
                </a:solidFill>
                <a:latin typeface="Calibri" panose="020F0502020204030204" pitchFamily="34" charset="0"/>
              </a:rPr>
              <a:t>It is the period of putting the solution in the hands of the beneficiaries:</a:t>
            </a:r>
          </a:p>
          <a:p>
            <a:pPr marL="804243" lvl="1" indent="-309324">
              <a:buFont typeface="Arial" panose="020B0604020202020204" pitchFamily="34" charset="0"/>
              <a:buChar char="•"/>
            </a:pPr>
            <a:r>
              <a:rPr lang="en-GB">
                <a:solidFill>
                  <a:srgbClr val="2F528F"/>
                </a:solidFill>
                <a:latin typeface="Calibri" panose="020F0502020204030204" pitchFamily="34" charset="0"/>
              </a:rPr>
              <a:t>customers</a:t>
            </a:r>
          </a:p>
          <a:p>
            <a:pPr marL="804243" lvl="1" indent="-309324">
              <a:buFont typeface="Arial" panose="020B0604020202020204" pitchFamily="34" charset="0"/>
              <a:buChar char="•"/>
            </a:pPr>
            <a:r>
              <a:rPr lang="en-GB">
                <a:solidFill>
                  <a:srgbClr val="2F528F"/>
                </a:solidFill>
                <a:latin typeface="Calibri" panose="020F0502020204030204" pitchFamily="34" charset="0"/>
              </a:rPr>
              <a:t>end-users</a:t>
            </a:r>
          </a:p>
          <a:p>
            <a:pPr marL="804243" lvl="1" indent="-309324">
              <a:buFont typeface="Arial" panose="020B0604020202020204" pitchFamily="34" charset="0"/>
              <a:buChar char="•"/>
            </a:pPr>
            <a:r>
              <a:rPr lang="en-GB">
                <a:solidFill>
                  <a:srgbClr val="2F528F"/>
                </a:solidFill>
                <a:latin typeface="Calibri" panose="020F0502020204030204" pitchFamily="34" charset="0"/>
              </a:rPr>
              <a:t>support personnel</a:t>
            </a:r>
          </a:p>
          <a:p>
            <a:pPr marL="804243" lvl="1" indent="-309324">
              <a:buFont typeface="Arial" panose="020B0604020202020204" pitchFamily="34" charset="0"/>
              <a:buChar char="•"/>
            </a:pPr>
            <a:r>
              <a:rPr lang="en-GB">
                <a:solidFill>
                  <a:srgbClr val="2F528F"/>
                </a:solidFill>
                <a:latin typeface="Calibri" panose="020F0502020204030204" pitchFamily="34" charset="0"/>
              </a:rPr>
              <a:t>partner set</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engagement of the Architecture Practitioner comes to a conclusion when the solution is put to use.</a:t>
            </a:r>
          </a:p>
          <a:p>
            <a:pPr marL="309324" indent="-309324">
              <a:buFont typeface="Courier New" panose="02070309020205020404" pitchFamily="49" charset="0"/>
              <a:buChar char="o"/>
            </a:pPr>
            <a:r>
              <a:rPr lang="en-GB">
                <a:solidFill>
                  <a:srgbClr val="2F528F"/>
                </a:solidFill>
                <a:latin typeface="Calibri" panose="020F0502020204030204" pitchFamily="34" charset="0"/>
              </a:rPr>
              <a:t>‘Successful usage’ may be defined as the first 30, 60, or 90 days.</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EA initiates a Gap Analysis between the realized architecture and the Baseline Architecture. </a:t>
            </a:r>
          </a:p>
          <a:p>
            <a:pPr marL="309324" indent="-309324">
              <a:buFont typeface="Courier New" panose="02070309020205020404" pitchFamily="49" charset="0"/>
              <a:buChar char="o"/>
            </a:pPr>
            <a:r>
              <a:rPr lang="en-GB">
                <a:solidFill>
                  <a:srgbClr val="2F528F"/>
                </a:solidFill>
                <a:latin typeface="Calibri" panose="020F0502020204030204" pitchFamily="34" charset="0"/>
              </a:rPr>
              <a:t>At the end of this analysis a determination can be made about releasing key resources: </a:t>
            </a:r>
          </a:p>
          <a:p>
            <a:pPr marL="804243" lvl="1" indent="-309324">
              <a:buFont typeface="Arial" panose="020B0604020202020204" pitchFamily="34" charset="0"/>
              <a:buChar char="•"/>
            </a:pPr>
            <a:r>
              <a:rPr lang="en-GB">
                <a:solidFill>
                  <a:srgbClr val="2F528F"/>
                </a:solidFill>
                <a:latin typeface="Calibri" panose="020F0502020204030204" pitchFamily="34" charset="0"/>
              </a:rPr>
              <a:t>the project manager</a:t>
            </a:r>
          </a:p>
          <a:p>
            <a:pPr marL="804243" lvl="1" indent="-309324">
              <a:buFont typeface="Arial" panose="020B0604020202020204" pitchFamily="34" charset="0"/>
              <a:buChar char="•"/>
            </a:pPr>
            <a:r>
              <a:rPr lang="en-GB">
                <a:solidFill>
                  <a:srgbClr val="2F528F"/>
                </a:solidFill>
                <a:latin typeface="Calibri" panose="020F0502020204030204" pitchFamily="34" charset="0"/>
              </a:rPr>
              <a:t>the implementation architect</a:t>
            </a:r>
          </a:p>
          <a:p>
            <a:pPr marL="804243" lvl="1" indent="-309324">
              <a:buFont typeface="Arial" panose="020B0604020202020204" pitchFamily="34" charset="0"/>
              <a:buChar char="•"/>
            </a:pPr>
            <a:r>
              <a:rPr lang="en-GB">
                <a:solidFill>
                  <a:srgbClr val="2F528F"/>
                </a:solidFill>
                <a:latin typeface="Calibri" panose="020F0502020204030204" pitchFamily="34" charset="0"/>
              </a:rPr>
              <a:t>supplier representative</a:t>
            </a:r>
          </a:p>
          <a:p>
            <a:pPr marL="804243" lvl="1" indent="-309324">
              <a:buFont typeface="Arial" panose="020B0604020202020204" pitchFamily="34" charset="0"/>
              <a:buChar char="•"/>
            </a:pPr>
            <a:r>
              <a:rPr lang="en-GB">
                <a:solidFill>
                  <a:srgbClr val="2F528F"/>
                </a:solidFill>
                <a:latin typeface="Calibri" panose="020F0502020204030204" pitchFamily="34" charset="0"/>
              </a:rPr>
              <a:t>technology resources </a:t>
            </a:r>
          </a:p>
          <a:p>
            <a:pPr marL="804243" lvl="1" indent="-309324">
              <a:buFont typeface="Arial" panose="020B0604020202020204" pitchFamily="34" charset="0"/>
              <a:buChar char="•"/>
            </a:pPr>
            <a:r>
              <a:rPr lang="en-GB">
                <a:solidFill>
                  <a:srgbClr val="2F528F"/>
                </a:solidFill>
                <a:latin typeface="Calibri" panose="020F0502020204030204" pitchFamily="34" charset="0"/>
              </a:rPr>
              <a:t>etc. </a:t>
            </a:r>
          </a:p>
          <a:p>
            <a:pPr marL="309324" indent="-309324">
              <a:buFont typeface="Courier New" panose="02070309020205020404" pitchFamily="49" charset="0"/>
              <a:buChar char="o"/>
            </a:pPr>
            <a:r>
              <a:rPr lang="en-GB">
                <a:solidFill>
                  <a:srgbClr val="2F528F"/>
                </a:solidFill>
                <a:latin typeface="Calibri" panose="020F0502020204030204" pitchFamily="34" charset="0"/>
              </a:rPr>
              <a:t>Closure of the Architecture Project is achieved when the Implementation EA accepts the superior architecture. </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oversight provided by the EA is retained until the solution delivery completion criteria are met.</a:t>
            </a:r>
          </a:p>
          <a:p>
            <a:pPr marL="309324" indent="-309324">
              <a:buFont typeface="Courier New" panose="02070309020205020404" pitchFamily="49" charset="0"/>
              <a:buChar char="o"/>
            </a:pPr>
            <a:r>
              <a:rPr lang="en-GB">
                <a:solidFill>
                  <a:srgbClr val="2F528F"/>
                </a:solidFill>
                <a:latin typeface="Calibri" panose="020F0502020204030204" pitchFamily="34" charset="0"/>
              </a:rPr>
              <a:t>Document the lessons learned</a:t>
            </a:r>
          </a:p>
          <a:p>
            <a:pPr marL="309324" indent="-309324">
              <a:buFont typeface="Courier New" panose="02070309020205020404" pitchFamily="49" charset="0"/>
              <a:buChar char="o"/>
            </a:pPr>
            <a:r>
              <a:rPr lang="en-GB">
                <a:solidFill>
                  <a:srgbClr val="2F528F"/>
                </a:solidFill>
                <a:latin typeface="Calibri" panose="020F0502020204030204" pitchFamily="34" charset="0"/>
              </a:rPr>
              <a:t>Document controls and constraints that accelerated overall delivery of the solution.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Update the cascading impact of the project to the EA Landscape and roadmap.</a:t>
            </a:r>
          </a:p>
          <a:p>
            <a:pPr marL="309324" indent="-309324">
              <a:buFont typeface="Courier New" panose="02070309020205020404" pitchFamily="49" charset="0"/>
              <a:buChar char="o"/>
            </a:pPr>
            <a:r>
              <a:rPr lang="en-GB">
                <a:solidFill>
                  <a:srgbClr val="2F528F"/>
                </a:solidFill>
                <a:latin typeface="Calibri" panose="020F0502020204030204" pitchFamily="34" charset="0"/>
              </a:rPr>
              <a:t>As needed, validate, close and update the Enterprise backlog.</a:t>
            </a:r>
          </a:p>
          <a:p>
            <a:pPr marL="309324" indent="-309324">
              <a:buFont typeface="Courier New" panose="02070309020205020404" pitchFamily="49" charset="0"/>
              <a:buChar char="o"/>
            </a:pPr>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10.4 Realizing the Solution </a:t>
            </a:r>
          </a:p>
          <a:p>
            <a:r>
              <a:rPr lang="en-GB">
                <a:solidFill>
                  <a:srgbClr val="2F528F"/>
                </a:solidFill>
                <a:latin typeface="Calibri" panose="020F0502020204030204" pitchFamily="34" charset="0"/>
              </a:rPr>
              <a:t>Contractually, this is the post-rollout, warranty period. Depending on the solution delivery method used in the Enterprise, this may be a parallel path to Guiding Delivery. It is the period of putting the solution in the hands of the beneficiaries (customers, end-users, support personnel, partners, etc.). The engagement of the Architecture Practitioner comes to a conclusion or shifts</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179</a:t>
            </a:fld>
            <a:endParaRPr lang="en-GB">
              <a:latin typeface="Calibri" panose="020F0502020204030204" pitchFamily="34" charset="0"/>
            </a:endParaRPr>
          </a:p>
        </p:txBody>
      </p:sp>
    </p:spTree>
    <p:extLst>
      <p:ext uri="{BB962C8B-B14F-4D97-AF65-F5344CB8AC3E}">
        <p14:creationId xmlns:p14="http://schemas.microsoft.com/office/powerpoint/2010/main" val="3089186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1.7a : Explain the need to manage multiple architecture states (e.g. candidate current transition target).
See : TOGAF® Series Guide: A Practitioners’ Approach to Developing Enterprise Architecture Following the TOGAF® ADM : Page 51 : §5.4</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Track transition states across two characteristics: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time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conformance test</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Good practice is to architect to value resting states – a state where the Enterprise can receive value if all change activity is suspended.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Budget cycle pressure often forces </a:t>
            </a:r>
            <a:r>
              <a:rPr lang="en-GB" sz="1100" b="1" i="1">
                <a:solidFill>
                  <a:srgbClr val="2F528F"/>
                </a:solidFill>
                <a:latin typeface="Calibri" panose="020F0502020204030204" pitchFamily="34" charset="0"/>
              </a:rPr>
              <a:t>time</a:t>
            </a:r>
            <a:r>
              <a:rPr lang="en-GB" sz="1100">
                <a:solidFill>
                  <a:srgbClr val="2F528F"/>
                </a:solidFill>
                <a:latin typeface="Calibri" panose="020F0502020204030204" pitchFamily="34" charset="0"/>
              </a:rPr>
              <a:t> as the pragmatic transition marker.</a:t>
            </a:r>
          </a:p>
          <a:p>
            <a:r>
              <a:rPr lang="en-GB" sz="1100">
                <a:solidFill>
                  <a:srgbClr val="2F528F"/>
                </a:solidFill>
                <a:latin typeface="Calibri" panose="020F0502020204030204" pitchFamily="34" charset="0"/>
              </a:rPr>
              <a:t>Tracking to change in conformance facilitates the Implementation Project and operational change governance.</a:t>
            </a:r>
          </a:p>
          <a:p>
            <a:r>
              <a:rPr lang="en-GB" sz="1100">
                <a:solidFill>
                  <a:srgbClr val="2F528F"/>
                </a:solidFill>
                <a:latin typeface="Calibri" panose="020F0502020204030204" pitchFamily="34" charset="0"/>
              </a:rPr>
              <a:t>To the extent possible, you should seek to minimize transition states.</a:t>
            </a:r>
          </a:p>
          <a:p>
            <a:r>
              <a:rPr lang="en-GB" sz="1100">
                <a:solidFill>
                  <a:srgbClr val="2F528F"/>
                </a:solidFill>
                <a:latin typeface="Calibri" panose="020F0502020204030204" pitchFamily="34" charset="0"/>
              </a:rPr>
              <a:t>When considering transition states, keep in mind the distinction between: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an Architecture Requirements Specification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an implemented system. </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5.4 Managing Multiple States (Candidate, Current, Transition, and Target)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The Practitioner must track transition states across two characteristics: the first being time, and the second being a conformance test. Theoretically, it might be preferable to use transitions to track the value resting places and changes in conformance. Good practice is to architect to value resting states; a state where the Enterprise can receive value if all change activity is suspended. However, the pressure of the budget cycle forces us to use time is a pragmatic transition marker. Tracking to change in conformance facilitates the Implementation Project and operational change governance. To the extent possible, minimize transition states. </a:t>
            </a:r>
          </a:p>
          <a:p>
            <a:r>
              <a:rPr lang="en-GB" sz="1100" b="0" i="0" u="none" strike="noStrike" baseline="0">
                <a:solidFill>
                  <a:srgbClr val="2F528F"/>
                </a:solidFill>
                <a:latin typeface="Calibri" panose="020F0502020204030204" pitchFamily="34" charset="0"/>
              </a:rPr>
              <a:t>When considering transition states, the Practitioner needs to keep in mind the distinction between an Architecture Requirements Specification and an implemented system. Using the EA Repository as a CMDB confuses implementation record keeping and architecture. Practitioners have to keep in mind that many implementations or operational changes are not architecturally significant. See Chapter 15 for a discussion of the different roles involved in developing and using architecture. </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18</a:t>
            </a:fld>
            <a:endParaRPr lang="en-GB">
              <a:latin typeface="Calibri" panose="020F0502020204030204" pitchFamily="34" charset="0"/>
            </a:endParaRPr>
          </a:p>
        </p:txBody>
      </p:sp>
    </p:spTree>
    <p:extLst>
      <p:ext uri="{BB962C8B-B14F-4D97-AF65-F5344CB8AC3E}">
        <p14:creationId xmlns:p14="http://schemas.microsoft.com/office/powerpoint/2010/main" val="3065792173"/>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180</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181</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547688"/>
            <a:ext cx="6731000" cy="378777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182</a:t>
            </a:fld>
            <a:endParaRPr lang="en-GB">
              <a:latin typeface="Calibri" panose="020F0502020204030204" pitchFamily="34" charset="0"/>
            </a:endParaRPr>
          </a:p>
        </p:txBody>
      </p:sp>
    </p:spTree>
    <p:extLst>
      <p:ext uri="{BB962C8B-B14F-4D97-AF65-F5344CB8AC3E}">
        <p14:creationId xmlns:p14="http://schemas.microsoft.com/office/powerpoint/2010/main" val="3890185913"/>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547688"/>
            <a:ext cx="6731000" cy="378777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183</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b="1">
                <a:solidFill>
                  <a:srgbClr val="2F528F"/>
                </a:solidFill>
                <a:latin typeface="Calibri" panose="020F0502020204030204" pitchFamily="34" charset="0"/>
              </a:rPr>
              <a:t>Objectives</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Ensure that the architecture lifecycle is maintained </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Ensure that the Architecture Governance Framework is executed </a:t>
            </a:r>
          </a:p>
          <a:p>
            <a:pPr marL="293889" indent="-293889">
              <a:spcBef>
                <a:spcPts val="618"/>
              </a:spcBef>
              <a:buFont typeface="Courier New" panose="02070309020205020404" pitchFamily="49" charset="0"/>
              <a:buChar char="o"/>
            </a:pPr>
            <a:r>
              <a:rPr lang="en-GB">
                <a:solidFill>
                  <a:srgbClr val="2F528F"/>
                </a:solidFill>
                <a:latin typeface="Calibri" panose="020F0502020204030204" pitchFamily="34" charset="0"/>
              </a:rPr>
              <a:t>Ensure that the enterprise’s Architecture Capability meets current requirements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184</a:t>
            </a:fld>
            <a:endParaRPr lang="en-GB">
              <a:latin typeface="Calibri" panose="020F0502020204030204" pitchFamily="34" charset="0"/>
            </a:endParaRPr>
          </a:p>
        </p:txBody>
      </p:sp>
    </p:spTree>
    <p:extLst>
      <p:ext uri="{BB962C8B-B14F-4D97-AF65-F5344CB8AC3E}">
        <p14:creationId xmlns:p14="http://schemas.microsoft.com/office/powerpoint/2010/main" val="2796585222"/>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5.13b : Explain the outputs necessary to support Architecture Governance.
See : TOGAF® Series Guide: A Practitioners’ Approach to Developing Enterprise Architecture Following the TOGAF® ADM : Page 42 : §5.2.2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For an exhaustive list, refer to the TOGAF Standard.</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a:t>
            </a:r>
          </a:p>
          <a:p>
            <a:r>
              <a:rPr lang="en-GB">
                <a:solidFill>
                  <a:srgbClr val="2F528F"/>
                </a:solidFill>
                <a:latin typeface="Calibri" panose="020F0502020204030204" pitchFamily="34" charset="0"/>
              </a:rPr>
              <a:t>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185</a:t>
            </a:fld>
            <a:endParaRPr lang="en-GB">
              <a:latin typeface="Calibri" panose="020F0502020204030204" pitchFamily="34" charset="0"/>
            </a:endParaRPr>
          </a:p>
        </p:txBody>
      </p:sp>
    </p:spTree>
    <p:extLst>
      <p:ext uri="{BB962C8B-B14F-4D97-AF65-F5344CB8AC3E}">
        <p14:creationId xmlns:p14="http://schemas.microsoft.com/office/powerpoint/2010/main" val="3622490552"/>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547688"/>
            <a:ext cx="6731000" cy="3787775"/>
          </a:xfrm>
        </p:spPr>
      </p:sp>
      <p:sp>
        <p:nvSpPr>
          <p:cNvPr id="3" name="Notes Placeholder 2"/>
          <p:cNvSpPr>
            <a:spLocks noGrp="1"/>
          </p:cNvSpPr>
          <p:nvPr>
            <p:ph type="body" idx="1"/>
          </p:nvPr>
        </p:nvSpPr>
        <p:spPr/>
        <p:txBody>
          <a:bodyPr/>
          <a:lstStyle/>
          <a:p>
            <a:r>
              <a:rPr lang="en-GB" b="1">
                <a:solidFill>
                  <a:srgbClr val="2F528F"/>
                </a:solidFill>
                <a:latin typeface="Calibri" panose="020F0502020204030204" pitchFamily="34" charset="0"/>
              </a:rPr>
              <a:t>Approach</a:t>
            </a:r>
          </a:p>
          <a:p>
            <a:pPr marL="470223" indent="-470223"/>
            <a:r>
              <a:rPr lang="en-US">
                <a:solidFill>
                  <a:srgbClr val="2F528F"/>
                </a:solidFill>
                <a:latin typeface="Calibri" panose="020F0502020204030204" pitchFamily="34" charset="0"/>
              </a:rPr>
              <a:t>The goal of an Architecture Change Management process is to ensure that the architecture achieves its original target business value.</a:t>
            </a:r>
          </a:p>
          <a:p>
            <a:pPr marL="470223" indent="-470223"/>
            <a:r>
              <a:rPr lang="en-US">
                <a:solidFill>
                  <a:srgbClr val="2F528F"/>
                </a:solidFill>
                <a:latin typeface="Calibri" panose="020F0502020204030204" pitchFamily="34" charset="0"/>
              </a:rPr>
              <a:t>This can be done by:</a:t>
            </a:r>
          </a:p>
          <a:p>
            <a:pPr marL="862075" lvl="1" indent="-391853">
              <a:buFontTx/>
              <a:buAutoNum type="arabicPeriod"/>
            </a:pPr>
            <a:r>
              <a:rPr lang="en-US">
                <a:solidFill>
                  <a:srgbClr val="2F528F"/>
                </a:solidFill>
                <a:latin typeface="Calibri" panose="020F0502020204030204" pitchFamily="34" charset="0"/>
              </a:rPr>
              <a:t>Ensuring that changes to the architecture are properly managed</a:t>
            </a:r>
          </a:p>
          <a:p>
            <a:pPr marL="862075" lvl="1" indent="-391853">
              <a:buFontTx/>
              <a:buAutoNum type="arabicPeriod"/>
            </a:pPr>
            <a:r>
              <a:rPr lang="en-US">
                <a:solidFill>
                  <a:srgbClr val="2F528F"/>
                </a:solidFill>
                <a:latin typeface="Calibri" panose="020F0502020204030204" pitchFamily="34" charset="0"/>
              </a:rPr>
              <a:t>Supporting a dynamic architecture</a:t>
            </a:r>
          </a:p>
          <a:p>
            <a:pPr marL="470223" indent="-470223"/>
            <a:r>
              <a:rPr lang="en-US">
                <a:solidFill>
                  <a:srgbClr val="2F528F"/>
                </a:solidFill>
                <a:latin typeface="Calibri" panose="020F0502020204030204" pitchFamily="34" charset="0"/>
              </a:rPr>
              <a:t>The process will determine the circumstances under which:</a:t>
            </a:r>
          </a:p>
          <a:p>
            <a:pPr marL="862075" lvl="1" indent="-391853">
              <a:buFontTx/>
              <a:buAutoNum type="arabicPeriod"/>
            </a:pPr>
            <a:r>
              <a:rPr lang="en-US">
                <a:solidFill>
                  <a:srgbClr val="2F528F"/>
                </a:solidFill>
                <a:latin typeface="Calibri" panose="020F0502020204030204" pitchFamily="34" charset="0"/>
              </a:rPr>
              <a:t>The architecture will be permitted to change after deployment, and the process for this.</a:t>
            </a:r>
          </a:p>
          <a:p>
            <a:pPr marL="862075" lvl="1" indent="-391853">
              <a:buFontTx/>
              <a:buAutoNum type="arabicPeriod"/>
            </a:pPr>
            <a:r>
              <a:rPr lang="en-US">
                <a:solidFill>
                  <a:srgbClr val="2F528F"/>
                </a:solidFill>
                <a:latin typeface="Calibri" panose="020F0502020204030204" pitchFamily="34" charset="0"/>
              </a:rPr>
              <a:t>Another ADM cycle is triggered.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186</a:t>
            </a:fld>
            <a:endParaRPr lang="en-GB">
              <a:latin typeface="Calibri" panose="020F0502020204030204" pitchFamily="34" charset="0"/>
            </a:endParaRPr>
          </a:p>
        </p:txBody>
      </p:sp>
    </p:spTree>
    <p:extLst>
      <p:ext uri="{BB962C8B-B14F-4D97-AF65-F5344CB8AC3E}">
        <p14:creationId xmlns:p14="http://schemas.microsoft.com/office/powerpoint/2010/main" val="1628523750"/>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6.1a : Explain the inputs triggering change management:  Change Requests
See: TOGAF® Standard – Architecture Development Method : Page 120 : §12.2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Inputs</a:t>
            </a:r>
          </a:p>
          <a:p>
            <a:r>
              <a:rPr lang="en-GB">
                <a:solidFill>
                  <a:srgbClr val="2F528F"/>
                </a:solidFill>
                <a:latin typeface="Calibri" panose="020F0502020204030204" pitchFamily="34" charset="0"/>
              </a:rPr>
              <a:t>Reference Materials External to the Enterprise:</a:t>
            </a:r>
          </a:p>
          <a:p>
            <a:pPr marL="293889" indent="-293889">
              <a:buFont typeface="Courier New" panose="02070309020205020404" pitchFamily="49" charset="0"/>
              <a:buChar char="o"/>
            </a:pPr>
            <a:r>
              <a:rPr lang="en-GB">
                <a:solidFill>
                  <a:srgbClr val="2F528F"/>
                </a:solidFill>
                <a:latin typeface="Calibri" panose="020F0502020204030204" pitchFamily="34" charset="0"/>
              </a:rPr>
              <a:t>Architecture reference materials</a:t>
            </a:r>
          </a:p>
          <a:p>
            <a:r>
              <a:rPr lang="en-GB">
                <a:solidFill>
                  <a:srgbClr val="2F528F"/>
                </a:solidFill>
                <a:latin typeface="Calibri" panose="020F0502020204030204" pitchFamily="34" charset="0"/>
              </a:rPr>
              <a:t>Non-Architectural Inputs</a:t>
            </a:r>
          </a:p>
          <a:p>
            <a:pPr marL="293889" indent="-293889">
              <a:buFont typeface="Courier New" panose="02070309020205020404" pitchFamily="49" charset="0"/>
              <a:buChar char="o"/>
            </a:pPr>
            <a:r>
              <a:rPr lang="en-GB">
                <a:solidFill>
                  <a:srgbClr val="2F528F"/>
                </a:solidFill>
                <a:latin typeface="Calibri" panose="020F0502020204030204" pitchFamily="34" charset="0"/>
              </a:rPr>
              <a:t>Request for Architecture Work </a:t>
            </a:r>
          </a:p>
          <a:p>
            <a:r>
              <a:rPr lang="en-GB">
                <a:solidFill>
                  <a:srgbClr val="2F528F"/>
                </a:solidFill>
                <a:latin typeface="Calibri" panose="020F0502020204030204" pitchFamily="34" charset="0"/>
              </a:rPr>
              <a:t>Architectural Inputs:</a:t>
            </a:r>
          </a:p>
          <a:p>
            <a:pPr marL="293889" indent="-293889">
              <a:buFont typeface="Courier New" panose="02070309020205020404" pitchFamily="49" charset="0"/>
              <a:buChar char="o"/>
            </a:pPr>
            <a:r>
              <a:rPr lang="en-GB">
                <a:solidFill>
                  <a:srgbClr val="2F528F"/>
                </a:solidFill>
                <a:latin typeface="Calibri" panose="020F0502020204030204" pitchFamily="34" charset="0"/>
              </a:rPr>
              <a:t>Organizational Model for Enterprise - including:</a:t>
            </a:r>
          </a:p>
          <a:p>
            <a:pPr marL="764111" lvl="1" indent="-293889">
              <a:buFont typeface="Arial" panose="020B0604020202020204" pitchFamily="34" charset="0"/>
              <a:buChar char="•"/>
            </a:pPr>
            <a:r>
              <a:rPr lang="en-GB">
                <a:solidFill>
                  <a:srgbClr val="2F528F"/>
                </a:solidFill>
                <a:latin typeface="Calibri" panose="020F0502020204030204" pitchFamily="34" charset="0"/>
              </a:rPr>
              <a:t>Scope of organizations impacted</a:t>
            </a:r>
          </a:p>
          <a:p>
            <a:pPr marL="764111" lvl="1" indent="-293889">
              <a:buFont typeface="Arial" panose="020B0604020202020204" pitchFamily="34" charset="0"/>
              <a:buChar char="•"/>
            </a:pPr>
            <a:r>
              <a:rPr lang="en-GB">
                <a:solidFill>
                  <a:srgbClr val="2F528F"/>
                </a:solidFill>
                <a:latin typeface="Calibri" panose="020F0502020204030204" pitchFamily="34" charset="0"/>
              </a:rPr>
              <a:t>Maturity assessment, gaps, and resolution approach</a:t>
            </a:r>
          </a:p>
          <a:p>
            <a:pPr marL="764111" lvl="1" indent="-293889">
              <a:buFont typeface="Arial" panose="020B0604020202020204" pitchFamily="34" charset="0"/>
              <a:buChar char="•"/>
            </a:pPr>
            <a:r>
              <a:rPr lang="en-GB">
                <a:solidFill>
                  <a:srgbClr val="2F528F"/>
                </a:solidFill>
                <a:latin typeface="Calibri" panose="020F0502020204030204" pitchFamily="34" charset="0"/>
              </a:rPr>
              <a:t>Roles and responsibilities for architecture team(s)</a:t>
            </a:r>
          </a:p>
          <a:p>
            <a:pPr marL="764111" lvl="1" indent="-293889">
              <a:buFont typeface="Arial" panose="020B0604020202020204" pitchFamily="34" charset="0"/>
              <a:buChar char="•"/>
            </a:pPr>
            <a:r>
              <a:rPr lang="en-GB">
                <a:solidFill>
                  <a:srgbClr val="2F528F"/>
                </a:solidFill>
                <a:latin typeface="Calibri" panose="020F0502020204030204" pitchFamily="34" charset="0"/>
              </a:rPr>
              <a:t>Constraints on architecture work</a:t>
            </a:r>
          </a:p>
          <a:p>
            <a:pPr marL="764111" lvl="1" indent="-293889">
              <a:buFont typeface="Arial" panose="020B0604020202020204" pitchFamily="34" charset="0"/>
              <a:buChar char="•"/>
            </a:pPr>
            <a:r>
              <a:rPr lang="en-GB">
                <a:solidFill>
                  <a:srgbClr val="2F528F"/>
                </a:solidFill>
                <a:latin typeface="Calibri" panose="020F0502020204030204" pitchFamily="34" charset="0"/>
              </a:rPr>
              <a:t>Budget requirements</a:t>
            </a:r>
          </a:p>
          <a:p>
            <a:pPr marL="764111" lvl="1" indent="-293889">
              <a:buFont typeface="Arial" panose="020B0604020202020204" pitchFamily="34" charset="0"/>
              <a:buChar char="•"/>
            </a:pPr>
            <a:r>
              <a:rPr lang="en-GB">
                <a:solidFill>
                  <a:srgbClr val="2F528F"/>
                </a:solidFill>
                <a:latin typeface="Calibri" panose="020F0502020204030204" pitchFamily="34" charset="0"/>
              </a:rPr>
              <a:t>Governance and support strategy</a:t>
            </a:r>
          </a:p>
          <a:p>
            <a:pPr marL="293889" indent="-293889">
              <a:buFont typeface="Courier New" panose="02070309020205020404" pitchFamily="49" charset="0"/>
              <a:buChar char="o"/>
            </a:pPr>
            <a:r>
              <a:rPr lang="en-GB">
                <a:solidFill>
                  <a:srgbClr val="2F528F"/>
                </a:solidFill>
                <a:latin typeface="Calibri" panose="020F0502020204030204" pitchFamily="34" charset="0"/>
              </a:rPr>
              <a:t>Tailored Architecture Framework - including:</a:t>
            </a:r>
          </a:p>
          <a:p>
            <a:pPr marL="764111" lvl="1" indent="-293889">
              <a:buFont typeface="Arial" panose="020B0604020202020204" pitchFamily="34" charset="0"/>
              <a:buChar char="•"/>
            </a:pPr>
            <a:r>
              <a:rPr lang="en-GB">
                <a:solidFill>
                  <a:srgbClr val="2F528F"/>
                </a:solidFill>
                <a:latin typeface="Calibri" panose="020F0502020204030204" pitchFamily="34" charset="0"/>
              </a:rPr>
              <a:t>Tailored architecture method</a:t>
            </a:r>
          </a:p>
          <a:p>
            <a:pPr marL="764111" lvl="1" indent="-293889">
              <a:buFont typeface="Arial" panose="020B0604020202020204" pitchFamily="34" charset="0"/>
              <a:buChar char="•"/>
            </a:pPr>
            <a:r>
              <a:rPr lang="en-GB">
                <a:solidFill>
                  <a:srgbClr val="2F528F"/>
                </a:solidFill>
                <a:latin typeface="Calibri" panose="020F0502020204030204" pitchFamily="34" charset="0"/>
              </a:rPr>
              <a:t>Tailored architecture content (deliverables and artifacts)</a:t>
            </a:r>
          </a:p>
          <a:p>
            <a:pPr marL="764111" lvl="1" indent="-293889">
              <a:buFont typeface="Arial" panose="020B0604020202020204" pitchFamily="34" charset="0"/>
              <a:buChar char="•"/>
            </a:pPr>
            <a:r>
              <a:rPr lang="en-GB">
                <a:solidFill>
                  <a:srgbClr val="2F528F"/>
                </a:solidFill>
                <a:latin typeface="Calibri" panose="020F0502020204030204" pitchFamily="34" charset="0"/>
              </a:rPr>
              <a:t>Configured and deployed tools</a:t>
            </a:r>
          </a:p>
          <a:p>
            <a:pPr marL="764111" lvl="1" indent="-293889">
              <a:buFont typeface="Arial" panose="020B0604020202020204" pitchFamily="34" charset="0"/>
              <a:buChar char="•"/>
            </a:pPr>
            <a:r>
              <a:rPr lang="en-GB">
                <a:solidFill>
                  <a:srgbClr val="2F528F"/>
                </a:solidFill>
                <a:latin typeface="Calibri" panose="020F0502020204030204" pitchFamily="34" charset="0"/>
              </a:rPr>
              <a:t>Statement of Architecture Work </a:t>
            </a:r>
          </a:p>
          <a:p>
            <a:pPr marL="764111" lvl="1" indent="-293889">
              <a:buFont typeface="Arial" panose="020B0604020202020204" pitchFamily="34" charset="0"/>
              <a:buChar char="•"/>
            </a:pPr>
            <a:r>
              <a:rPr lang="en-GB">
                <a:solidFill>
                  <a:srgbClr val="2F528F"/>
                </a:solidFill>
                <a:latin typeface="Calibri" panose="020F0502020204030204" pitchFamily="34" charset="0"/>
              </a:rPr>
              <a:t>Architecture Vision </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12.2 Inputs</a:t>
            </a:r>
          </a:p>
          <a:p>
            <a:r>
              <a:rPr lang="en-GB">
                <a:solidFill>
                  <a:srgbClr val="2F528F"/>
                </a:solidFill>
                <a:latin typeface="Calibri" panose="020F0502020204030204" pitchFamily="34" charset="0"/>
              </a:rPr>
              <a:t>This section deﬁnes the inputs to Phase H.</a:t>
            </a:r>
          </a:p>
          <a:p>
            <a:r>
              <a:rPr lang="en-GB">
                <a:solidFill>
                  <a:srgbClr val="2F528F"/>
                </a:solidFill>
                <a:latin typeface="Calibri" panose="020F0502020204030204" pitchFamily="34" charset="0"/>
              </a:rPr>
              <a:t>12.2.1 Reference Materials External to the Enterprise</a:t>
            </a:r>
          </a:p>
          <a:p>
            <a:r>
              <a:rPr lang="en-GB">
                <a:solidFill>
                  <a:srgbClr val="2F528F"/>
                </a:solidFill>
                <a:latin typeface="Calibri" panose="020F0502020204030204" pitchFamily="34" charset="0"/>
              </a:rPr>
              <a:t>■Architecture reference materials (see the TOGAF Standard — Architecture Content)</a:t>
            </a:r>
          </a:p>
          <a:p>
            <a:r>
              <a:rPr lang="en-GB" b="1">
                <a:solidFill>
                  <a:srgbClr val="2F528F"/>
                </a:solidFill>
                <a:latin typeface="Calibri" panose="020F0502020204030204" pitchFamily="34" charset="0"/>
              </a:rPr>
              <a:t>12.2.2 Non-Architectural Inputs</a:t>
            </a:r>
          </a:p>
          <a:p>
            <a:r>
              <a:rPr lang="en-GB">
                <a:solidFill>
                  <a:srgbClr val="2F528F"/>
                </a:solidFill>
                <a:latin typeface="Calibri" panose="020F0502020204030204" pitchFamily="34" charset="0"/>
              </a:rPr>
              <a:t>■Request for Architecture Work (see the TOGAF Standard — Architecture Content)</a:t>
            </a:r>
          </a:p>
          <a:p>
            <a:r>
              <a:rPr lang="en-GB" b="1">
                <a:solidFill>
                  <a:srgbClr val="2F528F"/>
                </a:solidFill>
                <a:latin typeface="Calibri" panose="020F0502020204030204" pitchFamily="34" charset="0"/>
              </a:rPr>
              <a:t>12.2.3 Architectural Inputs</a:t>
            </a:r>
          </a:p>
          <a:p>
            <a:r>
              <a:rPr lang="en-GB">
                <a:solidFill>
                  <a:srgbClr val="2F528F"/>
                </a:solidFill>
                <a:latin typeface="Calibri" panose="020F0502020204030204" pitchFamily="34" charset="0"/>
              </a:rPr>
              <a:t>■Organizational Model for Enterprise Architecture (see the TOGAF Standard — Architecture Content), including:</a:t>
            </a:r>
          </a:p>
          <a:p>
            <a:r>
              <a:rPr lang="en-GB">
                <a:solidFill>
                  <a:srgbClr val="2F528F"/>
                </a:solidFill>
                <a:latin typeface="Calibri" panose="020F0502020204030204" pitchFamily="34" charset="0"/>
              </a:rPr>
              <a:t>—Scope of organizations impacted</a:t>
            </a:r>
          </a:p>
          <a:p>
            <a:r>
              <a:rPr lang="en-GB">
                <a:solidFill>
                  <a:srgbClr val="2F528F"/>
                </a:solidFill>
                <a:latin typeface="Calibri" panose="020F0502020204030204" pitchFamily="34" charset="0"/>
              </a:rPr>
              <a:t>—Maturity assessment, gaps, and resolution approach</a:t>
            </a:r>
          </a:p>
          <a:p>
            <a:r>
              <a:rPr lang="en-GB">
                <a:solidFill>
                  <a:srgbClr val="2F528F"/>
                </a:solidFill>
                <a:latin typeface="Calibri" panose="020F0502020204030204" pitchFamily="34" charset="0"/>
              </a:rPr>
              <a:t>—Roles and responsibilities for architecture team(s)</a:t>
            </a:r>
          </a:p>
          <a:p>
            <a:r>
              <a:rPr lang="en-GB">
                <a:solidFill>
                  <a:srgbClr val="2F528F"/>
                </a:solidFill>
                <a:latin typeface="Calibri" panose="020F0502020204030204" pitchFamily="34" charset="0"/>
              </a:rPr>
              <a:t>—Constraints on architecture work</a:t>
            </a:r>
          </a:p>
          <a:p>
            <a:r>
              <a:rPr lang="en-GB">
                <a:solidFill>
                  <a:srgbClr val="2F528F"/>
                </a:solidFill>
                <a:latin typeface="Calibri" panose="020F0502020204030204" pitchFamily="34" charset="0"/>
              </a:rPr>
              <a:t>—Budget requirements</a:t>
            </a:r>
          </a:p>
          <a:p>
            <a:r>
              <a:rPr lang="en-GB">
                <a:solidFill>
                  <a:srgbClr val="2F528F"/>
                </a:solidFill>
                <a:latin typeface="Calibri" panose="020F0502020204030204" pitchFamily="34" charset="0"/>
              </a:rPr>
              <a:t>—Governance and support strategy</a:t>
            </a:r>
          </a:p>
          <a:p>
            <a:r>
              <a:rPr lang="en-GB">
                <a:solidFill>
                  <a:srgbClr val="2F528F"/>
                </a:solidFill>
                <a:latin typeface="Calibri" panose="020F0502020204030204" pitchFamily="34" charset="0"/>
              </a:rPr>
              <a:t>■Tailored Architecture Framework (see the TOGAF Standard — Architecture Content), including:</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187</a:t>
            </a:fld>
            <a:endParaRPr lang="en-GB">
              <a:latin typeface="Calibri" panose="020F0502020204030204" pitchFamily="34" charset="0"/>
            </a:endParaRPr>
          </a:p>
        </p:txBody>
      </p:sp>
    </p:spTree>
    <p:extLst>
      <p:ext uri="{BB962C8B-B14F-4D97-AF65-F5344CB8AC3E}">
        <p14:creationId xmlns:p14="http://schemas.microsoft.com/office/powerpoint/2010/main" val="1992121636"/>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a:ea typeface="Vollkorn"/>
                <a:cs typeface="Calibri"/>
              </a:rPr>
              <a:t>Level=2 : L.O.= 6.2b : Explain the activities necessary for effective change management (Stakeholder Management).
See: TOGAF® Standard – Architecture Development Method : Page 122 : §12.3</a:t>
            </a:r>
          </a:p>
          <a:p>
            <a:pPr>
              <a:tabLst>
                <a:tab pos="2307030" algn="l"/>
              </a:tabLst>
            </a:pPr>
            <a:endParaRPr lang="en-GB">
              <a:solidFill>
                <a:srgbClr val="2F528F"/>
              </a:solidFill>
              <a:latin typeface="Calibri" panose="020F0502020204030204" pitchFamily="34" charset="0"/>
              <a:cs typeface="Calibri" panose="020F0502020204030204" pitchFamily="34" charset="0"/>
            </a:endParaRPr>
          </a:p>
          <a:p>
            <a:pPr>
              <a:tabLst>
                <a:tab pos="2307030" algn="l"/>
              </a:tabLst>
            </a:pPr>
            <a:r>
              <a:rPr lang="en-GB" b="1">
                <a:solidFill>
                  <a:srgbClr val="2F528F"/>
                </a:solidFill>
                <a:latin typeface="Calibri"/>
                <a:ea typeface="Vollkorn"/>
                <a:cs typeface="Calibri"/>
              </a:rPr>
              <a:t>Phase H – Steps    included for familiarity for 9.2 upgraders</a:t>
            </a:r>
            <a:endParaRPr lang="en-GB" b="1">
              <a:solidFill>
                <a:srgbClr val="2F528F"/>
              </a:solidFill>
              <a:latin typeface="Calibri" panose="020F0502020204030204" pitchFamily="34" charset="0"/>
              <a:cs typeface="Calibri" panose="020F0502020204030204" pitchFamily="34" charset="0"/>
            </a:endParaRPr>
          </a:p>
          <a:p>
            <a:pPr>
              <a:tabLst>
                <a:tab pos="2307030" algn="l"/>
              </a:tabLst>
            </a:pPr>
            <a:r>
              <a:rPr lang="en-GB" b="1">
                <a:solidFill>
                  <a:srgbClr val="2F528F"/>
                </a:solidFill>
                <a:latin typeface="Calibri" panose="020F0502020204030204" pitchFamily="34" charset="0"/>
                <a:cs typeface="Calibri" panose="020F0502020204030204" pitchFamily="34" charset="0"/>
              </a:rPr>
              <a:t>Classic View</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Associated with each step is a generic list of tasks.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This will be adapted as fitting for each project.</a:t>
            </a:r>
          </a:p>
          <a:p>
            <a:pPr algn="l"/>
            <a:r>
              <a:rPr lang="en-GB">
                <a:solidFill>
                  <a:srgbClr val="2F528F"/>
                </a:solidFill>
                <a:latin typeface="Calibri" panose="020F0502020204030204" pitchFamily="34" charset="0"/>
                <a:cs typeface="Calibri" panose="020F0502020204030204" pitchFamily="34" charset="0"/>
              </a:rPr>
              <a:t>The order is not very Important.</a:t>
            </a:r>
          </a:p>
          <a:p>
            <a:pPr algn="l"/>
            <a:r>
              <a:rPr lang="en-GB">
                <a:solidFill>
                  <a:srgbClr val="2F528F"/>
                </a:solidFill>
                <a:latin typeface="Calibri" panose="020F0502020204030204" pitchFamily="34" charset="0"/>
                <a:cs typeface="Calibri" panose="020F0502020204030204" pitchFamily="34" charset="0"/>
              </a:rPr>
              <a:t>It is important that at the end of the phase there is a  </a:t>
            </a:r>
            <a:r>
              <a:rPr lang="en-GB">
                <a:solidFill>
                  <a:srgbClr val="2F528F"/>
                </a:solidFill>
                <a:latin typeface="Calibri" panose="020F0502020204030204" pitchFamily="34" charset="0"/>
                <a:cs typeface="Calibri" panose="020F0502020204030204" pitchFamily="34" charset="0"/>
                <a:sym typeface="Wingdings" panose="05000000000000000000" pitchFamily="2" charset="2"/>
              </a:rPr>
              <a:t></a:t>
            </a:r>
            <a:r>
              <a:rPr lang="en-GB">
                <a:solidFill>
                  <a:srgbClr val="2F528F"/>
                </a:solidFill>
                <a:latin typeface="Calibri" panose="020F0502020204030204" pitchFamily="34" charset="0"/>
                <a:cs typeface="Calibri" panose="020F0502020204030204" pitchFamily="34" charset="0"/>
              </a:rPr>
              <a:t> in every box [of the adapted list] or a reason why not!</a:t>
            </a:r>
          </a:p>
          <a:p>
            <a:pPr algn="l"/>
            <a:endParaRPr lang="en-GB">
              <a:solidFill>
                <a:srgbClr val="2F528F"/>
              </a:solidFill>
              <a:latin typeface="Calibri" panose="020F0502020204030204" pitchFamily="34" charset="0"/>
              <a:cs typeface="Calibri" panose="020F0502020204030204" pitchFamily="34" charset="0"/>
            </a:endParaRPr>
          </a:p>
          <a:p>
            <a:pPr algn="l"/>
            <a:r>
              <a:rPr lang="en-GB" b="1">
                <a:solidFill>
                  <a:srgbClr val="2F528F"/>
                </a:solidFill>
                <a:latin typeface="Calibri" panose="020F0502020204030204" pitchFamily="34" charset="0"/>
                <a:cs typeface="Calibri" panose="020F0502020204030204" pitchFamily="34" charset="0"/>
              </a:rPr>
              <a:t>12.3 Steps</a:t>
            </a:r>
          </a:p>
          <a:p>
            <a:pPr algn="l"/>
            <a:r>
              <a:rPr lang="en-GB">
                <a:solidFill>
                  <a:srgbClr val="2F528F"/>
                </a:solidFill>
                <a:latin typeface="Calibri" panose="020F0502020204030204" pitchFamily="34" charset="0"/>
                <a:cs typeface="Calibri" panose="020F0502020204030204" pitchFamily="34" charset="0"/>
              </a:rPr>
              <a:t>The level of detail addressed in Phase H will depend on the scope and goals of the overall architecture effort.</a:t>
            </a:r>
          </a:p>
          <a:p>
            <a:pPr algn="l"/>
            <a:r>
              <a:rPr lang="en-GB">
                <a:solidFill>
                  <a:srgbClr val="2F528F"/>
                </a:solidFill>
                <a:latin typeface="Calibri" panose="020F0502020204030204" pitchFamily="34" charset="0"/>
                <a:cs typeface="Calibri" panose="020F0502020204030204" pitchFamily="34" charset="0"/>
              </a:rPr>
              <a:t>The order of the steps in Phase H, as well as the time at which they are formally started and completed, should be adapted to the situation at hand in accordance with the established Architecture Governance.</a:t>
            </a:r>
          </a:p>
          <a:p>
            <a:pPr algn="l"/>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The steps in Phase H are as follows:</a:t>
            </a:r>
          </a:p>
          <a:p>
            <a:pPr algn="l"/>
            <a:r>
              <a:rPr lang="en-GB">
                <a:solidFill>
                  <a:srgbClr val="2F528F"/>
                </a:solidFill>
                <a:latin typeface="Calibri" panose="020F0502020204030204" pitchFamily="34" charset="0"/>
                <a:cs typeface="Calibri" panose="020F0502020204030204" pitchFamily="34" charset="0"/>
              </a:rPr>
              <a:t>■Establish value realization process (see Section 12.3.1)</a:t>
            </a:r>
          </a:p>
          <a:p>
            <a:pPr algn="l"/>
            <a:r>
              <a:rPr lang="en-GB">
                <a:solidFill>
                  <a:srgbClr val="2F528F"/>
                </a:solidFill>
                <a:latin typeface="Calibri" panose="020F0502020204030204" pitchFamily="34" charset="0"/>
                <a:cs typeface="Calibri" panose="020F0502020204030204" pitchFamily="34" charset="0"/>
              </a:rPr>
              <a:t>■Deploy monitoring tools (see Section 12.3.2)</a:t>
            </a:r>
          </a:p>
          <a:p>
            <a:pPr algn="l"/>
            <a:r>
              <a:rPr lang="en-GB">
                <a:solidFill>
                  <a:srgbClr val="2F528F"/>
                </a:solidFill>
                <a:latin typeface="Calibri" panose="020F0502020204030204" pitchFamily="34" charset="0"/>
                <a:cs typeface="Calibri" panose="020F0502020204030204" pitchFamily="34" charset="0"/>
              </a:rPr>
              <a:t>■Manage risks (see Section 12.3.3)</a:t>
            </a:r>
          </a:p>
          <a:p>
            <a:pPr algn="l"/>
            <a:r>
              <a:rPr lang="en-GB">
                <a:solidFill>
                  <a:srgbClr val="2F528F"/>
                </a:solidFill>
                <a:latin typeface="Calibri" panose="020F0502020204030204" pitchFamily="34" charset="0"/>
                <a:cs typeface="Calibri" panose="020F0502020204030204" pitchFamily="34" charset="0"/>
              </a:rPr>
              <a:t>■Provide analysis for architecture change management (see Section 12.3.4)</a:t>
            </a:r>
          </a:p>
          <a:p>
            <a:pPr algn="l"/>
            <a:r>
              <a:rPr lang="en-GB">
                <a:solidFill>
                  <a:srgbClr val="2F528F"/>
                </a:solidFill>
                <a:latin typeface="Calibri" panose="020F0502020204030204" pitchFamily="34" charset="0"/>
                <a:cs typeface="Calibri" panose="020F0502020204030204" pitchFamily="34" charset="0"/>
              </a:rPr>
              <a:t>■Develop change requirements to meet performance targets (see Section 12.3.5)</a:t>
            </a:r>
          </a:p>
          <a:p>
            <a:pPr algn="l"/>
            <a:r>
              <a:rPr lang="en-GB">
                <a:solidFill>
                  <a:srgbClr val="2F528F"/>
                </a:solidFill>
                <a:latin typeface="Calibri" panose="020F0502020204030204" pitchFamily="34" charset="0"/>
                <a:cs typeface="Calibri" panose="020F0502020204030204" pitchFamily="34" charset="0"/>
              </a:rPr>
              <a:t>■Manage governance process (see Section 12.3.6)</a:t>
            </a:r>
          </a:p>
          <a:p>
            <a:pPr algn="l"/>
            <a:r>
              <a:rPr lang="en-GB">
                <a:solidFill>
                  <a:srgbClr val="2F528F"/>
                </a:solidFill>
                <a:latin typeface="Calibri" panose="020F0502020204030204" pitchFamily="34" charset="0"/>
                <a:cs typeface="Calibri" panose="020F0502020204030204" pitchFamily="34" charset="0"/>
              </a:rPr>
              <a:t>■Activate the process to implement change (see Section 12.3.7)</a:t>
            </a:r>
          </a:p>
          <a:p>
            <a:pPr algn="l"/>
            <a:endParaRPr lang="en-GB">
              <a:solidFill>
                <a:srgbClr val="2F528F"/>
              </a:solidFill>
              <a:latin typeface="Calibri" panose="020F0502020204030204" pitchFamily="34" charset="0"/>
              <a:cs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188</a:t>
            </a:fld>
            <a:endParaRPr lang="en-GB">
              <a:latin typeface="Calibri" panose="020F0502020204030204" pitchFamily="34" charset="0"/>
            </a:endParaRPr>
          </a:p>
        </p:txBody>
      </p:sp>
    </p:spTree>
    <p:extLst>
      <p:ext uri="{BB962C8B-B14F-4D97-AF65-F5344CB8AC3E}">
        <p14:creationId xmlns:p14="http://schemas.microsoft.com/office/powerpoint/2010/main" val="832244603"/>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Q-47
Level=2 : L.O.= 6.2b : Explain the activities necessary for effective change management (Stakeholder Management).
See: TOGAF® Standard – Architecture Development Method : Page 122 : §12.3</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level of detail addressed in Phase H will depend on the scope and goals of the overall architecture effort.</a:t>
            </a:r>
          </a:p>
          <a:p>
            <a:r>
              <a:rPr lang="en-GB">
                <a:solidFill>
                  <a:srgbClr val="2F528F"/>
                </a:solidFill>
                <a:latin typeface="Calibri" panose="020F0502020204030204" pitchFamily="34" charset="0"/>
              </a:rPr>
              <a:t>The order of the steps in Phase H as well as the time at which they are formally started and completed should be adapted to the situation at hand</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 in accordance with the established Architecture Governance:</a:t>
            </a:r>
          </a:p>
          <a:p>
            <a:pPr marL="352667" indent="-352667">
              <a:lnSpc>
                <a:spcPct val="150000"/>
              </a:lnSpc>
              <a:buFontTx/>
              <a:buAutoNum type="arabicPeriod"/>
            </a:pPr>
            <a:r>
              <a:rPr lang="en-US">
                <a:solidFill>
                  <a:srgbClr val="2F528F"/>
                </a:solidFill>
                <a:latin typeface="Calibri" panose="020F0502020204030204" pitchFamily="34" charset="0"/>
              </a:rPr>
              <a:t>Establish Value Realization process</a:t>
            </a:r>
          </a:p>
          <a:p>
            <a:pPr marL="352667" indent="-352667">
              <a:lnSpc>
                <a:spcPct val="150000"/>
              </a:lnSpc>
              <a:buFontTx/>
              <a:buAutoNum type="arabicPeriod"/>
            </a:pPr>
            <a:r>
              <a:rPr lang="en-US">
                <a:solidFill>
                  <a:srgbClr val="2F528F"/>
                </a:solidFill>
                <a:latin typeface="Calibri" panose="020F0502020204030204" pitchFamily="34" charset="0"/>
              </a:rPr>
              <a:t>Deploy Monitoring Tools</a:t>
            </a:r>
          </a:p>
          <a:p>
            <a:pPr marL="352667" indent="-352667">
              <a:lnSpc>
                <a:spcPct val="150000"/>
              </a:lnSpc>
              <a:buFontTx/>
              <a:buAutoNum type="arabicPeriod"/>
            </a:pPr>
            <a:r>
              <a:rPr lang="en-US">
                <a:solidFill>
                  <a:srgbClr val="2F528F"/>
                </a:solidFill>
                <a:latin typeface="Calibri" panose="020F0502020204030204" pitchFamily="34" charset="0"/>
              </a:rPr>
              <a:t>Manage Risks</a:t>
            </a:r>
          </a:p>
          <a:p>
            <a:pPr marL="352667" indent="-352667">
              <a:lnSpc>
                <a:spcPct val="150000"/>
              </a:lnSpc>
              <a:buFontTx/>
              <a:buAutoNum type="arabicPeriod"/>
            </a:pPr>
            <a:r>
              <a:rPr lang="en-US">
                <a:solidFill>
                  <a:srgbClr val="2F528F"/>
                </a:solidFill>
                <a:latin typeface="Calibri" panose="020F0502020204030204" pitchFamily="34" charset="0"/>
              </a:rPr>
              <a:t>Provide Analysis for Architecture Change Management</a:t>
            </a:r>
          </a:p>
          <a:p>
            <a:pPr marL="352667" indent="-352667">
              <a:lnSpc>
                <a:spcPct val="150000"/>
              </a:lnSpc>
              <a:buFontTx/>
              <a:buAutoNum type="arabicPeriod"/>
            </a:pPr>
            <a:r>
              <a:rPr lang="en-US">
                <a:solidFill>
                  <a:srgbClr val="2F528F"/>
                </a:solidFill>
                <a:latin typeface="Calibri" panose="020F0502020204030204" pitchFamily="34" charset="0"/>
              </a:rPr>
              <a:t>Develop Change Requirements to meet Performance Targets</a:t>
            </a:r>
          </a:p>
          <a:p>
            <a:pPr marL="352667" indent="-352667">
              <a:lnSpc>
                <a:spcPct val="150000"/>
              </a:lnSpc>
              <a:buFontTx/>
              <a:buAutoNum type="arabicPeriod"/>
            </a:pPr>
            <a:r>
              <a:rPr lang="en-US">
                <a:solidFill>
                  <a:srgbClr val="2F528F"/>
                </a:solidFill>
                <a:latin typeface="Calibri" panose="020F0502020204030204" pitchFamily="34" charset="0"/>
              </a:rPr>
              <a:t>Manage Governance Process</a:t>
            </a:r>
          </a:p>
          <a:p>
            <a:pPr algn="l"/>
            <a:r>
              <a:rPr lang="en-GB">
                <a:solidFill>
                  <a:srgbClr val="2F528F"/>
                </a:solidFill>
                <a:latin typeface="Calibri" panose="020F0502020204030204" pitchFamily="34" charset="0"/>
              </a:rPr>
              <a:t>Activate the process to implement Change</a:t>
            </a:r>
            <a:endParaRPr lang="en-GB">
              <a:solidFill>
                <a:srgbClr val="2F528F"/>
              </a:solidFill>
              <a:latin typeface="Calibri" panose="020F0502020204030204" pitchFamily="34" charset="0"/>
              <a:cs typeface="Calibri" panose="020F0502020204030204" pitchFamily="34" charset="0"/>
            </a:endParaRPr>
          </a:p>
          <a:p>
            <a:pPr algn="l"/>
            <a:endParaRPr lang="en-GB">
              <a:solidFill>
                <a:srgbClr val="2F528F"/>
              </a:solidFill>
              <a:latin typeface="Calibri" panose="020F0502020204030204" pitchFamily="34" charset="0"/>
              <a:cs typeface="Calibri" panose="020F0502020204030204" pitchFamily="34" charset="0"/>
            </a:endParaRPr>
          </a:p>
          <a:p>
            <a:pPr algn="l"/>
            <a:r>
              <a:rPr lang="en-GB" b="1">
                <a:solidFill>
                  <a:srgbClr val="2F528F"/>
                </a:solidFill>
                <a:latin typeface="Calibri" panose="020F0502020204030204" pitchFamily="34" charset="0"/>
                <a:cs typeface="Calibri" panose="020F0502020204030204" pitchFamily="34" charset="0"/>
              </a:rPr>
              <a:t>12.3 Steps</a:t>
            </a:r>
          </a:p>
          <a:p>
            <a:pPr algn="l"/>
            <a:r>
              <a:rPr lang="en-GB">
                <a:solidFill>
                  <a:srgbClr val="2F528F"/>
                </a:solidFill>
                <a:latin typeface="Calibri" panose="020F0502020204030204" pitchFamily="34" charset="0"/>
                <a:cs typeface="Calibri" panose="020F0502020204030204" pitchFamily="34" charset="0"/>
              </a:rPr>
              <a:t>The level of detail addressed in Phase H will depend on the scope and goals of the overall architecture effort.</a:t>
            </a:r>
          </a:p>
          <a:p>
            <a:pPr algn="l"/>
            <a:r>
              <a:rPr lang="en-GB">
                <a:solidFill>
                  <a:srgbClr val="2F528F"/>
                </a:solidFill>
                <a:latin typeface="Calibri" panose="020F0502020204030204" pitchFamily="34" charset="0"/>
                <a:cs typeface="Calibri" panose="020F0502020204030204" pitchFamily="34" charset="0"/>
              </a:rPr>
              <a:t>The order of the steps in Phase H as well as the time at which they are formally started and completed should be adapted to the situation at hand in accordance with the established Architecture Governance.</a:t>
            </a:r>
          </a:p>
          <a:p>
            <a:pPr algn="l"/>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The steps in Phase H are as follows:</a:t>
            </a:r>
          </a:p>
          <a:p>
            <a:pPr algn="l"/>
            <a:r>
              <a:rPr lang="en-GB">
                <a:solidFill>
                  <a:srgbClr val="2F528F"/>
                </a:solidFill>
                <a:latin typeface="Calibri" panose="020F0502020204030204" pitchFamily="34" charset="0"/>
                <a:cs typeface="Calibri" panose="020F0502020204030204" pitchFamily="34" charset="0"/>
              </a:rPr>
              <a:t>■Establish value realization process (see Section 12.3.1)</a:t>
            </a:r>
          </a:p>
          <a:p>
            <a:pPr algn="l"/>
            <a:r>
              <a:rPr lang="en-GB">
                <a:solidFill>
                  <a:srgbClr val="2F528F"/>
                </a:solidFill>
                <a:latin typeface="Calibri" panose="020F0502020204030204" pitchFamily="34" charset="0"/>
                <a:cs typeface="Calibri" panose="020F0502020204030204" pitchFamily="34" charset="0"/>
              </a:rPr>
              <a:t>■Deploy monitoring tools (see Section 12.3.2)</a:t>
            </a:r>
          </a:p>
          <a:p>
            <a:pPr algn="l"/>
            <a:r>
              <a:rPr lang="en-GB">
                <a:solidFill>
                  <a:srgbClr val="2F528F"/>
                </a:solidFill>
                <a:latin typeface="Calibri" panose="020F0502020204030204" pitchFamily="34" charset="0"/>
                <a:cs typeface="Calibri" panose="020F0502020204030204" pitchFamily="34" charset="0"/>
              </a:rPr>
              <a:t>■Manage risks (see Section 12.3.3)</a:t>
            </a:r>
          </a:p>
          <a:p>
            <a:pPr algn="l"/>
            <a:r>
              <a:rPr lang="en-GB">
                <a:solidFill>
                  <a:srgbClr val="2F528F"/>
                </a:solidFill>
                <a:latin typeface="Calibri" panose="020F0502020204030204" pitchFamily="34" charset="0"/>
                <a:cs typeface="Calibri" panose="020F0502020204030204" pitchFamily="34" charset="0"/>
              </a:rPr>
              <a:t>■Provide analysis for architecture change management (see Section 12.3.4)</a:t>
            </a:r>
          </a:p>
          <a:p>
            <a:pPr algn="l"/>
            <a:r>
              <a:rPr lang="en-GB">
                <a:solidFill>
                  <a:srgbClr val="2F528F"/>
                </a:solidFill>
                <a:latin typeface="Calibri" panose="020F0502020204030204" pitchFamily="34" charset="0"/>
                <a:cs typeface="Calibri" panose="020F0502020204030204" pitchFamily="34" charset="0"/>
              </a:rPr>
              <a:t>■Develop change requirements to meet performance targets (see Section 12.3.5)</a:t>
            </a:r>
          </a:p>
          <a:p>
            <a:pPr algn="l"/>
            <a:r>
              <a:rPr lang="en-GB">
                <a:solidFill>
                  <a:srgbClr val="2F528F"/>
                </a:solidFill>
                <a:latin typeface="Calibri" panose="020F0502020204030204" pitchFamily="34" charset="0"/>
                <a:cs typeface="Calibri" panose="020F0502020204030204" pitchFamily="34" charset="0"/>
              </a:rPr>
              <a:t>■Manage governance process (see Section 12.3.6)</a:t>
            </a:r>
          </a:p>
          <a:p>
            <a:pPr algn="l"/>
            <a:r>
              <a:rPr lang="en-GB">
                <a:solidFill>
                  <a:srgbClr val="2F528F"/>
                </a:solidFill>
                <a:latin typeface="Calibri" panose="020F0502020204030204" pitchFamily="34" charset="0"/>
                <a:cs typeface="Calibri" panose="020F0502020204030204" pitchFamily="34" charset="0"/>
              </a:rPr>
              <a:t>■Activate the process to implement change (see Section 12.3.7)</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189</a:t>
            </a:fld>
            <a:endParaRPr lang="en-GB">
              <a:latin typeface="Calibri" panose="020F0502020204030204" pitchFamily="34" charset="0"/>
            </a:endParaRPr>
          </a:p>
        </p:txBody>
      </p:sp>
    </p:spTree>
    <p:extLst>
      <p:ext uri="{BB962C8B-B14F-4D97-AF65-F5344CB8AC3E}">
        <p14:creationId xmlns:p14="http://schemas.microsoft.com/office/powerpoint/2010/main" val="3788508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Q-29
Level=2 : L.O.= 1.7b : Explain the need to manage multiple architecture states (e.g. candidate current transition target).
See : TOGAF® Series Guide: A Practitioners’ Approach to Developing Enterprise Architecture Following the TOGAF® ADM : Page 101 : §13</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linear timescale oversimplifies the reality.</a:t>
            </a:r>
          </a:p>
          <a:p>
            <a:r>
              <a:rPr lang="en-GB" sz="1100">
                <a:solidFill>
                  <a:srgbClr val="2F528F"/>
                </a:solidFill>
                <a:latin typeface="Calibri" panose="020F0502020204030204" pitchFamily="34" charset="0"/>
              </a:rPr>
              <a:t>Creating a well aligned set of work packages vectored by business cycle and planning horizon does NOT give potential transition states or a near linear roadmap.</a:t>
            </a:r>
          </a:p>
          <a:p>
            <a:r>
              <a:rPr lang="en-GB" sz="1100">
                <a:solidFill>
                  <a:srgbClr val="2F528F"/>
                </a:solidFill>
                <a:latin typeface="Calibri" panose="020F0502020204030204" pitchFamily="34" charset="0"/>
              </a:rPr>
              <a:t>Additional/other organizational factors that add to complexity are: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Advancements and changes outside the Enterprise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Shared services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Collaboration with suppliers and partners, including portfolio ownership model</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Impenetrable dependencies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Multiple geopolitical boundaries (fiscal calendars, regulations, cultures)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Varying rate of maturity and growth of teams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EA team model (federated, centralized, etc.)</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Availability of multiple solutions or announcement of end-of-life for current products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One Enterprise roadmap gets broken down into segment, portfolio, or geography. </a:t>
            </a:r>
          </a:p>
          <a:p>
            <a:r>
              <a:rPr lang="en-GB" sz="1100">
                <a:solidFill>
                  <a:srgbClr val="2F528F"/>
                </a:solidFill>
                <a:latin typeface="Calibri" panose="020F0502020204030204" pitchFamily="34" charset="0"/>
              </a:rPr>
              <a:t>The Enterprise will be pursuing more than one concurrent goal, e.g. efficiency and retooling. </a:t>
            </a:r>
          </a:p>
          <a:p>
            <a:r>
              <a:rPr lang="en-GB" sz="1100">
                <a:solidFill>
                  <a:srgbClr val="2F528F"/>
                </a:solidFill>
                <a:latin typeface="Calibri" panose="020F0502020204030204" pitchFamily="34" charset="0"/>
              </a:rPr>
              <a:t>For each business cycle, the roadmap is revisited to make adjustments, both bottom-up and top-down.</a:t>
            </a:r>
          </a:p>
          <a:p>
            <a:r>
              <a:rPr lang="en-GB" sz="1100">
                <a:solidFill>
                  <a:srgbClr val="2F528F"/>
                </a:solidFill>
                <a:latin typeface="Calibri" panose="020F0502020204030204" pitchFamily="34" charset="0"/>
              </a:rPr>
              <a:t>This is a clear use-case that drives the need for a good EA Repository that maintains the integrity of the current state and target state.</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13 Transition Architecture: Managing Complex Roadmaps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Until now, this Guide made the effort and process simple by describing most of the concepts using a linear time scale. It gave an impression that creating a well aligned set of work packages vectored by business cycle and planning horizon gives you potential transition states and a near linear roadmap. Recall this simple statement made in Chapter 5 in the context of the EA Repository: “Baseline provides reference for all change. The target state is what stakeholders have approved. Transition states are partially realized targets between current state and target state. Mix the four characteristics of the EA Landscape: breadth, depth, time, and recency. Mix the different Architecture Projects that can work on the same subject at different times and at different levels of detail.” That’s the only hint to indicate real-world complexity. </a:t>
            </a:r>
          </a:p>
          <a:p>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In addition to characteristics, other organizational factors that add to complexity are: </a:t>
            </a:r>
          </a:p>
          <a:p>
            <a:r>
              <a:rPr lang="en-GB" sz="1100" b="0" i="0" u="none" strike="noStrike" baseline="0">
                <a:solidFill>
                  <a:srgbClr val="2F528F"/>
                </a:solidFill>
                <a:latin typeface="Calibri" panose="020F0502020204030204" pitchFamily="34" charset="0"/>
              </a:rPr>
              <a:t> Advancements and changes outside the Enterprise </a:t>
            </a:r>
          </a:p>
          <a:p>
            <a:r>
              <a:rPr lang="en-GB" sz="1100" b="0" i="0" u="none" strike="noStrike" baseline="0">
                <a:solidFill>
                  <a:srgbClr val="2F528F"/>
                </a:solidFill>
                <a:latin typeface="Calibri" panose="020F0502020204030204" pitchFamily="34" charset="0"/>
              </a:rPr>
              <a:t> Shared services </a:t>
            </a:r>
          </a:p>
          <a:p>
            <a:r>
              <a:rPr lang="en-GB" sz="1100" b="0" i="0" u="none" strike="noStrike" baseline="0">
                <a:solidFill>
                  <a:srgbClr val="2F528F"/>
                </a:solidFill>
                <a:latin typeface="Calibri" panose="020F0502020204030204" pitchFamily="34" charset="0"/>
              </a:rPr>
              <a:t> Collaboration with suppliers and partners, including portfolio ownership model </a:t>
            </a:r>
          </a:p>
          <a:p>
            <a:r>
              <a:rPr lang="en-GB" sz="1100" b="0" i="0" u="none" strike="noStrike" baseline="0">
                <a:solidFill>
                  <a:srgbClr val="2F528F"/>
                </a:solidFill>
                <a:latin typeface="Calibri" panose="020F0502020204030204" pitchFamily="34" charset="0"/>
              </a:rPr>
              <a:t> Impenetrable dependencies </a:t>
            </a:r>
          </a:p>
          <a:p>
            <a:r>
              <a:rPr lang="en-GB" sz="1100" b="0" i="0" u="none" strike="noStrike" baseline="0">
                <a:solidFill>
                  <a:srgbClr val="2F528F"/>
                </a:solidFill>
                <a:latin typeface="Calibri" panose="020F0502020204030204" pitchFamily="34" charset="0"/>
              </a:rPr>
              <a:t>... CONTINUES ... SEE REFERENCE SPECIFIED</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19</a:t>
            </a:fld>
            <a:endParaRPr lang="en-GB">
              <a:latin typeface="Calibri" panose="020F0502020204030204" pitchFamily="34" charset="0"/>
            </a:endParaRPr>
          </a:p>
        </p:txBody>
      </p:sp>
    </p:spTree>
    <p:extLst>
      <p:ext uri="{BB962C8B-B14F-4D97-AF65-F5344CB8AC3E}">
        <p14:creationId xmlns:p14="http://schemas.microsoft.com/office/powerpoint/2010/main" val="1741276584"/>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6.3a : Explain the outputs relevant to proceed.
See: TOGAF® Standard – Architecture Development Method : Page 124 : §12.4</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Outputs</a:t>
            </a:r>
          </a:p>
          <a:p>
            <a:pPr marL="293889" indent="-293889">
              <a:lnSpc>
                <a:spcPct val="150000"/>
              </a:lnSpc>
              <a:buFont typeface="Courier New" panose="02070309020205020404" pitchFamily="49" charset="0"/>
              <a:buChar char="o"/>
            </a:pPr>
            <a:r>
              <a:rPr lang="en-GB">
                <a:solidFill>
                  <a:srgbClr val="2F528F"/>
                </a:solidFill>
                <a:latin typeface="Calibri" panose="020F0502020204030204" pitchFamily="34" charset="0"/>
              </a:rPr>
              <a:t>Architecture updates (for maintenance changes)</a:t>
            </a:r>
          </a:p>
          <a:p>
            <a:pPr marL="293889" indent="-293889">
              <a:lnSpc>
                <a:spcPct val="150000"/>
              </a:lnSpc>
              <a:buFont typeface="Courier New" panose="02070309020205020404" pitchFamily="49" charset="0"/>
              <a:buChar char="o"/>
            </a:pPr>
            <a:r>
              <a:rPr lang="en-GB">
                <a:solidFill>
                  <a:srgbClr val="2F528F"/>
                </a:solidFill>
                <a:latin typeface="Calibri" panose="020F0502020204030204" pitchFamily="34" charset="0"/>
              </a:rPr>
              <a:t>Changes to architecture framework and principles (for maintenance changes)</a:t>
            </a:r>
          </a:p>
          <a:p>
            <a:pPr marL="293889" indent="-293889">
              <a:lnSpc>
                <a:spcPct val="150000"/>
              </a:lnSpc>
              <a:buFont typeface="Courier New" panose="02070309020205020404" pitchFamily="49" charset="0"/>
              <a:buChar char="o"/>
            </a:pPr>
            <a:r>
              <a:rPr lang="en-GB">
                <a:solidFill>
                  <a:srgbClr val="2F528F"/>
                </a:solidFill>
                <a:latin typeface="Calibri" panose="020F0502020204030204" pitchFamily="34" charset="0"/>
              </a:rPr>
              <a:t>New Request for Architecture Work – to move to another cycle (for major changes)</a:t>
            </a:r>
          </a:p>
          <a:p>
            <a:pPr marL="293889" indent="-293889">
              <a:lnSpc>
                <a:spcPct val="150000"/>
              </a:lnSpc>
              <a:buFont typeface="Courier New" panose="02070309020205020404" pitchFamily="49" charset="0"/>
              <a:buChar char="o"/>
            </a:pPr>
            <a:r>
              <a:rPr lang="en-GB">
                <a:solidFill>
                  <a:srgbClr val="2F528F"/>
                </a:solidFill>
                <a:latin typeface="Calibri" panose="020F0502020204030204" pitchFamily="34" charset="0"/>
              </a:rPr>
              <a:t>Statement of Architecture Work - updated if necessary</a:t>
            </a:r>
          </a:p>
          <a:p>
            <a:pPr marL="293889" indent="-293889">
              <a:lnSpc>
                <a:spcPct val="150000"/>
              </a:lnSpc>
              <a:buFont typeface="Courier New" panose="02070309020205020404" pitchFamily="49" charset="0"/>
              <a:buChar char="o"/>
            </a:pPr>
            <a:r>
              <a:rPr lang="en-GB">
                <a:solidFill>
                  <a:srgbClr val="2F528F"/>
                </a:solidFill>
                <a:latin typeface="Calibri" panose="020F0502020204030204" pitchFamily="34" charset="0"/>
              </a:rPr>
              <a:t>Architecture Contract - updated if necessary</a:t>
            </a:r>
          </a:p>
          <a:p>
            <a:pPr marL="293889" indent="-293889">
              <a:lnSpc>
                <a:spcPct val="150000"/>
              </a:lnSpc>
              <a:buFont typeface="Courier New" panose="02070309020205020404" pitchFamily="49" charset="0"/>
              <a:buChar char="o"/>
            </a:pPr>
            <a:r>
              <a:rPr lang="en-GB">
                <a:solidFill>
                  <a:srgbClr val="2F528F"/>
                </a:solidFill>
                <a:latin typeface="Calibri" panose="020F0502020204030204" pitchFamily="34" charset="0"/>
              </a:rPr>
              <a:t>Compliance Assessments - updated if necessary</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12.4 Outputs</a:t>
            </a:r>
          </a:p>
          <a:p>
            <a:r>
              <a:rPr lang="en-GB">
                <a:solidFill>
                  <a:srgbClr val="2F528F"/>
                </a:solidFill>
                <a:latin typeface="Calibri" panose="020F0502020204030204" pitchFamily="34" charset="0"/>
              </a:rPr>
              <a:t>The outputs of Phase H may include, but are not restricted to:</a:t>
            </a:r>
          </a:p>
          <a:p>
            <a:r>
              <a:rPr lang="en-GB">
                <a:solidFill>
                  <a:srgbClr val="2F528F"/>
                </a:solidFill>
                <a:latin typeface="Calibri" panose="020F0502020204030204" pitchFamily="34" charset="0"/>
              </a:rPr>
              <a:t>■Architecture updates (for maintenance changes)</a:t>
            </a:r>
          </a:p>
          <a:p>
            <a:r>
              <a:rPr lang="en-GB">
                <a:solidFill>
                  <a:srgbClr val="2F528F"/>
                </a:solidFill>
                <a:latin typeface="Calibri" panose="020F0502020204030204" pitchFamily="34" charset="0"/>
              </a:rPr>
              <a:t>■Changes to architecture framework and principles (for maintenance changes)</a:t>
            </a:r>
          </a:p>
          <a:p>
            <a:r>
              <a:rPr lang="en-GB">
                <a:solidFill>
                  <a:srgbClr val="2F528F"/>
                </a:solidFill>
                <a:latin typeface="Calibri" panose="020F0502020204030204" pitchFamily="34" charset="0"/>
              </a:rPr>
              <a:t>■New Request for Architecture Work (see the TOGAF Standard — Architecture Content), to move to another cycle (for major changes)</a:t>
            </a:r>
          </a:p>
          <a:p>
            <a:r>
              <a:rPr lang="en-GB">
                <a:solidFill>
                  <a:srgbClr val="2F528F"/>
                </a:solidFill>
                <a:latin typeface="Calibri" panose="020F0502020204030204" pitchFamily="34" charset="0"/>
              </a:rPr>
              <a:t>■Statement of Architecture Work (see the TOGAF Standard — Architecture Content), updated if necessary</a:t>
            </a:r>
          </a:p>
          <a:p>
            <a:r>
              <a:rPr lang="en-GB">
                <a:solidFill>
                  <a:srgbClr val="2F528F"/>
                </a:solidFill>
                <a:latin typeface="Calibri" panose="020F0502020204030204" pitchFamily="34" charset="0"/>
              </a:rPr>
              <a:t>■Architecture Contract (see the TOGAF Standard — Enterprise Architecture Capability and Governance), updated if necessary</a:t>
            </a:r>
          </a:p>
          <a:p>
            <a:r>
              <a:rPr lang="en-GB">
                <a:solidFill>
                  <a:srgbClr val="2F528F"/>
                </a:solidFill>
                <a:latin typeface="Calibri" panose="020F0502020204030204" pitchFamily="34" charset="0"/>
              </a:rPr>
              <a:t>■Compliance Assessments (see the TOGAF Standard — Architecture Content), updated if necessary</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190</a:t>
            </a:fld>
            <a:endParaRPr lang="en-GB">
              <a:latin typeface="Calibri" panose="020F0502020204030204" pitchFamily="34" charset="0"/>
            </a:endParaRPr>
          </a:p>
        </p:txBody>
      </p:sp>
    </p:spTree>
    <p:extLst>
      <p:ext uri="{BB962C8B-B14F-4D97-AF65-F5344CB8AC3E}">
        <p14:creationId xmlns:p14="http://schemas.microsoft.com/office/powerpoint/2010/main" val="2492617677"/>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6.1a : Explain the inputs triggering change management:   Change Requests
See: TOGAF® Series Guide: A Practitioners’ Approach to Developing Enterprise Architecture Following the TOGAF® ADM : Page 105 : §14</a:t>
            </a:r>
          </a:p>
          <a:p>
            <a:pPr defTabSz="940445">
              <a:defRPr/>
            </a:pPr>
            <a:endParaRPr lang="en-GB" b="1">
              <a:solidFill>
                <a:srgbClr val="2F528F"/>
              </a:solidFill>
              <a:latin typeface="Calibri" panose="020F0502020204030204" pitchFamily="34" charset="0"/>
            </a:endParaRPr>
          </a:p>
          <a:p>
            <a:pPr defTabSz="940445">
              <a:defRPr/>
            </a:pPr>
            <a:r>
              <a:rPr lang="en-GB" b="1">
                <a:solidFill>
                  <a:srgbClr val="2F528F"/>
                </a:solidFill>
                <a:latin typeface="Calibri" panose="020F0502020204030204" pitchFamily="34" charset="0"/>
              </a:rPr>
              <a:t>Coordination and Business Cycle in Action - 01/02</a:t>
            </a:r>
          </a:p>
          <a:p>
            <a:r>
              <a:rPr lang="en-GB">
                <a:solidFill>
                  <a:srgbClr val="2F528F"/>
                </a:solidFill>
                <a:latin typeface="Calibri" panose="020F0502020204030204" pitchFamily="34" charset="0"/>
              </a:rPr>
              <a:t>Each Enterprise has a business cycle that plans and allocates resources, normally fixed by the fiscal year. </a:t>
            </a:r>
          </a:p>
          <a:p>
            <a:r>
              <a:rPr lang="en-GB">
                <a:solidFill>
                  <a:srgbClr val="2F528F"/>
                </a:solidFill>
                <a:latin typeface="Calibri" panose="020F0502020204030204" pitchFamily="34" charset="0"/>
              </a:rPr>
              <a:t>Do not waste time in the current cycle. </a:t>
            </a:r>
          </a:p>
          <a:p>
            <a:r>
              <a:rPr lang="en-GB">
                <a:solidFill>
                  <a:srgbClr val="2F528F"/>
                </a:solidFill>
                <a:latin typeface="Calibri" panose="020F0502020204030204" pitchFamily="34" charset="0"/>
              </a:rPr>
              <a:t>It is usually not stated that the sponsor is looking to protect “future” decisions with EA. </a:t>
            </a:r>
          </a:p>
          <a:p>
            <a:r>
              <a:rPr lang="en-GB">
                <a:solidFill>
                  <a:srgbClr val="2F528F"/>
                </a:solidFill>
                <a:latin typeface="Calibri" panose="020F0502020204030204" pitchFamily="34" charset="0"/>
              </a:rPr>
              <a:t>Phase H demands the EA to:</a:t>
            </a:r>
          </a:p>
          <a:p>
            <a:pPr marL="293889" indent="-293889">
              <a:buFont typeface="Courier New" panose="02070309020205020404" pitchFamily="49" charset="0"/>
              <a:buChar char="o"/>
            </a:pPr>
            <a:r>
              <a:rPr lang="en-GB">
                <a:solidFill>
                  <a:srgbClr val="2F528F"/>
                </a:solidFill>
                <a:latin typeface="Calibri" panose="020F0502020204030204" pitchFamily="34" charset="0"/>
              </a:rPr>
              <a:t>Identify the bottom-up drivers for change due to: </a:t>
            </a:r>
          </a:p>
          <a:p>
            <a:pPr marL="764111" lvl="1" indent="-293889">
              <a:buFont typeface="Arial" panose="020B0604020202020204" pitchFamily="34" charset="0"/>
              <a:buChar char="•"/>
            </a:pPr>
            <a:r>
              <a:rPr lang="en-GB">
                <a:solidFill>
                  <a:srgbClr val="2F528F"/>
                </a:solidFill>
                <a:latin typeface="Calibri" panose="020F0502020204030204" pitchFamily="34" charset="0"/>
              </a:rPr>
              <a:t>improvements in available technologies </a:t>
            </a:r>
          </a:p>
          <a:p>
            <a:pPr marL="764111" lvl="1" indent="-293889">
              <a:buFont typeface="Arial" panose="020B0604020202020204" pitchFamily="34" charset="0"/>
              <a:buChar char="•"/>
            </a:pPr>
            <a:r>
              <a:rPr lang="en-GB">
                <a:solidFill>
                  <a:srgbClr val="2F528F"/>
                </a:solidFill>
                <a:latin typeface="Calibri" panose="020F0502020204030204" pitchFamily="34" charset="0"/>
              </a:rPr>
              <a:t>conditions controlling the operations or environment of the Enterprise</a:t>
            </a:r>
          </a:p>
          <a:p>
            <a:pPr marL="293889" indent="-293889">
              <a:buFont typeface="Courier New" panose="02070309020205020404" pitchFamily="49" charset="0"/>
              <a:buChar char="o"/>
            </a:pPr>
            <a:r>
              <a:rPr lang="en-GB">
                <a:solidFill>
                  <a:srgbClr val="2F528F"/>
                </a:solidFill>
                <a:latin typeface="Calibri" panose="020F0502020204030204" pitchFamily="34" charset="0"/>
              </a:rPr>
              <a:t>Initiate the architecture work for the next target transition state (top-down driver)…</a:t>
            </a:r>
          </a:p>
          <a:p>
            <a:pPr defTabSz="940445">
              <a:defRPr/>
            </a:pPr>
            <a:r>
              <a:rPr lang="en-GB">
                <a:solidFill>
                  <a:srgbClr val="2F528F"/>
                </a:solidFill>
                <a:latin typeface="Calibri" panose="020F0502020204030204" pitchFamily="34" charset="0"/>
              </a:rPr>
              <a:t>The EA team needs to be aligned with the organization’s planning, budgeting, operational, and change processes.</a:t>
            </a:r>
          </a:p>
          <a:p>
            <a:pPr defTabSz="940445">
              <a:defRPr/>
            </a:pPr>
            <a:endParaRPr lang="en-GB">
              <a:solidFill>
                <a:srgbClr val="2F528F"/>
              </a:solidFill>
              <a:latin typeface="Calibri" panose="020F0502020204030204" pitchFamily="34" charset="0"/>
            </a:endParaRPr>
          </a:p>
          <a:p>
            <a:pPr defTabSz="940445">
              <a:defRPr/>
            </a:pPr>
            <a:r>
              <a:rPr lang="en-GB" b="1">
                <a:solidFill>
                  <a:srgbClr val="2F528F"/>
                </a:solidFill>
                <a:latin typeface="Calibri" panose="020F0502020204030204" pitchFamily="34" charset="0"/>
              </a:rPr>
              <a:t>14 Phase H (Coordination and Business Cycle in Action) </a:t>
            </a:r>
          </a:p>
          <a:p>
            <a:pPr defTabSz="940445">
              <a:defRPr/>
            </a:pPr>
            <a:r>
              <a:rPr lang="en-GB">
                <a:solidFill>
                  <a:srgbClr val="2F528F"/>
                </a:solidFill>
                <a:latin typeface="Calibri" panose="020F0502020204030204" pitchFamily="34" charset="0"/>
              </a:rPr>
              <a:t>An EA is developed for one very simple reason: to guide effective change. The change can be materialized only when it is adequately supported with resources. Every Enterprise has a business cycle that plans and allocates resources, normally one fiscal year. The fiscal year dates are inflexible and decisions will be made with the data available and reasonable judgment. </a:t>
            </a:r>
          </a:p>
          <a:p>
            <a:pPr defTabSz="940445">
              <a:defRPr/>
            </a:pPr>
            <a:r>
              <a:rPr lang="en-GB">
                <a:solidFill>
                  <a:srgbClr val="2F528F"/>
                </a:solidFill>
                <a:latin typeface="Calibri" panose="020F0502020204030204" pitchFamily="34" charset="0"/>
              </a:rPr>
              <a:t>If the EA Capability has been requested by the Enterprise, it is an acknowledgement of the fact that “implicit” architecture and the resulting judgments that drove investments and changes are not delivering what the Enterprise wants. It is likely that the EA effort was kicked off after the budget allocation for the current business cycle or with very limited time to influence the decisions of the current business cycle. Do not waste time in the current cycle. Stay happy with the “implicit acknowledgement” and focus on building the data for the next cycle. Though not stated, the sponsor is looking to protect “future” decisions with EA. The moment the Practitioner realizes they are late for the next cycle, shift the time investment to refurbish the résumé of the entire team (see Section 11.2). </a:t>
            </a:r>
          </a:p>
          <a:p>
            <a:pPr defTabSz="940445">
              <a:defRPr/>
            </a:pPr>
            <a:r>
              <a:rPr lang="en-GB">
                <a:solidFill>
                  <a:srgbClr val="2F528F"/>
                </a:solidFill>
                <a:latin typeface="Calibri" panose="020F0502020204030204" pitchFamily="34" charset="0"/>
              </a:rPr>
              <a:t>Phase H demands the Practitioner to identify the bottom-up drivers for change; change due to </a:t>
            </a:r>
          </a:p>
          <a:p>
            <a:pPr defTabSz="940445">
              <a:defRPr/>
            </a:pPr>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191</a:t>
            </a:fld>
            <a:endParaRPr lang="en-GB">
              <a:latin typeface="Calibri" panose="020F0502020204030204" pitchFamily="34" charset="0"/>
            </a:endParaRPr>
          </a:p>
        </p:txBody>
      </p:sp>
    </p:spTree>
    <p:extLst>
      <p:ext uri="{BB962C8B-B14F-4D97-AF65-F5344CB8AC3E}">
        <p14:creationId xmlns:p14="http://schemas.microsoft.com/office/powerpoint/2010/main" val="1358865962"/>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3888"/>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Þ  Q-49
Level=2 : L.O.= 5.13b : Explain the outputs necessary to support Architecture Governance.
See: TOGAF® Series Guide: A Practitioners’ Approach to Developing Enterprise Architecture Following the TOGAF® ADM : Page 42 : §5.2.2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Contract between Architecture Design and Development Partners</a:t>
            </a:r>
          </a:p>
          <a:p>
            <a:r>
              <a:rPr lang="en-GB" b="0">
                <a:solidFill>
                  <a:srgbClr val="2F528F"/>
                </a:solidFill>
                <a:latin typeface="Calibri" panose="020F0502020204030204" pitchFamily="34" charset="0"/>
              </a:rPr>
              <a:t>This is a signed statement of intent on designing and developing the Enterprise Architecture, or signiﬁcant parts of it, from partner organizations, including systems integrators, applications providers, and service providers.</a:t>
            </a:r>
          </a:p>
          <a:p>
            <a:r>
              <a:rPr lang="en-GB" b="0">
                <a:solidFill>
                  <a:srgbClr val="2F528F"/>
                </a:solidFill>
                <a:latin typeface="Calibri" panose="020F0502020204030204" pitchFamily="34" charset="0"/>
              </a:rPr>
              <a:t>Increasingly, the development of one or more architecture domains (Business, Data, Application, Technology) may be contracted out, with the enterprise’s architecture function providing oversight of the overall Enterprise Architecture, and co-ordination and control of the overall effort. In some cases even this oversight role may be contracted out, although most enterprises prefer to retain that core responsibility in-house.</a:t>
            </a:r>
          </a:p>
          <a:p>
            <a:r>
              <a:rPr lang="en-GB" b="0">
                <a:solidFill>
                  <a:srgbClr val="2F528F"/>
                </a:solidFill>
                <a:latin typeface="Calibri" panose="020F0502020204030204" pitchFamily="34" charset="0"/>
              </a:rPr>
              <a:t>Whatever the speciﬁcs of the contracting-out arrangements, the arrangements themselves will normally be governed by an Architecture Contract that deﬁnes the deliverables, quality, and ﬁtness-for-purpose of the developed architecture, and the processes by which the partners in the architecture development will work together.</a:t>
            </a:r>
          </a:p>
          <a:p>
            <a:endParaRPr lang="en-GB" b="0">
              <a:solidFill>
                <a:srgbClr val="2F528F"/>
              </a:solidFill>
              <a:latin typeface="Calibri" panose="020F0502020204030204" pitchFamily="34" charset="0"/>
            </a:endParaRPr>
          </a:p>
          <a:p>
            <a:r>
              <a:rPr lang="en-GB" b="0">
                <a:solidFill>
                  <a:srgbClr val="2F528F"/>
                </a:solidFill>
                <a:latin typeface="Calibri" panose="020F0502020204030204" pitchFamily="34" charset="0"/>
              </a:rPr>
              <a:t>Typical contents of an Architecture Design and Development Contract are:</a:t>
            </a:r>
          </a:p>
          <a:p>
            <a:r>
              <a:rPr lang="en-GB" b="0">
                <a:solidFill>
                  <a:srgbClr val="2F528F"/>
                </a:solidFill>
                <a:latin typeface="Calibri" panose="020F0502020204030204" pitchFamily="34" charset="0"/>
              </a:rPr>
              <a:t>■Introduction and background</a:t>
            </a:r>
          </a:p>
          <a:p>
            <a:r>
              <a:rPr lang="en-GB" b="0">
                <a:solidFill>
                  <a:srgbClr val="2F528F"/>
                </a:solidFill>
                <a:latin typeface="Calibri" panose="020F0502020204030204" pitchFamily="34" charset="0"/>
              </a:rPr>
              <a:t>■The nature of the agreement</a:t>
            </a:r>
          </a:p>
          <a:p>
            <a:r>
              <a:rPr lang="en-GB" b="0">
                <a:solidFill>
                  <a:srgbClr val="2F528F"/>
                </a:solidFill>
                <a:latin typeface="Calibri" panose="020F0502020204030204" pitchFamily="34" charset="0"/>
              </a:rPr>
              <a:t>■Scope of the architecture</a:t>
            </a:r>
          </a:p>
          <a:p>
            <a:r>
              <a:rPr lang="en-GB" b="0">
                <a:solidFill>
                  <a:srgbClr val="2F528F"/>
                </a:solidFill>
                <a:latin typeface="Calibri" panose="020F0502020204030204" pitchFamily="34" charset="0"/>
              </a:rPr>
              <a:t>■Architecture and strategic principles and requirements</a:t>
            </a:r>
          </a:p>
          <a:p>
            <a:r>
              <a:rPr lang="en-GB" b="0">
                <a:solidFill>
                  <a:srgbClr val="2F528F"/>
                </a:solidFill>
                <a:latin typeface="Calibri" panose="020F0502020204030204" pitchFamily="34" charset="0"/>
              </a:rPr>
              <a:t>■Conformance requirements</a:t>
            </a:r>
          </a:p>
          <a:p>
            <a:r>
              <a:rPr lang="en-GB" b="0">
                <a:solidFill>
                  <a:srgbClr val="2F528F"/>
                </a:solidFill>
                <a:latin typeface="Calibri" panose="020F0502020204030204" pitchFamily="34" charset="0"/>
              </a:rPr>
              <a:t>■Architecture development and management process and roles</a:t>
            </a:r>
          </a:p>
          <a:p>
            <a:r>
              <a:rPr lang="en-GB" b="0">
                <a:solidFill>
                  <a:srgbClr val="2F528F"/>
                </a:solidFill>
                <a:latin typeface="Calibri" panose="020F0502020204030204" pitchFamily="34" charset="0"/>
              </a:rPr>
              <a:t>■Target architecture measures</a:t>
            </a:r>
          </a:p>
          <a:p>
            <a:r>
              <a:rPr lang="en-GB" b="0">
                <a:solidFill>
                  <a:srgbClr val="2F528F"/>
                </a:solidFill>
                <a:latin typeface="Calibri" panose="020F0502020204030204" pitchFamily="34" charset="0"/>
              </a:rPr>
              <a:t>■Deﬁned phases of deliverables</a:t>
            </a:r>
          </a:p>
          <a:p>
            <a:r>
              <a:rPr lang="en-GB" b="0">
                <a:solidFill>
                  <a:srgbClr val="2F528F"/>
                </a:solidFill>
                <a:latin typeface="Calibri" panose="020F0502020204030204" pitchFamily="34" charset="0"/>
              </a:rPr>
              <a:t>■Prioritized joint workplan</a:t>
            </a:r>
          </a:p>
          <a:p>
            <a:r>
              <a:rPr lang="en-GB" b="0">
                <a:solidFill>
                  <a:srgbClr val="2F528F"/>
                </a:solidFill>
                <a:latin typeface="Calibri" panose="020F0502020204030204" pitchFamily="34" charset="0"/>
              </a:rPr>
              <a:t>■Time window(s)</a:t>
            </a:r>
          </a:p>
          <a:p>
            <a:r>
              <a:rPr lang="en-GB" b="0">
                <a:solidFill>
                  <a:srgbClr val="2F528F"/>
                </a:solidFill>
                <a:latin typeface="Calibri" panose="020F0502020204030204" pitchFamily="34" charset="0"/>
              </a:rPr>
              <a:t>■Architecture delivery and business metrics</a:t>
            </a:r>
          </a:p>
          <a:p>
            <a:r>
              <a:rPr lang="en-GB" b="0">
                <a:solidFill>
                  <a:srgbClr val="2F528F"/>
                </a:solidFill>
                <a:latin typeface="Calibri" panose="020F0502020204030204" pitchFamily="34" charset="0"/>
              </a:rPr>
              <a:t>The template for this contract will normally be deﬁned as part of the Preliminary Phase of the ADM, if not existing already, and the speciﬁc contract will be deﬁned at the appropriate stage of the ADM, depending on the particular work that is being contracted out.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192</a:t>
            </a:fld>
            <a:endParaRPr lang="en-GB">
              <a:latin typeface="Calibri" panose="020F0502020204030204" pitchFamily="34" charset="0"/>
            </a:endParaRPr>
          </a:p>
        </p:txBody>
      </p:sp>
    </p:spTree>
    <p:extLst>
      <p:ext uri="{BB962C8B-B14F-4D97-AF65-F5344CB8AC3E}">
        <p14:creationId xmlns:p14="http://schemas.microsoft.com/office/powerpoint/2010/main" val="830107640"/>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547688"/>
            <a:ext cx="6731000" cy="378777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193</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547688"/>
            <a:ext cx="6731000" cy="3787775"/>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194</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195</a:t>
            </a:fld>
            <a:endParaRPr lang="en-GB"/>
          </a:p>
        </p:txBody>
      </p:sp>
    </p:spTree>
    <p:extLst>
      <p:ext uri="{BB962C8B-B14F-4D97-AF65-F5344CB8AC3E}">
        <p14:creationId xmlns:p14="http://schemas.microsoft.com/office/powerpoint/2010/main" val="3890185913"/>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196</a:t>
            </a:fld>
            <a:endParaRPr lang="en-GB"/>
          </a:p>
        </p:txBody>
      </p:sp>
    </p:spTree>
    <p:extLst>
      <p:ext uri="{BB962C8B-B14F-4D97-AF65-F5344CB8AC3E}">
        <p14:creationId xmlns:p14="http://schemas.microsoft.com/office/powerpoint/2010/main" val="1160109977"/>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marL="0" lvl="1" indent="0" defTabSz="989838">
              <a:spcAft>
                <a:spcPct val="20000"/>
              </a:spcAft>
              <a:buNone/>
              <a:defRPr/>
            </a:pPr>
            <a:r>
              <a:rPr lang="en-GB">
                <a:solidFill>
                  <a:srgbClr val="2F528F"/>
                </a:solidFill>
                <a:ea typeface="+mn-ea"/>
              </a:rPr>
              <a:t>The process of managing architecture requirements:</a:t>
            </a:r>
          </a:p>
          <a:p>
            <a:pPr marL="391811" lvl="1" indent="-391811">
              <a:spcAft>
                <a:spcPct val="20000"/>
              </a:spcAft>
            </a:pPr>
            <a:r>
              <a:rPr lang="en-US">
                <a:solidFill>
                  <a:srgbClr val="2F528F"/>
                </a:solidFill>
              </a:rPr>
              <a:t>Applies to all phases of the ADM cycle</a:t>
            </a:r>
          </a:p>
          <a:p>
            <a:pPr marL="391811" lvl="1" indent="-391811">
              <a:spcAft>
                <a:spcPct val="20000"/>
              </a:spcAft>
            </a:pPr>
            <a:r>
              <a:rPr lang="en-US">
                <a:solidFill>
                  <a:srgbClr val="2F528F"/>
                </a:solidFill>
              </a:rPr>
              <a:t>Is central to the ADM process</a:t>
            </a:r>
          </a:p>
          <a:p>
            <a:pPr marL="391811" lvl="1" indent="-391811">
              <a:spcAft>
                <a:spcPct val="20000"/>
              </a:spcAft>
            </a:pPr>
            <a:r>
              <a:rPr lang="en-US">
                <a:solidFill>
                  <a:srgbClr val="2F528F"/>
                </a:solidFill>
              </a:rPr>
              <a:t>Is a dynamic process addressing the identification of requirements, their storage and delivery to the phases</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197</a:t>
            </a:fld>
            <a:endParaRPr lang="en-GB"/>
          </a:p>
        </p:txBody>
      </p:sp>
    </p:spTree>
    <p:extLst>
      <p:ext uri="{BB962C8B-B14F-4D97-AF65-F5344CB8AC3E}">
        <p14:creationId xmlns:p14="http://schemas.microsoft.com/office/powerpoint/2010/main" val="3493844049"/>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defTabSz="989838">
              <a:defRPr/>
            </a:pPr>
            <a:r>
              <a:rPr lang="en-GB">
                <a:solidFill>
                  <a:srgbClr val="2F528F"/>
                </a:solidFill>
              </a:rPr>
              <a:t>Objectives</a:t>
            </a:r>
          </a:p>
          <a:p>
            <a:pPr marL="309324" indent="-309324">
              <a:spcBef>
                <a:spcPts val="866"/>
              </a:spcBef>
              <a:buFont typeface="Courier New" panose="02070309020205020404" pitchFamily="49" charset="0"/>
              <a:buChar char="o"/>
            </a:pPr>
            <a:r>
              <a:rPr lang="en-GB">
                <a:solidFill>
                  <a:srgbClr val="2F528F"/>
                </a:solidFill>
              </a:rPr>
              <a:t>Ensure that the Requirements Management process is sustained and operates for all relevant ADM phases</a:t>
            </a:r>
          </a:p>
          <a:p>
            <a:pPr marL="309324" indent="-309324">
              <a:spcBef>
                <a:spcPts val="866"/>
              </a:spcBef>
              <a:buFont typeface="Courier New" panose="02070309020205020404" pitchFamily="49" charset="0"/>
              <a:buChar char="o"/>
            </a:pPr>
            <a:r>
              <a:rPr lang="en-GB">
                <a:solidFill>
                  <a:srgbClr val="2F528F"/>
                </a:solidFill>
              </a:rPr>
              <a:t>Manage the architecture requirements identified during any execution of the ADM cycle or a phase</a:t>
            </a:r>
          </a:p>
          <a:p>
            <a:pPr marL="309324" indent="-309324">
              <a:spcBef>
                <a:spcPts val="866"/>
              </a:spcBef>
              <a:buFont typeface="Courier New" panose="02070309020205020404" pitchFamily="49" charset="0"/>
              <a:buChar char="o"/>
            </a:pPr>
            <a:r>
              <a:rPr lang="en-GB">
                <a:solidFill>
                  <a:srgbClr val="2F528F"/>
                </a:solidFill>
              </a:rPr>
              <a:t>Ensure that the relevant architecture requirements are available for use by each phase as the phase is executed</a:t>
            </a:r>
          </a:p>
          <a:p>
            <a:pPr defTabSz="989838">
              <a:defRPr/>
            </a:pPr>
            <a:endParaRPr lang="en-GB">
              <a:solidFill>
                <a:srgbClr val="2F528F"/>
              </a:solidFill>
            </a:endParaRPr>
          </a:p>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198</a:t>
            </a:fld>
            <a:endParaRPr lang="en-GB"/>
          </a:p>
        </p:txBody>
      </p:sp>
    </p:spTree>
    <p:extLst>
      <p:ext uri="{BB962C8B-B14F-4D97-AF65-F5344CB8AC3E}">
        <p14:creationId xmlns:p14="http://schemas.microsoft.com/office/powerpoint/2010/main" val="88876889"/>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rPr>
              <a:t>The Requirements Management process does not itself dispose of, address or prioritize requirements; this is done within the relevant phase of the ADM.</a:t>
            </a:r>
          </a:p>
          <a:p>
            <a:r>
              <a:rPr lang="en-GB">
                <a:solidFill>
                  <a:srgbClr val="2F528F"/>
                </a:solidFill>
              </a:rPr>
              <a:t>It is recommended that a Requirements Repository is used to record and manage all architecture requirements. TOGAF does not mandate or recommend any specific process or tool for requirements management; it simply states what an effective Requirements Management process should achieve, which could be thought of as “the requirements for requirements”.</a:t>
            </a:r>
          </a:p>
          <a:p>
            <a:pPr defTabSz="989838">
              <a:defRPr/>
            </a:pPr>
            <a:endParaRPr lang="en-GB">
              <a:solidFill>
                <a:srgbClr val="2F528F"/>
              </a:solidFill>
            </a:endParaRPr>
          </a:p>
          <a:p>
            <a:pPr defTabSz="989838">
              <a:defRPr/>
            </a:pPr>
            <a:r>
              <a:rPr lang="en-GB" b="1">
                <a:solidFill>
                  <a:srgbClr val="2F528F"/>
                </a:solidFill>
              </a:rPr>
              <a:t>Approach</a:t>
            </a:r>
          </a:p>
          <a:p>
            <a:pPr marL="309324" indent="-309324">
              <a:spcBef>
                <a:spcPts val="866"/>
              </a:spcBef>
              <a:buFont typeface="Courier New" panose="02070309020205020404" pitchFamily="49" charset="0"/>
              <a:buChar char="o"/>
            </a:pPr>
            <a:r>
              <a:rPr lang="en-GB">
                <a:solidFill>
                  <a:srgbClr val="2F528F"/>
                </a:solidFill>
              </a:rPr>
              <a:t>The ability to deal with changes in the requirements is crucial to the ADM process since architecture deals with uncertainty and change. </a:t>
            </a:r>
          </a:p>
          <a:p>
            <a:pPr marL="309324" indent="-309324">
              <a:spcBef>
                <a:spcPts val="866"/>
              </a:spcBef>
              <a:buFont typeface="Courier New" panose="02070309020205020404" pitchFamily="49" charset="0"/>
              <a:buChar char="o"/>
            </a:pPr>
            <a:r>
              <a:rPr lang="en-GB">
                <a:solidFill>
                  <a:srgbClr val="2F528F"/>
                </a:solidFill>
              </a:rPr>
              <a:t>Architecture bridges the divide between the aspirations of the stakeholders and a practical solution.</a:t>
            </a:r>
          </a:p>
          <a:p>
            <a:pPr marL="309324" indent="-309324">
              <a:spcBef>
                <a:spcPts val="866"/>
              </a:spcBef>
              <a:buFont typeface="Courier New" panose="02070309020205020404" pitchFamily="49" charset="0"/>
              <a:buChar char="o"/>
            </a:pPr>
            <a:r>
              <a:rPr lang="en-GB">
                <a:solidFill>
                  <a:srgbClr val="2F528F"/>
                </a:solidFill>
              </a:rPr>
              <a:t>The Requirements Management process does not dispose of, address or prioritize requirements; this is done within the phases of the ADM.</a:t>
            </a:r>
          </a:p>
          <a:p>
            <a:pPr marL="309324" indent="-309324">
              <a:spcBef>
                <a:spcPts val="866"/>
              </a:spcBef>
              <a:buFont typeface="Courier New" panose="02070309020205020404" pitchFamily="49" charset="0"/>
              <a:buChar char="o"/>
            </a:pPr>
            <a:r>
              <a:rPr lang="en-GB">
                <a:solidFill>
                  <a:srgbClr val="2F528F"/>
                </a:solidFill>
              </a:rPr>
              <a:t>It is recommended that a Requirements Repository is used to record and manage all architecture requirements.</a:t>
            </a:r>
          </a:p>
          <a:p>
            <a:pPr defTabSz="989838">
              <a:defRPr/>
            </a:pPr>
            <a:endParaRPr lang="en-GB">
              <a:solidFill>
                <a:srgbClr val="2F528F"/>
              </a:solidFill>
            </a:endParaRPr>
          </a:p>
          <a:p>
            <a:endParaRPr lang="en-GB">
              <a:solidFill>
                <a:srgbClr val="2F528F"/>
              </a:solidFill>
            </a:endParaRPr>
          </a:p>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199</a:t>
            </a:fld>
            <a:endParaRPr lang="en-GB"/>
          </a:p>
        </p:txBody>
      </p:sp>
    </p:spTree>
    <p:extLst>
      <p:ext uri="{BB962C8B-B14F-4D97-AF65-F5344CB8AC3E}">
        <p14:creationId xmlns:p14="http://schemas.microsoft.com/office/powerpoint/2010/main" val="652327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Level=2 : L.O.= 8.12a : Explain the technique of gap analysis and where it can be applied.
See: TOGAF® Standard – ADM Techniques : Page 45 : §5.1</a:t>
            </a:r>
          </a:p>
          <a:p>
            <a:endParaRPr lang="en-GB" sz="1100">
              <a:solidFill>
                <a:srgbClr val="2F528F"/>
              </a:solidFill>
            </a:endParaRPr>
          </a:p>
          <a:p>
            <a:r>
              <a:rPr lang="en-GB" sz="1100" b="1">
                <a:solidFill>
                  <a:srgbClr val="2F528F"/>
                </a:solidFill>
              </a:rPr>
              <a:t>What may have been forgotten – and how to find it?</a:t>
            </a:r>
          </a:p>
          <a:p>
            <a:r>
              <a:rPr lang="en-GB" sz="1100">
                <a:solidFill>
                  <a:srgbClr val="2F528F"/>
                </a:solidFill>
              </a:rPr>
              <a:t>The architecture must support all of the essential information processing needs of the organization.</a:t>
            </a:r>
          </a:p>
          <a:p>
            <a:r>
              <a:rPr lang="en-GB" sz="1100">
                <a:solidFill>
                  <a:srgbClr val="2F528F"/>
                </a:solidFill>
              </a:rPr>
              <a:t>The most critical source of gaps - stakeholder concerns that have not been addressed in prior architectural work.</a:t>
            </a:r>
          </a:p>
          <a:p>
            <a:r>
              <a:rPr lang="en-GB" sz="1100">
                <a:solidFill>
                  <a:srgbClr val="2F528F"/>
                </a:solidFill>
              </a:rPr>
              <a:t>Potential sources include:</a:t>
            </a:r>
          </a:p>
          <a:p>
            <a:pPr marL="185595" indent="-185595">
              <a:buFont typeface="Courier New" panose="02070309020205020404" pitchFamily="49" charset="0"/>
              <a:buChar char="o"/>
            </a:pPr>
            <a:r>
              <a:rPr lang="en-GB" sz="1100">
                <a:solidFill>
                  <a:srgbClr val="2F528F"/>
                </a:solidFill>
              </a:rPr>
              <a:t>Business domain gaps:</a:t>
            </a:r>
          </a:p>
          <a:p>
            <a:pPr marL="680514" lvl="1" indent="-185595">
              <a:buFont typeface="Arial" panose="020B0604020202020204" pitchFamily="34" charset="0"/>
              <a:buChar char="•"/>
            </a:pPr>
            <a:r>
              <a:rPr lang="en-GB" sz="1100">
                <a:solidFill>
                  <a:srgbClr val="2F528F"/>
                </a:solidFill>
              </a:rPr>
              <a:t>People gaps (e.g., cross-training requirements)</a:t>
            </a:r>
          </a:p>
          <a:p>
            <a:pPr marL="680514" lvl="1" indent="-185595">
              <a:buFont typeface="Arial" panose="020B0604020202020204" pitchFamily="34" charset="0"/>
              <a:buChar char="•"/>
            </a:pPr>
            <a:r>
              <a:rPr lang="en-GB" sz="1100">
                <a:solidFill>
                  <a:srgbClr val="2F528F"/>
                </a:solidFill>
              </a:rPr>
              <a:t>Process gaps (e.g., process inefficiencies)</a:t>
            </a:r>
          </a:p>
          <a:p>
            <a:pPr marL="680514" lvl="1" indent="-185595">
              <a:buFont typeface="Arial" panose="020B0604020202020204" pitchFamily="34" charset="0"/>
              <a:buChar char="•"/>
            </a:pPr>
            <a:r>
              <a:rPr lang="en-GB" sz="1100">
                <a:solidFill>
                  <a:srgbClr val="2F528F"/>
                </a:solidFill>
              </a:rPr>
              <a:t>Tools gaps (e.g., duplicate or missing tool functionality)</a:t>
            </a:r>
          </a:p>
          <a:p>
            <a:pPr marL="680514" lvl="1" indent="-185595">
              <a:buFont typeface="Arial" panose="020B0604020202020204" pitchFamily="34" charset="0"/>
              <a:buChar char="•"/>
            </a:pPr>
            <a:r>
              <a:rPr lang="en-GB" sz="1100">
                <a:solidFill>
                  <a:srgbClr val="2F528F"/>
                </a:solidFill>
              </a:rPr>
              <a:t>Information gaps</a:t>
            </a:r>
          </a:p>
          <a:p>
            <a:pPr marL="680514" lvl="1" indent="-185595">
              <a:buFont typeface="Arial" panose="020B0604020202020204" pitchFamily="34" charset="0"/>
              <a:buChar char="•"/>
            </a:pPr>
            <a:r>
              <a:rPr lang="en-GB" sz="1100">
                <a:solidFill>
                  <a:srgbClr val="2F528F"/>
                </a:solidFill>
              </a:rPr>
              <a:t>Measurement gaps</a:t>
            </a:r>
          </a:p>
          <a:p>
            <a:pPr marL="680514" lvl="1" indent="-185595">
              <a:buFont typeface="Arial" panose="020B0604020202020204" pitchFamily="34" charset="0"/>
              <a:buChar char="•"/>
            </a:pPr>
            <a:r>
              <a:rPr lang="en-GB" sz="1100">
                <a:solidFill>
                  <a:srgbClr val="2F528F"/>
                </a:solidFill>
              </a:rPr>
              <a:t>Financial gaps</a:t>
            </a:r>
          </a:p>
          <a:p>
            <a:pPr marL="680514" lvl="1" indent="-185595">
              <a:buFont typeface="Arial" panose="020B0604020202020204" pitchFamily="34" charset="0"/>
              <a:buChar char="•"/>
            </a:pPr>
            <a:r>
              <a:rPr lang="en-GB" sz="1100">
                <a:solidFill>
                  <a:srgbClr val="2F528F"/>
                </a:solidFill>
              </a:rPr>
              <a:t>Facilities gaps (buildings, office space, etc.)</a:t>
            </a:r>
          </a:p>
          <a:p>
            <a:pPr marL="185595" indent="-185595">
              <a:buFont typeface="Courier New" panose="02070309020205020404" pitchFamily="49" charset="0"/>
              <a:buChar char="o"/>
            </a:pPr>
            <a:r>
              <a:rPr lang="en-GB" sz="1100">
                <a:solidFill>
                  <a:srgbClr val="2F528F"/>
                </a:solidFill>
              </a:rPr>
              <a:t>Data domain gaps:</a:t>
            </a:r>
          </a:p>
          <a:p>
            <a:pPr marL="680514" lvl="1" indent="-185595">
              <a:buFont typeface="Arial" panose="020B0604020202020204" pitchFamily="34" charset="0"/>
              <a:buChar char="•"/>
            </a:pPr>
            <a:r>
              <a:rPr lang="en-GB" sz="1100">
                <a:solidFill>
                  <a:srgbClr val="2F528F"/>
                </a:solidFill>
              </a:rPr>
              <a:t>Data not of sufficient currency</a:t>
            </a:r>
          </a:p>
          <a:p>
            <a:pPr marL="680514" lvl="1" indent="-185595">
              <a:buFont typeface="Arial" panose="020B0604020202020204" pitchFamily="34" charset="0"/>
              <a:buChar char="•"/>
            </a:pPr>
            <a:r>
              <a:rPr lang="en-GB" sz="1100">
                <a:solidFill>
                  <a:srgbClr val="2F528F"/>
                </a:solidFill>
              </a:rPr>
              <a:t>Data not located where it is needed</a:t>
            </a:r>
          </a:p>
          <a:p>
            <a:pPr marL="680514" lvl="1" indent="-185595">
              <a:buFont typeface="Arial" panose="020B0604020202020204" pitchFamily="34" charset="0"/>
              <a:buChar char="•"/>
            </a:pPr>
            <a:r>
              <a:rPr lang="en-GB" sz="1100">
                <a:solidFill>
                  <a:srgbClr val="2F528F"/>
                </a:solidFill>
              </a:rPr>
              <a:t>Not the data that is needed</a:t>
            </a:r>
          </a:p>
          <a:p>
            <a:pPr marL="680514" lvl="1" indent="-185595">
              <a:buFont typeface="Arial" panose="020B0604020202020204" pitchFamily="34" charset="0"/>
              <a:buChar char="•"/>
            </a:pPr>
            <a:r>
              <a:rPr lang="en-GB" sz="1100">
                <a:solidFill>
                  <a:srgbClr val="2F528F"/>
                </a:solidFill>
              </a:rPr>
              <a:t>Data not available when needed</a:t>
            </a:r>
          </a:p>
          <a:p>
            <a:pPr marL="680514" lvl="1" indent="-185595">
              <a:buFont typeface="Arial" panose="020B0604020202020204" pitchFamily="34" charset="0"/>
              <a:buChar char="•"/>
            </a:pPr>
            <a:r>
              <a:rPr lang="en-GB" sz="1100">
                <a:solidFill>
                  <a:srgbClr val="2F528F"/>
                </a:solidFill>
              </a:rPr>
              <a:t>Data not created</a:t>
            </a:r>
          </a:p>
          <a:p>
            <a:pPr marL="680514" lvl="1" indent="-185595">
              <a:buFont typeface="Arial" panose="020B0604020202020204" pitchFamily="34" charset="0"/>
              <a:buChar char="•"/>
            </a:pPr>
            <a:r>
              <a:rPr lang="en-GB" sz="1100">
                <a:solidFill>
                  <a:srgbClr val="2F528F"/>
                </a:solidFill>
              </a:rPr>
              <a:t>Data not consumed</a:t>
            </a:r>
          </a:p>
          <a:p>
            <a:pPr marL="680514" lvl="1" indent="-185595">
              <a:buFont typeface="Arial" panose="020B0604020202020204" pitchFamily="34" charset="0"/>
              <a:buChar char="•"/>
            </a:pPr>
            <a:r>
              <a:rPr lang="en-GB" sz="1100">
                <a:solidFill>
                  <a:srgbClr val="2F528F"/>
                </a:solidFill>
              </a:rPr>
              <a:t>Data relationship gaps</a:t>
            </a:r>
          </a:p>
          <a:p>
            <a:pPr marL="185595" indent="-185595">
              <a:buFont typeface="Courier New" panose="02070309020205020404" pitchFamily="49" charset="0"/>
              <a:buChar char="o"/>
            </a:pPr>
            <a:r>
              <a:rPr lang="en-GB" sz="1100">
                <a:solidFill>
                  <a:srgbClr val="2F528F"/>
                </a:solidFill>
              </a:rPr>
              <a:t>Applications impacted, eliminated, or created</a:t>
            </a:r>
          </a:p>
          <a:p>
            <a:pPr marL="185595" indent="-185595">
              <a:buFont typeface="Courier New" panose="02070309020205020404" pitchFamily="49" charset="0"/>
              <a:buChar char="o"/>
            </a:pPr>
            <a:r>
              <a:rPr lang="en-GB" sz="1100">
                <a:solidFill>
                  <a:srgbClr val="2F528F"/>
                </a:solidFill>
              </a:rPr>
              <a:t>Technologies impacted, eliminated, or created</a:t>
            </a:r>
          </a:p>
          <a:p>
            <a:endParaRPr lang="en-GB" sz="1100">
              <a:solidFill>
                <a:srgbClr val="2F528F"/>
              </a:solidFill>
            </a:endParaRPr>
          </a:p>
          <a:p>
            <a:endParaRPr lang="en-GB" sz="1100">
              <a:solidFill>
                <a:srgbClr val="2F528F"/>
              </a:solidFill>
            </a:endParaRPr>
          </a:p>
          <a:p>
            <a:pPr algn="l"/>
            <a:r>
              <a:rPr lang="en-GB" sz="1100" b="1">
                <a:solidFill>
                  <a:srgbClr val="2F528F"/>
                </a:solidFill>
              </a:rPr>
              <a:t>5.1 Introduction</a:t>
            </a:r>
          </a:p>
          <a:p>
            <a:pPr algn="l"/>
            <a:r>
              <a:rPr lang="en-GB" sz="1100">
                <a:solidFill>
                  <a:srgbClr val="2F528F"/>
                </a:solidFill>
              </a:rPr>
              <a:t>A key step in validating an architecture is to consider what may have been forgotten. The architecture must support all of the essential information processing needs of the organization.</a:t>
            </a:r>
          </a:p>
          <a:p>
            <a:pPr algn="l"/>
            <a:r>
              <a:rPr lang="en-GB" sz="1100">
                <a:solidFill>
                  <a:srgbClr val="2F528F"/>
                </a:solidFill>
              </a:rPr>
              <a:t>The most critical source of gaps that should be considered is stakeholder concerns that have not been addressed in prior architectural work.</a:t>
            </a:r>
          </a:p>
          <a:p>
            <a:pPr algn="l"/>
            <a:r>
              <a:rPr lang="en-GB" sz="1100">
                <a:solidFill>
                  <a:srgbClr val="2F528F"/>
                </a:solidFill>
              </a:rPr>
              <a:t>Potential sources of gaps include:</a:t>
            </a:r>
          </a:p>
          <a:p>
            <a:pPr algn="l"/>
            <a:r>
              <a:rPr lang="en-GB" sz="1100">
                <a:solidFill>
                  <a:srgbClr val="2F528F"/>
                </a:solidFill>
              </a:rPr>
              <a:t>■ Business domain gaps:</a:t>
            </a:r>
          </a:p>
          <a:p>
            <a:pPr algn="l"/>
            <a:r>
              <a:rPr lang="en-GB" sz="1100">
                <a:solidFill>
                  <a:srgbClr val="2F528F"/>
                </a:solidFill>
              </a:rPr>
              <a:t>— People gaps (e.g., cross-training requirements)</a:t>
            </a:r>
          </a:p>
          <a:p>
            <a:pPr algn="l"/>
            <a:r>
              <a:rPr lang="en-GB" sz="1100">
                <a:solidFill>
                  <a:srgbClr val="2F528F"/>
                </a:solidFill>
              </a:rPr>
              <a:t>— Process gaps (e.g., process inefficiencies)</a:t>
            </a:r>
          </a:p>
          <a:p>
            <a:pPr algn="l"/>
            <a:r>
              <a:rPr lang="en-GB" sz="1100">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20</a:t>
            </a:fld>
            <a:endParaRPr lang="en-GB"/>
          </a:p>
        </p:txBody>
      </p:sp>
    </p:spTree>
    <p:extLst>
      <p:ext uri="{BB962C8B-B14F-4D97-AF65-F5344CB8AC3E}">
        <p14:creationId xmlns:p14="http://schemas.microsoft.com/office/powerpoint/2010/main" val="301093677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7.1a : Explain the inputs that can feed the Requirements Management phase.
See : TOGAF® Standard – Architecture Development Method : Page 130 : §13.2</a:t>
            </a:r>
          </a:p>
          <a:p>
            <a:pPr defTabSz="989838">
              <a:defRPr/>
            </a:pPr>
            <a:endParaRPr lang="en-GB">
              <a:solidFill>
                <a:srgbClr val="2F528F"/>
              </a:solidFill>
            </a:endParaRPr>
          </a:p>
          <a:p>
            <a:pPr defTabSz="989838">
              <a:defRPr/>
            </a:pPr>
            <a:r>
              <a:rPr lang="en-GB" b="1">
                <a:solidFill>
                  <a:srgbClr val="2F528F"/>
                </a:solidFill>
              </a:rPr>
              <a:t>Inputs</a:t>
            </a:r>
          </a:p>
          <a:p>
            <a:pPr marL="185595" indent="-185595">
              <a:buFont typeface="Courier New" panose="02070309020205020404" pitchFamily="49" charset="0"/>
              <a:buChar char="o"/>
            </a:pPr>
            <a:r>
              <a:rPr lang="en-GB">
                <a:solidFill>
                  <a:srgbClr val="2F528F"/>
                </a:solidFill>
              </a:rPr>
              <a:t>A populated Architecture Repository</a:t>
            </a:r>
          </a:p>
          <a:p>
            <a:pPr marL="185595" indent="-185595">
              <a:spcBef>
                <a:spcPts val="650"/>
              </a:spcBef>
              <a:buFont typeface="Courier New" panose="02070309020205020404" pitchFamily="49" charset="0"/>
              <a:buChar char="o"/>
            </a:pPr>
            <a:r>
              <a:rPr lang="en-GB">
                <a:solidFill>
                  <a:srgbClr val="2F528F"/>
                </a:solidFill>
              </a:rPr>
              <a:t>Organizational Model for Enterprise Architecture - including:</a:t>
            </a:r>
          </a:p>
          <a:p>
            <a:pPr marL="680514" lvl="1" indent="-185595">
              <a:buFont typeface="Arial" panose="020B0604020202020204" pitchFamily="34" charset="0"/>
              <a:buChar char="•"/>
            </a:pPr>
            <a:r>
              <a:rPr lang="en-GB">
                <a:solidFill>
                  <a:srgbClr val="2F528F"/>
                </a:solidFill>
              </a:rPr>
              <a:t>Scope of organizations impacted</a:t>
            </a:r>
          </a:p>
          <a:p>
            <a:pPr marL="680514" lvl="1" indent="-185595">
              <a:buFont typeface="Arial" panose="020B0604020202020204" pitchFamily="34" charset="0"/>
              <a:buChar char="•"/>
            </a:pPr>
            <a:r>
              <a:rPr lang="en-GB">
                <a:solidFill>
                  <a:srgbClr val="2F528F"/>
                </a:solidFill>
              </a:rPr>
              <a:t>Maturity assessment, gaps, and resolution approach</a:t>
            </a:r>
          </a:p>
          <a:p>
            <a:pPr marL="680514" lvl="1" indent="-185595">
              <a:buFont typeface="Arial" panose="020B0604020202020204" pitchFamily="34" charset="0"/>
              <a:buChar char="•"/>
            </a:pPr>
            <a:r>
              <a:rPr lang="en-GB">
                <a:solidFill>
                  <a:srgbClr val="2F528F"/>
                </a:solidFill>
              </a:rPr>
              <a:t>Roles and responsibilities for architecture team(s)</a:t>
            </a:r>
          </a:p>
          <a:p>
            <a:pPr marL="680514" lvl="1" indent="-185595">
              <a:buFont typeface="Arial" panose="020B0604020202020204" pitchFamily="34" charset="0"/>
              <a:buChar char="•"/>
            </a:pPr>
            <a:r>
              <a:rPr lang="en-GB">
                <a:solidFill>
                  <a:srgbClr val="2F528F"/>
                </a:solidFill>
              </a:rPr>
              <a:t>Constraints on architecture work</a:t>
            </a:r>
          </a:p>
          <a:p>
            <a:pPr marL="680514" lvl="1" indent="-185595">
              <a:buFont typeface="Arial" panose="020B0604020202020204" pitchFamily="34" charset="0"/>
              <a:buChar char="•"/>
            </a:pPr>
            <a:r>
              <a:rPr lang="en-GB">
                <a:solidFill>
                  <a:srgbClr val="2F528F"/>
                </a:solidFill>
              </a:rPr>
              <a:t>Budget requirements</a:t>
            </a:r>
          </a:p>
          <a:p>
            <a:pPr marL="680514" lvl="1" indent="-185595">
              <a:buFont typeface="Arial" panose="020B0604020202020204" pitchFamily="34" charset="0"/>
              <a:buChar char="•"/>
            </a:pPr>
            <a:r>
              <a:rPr lang="en-GB">
                <a:solidFill>
                  <a:srgbClr val="2F528F"/>
                </a:solidFill>
              </a:rPr>
              <a:t>Governance and support strategy</a:t>
            </a:r>
          </a:p>
          <a:p>
            <a:pPr marL="185595" indent="-185595">
              <a:spcBef>
                <a:spcPts val="650"/>
              </a:spcBef>
              <a:buFont typeface="Courier New" panose="02070309020205020404" pitchFamily="49" charset="0"/>
              <a:buChar char="o"/>
            </a:pPr>
            <a:r>
              <a:rPr lang="en-GB">
                <a:solidFill>
                  <a:srgbClr val="2F528F"/>
                </a:solidFill>
              </a:rPr>
              <a:t>Tailored Architecture Framework - including:</a:t>
            </a:r>
          </a:p>
          <a:p>
            <a:pPr marL="680514" lvl="1" indent="-185595">
              <a:buFont typeface="Arial" panose="020B0604020202020204" pitchFamily="34" charset="0"/>
              <a:buChar char="•"/>
            </a:pPr>
            <a:r>
              <a:rPr lang="en-GB">
                <a:solidFill>
                  <a:srgbClr val="2F528F"/>
                </a:solidFill>
              </a:rPr>
              <a:t>Tailored architecture method</a:t>
            </a:r>
          </a:p>
          <a:p>
            <a:pPr marL="680514" lvl="1" indent="-185595">
              <a:buFont typeface="Arial" panose="020B0604020202020204" pitchFamily="34" charset="0"/>
              <a:buChar char="•"/>
            </a:pPr>
            <a:r>
              <a:rPr lang="en-GB">
                <a:solidFill>
                  <a:srgbClr val="2F528F"/>
                </a:solidFill>
              </a:rPr>
              <a:t>Tailored architecture content (deliverables and artifacts)</a:t>
            </a:r>
          </a:p>
          <a:p>
            <a:pPr marL="680514" lvl="1" indent="-185595">
              <a:buFont typeface="Arial" panose="020B0604020202020204" pitchFamily="34" charset="0"/>
              <a:buChar char="•"/>
            </a:pPr>
            <a:r>
              <a:rPr lang="en-GB">
                <a:solidFill>
                  <a:srgbClr val="2F528F"/>
                </a:solidFill>
              </a:rPr>
              <a:t>Configured and deployed tools</a:t>
            </a:r>
          </a:p>
          <a:p>
            <a:pPr marL="185595" indent="-185595">
              <a:spcBef>
                <a:spcPts val="650"/>
              </a:spcBef>
              <a:buFont typeface="Courier New" panose="02070309020205020404" pitchFamily="49" charset="0"/>
              <a:buChar char="o"/>
            </a:pPr>
            <a:r>
              <a:rPr lang="en-GB">
                <a:solidFill>
                  <a:srgbClr val="2F528F"/>
                </a:solidFill>
              </a:rPr>
              <a:t>Statement of Architecture Work </a:t>
            </a:r>
          </a:p>
          <a:p>
            <a:pPr marL="185595" indent="-185595">
              <a:spcBef>
                <a:spcPts val="650"/>
              </a:spcBef>
              <a:buFont typeface="Courier New" panose="02070309020205020404" pitchFamily="49" charset="0"/>
              <a:buChar char="o"/>
            </a:pPr>
            <a:r>
              <a:rPr lang="en-GB">
                <a:solidFill>
                  <a:srgbClr val="2F528F"/>
                </a:solidFill>
              </a:rPr>
              <a:t>Architecture Vision</a:t>
            </a:r>
          </a:p>
          <a:p>
            <a:pPr marL="185595" indent="-185595">
              <a:spcBef>
                <a:spcPts val="650"/>
              </a:spcBef>
              <a:buFont typeface="Courier New" panose="02070309020205020404" pitchFamily="49" charset="0"/>
              <a:buChar char="o"/>
            </a:pPr>
            <a:r>
              <a:rPr lang="en-GB">
                <a:solidFill>
                  <a:srgbClr val="2F528F"/>
                </a:solidFill>
              </a:rPr>
              <a:t>Architecture Requirements, populating an Architecture Requirements Specification</a:t>
            </a:r>
          </a:p>
          <a:p>
            <a:pPr marL="185595" indent="-185595">
              <a:spcBef>
                <a:spcPts val="650"/>
              </a:spcBef>
              <a:buFont typeface="Courier New" panose="02070309020205020404" pitchFamily="49" charset="0"/>
              <a:buChar char="o"/>
            </a:pPr>
            <a:r>
              <a:rPr lang="en-GB">
                <a:solidFill>
                  <a:srgbClr val="2F528F"/>
                </a:solidFill>
              </a:rPr>
              <a:t>Requirements Impact Assessment</a:t>
            </a:r>
          </a:p>
          <a:p>
            <a:pPr>
              <a:spcBef>
                <a:spcPts val="650"/>
              </a:spcBef>
            </a:pPr>
            <a:endParaRPr lang="en-GB">
              <a:solidFill>
                <a:srgbClr val="2F528F"/>
              </a:solidFill>
            </a:endParaRPr>
          </a:p>
          <a:p>
            <a:pPr>
              <a:spcBef>
                <a:spcPts val="650"/>
              </a:spcBef>
            </a:pPr>
            <a:r>
              <a:rPr lang="en-GB" b="1">
                <a:solidFill>
                  <a:srgbClr val="2F528F"/>
                </a:solidFill>
              </a:rPr>
              <a:t>13.2 Inputs</a:t>
            </a:r>
          </a:p>
          <a:p>
            <a:pPr>
              <a:spcBef>
                <a:spcPts val="650"/>
              </a:spcBef>
            </a:pPr>
            <a:r>
              <a:rPr lang="en-GB">
                <a:solidFill>
                  <a:srgbClr val="2F528F"/>
                </a:solidFill>
              </a:rPr>
              <a:t>Inputs to the Requirements Management phase are:</a:t>
            </a:r>
          </a:p>
          <a:p>
            <a:pPr>
              <a:spcBef>
                <a:spcPts val="650"/>
              </a:spcBef>
            </a:pPr>
            <a:r>
              <a:rPr lang="en-GB">
                <a:solidFill>
                  <a:srgbClr val="2F528F"/>
                </a:solidFill>
              </a:rPr>
              <a:t>■A populated Architecture Repository(see the TOGAF Standard — Architecture Content)</a:t>
            </a:r>
          </a:p>
          <a:p>
            <a:pPr>
              <a:spcBef>
                <a:spcPts val="650"/>
              </a:spcBef>
            </a:pPr>
            <a:r>
              <a:rPr lang="en-GB">
                <a:solidFill>
                  <a:srgbClr val="2F528F"/>
                </a:solidFill>
              </a:rPr>
              <a:t>■Organizational Model for Enterprise Architecture (see the TOGAF Standard — Architecture</a:t>
            </a:r>
          </a:p>
          <a:p>
            <a:pPr>
              <a:spcBef>
                <a:spcPts val="650"/>
              </a:spcBef>
            </a:pPr>
            <a:r>
              <a:rPr lang="en-GB">
                <a:solidFill>
                  <a:srgbClr val="2F528F"/>
                </a:solidFill>
              </a:rPr>
              <a:t>Content), including:</a:t>
            </a:r>
          </a:p>
          <a:p>
            <a:pPr>
              <a:spcBef>
                <a:spcPts val="650"/>
              </a:spcBef>
            </a:pPr>
            <a:r>
              <a:rPr lang="en-GB">
                <a:solidFill>
                  <a:srgbClr val="2F528F"/>
                </a:solidFill>
              </a:rPr>
              <a:t>—Scope of organizations impacted</a:t>
            </a:r>
          </a:p>
          <a:p>
            <a:pPr>
              <a:spcBef>
                <a:spcPts val="650"/>
              </a:spcBef>
            </a:pPr>
            <a:r>
              <a:rPr lang="en-GB">
                <a:solidFill>
                  <a:srgbClr val="2F528F"/>
                </a:solidFill>
              </a:rPr>
              <a:t>—Maturity assessment, gaps, and resolution approach</a:t>
            </a:r>
          </a:p>
          <a:p>
            <a:pPr>
              <a:spcBef>
                <a:spcPts val="650"/>
              </a:spcBef>
            </a:pPr>
            <a:r>
              <a:rPr lang="en-GB">
                <a:solidFill>
                  <a:srgbClr val="2F528F"/>
                </a:solidFill>
              </a:rPr>
              <a:t>—Roles and responsibilities for architecture team(s)</a:t>
            </a:r>
          </a:p>
          <a:p>
            <a:pPr>
              <a:spcBef>
                <a:spcPts val="650"/>
              </a:spcBef>
            </a:pPr>
            <a:r>
              <a:rPr lang="en-GB">
                <a:solidFill>
                  <a:srgbClr val="2F528F"/>
                </a:solidFill>
              </a:rPr>
              <a:t>—Constraints on architecture work</a:t>
            </a:r>
          </a:p>
          <a:p>
            <a:pPr>
              <a:spcBef>
                <a:spcPts val="650"/>
              </a:spcBef>
            </a:pPr>
            <a:r>
              <a:rPr lang="en-GB">
                <a:solidFill>
                  <a:srgbClr val="2F528F"/>
                </a:solidFill>
              </a:rPr>
              <a:t>—Budget requirements</a:t>
            </a:r>
          </a:p>
          <a:p>
            <a:pPr>
              <a:spcBef>
                <a:spcPts val="650"/>
              </a:spcBef>
            </a:pPr>
            <a:r>
              <a:rPr lang="en-GB">
                <a:solidFill>
                  <a:srgbClr val="2F528F"/>
                </a:solidFill>
              </a:rPr>
              <a:t>—Governance and support strategy</a:t>
            </a:r>
          </a:p>
          <a:p>
            <a:pPr>
              <a:spcBef>
                <a:spcPts val="650"/>
              </a:spcBef>
            </a:pPr>
            <a:r>
              <a:rPr lang="en-GB">
                <a:solidFill>
                  <a:srgbClr val="2F528F"/>
                </a:solidFill>
              </a:rPr>
              <a:t>■Tailored Architecture Framework (see the TOGAF Standard — Architecture Content),</a:t>
            </a:r>
          </a:p>
          <a:p>
            <a:pPr>
              <a:spcBef>
                <a:spcPts val="650"/>
              </a:spcBef>
            </a:pPr>
            <a:r>
              <a:rPr lang="en-GB">
                <a:solidFill>
                  <a:srgbClr val="2F528F"/>
                </a:solidFill>
              </a:rPr>
              <a:t>including:</a:t>
            </a:r>
          </a:p>
          <a:p>
            <a:pPr>
              <a:spcBef>
                <a:spcPts val="650"/>
              </a:spcBef>
            </a:pPr>
            <a:r>
              <a:rPr lang="en-GB">
                <a:solidFill>
                  <a:srgbClr val="2F528F"/>
                </a:solidFill>
              </a:rPr>
              <a:t>—Tailored architecture method</a:t>
            </a:r>
          </a:p>
          <a:p>
            <a:pPr>
              <a:spcBef>
                <a:spcPts val="650"/>
              </a:spcBef>
            </a:pPr>
            <a:r>
              <a:rPr lang="en-GB">
                <a:solidFill>
                  <a:srgbClr val="2F528F"/>
                </a:solidFill>
              </a:rPr>
              <a:t>—Tailored architecture content (deliverables and artifacts)</a:t>
            </a:r>
          </a:p>
          <a:p>
            <a:pPr>
              <a:spcBef>
                <a:spcPts val="650"/>
              </a:spcBef>
            </a:pPr>
            <a:r>
              <a:rPr lang="en-GB">
                <a:solidFill>
                  <a:srgbClr val="2F528F"/>
                </a:solidFill>
              </a:rPr>
              <a:t>—Conﬁgured and deployed tools</a:t>
            </a:r>
          </a:p>
          <a:p>
            <a:pPr>
              <a:spcBef>
                <a:spcPts val="650"/>
              </a:spcBef>
            </a:pPr>
            <a:r>
              <a:rPr lang="en-GB">
                <a:solidFill>
                  <a:srgbClr val="2F528F"/>
                </a:solidFill>
              </a:rPr>
              <a:t>■Statement of Architecture Work (see the TOGAF Standard — Architecture Content)</a:t>
            </a:r>
          </a:p>
          <a:p>
            <a:pPr>
              <a:spcBef>
                <a:spcPts val="650"/>
              </a:spcBef>
            </a:pPr>
            <a:r>
              <a:rPr lang="en-GB">
                <a:solidFill>
                  <a:srgbClr val="2F528F"/>
                </a:solidFill>
              </a:rPr>
              <a:t>■Architecture Vision (see the TOGAF Standard — Architecture Content)</a:t>
            </a:r>
          </a:p>
          <a:p>
            <a:pPr>
              <a:spcBef>
                <a:spcPts val="650"/>
              </a:spcBef>
            </a:pPr>
            <a:r>
              <a:rPr lang="en-GB">
                <a:solidFill>
                  <a:srgbClr val="2F528F"/>
                </a:solidFill>
              </a:rPr>
              <a:t>■Architecture requirements, populating an Architecture Requirements Speciﬁcation (see the</a:t>
            </a:r>
          </a:p>
          <a:p>
            <a:pPr>
              <a:spcBef>
                <a:spcPts val="650"/>
              </a:spcBef>
            </a:pPr>
            <a:r>
              <a:rPr lang="en-GB">
                <a:solidFill>
                  <a:srgbClr val="2F528F"/>
                </a:solidFill>
              </a:rPr>
              <a:t>... CONTINUES ... SEE REFERENCE SPECIFIED</a:t>
            </a:r>
          </a:p>
          <a:p>
            <a:pPr>
              <a:spcBef>
                <a:spcPts val="650"/>
              </a:spcBef>
            </a:pPr>
            <a:endParaRPr lang="en-GB">
              <a:solidFill>
                <a:srgbClr val="2F528F"/>
              </a:solidFill>
            </a:endParaRPr>
          </a:p>
          <a:p>
            <a:pPr defTabSz="989838">
              <a:defRPr/>
            </a:pPr>
            <a:endParaRPr lang="en-GB">
              <a:solidFill>
                <a:srgbClr val="2F528F"/>
              </a:solidFill>
            </a:endParaRP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200</a:t>
            </a:fld>
            <a:endParaRPr lang="en-GB"/>
          </a:p>
        </p:txBody>
      </p:sp>
    </p:spTree>
    <p:extLst>
      <p:ext uri="{BB962C8B-B14F-4D97-AF65-F5344CB8AC3E}">
        <p14:creationId xmlns:p14="http://schemas.microsoft.com/office/powerpoint/2010/main" val="2016195036"/>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7.1b : Explain the inputs that can feed the Requirements Management phase.
See: TOGAF® Series Guide: A Practitioners’ Approach to Developing Enterprise Architecture Following the TOGAF® ADM : Page 54 : §6.1.1</a:t>
            </a:r>
          </a:p>
          <a:p>
            <a:endParaRPr lang="en-GB">
              <a:solidFill>
                <a:srgbClr val="2F528F"/>
              </a:solidFill>
            </a:endParaRPr>
          </a:p>
          <a:p>
            <a:r>
              <a:rPr lang="en-GB" b="1">
                <a:solidFill>
                  <a:srgbClr val="2F528F"/>
                </a:solidFill>
              </a:rPr>
              <a:t>Stakeholder Engagement and Requirements Management</a:t>
            </a:r>
          </a:p>
          <a:p>
            <a:pPr marL="185595" indent="-185595">
              <a:buFont typeface="Courier New" panose="02070309020205020404" pitchFamily="49" charset="0"/>
              <a:buChar char="o"/>
            </a:pPr>
            <a:r>
              <a:rPr lang="en-GB">
                <a:solidFill>
                  <a:srgbClr val="2F528F"/>
                </a:solidFill>
              </a:rPr>
              <a:t>The TOGAF Framework places Requirements Management … at the </a:t>
            </a:r>
            <a:r>
              <a:rPr lang="en-GB" err="1">
                <a:solidFill>
                  <a:srgbClr val="2F528F"/>
                </a:solidFill>
              </a:rPr>
              <a:t>center</a:t>
            </a:r>
            <a:r>
              <a:rPr lang="en-GB">
                <a:solidFill>
                  <a:srgbClr val="2F528F"/>
                </a:solidFill>
              </a:rPr>
              <a:t> of architecture development. </a:t>
            </a:r>
          </a:p>
          <a:p>
            <a:pPr marL="185595" indent="-185595">
              <a:buFont typeface="Courier New" panose="02070309020205020404" pitchFamily="49" charset="0"/>
              <a:buChar char="o"/>
            </a:pPr>
            <a:r>
              <a:rPr lang="en-GB">
                <a:solidFill>
                  <a:srgbClr val="2F528F"/>
                </a:solidFill>
              </a:rPr>
              <a:t> EA is developed in accordance with the preferences and priorities of their organization’s stakeholders. </a:t>
            </a:r>
          </a:p>
          <a:p>
            <a:pPr marL="185595" indent="-185595">
              <a:buFont typeface="Courier New" panose="02070309020205020404" pitchFamily="49" charset="0"/>
              <a:buChar char="o"/>
            </a:pPr>
            <a:r>
              <a:rPr lang="en-GB">
                <a:solidFill>
                  <a:srgbClr val="2F528F"/>
                </a:solidFill>
              </a:rPr>
              <a:t>Stakeholders own the architecture and the: </a:t>
            </a:r>
          </a:p>
          <a:p>
            <a:pPr marL="680514" lvl="1" indent="-185595">
              <a:buFont typeface="Arial" panose="020B0604020202020204" pitchFamily="34" charset="0"/>
              <a:buChar char="•"/>
            </a:pPr>
            <a:r>
              <a:rPr lang="en-GB">
                <a:solidFill>
                  <a:srgbClr val="2F528F"/>
                </a:solidFill>
              </a:rPr>
              <a:t>Value</a:t>
            </a:r>
          </a:p>
          <a:p>
            <a:pPr marL="680514" lvl="1" indent="-185595">
              <a:buFont typeface="Arial" panose="020B0604020202020204" pitchFamily="34" charset="0"/>
              <a:buChar char="•"/>
            </a:pPr>
            <a:r>
              <a:rPr lang="en-GB">
                <a:solidFill>
                  <a:srgbClr val="2F528F"/>
                </a:solidFill>
              </a:rPr>
              <a:t>Preference</a:t>
            </a:r>
          </a:p>
          <a:p>
            <a:pPr marL="680514" lvl="1" indent="-185595">
              <a:buFont typeface="Arial" panose="020B0604020202020204" pitchFamily="34" charset="0"/>
              <a:buChar char="•"/>
            </a:pPr>
            <a:r>
              <a:rPr lang="en-GB">
                <a:solidFill>
                  <a:srgbClr val="2F528F"/>
                </a:solidFill>
              </a:rPr>
              <a:t>Priority</a:t>
            </a:r>
          </a:p>
          <a:p>
            <a:pPr marL="494919" lvl="1" indent="0">
              <a:buFont typeface="Arial" panose="020B0604020202020204" pitchFamily="34" charset="0"/>
              <a:buNone/>
            </a:pPr>
            <a:r>
              <a:rPr lang="en-GB">
                <a:solidFill>
                  <a:srgbClr val="2F528F"/>
                </a:solidFill>
              </a:rPr>
              <a:t>that the architecture is expected to enable.</a:t>
            </a:r>
          </a:p>
          <a:p>
            <a:pPr marL="185595" indent="-185595">
              <a:buFont typeface="Courier New" panose="02070309020205020404" pitchFamily="49" charset="0"/>
              <a:buChar char="o"/>
            </a:pPr>
            <a:r>
              <a:rPr lang="en-GB">
                <a:solidFill>
                  <a:srgbClr val="2F528F"/>
                </a:solidFill>
              </a:rPr>
              <a:t>Effective requirements management is dependent upon clear traceability from the organization’s:</a:t>
            </a:r>
          </a:p>
          <a:p>
            <a:pPr marL="680514" lvl="1" indent="-185595">
              <a:buFont typeface="Arial" panose="020B0604020202020204" pitchFamily="34" charset="0"/>
              <a:buChar char="•"/>
            </a:pPr>
            <a:r>
              <a:rPr lang="en-GB">
                <a:solidFill>
                  <a:srgbClr val="2F528F"/>
                </a:solidFill>
              </a:rPr>
              <a:t>Vision</a:t>
            </a:r>
          </a:p>
          <a:p>
            <a:pPr marL="680514" lvl="1" indent="-185595">
              <a:buFont typeface="Arial" panose="020B0604020202020204" pitchFamily="34" charset="0"/>
              <a:buChar char="•"/>
            </a:pPr>
            <a:r>
              <a:rPr lang="en-GB">
                <a:solidFill>
                  <a:srgbClr val="2F528F"/>
                </a:solidFill>
              </a:rPr>
              <a:t>Mission</a:t>
            </a:r>
          </a:p>
          <a:p>
            <a:pPr marL="680514" lvl="1" indent="-185595">
              <a:buFont typeface="Arial" panose="020B0604020202020204" pitchFamily="34" charset="0"/>
              <a:buChar char="•"/>
            </a:pPr>
            <a:r>
              <a:rPr lang="en-GB">
                <a:solidFill>
                  <a:srgbClr val="2F528F"/>
                </a:solidFill>
              </a:rPr>
              <a:t>Business model</a:t>
            </a:r>
          </a:p>
          <a:p>
            <a:pPr marL="680514" lvl="1" indent="-185595">
              <a:buFont typeface="Arial" panose="020B0604020202020204" pitchFamily="34" charset="0"/>
              <a:buChar char="•"/>
            </a:pPr>
            <a:r>
              <a:rPr lang="en-GB">
                <a:solidFill>
                  <a:srgbClr val="2F528F"/>
                </a:solidFill>
              </a:rPr>
              <a:t>Strategies </a:t>
            </a:r>
          </a:p>
          <a:p>
            <a:r>
              <a:rPr lang="en-GB">
                <a:solidFill>
                  <a:srgbClr val="2F528F"/>
                </a:solidFill>
              </a:rPr>
              <a:t>through the most detailed Statement of Requirement.</a:t>
            </a:r>
          </a:p>
          <a:p>
            <a:endParaRPr lang="en-GB" b="1">
              <a:solidFill>
                <a:srgbClr val="2F528F"/>
              </a:solidFill>
            </a:endParaRPr>
          </a:p>
          <a:p>
            <a:r>
              <a:rPr lang="en-GB" b="1">
                <a:solidFill>
                  <a:srgbClr val="2F528F"/>
                </a:solidFill>
              </a:rPr>
              <a:t>6.1.1 Stakeholder Engagement and Requirements Management </a:t>
            </a:r>
          </a:p>
          <a:p>
            <a:r>
              <a:rPr lang="en-GB">
                <a:solidFill>
                  <a:srgbClr val="2F528F"/>
                </a:solidFill>
              </a:rPr>
              <a:t>The TOGAF framework places requirements management and stakeholder engagement at the </a:t>
            </a:r>
            <a:r>
              <a:rPr lang="en-GB" err="1">
                <a:solidFill>
                  <a:srgbClr val="2F528F"/>
                </a:solidFill>
              </a:rPr>
              <a:t>center</a:t>
            </a:r>
            <a:r>
              <a:rPr lang="en-GB">
                <a:solidFill>
                  <a:srgbClr val="2F528F"/>
                </a:solidFill>
              </a:rPr>
              <a:t> of architecture development. Practitioners develop EA in accordance with the preferences and priorities of their organization’s stakeholders. Architecture is never sold to a stakeholder. Stakeholder preferences are never manipulated. </a:t>
            </a:r>
          </a:p>
          <a:p>
            <a:r>
              <a:rPr lang="en-GB">
                <a:solidFill>
                  <a:srgbClr val="2F528F"/>
                </a:solidFill>
              </a:rPr>
              <a:t>Stakeholders own the architecture and the value preference and priority the architecture is expected to enable. Practitioners must completely submerge their preferences, biases, and</a:t>
            </a:r>
          </a:p>
          <a:p>
            <a:r>
              <a:rPr lang="en-GB">
                <a:solidFill>
                  <a:srgbClr val="2F528F"/>
                </a:solidFill>
              </a:rPr>
              <a:t>priorities. Practitioners must act for their stakeholders. </a:t>
            </a:r>
          </a:p>
          <a:p>
            <a:r>
              <a:rPr lang="en-GB">
                <a:solidFill>
                  <a:srgbClr val="2F528F"/>
                </a:solidFill>
              </a:rPr>
              <a:t>This is one of the most difficult activities a Practitioner must perform. Good Practitioners are passionately engaged in the future of their organization, as well as participating in defining and realizing the target state. Practitioners typically perform several roles: they will act as Subject Matter Experts (SMEs) and agents for their stakeholders in addition to developing architecture –</a:t>
            </a:r>
          </a:p>
          <a:p>
            <a:r>
              <a:rPr lang="en-GB">
                <a:solidFill>
                  <a:srgbClr val="2F528F"/>
                </a:solidFill>
              </a:rPr>
              <a:t>see Chapter 15 for a discussion of roles. As an SME, the Practitioner is a source of expert advice. As an agent, the Practitioner may speak on behalf of a stakeholder. In order to be</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201</a:t>
            </a:fld>
            <a:endParaRPr lang="en-GB"/>
          </a:p>
        </p:txBody>
      </p:sp>
    </p:spTree>
    <p:extLst>
      <p:ext uri="{BB962C8B-B14F-4D97-AF65-F5344CB8AC3E}">
        <p14:creationId xmlns:p14="http://schemas.microsoft.com/office/powerpoint/2010/main" val="864563222"/>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M-5</a:t>
            </a:r>
          </a:p>
          <a:p>
            <a:r>
              <a:rPr lang="en-GB">
                <a:solidFill>
                  <a:srgbClr val="2F528F"/>
                </a:solidFill>
              </a:rPr>
              <a:t>Level=2 : L.O.= 7.1b : Explain the inputs that can feed the Requirements Management phase.</a:t>
            </a:r>
            <a:br>
              <a:rPr lang="en-GB">
                <a:solidFill>
                  <a:srgbClr val="2F528F"/>
                </a:solidFill>
              </a:rPr>
            </a:br>
            <a:r>
              <a:rPr lang="en-GB">
                <a:solidFill>
                  <a:srgbClr val="2F528F"/>
                </a:solidFill>
              </a:rPr>
              <a:t>See: TOGAF® Series Guide: A Practitioners’ Approach to Developing Enterprise Architecture Following the TOGAF® ADM : Page 54 : §6.1.1 </a:t>
            </a:r>
          </a:p>
          <a:p>
            <a:endParaRPr lang="en-GB">
              <a:solidFill>
                <a:srgbClr val="2F528F"/>
              </a:solidFill>
            </a:endParaRPr>
          </a:p>
          <a:p>
            <a:r>
              <a:rPr lang="en-GB" b="1">
                <a:solidFill>
                  <a:srgbClr val="2F528F"/>
                </a:solidFill>
              </a:rPr>
              <a:t>Trade-Off</a:t>
            </a:r>
          </a:p>
          <a:p>
            <a:pPr marL="309324" indent="-309324">
              <a:buFont typeface="Courier New" panose="02070309020205020404" pitchFamily="49" charset="0"/>
              <a:buChar char="o"/>
            </a:pPr>
            <a:r>
              <a:rPr lang="en-GB">
                <a:solidFill>
                  <a:srgbClr val="2F528F"/>
                </a:solidFill>
              </a:rPr>
              <a:t>Facilitating trade-off is often more valuable than finalizing an architecture description.</a:t>
            </a:r>
          </a:p>
          <a:p>
            <a:pPr marL="309324" indent="-309324">
              <a:buFont typeface="Courier New" panose="02070309020205020404" pitchFamily="49" charset="0"/>
              <a:buChar char="o"/>
            </a:pPr>
            <a:r>
              <a:rPr lang="en-GB">
                <a:solidFill>
                  <a:srgbClr val="2F528F"/>
                </a:solidFill>
              </a:rPr>
              <a:t>Good architecture addresses complex problems.</a:t>
            </a:r>
          </a:p>
          <a:p>
            <a:pPr marL="309324" indent="-309324">
              <a:buFont typeface="Courier New" panose="02070309020205020404" pitchFamily="49" charset="0"/>
              <a:buChar char="o"/>
            </a:pPr>
            <a:r>
              <a:rPr lang="en-GB">
                <a:solidFill>
                  <a:srgbClr val="2F528F"/>
                </a:solidFill>
              </a:rPr>
              <a:t>Complex problems do not have clear/unambiguous best answers - they have reasonable compromises.</a:t>
            </a:r>
          </a:p>
          <a:p>
            <a:pPr marL="309324" indent="-309324">
              <a:buFont typeface="Courier New" panose="02070309020205020404" pitchFamily="49" charset="0"/>
              <a:buChar char="o"/>
            </a:pPr>
            <a:r>
              <a:rPr lang="en-GB">
                <a:solidFill>
                  <a:srgbClr val="2F528F"/>
                </a:solidFill>
              </a:rPr>
              <a:t>Trade-off requires a compromise between one stakeholder’s preferences as well as between different stakeholders’ preferences.</a:t>
            </a:r>
          </a:p>
          <a:p>
            <a:pPr marL="309324" indent="-309324">
              <a:buFont typeface="Courier New" panose="02070309020205020404" pitchFamily="49" charset="0"/>
              <a:buChar char="o"/>
            </a:pPr>
            <a:r>
              <a:rPr lang="en-GB">
                <a:solidFill>
                  <a:srgbClr val="2F528F"/>
                </a:solidFill>
              </a:rPr>
              <a:t>Effective trade-off requires understanding value preference and priority as well as the scope of change necessary to realize the target.</a:t>
            </a:r>
          </a:p>
          <a:p>
            <a:pPr marL="309324" indent="-309324">
              <a:buFont typeface="Courier New" panose="02070309020205020404" pitchFamily="49" charset="0"/>
              <a:buChar char="o"/>
            </a:pPr>
            <a:r>
              <a:rPr lang="en-GB">
                <a:solidFill>
                  <a:srgbClr val="2F528F"/>
                </a:solidFill>
              </a:rPr>
              <a:t>As a rule, stakeholders underperform when that trade-off stands beyond their span of control or span of interest. Stakeholders underperform when the trade-off involves the preferences of different stakeholders.</a:t>
            </a:r>
          </a:p>
          <a:p>
            <a:pPr marL="309324" indent="-309324">
              <a:buFont typeface="Courier New" panose="02070309020205020404" pitchFamily="49" charset="0"/>
              <a:buChar char="o"/>
            </a:pPr>
            <a:r>
              <a:rPr lang="en-GB">
                <a:solidFill>
                  <a:srgbClr val="2F528F"/>
                </a:solidFill>
              </a:rPr>
              <a:t>Stakeholders overemphasize the role and preferences of their portion of the organization.</a:t>
            </a:r>
          </a:p>
          <a:p>
            <a:pPr marL="309324" indent="-309324">
              <a:buFont typeface="Courier New" panose="02070309020205020404" pitchFamily="49" charset="0"/>
              <a:buChar char="o"/>
            </a:pPr>
            <a:r>
              <a:rPr lang="en-GB">
                <a:solidFill>
                  <a:srgbClr val="2F528F"/>
                </a:solidFill>
              </a:rPr>
              <a:t>EAs are very valuable facilitating trade-off between stakeholders and across organizational boundaries. </a:t>
            </a:r>
          </a:p>
          <a:p>
            <a:pPr marL="309324" indent="-309324">
              <a:buFont typeface="Courier New" panose="02070309020205020404" pitchFamily="49" charset="0"/>
              <a:buChar char="o"/>
            </a:pPr>
            <a:r>
              <a:rPr lang="en-GB">
                <a:solidFill>
                  <a:srgbClr val="2F528F"/>
                </a:solidFill>
              </a:rPr>
              <a:t>This facilitation allows different stakeholders to effectively measure preferences, priorities, and costs that they do not intuitively understand.</a:t>
            </a:r>
          </a:p>
          <a:p>
            <a:pPr marL="309324" indent="-309324">
              <a:buFont typeface="Courier New" panose="02070309020205020404" pitchFamily="49" charset="0"/>
              <a:buChar char="o"/>
            </a:pPr>
            <a:r>
              <a:rPr lang="en-GB">
                <a:solidFill>
                  <a:srgbClr val="2F528F"/>
                </a:solidFill>
              </a:rPr>
              <a:t>Best practice EA finds the best fit across competing preference, priority, and value. </a:t>
            </a:r>
          </a:p>
          <a:p>
            <a:pPr marL="309324" indent="-309324">
              <a:buFont typeface="Courier New" panose="02070309020205020404" pitchFamily="49" charset="0"/>
              <a:buChar char="o"/>
            </a:pPr>
            <a:r>
              <a:rPr lang="en-GB">
                <a:solidFill>
                  <a:srgbClr val="2F528F"/>
                </a:solidFill>
              </a:rPr>
              <a:t>In facilitating the trade-off discussion, chase down all impacts and think through the end game needs.</a:t>
            </a:r>
          </a:p>
          <a:p>
            <a:pPr marL="309324" indent="-309324">
              <a:buFont typeface="Courier New" panose="02070309020205020404" pitchFamily="49" charset="0"/>
              <a:buChar char="o"/>
            </a:pPr>
            <a:r>
              <a:rPr lang="en-GB">
                <a:solidFill>
                  <a:srgbClr val="2F528F"/>
                </a:solidFill>
              </a:rPr>
              <a:t>Work with the Enterprise risk management process to surface requisite dimensions.</a:t>
            </a:r>
          </a:p>
          <a:p>
            <a:pPr marL="309324" indent="-309324">
              <a:buFont typeface="Courier New" panose="02070309020205020404" pitchFamily="49" charset="0"/>
              <a:buChar char="o"/>
            </a:pPr>
            <a:r>
              <a:rPr lang="en-GB">
                <a:solidFill>
                  <a:srgbClr val="2F528F"/>
                </a:solidFill>
              </a:rPr>
              <a:t>Think through all transition states. </a:t>
            </a:r>
          </a:p>
          <a:p>
            <a:pPr marL="309324" indent="-309324">
              <a:buFont typeface="Courier New" panose="02070309020205020404" pitchFamily="49" charset="0"/>
              <a:buChar char="o"/>
            </a:pPr>
            <a:r>
              <a:rPr lang="en-GB">
                <a:solidFill>
                  <a:srgbClr val="2F528F"/>
                </a:solidFill>
              </a:rPr>
              <a:t>EAs should not underestimate the value their organization receives from facilitation of trade-off across organizational boundaries.</a:t>
            </a:r>
          </a:p>
          <a:p>
            <a:endParaRPr lang="en-GB">
              <a:solidFill>
                <a:srgbClr val="2F528F"/>
              </a:solidFill>
            </a:endParaRPr>
          </a:p>
          <a:p>
            <a:r>
              <a:rPr lang="en-GB">
                <a:solidFill>
                  <a:srgbClr val="2F528F"/>
                </a:solidFill>
              </a:rPr>
              <a:t>6.1.2 Trade-Off </a:t>
            </a:r>
          </a:p>
          <a:p>
            <a:r>
              <a:rPr lang="en-GB">
                <a:solidFill>
                  <a:srgbClr val="2F528F"/>
                </a:solidFill>
              </a:rPr>
              <a:t>One of the most valuable activities a Practitioner will perform during architecture development is facilitating the stakeholders’ trade-off decision. Facilitating trade-off is often more valuable than finalizing an architecture description. Good architecture addresses complex problems.</a:t>
            </a:r>
          </a:p>
          <a:p>
            <a:r>
              <a:rPr lang="en-GB">
                <a:solidFill>
                  <a:srgbClr val="2F528F"/>
                </a:solidFill>
              </a:rPr>
              <a:t>Complex problems do not have clear, unambiguous best answers. Instead, they have reasonable compromises.</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202</a:t>
            </a:fld>
            <a:endParaRPr lang="en-GB"/>
          </a:p>
        </p:txBody>
      </p:sp>
    </p:spTree>
    <p:extLst>
      <p:ext uri="{BB962C8B-B14F-4D97-AF65-F5344CB8AC3E}">
        <p14:creationId xmlns:p14="http://schemas.microsoft.com/office/powerpoint/2010/main" val="4021290198"/>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7.2a : Explain how the Requirements Management steps correspond to ADM phase steps.
See: TOGAF® Standard – Architecture Development Method : Page 131 : §13.3</a:t>
            </a:r>
          </a:p>
          <a:p>
            <a:endParaRPr lang="en-GB">
              <a:solidFill>
                <a:srgbClr val="2F528F"/>
              </a:solidFill>
            </a:endParaRPr>
          </a:p>
          <a:p>
            <a:r>
              <a:rPr lang="en-GB" b="1">
                <a:solidFill>
                  <a:srgbClr val="2F528F"/>
                </a:solidFill>
              </a:rPr>
              <a:t>13.3 Steps</a:t>
            </a:r>
          </a:p>
          <a:p>
            <a:r>
              <a:rPr lang="en-GB">
                <a:solidFill>
                  <a:srgbClr val="2F528F"/>
                </a:solidFill>
              </a:rPr>
              <a:t>The steps in the Requirements Management phase are described in the table below:</a:t>
            </a:r>
          </a:p>
        </p:txBody>
      </p:sp>
      <p:sp>
        <p:nvSpPr>
          <p:cNvPr id="4" name="Slide Number Placeholder 3"/>
          <p:cNvSpPr>
            <a:spLocks noGrp="1"/>
          </p:cNvSpPr>
          <p:nvPr>
            <p:ph type="sldNum" sz="quarter" idx="5"/>
          </p:nvPr>
        </p:nvSpPr>
        <p:spPr/>
        <p:txBody>
          <a:bodyPr/>
          <a:lstStyle/>
          <a:p>
            <a:fld id="{49B2B318-3A70-499F-B2BE-07B8A16F998B}" type="slidenum">
              <a:rPr lang="en-GB" smtClean="0"/>
              <a:t>203</a:t>
            </a:fld>
            <a:endParaRPr lang="en-GB"/>
          </a:p>
        </p:txBody>
      </p:sp>
    </p:spTree>
    <p:extLst>
      <p:ext uri="{BB962C8B-B14F-4D97-AF65-F5344CB8AC3E}">
        <p14:creationId xmlns:p14="http://schemas.microsoft.com/office/powerpoint/2010/main" val="137484717"/>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7.2a : Explain how the Requirements Management steps correspond to ADM phase steps.
See : TOGAF® Standard – Architecture Development Method : Page 131 : §13.3</a:t>
            </a:r>
          </a:p>
          <a:p>
            <a:endParaRPr lang="en-GB">
              <a:solidFill>
                <a:srgbClr val="2F528F"/>
              </a:solidFill>
            </a:endParaRPr>
          </a:p>
          <a:p>
            <a:r>
              <a:rPr lang="en-GB" b="1">
                <a:solidFill>
                  <a:srgbClr val="2F528F"/>
                </a:solidFill>
              </a:rPr>
              <a:t>13.3 Steps</a:t>
            </a:r>
          </a:p>
          <a:p>
            <a:r>
              <a:rPr lang="en-GB">
                <a:solidFill>
                  <a:srgbClr val="2F528F"/>
                </a:solidFill>
              </a:rPr>
              <a:t>The steps in the Requirements Management phase are described in the table below:</a:t>
            </a:r>
          </a:p>
        </p:txBody>
      </p:sp>
      <p:sp>
        <p:nvSpPr>
          <p:cNvPr id="4" name="Slide Number Placeholder 3"/>
          <p:cNvSpPr>
            <a:spLocks noGrp="1"/>
          </p:cNvSpPr>
          <p:nvPr>
            <p:ph type="sldNum" sz="quarter" idx="5"/>
          </p:nvPr>
        </p:nvSpPr>
        <p:spPr/>
        <p:txBody>
          <a:bodyPr/>
          <a:lstStyle/>
          <a:p>
            <a:fld id="{49B2B318-3A70-499F-B2BE-07B8A16F998B}" type="slidenum">
              <a:rPr lang="en-GB" smtClean="0"/>
              <a:t>204</a:t>
            </a:fld>
            <a:endParaRPr lang="en-GB"/>
          </a:p>
        </p:txBody>
      </p:sp>
    </p:spTree>
    <p:extLst>
      <p:ext uri="{BB962C8B-B14F-4D97-AF65-F5344CB8AC3E}">
        <p14:creationId xmlns:p14="http://schemas.microsoft.com/office/powerpoint/2010/main" val="4287925482"/>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Q-44 M-58</a:t>
            </a:r>
          </a:p>
          <a:p>
            <a:r>
              <a:rPr lang="en-GB">
                <a:solidFill>
                  <a:srgbClr val="2F528F"/>
                </a:solidFill>
              </a:rPr>
              <a:t>Level=2 : L.O.= 7.3a : Explain the purpose of the outputs of Requirements Management.</a:t>
            </a:r>
            <a:br>
              <a:rPr lang="en-GB">
                <a:solidFill>
                  <a:srgbClr val="2F528F"/>
                </a:solidFill>
              </a:rPr>
            </a:br>
            <a:r>
              <a:rPr lang="en-GB">
                <a:solidFill>
                  <a:srgbClr val="2F528F"/>
                </a:solidFill>
              </a:rPr>
              <a:t>See: TOGAF® Standard – Architecture Development Method : Page 134 : §13.4 </a:t>
            </a:r>
          </a:p>
          <a:p>
            <a:endParaRPr lang="en-GB">
              <a:solidFill>
                <a:srgbClr val="2F528F"/>
              </a:solidFill>
            </a:endParaRPr>
          </a:p>
          <a:p>
            <a:r>
              <a:rPr lang="en-GB" b="1">
                <a:solidFill>
                  <a:srgbClr val="2F528F"/>
                </a:solidFill>
              </a:rPr>
              <a:t>Outputs</a:t>
            </a:r>
          </a:p>
          <a:p>
            <a:r>
              <a:rPr lang="en-GB">
                <a:solidFill>
                  <a:srgbClr val="2F528F"/>
                </a:solidFill>
              </a:rPr>
              <a:t>The outputs of the Requirements Management process may include, but are not restricted to:</a:t>
            </a:r>
          </a:p>
          <a:p>
            <a:pPr marL="309324" indent="-309324">
              <a:buFont typeface="Courier New" panose="02070309020205020404" pitchFamily="49" charset="0"/>
              <a:buChar char="o"/>
            </a:pPr>
            <a:r>
              <a:rPr lang="en-GB">
                <a:solidFill>
                  <a:srgbClr val="2F528F"/>
                </a:solidFill>
              </a:rPr>
              <a:t>Requirements Impact Assessment </a:t>
            </a:r>
          </a:p>
          <a:p>
            <a:pPr marL="309324" indent="-309324">
              <a:buFont typeface="Courier New" panose="02070309020205020404" pitchFamily="49" charset="0"/>
              <a:buChar char="o"/>
            </a:pPr>
            <a:r>
              <a:rPr lang="en-GB">
                <a:solidFill>
                  <a:srgbClr val="2F528F"/>
                </a:solidFill>
              </a:rPr>
              <a:t>Updated Architecture Requirements Specification, if necessary</a:t>
            </a:r>
          </a:p>
          <a:p>
            <a:endParaRPr lang="en-GB">
              <a:solidFill>
                <a:srgbClr val="2F528F"/>
              </a:solidFill>
            </a:endParaRPr>
          </a:p>
          <a:p>
            <a:r>
              <a:rPr lang="en-GB">
                <a:solidFill>
                  <a:srgbClr val="2F528F"/>
                </a:solidFill>
              </a:rPr>
              <a:t>The TOGAF Standard — Architecture Content contains a detailed description of architectural artifacts.</a:t>
            </a:r>
          </a:p>
          <a:p>
            <a:r>
              <a:rPr lang="en-GB">
                <a:solidFill>
                  <a:srgbClr val="2F528F"/>
                </a:solidFill>
              </a:rPr>
              <a:t>The Architecture Requirements Repository will be updated as part of the Requirements Management phase and should contain all requirements information.</a:t>
            </a:r>
          </a:p>
          <a:p>
            <a:r>
              <a:rPr lang="en-GB">
                <a:solidFill>
                  <a:srgbClr val="2F528F"/>
                </a:solidFill>
              </a:rPr>
              <a:t>When new requirements arise, or existing ones are changed, a Requirements Impact Statement is generated, which identifies the phases of the ADM that need to be revisited to address the changes. The statement goes through various iterations until the final version, which includes the full implications of the requirements (e.g., costs, timescales, and business metrics) on the architecture development. Once requirements for the current ADM cycle have been finalized then the Architecture Requirements Specification should be updated.</a:t>
            </a:r>
          </a:p>
          <a:p>
            <a:endParaRPr lang="en-GB">
              <a:solidFill>
                <a:srgbClr val="2F528F"/>
              </a:solidFill>
            </a:endParaRPr>
          </a:p>
          <a:p>
            <a:r>
              <a:rPr lang="en-GB" b="1">
                <a:solidFill>
                  <a:srgbClr val="2F528F"/>
                </a:solidFill>
              </a:rPr>
              <a:t>13.4 Outputs</a:t>
            </a:r>
          </a:p>
          <a:p>
            <a:r>
              <a:rPr lang="en-GB">
                <a:solidFill>
                  <a:srgbClr val="2F528F"/>
                </a:solidFill>
              </a:rPr>
              <a:t>The outputs of the Requirements Management process may include, but are not restricted to:</a:t>
            </a:r>
          </a:p>
          <a:p>
            <a:r>
              <a:rPr lang="en-GB">
                <a:solidFill>
                  <a:srgbClr val="2F528F"/>
                </a:solidFill>
              </a:rPr>
              <a:t>■Requirements Impact Assessment (see the TOGAF Standard — Architecture Content)</a:t>
            </a:r>
          </a:p>
          <a:p>
            <a:r>
              <a:rPr lang="en-GB">
                <a:solidFill>
                  <a:srgbClr val="2F528F"/>
                </a:solidFill>
              </a:rPr>
              <a:t>■Updated Architecture Requirements Speciﬁcation (see the TOGAF Standard — Architecture Content: Architecture Requirements Speciﬁcation), if necessary.</a:t>
            </a:r>
          </a:p>
          <a:p>
            <a:endParaRPr lang="en-GB">
              <a:solidFill>
                <a:srgbClr val="2F528F"/>
              </a:solidFill>
            </a:endParaRPr>
          </a:p>
          <a:p>
            <a:r>
              <a:rPr lang="en-GB">
                <a:solidFill>
                  <a:srgbClr val="2F528F"/>
                </a:solidFill>
              </a:rPr>
              <a:t>The TOGAF Standard — Architecture Content contains a detailed description of architectural artifacts which may be produced in this phase, describing them in detail and relating them to entities, attributes, and relationships in the TOGAF Enterprise Metamodel.</a:t>
            </a:r>
          </a:p>
          <a:p>
            <a:r>
              <a:rPr lang="en-GB">
                <a:solidFill>
                  <a:srgbClr val="2F528F"/>
                </a:solidFill>
              </a:rPr>
              <a:t>The Architecture Requirements Repository will be updated as part of the Requirements Management phase and should contain all requirements information.</a:t>
            </a:r>
          </a:p>
          <a:p>
            <a:r>
              <a:rPr lang="en-GB">
                <a:solidFill>
                  <a:srgbClr val="2F528F"/>
                </a:solidFill>
              </a:rPr>
              <a:t>When new requirements arise, or existing ones are changed, a Requirements Impact Statement is generated, which identiﬁes the phases of the ADM that need to be revisited to address the changes. The statement goes through various iterations until the ﬁnal version, which includes the full implications of the requirements (e.g., costs, timescales, and business metrics) on the architecture development. Once requirements for the current ADM cycle have been ﬁnalized, then the Architecture Requirements Speciﬁcation should be updated.</a:t>
            </a:r>
          </a:p>
          <a:p>
            <a:r>
              <a:rPr lang="en-GB">
                <a:solidFill>
                  <a:srgbClr val="2F528F"/>
                </a:solidFill>
              </a:rPr>
              <a:t>
</a:t>
            </a:r>
          </a:p>
        </p:txBody>
      </p:sp>
      <p:sp>
        <p:nvSpPr>
          <p:cNvPr id="4" name="Slide Number Placeholder 3"/>
          <p:cNvSpPr>
            <a:spLocks noGrp="1"/>
          </p:cNvSpPr>
          <p:nvPr>
            <p:ph type="sldNum" sz="quarter" idx="5"/>
          </p:nvPr>
        </p:nvSpPr>
        <p:spPr/>
        <p:txBody>
          <a:bodyPr/>
          <a:lstStyle/>
          <a:p>
            <a:fld id="{49B2B318-3A70-499F-B2BE-07B8A16F998B}" type="slidenum">
              <a:rPr lang="en-GB" smtClean="0"/>
              <a:t>205</a:t>
            </a:fld>
            <a:endParaRPr lang="en-GB"/>
          </a:p>
        </p:txBody>
      </p:sp>
    </p:spTree>
    <p:extLst>
      <p:ext uri="{BB962C8B-B14F-4D97-AF65-F5344CB8AC3E}">
        <p14:creationId xmlns:p14="http://schemas.microsoft.com/office/powerpoint/2010/main" val="339674860"/>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206</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207</a:t>
            </a:fld>
            <a:endParaRPr lang="en-GB"/>
          </a:p>
        </p:txBody>
      </p:sp>
    </p:spTree>
    <p:extLst>
      <p:ext uri="{BB962C8B-B14F-4D97-AF65-F5344CB8AC3E}">
        <p14:creationId xmlns:p14="http://schemas.microsoft.com/office/powerpoint/2010/main" val="1456295934"/>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208</a:t>
            </a:fld>
            <a:endParaRPr lang="en-GB"/>
          </a:p>
        </p:txBody>
      </p:sp>
    </p:spTree>
    <p:extLst>
      <p:ext uri="{BB962C8B-B14F-4D97-AF65-F5344CB8AC3E}">
        <p14:creationId xmlns:p14="http://schemas.microsoft.com/office/powerpoint/2010/main" val="3890185913"/>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209</a:t>
            </a:fld>
            <a:endParaRPr lang="en-GB"/>
          </a:p>
        </p:txBody>
      </p:sp>
    </p:spTree>
    <p:extLst>
      <p:ext uri="{BB962C8B-B14F-4D97-AF65-F5344CB8AC3E}">
        <p14:creationId xmlns:p14="http://schemas.microsoft.com/office/powerpoint/2010/main" val="12219760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Level=2 : L.O.= 8.12b : Explain the technique of gap analysis and where it can be applied.
See: TOGAF® Standard – ADM Techniques : Page 46 : §5.2</a:t>
            </a:r>
          </a:p>
          <a:p>
            <a:endParaRPr lang="en-GB" sz="1100">
              <a:solidFill>
                <a:srgbClr val="2F528F"/>
              </a:solidFill>
            </a:endParaRPr>
          </a:p>
          <a:p>
            <a:r>
              <a:rPr lang="en-GB" sz="1100" b="1">
                <a:solidFill>
                  <a:srgbClr val="2F528F"/>
                </a:solidFill>
              </a:rPr>
              <a:t>Suggested Steps</a:t>
            </a:r>
          </a:p>
          <a:p>
            <a:pPr marL="185595" indent="-185595">
              <a:buFont typeface="Courier New" panose="02070309020205020404" pitchFamily="49" charset="0"/>
              <a:buChar char="o"/>
            </a:pPr>
            <a:r>
              <a:rPr lang="en-GB" sz="1100">
                <a:solidFill>
                  <a:srgbClr val="2F528F"/>
                </a:solidFill>
              </a:rPr>
              <a:t>Draw up a matrix with:</a:t>
            </a:r>
          </a:p>
          <a:p>
            <a:pPr marL="680514" lvl="1" indent="-185595">
              <a:buFont typeface="Arial" panose="020B0604020202020204" pitchFamily="34" charset="0"/>
              <a:buChar char="•"/>
            </a:pPr>
            <a:r>
              <a:rPr lang="en-GB" sz="1100">
                <a:solidFill>
                  <a:srgbClr val="2F528F"/>
                </a:solidFill>
              </a:rPr>
              <a:t>all the ABBs of the Baseline Architecture on the vertical axis </a:t>
            </a:r>
          </a:p>
          <a:p>
            <a:pPr marL="680514" lvl="1" indent="-185595">
              <a:buFont typeface="Arial" panose="020B0604020202020204" pitchFamily="34" charset="0"/>
              <a:buChar char="•"/>
            </a:pPr>
            <a:r>
              <a:rPr lang="en-GB" sz="1100">
                <a:solidFill>
                  <a:srgbClr val="2F528F"/>
                </a:solidFill>
              </a:rPr>
              <a:t>all the ABBs of the Target Architecture on the horizontal axis</a:t>
            </a:r>
          </a:p>
          <a:p>
            <a:pPr marL="185595" indent="-185595">
              <a:buFont typeface="Courier New" panose="02070309020205020404" pitchFamily="49" charset="0"/>
              <a:buChar char="o"/>
            </a:pPr>
            <a:r>
              <a:rPr lang="en-GB" sz="1100">
                <a:solidFill>
                  <a:srgbClr val="2F528F"/>
                </a:solidFill>
              </a:rPr>
              <a:t>Add to the Baseline Architecture axis a final row labelled "New", and to the Target Architecture axis a final column </a:t>
            </a:r>
            <a:r>
              <a:rPr lang="en-GB" sz="1100" err="1">
                <a:solidFill>
                  <a:srgbClr val="2F528F"/>
                </a:solidFill>
              </a:rPr>
              <a:t>labeled</a:t>
            </a:r>
            <a:r>
              <a:rPr lang="en-GB" sz="1100">
                <a:solidFill>
                  <a:srgbClr val="2F528F"/>
                </a:solidFill>
              </a:rPr>
              <a:t> "Eliminated"</a:t>
            </a:r>
          </a:p>
          <a:p>
            <a:pPr marL="185595" indent="-185595">
              <a:buFont typeface="Courier New" panose="02070309020205020404" pitchFamily="49" charset="0"/>
              <a:buChar char="o"/>
            </a:pPr>
            <a:r>
              <a:rPr lang="en-GB" sz="1100">
                <a:solidFill>
                  <a:srgbClr val="2F528F"/>
                </a:solidFill>
              </a:rPr>
              <a:t>Where an ABB is available in both the Baseline and Target Architectures, record this with "Included" at the intersection</a:t>
            </a:r>
          </a:p>
          <a:p>
            <a:pPr marL="185595" indent="-185595">
              <a:buFont typeface="Courier New" panose="02070309020205020404" pitchFamily="49" charset="0"/>
              <a:buChar char="o"/>
            </a:pPr>
            <a:r>
              <a:rPr lang="en-GB" sz="1100">
                <a:solidFill>
                  <a:srgbClr val="2F528F"/>
                </a:solidFill>
              </a:rPr>
              <a:t>Where an ABB from the Baseline Architecture is missing in the Target Architecture, each must be reviewed.</a:t>
            </a:r>
          </a:p>
          <a:p>
            <a:pPr marL="680514" lvl="1" indent="-185595">
              <a:buFont typeface="Arial" panose="020B0604020202020204" pitchFamily="34" charset="0"/>
              <a:buChar char="•"/>
            </a:pPr>
            <a:r>
              <a:rPr lang="en-GB" sz="1100">
                <a:solidFill>
                  <a:srgbClr val="2F528F"/>
                </a:solidFill>
              </a:rPr>
              <a:t>if it was correctly eliminated, mark it as such in the appropriate "Eliminated" cell. </a:t>
            </a:r>
          </a:p>
          <a:p>
            <a:pPr marL="680514" lvl="1" indent="-185595">
              <a:buFont typeface="Arial" panose="020B0604020202020204" pitchFamily="34" charset="0"/>
              <a:buChar char="•"/>
            </a:pPr>
            <a:r>
              <a:rPr lang="en-GB" sz="1100">
                <a:solidFill>
                  <a:srgbClr val="2F528F"/>
                </a:solidFill>
              </a:rPr>
              <a:t>if it was not, an accidental omission in the Target Architecture has been uncovered that must be addressed by reinstating the ABB in the next iteration of the architecture design — mark it as such in the appropriate "Eliminated" cell.</a:t>
            </a:r>
          </a:p>
          <a:p>
            <a:pPr marL="185595" indent="-185595">
              <a:buFont typeface="Courier New" panose="02070309020205020404" pitchFamily="49" charset="0"/>
              <a:buChar char="o"/>
            </a:pPr>
            <a:r>
              <a:rPr lang="en-GB" sz="1100">
                <a:solidFill>
                  <a:srgbClr val="2F528F"/>
                </a:solidFill>
              </a:rPr>
              <a:t>Where an ABB from the Target Architecture cannot be found in the Baseline Architecture, mark it at the intersection with the "New" row as a gap that needs to filled, either by developing or procuring the building block.</a:t>
            </a:r>
          </a:p>
          <a:p>
            <a:r>
              <a:rPr lang="en-GB" sz="1100">
                <a:solidFill>
                  <a:srgbClr val="2F528F"/>
                </a:solidFill>
              </a:rPr>
              <a:t>Anything under "Eliminated" or "New" is a Gap, which should either be explained as correctly eliminated, marked as to be addressed by reinstating, or developing/procuring the building block.</a:t>
            </a:r>
          </a:p>
          <a:p>
            <a:endParaRPr lang="en-GB" sz="1100">
              <a:solidFill>
                <a:srgbClr val="2F528F"/>
              </a:solidFill>
            </a:endParaRPr>
          </a:p>
          <a:p>
            <a:pPr algn="l"/>
            <a:r>
              <a:rPr lang="en-GB" sz="1100" b="1">
                <a:solidFill>
                  <a:srgbClr val="2F528F"/>
                </a:solidFill>
              </a:rPr>
              <a:t>5.2 Suggested Steps</a:t>
            </a:r>
          </a:p>
          <a:p>
            <a:pPr algn="l"/>
            <a:r>
              <a:rPr lang="en-GB" sz="1100">
                <a:solidFill>
                  <a:srgbClr val="2F528F"/>
                </a:solidFill>
              </a:rPr>
              <a:t>The suggested steps are as follows:</a:t>
            </a:r>
          </a:p>
          <a:p>
            <a:pPr algn="l"/>
            <a:r>
              <a:rPr lang="en-GB" sz="1100">
                <a:solidFill>
                  <a:srgbClr val="2F528F"/>
                </a:solidFill>
              </a:rPr>
              <a:t>■ Draw up a matrix with all the ABBs of the Baseline Architecture on the vertical axis, and all  the ABBs of the Target Architecture on the horizontal axis</a:t>
            </a:r>
          </a:p>
          <a:p>
            <a:pPr algn="l"/>
            <a:r>
              <a:rPr lang="en-GB" sz="1100">
                <a:solidFill>
                  <a:srgbClr val="2F528F"/>
                </a:solidFill>
              </a:rPr>
              <a:t>■ Add to the Baseline Architecture axis a final row </a:t>
            </a:r>
            <a:r>
              <a:rPr lang="en-GB" sz="1100" err="1">
                <a:solidFill>
                  <a:srgbClr val="2F528F"/>
                </a:solidFill>
              </a:rPr>
              <a:t>labeled</a:t>
            </a:r>
            <a:r>
              <a:rPr lang="en-GB" sz="1100">
                <a:solidFill>
                  <a:srgbClr val="2F528F"/>
                </a:solidFill>
              </a:rPr>
              <a:t> "New", and to the Target Architecture axis a final column </a:t>
            </a:r>
            <a:r>
              <a:rPr lang="en-GB" sz="1100" err="1">
                <a:solidFill>
                  <a:srgbClr val="2F528F"/>
                </a:solidFill>
              </a:rPr>
              <a:t>labeled</a:t>
            </a:r>
            <a:r>
              <a:rPr lang="en-GB" sz="1100">
                <a:solidFill>
                  <a:srgbClr val="2F528F"/>
                </a:solidFill>
              </a:rPr>
              <a:t> "Eliminated"</a:t>
            </a:r>
          </a:p>
          <a:p>
            <a:pPr algn="l"/>
            <a:r>
              <a:rPr lang="en-GB" sz="1100">
                <a:solidFill>
                  <a:srgbClr val="2F528F"/>
                </a:solidFill>
              </a:rPr>
              <a:t>■ Where an ABB is available in both the Baseline and Target Architectures, record this with "Included" at the intersecting cell</a:t>
            </a:r>
          </a:p>
          <a:p>
            <a:pPr algn="l"/>
            <a:r>
              <a:rPr lang="en-GB" sz="1100">
                <a:solidFill>
                  <a:srgbClr val="2F528F"/>
                </a:solidFill>
              </a:rPr>
              <a:t>■ Where an ABB from the Baseline Architecture is missing in the Target Architecture, each must be reviewed</a:t>
            </a:r>
          </a:p>
          <a:p>
            <a:pPr algn="l"/>
            <a:r>
              <a:rPr lang="en-GB" sz="1100">
                <a:solidFill>
                  <a:srgbClr val="2F528F"/>
                </a:solidFill>
              </a:rPr>
              <a:t>If it was correctly eliminated, mark it as such in the appropriate "Eliminated" cell. If it was not, an accidental omission in the Target Architecture has been uncovered that must be addressed by reinstating the ABB in the next iteration of the architecture design — mark it as such in the appropriate "Eliminated" cell.</a:t>
            </a:r>
          </a:p>
          <a:p>
            <a:pPr algn="l"/>
            <a:r>
              <a:rPr lang="en-GB" sz="1100">
                <a:solidFill>
                  <a:srgbClr val="2F528F"/>
                </a:solidFill>
              </a:rPr>
              <a:t>■ Where an ABB from the Target Architecture cannot be found in the Baseline Architecture, mark it at the intersection with the "New" row as a gap that needs to filled, either by</a:t>
            </a:r>
          </a:p>
          <a:p>
            <a:pPr algn="l"/>
            <a:r>
              <a:rPr lang="en-GB" sz="1100">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21</a:t>
            </a:fld>
            <a:endParaRPr lang="en-GB"/>
          </a:p>
        </p:txBody>
      </p:sp>
    </p:spTree>
    <p:extLst>
      <p:ext uri="{BB962C8B-B14F-4D97-AF65-F5344CB8AC3E}">
        <p14:creationId xmlns:p14="http://schemas.microsoft.com/office/powerpoint/2010/main" val="3629131038"/>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8.1a : Describe how The Open Group TOGAF Library can be used to support the Practitioner’s work.
See: TOGAF® Standard – Introduction and Core Concepts : Page 9 : §2</a:t>
            </a:r>
          </a:p>
          <a:p>
            <a:endParaRPr lang="en-GB">
              <a:solidFill>
                <a:srgbClr val="2F528F"/>
              </a:solidFill>
            </a:endParaRPr>
          </a:p>
          <a:p>
            <a:r>
              <a:rPr lang="en-GB" b="1">
                <a:solidFill>
                  <a:srgbClr val="2F528F"/>
                </a:solidFill>
              </a:rPr>
              <a:t>Structure of the TOGAF Documentation Set</a:t>
            </a:r>
          </a:p>
          <a:p>
            <a:r>
              <a:rPr lang="en-GB">
                <a:solidFill>
                  <a:srgbClr val="2F528F"/>
                </a:solidFill>
              </a:rPr>
              <a:t>The TOGAF documentation set consists of a portfolio of documents as illustrated.</a:t>
            </a:r>
          </a:p>
          <a:p>
            <a:pPr defTabSz="989838">
              <a:defRPr/>
            </a:pPr>
            <a:r>
              <a:rPr lang="en-GB">
                <a:solidFill>
                  <a:srgbClr val="2F528F"/>
                </a:solidFill>
              </a:rPr>
              <a:t>The TOGAF Library is a portfolio of additional guidance material, which supports the practical application of the TOGAF approach.</a:t>
            </a:r>
          </a:p>
          <a:p>
            <a:endParaRPr lang="en-GB" b="1">
              <a:solidFill>
                <a:srgbClr val="2F528F"/>
              </a:solidFill>
            </a:endParaRPr>
          </a:p>
          <a:p>
            <a:r>
              <a:rPr lang="en-GB" b="1">
                <a:solidFill>
                  <a:srgbClr val="2F528F"/>
                </a:solidFill>
              </a:rPr>
              <a:t>2.1 Structure of the TOGAF Documentation Set</a:t>
            </a:r>
          </a:p>
          <a:p>
            <a:r>
              <a:rPr lang="en-GB">
                <a:solidFill>
                  <a:srgbClr val="2F528F"/>
                </a:solidFill>
              </a:rPr>
              <a:t>The TOGAF documentation set consists of a portfolio of documents illustrated in Figure 2-1.</a:t>
            </a:r>
          </a:p>
          <a:p>
            <a:endParaRPr lang="en-GB">
              <a:solidFill>
                <a:srgbClr val="2F528F"/>
              </a:solidFill>
            </a:endParaRPr>
          </a:p>
          <a:p>
            <a:r>
              <a:rPr lang="en-GB" b="1">
                <a:solidFill>
                  <a:srgbClr val="2F528F"/>
                </a:solidFill>
              </a:rPr>
              <a:t>The TOGAF Standard</a:t>
            </a:r>
          </a:p>
          <a:p>
            <a:r>
              <a:rPr lang="en-GB">
                <a:solidFill>
                  <a:srgbClr val="2F528F"/>
                </a:solidFill>
              </a:rPr>
              <a:t>The TOGAF Standard describes the generally applicable approach to Enterprise and IT Architecture. It is presented as a series of free-standing, but closely linked documents, as shown in Figure 2-1.</a:t>
            </a:r>
          </a:p>
          <a:p>
            <a:r>
              <a:rPr lang="en-GB">
                <a:solidFill>
                  <a:srgbClr val="2F528F"/>
                </a:solidFill>
              </a:rPr>
              <a:t>The TOGAF Standard is a standard of The Open Group. The Open Group works with customers and suppliers of technology products and services, and with consortia and other</a:t>
            </a:r>
          </a:p>
          <a:p>
            <a:r>
              <a:rPr lang="en-GB">
                <a:solidFill>
                  <a:srgbClr val="2F528F"/>
                </a:solidFill>
              </a:rPr>
              <a:t>standards organizations to capture, clarify, and integrate current and emerging requirements, establish standards and policies, and share best practices. Standards ensure openness, interoperability, and consensus.</a:t>
            </a:r>
          </a:p>
          <a:p>
            <a:r>
              <a:rPr lang="en-GB" b="1">
                <a:solidFill>
                  <a:srgbClr val="2F528F"/>
                </a:solidFill>
              </a:rPr>
              <a:t>The TOGAF Library</a:t>
            </a:r>
          </a:p>
          <a:p>
            <a:r>
              <a:rPr lang="en-GB">
                <a:solidFill>
                  <a:srgbClr val="2F528F"/>
                </a:solidFill>
              </a:rPr>
              <a:t>The TOGAF Library is a portfolio of additional guidance material, which supports the practical application of the TOGAF approach.</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210</a:t>
            </a:fld>
            <a:endParaRPr lang="en-GB"/>
          </a:p>
        </p:txBody>
      </p:sp>
    </p:spTree>
    <p:extLst>
      <p:ext uri="{BB962C8B-B14F-4D97-AF65-F5344CB8AC3E}">
        <p14:creationId xmlns:p14="http://schemas.microsoft.com/office/powerpoint/2010/main" val="381281970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8.1a : Describe how The Open Group TOGAF Library can be used to support the practitioner’s work.
See: TOGAF® Standard – Introduction and Core Concepts : Page 9 : §2</a:t>
            </a:r>
          </a:p>
          <a:p>
            <a:endParaRPr lang="en-GB">
              <a:solidFill>
                <a:srgbClr val="2F528F"/>
              </a:solidFill>
            </a:endParaRPr>
          </a:p>
          <a:p>
            <a:r>
              <a:rPr lang="en-GB" b="1">
                <a:solidFill>
                  <a:srgbClr val="2F528F"/>
                </a:solidFill>
              </a:rPr>
              <a:t>Structure of the TOGAF Documentation Set</a:t>
            </a:r>
          </a:p>
          <a:p>
            <a:r>
              <a:rPr lang="en-GB">
                <a:solidFill>
                  <a:srgbClr val="2F528F"/>
                </a:solidFill>
              </a:rPr>
              <a:t>The TOGAF Library is presented as a series of free-standing, but closely linked documents. </a:t>
            </a:r>
          </a:p>
          <a:p>
            <a:pPr defTabSz="989838">
              <a:defRPr/>
            </a:pPr>
            <a:r>
              <a:rPr lang="en-GB">
                <a:solidFill>
                  <a:srgbClr val="2F528F"/>
                </a:solidFill>
              </a:rPr>
              <a:t>The structure of the TOGAF Standard reflects the structure and content of an Architecture Capability within an enterprise.</a:t>
            </a:r>
          </a:p>
          <a:p>
            <a:pPr defTabSz="989838">
              <a:defRPr/>
            </a:pPr>
            <a:endParaRPr lang="en-GB">
              <a:solidFill>
                <a:srgbClr val="2F528F"/>
              </a:solidFill>
            </a:endParaRPr>
          </a:p>
          <a:p>
            <a:r>
              <a:rPr lang="en-GB" b="1">
                <a:solidFill>
                  <a:srgbClr val="2F528F"/>
                </a:solidFill>
              </a:rPr>
              <a:t>2.1 Structure of the TOGAF Documentation Set</a:t>
            </a:r>
          </a:p>
          <a:p>
            <a:r>
              <a:rPr lang="en-GB">
                <a:solidFill>
                  <a:srgbClr val="2F528F"/>
                </a:solidFill>
              </a:rPr>
              <a:t>The TOGAF documentation set consists of a portfolio of documents illustrated in Figure 2-1.</a:t>
            </a:r>
          </a:p>
          <a:p>
            <a:r>
              <a:rPr lang="en-GB" b="1">
                <a:solidFill>
                  <a:srgbClr val="2F528F"/>
                </a:solidFill>
              </a:rPr>
              <a:t>The TOGAF Standard</a:t>
            </a:r>
          </a:p>
          <a:p>
            <a:r>
              <a:rPr lang="en-GB">
                <a:solidFill>
                  <a:srgbClr val="2F528F"/>
                </a:solidFill>
              </a:rPr>
              <a:t>The TOGAF Standard describes the generally applicable approach to Enterprise and IT Architecture. It is presented as a series of free-standing, but closely linked documents, as shown in Figure 2-1.</a:t>
            </a:r>
          </a:p>
          <a:p>
            <a:r>
              <a:rPr lang="en-GB">
                <a:solidFill>
                  <a:srgbClr val="2F528F"/>
                </a:solidFill>
              </a:rPr>
              <a:t>The TOGAF Standard is a standard of The Open Group. The Open Group works with customers and suppliers of technology products and services, and with consortia and other</a:t>
            </a:r>
          </a:p>
          <a:p>
            <a:r>
              <a:rPr lang="en-GB">
                <a:solidFill>
                  <a:srgbClr val="2F528F"/>
                </a:solidFill>
              </a:rPr>
              <a:t>standards organizations to capture, clarify, and integrate current and emerging requirements, establish standards and policies, and share best practices. Standards ensure openness,</a:t>
            </a:r>
          </a:p>
          <a:p>
            <a:r>
              <a:rPr lang="en-GB">
                <a:solidFill>
                  <a:srgbClr val="2F528F"/>
                </a:solidFill>
              </a:rPr>
              <a:t>interoperability, and consensus.</a:t>
            </a:r>
          </a:p>
          <a:p>
            <a:r>
              <a:rPr lang="en-GB" b="1">
                <a:solidFill>
                  <a:srgbClr val="2F528F"/>
                </a:solidFill>
              </a:rPr>
              <a:t>The TOGAF Library</a:t>
            </a:r>
          </a:p>
          <a:p>
            <a:r>
              <a:rPr lang="en-GB">
                <a:solidFill>
                  <a:srgbClr val="2F528F"/>
                </a:solidFill>
              </a:rPr>
              <a:t>The TOGAF Library is a portfolio of additional guidance material, which supports the practical application of the TOGAF approach.</a:t>
            </a:r>
          </a:p>
          <a:p>
            <a:endParaRPr lang="en-GB">
              <a:solidFill>
                <a:srgbClr val="2F528F"/>
              </a:solidFill>
            </a:endParaRP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211</a:t>
            </a:fld>
            <a:endParaRPr lang="en-GB"/>
          </a:p>
        </p:txBody>
      </p:sp>
    </p:spTree>
    <p:extLst>
      <p:ext uri="{BB962C8B-B14F-4D97-AF65-F5344CB8AC3E}">
        <p14:creationId xmlns:p14="http://schemas.microsoft.com/office/powerpoint/2010/main" val="562240466"/>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8.1a : Describe how The Open Group TOGAF Library can be used to support the practitioner’s work.
See: TOGAF® Standard – Introduction and Core Concepts : Page 9 : §2</a:t>
            </a:r>
          </a:p>
          <a:p>
            <a:endParaRPr lang="en-GB">
              <a:solidFill>
                <a:srgbClr val="2F528F"/>
              </a:solidFill>
            </a:endParaRPr>
          </a:p>
          <a:p>
            <a:r>
              <a:rPr lang="en-GB" b="1">
                <a:solidFill>
                  <a:srgbClr val="2F528F"/>
                </a:solidFill>
              </a:rPr>
              <a:t>2.1 Structure of the TOGAF Documentation Set</a:t>
            </a:r>
          </a:p>
          <a:p>
            <a:r>
              <a:rPr lang="en-GB">
                <a:solidFill>
                  <a:srgbClr val="2F528F"/>
                </a:solidFill>
              </a:rPr>
              <a:t>The TOGAF documentation set consists of a portfolio of documents illustrated in Figure 2-1.</a:t>
            </a:r>
          </a:p>
          <a:p>
            <a:r>
              <a:rPr lang="en-GB" b="1">
                <a:solidFill>
                  <a:srgbClr val="2F528F"/>
                </a:solidFill>
              </a:rPr>
              <a:t>The TOGAF Standard</a:t>
            </a:r>
          </a:p>
          <a:p>
            <a:r>
              <a:rPr lang="en-GB">
                <a:solidFill>
                  <a:srgbClr val="2F528F"/>
                </a:solidFill>
              </a:rPr>
              <a:t>The TOGAF Standard describes the generally applicable approach to Enterprise and IT Architecture. It is presented as a series of free-standing but closely linked documents, as shown in Figure 2-1.</a:t>
            </a:r>
          </a:p>
          <a:p>
            <a:r>
              <a:rPr lang="en-GB">
                <a:solidFill>
                  <a:srgbClr val="2F528F"/>
                </a:solidFill>
              </a:rPr>
              <a:t>The TOGAF Standard is a standard of The Open Group. The Open Group works with customers and suppliers of technology products and services, and with consortia and other</a:t>
            </a:r>
          </a:p>
          <a:p>
            <a:r>
              <a:rPr lang="en-GB">
                <a:solidFill>
                  <a:srgbClr val="2F528F"/>
                </a:solidFill>
              </a:rPr>
              <a:t>standards organizations to capture, clarify, and integrate current and emerging requirements, establish standards and policies, and share best practices. Standards ensure openness,</a:t>
            </a:r>
          </a:p>
          <a:p>
            <a:r>
              <a:rPr lang="en-GB">
                <a:solidFill>
                  <a:srgbClr val="2F528F"/>
                </a:solidFill>
              </a:rPr>
              <a:t>interoperability, and consensus.</a:t>
            </a:r>
          </a:p>
          <a:p>
            <a:r>
              <a:rPr lang="en-GB" b="1">
                <a:solidFill>
                  <a:srgbClr val="2F528F"/>
                </a:solidFill>
              </a:rPr>
              <a:t>The TOGAF Library</a:t>
            </a:r>
          </a:p>
          <a:p>
            <a:r>
              <a:rPr lang="en-GB">
                <a:solidFill>
                  <a:srgbClr val="2F528F"/>
                </a:solidFill>
              </a:rPr>
              <a:t>The TOGAF Library is a portfolio of additional guidance material, which supports the practical application of the TOGAF approach.</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212</a:t>
            </a:fld>
            <a:endParaRPr lang="en-GB"/>
          </a:p>
        </p:txBody>
      </p:sp>
    </p:spTree>
    <p:extLst>
      <p:ext uri="{BB962C8B-B14F-4D97-AF65-F5344CB8AC3E}">
        <p14:creationId xmlns:p14="http://schemas.microsoft.com/office/powerpoint/2010/main" val="2154837267"/>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8.1a : Describe how The Open Group TOGAF Library can be used to support the practitioner’s work.
See: TOGAF® Standard – Introduction and Core Concepts : Page 9 : §2</a:t>
            </a:r>
          </a:p>
          <a:p>
            <a:endParaRPr lang="en-GB">
              <a:solidFill>
                <a:srgbClr val="2F528F"/>
              </a:solidFill>
            </a:endParaRPr>
          </a:p>
          <a:p>
            <a:r>
              <a:rPr lang="en-GB" b="1">
                <a:solidFill>
                  <a:srgbClr val="2F528F"/>
                </a:solidFill>
              </a:rPr>
              <a:t>The TOGAF Standard</a:t>
            </a:r>
          </a:p>
          <a:p>
            <a:pPr marL="309324" indent="-309324">
              <a:buFont typeface="Courier New" panose="02070309020205020404" pitchFamily="49" charset="0"/>
              <a:buChar char="o"/>
            </a:pPr>
            <a:r>
              <a:rPr lang="en-GB">
                <a:solidFill>
                  <a:srgbClr val="2F528F"/>
                </a:solidFill>
              </a:rPr>
              <a:t>Introduction and Core Concepts </a:t>
            </a:r>
          </a:p>
          <a:p>
            <a:pPr marL="309324" indent="-309324">
              <a:buFont typeface="Courier New" panose="02070309020205020404" pitchFamily="49" charset="0"/>
              <a:buChar char="o"/>
            </a:pPr>
            <a:r>
              <a:rPr lang="en-GB">
                <a:solidFill>
                  <a:srgbClr val="2F528F"/>
                </a:solidFill>
              </a:rPr>
              <a:t>Architecture Development Method</a:t>
            </a:r>
            <a:br>
              <a:rPr lang="en-GB">
                <a:solidFill>
                  <a:srgbClr val="2F528F"/>
                </a:solidFill>
              </a:rPr>
            </a:br>
            <a:r>
              <a:rPr lang="en-GB">
                <a:solidFill>
                  <a:srgbClr val="2F528F"/>
                </a:solidFill>
              </a:rPr>
              <a:t>Describes the TOGAF Architecture Development Method (ADM).</a:t>
            </a:r>
          </a:p>
          <a:p>
            <a:pPr marL="309324" indent="-309324">
              <a:buFont typeface="Courier New" panose="02070309020205020404" pitchFamily="49" charset="0"/>
              <a:buChar char="o"/>
            </a:pPr>
            <a:r>
              <a:rPr lang="en-GB">
                <a:solidFill>
                  <a:srgbClr val="2F528F"/>
                </a:solidFill>
              </a:rPr>
              <a:t>ADM Techniques</a:t>
            </a:r>
            <a:br>
              <a:rPr lang="en-GB">
                <a:solidFill>
                  <a:srgbClr val="2F528F"/>
                </a:solidFill>
              </a:rPr>
            </a:br>
            <a:r>
              <a:rPr lang="en-GB">
                <a:solidFill>
                  <a:srgbClr val="2F528F"/>
                </a:solidFill>
              </a:rPr>
              <a:t>Contains a collection of techniques available for use in applying the TOGAF approach and the TOGAF ADM.</a:t>
            </a:r>
          </a:p>
          <a:p>
            <a:pPr marL="309324" indent="-309324">
              <a:buFont typeface="Courier New" panose="02070309020205020404" pitchFamily="49" charset="0"/>
              <a:buChar char="o"/>
            </a:pPr>
            <a:r>
              <a:rPr lang="en-GB">
                <a:solidFill>
                  <a:srgbClr val="2F528F"/>
                </a:solidFill>
              </a:rPr>
              <a:t>Applying the ADM</a:t>
            </a:r>
            <a:br>
              <a:rPr lang="en-GB">
                <a:solidFill>
                  <a:srgbClr val="2F528F"/>
                </a:solidFill>
              </a:rPr>
            </a:br>
            <a:r>
              <a:rPr lang="en-GB">
                <a:solidFill>
                  <a:srgbClr val="2F528F"/>
                </a:solidFill>
              </a:rPr>
              <a:t>Contains guidelines for adapting the TOGAF ADM to address the specific style of architecture required in a practical context.</a:t>
            </a:r>
          </a:p>
          <a:p>
            <a:pPr marL="309324" indent="-309324">
              <a:buFont typeface="Courier New" panose="02070309020205020404" pitchFamily="49" charset="0"/>
              <a:buChar char="o"/>
            </a:pPr>
            <a:r>
              <a:rPr lang="en-GB">
                <a:solidFill>
                  <a:srgbClr val="2F528F"/>
                </a:solidFill>
              </a:rPr>
              <a:t>Architecture Content</a:t>
            </a:r>
            <a:br>
              <a:rPr lang="en-GB">
                <a:solidFill>
                  <a:srgbClr val="2F528F"/>
                </a:solidFill>
              </a:rPr>
            </a:br>
            <a:r>
              <a:rPr lang="en-GB">
                <a:solidFill>
                  <a:srgbClr val="2F528F"/>
                </a:solidFill>
              </a:rPr>
              <a:t>Describes the TOGAF Content Framework and a structured metamodel for architectural artifacts, the use of re-usable Architecture Building Blocks (ABBs), and an over view of typical architecture deliverables.</a:t>
            </a:r>
          </a:p>
          <a:p>
            <a:pPr marL="309324" indent="-309324">
              <a:buFont typeface="Courier New" panose="02070309020205020404" pitchFamily="49" charset="0"/>
              <a:buChar char="o"/>
            </a:pPr>
            <a:r>
              <a:rPr lang="en-GB">
                <a:solidFill>
                  <a:srgbClr val="2F528F"/>
                </a:solidFill>
              </a:rPr>
              <a:t>Enterprise Architecture Capability and Governance</a:t>
            </a:r>
            <a:br>
              <a:rPr lang="en-GB">
                <a:solidFill>
                  <a:srgbClr val="2F528F"/>
                </a:solidFill>
              </a:rPr>
            </a:br>
            <a:r>
              <a:rPr lang="en-GB">
                <a:solidFill>
                  <a:srgbClr val="2F528F"/>
                </a:solidFill>
              </a:rPr>
              <a:t>Discusses the organization, processes, skills, roles, and responsibilities required to establish and operate an architecture function within an enterprise and describes an Enterprise Architecture governance framework.</a:t>
            </a:r>
          </a:p>
          <a:p>
            <a:endParaRPr lang="en-GB">
              <a:solidFill>
                <a:srgbClr val="2F528F"/>
              </a:solidFill>
            </a:endParaRPr>
          </a:p>
          <a:p>
            <a:r>
              <a:rPr lang="en-GB" b="1">
                <a:solidFill>
                  <a:srgbClr val="2F528F"/>
                </a:solidFill>
              </a:rPr>
              <a:t>2.2 The TOGAF Standard</a:t>
            </a:r>
          </a:p>
          <a:p>
            <a:r>
              <a:rPr lang="en-GB">
                <a:solidFill>
                  <a:srgbClr val="2F528F"/>
                </a:solidFill>
              </a:rPr>
              <a:t>The TOGAF Standard is an open, industry consensus framework for Enterprise Architecture.</a:t>
            </a:r>
          </a:p>
          <a:p>
            <a:r>
              <a:rPr lang="en-GB">
                <a:solidFill>
                  <a:srgbClr val="2F528F"/>
                </a:solidFill>
              </a:rPr>
              <a:t>It is a foundational framework, which means that it is applicable to the development of any kind of architecture in any context. This foundational framework is supplemented by The Open Group TOGAF Library, an extensive and growing portfolio of guidance material, providing practical guidance in the application of the TOGAF Framework in speciﬁc contexts.</a:t>
            </a:r>
          </a:p>
          <a:p>
            <a:r>
              <a:rPr lang="en-GB">
                <a:solidFill>
                  <a:srgbClr val="2F528F"/>
                </a:solidFill>
              </a:rPr>
              <a:t>The structure of the TOGAF Standard reﬂects the structure and content of an Architecture Capability within an enterprise, as shown in Figure 2-2.</a:t>
            </a:r>
          </a:p>
        </p:txBody>
      </p:sp>
      <p:sp>
        <p:nvSpPr>
          <p:cNvPr id="4" name="Slide Number Placeholder 3"/>
          <p:cNvSpPr>
            <a:spLocks noGrp="1"/>
          </p:cNvSpPr>
          <p:nvPr>
            <p:ph type="sldNum" sz="quarter" idx="5"/>
          </p:nvPr>
        </p:nvSpPr>
        <p:spPr/>
        <p:txBody>
          <a:bodyPr/>
          <a:lstStyle/>
          <a:p>
            <a:fld id="{49B2B318-3A70-499F-B2BE-07B8A16F998B}" type="slidenum">
              <a:rPr lang="en-GB" smtClean="0"/>
              <a:t>213</a:t>
            </a:fld>
            <a:endParaRPr lang="en-GB"/>
          </a:p>
        </p:txBody>
      </p:sp>
    </p:spTree>
    <p:extLst>
      <p:ext uri="{BB962C8B-B14F-4D97-AF65-F5344CB8AC3E}">
        <p14:creationId xmlns:p14="http://schemas.microsoft.com/office/powerpoint/2010/main" val="2900482387"/>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8.1a : Describe how The Open Group TOGAF Library can be used to support the practitioner’s work.
See: TOGAF® Standard – Introduction and Core Concepts : Page 9 : §2</a:t>
            </a:r>
          </a:p>
          <a:p>
            <a:endParaRPr lang="en-GB">
              <a:solidFill>
                <a:srgbClr val="2F528F"/>
              </a:solidFill>
            </a:endParaRPr>
          </a:p>
          <a:p>
            <a:r>
              <a:rPr lang="en-GB" b="1">
                <a:solidFill>
                  <a:srgbClr val="2F528F"/>
                </a:solidFill>
              </a:rPr>
              <a:t>The TOGAF Standard</a:t>
            </a:r>
          </a:p>
          <a:p>
            <a:pPr marL="309324" indent="-309324">
              <a:buFont typeface="Courier New" panose="02070309020205020404" pitchFamily="49" charset="0"/>
              <a:buChar char="o"/>
            </a:pPr>
            <a:r>
              <a:rPr lang="en-GB">
                <a:solidFill>
                  <a:srgbClr val="2F528F"/>
                </a:solidFill>
              </a:rPr>
              <a:t>This content will evolve more rapidly than the core content to cover new needs as they emerge from market trends and the needs of the industry.</a:t>
            </a:r>
          </a:p>
          <a:p>
            <a:pPr marL="309324" indent="-309324">
              <a:buFont typeface="Courier New" panose="02070309020205020404" pitchFamily="49" charset="0"/>
              <a:buChar char="o"/>
            </a:pPr>
            <a:r>
              <a:rPr lang="en-GB">
                <a:solidFill>
                  <a:srgbClr val="2F528F"/>
                </a:solidFill>
              </a:rPr>
              <a:t>There is a set of activities running continuously in The Open Group Architecture Forum to deliver this content following a continuous and incremental delivery pipeline.</a:t>
            </a:r>
          </a:p>
          <a:p>
            <a:pPr marL="309324" indent="-309324">
              <a:buFont typeface="Courier New" panose="02070309020205020404" pitchFamily="49" charset="0"/>
              <a:buChar char="o"/>
            </a:pPr>
            <a:r>
              <a:rPr lang="en-GB">
                <a:solidFill>
                  <a:srgbClr val="2F528F"/>
                </a:solidFill>
              </a:rPr>
              <a:t>The complete set of TOGAF Series Guides can be found at www.opengroup.org/libray/guides/togaf/togaf-series-guides</a:t>
            </a:r>
          </a:p>
          <a:p>
            <a:endParaRPr lang="en-GB">
              <a:solidFill>
                <a:srgbClr val="2F528F"/>
              </a:solidFill>
            </a:endParaRPr>
          </a:p>
          <a:p>
            <a:r>
              <a:rPr lang="en-GB" b="1">
                <a:solidFill>
                  <a:srgbClr val="2F528F"/>
                </a:solidFill>
              </a:rPr>
              <a:t>2.2 The TOGAF Standard</a:t>
            </a:r>
          </a:p>
          <a:p>
            <a:r>
              <a:rPr lang="en-GB">
                <a:solidFill>
                  <a:srgbClr val="2F528F"/>
                </a:solidFill>
              </a:rPr>
              <a:t>The TOGAF Standard is an open, industry consensus framework for Enterprise Architecture.</a:t>
            </a:r>
          </a:p>
          <a:p>
            <a:r>
              <a:rPr lang="en-GB">
                <a:solidFill>
                  <a:srgbClr val="2F528F"/>
                </a:solidFill>
              </a:rPr>
              <a:t>It is a foundational framework, which means that it is applicable to the development of any kind of architecture in any context. This foundational framework is supplemented by The Open Group TOGAF Library, an extensive and growing portfolio of guidance material, providing practical guidance in the application of the TOGAF framework in speciﬁc contexts.</a:t>
            </a:r>
          </a:p>
          <a:p>
            <a:r>
              <a:rPr lang="en-GB">
                <a:solidFill>
                  <a:srgbClr val="2F528F"/>
                </a:solidFill>
              </a:rPr>
              <a:t>The structure of the TOGAF Standard reﬂects the structure and content of an Architecture Capability within an enterprise, as shown in Figure 2-2.</a:t>
            </a:r>
          </a:p>
        </p:txBody>
      </p:sp>
      <p:sp>
        <p:nvSpPr>
          <p:cNvPr id="4" name="Slide Number Placeholder 3"/>
          <p:cNvSpPr>
            <a:spLocks noGrp="1"/>
          </p:cNvSpPr>
          <p:nvPr>
            <p:ph type="sldNum" sz="quarter" idx="5"/>
          </p:nvPr>
        </p:nvSpPr>
        <p:spPr/>
        <p:txBody>
          <a:bodyPr/>
          <a:lstStyle/>
          <a:p>
            <a:fld id="{49B2B318-3A70-499F-B2BE-07B8A16F998B}" type="slidenum">
              <a:rPr lang="en-GB" smtClean="0"/>
              <a:t>214</a:t>
            </a:fld>
            <a:endParaRPr lang="en-GB"/>
          </a:p>
        </p:txBody>
      </p:sp>
    </p:spTree>
    <p:extLst>
      <p:ext uri="{BB962C8B-B14F-4D97-AF65-F5344CB8AC3E}">
        <p14:creationId xmlns:p14="http://schemas.microsoft.com/office/powerpoint/2010/main" val="1508419749"/>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Q-50</a:t>
            </a:r>
          </a:p>
          <a:p>
            <a:endParaRPr lang="en-GB">
              <a:solidFill>
                <a:srgbClr val="2F528F"/>
              </a:solidFill>
            </a:endParaRPr>
          </a:p>
          <a:p>
            <a:r>
              <a:rPr lang="en-GB" b="1">
                <a:solidFill>
                  <a:srgbClr val="2F528F"/>
                </a:solidFill>
              </a:rPr>
              <a:t>The TOGAF Library</a:t>
            </a:r>
          </a:p>
          <a:p>
            <a:endParaRPr lang="en-GB">
              <a:solidFill>
                <a:srgbClr val="2F528F"/>
              </a:solidFill>
            </a:endParaRPr>
          </a:p>
          <a:p>
            <a:pPr marL="309324" indent="-309324">
              <a:buFont typeface="Courier New" panose="02070309020205020404" pitchFamily="49" charset="0"/>
              <a:buChar char="o"/>
            </a:pPr>
            <a:r>
              <a:rPr lang="en-GB">
                <a:solidFill>
                  <a:srgbClr val="2F528F"/>
                </a:solidFill>
              </a:rPr>
              <a:t>A broad portfolio of guidance material</a:t>
            </a:r>
          </a:p>
          <a:p>
            <a:pPr marL="309324" indent="-309324">
              <a:buFont typeface="Courier New" panose="02070309020205020404" pitchFamily="49" charset="0"/>
              <a:buChar char="o"/>
            </a:pPr>
            <a:r>
              <a:rPr lang="en-GB">
                <a:solidFill>
                  <a:srgbClr val="2F528F"/>
                </a:solidFill>
              </a:rPr>
              <a:t>Supports the practical application of the TOGAF approach. </a:t>
            </a:r>
          </a:p>
          <a:p>
            <a:pPr marL="309324" indent="-309324">
              <a:buFont typeface="Courier New" panose="02070309020205020404" pitchFamily="49" charset="0"/>
              <a:buChar char="o"/>
            </a:pPr>
            <a:r>
              <a:rPr lang="en-GB">
                <a:solidFill>
                  <a:srgbClr val="2F528F"/>
                </a:solidFill>
              </a:rPr>
              <a:t>Contains guidelines, templates, patterns, etc.</a:t>
            </a:r>
          </a:p>
          <a:p>
            <a:pPr marL="309324" indent="-309324">
              <a:buFont typeface="Courier New" panose="02070309020205020404" pitchFamily="49" charset="0"/>
              <a:buChar char="o"/>
            </a:pPr>
            <a:r>
              <a:rPr lang="en-GB">
                <a:solidFill>
                  <a:srgbClr val="2F528F"/>
                </a:solidFill>
              </a:rPr>
              <a:t>Accelerates the creation of new architectures for the enterprise </a:t>
            </a:r>
          </a:p>
          <a:p>
            <a:pPr marL="309324" indent="-309324">
              <a:buFont typeface="Courier New" panose="02070309020205020404" pitchFamily="49" charset="0"/>
              <a:buChar char="o"/>
            </a:pPr>
            <a:r>
              <a:rPr lang="en-GB">
                <a:solidFill>
                  <a:srgbClr val="2F528F"/>
                </a:solidFill>
              </a:rPr>
              <a:t>Supports one of the classes of information in the TOGAF Architecture Repository:</a:t>
            </a:r>
          </a:p>
          <a:p>
            <a:pPr marL="804243" lvl="1" indent="-309324">
              <a:buFont typeface="Arial" panose="020B0604020202020204" pitchFamily="34" charset="0"/>
              <a:buChar char="•"/>
            </a:pPr>
            <a:r>
              <a:rPr lang="en-GB">
                <a:solidFill>
                  <a:srgbClr val="2F528F"/>
                </a:solidFill>
              </a:rPr>
              <a:t>the Reference Library</a:t>
            </a:r>
          </a:p>
          <a:p>
            <a:pPr marL="309324" indent="-309324">
              <a:buFont typeface="Courier New" panose="02070309020205020404" pitchFamily="49" charset="0"/>
              <a:buChar char="o"/>
            </a:pPr>
            <a:r>
              <a:rPr lang="en-GB">
                <a:solidFill>
                  <a:srgbClr val="2F528F"/>
                </a:solidFill>
              </a:rPr>
              <a:t>A publicly accessible resource located at </a:t>
            </a:r>
            <a:r>
              <a:rPr lang="en-GB">
                <a:solidFill>
                  <a:srgbClr val="2F528F"/>
                </a:solidFill>
                <a:hlinkClick r:id="rId3">
                  <a:extLst>
                    <a:ext uri="{A12FA001-AC4F-418D-AE19-62706E023703}">
                      <ahyp:hlinkClr xmlns:ahyp="http://schemas.microsoft.com/office/drawing/2018/hyperlinkcolor" val="tx"/>
                    </a:ext>
                  </a:extLst>
                </a:hlinkClick>
              </a:rPr>
              <a:t>www.opengroup.org/togaf-library</a:t>
            </a:r>
            <a:endParaRPr lang="en-GB">
              <a:solidFill>
                <a:srgbClr val="2F528F"/>
              </a:solidFill>
            </a:endParaRPr>
          </a:p>
          <a:p>
            <a:pPr marL="309324" indent="-309324">
              <a:buFont typeface="Courier New" panose="02070309020205020404" pitchFamily="49" charset="0"/>
              <a:buChar char="o"/>
            </a:pPr>
            <a:r>
              <a:rPr lang="en-GB">
                <a:solidFill>
                  <a:srgbClr val="2F528F"/>
                </a:solidFill>
              </a:rPr>
              <a:t>Follows a categorization model based on capabilities and features that can be delivered into the market through different sets of documents and resources</a:t>
            </a:r>
          </a:p>
          <a:p>
            <a:endParaRPr lang="en-GB">
              <a:solidFill>
                <a:srgbClr val="2F528F"/>
              </a:solidFill>
            </a:endParaRPr>
          </a:p>
          <a:p>
            <a:r>
              <a:rPr lang="en-GB" b="1">
                <a:solidFill>
                  <a:srgbClr val="2F528F"/>
                </a:solidFill>
              </a:rPr>
              <a:t>2.2 The TOGAF Standard</a:t>
            </a:r>
          </a:p>
          <a:p>
            <a:r>
              <a:rPr lang="en-GB">
                <a:solidFill>
                  <a:srgbClr val="2F528F"/>
                </a:solidFill>
              </a:rPr>
              <a:t>The TOGAF Standard is an open, industry consensus framework for Enterprise Architecture.</a:t>
            </a:r>
          </a:p>
          <a:p>
            <a:r>
              <a:rPr lang="en-GB">
                <a:solidFill>
                  <a:srgbClr val="2F528F"/>
                </a:solidFill>
              </a:rPr>
              <a:t>It is a foundational framework, which means that it is applicable to the development of any kind of architecture in any context. This foundational framework is supplemented by The Open Group TOGAF Library, an extensive and growing portfolio of guidance material, providing practical guidance in the application of the TOGAF framework in speciﬁc contexts.</a:t>
            </a:r>
          </a:p>
          <a:p>
            <a:r>
              <a:rPr lang="en-GB">
                <a:solidFill>
                  <a:srgbClr val="2F528F"/>
                </a:solidFill>
              </a:rPr>
              <a:t>The structure of the TOGAF Standard reﬂects the structure and content of an Architecture Capability within an enterprise, as shown in Figure 2-2.</a:t>
            </a:r>
          </a:p>
          <a:p>
            <a:r>
              <a:rPr lang="en-GB">
                <a:solidFill>
                  <a:srgbClr val="2F528F"/>
                </a:solidFill>
              </a:rPr>
              <a:t>
</a:t>
            </a:r>
          </a:p>
        </p:txBody>
      </p:sp>
      <p:sp>
        <p:nvSpPr>
          <p:cNvPr id="4" name="Slide Number Placeholder 3"/>
          <p:cNvSpPr>
            <a:spLocks noGrp="1"/>
          </p:cNvSpPr>
          <p:nvPr>
            <p:ph type="sldNum" sz="quarter" idx="5"/>
          </p:nvPr>
        </p:nvSpPr>
        <p:spPr/>
        <p:txBody>
          <a:bodyPr/>
          <a:lstStyle/>
          <a:p>
            <a:fld id="{49B2B318-3A70-499F-B2BE-07B8A16F998B}" type="slidenum">
              <a:rPr lang="en-GB" smtClean="0"/>
              <a:t>215</a:t>
            </a:fld>
            <a:endParaRPr lang="en-GB"/>
          </a:p>
        </p:txBody>
      </p:sp>
    </p:spTree>
    <p:extLst>
      <p:ext uri="{BB962C8B-B14F-4D97-AF65-F5344CB8AC3E}">
        <p14:creationId xmlns:p14="http://schemas.microsoft.com/office/powerpoint/2010/main" val="3305237825"/>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8.3a : Explain the purpose of compliance assessments.
See : TOGAF® Standard – Enterprise Architecture Capability and Governance : Page 33 : §6.3.1</a:t>
            </a:r>
          </a:p>
          <a:p>
            <a:endParaRPr lang="en-GB">
              <a:solidFill>
                <a:srgbClr val="2F528F"/>
              </a:solidFill>
            </a:endParaRPr>
          </a:p>
          <a:p>
            <a:r>
              <a:rPr lang="en-GB" b="1">
                <a:solidFill>
                  <a:srgbClr val="2F528F"/>
                </a:solidFill>
              </a:rPr>
              <a:t>Architecture Compliance Review</a:t>
            </a:r>
          </a:p>
          <a:p>
            <a:r>
              <a:rPr lang="en-GB">
                <a:solidFill>
                  <a:srgbClr val="2F528F"/>
                </a:solidFill>
              </a:rPr>
              <a:t>An Architecture Compliance review is a scrutiny of the compliance of a specific project against established architectural criteria, spirit, and business objectives.</a:t>
            </a:r>
          </a:p>
          <a:p>
            <a:r>
              <a:rPr lang="en-GB">
                <a:solidFill>
                  <a:srgbClr val="2F528F"/>
                </a:solidFill>
              </a:rPr>
              <a:t>A formal process for such reviews is the core of a Compliance Strategy and include some or all of the following:</a:t>
            </a:r>
          </a:p>
          <a:p>
            <a:pPr marL="185595" indent="-185595">
              <a:spcBef>
                <a:spcPts val="650"/>
              </a:spcBef>
              <a:buFont typeface="Courier New" panose="02070309020205020404" pitchFamily="49" charset="0"/>
              <a:buChar char="o"/>
            </a:pPr>
            <a:r>
              <a:rPr lang="en-GB">
                <a:solidFill>
                  <a:srgbClr val="2F528F"/>
                </a:solidFill>
              </a:rPr>
              <a:t> Catch errors in the project architecture early - reduce the cost and risk of changes required later on</a:t>
            </a:r>
          </a:p>
          <a:p>
            <a:pPr marL="185595" indent="-185595">
              <a:spcBef>
                <a:spcPts val="650"/>
              </a:spcBef>
              <a:buFont typeface="Courier New" panose="02070309020205020404" pitchFamily="49" charset="0"/>
              <a:buChar char="o"/>
            </a:pPr>
            <a:r>
              <a:rPr lang="en-GB">
                <a:solidFill>
                  <a:srgbClr val="2F528F"/>
                </a:solidFill>
              </a:rPr>
              <a:t> Ensure the application of best practices</a:t>
            </a:r>
          </a:p>
          <a:p>
            <a:pPr marL="185595" indent="-185595">
              <a:spcBef>
                <a:spcPts val="650"/>
              </a:spcBef>
              <a:buFont typeface="Courier New" panose="02070309020205020404" pitchFamily="49" charset="0"/>
              <a:buChar char="o"/>
            </a:pPr>
            <a:r>
              <a:rPr lang="en-GB">
                <a:solidFill>
                  <a:srgbClr val="2F528F"/>
                </a:solidFill>
              </a:rPr>
              <a:t> Provide an overview of the compliance of an architecture e.g. to mandated enterprise standards</a:t>
            </a:r>
          </a:p>
          <a:p>
            <a:pPr marL="185595" indent="-185595">
              <a:spcBef>
                <a:spcPts val="650"/>
              </a:spcBef>
              <a:buFont typeface="Courier New" panose="02070309020205020404" pitchFamily="49" charset="0"/>
              <a:buChar char="o"/>
            </a:pPr>
            <a:r>
              <a:rPr lang="en-GB">
                <a:solidFill>
                  <a:srgbClr val="2F528F"/>
                </a:solidFill>
              </a:rPr>
              <a:t> Identify where the standards themselves may require modification</a:t>
            </a:r>
          </a:p>
          <a:p>
            <a:pPr marL="185595" indent="-185595">
              <a:spcBef>
                <a:spcPts val="650"/>
              </a:spcBef>
              <a:buFont typeface="Courier New" panose="02070309020205020404" pitchFamily="49" charset="0"/>
              <a:buChar char="o"/>
            </a:pPr>
            <a:r>
              <a:rPr lang="en-GB">
                <a:solidFill>
                  <a:srgbClr val="2F528F"/>
                </a:solidFill>
              </a:rPr>
              <a:t> Identify services that are currently application-specific but might be provided as part of the enterprise infrastructure</a:t>
            </a:r>
          </a:p>
          <a:p>
            <a:pPr marL="185595" indent="-185595">
              <a:spcBef>
                <a:spcPts val="650"/>
              </a:spcBef>
              <a:buFont typeface="Courier New" panose="02070309020205020404" pitchFamily="49" charset="0"/>
              <a:buChar char="o"/>
            </a:pPr>
            <a:r>
              <a:rPr lang="en-GB">
                <a:solidFill>
                  <a:srgbClr val="2F528F"/>
                </a:solidFill>
              </a:rPr>
              <a:t> Document strategies for collaboration, resource sharing, and other synergies across multiple teams</a:t>
            </a:r>
          </a:p>
          <a:p>
            <a:pPr marL="185595" indent="-185595">
              <a:spcBef>
                <a:spcPts val="650"/>
              </a:spcBef>
              <a:buFont typeface="Courier New" panose="02070309020205020404" pitchFamily="49" charset="0"/>
              <a:buChar char="o"/>
            </a:pPr>
            <a:r>
              <a:rPr lang="en-GB">
                <a:solidFill>
                  <a:srgbClr val="2F528F"/>
                </a:solidFill>
              </a:rPr>
              <a:t> Leverage advances in technology</a:t>
            </a:r>
          </a:p>
          <a:p>
            <a:pPr marL="185595" indent="-185595">
              <a:spcBef>
                <a:spcPts val="650"/>
              </a:spcBef>
              <a:buFont typeface="Courier New" panose="02070309020205020404" pitchFamily="49" charset="0"/>
              <a:buChar char="o"/>
            </a:pPr>
            <a:r>
              <a:rPr lang="en-GB">
                <a:solidFill>
                  <a:srgbClr val="2F528F"/>
                </a:solidFill>
              </a:rPr>
              <a:t> Communicate the status of business and technical readiness of the project to management </a:t>
            </a:r>
          </a:p>
          <a:p>
            <a:pPr marL="185595" indent="-185595">
              <a:spcBef>
                <a:spcPts val="650"/>
              </a:spcBef>
              <a:buFont typeface="Courier New" panose="02070309020205020404" pitchFamily="49" charset="0"/>
              <a:buChar char="o"/>
            </a:pPr>
            <a:r>
              <a:rPr lang="en-GB">
                <a:solidFill>
                  <a:srgbClr val="2F528F"/>
                </a:solidFill>
              </a:rPr>
              <a:t> Identify key criteria for procurement activities e.g. for inclusion in Commercial Off-The-Shelf (COTS) product, Request for Information (RFI)/Request for Proposal (RFP) documents</a:t>
            </a:r>
          </a:p>
          <a:p>
            <a:pPr marL="185595" indent="-185595">
              <a:spcBef>
                <a:spcPts val="650"/>
              </a:spcBef>
              <a:buFont typeface="Courier New" panose="02070309020205020404" pitchFamily="49" charset="0"/>
              <a:buChar char="o"/>
            </a:pPr>
            <a:r>
              <a:rPr lang="en-GB">
                <a:solidFill>
                  <a:srgbClr val="2F528F"/>
                </a:solidFill>
              </a:rPr>
              <a:t> Identify and communicate significant architectural gaps to product and service providers</a:t>
            </a:r>
          </a:p>
          <a:p>
            <a:endParaRPr lang="en-GB">
              <a:solidFill>
                <a:srgbClr val="2F528F"/>
              </a:solidFill>
            </a:endParaRPr>
          </a:p>
          <a:p>
            <a:r>
              <a:rPr lang="en-GB" b="1">
                <a:solidFill>
                  <a:srgbClr val="2F528F"/>
                </a:solidFill>
              </a:rPr>
              <a:t>6.3.1 Purpose</a:t>
            </a:r>
          </a:p>
          <a:p>
            <a:r>
              <a:rPr lang="en-GB">
                <a:solidFill>
                  <a:srgbClr val="2F528F"/>
                </a:solidFill>
              </a:rPr>
              <a:t>The goals of an Architecture Compliance review include some or all of the following:</a:t>
            </a:r>
          </a:p>
          <a:p>
            <a:r>
              <a:rPr lang="en-GB">
                <a:solidFill>
                  <a:srgbClr val="2F528F"/>
                </a:solidFill>
              </a:rPr>
              <a:t>■First and foremost, catch errors in the project architecture early, and thereby reduce the cost and risk of changes required later in the lifecycle</a:t>
            </a:r>
          </a:p>
          <a:p>
            <a:r>
              <a:rPr lang="en-GB">
                <a:solidFill>
                  <a:srgbClr val="2F528F"/>
                </a:solidFill>
              </a:rPr>
              <a:t>This in turn means that the overall project time is shortened, and that the business gets the bottom-line beneﬁt of the architecture development faster.</a:t>
            </a:r>
          </a:p>
          <a:p>
            <a:r>
              <a:rPr lang="en-GB">
                <a:solidFill>
                  <a:srgbClr val="2F528F"/>
                </a:solidFill>
              </a:rPr>
              <a:t>■Ensure the application of best practices to architecture work.</a:t>
            </a:r>
          </a:p>
          <a:p>
            <a:r>
              <a:rPr lang="en-GB">
                <a:solidFill>
                  <a:srgbClr val="2F528F"/>
                </a:solidFill>
              </a:rPr>
              <a:t>■Provide an overview of the compliance of an architecture to mandated enterprise standards.</a:t>
            </a:r>
          </a:p>
          <a:p>
            <a:r>
              <a:rPr lang="en-GB">
                <a:solidFill>
                  <a:srgbClr val="2F528F"/>
                </a:solidFill>
              </a:rPr>
              <a:t>■Identify where the standards themselves may require modiﬁcation.</a:t>
            </a:r>
          </a:p>
          <a:p>
            <a:r>
              <a:rPr lang="en-GB">
                <a:solidFill>
                  <a:srgbClr val="2F528F"/>
                </a:solidFill>
              </a:rPr>
              <a:t>■Identify services that are currently application-speciﬁc but might be provided as part of the enterprise infrastructure.</a:t>
            </a:r>
          </a:p>
          <a:p>
            <a:r>
              <a:rPr lang="en-GB">
                <a:solidFill>
                  <a:srgbClr val="2F528F"/>
                </a:solidFill>
              </a:rPr>
              <a:t>■Document strategies for collaboration, resource sharing, and other synergies across multiple architecture teams.</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216</a:t>
            </a:fld>
            <a:endParaRPr lang="en-GB"/>
          </a:p>
        </p:txBody>
      </p:sp>
    </p:spTree>
    <p:extLst>
      <p:ext uri="{BB962C8B-B14F-4D97-AF65-F5344CB8AC3E}">
        <p14:creationId xmlns:p14="http://schemas.microsoft.com/office/powerpoint/2010/main" val="2731041804"/>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marL="185595" indent="-185595">
              <a:spcBef>
                <a:spcPts val="650"/>
              </a:spcBef>
              <a:buFont typeface="Courier New" panose="02070309020205020404" pitchFamily="49" charset="0"/>
              <a:buChar char="o"/>
            </a:pPr>
            <a:r>
              <a:rPr lang="en-GB">
                <a:solidFill>
                  <a:srgbClr val="2F528F"/>
                </a:solidFill>
              </a:rPr>
              <a:t>Level=2 : L.O.= 8.3a : Explain the purpose of compliance assessments.
See: TOGAF® Standard – Enterprise Architecture Capability and Governance : Page 33 : §6.3.1</a:t>
            </a:r>
          </a:p>
          <a:p>
            <a:endParaRPr lang="en-GB">
              <a:solidFill>
                <a:srgbClr val="2F528F"/>
              </a:solidFill>
            </a:endParaRPr>
          </a:p>
          <a:p>
            <a:r>
              <a:rPr lang="en-GB" b="1">
                <a:solidFill>
                  <a:srgbClr val="2F528F"/>
                </a:solidFill>
              </a:rPr>
              <a:t>Also </a:t>
            </a:r>
            <a:br>
              <a:rPr lang="en-GB">
                <a:solidFill>
                  <a:srgbClr val="2F528F"/>
                </a:solidFill>
              </a:rPr>
            </a:br>
            <a:r>
              <a:rPr lang="en-GB">
                <a:solidFill>
                  <a:srgbClr val="2F528F"/>
                </a:solidFill>
              </a:rPr>
              <a:t>… more politically-oriented motivations for conducting Architecture Compliance reviews:</a:t>
            </a:r>
          </a:p>
          <a:p>
            <a:pPr marL="185595" indent="-185595">
              <a:spcBef>
                <a:spcPts val="650"/>
              </a:spcBef>
              <a:buFont typeface="Courier New" panose="02070309020205020404" pitchFamily="49" charset="0"/>
              <a:buChar char="o"/>
            </a:pPr>
            <a:r>
              <a:rPr lang="en-GB">
                <a:solidFill>
                  <a:srgbClr val="2F528F"/>
                </a:solidFill>
              </a:rPr>
              <a:t> The Architecture Compliance review can be a good way of deciding between architectural alternatives…</a:t>
            </a:r>
            <a:br>
              <a:rPr lang="en-GB">
                <a:solidFill>
                  <a:srgbClr val="2F528F"/>
                </a:solidFill>
              </a:rPr>
            </a:br>
            <a:r>
              <a:rPr lang="en-GB">
                <a:solidFill>
                  <a:srgbClr val="2F528F"/>
                </a:solidFill>
              </a:rPr>
              <a:t> what is best for the business vs. what is technically more pleasing or elegant</a:t>
            </a:r>
          </a:p>
          <a:p>
            <a:pPr marL="185595" indent="-185595">
              <a:spcBef>
                <a:spcPts val="650"/>
              </a:spcBef>
              <a:buFont typeface="Courier New" panose="02070309020205020404" pitchFamily="49" charset="0"/>
              <a:buChar char="o"/>
            </a:pPr>
            <a:r>
              <a:rPr lang="en-GB">
                <a:solidFill>
                  <a:srgbClr val="2F528F"/>
                </a:solidFill>
              </a:rPr>
              <a:t> The output of the review is one of the few measurable deliverables to the executive management to assist in decision-making</a:t>
            </a:r>
          </a:p>
          <a:p>
            <a:pPr marL="185595" indent="-185595">
              <a:spcBef>
                <a:spcPts val="650"/>
              </a:spcBef>
              <a:buFont typeface="Courier New" panose="02070309020205020404" pitchFamily="49" charset="0"/>
              <a:buChar char="o"/>
            </a:pPr>
            <a:r>
              <a:rPr lang="en-GB">
                <a:solidFill>
                  <a:srgbClr val="2F528F"/>
                </a:solidFill>
              </a:rPr>
              <a:t> Architecture reviews serve as a way for the architecture organization to engage with development projects that might otherwise proceed without involvement of the architecture function</a:t>
            </a:r>
          </a:p>
          <a:p>
            <a:pPr marL="185595" indent="-185595">
              <a:spcBef>
                <a:spcPts val="650"/>
              </a:spcBef>
              <a:buFont typeface="Courier New" panose="02070309020205020404" pitchFamily="49" charset="0"/>
              <a:buChar char="o"/>
            </a:pPr>
            <a:r>
              <a:rPr lang="en-GB">
                <a:solidFill>
                  <a:srgbClr val="2F528F"/>
                </a:solidFill>
              </a:rPr>
              <a:t> Architecture reviews can demonstrate rapid and positive support to the enterprise business community:</a:t>
            </a:r>
          </a:p>
          <a:p>
            <a:pPr marL="680514" lvl="1" indent="-185595">
              <a:buFont typeface="Arial" panose="020B0604020202020204" pitchFamily="34" charset="0"/>
              <a:buChar char="•"/>
            </a:pPr>
            <a:r>
              <a:rPr lang="en-GB">
                <a:solidFill>
                  <a:srgbClr val="2F528F"/>
                </a:solidFill>
              </a:rPr>
              <a:t>The Enterprise Architecture and Architecture Compliance helps ensure alignment of IT projects with business objectives</a:t>
            </a:r>
          </a:p>
          <a:p>
            <a:pPr marL="680514" lvl="1" indent="-185595">
              <a:buFont typeface="Arial" panose="020B0604020202020204" pitchFamily="34" charset="0"/>
              <a:buChar char="•"/>
            </a:pPr>
            <a:r>
              <a:rPr lang="en-GB">
                <a:solidFill>
                  <a:srgbClr val="2F528F"/>
                </a:solidFill>
              </a:rPr>
              <a:t>Architects can sometimes be regarded as being deep into technical infrastructure and far removed from the core business</a:t>
            </a:r>
          </a:p>
          <a:p>
            <a:pPr marL="680514" lvl="1" indent="-185595">
              <a:buFont typeface="Arial" panose="020B0604020202020204" pitchFamily="34" charset="0"/>
              <a:buChar char="•"/>
            </a:pPr>
            <a:r>
              <a:rPr lang="en-GB">
                <a:solidFill>
                  <a:srgbClr val="2F528F"/>
                </a:solidFill>
              </a:rPr>
              <a:t>Since an Architecture Compliance review tends to look primarily at the critical risk areas of a system, it often highlights the main risks for system owners</a:t>
            </a:r>
          </a:p>
          <a:p>
            <a:pPr marL="185595" indent="-185595">
              <a:spcBef>
                <a:spcPts val="650"/>
              </a:spcBef>
              <a:buFont typeface="Courier New" panose="02070309020205020404" pitchFamily="49" charset="0"/>
              <a:buChar char="o"/>
            </a:pPr>
            <a:r>
              <a:rPr lang="en-GB">
                <a:solidFill>
                  <a:srgbClr val="2F528F"/>
                </a:solidFill>
              </a:rPr>
              <a:t>While compliance to architecture is required for development and implementation, non-compliance also provides a mechanism for highlighting:</a:t>
            </a:r>
          </a:p>
          <a:p>
            <a:pPr marL="680514" lvl="1" indent="-185595">
              <a:spcBef>
                <a:spcPts val="650"/>
              </a:spcBef>
              <a:buFont typeface="Arial" panose="020B0604020202020204" pitchFamily="34" charset="0"/>
              <a:buChar char="•"/>
            </a:pPr>
            <a:r>
              <a:rPr lang="en-GB">
                <a:solidFill>
                  <a:srgbClr val="2F528F"/>
                </a:solidFill>
              </a:rPr>
              <a:t>Areas to be addressed for realignment</a:t>
            </a:r>
          </a:p>
          <a:p>
            <a:pPr marL="680514" lvl="1" indent="-185595">
              <a:spcBef>
                <a:spcPts val="650"/>
              </a:spcBef>
              <a:buFont typeface="Arial" panose="020B0604020202020204" pitchFamily="34" charset="0"/>
              <a:buChar char="•"/>
            </a:pPr>
            <a:r>
              <a:rPr lang="en-GB">
                <a:solidFill>
                  <a:srgbClr val="2F528F"/>
                </a:solidFill>
              </a:rPr>
              <a:t>Areas for consideration for integration into the architectures as they are uncovered by the compliance processes</a:t>
            </a:r>
          </a:p>
          <a:p>
            <a:pPr marL="680514" lvl="1" indent="-185595">
              <a:spcBef>
                <a:spcPts val="650"/>
              </a:spcBef>
              <a:buFont typeface="Arial" panose="020B0604020202020204" pitchFamily="34" charset="0"/>
              <a:buChar char="•"/>
            </a:pPr>
            <a:r>
              <a:rPr lang="en-GB">
                <a:solidFill>
                  <a:srgbClr val="2F528F"/>
                </a:solidFill>
              </a:rPr>
              <a:t>The latter point identifies the ongoing change and adaptability of the architectures to requirements that may be driven by indiscipline, but also allows for changes to be registered by faster moving changes in the operational environment. </a:t>
            </a:r>
            <a:br>
              <a:rPr lang="en-GB">
                <a:solidFill>
                  <a:srgbClr val="2F528F"/>
                </a:solidFill>
              </a:rPr>
            </a:br>
            <a:r>
              <a:rPr lang="en-GB">
                <a:solidFill>
                  <a:srgbClr val="2F528F"/>
                </a:solidFill>
              </a:rPr>
              <a:t>Dispensations will be used to highlight these changes and set in motion a process for registering, monitoring, and assessing the suitability of any changes required.</a:t>
            </a:r>
          </a:p>
          <a:p>
            <a:endParaRPr lang="en-GB">
              <a:solidFill>
                <a:srgbClr val="2F528F"/>
              </a:solidFill>
            </a:endParaRPr>
          </a:p>
          <a:p>
            <a:r>
              <a:rPr lang="en-GB" b="1">
                <a:solidFill>
                  <a:srgbClr val="2F528F"/>
                </a:solidFill>
              </a:rPr>
              <a:t>6.3.1 Purpose</a:t>
            </a:r>
          </a:p>
          <a:p>
            <a:r>
              <a:rPr lang="en-GB">
                <a:solidFill>
                  <a:srgbClr val="2F528F"/>
                </a:solidFill>
              </a:rPr>
              <a:t>The goals of an Architecture Compliance review include some or all of the following:</a:t>
            </a:r>
          </a:p>
          <a:p>
            <a:r>
              <a:rPr lang="en-GB">
                <a:solidFill>
                  <a:srgbClr val="2F528F"/>
                </a:solidFill>
              </a:rPr>
              <a:t>■First and foremost, catch errors in the project architecture early, and thereby reduce the cost and risk of changes required later in the lifecycle</a:t>
            </a:r>
          </a:p>
          <a:p>
            <a:r>
              <a:rPr lang="en-GB">
                <a:solidFill>
                  <a:srgbClr val="2F528F"/>
                </a:solidFill>
              </a:rPr>
              <a:t>This in turn means that the overall project time is shortened, and that the business gets the bottom-line beneﬁt of the architecture development faster.</a:t>
            </a:r>
          </a:p>
          <a:p>
            <a:r>
              <a:rPr lang="en-GB">
                <a:solidFill>
                  <a:srgbClr val="2F528F"/>
                </a:solidFill>
              </a:rPr>
              <a:t>■Ensure the application of best practices to architecture work</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217</a:t>
            </a:fld>
            <a:endParaRPr lang="en-GB"/>
          </a:p>
        </p:txBody>
      </p:sp>
    </p:spTree>
    <p:extLst>
      <p:ext uri="{BB962C8B-B14F-4D97-AF65-F5344CB8AC3E}">
        <p14:creationId xmlns:p14="http://schemas.microsoft.com/office/powerpoint/2010/main" val="3635895198"/>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Q-53</a:t>
            </a:r>
          </a:p>
          <a:p>
            <a:r>
              <a:rPr lang="en-GB">
                <a:solidFill>
                  <a:srgbClr val="2F528F"/>
                </a:solidFill>
              </a:rPr>
              <a:t>Level=2 : L.O.= 8.3b : Explain the purpose of compliance assessments.</a:t>
            </a:r>
            <a:br>
              <a:rPr lang="en-GB">
                <a:solidFill>
                  <a:srgbClr val="2F528F"/>
                </a:solidFill>
              </a:rPr>
            </a:br>
            <a:r>
              <a:rPr lang="en-GB">
                <a:solidFill>
                  <a:srgbClr val="2F528F"/>
                </a:solidFill>
              </a:rPr>
              <a:t>See: TOGAF® Series Guide: A Practitioners’ Approach to Developing Enterprise Architecture Following the TOGAF® ADM : Page 38 : §5.1.5 </a:t>
            </a:r>
          </a:p>
          <a:p>
            <a:endParaRPr lang="en-GB">
              <a:solidFill>
                <a:srgbClr val="2F528F"/>
              </a:solidFill>
            </a:endParaRPr>
          </a:p>
          <a:p>
            <a:r>
              <a:rPr lang="en-GB" b="1">
                <a:solidFill>
                  <a:srgbClr val="2F528F"/>
                </a:solidFill>
              </a:rPr>
              <a:t>What to Expect in a Well-Run EA Repository </a:t>
            </a:r>
          </a:p>
          <a:p>
            <a:r>
              <a:rPr lang="en-GB">
                <a:solidFill>
                  <a:srgbClr val="2F528F"/>
                </a:solidFill>
              </a:rPr>
              <a:t>Compliance Assessments:</a:t>
            </a:r>
          </a:p>
          <a:p>
            <a:pPr marL="185595" indent="-185595">
              <a:buFont typeface="Courier New" panose="02070309020205020404" pitchFamily="49" charset="0"/>
              <a:buChar char="o"/>
            </a:pPr>
            <a:r>
              <a:rPr lang="en-GB">
                <a:solidFill>
                  <a:srgbClr val="2F528F"/>
                </a:solidFill>
              </a:rPr>
              <a:t>The EA Repository will contain all of the components necessary to perform effective compliance assessments plus the compliance assessments</a:t>
            </a:r>
          </a:p>
          <a:p>
            <a:pPr marL="185595" indent="-185595">
              <a:buFont typeface="Courier New" panose="02070309020205020404" pitchFamily="49" charset="0"/>
              <a:buChar char="o"/>
            </a:pPr>
            <a:r>
              <a:rPr lang="en-GB">
                <a:solidFill>
                  <a:srgbClr val="2F528F"/>
                </a:solidFill>
              </a:rPr>
              <a:t>The first step of compliance assessment is clarity on what compliance will be assessed against</a:t>
            </a:r>
          </a:p>
          <a:p>
            <a:pPr marL="185595" indent="-185595">
              <a:buFont typeface="Courier New" panose="02070309020205020404" pitchFamily="49" charset="0"/>
              <a:buChar char="o"/>
            </a:pPr>
            <a:r>
              <a:rPr lang="en-GB">
                <a:solidFill>
                  <a:srgbClr val="2F528F"/>
                </a:solidFill>
              </a:rPr>
              <a:t>The Architecture Contract identifies what an Implementation Project is expected to deliver and the set of constraints </a:t>
            </a:r>
          </a:p>
          <a:p>
            <a:pPr marL="185595" indent="-185595">
              <a:buFont typeface="Courier New" panose="02070309020205020404" pitchFamily="49" charset="0"/>
              <a:buChar char="o"/>
            </a:pPr>
            <a:r>
              <a:rPr lang="en-GB">
                <a:solidFill>
                  <a:srgbClr val="2F528F"/>
                </a:solidFill>
              </a:rPr>
              <a:t>The EA Repository will contain the equivalent of an Architecture Contract for every Implementation Project</a:t>
            </a:r>
          </a:p>
          <a:p>
            <a:endParaRPr lang="en-GB">
              <a:solidFill>
                <a:srgbClr val="2F528F"/>
              </a:solidFill>
            </a:endParaRPr>
          </a:p>
          <a:p>
            <a:r>
              <a:rPr lang="en-GB">
                <a:solidFill>
                  <a:srgbClr val="2F528F"/>
                </a:solidFill>
              </a:rPr>
              <a:t>TOGAF Phase G identifies two areas where compliance is assessed…</a:t>
            </a:r>
          </a:p>
          <a:p>
            <a:pPr marL="171450" lvl="0" indent="-171450">
              <a:buFont typeface="Courier New" panose="02070309020205020404" pitchFamily="49" charset="0"/>
              <a:buChar char="o"/>
            </a:pPr>
            <a:r>
              <a:rPr lang="en-GB" b="1">
                <a:solidFill>
                  <a:srgbClr val="2F528F"/>
                </a:solidFill>
              </a:rPr>
              <a:t>The scope of the project</a:t>
            </a:r>
            <a:r>
              <a:rPr lang="en-GB">
                <a:solidFill>
                  <a:srgbClr val="2F528F"/>
                </a:solidFill>
              </a:rPr>
              <a:t>…</a:t>
            </a:r>
          </a:p>
          <a:p>
            <a:pPr lvl="1"/>
            <a:r>
              <a:rPr lang="en-GB">
                <a:solidFill>
                  <a:srgbClr val="2F528F"/>
                </a:solidFill>
              </a:rPr>
              <a:t>performing scope, and implementation approach, compliance is the first step in protecting value</a:t>
            </a:r>
          </a:p>
          <a:p>
            <a:pPr lvl="1"/>
            <a:r>
              <a:rPr lang="en-GB">
                <a:solidFill>
                  <a:srgbClr val="2F528F"/>
                </a:solidFill>
              </a:rPr>
              <a:t>the actual implementation, whether designed or the performance change.</a:t>
            </a:r>
          </a:p>
          <a:p>
            <a:pPr marL="171450" lvl="0" indent="-171450">
              <a:buFont typeface="Courier New" panose="02070309020205020404" pitchFamily="49" charset="0"/>
              <a:buChar char="o"/>
            </a:pPr>
            <a:r>
              <a:rPr lang="en-GB" b="1">
                <a:solidFill>
                  <a:srgbClr val="2F528F"/>
                </a:solidFill>
              </a:rPr>
              <a:t>The Architecture Requirements Specification </a:t>
            </a:r>
            <a:r>
              <a:rPr lang="en-GB">
                <a:solidFill>
                  <a:srgbClr val="2F528F"/>
                </a:solidFill>
              </a:rPr>
              <a:t>identifies what must be, what must be done, and what is prohibited and provides the set of constraints on more detailed architecture development, design, and implementation.</a:t>
            </a:r>
          </a:p>
          <a:p>
            <a:pPr marL="185595" indent="-185595">
              <a:buFont typeface="Courier New" panose="02070309020205020404" pitchFamily="49" charset="0"/>
              <a:buChar char="o"/>
            </a:pPr>
            <a:endParaRPr lang="en-GB">
              <a:solidFill>
                <a:srgbClr val="2F528F"/>
              </a:solidFill>
            </a:endParaRPr>
          </a:p>
          <a:p>
            <a:pPr marL="185595" indent="-185595">
              <a:buFont typeface="Courier New" panose="02070309020205020404" pitchFamily="49" charset="0"/>
              <a:buChar char="o"/>
            </a:pPr>
            <a:r>
              <a:rPr lang="en-GB">
                <a:solidFill>
                  <a:srgbClr val="2F528F"/>
                </a:solidFill>
              </a:rPr>
              <a:t>Compliance assessment confirms whether specific Architecture Requirements Specifications have been followed. </a:t>
            </a:r>
          </a:p>
          <a:p>
            <a:endParaRPr lang="en-GB">
              <a:solidFill>
                <a:srgbClr val="2F528F"/>
              </a:solidFill>
            </a:endParaRPr>
          </a:p>
          <a:p>
            <a:r>
              <a:rPr lang="en-GB">
                <a:solidFill>
                  <a:srgbClr val="2F528F"/>
                </a:solidFill>
              </a:rPr>
              <a:t>TOGAF Phase H contains a further value-based compliance assessment based on value realization. </a:t>
            </a:r>
          </a:p>
          <a:p>
            <a:r>
              <a:rPr lang="en-GB">
                <a:solidFill>
                  <a:srgbClr val="2F528F"/>
                </a:solidFill>
              </a:rPr>
              <a:t>Typically, expected value will not be realized for a significant period of time after an Implementation Project.</a:t>
            </a:r>
          </a:p>
          <a:p>
            <a:r>
              <a:rPr lang="en-GB">
                <a:solidFill>
                  <a:srgbClr val="2F528F"/>
                </a:solidFill>
              </a:rPr>
              <a:t>Using the linkage provided by the Architecture Contract, recurrent value realization assessments can be performed and maintaining the linkage from specification to stakeholder expectation facilitates consistent review.</a:t>
            </a:r>
          </a:p>
          <a:p>
            <a:r>
              <a:rPr lang="en-GB">
                <a:solidFill>
                  <a:srgbClr val="2F528F"/>
                </a:solidFill>
              </a:rPr>
              <a:t>‘Rule-following’ compliance assessment is common where the Architecture Requirements Specification eliminates all design and implementation choice. </a:t>
            </a:r>
          </a:p>
          <a:p>
            <a:r>
              <a:rPr lang="en-GB">
                <a:solidFill>
                  <a:srgbClr val="2F528F"/>
                </a:solidFill>
              </a:rPr>
              <a:t>Best practice is to go beyond simple compliance with the statement, and to include compliance with intent.</a:t>
            </a:r>
          </a:p>
          <a:p>
            <a:r>
              <a:rPr lang="en-GB">
                <a:solidFill>
                  <a:srgbClr val="2F528F"/>
                </a:solidFill>
              </a:rPr>
              <a:t>This protects the expected value of the Target Architecture. </a:t>
            </a:r>
          </a:p>
          <a:p>
            <a:r>
              <a:rPr lang="en-GB">
                <a:solidFill>
                  <a:srgbClr val="2F528F"/>
                </a:solidFill>
              </a:rPr>
              <a:t>Distinguish use of an architecture specification to address a stakeholder requirement, from a control specification to address a risk. </a:t>
            </a:r>
          </a:p>
          <a:p>
            <a:r>
              <a:rPr lang="en-GB">
                <a:solidFill>
                  <a:srgbClr val="2F528F"/>
                </a:solidFill>
              </a:rPr>
              <a:t>Stakeholder requirements have an up-side, where risks have a downside.</a:t>
            </a:r>
          </a:p>
          <a:p>
            <a:r>
              <a:rPr lang="en-GB">
                <a:solidFill>
                  <a:srgbClr val="2F528F"/>
                </a:solidFill>
              </a:rPr>
              <a:t>Divide architecture specification into four types:</a:t>
            </a:r>
            <a:br>
              <a:rPr lang="en-GB">
                <a:solidFill>
                  <a:srgbClr val="2F528F"/>
                </a:solidFill>
              </a:rPr>
            </a:br>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218</a:t>
            </a:fld>
            <a:endParaRPr lang="en-GB"/>
          </a:p>
        </p:txBody>
      </p:sp>
    </p:spTree>
    <p:extLst>
      <p:ext uri="{BB962C8B-B14F-4D97-AF65-F5344CB8AC3E}">
        <p14:creationId xmlns:p14="http://schemas.microsoft.com/office/powerpoint/2010/main" val="30096493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8.5 : Describe how a repository can be structured using the TOGAF repository as an example:
See : TOGAF® Standard – Architecture Content : Page 97 : §7.1</a:t>
            </a:r>
          </a:p>
          <a:p>
            <a:endParaRPr lang="en-GB">
              <a:solidFill>
                <a:srgbClr val="2F528F"/>
              </a:solidFill>
            </a:endParaRPr>
          </a:p>
          <a:p>
            <a:r>
              <a:rPr lang="en-GB" b="1">
                <a:solidFill>
                  <a:srgbClr val="2F528F"/>
                </a:solidFill>
              </a:rPr>
              <a:t>Repository Structure</a:t>
            </a:r>
          </a:p>
          <a:p>
            <a:r>
              <a:rPr lang="en-GB">
                <a:solidFill>
                  <a:srgbClr val="2F528F"/>
                </a:solidFill>
              </a:rPr>
              <a:t>Storing the huge volume of architectural information requires a formal structural framework for an Architecture Repository.</a:t>
            </a:r>
          </a:p>
          <a:p>
            <a:r>
              <a:rPr lang="en-GB">
                <a:solidFill>
                  <a:srgbClr val="2F528F"/>
                </a:solidFill>
              </a:rPr>
              <a:t>It must distinguish between different types of architectural assets that exist at different levels of abstraction in the organization. </a:t>
            </a:r>
          </a:p>
          <a:p>
            <a:r>
              <a:rPr lang="en-GB">
                <a:solidFill>
                  <a:srgbClr val="2F528F"/>
                </a:solidFill>
              </a:rPr>
              <a:t>It is a subset of the wider Enterprise Repository.</a:t>
            </a:r>
          </a:p>
          <a:p>
            <a:r>
              <a:rPr lang="en-GB">
                <a:solidFill>
                  <a:srgbClr val="2F528F"/>
                </a:solidFill>
              </a:rPr>
              <a:t>There are three main areas of note:</a:t>
            </a:r>
          </a:p>
          <a:p>
            <a:pPr marL="171450" indent="-171450" defTabSz="989838">
              <a:buFont typeface="Arial" panose="020B0604020202020204" pitchFamily="34" charset="0"/>
              <a:buChar char="•"/>
              <a:defRPr/>
            </a:pPr>
            <a:r>
              <a:rPr lang="en-GB">
                <a:solidFill>
                  <a:srgbClr val="2F528F"/>
                </a:solidFill>
              </a:rPr>
              <a:t>Enterprise Repository - Comprises ALL the information stored by the Enterprise in media which is in its direct or contracted control.</a:t>
            </a:r>
          </a:p>
          <a:p>
            <a:pPr marL="171450" indent="-171450" defTabSz="989838">
              <a:buFont typeface="Arial" panose="020B0604020202020204" pitchFamily="34" charset="0"/>
              <a:buChar char="•"/>
              <a:defRPr/>
            </a:pPr>
            <a:r>
              <a:rPr lang="en-GB">
                <a:solidFill>
                  <a:srgbClr val="2F528F"/>
                </a:solidFill>
              </a:rPr>
              <a:t>External Repository - Comprises ALL the information, beyond the Enterprise Repository, to which the Enterprise has access.</a:t>
            </a:r>
          </a:p>
          <a:p>
            <a:pPr marL="171450" indent="-171450" defTabSz="989838">
              <a:buFont typeface="Arial" panose="020B0604020202020204" pitchFamily="34" charset="0"/>
              <a:buChar char="•"/>
              <a:defRPr/>
            </a:pPr>
            <a:r>
              <a:rPr lang="en-GB">
                <a:solidFill>
                  <a:srgbClr val="2F528F"/>
                </a:solidFill>
              </a:rPr>
              <a:t>Architecture Repository – Comprises the information which falls under the ownership and purview of the highest enterprise’s level Architecture Board.</a:t>
            </a:r>
          </a:p>
          <a:p>
            <a:endParaRPr lang="en-GB">
              <a:solidFill>
                <a:srgbClr val="2F528F"/>
              </a:solidFill>
            </a:endParaRPr>
          </a:p>
          <a:p>
            <a:r>
              <a:rPr lang="en-GB" b="1">
                <a:solidFill>
                  <a:srgbClr val="2F528F"/>
                </a:solidFill>
              </a:rPr>
              <a:t>7.1 Overview</a:t>
            </a:r>
          </a:p>
          <a:p>
            <a:r>
              <a:rPr lang="en-GB">
                <a:solidFill>
                  <a:srgbClr val="2F528F"/>
                </a:solidFill>
              </a:rPr>
              <a:t>Operating a mature Architecture Capability within a large enterprise creates a huge volume of architectural output. Effective management and leverage of these architectural work products require a formal taxonomy for different types of architectural asset alongside dedicated processes and tools for architectural content storage.</a:t>
            </a:r>
          </a:p>
          <a:p>
            <a:r>
              <a:rPr lang="en-GB">
                <a:solidFill>
                  <a:srgbClr val="2F528F"/>
                </a:solidFill>
              </a:rPr>
              <a:t>This section provides a structural framework for an Architecture Repository that allows an enterprise to distinguish between different types of architectural assets that exist at different</a:t>
            </a:r>
          </a:p>
          <a:p>
            <a:r>
              <a:rPr lang="en-GB">
                <a:solidFill>
                  <a:srgbClr val="2F528F"/>
                </a:solidFill>
              </a:rPr>
              <a:t>levels of abstraction in the organization. This Architecture Repository is one part of the wider Enterprise Repository, which provides the capability to link architectural assets to components of the Detailed Design, Deployment, and Service Management Repositories.</a:t>
            </a:r>
          </a:p>
          <a:p>
            <a:endParaRPr lang="en-GB">
              <a:solidFill>
                <a:srgbClr val="2F528F"/>
              </a:solidFill>
            </a:endParaRPr>
          </a:p>
          <a:p>
            <a:r>
              <a:rPr lang="en-GB">
                <a:solidFill>
                  <a:srgbClr val="2F528F"/>
                </a:solidFill>
              </a:rPr>
              <a:t>At a high level, the following classes of architectural information are expected to be held within an Architecture Repository:</a:t>
            </a:r>
          </a:p>
          <a:p>
            <a:r>
              <a:rPr lang="en-GB">
                <a:solidFill>
                  <a:srgbClr val="2F528F"/>
                </a:solidFill>
              </a:rPr>
              <a:t>■The Architecture Metamodel describes the organizationally tailored application of an architecture framework, including a method for architecture development and a metamodel</a:t>
            </a:r>
          </a:p>
          <a:p>
            <a:r>
              <a:rPr lang="en-GB">
                <a:solidFill>
                  <a:srgbClr val="2F528F"/>
                </a:solidFill>
              </a:rPr>
              <a:t>For architecture content</a:t>
            </a:r>
          </a:p>
          <a:p>
            <a:r>
              <a:rPr lang="en-GB">
                <a:solidFill>
                  <a:srgbClr val="2F528F"/>
                </a:solidFill>
              </a:rPr>
              <a:t>■The Architecture Capability deﬁnes the parameters, structures, and processes that support governance of the Architecture Repository</a:t>
            </a:r>
          </a:p>
          <a:p>
            <a:r>
              <a:rPr lang="en-GB">
                <a:solidFill>
                  <a:srgbClr val="2F528F"/>
                </a:solidFill>
              </a:rPr>
              <a:t>■The Architecture Landscape presents an architectural representation of assets in use, or</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219</a:t>
            </a:fld>
            <a:endParaRPr lang="en-GB"/>
          </a:p>
        </p:txBody>
      </p:sp>
    </p:spTree>
    <p:extLst>
      <p:ext uri="{BB962C8B-B14F-4D97-AF65-F5344CB8AC3E}">
        <p14:creationId xmlns:p14="http://schemas.microsoft.com/office/powerpoint/2010/main" val="2397846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Level=2 : L.O.= 8.12b : Explain the technique of gap analysis and where it can be applied.
See: TOGAF® Standard – ADM Techniques : Page 46 : §5.2</a:t>
            </a:r>
          </a:p>
          <a:p>
            <a:endParaRPr lang="en-US" sz="1100">
              <a:solidFill>
                <a:srgbClr val="2F528F"/>
              </a:solidFill>
            </a:endParaRPr>
          </a:p>
          <a:p>
            <a:r>
              <a:rPr lang="en-US" sz="1100" b="0">
                <a:solidFill>
                  <a:srgbClr val="2F528F"/>
                </a:solidFill>
              </a:rPr>
              <a:t>Example analysis for Architecture Building Blocks . . . </a:t>
            </a:r>
            <a:br>
              <a:rPr lang="en-US" sz="1100">
                <a:solidFill>
                  <a:srgbClr val="2F528F"/>
                </a:solidFill>
              </a:rPr>
            </a:br>
            <a:r>
              <a:rPr lang="en-US" sz="1100">
                <a:solidFill>
                  <a:srgbClr val="2F528F"/>
                </a:solidFill>
              </a:rPr>
              <a:t>Services from the Network Services category of the Technical Reference Model (TRM) show a number of Services from the Baseline Architecture missing from the Target.</a:t>
            </a:r>
            <a:endParaRPr lang="en-GB" sz="1100">
              <a:solidFill>
                <a:srgbClr val="2F528F"/>
              </a:solidFill>
            </a:endParaRPr>
          </a:p>
          <a:p>
            <a:endParaRPr lang="en-GB" sz="1100">
              <a:solidFill>
                <a:srgbClr val="2F528F"/>
              </a:solidFill>
            </a:endParaRPr>
          </a:p>
          <a:p>
            <a:r>
              <a:rPr lang="en-GB" sz="1100" b="1">
                <a:solidFill>
                  <a:srgbClr val="2F528F"/>
                </a:solidFill>
              </a:rPr>
              <a:t>5 Gap Analysis</a:t>
            </a:r>
          </a:p>
          <a:p>
            <a:pPr algn="l"/>
            <a:r>
              <a:rPr lang="en-GB" sz="1100">
                <a:solidFill>
                  <a:srgbClr val="2F528F"/>
                </a:solidFill>
              </a:rPr>
              <a:t>The technique known as Gap Analysis is widely used in the TOGAF Architecture Development Method (ADM) to validate an architecture that is being developed. The basic premise is to highlight a shortfall between the Baseline Architecture and the Target Architecture; that is, items that have been deliberately omitted, accidentally left out, or not yet defined.</a:t>
            </a:r>
          </a:p>
          <a:p>
            <a:pPr algn="l"/>
            <a:r>
              <a:rPr lang="en-GB" sz="1100" b="1">
                <a:solidFill>
                  <a:srgbClr val="2F528F"/>
                </a:solidFill>
              </a:rPr>
              <a:t>5.1 Introduction</a:t>
            </a:r>
          </a:p>
          <a:p>
            <a:pPr algn="l"/>
            <a:r>
              <a:rPr lang="en-GB" sz="1100">
                <a:solidFill>
                  <a:srgbClr val="2F528F"/>
                </a:solidFill>
              </a:rPr>
              <a:t>A key step in validating an architecture is to consider what may have been forgotten. The architecture must support all of the essential information processing needs of the organization.</a:t>
            </a:r>
          </a:p>
          <a:p>
            <a:pPr algn="l"/>
            <a:r>
              <a:rPr lang="en-GB" sz="1100">
                <a:solidFill>
                  <a:srgbClr val="2F528F"/>
                </a:solidFill>
              </a:rPr>
              <a:t>The most critical source of gaps that should be considered is stakeholder concerns that have not been addressed in prior architectural work.</a:t>
            </a:r>
          </a:p>
          <a:p>
            <a:pPr algn="l"/>
            <a:r>
              <a:rPr lang="en-GB" sz="1100">
                <a:solidFill>
                  <a:srgbClr val="2F528F"/>
                </a:solidFill>
              </a:rPr>
              <a:t>Potential sources of gaps include:</a:t>
            </a:r>
          </a:p>
          <a:p>
            <a:pPr algn="l"/>
            <a:r>
              <a:rPr lang="en-GB" sz="1100">
                <a:solidFill>
                  <a:srgbClr val="2F528F"/>
                </a:solidFill>
              </a:rPr>
              <a:t>■ Business domain gaps:</a:t>
            </a:r>
          </a:p>
          <a:p>
            <a:pPr algn="l"/>
            <a:r>
              <a:rPr lang="en-GB" sz="1100">
                <a:solidFill>
                  <a:srgbClr val="2F528F"/>
                </a:solidFill>
              </a:rPr>
              <a:t>— People gaps (e.g., cross-training requirements)</a:t>
            </a:r>
          </a:p>
          <a:p>
            <a:pPr algn="l"/>
            <a:r>
              <a:rPr lang="en-GB" sz="1100">
                <a:solidFill>
                  <a:srgbClr val="2F528F"/>
                </a:solidFill>
              </a:rPr>
              <a:t>— Process gaps (e.g., process inefficiencies)</a:t>
            </a:r>
          </a:p>
          <a:p>
            <a:pPr algn="l"/>
            <a:r>
              <a:rPr lang="en-GB" sz="1100">
                <a:solidFill>
                  <a:srgbClr val="2F528F"/>
                </a:solidFill>
              </a:rPr>
              <a:t>— Tools gaps (e.g., duplicate or missing tool functionality)</a:t>
            </a:r>
          </a:p>
          <a:p>
            <a:pPr algn="l"/>
            <a:r>
              <a:rPr lang="en-GB" sz="1100">
                <a:solidFill>
                  <a:srgbClr val="2F528F"/>
                </a:solidFill>
              </a:rPr>
              <a:t>— Information gaps</a:t>
            </a:r>
          </a:p>
          <a:p>
            <a:pPr algn="l"/>
            <a:r>
              <a:rPr lang="en-GB" sz="1100">
                <a:solidFill>
                  <a:srgbClr val="2F528F"/>
                </a:solidFill>
              </a:rPr>
              <a:t>— Measurement gaps</a:t>
            </a:r>
          </a:p>
          <a:p>
            <a:pPr algn="l"/>
            <a:r>
              <a:rPr lang="en-GB" sz="1100">
                <a:solidFill>
                  <a:srgbClr val="2F528F"/>
                </a:solidFill>
              </a:rPr>
              <a:t>— Financial gaps</a:t>
            </a:r>
          </a:p>
          <a:p>
            <a:pPr algn="l"/>
            <a:r>
              <a:rPr lang="en-GB" sz="1100">
                <a:solidFill>
                  <a:srgbClr val="2F528F"/>
                </a:solidFill>
              </a:rPr>
              <a:t>— Facilities gaps (buildings, office space, etc.)</a:t>
            </a:r>
          </a:p>
          <a:p>
            <a:pPr algn="l"/>
            <a:r>
              <a:rPr lang="en-GB" sz="1100">
                <a:solidFill>
                  <a:srgbClr val="2F528F"/>
                </a:solidFill>
              </a:rPr>
              <a:t>■ Data domain gaps:</a:t>
            </a:r>
          </a:p>
          <a:p>
            <a:pPr algn="l"/>
            <a:r>
              <a:rPr lang="en-GB" sz="1100">
                <a:solidFill>
                  <a:srgbClr val="2F528F"/>
                </a:solidFill>
              </a:rPr>
              <a:t>— Data not of sufficient currency</a:t>
            </a:r>
          </a:p>
          <a:p>
            <a:pPr algn="l"/>
            <a:r>
              <a:rPr lang="en-GB" sz="1100">
                <a:solidFill>
                  <a:srgbClr val="2F528F"/>
                </a:solidFill>
              </a:rPr>
              <a:t>— Data not located where it is needed</a:t>
            </a:r>
          </a:p>
          <a:p>
            <a:pPr algn="l"/>
            <a:r>
              <a:rPr lang="en-GB" sz="1100">
                <a:solidFill>
                  <a:srgbClr val="2F528F"/>
                </a:solidFill>
              </a:rPr>
              <a:t>— Not the data that is needed</a:t>
            </a:r>
          </a:p>
          <a:p>
            <a:pPr algn="l"/>
            <a:r>
              <a:rPr lang="en-GB" sz="1100">
                <a:solidFill>
                  <a:srgbClr val="2F528F"/>
                </a:solidFill>
              </a:rPr>
              <a:t>— Data not available when needed</a:t>
            </a:r>
          </a:p>
          <a:p>
            <a:pPr algn="l"/>
            <a:r>
              <a:rPr lang="en-GB" sz="1100">
                <a:solidFill>
                  <a:srgbClr val="2F528F"/>
                </a:solidFill>
              </a:rPr>
              <a:t>— Data not created</a:t>
            </a:r>
          </a:p>
          <a:p>
            <a:pPr algn="l"/>
            <a:r>
              <a:rPr lang="en-GB" sz="1100">
                <a:solidFill>
                  <a:srgbClr val="2F528F"/>
                </a:solidFill>
              </a:rPr>
              <a:t>— Data not consumed</a:t>
            </a:r>
          </a:p>
          <a:p>
            <a:pPr algn="l"/>
            <a:r>
              <a:rPr lang="en-GB" sz="1100">
                <a:solidFill>
                  <a:srgbClr val="2F528F"/>
                </a:solidFill>
              </a:rPr>
              <a:t>— Data relationship gaps</a:t>
            </a:r>
          </a:p>
          <a:p>
            <a:pPr algn="l"/>
            <a:r>
              <a:rPr lang="en-GB" sz="1100">
                <a:solidFill>
                  <a:srgbClr val="2F528F"/>
                </a:solidFill>
              </a:rPr>
              <a:t>■ Applications impacted, eliminated, or created</a:t>
            </a:r>
          </a:p>
          <a:p>
            <a:pPr algn="l"/>
            <a:r>
              <a:rPr lang="en-GB" sz="1100">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65F05024-CC06-4DA1-800A-C7C0CAC623E7}" type="slidenum">
              <a:rPr lang="en-GB" smtClean="0"/>
              <a:t>22</a:t>
            </a:fld>
            <a:endParaRPr lang="en-GB"/>
          </a:p>
        </p:txBody>
      </p:sp>
    </p:spTree>
    <p:extLst>
      <p:ext uri="{BB962C8B-B14F-4D97-AF65-F5344CB8AC3E}">
        <p14:creationId xmlns:p14="http://schemas.microsoft.com/office/powerpoint/2010/main" val="1627169395"/>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8.5a : Describe how a repository can be structured using the TOGAF repository as an example:
See : TOGAF® Standard – Architecture Content : Page 98 : §7.2</a:t>
            </a:r>
          </a:p>
          <a:p>
            <a:endParaRPr lang="en-GB">
              <a:solidFill>
                <a:srgbClr val="2F528F"/>
              </a:solidFill>
            </a:endParaRPr>
          </a:p>
          <a:p>
            <a:r>
              <a:rPr lang="en-GB" b="1">
                <a:solidFill>
                  <a:srgbClr val="2F528F"/>
                </a:solidFill>
              </a:rPr>
              <a:t>Architecture Landscape</a:t>
            </a:r>
          </a:p>
          <a:p>
            <a:r>
              <a:rPr lang="en-GB">
                <a:solidFill>
                  <a:srgbClr val="2F528F"/>
                </a:solidFill>
              </a:rPr>
              <a:t>Holds architectural views of the state of the enterprise at particular points in time: </a:t>
            </a:r>
          </a:p>
          <a:p>
            <a:pPr marL="309324" indent="-309324">
              <a:buFont typeface="Courier New" panose="02070309020205020404" pitchFamily="49" charset="0"/>
              <a:buChar char="o"/>
            </a:pPr>
            <a:r>
              <a:rPr lang="en-GB">
                <a:solidFill>
                  <a:srgbClr val="2F528F"/>
                </a:solidFill>
              </a:rPr>
              <a:t>Strategic Architectures:</a:t>
            </a:r>
          </a:p>
          <a:p>
            <a:pPr marL="584279" lvl="1" indent="-309324">
              <a:buFont typeface="Arial" panose="020B0604020202020204" pitchFamily="34" charset="0"/>
              <a:buChar char="•"/>
            </a:pPr>
            <a:r>
              <a:rPr lang="en-GB">
                <a:solidFill>
                  <a:srgbClr val="2F528F"/>
                </a:solidFill>
              </a:rPr>
              <a:t>show a long-term summary view of the entire enterprise</a:t>
            </a:r>
          </a:p>
          <a:p>
            <a:pPr marL="584279" lvl="1" indent="-309324">
              <a:buFont typeface="Arial" panose="020B0604020202020204" pitchFamily="34" charset="0"/>
              <a:buChar char="•"/>
            </a:pPr>
            <a:r>
              <a:rPr lang="en-GB">
                <a:solidFill>
                  <a:srgbClr val="2F528F"/>
                </a:solidFill>
              </a:rPr>
              <a:t>provide an organizing framework for operational and </a:t>
            </a:r>
            <a:br>
              <a:rPr lang="en-GB">
                <a:solidFill>
                  <a:srgbClr val="2F528F"/>
                </a:solidFill>
              </a:rPr>
            </a:br>
            <a:r>
              <a:rPr lang="en-GB">
                <a:solidFill>
                  <a:srgbClr val="2F528F"/>
                </a:solidFill>
              </a:rPr>
              <a:t>change activity</a:t>
            </a:r>
          </a:p>
          <a:p>
            <a:pPr marL="584279" lvl="1" indent="-309324">
              <a:buFont typeface="Arial" panose="020B0604020202020204" pitchFamily="34" charset="0"/>
              <a:buChar char="•"/>
            </a:pPr>
            <a:r>
              <a:rPr lang="en-GB">
                <a:solidFill>
                  <a:srgbClr val="2F528F"/>
                </a:solidFill>
              </a:rPr>
              <a:t>allow for direction setting at an executive level</a:t>
            </a:r>
          </a:p>
          <a:p>
            <a:pPr marL="309324" indent="-309324">
              <a:buFont typeface="Courier New" panose="02070309020205020404" pitchFamily="49" charset="0"/>
              <a:buChar char="o"/>
            </a:pPr>
            <a:r>
              <a:rPr lang="en-GB">
                <a:solidFill>
                  <a:srgbClr val="2F528F"/>
                </a:solidFill>
              </a:rPr>
              <a:t>Segment Architectures</a:t>
            </a:r>
          </a:p>
          <a:p>
            <a:pPr marL="584279" lvl="1" indent="-309324">
              <a:buFont typeface="Arial" panose="020B0604020202020204" pitchFamily="34" charset="0"/>
              <a:buChar char="•"/>
            </a:pPr>
            <a:r>
              <a:rPr lang="en-GB">
                <a:solidFill>
                  <a:srgbClr val="2F528F"/>
                </a:solidFill>
              </a:rPr>
              <a:t>provide more detailed operating models for areas </a:t>
            </a:r>
            <a:br>
              <a:rPr lang="en-GB">
                <a:solidFill>
                  <a:srgbClr val="2F528F"/>
                </a:solidFill>
              </a:rPr>
            </a:br>
            <a:r>
              <a:rPr lang="en-GB">
                <a:solidFill>
                  <a:srgbClr val="2F528F"/>
                </a:solidFill>
              </a:rPr>
              <a:t>within an enterprise</a:t>
            </a:r>
          </a:p>
          <a:p>
            <a:pPr marL="584279" lvl="1" indent="-309324">
              <a:buFont typeface="Arial" panose="020B0604020202020204" pitchFamily="34" charset="0"/>
              <a:buChar char="•"/>
            </a:pPr>
            <a:r>
              <a:rPr lang="en-GB">
                <a:solidFill>
                  <a:srgbClr val="2F528F"/>
                </a:solidFill>
              </a:rPr>
              <a:t>can be used at the program or portfolio level</a:t>
            </a:r>
          </a:p>
          <a:p>
            <a:pPr marL="584279" lvl="1" indent="-309324">
              <a:buFont typeface="Arial" panose="020B0604020202020204" pitchFamily="34" charset="0"/>
              <a:buChar char="•"/>
            </a:pPr>
            <a:r>
              <a:rPr lang="en-GB">
                <a:solidFill>
                  <a:srgbClr val="2F528F"/>
                </a:solidFill>
              </a:rPr>
              <a:t>organize and operationally align more detailed change activity</a:t>
            </a:r>
          </a:p>
          <a:p>
            <a:pPr marL="309324" indent="-309324">
              <a:buFont typeface="Courier New" panose="02070309020205020404" pitchFamily="49" charset="0"/>
              <a:buChar char="o"/>
            </a:pPr>
            <a:r>
              <a:rPr lang="en-GB">
                <a:solidFill>
                  <a:srgbClr val="2F528F"/>
                </a:solidFill>
              </a:rPr>
              <a:t>Capability Architectures </a:t>
            </a:r>
          </a:p>
          <a:p>
            <a:pPr marL="584279" lvl="1" indent="-309324">
              <a:buFont typeface="Arial" panose="020B0604020202020204" pitchFamily="34" charset="0"/>
              <a:buChar char="•"/>
            </a:pPr>
            <a:r>
              <a:rPr lang="en-GB">
                <a:solidFill>
                  <a:srgbClr val="2F528F"/>
                </a:solidFill>
              </a:rPr>
              <a:t>show in a more detailed fashion how the enterprise can support a particular unit of capability</a:t>
            </a:r>
          </a:p>
          <a:p>
            <a:pPr marL="584279" lvl="1" indent="-309324">
              <a:buFont typeface="Arial" panose="020B0604020202020204" pitchFamily="34" charset="0"/>
              <a:buChar char="•"/>
            </a:pPr>
            <a:r>
              <a:rPr lang="en-GB">
                <a:solidFill>
                  <a:srgbClr val="2F528F"/>
                </a:solidFill>
              </a:rPr>
              <a:t>are used to provide an overview of:</a:t>
            </a:r>
          </a:p>
          <a:p>
            <a:pPr marL="883293" lvl="2" indent="-309324"/>
            <a:r>
              <a:rPr lang="en-GB">
                <a:solidFill>
                  <a:srgbClr val="2F528F"/>
                </a:solidFill>
              </a:rPr>
              <a:t>current capability</a:t>
            </a:r>
          </a:p>
          <a:p>
            <a:pPr marL="883293" lvl="2" indent="-309324"/>
            <a:r>
              <a:rPr lang="en-GB">
                <a:solidFill>
                  <a:srgbClr val="2F528F"/>
                </a:solidFill>
              </a:rPr>
              <a:t>target capability</a:t>
            </a:r>
          </a:p>
          <a:p>
            <a:pPr marL="883293" lvl="2" indent="-309324"/>
            <a:r>
              <a:rPr lang="en-GB">
                <a:solidFill>
                  <a:srgbClr val="2F528F"/>
                </a:solidFill>
              </a:rPr>
              <a:t>capability increments</a:t>
            </a:r>
          </a:p>
          <a:p>
            <a:pPr marL="584279" lvl="1" indent="-309324">
              <a:buFont typeface="Arial" panose="020B0604020202020204" pitchFamily="34" charset="0"/>
              <a:buChar char="•"/>
            </a:pPr>
            <a:r>
              <a:rPr lang="en-GB">
                <a:solidFill>
                  <a:srgbClr val="2F528F"/>
                </a:solidFill>
              </a:rPr>
              <a:t>allow for individual work packages and projects to be grouped within managed portfolios and programs</a:t>
            </a:r>
          </a:p>
          <a:p>
            <a:endParaRPr lang="en-GB">
              <a:solidFill>
                <a:srgbClr val="2F528F"/>
              </a:solidFill>
            </a:endParaRPr>
          </a:p>
          <a:p>
            <a:r>
              <a:rPr lang="en-GB" b="1">
                <a:solidFill>
                  <a:srgbClr val="2F528F"/>
                </a:solidFill>
              </a:rPr>
              <a:t>7.2 Architecture Landscape</a:t>
            </a:r>
          </a:p>
          <a:p>
            <a:r>
              <a:rPr lang="en-GB">
                <a:solidFill>
                  <a:srgbClr val="2F528F"/>
                </a:solidFill>
              </a:rPr>
              <a:t>The Architecture Landscape holds architectural views of the state of the enterprise at particular points in time. Due to the sheer volume and the diverse stakeholder needs throughout an entire enterprise, the Architecture Landscape is divided into three levels of granularity:</a:t>
            </a:r>
          </a:p>
          <a:p>
            <a:pPr marL="228600" indent="-228600">
              <a:buAutoNum type="arabicPeriod"/>
            </a:pPr>
            <a:r>
              <a:rPr lang="en-GB">
                <a:solidFill>
                  <a:srgbClr val="2F528F"/>
                </a:solidFill>
              </a:rPr>
              <a:t>Strategic Architectures (see the TOGAF Standard — Architecture Development Method) show a long-term summary view of the entire enterprise.</a:t>
            </a:r>
          </a:p>
          <a:p>
            <a:pPr marL="228600" indent="-228600">
              <a:buAutoNum type="arabicPeriod"/>
            </a:pPr>
            <a:r>
              <a:rPr lang="en-GB">
                <a:solidFill>
                  <a:srgbClr val="2F528F"/>
                </a:solidFill>
              </a:rPr>
              <a:t>Strategic Architectures provide an organizing framework for operational and change activity and allow for direction setting at an executive level.</a:t>
            </a:r>
          </a:p>
          <a:p>
            <a:pPr marL="228600" indent="-228600">
              <a:buAutoNum type="arabicPeriod"/>
            </a:pPr>
            <a:r>
              <a:rPr lang="en-GB">
                <a:solidFill>
                  <a:srgbClr val="2F528F"/>
                </a:solidFill>
              </a:rPr>
              <a:t>Segment Architectures (see the TOGAF Standard — Architecture Development Method) provide more detailed operating models for areas within an enterprise.</a:t>
            </a:r>
            <a:br>
              <a:rPr lang="en-GB">
                <a:solidFill>
                  <a:srgbClr val="2F528F"/>
                </a:solidFill>
              </a:rPr>
            </a:br>
            <a:r>
              <a:rPr lang="en-GB">
                <a:solidFill>
                  <a:srgbClr val="2F528F"/>
                </a:solidFill>
              </a:rPr>
              <a:t>Segment Architectures can be used at the program or portfolio level to organize and operationally align more detailed change activity.</a:t>
            </a:r>
          </a:p>
        </p:txBody>
      </p:sp>
      <p:sp>
        <p:nvSpPr>
          <p:cNvPr id="4" name="Slide Number Placeholder 3"/>
          <p:cNvSpPr>
            <a:spLocks noGrp="1"/>
          </p:cNvSpPr>
          <p:nvPr>
            <p:ph type="sldNum" sz="quarter" idx="5"/>
          </p:nvPr>
        </p:nvSpPr>
        <p:spPr/>
        <p:txBody>
          <a:bodyPr/>
          <a:lstStyle/>
          <a:p>
            <a:fld id="{49B2B318-3A70-499F-B2BE-07B8A16F998B}" type="slidenum">
              <a:rPr lang="en-GB" smtClean="0"/>
              <a:t>220</a:t>
            </a:fld>
            <a:endParaRPr lang="en-GB"/>
          </a:p>
        </p:txBody>
      </p:sp>
    </p:spTree>
    <p:extLst>
      <p:ext uri="{BB962C8B-B14F-4D97-AF65-F5344CB8AC3E}">
        <p14:creationId xmlns:p14="http://schemas.microsoft.com/office/powerpoint/2010/main" val="2978640469"/>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8.5b : Describe how a repository can be structured using the TOGAF repository as an example:
See: TOGAF® Standard – Architecture Content : Page 99 : §7.3</a:t>
            </a:r>
          </a:p>
          <a:p>
            <a:endParaRPr lang="en-GB">
              <a:solidFill>
                <a:srgbClr val="2F528F"/>
              </a:solidFill>
            </a:endParaRPr>
          </a:p>
          <a:p>
            <a:r>
              <a:rPr lang="en-GB" b="1">
                <a:solidFill>
                  <a:srgbClr val="2F528F"/>
                </a:solidFill>
              </a:rPr>
              <a:t>Reference Library</a:t>
            </a:r>
          </a:p>
          <a:p>
            <a:r>
              <a:rPr lang="en-GB">
                <a:solidFill>
                  <a:srgbClr val="2F528F"/>
                </a:solidFill>
              </a:rPr>
              <a:t>Provides a repository to hold reference materials that should be used to develop architectures. </a:t>
            </a:r>
            <a:br>
              <a:rPr lang="en-GB">
                <a:solidFill>
                  <a:srgbClr val="2F528F"/>
                </a:solidFill>
              </a:rPr>
            </a:br>
            <a:r>
              <a:rPr lang="en-GB">
                <a:solidFill>
                  <a:srgbClr val="2F528F"/>
                </a:solidFill>
              </a:rPr>
              <a:t>The reference materials held may be obtained from a variety of sources:</a:t>
            </a:r>
          </a:p>
          <a:p>
            <a:pPr marL="309324" indent="-309324">
              <a:buFont typeface="Courier New" panose="02070309020205020404" pitchFamily="49" charset="0"/>
              <a:buChar char="o"/>
            </a:pPr>
            <a:r>
              <a:rPr lang="en-GB">
                <a:solidFill>
                  <a:srgbClr val="2F528F"/>
                </a:solidFill>
              </a:rPr>
              <a:t>Standards bodies</a:t>
            </a:r>
          </a:p>
          <a:p>
            <a:pPr marL="309324" indent="-309324">
              <a:buFont typeface="Courier New" panose="02070309020205020404" pitchFamily="49" charset="0"/>
              <a:buChar char="o"/>
            </a:pPr>
            <a:r>
              <a:rPr lang="en-GB">
                <a:solidFill>
                  <a:srgbClr val="2F528F"/>
                </a:solidFill>
              </a:rPr>
              <a:t>Product and service vendors</a:t>
            </a:r>
          </a:p>
          <a:p>
            <a:pPr marL="309324" indent="-309324">
              <a:buFont typeface="Courier New" panose="02070309020205020404" pitchFamily="49" charset="0"/>
              <a:buChar char="o"/>
            </a:pPr>
            <a:r>
              <a:rPr lang="en-GB">
                <a:solidFill>
                  <a:srgbClr val="2F528F"/>
                </a:solidFill>
              </a:rPr>
              <a:t>Industry communities or forums</a:t>
            </a:r>
          </a:p>
          <a:p>
            <a:pPr marL="309324" indent="-309324">
              <a:buFont typeface="Courier New" panose="02070309020205020404" pitchFamily="49" charset="0"/>
              <a:buChar char="o"/>
            </a:pPr>
            <a:r>
              <a:rPr lang="en-GB">
                <a:solidFill>
                  <a:srgbClr val="2F528F"/>
                </a:solidFill>
              </a:rPr>
              <a:t>Standard templates</a:t>
            </a:r>
          </a:p>
          <a:p>
            <a:pPr marL="309324" indent="-309324">
              <a:buFont typeface="Courier New" panose="02070309020205020404" pitchFamily="49" charset="0"/>
              <a:buChar char="o"/>
            </a:pPr>
            <a:r>
              <a:rPr lang="en-GB">
                <a:solidFill>
                  <a:srgbClr val="2F528F"/>
                </a:solidFill>
              </a:rPr>
              <a:t>Enterprise best practice</a:t>
            </a:r>
          </a:p>
          <a:p>
            <a:r>
              <a:rPr lang="en-GB">
                <a:solidFill>
                  <a:srgbClr val="2F528F"/>
                </a:solidFill>
              </a:rPr>
              <a:t>The Reference Library should contain:</a:t>
            </a:r>
          </a:p>
          <a:p>
            <a:pPr marL="309324" indent="-309324">
              <a:buFont typeface="Courier New" panose="02070309020205020404" pitchFamily="49" charset="0"/>
              <a:buChar char="o"/>
            </a:pPr>
            <a:r>
              <a:rPr lang="en-GB">
                <a:solidFill>
                  <a:srgbClr val="2F528F"/>
                </a:solidFill>
              </a:rPr>
              <a:t>Reference Architectures</a:t>
            </a:r>
          </a:p>
          <a:p>
            <a:pPr marL="309324" indent="-309324">
              <a:buFont typeface="Courier New" panose="02070309020205020404" pitchFamily="49" charset="0"/>
              <a:buChar char="o"/>
            </a:pPr>
            <a:r>
              <a:rPr lang="en-GB">
                <a:solidFill>
                  <a:srgbClr val="2F528F"/>
                </a:solidFill>
              </a:rPr>
              <a:t>Reference Models</a:t>
            </a:r>
          </a:p>
          <a:p>
            <a:pPr marL="309324" indent="-309324">
              <a:buFont typeface="Courier New" panose="02070309020205020404" pitchFamily="49" charset="0"/>
              <a:buChar char="o"/>
            </a:pPr>
            <a:r>
              <a:rPr lang="en-GB">
                <a:solidFill>
                  <a:srgbClr val="2F528F"/>
                </a:solidFill>
              </a:rPr>
              <a:t>Viewpoint Library</a:t>
            </a:r>
          </a:p>
          <a:p>
            <a:pPr marL="309324" indent="-309324">
              <a:buFont typeface="Courier New" panose="02070309020205020404" pitchFamily="49" charset="0"/>
              <a:buChar char="o"/>
            </a:pPr>
            <a:r>
              <a:rPr lang="en-GB">
                <a:solidFill>
                  <a:srgbClr val="2F528F"/>
                </a:solidFill>
              </a:rPr>
              <a:t>Templates</a:t>
            </a:r>
          </a:p>
          <a:p>
            <a:pPr defTabSz="989838">
              <a:defRPr/>
            </a:pPr>
            <a:r>
              <a:rPr lang="en-GB">
                <a:solidFill>
                  <a:srgbClr val="2F528F"/>
                </a:solidFill>
              </a:rPr>
              <a:t>In order to segregate different classes of architecture reference materials, the Reference Library can use the Architecture Continuum as a method for classification.</a:t>
            </a:r>
          </a:p>
          <a:p>
            <a:pPr defTabSz="989838">
              <a:defRPr/>
            </a:pPr>
            <a:endParaRPr lang="en-GB">
              <a:solidFill>
                <a:srgbClr val="2F528F"/>
              </a:solidFill>
            </a:endParaRPr>
          </a:p>
          <a:p>
            <a:pPr defTabSz="989838">
              <a:defRPr/>
            </a:pPr>
            <a:r>
              <a:rPr lang="en-GB" b="1">
                <a:solidFill>
                  <a:srgbClr val="2F528F"/>
                </a:solidFill>
              </a:rPr>
              <a:t>7.3 Reference Library</a:t>
            </a:r>
          </a:p>
          <a:p>
            <a:pPr defTabSz="989838">
              <a:defRPr/>
            </a:pPr>
            <a:r>
              <a:rPr lang="en-GB" b="1">
                <a:solidFill>
                  <a:srgbClr val="2F528F"/>
                </a:solidFill>
              </a:rPr>
              <a:t>7.3.1 Overview</a:t>
            </a:r>
          </a:p>
          <a:p>
            <a:pPr defTabSz="989838">
              <a:defRPr/>
            </a:pPr>
            <a:r>
              <a:rPr lang="en-GB">
                <a:solidFill>
                  <a:srgbClr val="2F528F"/>
                </a:solidFill>
              </a:rPr>
              <a:t>The Reference Library provides a repository to hold reference materials that should be used to develop architectures. Reference materials held may be obtained from a variety of sources, including:</a:t>
            </a:r>
          </a:p>
          <a:p>
            <a:pPr defTabSz="989838">
              <a:defRPr/>
            </a:pPr>
            <a:r>
              <a:rPr lang="en-GB">
                <a:solidFill>
                  <a:srgbClr val="2F528F"/>
                </a:solidFill>
              </a:rPr>
              <a:t>■Standards bodies</a:t>
            </a:r>
          </a:p>
          <a:p>
            <a:pPr defTabSz="989838">
              <a:defRPr/>
            </a:pPr>
            <a:r>
              <a:rPr lang="en-GB">
                <a:solidFill>
                  <a:srgbClr val="2F528F"/>
                </a:solidFill>
              </a:rPr>
              <a:t>■Product and service vendors</a:t>
            </a:r>
          </a:p>
          <a:p>
            <a:pPr defTabSz="989838">
              <a:defRPr/>
            </a:pPr>
            <a:r>
              <a:rPr lang="en-GB">
                <a:solidFill>
                  <a:srgbClr val="2F528F"/>
                </a:solidFill>
              </a:rPr>
              <a:t>■Industry communities or forums</a:t>
            </a:r>
          </a:p>
          <a:p>
            <a:pPr defTabSz="989838">
              <a:defRPr/>
            </a:pPr>
            <a:r>
              <a:rPr lang="en-GB">
                <a:solidFill>
                  <a:srgbClr val="2F528F"/>
                </a:solidFill>
              </a:rPr>
              <a:t>■Standard templates</a:t>
            </a:r>
          </a:p>
          <a:p>
            <a:pPr defTabSz="989838">
              <a:defRPr/>
            </a:pPr>
            <a:r>
              <a:rPr lang="en-GB">
                <a:solidFill>
                  <a:srgbClr val="2F528F"/>
                </a:solidFill>
              </a:rPr>
              <a:t>■Enter prise best practice</a:t>
            </a:r>
          </a:p>
          <a:p>
            <a:pPr defTabSz="989838">
              <a:defRPr/>
            </a:pPr>
            <a:r>
              <a:rPr lang="en-GB">
                <a:solidFill>
                  <a:srgbClr val="2F528F"/>
                </a:solidFill>
              </a:rPr>
              <a:t>The Reference Library should contain:</a:t>
            </a:r>
          </a:p>
          <a:p>
            <a:pPr defTabSz="989838">
              <a:defRPr/>
            </a:pPr>
            <a:r>
              <a:rPr lang="en-GB">
                <a:solidFill>
                  <a:srgbClr val="2F528F"/>
                </a:solidFill>
              </a:rPr>
              <a:t>■Reference Architectures</a:t>
            </a:r>
          </a:p>
          <a:p>
            <a:pPr defTabSz="989838">
              <a:defRPr/>
            </a:pPr>
            <a:r>
              <a:rPr lang="en-GB">
                <a:solidFill>
                  <a:srgbClr val="2F528F"/>
                </a:solidFill>
              </a:rPr>
              <a:t>■Reference Models</a:t>
            </a:r>
          </a:p>
          <a:p>
            <a:pPr defTabSz="989838">
              <a:defRPr/>
            </a:pPr>
            <a:r>
              <a:rPr lang="en-GB">
                <a:solidFill>
                  <a:srgbClr val="2F528F"/>
                </a:solidFill>
              </a:rPr>
              <a:t>■Viewpoint Library</a:t>
            </a:r>
          </a:p>
          <a:p>
            <a:pPr defTabSz="989838">
              <a:defRPr/>
            </a:pPr>
            <a:r>
              <a:rPr lang="en-GB">
                <a:solidFill>
                  <a:srgbClr val="2F528F"/>
                </a:solidFill>
              </a:rPr>
              <a:t>■Templates</a:t>
            </a:r>
          </a:p>
          <a:p>
            <a:pPr defTabSz="989838">
              <a:defRPr/>
            </a:pPr>
            <a:r>
              <a:rPr lang="en-GB">
                <a:solidFill>
                  <a:srgbClr val="2F528F"/>
                </a:solidFill>
              </a:rPr>
              <a:t>Note:</a:t>
            </a:r>
          </a:p>
          <a:p>
            <a:pPr defTabSz="989838">
              <a:defRPr/>
            </a:pPr>
            <a:r>
              <a:rPr lang="en-GB">
                <a:solidFill>
                  <a:srgbClr val="2F528F"/>
                </a:solidFill>
              </a:rPr>
              <a:t>The terms reference architecture and reference model are not used carefully in most literature.</a:t>
            </a:r>
          </a:p>
          <a:p>
            <a:pPr defTabSz="989838">
              <a:defRPr/>
            </a:pPr>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221</a:t>
            </a:fld>
            <a:endParaRPr lang="en-GB"/>
          </a:p>
        </p:txBody>
      </p:sp>
    </p:spTree>
    <p:extLst>
      <p:ext uri="{BB962C8B-B14F-4D97-AF65-F5344CB8AC3E}">
        <p14:creationId xmlns:p14="http://schemas.microsoft.com/office/powerpoint/2010/main" val="1678138950"/>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8.5c : Describe how a repository can be structured using the TOGAF repository as an example:
See: TOGAF® Standard – Architecture Content : Page 100 : §7.4</a:t>
            </a:r>
          </a:p>
          <a:p>
            <a:endParaRPr lang="en-GB">
              <a:solidFill>
                <a:srgbClr val="2F528F"/>
              </a:solidFill>
            </a:endParaRPr>
          </a:p>
          <a:p>
            <a:r>
              <a:rPr lang="en-GB" b="1">
                <a:solidFill>
                  <a:srgbClr val="2F528F"/>
                </a:solidFill>
              </a:rPr>
              <a:t>Standards Library</a:t>
            </a:r>
          </a:p>
          <a:p>
            <a:r>
              <a:rPr lang="en-GB">
                <a:solidFill>
                  <a:srgbClr val="2F528F"/>
                </a:solidFill>
              </a:rPr>
              <a:t>A repository area to hold a set of specifications, to which architectures must conform.</a:t>
            </a:r>
            <a:br>
              <a:rPr lang="en-GB">
                <a:solidFill>
                  <a:srgbClr val="2F528F"/>
                </a:solidFill>
              </a:rPr>
            </a:br>
            <a:r>
              <a:rPr lang="en-GB">
                <a:solidFill>
                  <a:srgbClr val="2F528F"/>
                </a:solidFill>
              </a:rPr>
              <a:t>Provides an unambiguous basis for Architecture Governance because:</a:t>
            </a:r>
          </a:p>
          <a:p>
            <a:pPr marL="185595" indent="-185595">
              <a:buFont typeface="Courier New" panose="02070309020205020404" pitchFamily="49" charset="0"/>
              <a:buChar char="o"/>
            </a:pPr>
            <a:r>
              <a:rPr lang="en-GB">
                <a:solidFill>
                  <a:srgbClr val="2F528F"/>
                </a:solidFill>
              </a:rPr>
              <a:t>The standards are easily accessible to projects</a:t>
            </a:r>
          </a:p>
          <a:p>
            <a:pPr marL="185595" indent="-185595">
              <a:buFont typeface="Courier New" panose="02070309020205020404" pitchFamily="49" charset="0"/>
              <a:buChar char="o"/>
            </a:pPr>
            <a:r>
              <a:rPr lang="en-GB">
                <a:solidFill>
                  <a:srgbClr val="2F528F"/>
                </a:solidFill>
              </a:rPr>
              <a:t>Standards are stated in a clear and unambiguous manner</a:t>
            </a:r>
          </a:p>
          <a:p>
            <a:pPr>
              <a:spcBef>
                <a:spcPts val="650"/>
              </a:spcBef>
            </a:pPr>
            <a:endParaRPr lang="en-GB">
              <a:solidFill>
                <a:srgbClr val="2F528F"/>
              </a:solidFill>
            </a:endParaRPr>
          </a:p>
          <a:p>
            <a:pPr>
              <a:spcBef>
                <a:spcPts val="650"/>
              </a:spcBef>
            </a:pPr>
            <a:r>
              <a:rPr lang="en-GB">
                <a:solidFill>
                  <a:srgbClr val="2F528F"/>
                </a:solidFill>
              </a:rPr>
              <a:t>Standards typically fall into three classes:</a:t>
            </a:r>
          </a:p>
          <a:p>
            <a:pPr marL="185595" indent="-185595">
              <a:buFont typeface="Courier New" panose="02070309020205020404" pitchFamily="49" charset="0"/>
              <a:buChar char="o"/>
            </a:pPr>
            <a:r>
              <a:rPr lang="en-GB">
                <a:solidFill>
                  <a:srgbClr val="2F528F"/>
                </a:solidFill>
              </a:rPr>
              <a:t>Legal and Regulatory Obligations: these standards are mandated by Law</a:t>
            </a:r>
          </a:p>
          <a:p>
            <a:pPr marL="185595" indent="-185595">
              <a:buFont typeface="Courier New" panose="02070309020205020404" pitchFamily="49" charset="0"/>
              <a:buChar char="o"/>
            </a:pPr>
            <a:r>
              <a:rPr lang="en-GB">
                <a:solidFill>
                  <a:srgbClr val="2F528F"/>
                </a:solidFill>
              </a:rPr>
              <a:t>Industry Standards: established by industry bodies</a:t>
            </a:r>
          </a:p>
          <a:p>
            <a:pPr marL="185595" indent="-185595">
              <a:buFont typeface="Courier New" panose="02070309020205020404" pitchFamily="49" charset="0"/>
              <a:buChar char="o"/>
            </a:pPr>
            <a:r>
              <a:rPr lang="en-GB">
                <a:solidFill>
                  <a:srgbClr val="2F528F"/>
                </a:solidFill>
              </a:rPr>
              <a:t>Organizational Standards: these standards are set within the organization </a:t>
            </a:r>
          </a:p>
          <a:p>
            <a:pPr>
              <a:spcBef>
                <a:spcPts val="650"/>
              </a:spcBef>
            </a:pPr>
            <a:endParaRPr lang="en-GB">
              <a:solidFill>
                <a:srgbClr val="2F528F"/>
              </a:solidFill>
            </a:endParaRPr>
          </a:p>
          <a:p>
            <a:pPr>
              <a:spcBef>
                <a:spcPts val="650"/>
              </a:spcBef>
            </a:pPr>
            <a:r>
              <a:rPr lang="en-GB" b="1">
                <a:solidFill>
                  <a:srgbClr val="2F528F"/>
                </a:solidFill>
              </a:rPr>
              <a:t>Standards Lifecycle</a:t>
            </a:r>
          </a:p>
          <a:p>
            <a:pPr marL="185595" indent="-185595">
              <a:buFont typeface="Courier New" panose="02070309020205020404" pitchFamily="49" charset="0"/>
              <a:buChar char="o"/>
            </a:pPr>
            <a:r>
              <a:rPr lang="en-GB">
                <a:solidFill>
                  <a:srgbClr val="2F528F"/>
                </a:solidFill>
              </a:rPr>
              <a:t>Proposed Standard: a potential standard has been identified for the organization</a:t>
            </a:r>
          </a:p>
          <a:p>
            <a:pPr marL="185595" indent="-185595">
              <a:buFont typeface="Courier New" panose="02070309020205020404" pitchFamily="49" charset="0"/>
              <a:buChar char="o"/>
            </a:pPr>
            <a:r>
              <a:rPr lang="en-GB">
                <a:solidFill>
                  <a:srgbClr val="2F528F"/>
                </a:solidFill>
              </a:rPr>
              <a:t>Provisional Standard: a potential standard, not been tried or tested</a:t>
            </a:r>
          </a:p>
          <a:p>
            <a:pPr marL="185595" indent="-185595">
              <a:buFont typeface="Courier New" panose="02070309020205020404" pitchFamily="49" charset="0"/>
              <a:buChar char="o"/>
            </a:pPr>
            <a:r>
              <a:rPr lang="en-GB">
                <a:solidFill>
                  <a:srgbClr val="2F528F"/>
                </a:solidFill>
              </a:rPr>
              <a:t>Active Standard: should generally be used as the approach of choice</a:t>
            </a:r>
          </a:p>
          <a:p>
            <a:pPr marL="185595" indent="-185595">
              <a:buFont typeface="Courier New" panose="02070309020205020404" pitchFamily="49" charset="0"/>
              <a:buChar char="o"/>
            </a:pPr>
            <a:r>
              <a:rPr lang="en-GB">
                <a:solidFill>
                  <a:srgbClr val="2F528F"/>
                </a:solidFill>
              </a:rPr>
              <a:t>Deprecated Standard: at the end of its useful lifecycle</a:t>
            </a:r>
          </a:p>
          <a:p>
            <a:pPr marL="185595" indent="-185595">
              <a:buFont typeface="Courier New" panose="02070309020205020404" pitchFamily="49" charset="0"/>
              <a:buChar char="o"/>
            </a:pPr>
            <a:r>
              <a:rPr lang="en-GB">
                <a:solidFill>
                  <a:srgbClr val="2F528F"/>
                </a:solidFill>
              </a:rPr>
              <a:t>Retired/Obsolete Standard): no longer valid within the landscape</a:t>
            </a:r>
          </a:p>
          <a:p>
            <a:pPr>
              <a:spcBef>
                <a:spcPts val="650"/>
              </a:spcBef>
            </a:pPr>
            <a:endParaRPr lang="en-GB">
              <a:solidFill>
                <a:srgbClr val="2F528F"/>
              </a:solidFill>
            </a:endParaRPr>
          </a:p>
          <a:p>
            <a:pPr>
              <a:spcBef>
                <a:spcPts val="650"/>
              </a:spcBef>
            </a:pPr>
            <a:r>
              <a:rPr lang="en-GB">
                <a:solidFill>
                  <a:srgbClr val="2F528F"/>
                </a:solidFill>
              </a:rPr>
              <a:t>Standards Classification within the Standards Library</a:t>
            </a:r>
          </a:p>
          <a:p>
            <a:r>
              <a:rPr lang="en-GB">
                <a:solidFill>
                  <a:srgbClr val="2F528F"/>
                </a:solidFill>
              </a:rPr>
              <a:t>At the top level, in line with the TOGAF architecture domains:</a:t>
            </a:r>
          </a:p>
          <a:p>
            <a:pPr marL="969216" indent="-185595">
              <a:buFont typeface="Courier New" panose="02070309020205020404" pitchFamily="49" charset="0"/>
              <a:buChar char="o"/>
            </a:pPr>
            <a:r>
              <a:rPr lang="en-GB">
                <a:solidFill>
                  <a:srgbClr val="2F528F"/>
                </a:solidFill>
              </a:rPr>
              <a:t>Business Standards</a:t>
            </a:r>
          </a:p>
          <a:p>
            <a:pPr marL="969216" indent="-185595">
              <a:buFont typeface="Courier New" panose="02070309020205020404" pitchFamily="49" charset="0"/>
              <a:buChar char="o"/>
            </a:pPr>
            <a:r>
              <a:rPr lang="en-GB">
                <a:solidFill>
                  <a:srgbClr val="2F528F"/>
                </a:solidFill>
              </a:rPr>
              <a:t>Data Standards</a:t>
            </a:r>
          </a:p>
          <a:p>
            <a:pPr marL="969216" indent="-185595">
              <a:buFont typeface="Courier New" panose="02070309020205020404" pitchFamily="49" charset="0"/>
              <a:buChar char="o"/>
            </a:pPr>
            <a:r>
              <a:rPr lang="en-GB">
                <a:solidFill>
                  <a:srgbClr val="2F528F"/>
                </a:solidFill>
              </a:rPr>
              <a:t>Applications Standards</a:t>
            </a:r>
          </a:p>
          <a:p>
            <a:pPr marL="969216" indent="-185595">
              <a:buFont typeface="Courier New" panose="02070309020205020404" pitchFamily="49" charset="0"/>
              <a:buChar char="o"/>
            </a:pPr>
            <a:r>
              <a:rPr lang="en-GB">
                <a:solidFill>
                  <a:srgbClr val="2F528F"/>
                </a:solidFill>
              </a:rPr>
              <a:t>Technology Standards</a:t>
            </a:r>
          </a:p>
          <a:p>
            <a:endParaRPr lang="en-GB">
              <a:solidFill>
                <a:srgbClr val="2F528F"/>
              </a:solidFill>
            </a:endParaRPr>
          </a:p>
          <a:p>
            <a:pPr defTabSz="989838">
              <a:defRPr/>
            </a:pPr>
            <a:r>
              <a:rPr lang="en-GB" b="1">
                <a:solidFill>
                  <a:srgbClr val="2F528F"/>
                </a:solidFill>
              </a:rPr>
              <a:t>7.3 Reference Library</a:t>
            </a:r>
          </a:p>
          <a:p>
            <a:pPr defTabSz="989838">
              <a:defRPr/>
            </a:pPr>
            <a:r>
              <a:rPr lang="en-GB">
                <a:solidFill>
                  <a:srgbClr val="2F528F"/>
                </a:solidFill>
              </a:rPr>
              <a:t>7.3.1 Overview</a:t>
            </a:r>
          </a:p>
          <a:p>
            <a:pPr defTabSz="989838">
              <a:defRPr/>
            </a:pPr>
            <a:r>
              <a:rPr lang="en-GB">
                <a:solidFill>
                  <a:srgbClr val="2F528F"/>
                </a:solidFill>
              </a:rPr>
              <a:t>The Reference Library provides a repository to hold reference materials that should be used to develop architectures. Reference materials held may be obtained from a variety of sources, including:</a:t>
            </a:r>
          </a:p>
          <a:p>
            <a:pPr defTabSz="989838">
              <a:defRPr/>
            </a:pPr>
            <a:r>
              <a:rPr lang="en-GB">
                <a:solidFill>
                  <a:srgbClr val="2F528F"/>
                </a:solidFill>
              </a:rPr>
              <a:t>■Standards bodies</a:t>
            </a:r>
          </a:p>
          <a:p>
            <a:pPr defTabSz="989838">
              <a:defRPr/>
            </a:pPr>
            <a:r>
              <a:rPr lang="en-GB">
                <a:solidFill>
                  <a:srgbClr val="2F528F"/>
                </a:solidFill>
              </a:rPr>
              <a:t>■Product and service vendors</a:t>
            </a:r>
          </a:p>
          <a:p>
            <a:pPr defTabSz="989838">
              <a:defRPr/>
            </a:pPr>
            <a:r>
              <a:rPr lang="en-GB">
                <a:solidFill>
                  <a:srgbClr val="2F528F"/>
                </a:solidFill>
              </a:rPr>
              <a:t>■Industry communities or forums</a:t>
            </a:r>
          </a:p>
          <a:p>
            <a:pPr defTabSz="989838">
              <a:defRPr/>
            </a:pPr>
            <a:r>
              <a:rPr lang="en-GB">
                <a:solidFill>
                  <a:srgbClr val="2F528F"/>
                </a:solidFill>
              </a:rPr>
              <a:t>■Standard templates</a:t>
            </a:r>
          </a:p>
          <a:p>
            <a:pPr defTabSz="989838">
              <a:defRPr/>
            </a:pPr>
            <a:r>
              <a:rPr lang="en-GB">
                <a:solidFill>
                  <a:srgbClr val="2F528F"/>
                </a:solidFill>
              </a:rPr>
              <a:t>■Enter prise best practice</a:t>
            </a:r>
          </a:p>
          <a:p>
            <a:pPr defTabSz="989838">
              <a:defRPr/>
            </a:pPr>
            <a:r>
              <a:rPr lang="en-GB">
                <a:solidFill>
                  <a:srgbClr val="2F528F"/>
                </a:solidFill>
              </a:rPr>
              <a:t>The Reference Library should contain:</a:t>
            </a:r>
          </a:p>
          <a:p>
            <a:pPr defTabSz="989838">
              <a:defRPr/>
            </a:pPr>
            <a:r>
              <a:rPr lang="en-GB">
                <a:solidFill>
                  <a:srgbClr val="2F528F"/>
                </a:solidFill>
              </a:rPr>
              <a:t>■Reference Architectures</a:t>
            </a:r>
          </a:p>
          <a:p>
            <a:pPr defTabSz="989838">
              <a:defRPr/>
            </a:pPr>
            <a:r>
              <a:rPr lang="en-GB">
                <a:solidFill>
                  <a:srgbClr val="2F528F"/>
                </a:solidFill>
              </a:rPr>
              <a:t>■Reference Models</a:t>
            </a:r>
          </a:p>
          <a:p>
            <a:pPr defTabSz="989838">
              <a:defRPr/>
            </a:pPr>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222</a:t>
            </a:fld>
            <a:endParaRPr lang="en-GB"/>
          </a:p>
        </p:txBody>
      </p:sp>
    </p:spTree>
    <p:extLst>
      <p:ext uri="{BB962C8B-B14F-4D97-AF65-F5344CB8AC3E}">
        <p14:creationId xmlns:p14="http://schemas.microsoft.com/office/powerpoint/2010/main" val="1798990554"/>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a:solidFill>
                  <a:srgbClr val="2F528F"/>
                </a:solidFill>
              </a:rPr>
              <a:t>Level=2 : L.O.= 8.5d : Describe how a repository can be structured using the TOGAF repository as an example:
See: TOGAF® Standard – Architecture Content : Page 103 : §7.5</a:t>
            </a:r>
          </a:p>
          <a:p>
            <a:endParaRPr lang="en-GB">
              <a:solidFill>
                <a:srgbClr val="2F528F"/>
              </a:solidFill>
            </a:endParaRPr>
          </a:p>
          <a:p>
            <a:r>
              <a:rPr lang="en-GB" b="1">
                <a:solidFill>
                  <a:srgbClr val="2F528F"/>
                </a:solidFill>
              </a:rPr>
              <a:t>Governance Repository</a:t>
            </a:r>
          </a:p>
          <a:p>
            <a:r>
              <a:rPr lang="en-GB">
                <a:solidFill>
                  <a:srgbClr val="2F528F"/>
                </a:solidFill>
              </a:rPr>
              <a:t>Information relating to ongoing governance of projects: </a:t>
            </a:r>
          </a:p>
          <a:p>
            <a:pPr marL="309324" indent="-309324">
              <a:buFont typeface="Courier New" panose="02070309020205020404" pitchFamily="49" charset="0"/>
              <a:buChar char="o"/>
            </a:pPr>
            <a:r>
              <a:rPr lang="en-GB">
                <a:solidFill>
                  <a:srgbClr val="2F528F"/>
                </a:solidFill>
              </a:rPr>
              <a:t>Decisions made during projects are important to retain and access on an ongoing basis</a:t>
            </a:r>
          </a:p>
          <a:p>
            <a:pPr marL="309324" indent="-309324">
              <a:buFont typeface="Courier New" panose="02070309020205020404" pitchFamily="49" charset="0"/>
              <a:buChar char="o"/>
            </a:pPr>
            <a:r>
              <a:rPr lang="en-GB">
                <a:solidFill>
                  <a:srgbClr val="2F528F"/>
                </a:solidFill>
              </a:rPr>
              <a:t>Many stakeholders are interested in the outcome of project governance </a:t>
            </a:r>
          </a:p>
          <a:p>
            <a:pPr>
              <a:spcBef>
                <a:spcPts val="650"/>
              </a:spcBef>
            </a:pPr>
            <a:endParaRPr lang="en-GB">
              <a:solidFill>
                <a:srgbClr val="2F528F"/>
              </a:solidFill>
            </a:endParaRPr>
          </a:p>
          <a:p>
            <a:pPr>
              <a:spcBef>
                <a:spcPts val="650"/>
              </a:spcBef>
            </a:pPr>
            <a:r>
              <a:rPr lang="en-GB">
                <a:solidFill>
                  <a:srgbClr val="2F528F"/>
                </a:solidFill>
              </a:rPr>
              <a:t>Contents of the Governance Repository:</a:t>
            </a:r>
          </a:p>
          <a:p>
            <a:pPr marL="309324" indent="-309324">
              <a:buFont typeface="Courier New" panose="02070309020205020404" pitchFamily="49" charset="0"/>
              <a:buChar char="o"/>
            </a:pPr>
            <a:r>
              <a:rPr lang="en-GB">
                <a:solidFill>
                  <a:srgbClr val="2F528F"/>
                </a:solidFill>
              </a:rPr>
              <a:t>Decision Log</a:t>
            </a:r>
            <a:br>
              <a:rPr lang="en-GB">
                <a:solidFill>
                  <a:srgbClr val="2F528F"/>
                </a:solidFill>
              </a:rPr>
            </a:br>
            <a:r>
              <a:rPr lang="en-GB">
                <a:solidFill>
                  <a:srgbClr val="2F528F"/>
                </a:solidFill>
              </a:rPr>
              <a:t>a log of all architecturally significant decisions </a:t>
            </a:r>
          </a:p>
          <a:p>
            <a:pPr marL="309324" indent="-309324">
              <a:buFont typeface="Courier New" panose="02070309020205020404" pitchFamily="49" charset="0"/>
              <a:buChar char="o"/>
            </a:pPr>
            <a:r>
              <a:rPr lang="en-GB">
                <a:solidFill>
                  <a:srgbClr val="2F528F"/>
                </a:solidFill>
              </a:rPr>
              <a:t>Compliance Assessments</a:t>
            </a:r>
            <a:br>
              <a:rPr lang="en-GB">
                <a:solidFill>
                  <a:srgbClr val="2F528F"/>
                </a:solidFill>
              </a:rPr>
            </a:br>
            <a:r>
              <a:rPr lang="en-GB">
                <a:solidFill>
                  <a:srgbClr val="2F528F"/>
                </a:solidFill>
              </a:rPr>
              <a:t>at key checkpoint milestones in the progress of a project, a formal architecture review will be carried out</a:t>
            </a:r>
          </a:p>
          <a:p>
            <a:pPr marL="309324" indent="-309324">
              <a:buFont typeface="Courier New" panose="02070309020205020404" pitchFamily="49" charset="0"/>
              <a:buChar char="o"/>
            </a:pPr>
            <a:r>
              <a:rPr lang="en-GB">
                <a:solidFill>
                  <a:srgbClr val="2F528F"/>
                </a:solidFill>
              </a:rPr>
              <a:t>Capability Assessments</a:t>
            </a:r>
            <a:br>
              <a:rPr lang="en-GB">
                <a:solidFill>
                  <a:srgbClr val="2F528F"/>
                </a:solidFill>
              </a:rPr>
            </a:br>
            <a:r>
              <a:rPr lang="en-GB">
                <a:solidFill>
                  <a:srgbClr val="2F528F"/>
                </a:solidFill>
              </a:rPr>
              <a:t>depending on their objectives, some projects will carry out assessments of business, IT, or Architecture Capability</a:t>
            </a:r>
          </a:p>
          <a:p>
            <a:pPr marL="309324" indent="-309324">
              <a:buFont typeface="Courier New" panose="02070309020205020404" pitchFamily="49" charset="0"/>
              <a:buChar char="o"/>
            </a:pPr>
            <a:r>
              <a:rPr lang="en-GB">
                <a:solidFill>
                  <a:srgbClr val="2F528F"/>
                </a:solidFill>
              </a:rPr>
              <a:t>Calendar</a:t>
            </a:r>
            <a:br>
              <a:rPr lang="en-GB">
                <a:solidFill>
                  <a:srgbClr val="2F528F"/>
                </a:solidFill>
              </a:rPr>
            </a:br>
            <a:r>
              <a:rPr lang="en-GB">
                <a:solidFill>
                  <a:srgbClr val="2F528F"/>
                </a:solidFill>
              </a:rPr>
              <a:t>a schedule of in-flight projects and formal review sessions</a:t>
            </a:r>
            <a:br>
              <a:rPr lang="en-GB">
                <a:solidFill>
                  <a:srgbClr val="2F528F"/>
                </a:solidFill>
              </a:rPr>
            </a:br>
            <a:r>
              <a:rPr lang="en-GB">
                <a:solidFill>
                  <a:srgbClr val="2F528F"/>
                </a:solidFill>
              </a:rPr>
              <a:t>to be held against these projects</a:t>
            </a:r>
          </a:p>
          <a:p>
            <a:pPr marL="309324" indent="-309324">
              <a:buFont typeface="Courier New" panose="02070309020205020404" pitchFamily="49" charset="0"/>
              <a:buChar char="o"/>
            </a:pPr>
            <a:r>
              <a:rPr lang="en-GB">
                <a:solidFill>
                  <a:srgbClr val="2F528F"/>
                </a:solidFill>
              </a:rPr>
              <a:t>Project Portfolio</a:t>
            </a:r>
            <a:br>
              <a:rPr lang="en-GB">
                <a:solidFill>
                  <a:srgbClr val="2F528F"/>
                </a:solidFill>
              </a:rPr>
            </a:br>
            <a:r>
              <a:rPr lang="en-GB">
                <a:solidFill>
                  <a:srgbClr val="2F528F"/>
                </a:solidFill>
              </a:rPr>
              <a:t>summary information about all in-flight projects that fall under Architecture Governance</a:t>
            </a:r>
          </a:p>
          <a:p>
            <a:pPr marL="309324" indent="-309324">
              <a:buFont typeface="Courier New" panose="02070309020205020404" pitchFamily="49" charset="0"/>
              <a:buChar char="o"/>
            </a:pPr>
            <a:r>
              <a:rPr lang="en-GB">
                <a:solidFill>
                  <a:srgbClr val="2F528F"/>
                </a:solidFill>
              </a:rPr>
              <a:t>Performance Measurement</a:t>
            </a:r>
            <a:br>
              <a:rPr lang="en-GB">
                <a:solidFill>
                  <a:srgbClr val="2F528F"/>
                </a:solidFill>
              </a:rPr>
            </a:br>
            <a:r>
              <a:rPr lang="en-GB">
                <a:solidFill>
                  <a:srgbClr val="2F528F"/>
                </a:solidFill>
              </a:rPr>
              <a:t>based on a charter for the architecture function, a number of performance criteria will typically be defined</a:t>
            </a:r>
          </a:p>
          <a:p>
            <a:endParaRPr lang="en-GB">
              <a:solidFill>
                <a:srgbClr val="2F528F"/>
              </a:solidFill>
            </a:endParaRPr>
          </a:p>
          <a:p>
            <a:pPr algn="l"/>
            <a:r>
              <a:rPr lang="en-GB" b="1">
                <a:solidFill>
                  <a:srgbClr val="2F528F"/>
                </a:solidFill>
              </a:rPr>
              <a:t>7.5.1 Overview</a:t>
            </a:r>
          </a:p>
          <a:p>
            <a:pPr algn="l"/>
            <a:r>
              <a:rPr lang="en-GB">
                <a:solidFill>
                  <a:srgbClr val="2F528F"/>
                </a:solidFill>
              </a:rPr>
              <a:t>The Governance Repository provides a repository area to hold shared information relating to the ongoing governance of projects. Maintaining a shared repository of governance information is important, because:</a:t>
            </a:r>
          </a:p>
          <a:p>
            <a:pPr algn="l"/>
            <a:r>
              <a:rPr lang="en-GB">
                <a:solidFill>
                  <a:srgbClr val="2F528F"/>
                </a:solidFill>
              </a:rPr>
              <a:t>■ Decisions made during projects (such as standards deviations or the rationale for a particular architectural approach) are important to retain and access on an ongoing basis.</a:t>
            </a:r>
          </a:p>
          <a:p>
            <a:pPr algn="l"/>
            <a:r>
              <a:rPr lang="en-GB">
                <a:solidFill>
                  <a:srgbClr val="2F528F"/>
                </a:solidFill>
              </a:rPr>
              <a:t>For example, if a system is to be replaced, having sight of the key architectural decisions that shaped the initial implementation is highly valuable as it will highlight constraints that</a:t>
            </a:r>
          </a:p>
          <a:p>
            <a:pPr algn="l"/>
            <a:r>
              <a:rPr lang="en-GB">
                <a:solidFill>
                  <a:srgbClr val="2F528F"/>
                </a:solidFill>
              </a:rPr>
              <a:t>may otherwise be obscured.</a:t>
            </a:r>
          </a:p>
          <a:p>
            <a:pPr algn="l"/>
            <a:r>
              <a:rPr lang="en-GB">
                <a:solidFill>
                  <a:srgbClr val="2F528F"/>
                </a:solidFill>
              </a:rPr>
              <a:t>■ Many stakeholders are interested in the outcome of project governance (e.g., other projects, customers of the project, the Architecture Board, etc.)</a:t>
            </a:r>
          </a:p>
          <a:p>
            <a:pPr algn="l"/>
            <a:r>
              <a:rPr lang="en-GB" b="0">
                <a:solidFill>
                  <a:srgbClr val="2F528F"/>
                </a:solidFill>
              </a:rPr>
              <a:t>... CONTINUES ... SEE REFERENCE SPECIFIED</a:t>
            </a:r>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223</a:t>
            </a:fld>
            <a:endParaRPr lang="en-GB"/>
          </a:p>
        </p:txBody>
      </p:sp>
    </p:spTree>
    <p:extLst>
      <p:ext uri="{BB962C8B-B14F-4D97-AF65-F5344CB8AC3E}">
        <p14:creationId xmlns:p14="http://schemas.microsoft.com/office/powerpoint/2010/main" val="3940360840"/>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8.5e : Describe how a repository can be structured using the TOGAF repository as an example:</a:t>
            </a:r>
          </a:p>
          <a:p>
            <a:r>
              <a:rPr lang="en-GB">
                <a:solidFill>
                  <a:srgbClr val="2F528F"/>
                </a:solidFill>
              </a:rPr>
              <a:t>See: TOGAF® Standard – Architecture Content : Page 104 : §7.6
</a:t>
            </a:r>
          </a:p>
          <a:p>
            <a:r>
              <a:rPr lang="en-GB" b="1">
                <a:solidFill>
                  <a:srgbClr val="2F528F"/>
                </a:solidFill>
              </a:rPr>
              <a:t>The Architecture Requirements Repository</a:t>
            </a:r>
          </a:p>
          <a:p>
            <a:r>
              <a:rPr lang="en-GB">
                <a:solidFill>
                  <a:srgbClr val="2F528F"/>
                </a:solidFill>
              </a:rPr>
              <a:t>Used by all phases of the ADM to record and manage all information relevant to the architecture requirements - which are the major drivers for the Enterprise Architecture and are gathered at every stage of the architecture development.</a:t>
            </a:r>
          </a:p>
          <a:p>
            <a:pPr>
              <a:spcBef>
                <a:spcPts val="650"/>
              </a:spcBef>
            </a:pPr>
            <a:endParaRPr lang="en-GB">
              <a:solidFill>
                <a:srgbClr val="2F528F"/>
              </a:solidFill>
            </a:endParaRPr>
          </a:p>
          <a:p>
            <a:pPr>
              <a:spcBef>
                <a:spcPts val="650"/>
              </a:spcBef>
            </a:pPr>
            <a:r>
              <a:rPr lang="en-GB" b="1">
                <a:solidFill>
                  <a:srgbClr val="2F528F"/>
                </a:solidFill>
              </a:rPr>
              <a:t>Contents of the Architecture Requirements Repository</a:t>
            </a:r>
          </a:p>
          <a:p>
            <a:r>
              <a:rPr lang="en-GB">
                <a:solidFill>
                  <a:srgbClr val="2F528F"/>
                </a:solidFill>
              </a:rPr>
              <a:t>Three levels of granularity:</a:t>
            </a:r>
          </a:p>
          <a:p>
            <a:pPr marL="371189" indent="-371189">
              <a:buFont typeface="Courier New" panose="02070309020205020404" pitchFamily="49" charset="0"/>
              <a:buChar char="o"/>
            </a:pPr>
            <a:r>
              <a:rPr lang="en-GB">
                <a:solidFill>
                  <a:srgbClr val="2F528F"/>
                </a:solidFill>
              </a:rPr>
              <a:t>Strategic Architecture Requirements:</a:t>
            </a:r>
          </a:p>
          <a:p>
            <a:pPr marL="866108" lvl="1" indent="-371189">
              <a:buFont typeface="Arial" panose="020B0604020202020204" pitchFamily="34" charset="0"/>
              <a:buChar char="•"/>
            </a:pPr>
            <a:r>
              <a:rPr lang="en-GB">
                <a:solidFill>
                  <a:srgbClr val="2F528F"/>
                </a:solidFill>
              </a:rPr>
              <a:t>a long-term summary view of the requirements for the entire enterprise</a:t>
            </a:r>
          </a:p>
          <a:p>
            <a:pPr marL="866108" lvl="1" indent="-371189">
              <a:buFont typeface="Arial" panose="020B0604020202020204" pitchFamily="34" charset="0"/>
              <a:buChar char="•"/>
            </a:pPr>
            <a:r>
              <a:rPr lang="en-GB">
                <a:solidFill>
                  <a:srgbClr val="2F528F"/>
                </a:solidFill>
              </a:rPr>
              <a:t>identify operational requirements</a:t>
            </a:r>
          </a:p>
          <a:p>
            <a:pPr marL="866108" lvl="1" indent="-371189">
              <a:buFont typeface="Arial" panose="020B0604020202020204" pitchFamily="34" charset="0"/>
              <a:buChar char="•"/>
            </a:pPr>
            <a:r>
              <a:rPr lang="en-GB">
                <a:solidFill>
                  <a:srgbClr val="2F528F"/>
                </a:solidFill>
              </a:rPr>
              <a:t>identify change requirements </a:t>
            </a:r>
            <a:br>
              <a:rPr lang="en-GB">
                <a:solidFill>
                  <a:srgbClr val="2F528F"/>
                </a:solidFill>
              </a:rPr>
            </a:br>
            <a:r>
              <a:rPr lang="en-GB">
                <a:solidFill>
                  <a:srgbClr val="2F528F"/>
                </a:solidFill>
              </a:rPr>
              <a:t>for direction setting at an executive level</a:t>
            </a:r>
          </a:p>
          <a:p>
            <a:pPr marL="371189" indent="-371189">
              <a:buFont typeface="Courier New" panose="02070309020205020404" pitchFamily="49" charset="0"/>
              <a:buChar char="o"/>
            </a:pPr>
            <a:r>
              <a:rPr lang="en-GB">
                <a:solidFill>
                  <a:srgbClr val="2F528F"/>
                </a:solidFill>
              </a:rPr>
              <a:t>Segment Architecture Requirements: </a:t>
            </a:r>
          </a:p>
          <a:p>
            <a:pPr marL="866108" lvl="1" indent="-371189">
              <a:buFont typeface="Arial" panose="020B0604020202020204" pitchFamily="34" charset="0"/>
              <a:buChar char="•"/>
            </a:pPr>
            <a:r>
              <a:rPr lang="en-GB">
                <a:solidFill>
                  <a:srgbClr val="2F528F"/>
                </a:solidFill>
              </a:rPr>
              <a:t>provide more detailed operating model </a:t>
            </a:r>
          </a:p>
          <a:p>
            <a:pPr marL="866108" lvl="1" indent="-371189">
              <a:buFont typeface="Arial" panose="020B0604020202020204" pitchFamily="34" charset="0"/>
              <a:buChar char="•"/>
            </a:pPr>
            <a:r>
              <a:rPr lang="en-GB">
                <a:solidFill>
                  <a:srgbClr val="2F528F"/>
                </a:solidFill>
              </a:rPr>
              <a:t>identify requirements at the program/portfolio level</a:t>
            </a:r>
          </a:p>
          <a:p>
            <a:pPr marL="866108" lvl="1" indent="-371189">
              <a:buFont typeface="Arial" panose="020B0604020202020204" pitchFamily="34" charset="0"/>
              <a:buChar char="•"/>
            </a:pPr>
            <a:r>
              <a:rPr lang="en-GB">
                <a:solidFill>
                  <a:srgbClr val="2F528F"/>
                </a:solidFill>
              </a:rPr>
              <a:t>identify and align more detailed change activity</a:t>
            </a:r>
          </a:p>
          <a:p>
            <a:pPr marL="309324" indent="-309324">
              <a:buFont typeface="Courier New" panose="02070309020205020404" pitchFamily="49" charset="0"/>
              <a:buChar char="o"/>
            </a:pPr>
            <a:r>
              <a:rPr lang="en-GB">
                <a:solidFill>
                  <a:srgbClr val="2F528F"/>
                </a:solidFill>
              </a:rPr>
              <a:t>Capability Architecture Requirements: </a:t>
            </a:r>
          </a:p>
          <a:p>
            <a:pPr marL="866108" lvl="1" indent="-371189">
              <a:buFont typeface="Arial" panose="020B0604020202020204" pitchFamily="34" charset="0"/>
              <a:buChar char="•"/>
            </a:pPr>
            <a:r>
              <a:rPr lang="en-GB">
                <a:solidFill>
                  <a:srgbClr val="2F528F"/>
                </a:solidFill>
              </a:rPr>
              <a:t>identify the detailed requirements for a particular unit of capability.</a:t>
            </a:r>
          </a:p>
          <a:p>
            <a:pPr marL="866108" lvl="1" indent="-371189">
              <a:buFont typeface="Arial" panose="020B0604020202020204" pitchFamily="34" charset="0"/>
              <a:buChar char="•"/>
            </a:pPr>
            <a:r>
              <a:rPr lang="en-GB">
                <a:solidFill>
                  <a:srgbClr val="2F528F"/>
                </a:solidFill>
              </a:rPr>
              <a:t>identify requirements for:</a:t>
            </a:r>
          </a:p>
          <a:p>
            <a:pPr marL="1259638" lvl="2" indent="-269800">
              <a:buFont typeface="Arial" panose="020B0604020202020204" pitchFamily="34" charset="0"/>
              <a:buChar char="•"/>
            </a:pPr>
            <a:r>
              <a:rPr lang="en-GB">
                <a:solidFill>
                  <a:srgbClr val="2F528F"/>
                </a:solidFill>
              </a:rPr>
              <a:t>individual work packages</a:t>
            </a:r>
          </a:p>
          <a:p>
            <a:pPr marL="1299162" lvl="2" indent="-309324">
              <a:buFont typeface="Arial" panose="020B0604020202020204" pitchFamily="34" charset="0"/>
              <a:buChar char="•"/>
            </a:pPr>
            <a:r>
              <a:rPr lang="en-GB">
                <a:solidFill>
                  <a:srgbClr val="2F528F"/>
                </a:solidFill>
              </a:rPr>
              <a:t>individual projects </a:t>
            </a:r>
          </a:p>
          <a:p>
            <a:pPr lvl="1"/>
            <a:r>
              <a:rPr lang="en-GB">
                <a:solidFill>
                  <a:srgbClr val="2F528F"/>
                </a:solidFill>
              </a:rPr>
              <a:t>	to be grouped within managed portfolios and programs</a:t>
            </a:r>
          </a:p>
          <a:p>
            <a:endParaRPr lang="en-GB">
              <a:solidFill>
                <a:srgbClr val="2F528F"/>
              </a:solidFill>
            </a:endParaRPr>
          </a:p>
          <a:p>
            <a:r>
              <a:rPr lang="en-GB" b="1">
                <a:solidFill>
                  <a:srgbClr val="2F528F"/>
                </a:solidFill>
              </a:rPr>
              <a:t>7.6 The Architecture Requirements Repository</a:t>
            </a:r>
          </a:p>
          <a:p>
            <a:r>
              <a:rPr lang="en-GB" b="1">
                <a:solidFill>
                  <a:srgbClr val="2F528F"/>
                </a:solidFill>
              </a:rPr>
              <a:t>7.6.1 Overview</a:t>
            </a:r>
          </a:p>
          <a:p>
            <a:r>
              <a:rPr lang="en-GB">
                <a:solidFill>
                  <a:srgbClr val="2F528F"/>
                </a:solidFill>
              </a:rPr>
              <a:t>The Architecture Requirements Repository is used by all phases of the ADM to record and manage all information relevant to the architecture requirements. The requirements address the many types of architecture requirements; i.e., strategic, segment, and capability requirements which are the major drivers for the Enterprise Architecture.</a:t>
            </a:r>
          </a:p>
          <a:p>
            <a:r>
              <a:rPr lang="en-GB">
                <a:solidFill>
                  <a:srgbClr val="2F528F"/>
                </a:solidFill>
              </a:rPr>
              <a:t>Requirements can be gathered at every stage of the architecture development cycle and need to be approved through the various phases and governance processes.</a:t>
            </a:r>
          </a:p>
          <a:p>
            <a:r>
              <a:rPr lang="en-GB">
                <a:solidFill>
                  <a:srgbClr val="2F528F"/>
                </a:solidFill>
              </a:rPr>
              <a:t>The Requirements Management phase is responsible for the management of the contents of the Architecture Requirements Repository and ensuring the integrity of all requirements and their</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224</a:t>
            </a:fld>
            <a:endParaRPr lang="en-GB"/>
          </a:p>
        </p:txBody>
      </p:sp>
    </p:spTree>
    <p:extLst>
      <p:ext uri="{BB962C8B-B14F-4D97-AF65-F5344CB8AC3E}">
        <p14:creationId xmlns:p14="http://schemas.microsoft.com/office/powerpoint/2010/main" val="2583853147"/>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8.5f : Describe how a repository can be structured using the TOGAF repository as an example</a:t>
            </a:r>
          </a:p>
          <a:p>
            <a:pPr defTabSz="989838">
              <a:defRPr/>
            </a:pPr>
            <a:r>
              <a:rPr lang="en-GB">
                <a:solidFill>
                  <a:srgbClr val="2F528F"/>
                </a:solidFill>
              </a:rPr>
              <a:t>See: TOGAF® Standard – Architecture Content : Page105: §7.7</a:t>
            </a:r>
          </a:p>
          <a:p>
            <a:endParaRPr lang="en-GB">
              <a:solidFill>
                <a:srgbClr val="2F528F"/>
              </a:solidFill>
            </a:endParaRPr>
          </a:p>
          <a:p>
            <a:r>
              <a:rPr lang="en-GB" b="1">
                <a:solidFill>
                  <a:srgbClr val="2F528F"/>
                </a:solidFill>
              </a:rPr>
              <a:t>Solutions Landscape</a:t>
            </a:r>
          </a:p>
          <a:p>
            <a:r>
              <a:rPr lang="en-GB">
                <a:solidFill>
                  <a:srgbClr val="2F528F"/>
                </a:solidFill>
              </a:rPr>
              <a:t>Holds the SBBs which support the ABBS specified, developed, and deployed.</a:t>
            </a:r>
          </a:p>
          <a:p>
            <a:pPr marL="309324" indent="-309324">
              <a:spcBef>
                <a:spcPts val="650"/>
              </a:spcBef>
              <a:buFont typeface="Courier New" panose="02070309020205020404" pitchFamily="49" charset="0"/>
              <a:buChar char="o"/>
            </a:pPr>
            <a:r>
              <a:rPr lang="en-GB">
                <a:solidFill>
                  <a:srgbClr val="2F528F"/>
                </a:solidFill>
              </a:rPr>
              <a:t>Building Blocks may be products or services categorized according to the Enterprise Continuum categorization, and/or the ABB specifications as:</a:t>
            </a:r>
          </a:p>
          <a:p>
            <a:pPr marL="804243" lvl="1" indent="-309324">
              <a:buFont typeface="Arial" panose="020B0604020202020204" pitchFamily="34" charset="0"/>
              <a:buChar char="•"/>
            </a:pPr>
            <a:r>
              <a:rPr lang="en-GB">
                <a:solidFill>
                  <a:srgbClr val="2F528F"/>
                </a:solidFill>
              </a:rPr>
              <a:t>Strategic</a:t>
            </a:r>
          </a:p>
          <a:p>
            <a:pPr marL="804243" lvl="1" indent="-309324">
              <a:buFont typeface="Arial" panose="020B0604020202020204" pitchFamily="34" charset="0"/>
              <a:buChar char="•"/>
            </a:pPr>
            <a:r>
              <a:rPr lang="en-GB">
                <a:solidFill>
                  <a:srgbClr val="2F528F"/>
                </a:solidFill>
              </a:rPr>
              <a:t>Segment</a:t>
            </a:r>
          </a:p>
          <a:p>
            <a:pPr marL="804243" lvl="1" indent="-309324">
              <a:buFont typeface="Arial" panose="020B0604020202020204" pitchFamily="34" charset="0"/>
              <a:buChar char="•"/>
            </a:pPr>
            <a:r>
              <a:rPr lang="en-GB">
                <a:solidFill>
                  <a:srgbClr val="2F528F"/>
                </a:solidFill>
              </a:rPr>
              <a:t>Capability</a:t>
            </a:r>
          </a:p>
          <a:p>
            <a:pPr marL="494919" lvl="1" indent="0">
              <a:buFont typeface="Arial" panose="020B0604020202020204" pitchFamily="34" charset="0"/>
              <a:buNone/>
            </a:pPr>
            <a:r>
              <a:rPr lang="en-GB">
                <a:solidFill>
                  <a:srgbClr val="2F528F"/>
                </a:solidFill>
              </a:rPr>
              <a:t>	SBBs.</a:t>
            </a:r>
          </a:p>
          <a:p>
            <a:pPr marL="309324" indent="-309324">
              <a:spcBef>
                <a:spcPts val="650"/>
              </a:spcBef>
              <a:buFont typeface="Courier New" panose="02070309020205020404" pitchFamily="49" charset="0"/>
              <a:buChar char="o"/>
            </a:pPr>
            <a:r>
              <a:rPr lang="en-GB">
                <a:solidFill>
                  <a:srgbClr val="2F528F"/>
                </a:solidFill>
              </a:rPr>
              <a:t>SBBs may also include tools, systems, services, and information which describe the actual solutions that may be selected and their operation. </a:t>
            </a:r>
            <a:br>
              <a:rPr lang="en-GB">
                <a:solidFill>
                  <a:srgbClr val="2F528F"/>
                </a:solidFill>
              </a:rPr>
            </a:br>
            <a:r>
              <a:rPr lang="en-GB">
                <a:solidFill>
                  <a:srgbClr val="2F528F"/>
                </a:solidFill>
              </a:rPr>
              <a:t>e.g. vendor-specific reference models or vendor-specific Levels 4 and 5 of the IT4IT Reference Architecture would be defined here.</a:t>
            </a:r>
          </a:p>
          <a:p>
            <a:pPr defTabSz="989838">
              <a:spcBef>
                <a:spcPts val="650"/>
              </a:spcBef>
              <a:defRPr/>
            </a:pPr>
            <a:r>
              <a:rPr lang="en-GB">
                <a:solidFill>
                  <a:srgbClr val="2F528F"/>
                </a:solidFill>
              </a:rPr>
              <a:t>Solutions Landscape will not include the information and data content produced by the solutions selected; that is the responsibility of the solutions themselves.</a:t>
            </a:r>
          </a:p>
          <a:p>
            <a:pPr>
              <a:spcBef>
                <a:spcPts val="650"/>
              </a:spcBef>
            </a:pPr>
            <a:endParaRPr lang="en-GB" b="1">
              <a:solidFill>
                <a:srgbClr val="2F528F"/>
              </a:solidFill>
            </a:endParaRPr>
          </a:p>
          <a:p>
            <a:pPr>
              <a:spcBef>
                <a:spcPts val="650"/>
              </a:spcBef>
            </a:pPr>
            <a:r>
              <a:rPr lang="en-GB" b="1">
                <a:solidFill>
                  <a:srgbClr val="2F528F"/>
                </a:solidFill>
              </a:rPr>
              <a:t>7.7 Solutions Landscape</a:t>
            </a:r>
          </a:p>
          <a:p>
            <a:pPr>
              <a:spcBef>
                <a:spcPts val="650"/>
              </a:spcBef>
            </a:pPr>
            <a:r>
              <a:rPr lang="en-GB">
                <a:solidFill>
                  <a:srgbClr val="2F528F"/>
                </a:solidFill>
              </a:rPr>
              <a:t>The Solutions Landscape holds the SBBs which support the ABBs speciﬁed, developed, and deployed. The building blocks may be products or services which may be categorized according to the Enterprise Continuum categorization and/or the ABB speciﬁcations as Strategic, Segment, or Capability SBBs.</a:t>
            </a:r>
          </a:p>
          <a:p>
            <a:pPr>
              <a:spcBef>
                <a:spcPts val="650"/>
              </a:spcBef>
            </a:pPr>
            <a:r>
              <a:rPr lang="en-GB">
                <a:solidFill>
                  <a:srgbClr val="2F528F"/>
                </a:solidFill>
              </a:rPr>
              <a:t>SBBs may also include tools, systems, services, and information which describe the actual solutions that may be selected and their operation. For example, vendor-speciﬁc reference</a:t>
            </a:r>
          </a:p>
          <a:p>
            <a:pPr>
              <a:spcBef>
                <a:spcPts val="650"/>
              </a:spcBef>
            </a:pPr>
            <a:r>
              <a:rPr lang="en-GB">
                <a:solidFill>
                  <a:srgbClr val="2F528F"/>
                </a:solidFill>
              </a:rPr>
              <a:t>models or vendor-speciﬁc Levels 4 and 5 of the IT4IT Reference Architecture would be deﬁned here.</a:t>
            </a:r>
          </a:p>
          <a:p>
            <a:pPr>
              <a:spcBef>
                <a:spcPts val="650"/>
              </a:spcBef>
            </a:pPr>
            <a:r>
              <a:rPr lang="en-GB">
                <a:solidFill>
                  <a:srgbClr val="2F528F"/>
                </a:solidFill>
              </a:rPr>
              <a:t>However, the Solutions Landscape will not include the information and data content produced by the solutions selected; that is the responsibility of the solutions themselves.</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225</a:t>
            </a:fld>
            <a:endParaRPr lang="en-GB"/>
          </a:p>
        </p:txBody>
      </p:sp>
    </p:spTree>
    <p:extLst>
      <p:ext uri="{BB962C8B-B14F-4D97-AF65-F5344CB8AC3E}">
        <p14:creationId xmlns:p14="http://schemas.microsoft.com/office/powerpoint/2010/main" val="3195339805"/>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Q-55</a:t>
            </a:r>
          </a:p>
          <a:p>
            <a:pPr defTabSz="989838">
              <a:defRPr/>
            </a:pPr>
            <a:r>
              <a:rPr lang="en-GB" sz="1800" b="0" i="0" u="none" strike="noStrike">
                <a:solidFill>
                  <a:srgbClr val="000000"/>
                </a:solidFill>
                <a:effectLst/>
                <a:latin typeface="Calibri" panose="020F0502020204030204" pitchFamily="34" charset="0"/>
              </a:rPr>
              <a:t>Level=2 : L.O.= 8.6a : Explain what to expect in a well-run Architecture Repository.</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TOGAF® Series Guide: A Practitioners’ Approach to Developing Enterprise Architecture Following the TOGAF® ADM : Page 28 : §5.1</a:t>
            </a:r>
            <a:r>
              <a:rPr lang="en-GB"/>
              <a:t> </a:t>
            </a:r>
            <a:endParaRPr lang="en-GB">
              <a:solidFill>
                <a:srgbClr val="2F528F"/>
              </a:solidFill>
            </a:endParaRPr>
          </a:p>
          <a:p>
            <a:pPr defTabSz="989838">
              <a:defRPr/>
            </a:pPr>
            <a:endParaRPr lang="en-GB">
              <a:solidFill>
                <a:srgbClr val="2F528F"/>
              </a:solidFill>
            </a:endParaRPr>
          </a:p>
          <a:p>
            <a:r>
              <a:rPr lang="en-GB" sz="1800" b="1" i="0" u="none" strike="noStrike" baseline="0">
                <a:solidFill>
                  <a:srgbClr val="000000"/>
                </a:solidFill>
                <a:latin typeface="Arial" panose="020B0604020202020204" pitchFamily="34" charset="0"/>
              </a:rPr>
              <a:t>5.1 What to Expect in a Well-Run Architecture Repository &amp; EA Landscape </a:t>
            </a:r>
            <a:endParaRPr lang="en-GB" sz="1800" b="0" i="0" u="none" strike="noStrike" baseline="0">
              <a:solidFill>
                <a:srgbClr val="000000"/>
              </a:solidFill>
              <a:latin typeface="Arial" panose="020B0604020202020204" pitchFamily="34" charset="0"/>
            </a:endParaRPr>
          </a:p>
          <a:p>
            <a:r>
              <a:rPr lang="en-GB" sz="1800" b="0" i="0" u="none" strike="noStrike" baseline="0">
                <a:solidFill>
                  <a:srgbClr val="000000"/>
                </a:solidFill>
                <a:latin typeface="Calibri" panose="020F0502020204030204" pitchFamily="34" charset="0"/>
              </a:rPr>
              <a:t>Note: In order to provide concrete examples of working in a repository, this Guide presents a few screenshots using a </a:t>
            </a:r>
            <a:r>
              <a:rPr lang="en-GB" sz="1800" b="0" i="0" u="none" strike="noStrike" baseline="0" err="1">
                <a:solidFill>
                  <a:srgbClr val="000000"/>
                </a:solidFill>
                <a:latin typeface="Calibri" panose="020F0502020204030204" pitchFamily="34" charset="0"/>
              </a:rPr>
              <a:t>modeling</a:t>
            </a:r>
            <a:r>
              <a:rPr lang="en-GB" sz="1800" b="0" i="0" u="none" strike="noStrike" baseline="0">
                <a:solidFill>
                  <a:srgbClr val="000000"/>
                </a:solidFill>
                <a:latin typeface="Calibri" panose="020F0502020204030204" pitchFamily="34" charset="0"/>
              </a:rPr>
              <a:t> tool. These represent one way that the challenges of a managing an EA Landscape can be met. As outlined in Section 1.3, this Guide does not mean to suggest that the referenced tool, techniques, and literature are definitive. These examples are intended to illustrate the TOGAF concepts. Other tools and techniques are available. </a:t>
            </a:r>
          </a:p>
          <a:p>
            <a:r>
              <a:rPr lang="en-GB" sz="1800" b="0" i="0" u="none" strike="noStrike" baseline="0">
                <a:solidFill>
                  <a:srgbClr val="000000"/>
                </a:solidFill>
                <a:latin typeface="Calibri" panose="020F0502020204030204" pitchFamily="34" charset="0"/>
              </a:rPr>
              <a:t>The TOGAF Standard identifies a broad set of materials that will be contained within the Architecture Repository. As a Practitioner, you will be directly concerned with the EA Landscape, Reference Library, Standards Information Base, Requirements Repository, and the Compliance Assessments in the Governance Log. Typically, these are implemented by a </a:t>
            </a:r>
            <a:r>
              <a:rPr lang="en-GB" sz="1800" b="0" i="0" u="none" strike="noStrike" baseline="0" err="1">
                <a:solidFill>
                  <a:srgbClr val="000000"/>
                </a:solidFill>
                <a:latin typeface="Calibri" panose="020F0502020204030204" pitchFamily="34" charset="0"/>
              </a:rPr>
              <a:t>modeling</a:t>
            </a:r>
            <a:r>
              <a:rPr lang="en-GB" sz="1800" b="0" i="0" u="none" strike="noStrike" baseline="0">
                <a:solidFill>
                  <a:srgbClr val="000000"/>
                </a:solidFill>
                <a:latin typeface="Calibri" panose="020F0502020204030204" pitchFamily="34" charset="0"/>
              </a:rPr>
              <a:t> and analytic tool, and a file repository. </a:t>
            </a:r>
            <a:endParaRPr lang="en-GB">
              <a:solidFill>
                <a:srgbClr val="2F528F"/>
              </a:solidFill>
              <a:latin typeface="Calibri" panose="020F0502020204030204" pitchFamily="34" charset="0"/>
            </a:endParaRPr>
          </a:p>
          <a:p>
            <a:pPr algn="l"/>
            <a:endParaRPr lang="en-GB">
              <a:solidFill>
                <a:srgbClr val="2F528F"/>
              </a:solidFill>
            </a:endParaRPr>
          </a:p>
          <a:p>
            <a:pPr algn="l"/>
            <a:r>
              <a:rPr lang="en-GB" b="1">
                <a:solidFill>
                  <a:srgbClr val="2F528F"/>
                </a:solidFill>
              </a:rPr>
              <a:t>The Enterprise Repository</a:t>
            </a:r>
          </a:p>
          <a:p>
            <a:pPr algn="l"/>
            <a:r>
              <a:rPr lang="en-GB">
                <a:solidFill>
                  <a:srgbClr val="2F528F"/>
                </a:solidFill>
              </a:rPr>
              <a:t>While the Architecture Repository holds information concerning the Enterprise Architecture and associated specifications and artifacts, there are a considerable number of enterprise repositories that support the architecture both inside and outside of the enterprise.</a:t>
            </a:r>
          </a:p>
          <a:p>
            <a:pPr algn="l"/>
            <a:r>
              <a:rPr lang="en-GB">
                <a:solidFill>
                  <a:srgbClr val="2F528F"/>
                </a:solidFill>
              </a:rPr>
              <a:t>These can include development repositories, specific operating environments, instructions, and configuration management repositories.</a:t>
            </a:r>
          </a:p>
          <a:p>
            <a:r>
              <a:rPr lang="en-GB" sz="1800" b="0" i="0" u="none" strike="noStrike" baseline="0">
                <a:solidFill>
                  <a:srgbClr val="000000"/>
                </a:solidFill>
                <a:latin typeface="Calibri" panose="020F0502020204030204" pitchFamily="34" charset="0"/>
              </a:rPr>
              <a:t>A high-functioning EA team cannot deliver without using </a:t>
            </a:r>
            <a:r>
              <a:rPr lang="en-GB" sz="1800" b="0" i="0" u="none" strike="noStrike" baseline="0" err="1">
                <a:solidFill>
                  <a:srgbClr val="000000"/>
                </a:solidFill>
                <a:latin typeface="Calibri" panose="020F0502020204030204" pitchFamily="34" charset="0"/>
              </a:rPr>
              <a:t>modeling</a:t>
            </a:r>
            <a:r>
              <a:rPr lang="en-GB" sz="1800" b="0" i="0" u="none" strike="noStrike" baseline="0">
                <a:solidFill>
                  <a:srgbClr val="000000"/>
                </a:solidFill>
                <a:latin typeface="Calibri" panose="020F0502020204030204" pitchFamily="34" charset="0"/>
              </a:rPr>
              <a:t> and analytic software. Some Practitioners sketch diagrams casually as initial steps in understanding a system, or explaining one. Maintenance of a collection of sketches is not practical. It does not matter where they use a marker and 11” x 17” paper or spend hours connecting objects in drawing software, these sketches are not </a:t>
            </a:r>
            <a:r>
              <a:rPr lang="en-GB" sz="1800" b="0" i="0" u="none" strike="noStrike" baseline="0" err="1">
                <a:solidFill>
                  <a:srgbClr val="000000"/>
                </a:solidFill>
                <a:latin typeface="Calibri" panose="020F0502020204030204" pitchFamily="34" charset="0"/>
              </a:rPr>
              <a:t>modeling</a:t>
            </a:r>
            <a:r>
              <a:rPr lang="en-GB" sz="1800" b="0" i="0" u="none" strike="noStrike" baseline="0">
                <a:solidFill>
                  <a:srgbClr val="000000"/>
                </a:solidFill>
                <a:latin typeface="Calibri" panose="020F0502020204030204" pitchFamily="34" charset="0"/>
              </a:rPr>
              <a:t> and do not provide a meaningful contribution to the EA Landscape. Further, the gaps and errors inherent in casual sketching preclude considering the sketches as a model. </a:t>
            </a:r>
          </a:p>
          <a:p>
            <a:r>
              <a:rPr lang="en-GB" sz="1800" b="0" i="0" u="none" strike="noStrike" baseline="0">
                <a:solidFill>
                  <a:srgbClr val="000000"/>
                </a:solidFill>
                <a:latin typeface="Calibri" panose="020F0502020204030204" pitchFamily="34" charset="0"/>
              </a:rPr>
              <a:t>Do not confuse the guidance about managing an EA Landscape and EA Repository with commentary on effective communication. Most things an EA Capability needs to represent are complex. Visualization of complex situations to support the Practitioner, the stakeholder, and others that need to be communicated with is critical. Hand sketches are one of the most powerful communication tools available to a Practitioner. Beyond ideation it is a serious error to present poorly thought-out visualizations to stakeholders and decision-makers. This Guide strongly </a:t>
            </a:r>
            <a:r>
              <a:rPr lang="en-GB" sz="1800" b="0" i="0" u="none" strike="noStrike" baseline="0">
                <a:latin typeface="Calibri" panose="020F0502020204030204" pitchFamily="34" charset="0"/>
              </a:rPr>
              <a:t>recommends the inclusion of information visualization skills in any EA team to address the needs of different communities – decision-makers, implementers, and stakeholders. One of the most significant challenges to developing a high-functioning EA team is overcoming poor information management and information presentation practice. </a:t>
            </a:r>
          </a:p>
          <a:p>
            <a:r>
              <a:rPr lang="en-GB" sz="1800" b="0" i="0" u="none" strike="noStrike" baseline="0">
                <a:latin typeface="Calibri" panose="020F0502020204030204" pitchFamily="34" charset="0"/>
              </a:rPr>
              <a:t>A significant factor that results in a well-run sustainable EA Repository is the ruthless minimization of information gathered and maintained. Any information that is not required for the current Architecture Project, or supports minimal traceability, should not be captured. EA teams routinely drown in an information overload after capturing and maintaining extraneous information  – information that is typically only useful for more detailed architecture analysis or implementation. Good Practitioners will not confuse ruthless minimization of work with skipping necessary work: all stakeholders’ concerns must be addressed. Leading Practitioners will understand that stakeholder management is necessary and attention to non-key stakeholders is rarely on the critical path. </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226</a:t>
            </a:fld>
            <a:endParaRPr lang="en-GB"/>
          </a:p>
        </p:txBody>
      </p:sp>
    </p:spTree>
    <p:extLst>
      <p:ext uri="{BB962C8B-B14F-4D97-AF65-F5344CB8AC3E}">
        <p14:creationId xmlns:p14="http://schemas.microsoft.com/office/powerpoint/2010/main" val="1200358625"/>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8.7a : Explain how the concepts of Architecture Levels are used to organize the Architecture Landscape.
See : TOGAF® Standard – Applying the ADM : Page 17 : §3.1</a:t>
            </a:r>
          </a:p>
          <a:p>
            <a:endParaRPr lang="en-GB">
              <a:solidFill>
                <a:srgbClr val="2F528F"/>
              </a:solidFill>
            </a:endParaRPr>
          </a:p>
          <a:p>
            <a:r>
              <a:rPr lang="en-GB">
                <a:solidFill>
                  <a:srgbClr val="2F528F"/>
                </a:solidFill>
              </a:rPr>
              <a:t>In a typical enterprise, many architectures will be described in the Architecture Landscape at any point in time to:</a:t>
            </a:r>
          </a:p>
          <a:p>
            <a:pPr marL="309324" indent="-309324">
              <a:buFont typeface="Courier New" panose="02070309020205020404" pitchFamily="49" charset="0"/>
              <a:buChar char="o"/>
            </a:pPr>
            <a:r>
              <a:rPr lang="en-GB">
                <a:solidFill>
                  <a:srgbClr val="2F528F"/>
                </a:solidFill>
              </a:rPr>
              <a:t>Address very specific needs</a:t>
            </a:r>
          </a:p>
          <a:p>
            <a:pPr marL="309324" indent="-309324">
              <a:buFont typeface="Courier New" panose="02070309020205020404" pitchFamily="49" charset="0"/>
              <a:buChar char="o"/>
            </a:pPr>
            <a:r>
              <a:rPr lang="en-GB">
                <a:solidFill>
                  <a:srgbClr val="2F528F"/>
                </a:solidFill>
              </a:rPr>
              <a:t>Be more general.</a:t>
            </a:r>
          </a:p>
          <a:p>
            <a:pPr marL="309324" indent="-309324">
              <a:buFont typeface="Courier New" panose="02070309020205020404" pitchFamily="49" charset="0"/>
              <a:buChar char="o"/>
            </a:pPr>
            <a:r>
              <a:rPr lang="en-GB">
                <a:solidFill>
                  <a:srgbClr val="2F528F"/>
                </a:solidFill>
              </a:rPr>
              <a:t>Address detail</a:t>
            </a:r>
          </a:p>
          <a:p>
            <a:pPr marL="309324" indent="-309324">
              <a:buFont typeface="Courier New" panose="02070309020205020404" pitchFamily="49" charset="0"/>
              <a:buChar char="o"/>
            </a:pPr>
            <a:r>
              <a:rPr lang="en-GB">
                <a:solidFill>
                  <a:srgbClr val="2F528F"/>
                </a:solidFill>
              </a:rPr>
              <a:t>Provide a big picture</a:t>
            </a:r>
          </a:p>
          <a:p>
            <a:r>
              <a:rPr lang="en-GB">
                <a:solidFill>
                  <a:srgbClr val="2F528F"/>
                </a:solidFill>
              </a:rPr>
              <a:t>To address this complexity, the TOGAF Standard uses the concepts of;</a:t>
            </a:r>
          </a:p>
          <a:p>
            <a:pPr marL="309324" indent="-309324">
              <a:buFont typeface="Courier New" panose="02070309020205020404" pitchFamily="49" charset="0"/>
              <a:buChar char="o"/>
            </a:pPr>
            <a:r>
              <a:rPr lang="en-GB">
                <a:solidFill>
                  <a:srgbClr val="2F528F"/>
                </a:solidFill>
                <a:highlight>
                  <a:srgbClr val="DBEEF4"/>
                </a:highlight>
              </a:rPr>
              <a:t>Levels</a:t>
            </a:r>
          </a:p>
          <a:p>
            <a:pPr marL="309324" indent="-309324">
              <a:buFont typeface="Courier New" panose="02070309020205020404" pitchFamily="49" charset="0"/>
              <a:buChar char="o"/>
            </a:pPr>
            <a:r>
              <a:rPr lang="en-GB">
                <a:solidFill>
                  <a:srgbClr val="2F528F"/>
                </a:solidFill>
              </a:rPr>
              <a:t>The Enterprise Continuum</a:t>
            </a:r>
          </a:p>
          <a:p>
            <a:r>
              <a:rPr lang="en-GB">
                <a:solidFill>
                  <a:srgbClr val="2F528F"/>
                </a:solidFill>
              </a:rPr>
              <a:t>to provide a conceptual framework for organizing the Architecture Landscape. </a:t>
            </a:r>
          </a:p>
          <a:p>
            <a:r>
              <a:rPr lang="en-GB">
                <a:solidFill>
                  <a:srgbClr val="2F528F"/>
                </a:solidFill>
              </a:rPr>
              <a:t>These concepts are tightly linked with organizing actual content in the Architecture Repository</a:t>
            </a:r>
          </a:p>
          <a:p>
            <a:endParaRPr lang="en-GB">
              <a:solidFill>
                <a:srgbClr val="2F528F"/>
              </a:solidFill>
            </a:endParaRPr>
          </a:p>
          <a:p>
            <a:r>
              <a:rPr lang="en-GB">
                <a:solidFill>
                  <a:srgbClr val="2F528F"/>
                </a:solidFill>
              </a:rPr>
              <a:t>3.1 Overview</a:t>
            </a:r>
          </a:p>
          <a:p>
            <a:r>
              <a:rPr lang="en-GB">
                <a:solidFill>
                  <a:srgbClr val="2F528F"/>
                </a:solidFill>
              </a:rPr>
              <a:t>In a typical enterprise, many architectures will be described in the Architecture Landscape at any point in time. Some architectures will address very speciﬁc needs; others will be more general.</a:t>
            </a:r>
          </a:p>
          <a:p>
            <a:r>
              <a:rPr lang="en-GB">
                <a:solidFill>
                  <a:srgbClr val="2F528F"/>
                </a:solidFill>
              </a:rPr>
              <a:t>Some will address detail; some will provide a big picture. To address this complexity, the TOGAF® Standard, 10th Edition, 2022 Standard uses the concepts of levels and the Enterprise Continuum to provide a conceptual framework for organizing the Architecture Landscape. These concepts are tightly linked with organizing actual content in the Architecture Repository and any architecture partitions discussed in the TOGAF Standard — Architecture Content.</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227</a:t>
            </a:fld>
            <a:endParaRPr lang="en-GB"/>
          </a:p>
        </p:txBody>
      </p:sp>
    </p:spTree>
    <p:extLst>
      <p:ext uri="{BB962C8B-B14F-4D97-AF65-F5344CB8AC3E}">
        <p14:creationId xmlns:p14="http://schemas.microsoft.com/office/powerpoint/2010/main" val="4104087620"/>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8.7b : Explain how the concepts of Architecture Levels are used to organize the Architecture Landscape.
See: TOGAF® Standard – Applying the ADM : Page 17 : §3.2</a:t>
            </a:r>
          </a:p>
          <a:p>
            <a:endParaRPr lang="en-GB">
              <a:solidFill>
                <a:srgbClr val="2F528F"/>
              </a:solidFill>
            </a:endParaRPr>
          </a:p>
          <a:p>
            <a:r>
              <a:rPr lang="en-GB" b="1">
                <a:solidFill>
                  <a:srgbClr val="2F528F"/>
                </a:solidFill>
              </a:rPr>
              <a:t>Architecture Landscape</a:t>
            </a:r>
            <a:br>
              <a:rPr lang="en-GB">
                <a:solidFill>
                  <a:srgbClr val="2F528F"/>
                </a:solidFill>
              </a:rPr>
            </a:br>
            <a:r>
              <a:rPr lang="en-GB">
                <a:solidFill>
                  <a:srgbClr val="2F528F"/>
                </a:solidFill>
              </a:rPr>
              <a:t>Levels divide the Architecture Landscape into three levels of granularity:</a:t>
            </a:r>
          </a:p>
          <a:p>
            <a:pPr marL="371189" indent="-371189">
              <a:spcBef>
                <a:spcPts val="650"/>
              </a:spcBef>
              <a:buFont typeface="+mj-lt"/>
              <a:buAutoNum type="arabicPeriod"/>
            </a:pPr>
            <a:r>
              <a:rPr lang="en-GB">
                <a:solidFill>
                  <a:srgbClr val="2F528F"/>
                </a:solidFill>
              </a:rPr>
              <a:t>Strategic Architecture</a:t>
            </a:r>
            <a:br>
              <a:rPr lang="en-GB">
                <a:solidFill>
                  <a:srgbClr val="2F528F"/>
                </a:solidFill>
              </a:rPr>
            </a:br>
            <a:r>
              <a:rPr lang="en-GB">
                <a:solidFill>
                  <a:srgbClr val="2F528F"/>
                </a:solidFill>
              </a:rPr>
              <a:t>provides an organizing framework for operational and change activity and allows for direction setting at an executive level.</a:t>
            </a:r>
          </a:p>
          <a:p>
            <a:pPr marL="371189" indent="-371189">
              <a:spcBef>
                <a:spcPts val="650"/>
              </a:spcBef>
              <a:buFont typeface="+mj-lt"/>
              <a:buAutoNum type="arabicPeriod"/>
            </a:pPr>
            <a:r>
              <a:rPr lang="en-GB">
                <a:solidFill>
                  <a:srgbClr val="2F528F"/>
                </a:solidFill>
              </a:rPr>
              <a:t>Segment Architecture</a:t>
            </a:r>
            <a:br>
              <a:rPr lang="en-GB">
                <a:solidFill>
                  <a:srgbClr val="2F528F"/>
                </a:solidFill>
              </a:rPr>
            </a:br>
            <a:r>
              <a:rPr lang="en-GB">
                <a:solidFill>
                  <a:srgbClr val="2F528F"/>
                </a:solidFill>
              </a:rPr>
              <a:t>provides an organizing framework for operational and change activity and allows for direction setting and the development of effective architecture roadmaps at a program or portfolio level.</a:t>
            </a:r>
          </a:p>
          <a:p>
            <a:pPr marL="371189" indent="-371189">
              <a:spcBef>
                <a:spcPts val="650"/>
              </a:spcBef>
              <a:buFont typeface="+mj-lt"/>
              <a:buAutoNum type="arabicPeriod"/>
            </a:pPr>
            <a:r>
              <a:rPr lang="en-GB">
                <a:solidFill>
                  <a:srgbClr val="2F528F"/>
                </a:solidFill>
              </a:rPr>
              <a:t>Capability Architecture</a:t>
            </a:r>
            <a:br>
              <a:rPr lang="en-GB">
                <a:solidFill>
                  <a:srgbClr val="2F528F"/>
                </a:solidFill>
              </a:rPr>
            </a:br>
            <a:r>
              <a:rPr lang="en-GB">
                <a:solidFill>
                  <a:srgbClr val="2F528F"/>
                </a:solidFill>
              </a:rPr>
              <a:t>provides an organizing framework for change activity and the development of effective architecture roadmaps realizing capability increments.</a:t>
            </a:r>
          </a:p>
          <a:p>
            <a:pPr marL="371189" indent="-371189">
              <a:spcBef>
                <a:spcPts val="650"/>
              </a:spcBef>
              <a:buFont typeface="+mj-lt"/>
              <a:buAutoNum type="arabicPeriod"/>
            </a:pPr>
            <a:endParaRPr lang="en-GB">
              <a:solidFill>
                <a:srgbClr val="2F528F"/>
              </a:solidFill>
            </a:endParaRPr>
          </a:p>
          <a:p>
            <a:pPr>
              <a:spcBef>
                <a:spcPts val="650"/>
              </a:spcBef>
            </a:pPr>
            <a:r>
              <a:rPr lang="en-GB" b="1">
                <a:solidFill>
                  <a:srgbClr val="2F528F"/>
                </a:solidFill>
              </a:rPr>
              <a:t>3.2 Architecture Landscape</a:t>
            </a:r>
          </a:p>
          <a:p>
            <a:pPr>
              <a:spcBef>
                <a:spcPts val="650"/>
              </a:spcBef>
            </a:pPr>
            <a:r>
              <a:rPr lang="en-GB">
                <a:solidFill>
                  <a:srgbClr val="2F528F"/>
                </a:solidFill>
              </a:rPr>
              <a:t>Levels provide a framework for dividing the Architecture Landscape into three levels of granularity:</a:t>
            </a:r>
          </a:p>
          <a:p>
            <a:pPr>
              <a:spcBef>
                <a:spcPts val="650"/>
              </a:spcBef>
            </a:pPr>
            <a:r>
              <a:rPr lang="en-GB">
                <a:solidFill>
                  <a:srgbClr val="2F528F"/>
                </a:solidFill>
              </a:rPr>
              <a:t>1. Strategic Architecture provides an organizing framework for operational and change activity and allows for direction setting at an executive level.</a:t>
            </a:r>
          </a:p>
          <a:p>
            <a:pPr>
              <a:spcBef>
                <a:spcPts val="650"/>
              </a:spcBef>
            </a:pPr>
            <a:r>
              <a:rPr lang="en-GB">
                <a:solidFill>
                  <a:srgbClr val="2F528F"/>
                </a:solidFill>
              </a:rPr>
              <a:t>2. Segment Architecture provides an organizing framework for operational and change activity and allows for direction setting and the development of effective architecture roadmaps at a program or portfolio level.</a:t>
            </a:r>
          </a:p>
          <a:p>
            <a:pPr>
              <a:spcBef>
                <a:spcPts val="650"/>
              </a:spcBef>
            </a:pPr>
            <a:r>
              <a:rPr lang="en-GB">
                <a:solidFill>
                  <a:srgbClr val="2F528F"/>
                </a:solidFill>
              </a:rPr>
              <a:t>3. Capability Architecture provides an organizing framework for change activity and the development of effective architecture roadmaps realizing capability increments.</a:t>
            </a:r>
          </a:p>
          <a:p>
            <a:pPr>
              <a:spcBef>
                <a:spcPts val="650"/>
              </a:spcBef>
            </a:pPr>
            <a:r>
              <a:rPr lang="en-GB">
                <a:solidFill>
                  <a:srgbClr val="2F528F"/>
                </a:solidFill>
              </a:rPr>
              <a:t>Figure 3-1 shows a summary of the classiﬁcation model for Architecture Landscapes.</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228</a:t>
            </a:fld>
            <a:endParaRPr lang="en-GB"/>
          </a:p>
        </p:txBody>
      </p:sp>
    </p:spTree>
    <p:extLst>
      <p:ext uri="{BB962C8B-B14F-4D97-AF65-F5344CB8AC3E}">
        <p14:creationId xmlns:p14="http://schemas.microsoft.com/office/powerpoint/2010/main" val="2619581816"/>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8.7c : Explain how the concepts of Architecture Levels are used to organize the Architecture Landscape.
See: TOGAF® Standard – Applying the ADM : Page 19 : §3.3</a:t>
            </a:r>
          </a:p>
          <a:p>
            <a:endParaRPr lang="en-GB">
              <a:solidFill>
                <a:srgbClr val="2F528F"/>
              </a:solidFill>
            </a:endParaRPr>
          </a:p>
          <a:p>
            <a:r>
              <a:rPr lang="en-GB" b="1">
                <a:solidFill>
                  <a:srgbClr val="2F528F"/>
                </a:solidFill>
              </a:rPr>
              <a:t>Developing Architectures at Different Levels</a:t>
            </a:r>
          </a:p>
          <a:p>
            <a:r>
              <a:rPr lang="en-GB">
                <a:solidFill>
                  <a:srgbClr val="2F528F"/>
                </a:solidFill>
              </a:rPr>
              <a:t>Each architecture typically does not exist in isolation and must therefore sit within a governance hierarchy.</a:t>
            </a:r>
          </a:p>
          <a:p>
            <a:r>
              <a:rPr lang="en-GB">
                <a:solidFill>
                  <a:srgbClr val="2F528F"/>
                </a:solidFill>
              </a:rPr>
              <a:t>Broad/summary architectures set the direction for narrow and detailed architectures.</a:t>
            </a:r>
          </a:p>
          <a:p>
            <a:r>
              <a:rPr lang="en-GB">
                <a:solidFill>
                  <a:srgbClr val="2F528F"/>
                </a:solidFill>
              </a:rPr>
              <a:t>A number of techniques can be employed to use the ADM as a process that supports such hierarchies of architectures.</a:t>
            </a:r>
          </a:p>
          <a:p>
            <a:r>
              <a:rPr lang="en-GB">
                <a:solidFill>
                  <a:srgbClr val="2F528F"/>
                </a:solidFill>
              </a:rPr>
              <a:t>Essentially there are two strategies that can be applied:</a:t>
            </a:r>
          </a:p>
          <a:p>
            <a:pPr marL="371189" indent="-371189">
              <a:buFont typeface="+mj-lt"/>
              <a:buAutoNum type="arabicPeriod"/>
            </a:pPr>
            <a:r>
              <a:rPr lang="en-GB">
                <a:solidFill>
                  <a:srgbClr val="2F528F"/>
                </a:solidFill>
              </a:rPr>
              <a:t>Architectures at different levels can be developed through iterations within a single cycle of the ADM process</a:t>
            </a:r>
          </a:p>
          <a:p>
            <a:pPr marL="371189" indent="-371189">
              <a:buFont typeface="+mj-lt"/>
              <a:buAutoNum type="arabicPeriod"/>
            </a:pPr>
            <a:r>
              <a:rPr lang="en-GB">
                <a:solidFill>
                  <a:srgbClr val="2F528F"/>
                </a:solidFill>
              </a:rPr>
              <a:t>Architectures at different levels can be developed through a hierarchy of ADM processes, executed concurrently</a:t>
            </a:r>
          </a:p>
          <a:p>
            <a:r>
              <a:rPr lang="en-GB">
                <a:solidFill>
                  <a:srgbClr val="2F528F"/>
                </a:solidFill>
              </a:rPr>
              <a:t>At the extreme ends of the scale, either of these two options can be fully adopted. </a:t>
            </a:r>
          </a:p>
          <a:p>
            <a:r>
              <a:rPr lang="en-GB">
                <a:solidFill>
                  <a:srgbClr val="2F528F"/>
                </a:solidFill>
              </a:rPr>
              <a:t>In practice, an architect is likely to need to blend elements of each to fit the exact requirements of their Request for Architecture Work.</a:t>
            </a:r>
          </a:p>
          <a:p>
            <a:endParaRPr lang="en-GB">
              <a:solidFill>
                <a:srgbClr val="2F528F"/>
              </a:solidFill>
            </a:endParaRPr>
          </a:p>
          <a:p>
            <a:r>
              <a:rPr lang="en-GB" b="1">
                <a:solidFill>
                  <a:srgbClr val="2F528F"/>
                </a:solidFill>
              </a:rPr>
              <a:t>3.3 Developing Architectures at Different Levels</a:t>
            </a:r>
          </a:p>
          <a:p>
            <a:r>
              <a:rPr lang="en-GB">
                <a:solidFill>
                  <a:srgbClr val="2F528F"/>
                </a:solidFill>
              </a:rPr>
              <a:t>The previous sections have identiﬁed that different types of architecture are required to address different stakeholder needs at different levels of the organization. Each architecture typically does not exist in isolation and must therefore sit within a governance hierarchy. Broad, summary architectures set the direction for narrow and detailed architectures.</a:t>
            </a:r>
          </a:p>
          <a:p>
            <a:r>
              <a:rPr lang="en-GB">
                <a:solidFill>
                  <a:srgbClr val="2F528F"/>
                </a:solidFill>
              </a:rPr>
              <a:t>A number of techniques can be employed to use the ADM as a process that supports such hierarchies of architectures. Essentially there are two strategies that can be applied:</a:t>
            </a:r>
          </a:p>
          <a:p>
            <a:r>
              <a:rPr lang="en-GB">
                <a:solidFill>
                  <a:srgbClr val="2F528F"/>
                </a:solidFill>
              </a:rPr>
              <a:t>1. Architectures at different levels can be developed through iterations within a single cycle of the ADM process</a:t>
            </a:r>
          </a:p>
          <a:p>
            <a:r>
              <a:rPr lang="en-GB">
                <a:solidFill>
                  <a:srgbClr val="2F528F"/>
                </a:solidFill>
              </a:rPr>
              <a:t>2. Architectures at different levels can be developed through a hierarchy of ADM processes, executed concurrently</a:t>
            </a:r>
          </a:p>
          <a:p>
            <a:r>
              <a:rPr lang="en-GB">
                <a:solidFill>
                  <a:srgbClr val="2F528F"/>
                </a:solidFill>
              </a:rPr>
              <a:t>At the extreme ends of the scale, either of these two options can be fully adopted. In practice, an architect is likely to need to blend elements of each to ﬁt the exact requirements of their Request for Architecture Work. Each of these approaches is described in Chapter 2. </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229</a:t>
            </a:fld>
            <a:endParaRPr lang="en-GB"/>
          </a:p>
        </p:txBody>
      </p:sp>
    </p:spTree>
    <p:extLst>
      <p:ext uri="{BB962C8B-B14F-4D97-AF65-F5344CB8AC3E}">
        <p14:creationId xmlns:p14="http://schemas.microsoft.com/office/powerpoint/2010/main" val="97320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Level=2 : L.O.= 8.12b : Explain the technique of gap analysis and where it can be applied.
See: TOGAF® Standard – ADM Techniques : Page 46 : §5.2</a:t>
            </a:r>
          </a:p>
          <a:p>
            <a:endParaRPr lang="en-GB" sz="1100" b="1">
              <a:solidFill>
                <a:srgbClr val="2F528F"/>
              </a:solidFill>
            </a:endParaRPr>
          </a:p>
          <a:p>
            <a:pPr algn="l"/>
            <a:r>
              <a:rPr lang="en-GB" sz="1100" b="1">
                <a:solidFill>
                  <a:srgbClr val="2F528F"/>
                </a:solidFill>
              </a:rPr>
              <a:t>5.2 Suggested Steps</a:t>
            </a:r>
          </a:p>
          <a:p>
            <a:pPr algn="l"/>
            <a:r>
              <a:rPr lang="en-GB" sz="1100">
                <a:solidFill>
                  <a:srgbClr val="2F528F"/>
                </a:solidFill>
              </a:rPr>
              <a:t>The suggested steps are as follows:</a:t>
            </a:r>
          </a:p>
          <a:p>
            <a:pPr algn="l"/>
            <a:r>
              <a:rPr lang="en-GB" sz="1100">
                <a:solidFill>
                  <a:srgbClr val="2F528F"/>
                </a:solidFill>
              </a:rPr>
              <a:t>■ Draw up a matrix with all the ABBs of the Baseline Architecture on the vertical axis, and all the ABBs of the Target Architecture on the horizontal axis</a:t>
            </a:r>
          </a:p>
          <a:p>
            <a:pPr algn="l"/>
            <a:r>
              <a:rPr lang="en-GB" sz="1100">
                <a:solidFill>
                  <a:srgbClr val="2F528F"/>
                </a:solidFill>
              </a:rPr>
              <a:t>■ Add to the Baseline Architecture axis a final row </a:t>
            </a:r>
            <a:r>
              <a:rPr lang="en-GB" sz="1100" err="1">
                <a:solidFill>
                  <a:srgbClr val="2F528F"/>
                </a:solidFill>
              </a:rPr>
              <a:t>labeled</a:t>
            </a:r>
            <a:r>
              <a:rPr lang="en-GB" sz="1100">
                <a:solidFill>
                  <a:srgbClr val="2F528F"/>
                </a:solidFill>
              </a:rPr>
              <a:t> "New", and to the Target Architecture axis a final column </a:t>
            </a:r>
            <a:r>
              <a:rPr lang="en-GB" sz="1100" err="1">
                <a:solidFill>
                  <a:srgbClr val="2F528F"/>
                </a:solidFill>
              </a:rPr>
              <a:t>labeled</a:t>
            </a:r>
            <a:r>
              <a:rPr lang="en-GB" sz="1100">
                <a:solidFill>
                  <a:srgbClr val="2F528F"/>
                </a:solidFill>
              </a:rPr>
              <a:t> "Eliminated"</a:t>
            </a:r>
          </a:p>
          <a:p>
            <a:pPr algn="l"/>
            <a:r>
              <a:rPr lang="en-GB" sz="1100">
                <a:solidFill>
                  <a:srgbClr val="2F528F"/>
                </a:solidFill>
              </a:rPr>
              <a:t>■ Where an ABB is available in both the Baseline and Target Architectures, record this with "Included" at the intersecting cell</a:t>
            </a:r>
          </a:p>
          <a:p>
            <a:pPr algn="l"/>
            <a:r>
              <a:rPr lang="en-GB" sz="1100">
                <a:solidFill>
                  <a:srgbClr val="2F528F"/>
                </a:solidFill>
              </a:rPr>
              <a:t>■ Where an ABB from the Baseline Architecture is missing in the Target Architecture, each must be reviewed</a:t>
            </a:r>
          </a:p>
          <a:p>
            <a:pPr algn="l"/>
            <a:r>
              <a:rPr lang="en-GB" sz="1100">
                <a:solidFill>
                  <a:srgbClr val="2F528F"/>
                </a:solidFill>
              </a:rPr>
              <a:t>If it was correctly eliminated, mark it as such in the appropriate "Eliminated" cell. If it was not, an accidental omission in the Target Architecture has been uncovered that must be addressed by reinstating the ABB in the next iteration of the architecture design — mark it as such in the appropriate "Eliminated" cell.</a:t>
            </a:r>
          </a:p>
          <a:p>
            <a:pPr algn="l"/>
            <a:r>
              <a:rPr lang="en-GB" sz="1100">
                <a:solidFill>
                  <a:srgbClr val="2F528F"/>
                </a:solidFill>
              </a:rPr>
              <a:t>■ Where an ABB from the Target Architecture cannot be found in the Baseline Architecture, mark it at the intersection with the "New" row as a gap that needs to filled, either by developing or procuring the building block</a:t>
            </a:r>
          </a:p>
          <a:p>
            <a:pPr algn="l"/>
            <a:r>
              <a:rPr lang="en-GB" sz="1100">
                <a:solidFill>
                  <a:srgbClr val="2F528F"/>
                </a:solidFill>
              </a:rPr>
              <a:t>When the exercise is complete, anything under "Eliminated" or "New" is a gap, which should either be explained as correctly eliminated, or marked as to be addressed by reinstating or developing/procuring the building block.</a:t>
            </a:r>
          </a:p>
          <a:p>
            <a:pPr algn="l"/>
            <a:endParaRPr lang="en-GB" sz="1100" b="1">
              <a:solidFill>
                <a:srgbClr val="2F528F"/>
              </a:solidFill>
            </a:endParaRPr>
          </a:p>
          <a:p>
            <a:pPr algn="l"/>
            <a:r>
              <a:rPr lang="en-GB" sz="1100" b="1">
                <a:solidFill>
                  <a:srgbClr val="2F528F"/>
                </a:solidFill>
              </a:rPr>
              <a:t>5.3 Example</a:t>
            </a:r>
          </a:p>
          <a:p>
            <a:pPr algn="l"/>
            <a:r>
              <a:rPr lang="en-GB" sz="1100">
                <a:solidFill>
                  <a:srgbClr val="2F528F"/>
                </a:solidFill>
              </a:rPr>
              <a:t>Figure 5-1 shows an example analysis for ABBs that are services from the Network Services category of the TOGAF Technical Reference Model (TRM), indicating that a number of services from the Baseline Architecture are missing from the Target Architecture– ADM Techniques : Page 45 : §5</a:t>
            </a:r>
          </a:p>
        </p:txBody>
      </p:sp>
      <p:sp>
        <p:nvSpPr>
          <p:cNvPr id="4" name="Slide Number Placeholder 3"/>
          <p:cNvSpPr>
            <a:spLocks noGrp="1"/>
          </p:cNvSpPr>
          <p:nvPr>
            <p:ph type="sldNum" sz="quarter" idx="5"/>
          </p:nvPr>
        </p:nvSpPr>
        <p:spPr/>
        <p:txBody>
          <a:bodyPr/>
          <a:lstStyle/>
          <a:p>
            <a:fld id="{65F05024-CC06-4DA1-800A-C7C0CAC623E7}" type="slidenum">
              <a:rPr lang="en-GB" smtClean="0"/>
              <a:t>23</a:t>
            </a:fld>
            <a:endParaRPr lang="en-GB"/>
          </a:p>
        </p:txBody>
      </p:sp>
    </p:spTree>
    <p:extLst>
      <p:ext uri="{BB962C8B-B14F-4D97-AF65-F5344CB8AC3E}">
        <p14:creationId xmlns:p14="http://schemas.microsoft.com/office/powerpoint/2010/main" val="3101053094"/>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8.7d : Explain how the concepts of Architecture Levels are used to organize the Architecture Landscape.
See: TOGAF® Standard – Applying the ADM : Page 19 : §3.4</a:t>
            </a:r>
          </a:p>
          <a:p>
            <a:pPr defTabSz="989838">
              <a:defRPr/>
            </a:pPr>
            <a:endParaRPr lang="en-GB">
              <a:solidFill>
                <a:srgbClr val="2F528F"/>
              </a:solidFill>
            </a:endParaRPr>
          </a:p>
          <a:p>
            <a:pPr defTabSz="989838">
              <a:defRPr/>
            </a:pPr>
            <a:r>
              <a:rPr lang="en-GB" b="1">
                <a:solidFill>
                  <a:srgbClr val="2F528F"/>
                </a:solidFill>
              </a:rPr>
              <a:t>Organizing the Architecture Landscape to Understand the State of the Enterprise</a:t>
            </a:r>
          </a:p>
          <a:p>
            <a:pPr defTabSz="989838">
              <a:defRPr/>
            </a:pPr>
            <a:r>
              <a:rPr lang="en-GB">
                <a:solidFill>
                  <a:srgbClr val="2F528F"/>
                </a:solidFill>
              </a:rPr>
              <a:t>The following characteristics are typically used to organize the Architecture Landscape:</a:t>
            </a:r>
          </a:p>
          <a:p>
            <a:pPr marL="309324" indent="-309324">
              <a:buFont typeface="Courier New" panose="02070309020205020404" pitchFamily="49" charset="0"/>
              <a:buChar char="o"/>
            </a:pPr>
            <a:r>
              <a:rPr lang="en-GB">
                <a:solidFill>
                  <a:srgbClr val="2F528F"/>
                </a:solidFill>
              </a:rPr>
              <a:t>Breadth - the breadth (subject matter) area is generally the primary organizing characteristic for describing an Architecture Landscape. Architectures</a:t>
            </a:r>
            <a:br>
              <a:rPr lang="en-GB">
                <a:solidFill>
                  <a:srgbClr val="2F528F"/>
                </a:solidFill>
              </a:rPr>
            </a:br>
            <a:r>
              <a:rPr lang="en-GB">
                <a:solidFill>
                  <a:srgbClr val="2F528F"/>
                </a:solidFill>
              </a:rPr>
              <a:t>are functionally decomposed into a hierarchy of specific subject areas or segments.</a:t>
            </a:r>
          </a:p>
          <a:p>
            <a:pPr marL="309324" indent="-309324">
              <a:buFont typeface="Courier New" panose="02070309020205020404" pitchFamily="49" charset="0"/>
              <a:buChar char="o"/>
            </a:pPr>
            <a:r>
              <a:rPr lang="en-GB">
                <a:solidFill>
                  <a:srgbClr val="2F528F"/>
                </a:solidFill>
              </a:rPr>
              <a:t>Depth - with broader subject areas, less detail is needed to ensure that the architecture has a manageable size and complexity</a:t>
            </a:r>
            <a:br>
              <a:rPr lang="en-GB">
                <a:solidFill>
                  <a:srgbClr val="2F528F"/>
                </a:solidFill>
              </a:rPr>
            </a:br>
            <a:r>
              <a:rPr lang="en-GB">
                <a:solidFill>
                  <a:srgbClr val="2F528F"/>
                </a:solidFill>
              </a:rPr>
              <a:t>More specific subject matter areas will generally permit (and require) more detailed  architectures.</a:t>
            </a:r>
          </a:p>
          <a:p>
            <a:pPr marL="309324" indent="-309324">
              <a:buFont typeface="Courier New" panose="02070309020205020404" pitchFamily="49" charset="0"/>
              <a:buChar char="o"/>
            </a:pPr>
            <a:r>
              <a:rPr lang="en-GB">
                <a:solidFill>
                  <a:srgbClr val="2F528F"/>
                </a:solidFill>
              </a:rPr>
              <a:t>Time - for a specific breadth and depth an enterprise can create a Baseline Architecture and a set of Target Architectures that stretch into the future. Broader and less detailed architectures will generally be valid for longer periods of time and can provide a vision for the enterprise that stretches further into the future.</a:t>
            </a:r>
          </a:p>
          <a:p>
            <a:pPr marL="309324" indent="-309324">
              <a:buFont typeface="Courier New" panose="02070309020205020404" pitchFamily="49" charset="0"/>
              <a:buChar char="o"/>
            </a:pPr>
            <a:r>
              <a:rPr lang="en-GB">
                <a:solidFill>
                  <a:srgbClr val="2F528F"/>
                </a:solidFill>
              </a:rPr>
              <a:t>Recency - finally, each architecture view will progress through a development cycle where it increases in accuracy until finally approved. After approval, an architecture will begin to decrease in accuracy if not actively maintained. In some cases recency may be used as an organizing factor for historic architectures.</a:t>
            </a:r>
          </a:p>
          <a:p>
            <a:pPr defTabSz="989838">
              <a:defRPr/>
            </a:pPr>
            <a:r>
              <a:rPr lang="en-GB">
                <a:solidFill>
                  <a:srgbClr val="2F528F"/>
                </a:solidFill>
              </a:rPr>
              <a:t>Using these criteria architectures can be grouped into Strategic, Segment, and Capability Architecture levels.</a:t>
            </a:r>
          </a:p>
          <a:p>
            <a:endParaRPr lang="en-GB">
              <a:solidFill>
                <a:srgbClr val="2F528F"/>
              </a:solidFill>
            </a:endParaRPr>
          </a:p>
          <a:p>
            <a:r>
              <a:rPr lang="en-GB" b="1">
                <a:solidFill>
                  <a:srgbClr val="2F528F"/>
                </a:solidFill>
              </a:rPr>
              <a:t>3.4 Organizing the Architecture Landscape to Understand the State of the Enterprise</a:t>
            </a:r>
          </a:p>
          <a:p>
            <a:r>
              <a:rPr lang="en-GB">
                <a:solidFill>
                  <a:srgbClr val="2F528F"/>
                </a:solidFill>
              </a:rPr>
              <a:t>The following characteristics are typically used to organize the Architecture Landscape:</a:t>
            </a:r>
          </a:p>
          <a:p>
            <a:r>
              <a:rPr lang="en-GB">
                <a:solidFill>
                  <a:srgbClr val="2F528F"/>
                </a:solidFill>
              </a:rPr>
              <a:t>■Breadth: the breadth (subject matter) area is generally the primary organizing characteristic for describing an Architecture Landscape</a:t>
            </a:r>
          </a:p>
          <a:p>
            <a:r>
              <a:rPr lang="en-GB">
                <a:solidFill>
                  <a:srgbClr val="2F528F"/>
                </a:solidFill>
              </a:rPr>
              <a:t>Architectures are functionally decomposed into a hierarchy of speciﬁc subject areas or segments.</a:t>
            </a:r>
          </a:p>
          <a:p>
            <a:r>
              <a:rPr lang="en-GB">
                <a:solidFill>
                  <a:srgbClr val="2F528F"/>
                </a:solidFill>
              </a:rPr>
              <a:t>■Depth: with broader subject areas, less detail is needed to ensure that the architecture has a manageable size and complexity</a:t>
            </a:r>
          </a:p>
          <a:p>
            <a:r>
              <a:rPr lang="en-GB">
                <a:solidFill>
                  <a:srgbClr val="2F528F"/>
                </a:solidFill>
              </a:rPr>
              <a:t>More speciﬁc subject matter areas will generally permit (and require) more detailed architectures.</a:t>
            </a:r>
          </a:p>
          <a:p>
            <a:r>
              <a:rPr lang="en-GB">
                <a:solidFill>
                  <a:srgbClr val="2F528F"/>
                </a:solidFill>
              </a:rPr>
              <a:t>■Time: for a speciﬁc breadth and depth an enterprise can create a Baseline Architecture and a set of Target Architectures that stretch into the future</a:t>
            </a:r>
          </a:p>
          <a:p>
            <a:r>
              <a:rPr lang="en-GB">
                <a:solidFill>
                  <a:srgbClr val="2F528F"/>
                </a:solidFill>
              </a:rPr>
              <a:t>Broader and less detailed architectures will generally be valid for longer periods of time and can provide a vision for the enterprise that stretches further into the future.</a:t>
            </a:r>
          </a:p>
          <a:p>
            <a:r>
              <a:rPr lang="en-GB">
                <a:solidFill>
                  <a:srgbClr val="2F528F"/>
                </a:solidFill>
              </a:rPr>
              <a:t>■Recency: ﬁnally, each architecture view will progress through a development cycle where it</a:t>
            </a:r>
          </a:p>
          <a:p>
            <a:r>
              <a:rPr lang="en-GB">
                <a:solidFill>
                  <a:srgbClr val="2F528F"/>
                </a:solidFill>
              </a:rPr>
              <a:t>... CONTINUES ... SEE REFERENCE SPECIFIED</a:t>
            </a:r>
          </a:p>
          <a:p>
            <a:endParaRPr lang="en-GB">
              <a:solidFill>
                <a:srgbClr val="2F528F"/>
              </a:solidFill>
            </a:endParaRPr>
          </a:p>
          <a:p>
            <a:endParaRPr lang="en-GB">
              <a:solidFill>
                <a:srgbClr val="2F528F"/>
              </a:solidFill>
            </a:endParaRPr>
          </a:p>
          <a:p>
            <a:endParaRPr lang="en-GB">
              <a:solidFill>
                <a:srgbClr val="2F528F"/>
              </a:solidFill>
            </a:endParaRP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230</a:t>
            </a:fld>
            <a:endParaRPr lang="en-GB"/>
          </a:p>
        </p:txBody>
      </p:sp>
    </p:spTree>
    <p:extLst>
      <p:ext uri="{BB962C8B-B14F-4D97-AF65-F5344CB8AC3E}">
        <p14:creationId xmlns:p14="http://schemas.microsoft.com/office/powerpoint/2010/main" val="348846723"/>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8.8a : Explain the different levels of architecture that exist in an organization.
See: TOGAF® Standard – Applying the ADM : Page 17 : §3.2</a:t>
            </a:r>
          </a:p>
          <a:p>
            <a:pPr defTabSz="989838">
              <a:defRPr/>
            </a:pPr>
            <a:endParaRPr lang="en-GB">
              <a:solidFill>
                <a:srgbClr val="2F528F"/>
              </a:solidFill>
            </a:endParaRPr>
          </a:p>
          <a:p>
            <a:pPr defTabSz="989838">
              <a:defRPr/>
            </a:pPr>
            <a:r>
              <a:rPr lang="en-GB">
                <a:solidFill>
                  <a:srgbClr val="2F528F"/>
                </a:solidFill>
              </a:rPr>
              <a:t>The Architecture Continuum is a useful tool to discover commonality and eliminate unnecessary redundancy. Levels and the Architecture Continuum provide a comprehensive mechanism to describe and classify the Architecture Landscape. </a:t>
            </a:r>
          </a:p>
          <a:p>
            <a:r>
              <a:rPr lang="en-GB">
                <a:solidFill>
                  <a:srgbClr val="2F528F"/>
                </a:solidFill>
              </a:rPr>
              <a:t>These concepts can be used to organize the Architecture Landscape into a set of related architectures with:</a:t>
            </a:r>
          </a:p>
          <a:p>
            <a:pPr marL="309324" indent="-309324">
              <a:buFont typeface="Courier New" panose="02070309020205020404" pitchFamily="49" charset="0"/>
              <a:buChar char="o"/>
            </a:pPr>
            <a:r>
              <a:rPr lang="en-GB">
                <a:solidFill>
                  <a:srgbClr val="2F528F"/>
                </a:solidFill>
              </a:rPr>
              <a:t>Manageable complexity for each individual architecture or solution</a:t>
            </a:r>
          </a:p>
          <a:p>
            <a:pPr marL="309324" indent="-309324">
              <a:buFont typeface="Courier New" panose="02070309020205020404" pitchFamily="49" charset="0"/>
              <a:buChar char="o"/>
            </a:pPr>
            <a:r>
              <a:rPr lang="en-GB">
                <a:solidFill>
                  <a:srgbClr val="2F528F"/>
                </a:solidFill>
              </a:rPr>
              <a:t>Defined groupings </a:t>
            </a:r>
          </a:p>
          <a:p>
            <a:pPr marL="309324" indent="-309324">
              <a:buFont typeface="Courier New" panose="02070309020205020404" pitchFamily="49" charset="0"/>
              <a:buChar char="o"/>
            </a:pPr>
            <a:r>
              <a:rPr lang="en-GB">
                <a:solidFill>
                  <a:srgbClr val="2F528F"/>
                </a:solidFill>
              </a:rPr>
              <a:t>Defined hierarchies</a:t>
            </a:r>
          </a:p>
          <a:p>
            <a:pPr marL="309324" indent="-309324">
              <a:buFont typeface="Courier New" panose="02070309020205020404" pitchFamily="49" charset="0"/>
              <a:buChar char="o"/>
            </a:pPr>
            <a:r>
              <a:rPr lang="en-GB">
                <a:solidFill>
                  <a:srgbClr val="2F528F"/>
                </a:solidFill>
              </a:rPr>
              <a:t>Defined navigation structures</a:t>
            </a:r>
          </a:p>
          <a:p>
            <a:pPr marL="309324" indent="-309324">
              <a:buFont typeface="Courier New" panose="02070309020205020404" pitchFamily="49" charset="0"/>
              <a:buChar char="o"/>
            </a:pPr>
            <a:r>
              <a:rPr lang="en-GB">
                <a:solidFill>
                  <a:srgbClr val="2F528F"/>
                </a:solidFill>
              </a:rPr>
              <a:t>Appropriate processes, roles, and responsibilities attached to each grouping</a:t>
            </a:r>
          </a:p>
          <a:p>
            <a:pPr marL="0" indent="0">
              <a:buFont typeface="Courier New" panose="02070309020205020404" pitchFamily="49" charset="0"/>
              <a:buNone/>
            </a:pPr>
            <a:r>
              <a:rPr lang="en-GB">
                <a:solidFill>
                  <a:srgbClr val="2F528F"/>
                </a:solidFill>
              </a:rPr>
              <a:t>There is no definitive organizing model for architecture, as each enterprise should adopt a model that reflects its own operating model.</a:t>
            </a:r>
          </a:p>
          <a:p>
            <a:endParaRPr lang="en-GB">
              <a:solidFill>
                <a:srgbClr val="2F528F"/>
              </a:solidFill>
            </a:endParaRPr>
          </a:p>
          <a:p>
            <a:r>
              <a:rPr lang="en-GB" b="1">
                <a:solidFill>
                  <a:srgbClr val="2F528F"/>
                </a:solidFill>
              </a:rPr>
              <a:t>3.2 Architecture Landscape …cont.</a:t>
            </a:r>
          </a:p>
          <a:p>
            <a:r>
              <a:rPr lang="en-GB">
                <a:solidFill>
                  <a:srgbClr val="2F528F"/>
                </a:solidFill>
              </a:rPr>
              <a:t>The Architecture Continuum provides a method of dividing each level of the Architecture Landscape (see the TOGAF Standard — Architecture Content) by abstraction. It offers a</a:t>
            </a:r>
          </a:p>
          <a:p>
            <a:r>
              <a:rPr lang="en-GB">
                <a:solidFill>
                  <a:srgbClr val="2F528F"/>
                </a:solidFill>
              </a:rPr>
              <a:t>consistent way to deﬁne and understand the generic rules, representations, and relationships in an architecture, including traceability and derivation relationships. The Architecture Continuum shows the relationships from foundation elements to organization-speciﬁc architecture ,as shown in Figure 3-2.</a:t>
            </a:r>
          </a:p>
          <a:p>
            <a:r>
              <a:rPr lang="en-GB">
                <a:solidFill>
                  <a:srgbClr val="2F528F"/>
                </a:solidFill>
              </a:rPr>
              <a:t>The Architecture Continuum is a useful tool to discover commonality and eliminate unnecessary redundancy.</a:t>
            </a:r>
          </a:p>
          <a:p>
            <a:r>
              <a:rPr lang="en-GB">
                <a:solidFill>
                  <a:srgbClr val="2F528F"/>
                </a:solidFill>
              </a:rPr>
              <a:t>Levels and the Architecture Continuum provide a comprehensive mechanism to describe and classify the Architecture Landscape. These concepts can be used to organize the Architecture Landscape into a set of related architectures with:</a:t>
            </a:r>
          </a:p>
          <a:p>
            <a:r>
              <a:rPr lang="en-GB">
                <a:solidFill>
                  <a:srgbClr val="2F528F"/>
                </a:solidFill>
              </a:rPr>
              <a:t>■Manageable complexity for each individual architecture or solution</a:t>
            </a:r>
          </a:p>
          <a:p>
            <a:r>
              <a:rPr lang="en-GB">
                <a:solidFill>
                  <a:srgbClr val="2F528F"/>
                </a:solidFill>
              </a:rPr>
              <a:t>■Deﬁned groupings</a:t>
            </a:r>
          </a:p>
          <a:p>
            <a:r>
              <a:rPr lang="en-GB">
                <a:solidFill>
                  <a:srgbClr val="2F528F"/>
                </a:solidFill>
              </a:rPr>
              <a:t>■Deﬁned hierarchies and navigation structures</a:t>
            </a:r>
          </a:p>
          <a:p>
            <a:r>
              <a:rPr lang="en-GB">
                <a:solidFill>
                  <a:srgbClr val="2F528F"/>
                </a:solidFill>
              </a:rPr>
              <a:t>■Appropriate processes, roles, and responsibilities attached to each grouping</a:t>
            </a:r>
          </a:p>
          <a:p>
            <a:r>
              <a:rPr lang="en-GB">
                <a:solidFill>
                  <a:srgbClr val="2F528F"/>
                </a:solidFill>
              </a:rPr>
              <a:t>There is no deﬁnitive organizing model for architecture, as each enterprise should adopt a model that reﬂects its own operating model.</a:t>
            </a:r>
          </a:p>
        </p:txBody>
      </p:sp>
      <p:sp>
        <p:nvSpPr>
          <p:cNvPr id="4" name="Slide Number Placeholder 3"/>
          <p:cNvSpPr>
            <a:spLocks noGrp="1"/>
          </p:cNvSpPr>
          <p:nvPr>
            <p:ph type="sldNum" sz="quarter" idx="5"/>
          </p:nvPr>
        </p:nvSpPr>
        <p:spPr/>
        <p:txBody>
          <a:bodyPr/>
          <a:lstStyle/>
          <a:p>
            <a:fld id="{49B2B318-3A70-499F-B2BE-07B8A16F998B}" type="slidenum">
              <a:rPr lang="en-GB" smtClean="0"/>
              <a:t>231</a:t>
            </a:fld>
            <a:endParaRPr lang="en-GB"/>
          </a:p>
        </p:txBody>
      </p:sp>
    </p:spTree>
    <p:extLst>
      <p:ext uri="{BB962C8B-B14F-4D97-AF65-F5344CB8AC3E}">
        <p14:creationId xmlns:p14="http://schemas.microsoft.com/office/powerpoint/2010/main" val="1007277443"/>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8.9a : Explain at which level an architecture is being developed and the associated level of detail expected.
See: TOGAF® Standard – Applying the ADM : Page 17 : §3.2</a:t>
            </a:r>
          </a:p>
          <a:p>
            <a:endParaRPr lang="en-GB">
              <a:solidFill>
                <a:srgbClr val="2F528F"/>
              </a:solidFill>
            </a:endParaRPr>
          </a:p>
          <a:p>
            <a:r>
              <a:rPr lang="en-GB">
                <a:solidFill>
                  <a:srgbClr val="2F528F"/>
                </a:solidFill>
              </a:rPr>
              <a:t>There are different ways of looking at and understanding the TOGAF Levels concept in terms of Levels of Detail.</a:t>
            </a:r>
          </a:p>
          <a:p>
            <a:r>
              <a:rPr lang="en-GB">
                <a:solidFill>
                  <a:srgbClr val="2F528F"/>
                </a:solidFill>
              </a:rPr>
              <a:t>These indicate the logic of the thinking behind the Levels concept:</a:t>
            </a:r>
          </a:p>
          <a:p>
            <a:pPr marL="309324" indent="-309324">
              <a:buFont typeface="Courier New" panose="02070309020205020404" pitchFamily="49" charset="0"/>
              <a:buChar char="o"/>
            </a:pPr>
            <a:r>
              <a:rPr lang="en-GB">
                <a:solidFill>
                  <a:srgbClr val="2F528F"/>
                </a:solidFill>
              </a:rPr>
              <a:t>Strategic - Long term in the range of 3 - 5 years</a:t>
            </a:r>
          </a:p>
          <a:p>
            <a:pPr marL="309324" indent="-309324">
              <a:buFont typeface="Courier New" panose="02070309020205020404" pitchFamily="49" charset="0"/>
              <a:buChar char="o"/>
            </a:pPr>
            <a:r>
              <a:rPr lang="en-GB">
                <a:solidFill>
                  <a:srgbClr val="2F528F"/>
                </a:solidFill>
              </a:rPr>
              <a:t>Segment - Mid term in the range of 1 - 2 years</a:t>
            </a:r>
          </a:p>
          <a:p>
            <a:pPr marL="309324" indent="-309324">
              <a:buFont typeface="Courier New" panose="02070309020205020404" pitchFamily="49" charset="0"/>
              <a:buChar char="o"/>
            </a:pPr>
            <a:r>
              <a:rPr lang="en-GB">
                <a:solidFill>
                  <a:srgbClr val="2F528F"/>
                </a:solidFill>
              </a:rPr>
              <a:t>Capability - Short term in the range of 6 - 12 months</a:t>
            </a:r>
          </a:p>
          <a:p>
            <a:r>
              <a:rPr lang="en-GB">
                <a:solidFill>
                  <a:srgbClr val="2F528F"/>
                </a:solidFill>
              </a:rPr>
              <a:t>or</a:t>
            </a:r>
          </a:p>
          <a:p>
            <a:pPr marL="309324" indent="-309324">
              <a:buFont typeface="Courier New" panose="02070309020205020404" pitchFamily="49" charset="0"/>
              <a:buChar char="o"/>
            </a:pPr>
            <a:r>
              <a:rPr lang="en-GB">
                <a:solidFill>
                  <a:srgbClr val="2F528F"/>
                </a:solidFill>
              </a:rPr>
              <a:t>Strategic (Enterprise) Architect - a broad view across the whole of the enterprise and coordinates all views and viewpoints.</a:t>
            </a:r>
          </a:p>
          <a:p>
            <a:pPr marL="309324" indent="-309324">
              <a:spcBef>
                <a:spcPts val="650"/>
              </a:spcBef>
              <a:buFont typeface="Courier New" panose="02070309020205020404" pitchFamily="49" charset="0"/>
              <a:buChar char="o"/>
            </a:pPr>
            <a:r>
              <a:rPr lang="en-GB">
                <a:solidFill>
                  <a:srgbClr val="2F528F"/>
                </a:solidFill>
              </a:rPr>
              <a:t>Segment Architect - focuses on a specific aspect of the business or organization – e.g. Branch Banking, Pallet Warehousing.</a:t>
            </a:r>
          </a:p>
          <a:p>
            <a:pPr marL="309324" indent="-309324">
              <a:spcBef>
                <a:spcPts val="650"/>
              </a:spcBef>
              <a:buFont typeface="Courier New" panose="02070309020205020404" pitchFamily="49" charset="0"/>
              <a:buChar char="o"/>
            </a:pPr>
            <a:r>
              <a:rPr lang="en-GB">
                <a:solidFill>
                  <a:srgbClr val="2F528F"/>
                </a:solidFill>
              </a:rPr>
              <a:t>Capability (Solution) Architect - knows the detailed information about systems, products, and technologies.</a:t>
            </a:r>
          </a:p>
          <a:p>
            <a:endParaRPr lang="en-GB">
              <a:solidFill>
                <a:srgbClr val="2F528F"/>
              </a:solidFill>
            </a:endParaRPr>
          </a:p>
          <a:p>
            <a:r>
              <a:rPr lang="en-GB" b="1">
                <a:solidFill>
                  <a:srgbClr val="2F528F"/>
                </a:solidFill>
              </a:rPr>
              <a:t>3.2 Architecture Landscape</a:t>
            </a:r>
          </a:p>
          <a:p>
            <a:r>
              <a:rPr lang="en-GB">
                <a:solidFill>
                  <a:srgbClr val="2F528F"/>
                </a:solidFill>
              </a:rPr>
              <a:t>Levels provide a framework for dividing the Architecture Landscape into three levels of granularity:</a:t>
            </a:r>
          </a:p>
          <a:p>
            <a:r>
              <a:rPr lang="en-GB">
                <a:solidFill>
                  <a:srgbClr val="2F528F"/>
                </a:solidFill>
              </a:rPr>
              <a:t>1. Strategic Architecture provides an organizing framework for operational and change activity and allows for direction setting at an executive level.</a:t>
            </a:r>
          </a:p>
          <a:p>
            <a:r>
              <a:rPr lang="en-GB">
                <a:solidFill>
                  <a:srgbClr val="2F528F"/>
                </a:solidFill>
              </a:rPr>
              <a:t>2. Segment Architecture provides an organizing framework for operational and change activity and allows for direction setting and the development of effective architecture</a:t>
            </a:r>
          </a:p>
          <a:p>
            <a:r>
              <a:rPr lang="en-GB">
                <a:solidFill>
                  <a:srgbClr val="2F528F"/>
                </a:solidFill>
              </a:rPr>
              <a:t>roadmaps at a program or portfolio level.</a:t>
            </a:r>
          </a:p>
          <a:p>
            <a:r>
              <a:rPr lang="en-GB">
                <a:solidFill>
                  <a:srgbClr val="2F528F"/>
                </a:solidFill>
              </a:rPr>
              <a:t>3. Capability Architecture provides an organizing framework for change activity and the development of effective architecture roadmaps realizing capability increments.</a:t>
            </a:r>
          </a:p>
          <a:p>
            <a:r>
              <a:rPr lang="en-GB">
                <a:solidFill>
                  <a:srgbClr val="2F528F"/>
                </a:solidFill>
              </a:rPr>
              <a:t>Figure 3-1 shows a summary of the classiﬁcation model for Architecture Landscapes.</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232</a:t>
            </a:fld>
            <a:endParaRPr lang="en-GB"/>
          </a:p>
        </p:txBody>
      </p:sp>
    </p:spTree>
    <p:extLst>
      <p:ext uri="{BB962C8B-B14F-4D97-AF65-F5344CB8AC3E}">
        <p14:creationId xmlns:p14="http://schemas.microsoft.com/office/powerpoint/2010/main" val="162407662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Q-25
Level=2 : L.O.= 8.9b : Explain at which level an architecture is being developed and the associated level of detail expected.
See: TOGAF® Series Guide: A Practitioners’ Approach to Developing Enterprise Architecture Following the TOGAF® ADM : Page 10 : §3.2.1</a:t>
            </a:r>
          </a:p>
          <a:p>
            <a:endParaRPr lang="en-GB">
              <a:solidFill>
                <a:srgbClr val="2F528F"/>
              </a:solidFill>
            </a:endParaRPr>
          </a:p>
          <a:p>
            <a:r>
              <a:rPr lang="en-GB" b="1">
                <a:solidFill>
                  <a:srgbClr val="2F528F"/>
                </a:solidFill>
              </a:rPr>
              <a:t>EA Landscape contents are only developed when needed </a:t>
            </a:r>
          </a:p>
          <a:p>
            <a:pPr marL="309324" indent="-309324">
              <a:buFont typeface="Courier New" panose="02070309020205020404" pitchFamily="49" charset="0"/>
              <a:buChar char="o"/>
            </a:pPr>
            <a:r>
              <a:rPr lang="en-GB">
                <a:solidFill>
                  <a:srgbClr val="2F528F"/>
                </a:solidFill>
              </a:rPr>
              <a:t>Architecture Projects are never neat cubes … a better representation looks like a sea urchin – a consolidated </a:t>
            </a:r>
            <a:r>
              <a:rPr lang="en-GB" err="1">
                <a:solidFill>
                  <a:srgbClr val="2F528F"/>
                </a:solidFill>
              </a:rPr>
              <a:t>center</a:t>
            </a:r>
            <a:r>
              <a:rPr lang="en-GB">
                <a:solidFill>
                  <a:srgbClr val="2F528F"/>
                </a:solidFill>
              </a:rPr>
              <a:t> but with spikes going in all directions.</a:t>
            </a:r>
            <a:br>
              <a:rPr lang="en-GB">
                <a:solidFill>
                  <a:srgbClr val="2F528F"/>
                </a:solidFill>
              </a:rPr>
            </a:br>
            <a:r>
              <a:rPr lang="en-GB">
                <a:solidFill>
                  <a:srgbClr val="2F528F"/>
                </a:solidFill>
              </a:rPr>
              <a:t>The Architecture Project covers a specific portion of the EA Landscape – the portion defined regarding breadth, planning horizon, and detail. </a:t>
            </a:r>
          </a:p>
          <a:p>
            <a:pPr marL="309324" indent="-309324">
              <a:buFont typeface="Courier New" panose="02070309020205020404" pitchFamily="49" charset="0"/>
              <a:buChar char="o"/>
            </a:pPr>
            <a:r>
              <a:rPr lang="en-GB">
                <a:solidFill>
                  <a:srgbClr val="2F528F"/>
                </a:solidFill>
              </a:rPr>
              <a:t>This example Architecture Project:</a:t>
            </a:r>
          </a:p>
          <a:p>
            <a:pPr marL="804243" lvl="1" indent="-309324">
              <a:buFont typeface="Arial" panose="020B0604020202020204" pitchFamily="34" charset="0"/>
              <a:buChar char="•"/>
            </a:pPr>
            <a:r>
              <a:rPr lang="en-GB">
                <a:solidFill>
                  <a:srgbClr val="2F528F"/>
                </a:solidFill>
              </a:rPr>
              <a:t>does not cover the least or the most detailed layers</a:t>
            </a:r>
          </a:p>
          <a:p>
            <a:pPr marL="804243" lvl="1" indent="-309324">
              <a:buFont typeface="Arial" panose="020B0604020202020204" pitchFamily="34" charset="0"/>
              <a:buChar char="•"/>
            </a:pPr>
            <a:r>
              <a:rPr lang="en-GB">
                <a:solidFill>
                  <a:srgbClr val="2F528F"/>
                </a:solidFill>
              </a:rPr>
              <a:t>does not cover all time periods nor subjects</a:t>
            </a:r>
          </a:p>
          <a:p>
            <a:pPr marL="804243" lvl="1" indent="-309324">
              <a:buFont typeface="Arial" panose="020B0604020202020204" pitchFamily="34" charset="0"/>
              <a:buChar char="•"/>
            </a:pPr>
            <a:r>
              <a:rPr lang="en-GB">
                <a:solidFill>
                  <a:srgbClr val="2F528F"/>
                </a:solidFill>
              </a:rPr>
              <a:t>addresses a specific portion of the landscape</a:t>
            </a:r>
          </a:p>
          <a:p>
            <a:pPr marL="804243" lvl="1" indent="-309324">
              <a:buFont typeface="Arial" panose="020B0604020202020204" pitchFamily="34" charset="0"/>
              <a:buChar char="•"/>
            </a:pPr>
            <a:r>
              <a:rPr lang="en-GB">
                <a:solidFill>
                  <a:srgbClr val="2F528F"/>
                </a:solidFill>
              </a:rPr>
              <a:t>will populate, or refresh, a portion of the EA Landscape</a:t>
            </a:r>
          </a:p>
          <a:p>
            <a:pPr marL="804243" lvl="1" indent="-309324">
              <a:buFont typeface="Arial" panose="020B0604020202020204" pitchFamily="34" charset="0"/>
              <a:buChar char="•"/>
            </a:pPr>
            <a:r>
              <a:rPr lang="en-GB">
                <a:solidFill>
                  <a:srgbClr val="2F528F"/>
                </a:solidFill>
              </a:rPr>
              <a:t>stops at a level of detail so the Practitioner will need to constrain the level of detail</a:t>
            </a:r>
          </a:p>
          <a:p>
            <a:pPr marL="804243" lvl="1" indent="-309324">
              <a:buFont typeface="Arial" panose="020B0604020202020204" pitchFamily="34" charset="0"/>
              <a:buChar char="•"/>
            </a:pPr>
            <a:r>
              <a:rPr lang="en-GB">
                <a:solidFill>
                  <a:srgbClr val="2F528F"/>
                </a:solidFill>
              </a:rPr>
              <a:t>is within the total planning horizon of the Enterprise and will be constrained by what can and must be done within the planning horizon</a:t>
            </a:r>
          </a:p>
          <a:p>
            <a:pPr marL="804243" lvl="1" indent="-309324">
              <a:buFont typeface="Arial" panose="020B0604020202020204" pitchFamily="34" charset="0"/>
              <a:buChar char="•"/>
            </a:pPr>
            <a:r>
              <a:rPr lang="en-GB">
                <a:solidFill>
                  <a:srgbClr val="2F528F"/>
                </a:solidFill>
              </a:rPr>
              <a:t>is a subset of the potential breadth of the scope of the EA Landscape</a:t>
            </a:r>
          </a:p>
          <a:p>
            <a:pPr marL="185595" indent="-185595">
              <a:buFont typeface="Courier New" panose="02070309020205020404" pitchFamily="49" charset="0"/>
              <a:buChar char="o"/>
            </a:pPr>
            <a:r>
              <a:rPr lang="en-GB">
                <a:solidFill>
                  <a:srgbClr val="2F528F"/>
                </a:solidFill>
              </a:rPr>
              <a:t>The superior architecture may exist either as an unrealized target, unrealized transition, or a realized current state. </a:t>
            </a:r>
          </a:p>
          <a:p>
            <a:pPr marL="185595" indent="-185595">
              <a:buFont typeface="Courier New" panose="02070309020205020404" pitchFamily="49" charset="0"/>
              <a:buChar char="o"/>
            </a:pPr>
            <a:r>
              <a:rPr lang="en-GB">
                <a:solidFill>
                  <a:srgbClr val="2F528F"/>
                </a:solidFill>
              </a:rPr>
              <a:t>The energy and efficacy of an EA team is diluted when it tries to be in every conversation by trying to do too much. </a:t>
            </a:r>
          </a:p>
          <a:p>
            <a:pPr marL="185595" indent="-185595">
              <a:buFont typeface="Courier New" panose="02070309020205020404" pitchFamily="49" charset="0"/>
              <a:buChar char="o"/>
            </a:pPr>
            <a:r>
              <a:rPr lang="en-GB">
                <a:solidFill>
                  <a:srgbClr val="2F528F"/>
                </a:solidFill>
              </a:rPr>
              <a:t>The Request for Architecture Work tells the EA team that the Enterprise is looking for a Target Architecture addressing a specific set of subjects at a necessary level of detail and that can be accomplished within a particular planning horizon. </a:t>
            </a:r>
          </a:p>
          <a:p>
            <a:pPr marL="185595" indent="-185595">
              <a:buFont typeface="Courier New" panose="02070309020205020404" pitchFamily="49" charset="0"/>
              <a:buChar char="o"/>
            </a:pPr>
            <a:r>
              <a:rPr lang="en-GB">
                <a:solidFill>
                  <a:srgbClr val="2F528F"/>
                </a:solidFill>
              </a:rPr>
              <a:t>When stakeholders accept the target, all further EA work, change planning, and change execution are governed by the approved architecture.</a:t>
            </a:r>
          </a:p>
          <a:p>
            <a:endParaRPr lang="en-GB">
              <a:solidFill>
                <a:srgbClr val="2F528F"/>
              </a:solidFill>
            </a:endParaRPr>
          </a:p>
          <a:p>
            <a:r>
              <a:rPr lang="en-GB" b="1">
                <a:solidFill>
                  <a:srgbClr val="2F528F"/>
                </a:solidFill>
              </a:rPr>
              <a:t>3.2.1 Introduction to the EA Landscape </a:t>
            </a:r>
          </a:p>
          <a:p>
            <a:r>
              <a:rPr lang="en-GB">
                <a:solidFill>
                  <a:srgbClr val="2F528F"/>
                </a:solidFill>
              </a:rPr>
              <a:t>The TOGAF Framework uses a concept of the EA Landscape to refer to the complete set of descriptions or the EA. This Guide distinguishes EA Landscape from EA, because there will not be a single description in a comprehensive EA Landscape. At any point in time, a typical Enterprise will have several architectures described. Some architectures will address very</a:t>
            </a:r>
          </a:p>
          <a:p>
            <a:r>
              <a:rPr lang="en-GB">
                <a:solidFill>
                  <a:srgbClr val="2F528F"/>
                </a:solidFill>
              </a:rPr>
              <a:t>specific needs; others will be more general. Some will address detail; some will provide a big picture. Some will address the same topics in different states (current, target, and transition), or different periods of time. To address this complexity, the TOGAF standard provides a </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233</a:t>
            </a:fld>
            <a:endParaRPr lang="en-GB"/>
          </a:p>
        </p:txBody>
      </p:sp>
    </p:spTree>
    <p:extLst>
      <p:ext uri="{BB962C8B-B14F-4D97-AF65-F5344CB8AC3E}">
        <p14:creationId xmlns:p14="http://schemas.microsoft.com/office/powerpoint/2010/main" val="3925678862"/>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M-30
Level=2 : L.O.= 8.10a : Explain the role of Architecture Building Blocks (ABBs) and when they are used.
See: TOGAF® Standard – Architecture Content : Page 80 : §5.2.3</a:t>
            </a:r>
          </a:p>
          <a:p>
            <a:endParaRPr lang="en-GB">
              <a:solidFill>
                <a:srgbClr val="2F528F"/>
              </a:solidFill>
            </a:endParaRPr>
          </a:p>
          <a:p>
            <a:r>
              <a:rPr lang="en-GB" b="1">
                <a:solidFill>
                  <a:srgbClr val="2F528F"/>
                </a:solidFill>
              </a:rPr>
              <a:t>Architecture Building Blocks:</a:t>
            </a:r>
          </a:p>
          <a:p>
            <a:pPr marL="309324" indent="-309324">
              <a:buFont typeface="Courier New" panose="02070309020205020404" pitchFamily="49" charset="0"/>
              <a:buChar char="o"/>
            </a:pPr>
            <a:r>
              <a:rPr lang="en-GB">
                <a:solidFill>
                  <a:srgbClr val="2F528F"/>
                </a:solidFill>
              </a:rPr>
              <a:t>Relate to the Architecture Continuum and are defined or selected as a result of the application of the ADM</a:t>
            </a:r>
          </a:p>
          <a:p>
            <a:pPr marL="309324" indent="-309324">
              <a:buFont typeface="Courier New" panose="02070309020205020404" pitchFamily="49" charset="0"/>
              <a:buChar char="o"/>
            </a:pPr>
            <a:r>
              <a:rPr lang="en-GB">
                <a:solidFill>
                  <a:srgbClr val="2F528F"/>
                </a:solidFill>
              </a:rPr>
              <a:t>Capture architecture requirements; from Business, Data, Application, and Technology</a:t>
            </a:r>
          </a:p>
          <a:p>
            <a:pPr marL="309324" indent="-309324">
              <a:buFont typeface="Courier New" panose="02070309020205020404" pitchFamily="49" charset="0"/>
              <a:buChar char="o"/>
            </a:pPr>
            <a:r>
              <a:rPr lang="en-GB">
                <a:solidFill>
                  <a:srgbClr val="2F528F"/>
                </a:solidFill>
              </a:rPr>
              <a:t>Direct and guide the development of SBBs</a:t>
            </a:r>
          </a:p>
          <a:p>
            <a:r>
              <a:rPr lang="en-GB">
                <a:solidFill>
                  <a:srgbClr val="2F528F"/>
                </a:solidFill>
              </a:rPr>
              <a:t>ABB specifications include the following as a minimum:</a:t>
            </a:r>
          </a:p>
          <a:p>
            <a:pPr marL="309324" indent="-309324">
              <a:buFont typeface="Courier New" panose="02070309020205020404" pitchFamily="49" charset="0"/>
              <a:buChar char="o"/>
            </a:pPr>
            <a:r>
              <a:rPr lang="en-GB">
                <a:solidFill>
                  <a:srgbClr val="2F528F"/>
                </a:solidFill>
              </a:rPr>
              <a:t>Fundamental functionality and attributes:</a:t>
            </a:r>
          </a:p>
          <a:p>
            <a:pPr marL="804243" lvl="1" indent="-309324">
              <a:buFont typeface="Arial" panose="020B0604020202020204" pitchFamily="34" charset="0"/>
              <a:buChar char="•"/>
            </a:pPr>
            <a:r>
              <a:rPr lang="en-GB">
                <a:solidFill>
                  <a:srgbClr val="2F528F"/>
                </a:solidFill>
              </a:rPr>
              <a:t>Semantic</a:t>
            </a:r>
          </a:p>
          <a:p>
            <a:pPr marL="804243" lvl="1" indent="-309324">
              <a:buFont typeface="Arial" panose="020B0604020202020204" pitchFamily="34" charset="0"/>
              <a:buChar char="•"/>
            </a:pPr>
            <a:r>
              <a:rPr lang="en-GB">
                <a:solidFill>
                  <a:srgbClr val="2F528F"/>
                </a:solidFill>
              </a:rPr>
              <a:t>Unambiguous</a:t>
            </a:r>
          </a:p>
          <a:p>
            <a:pPr marL="1299162" lvl="2" indent="-309324"/>
            <a:r>
              <a:rPr lang="en-GB">
                <a:solidFill>
                  <a:srgbClr val="2F528F"/>
                </a:solidFill>
              </a:rPr>
              <a:t>security</a:t>
            </a:r>
          </a:p>
          <a:p>
            <a:pPr marL="1299162" lvl="2" indent="-309324"/>
            <a:r>
              <a:rPr lang="en-GB">
                <a:solidFill>
                  <a:srgbClr val="2F528F"/>
                </a:solidFill>
              </a:rPr>
              <a:t>capability</a:t>
            </a:r>
          </a:p>
          <a:p>
            <a:pPr marL="1299162" lvl="2" indent="-309324"/>
            <a:r>
              <a:rPr lang="en-GB">
                <a:solidFill>
                  <a:srgbClr val="2F528F"/>
                </a:solidFill>
              </a:rPr>
              <a:t>manageability</a:t>
            </a:r>
          </a:p>
          <a:p>
            <a:pPr marL="309324" indent="-309324">
              <a:buFont typeface="Courier New" panose="02070309020205020404" pitchFamily="49" charset="0"/>
              <a:buChar char="o"/>
            </a:pPr>
            <a:r>
              <a:rPr lang="en-GB">
                <a:solidFill>
                  <a:srgbClr val="2F528F"/>
                </a:solidFill>
              </a:rPr>
              <a:t>Interfaces</a:t>
            </a:r>
          </a:p>
          <a:p>
            <a:pPr marL="804243" lvl="1" indent="-309324">
              <a:buFont typeface="Arial" panose="020B0604020202020204" pitchFamily="34" charset="0"/>
              <a:buChar char="•"/>
            </a:pPr>
            <a:r>
              <a:rPr lang="en-GB">
                <a:solidFill>
                  <a:srgbClr val="2F528F"/>
                </a:solidFill>
              </a:rPr>
              <a:t>chosen set</a:t>
            </a:r>
          </a:p>
          <a:p>
            <a:pPr marL="804243" lvl="1" indent="-309324">
              <a:buFont typeface="Arial" panose="020B0604020202020204" pitchFamily="34" charset="0"/>
              <a:buChar char="•"/>
            </a:pPr>
            <a:r>
              <a:rPr lang="en-GB">
                <a:solidFill>
                  <a:srgbClr val="2F528F"/>
                </a:solidFill>
              </a:rPr>
              <a:t>supplied</a:t>
            </a:r>
          </a:p>
          <a:p>
            <a:pPr marL="309324" indent="-309324">
              <a:buFont typeface="Courier New" panose="02070309020205020404" pitchFamily="49" charset="0"/>
              <a:buChar char="o"/>
            </a:pPr>
            <a:r>
              <a:rPr lang="en-GB">
                <a:solidFill>
                  <a:srgbClr val="2F528F"/>
                </a:solidFill>
              </a:rPr>
              <a:t>Interoperability and relationship with other building blocks</a:t>
            </a:r>
          </a:p>
          <a:p>
            <a:pPr marL="309324" indent="-309324">
              <a:buFont typeface="Courier New" panose="02070309020205020404" pitchFamily="49" charset="0"/>
              <a:buChar char="o"/>
            </a:pPr>
            <a:r>
              <a:rPr lang="en-GB">
                <a:solidFill>
                  <a:srgbClr val="2F528F"/>
                </a:solidFill>
              </a:rPr>
              <a:t>Dependent building blocks</a:t>
            </a:r>
          </a:p>
          <a:p>
            <a:pPr marL="804243" lvl="1" indent="-309324">
              <a:buFont typeface="Arial" panose="020B0604020202020204" pitchFamily="34" charset="0"/>
              <a:buChar char="•"/>
            </a:pPr>
            <a:r>
              <a:rPr lang="en-GB">
                <a:solidFill>
                  <a:srgbClr val="2F528F"/>
                </a:solidFill>
              </a:rPr>
              <a:t>required functionality</a:t>
            </a:r>
          </a:p>
          <a:p>
            <a:pPr marL="804243" lvl="1" indent="-309324">
              <a:buFont typeface="Arial" panose="020B0604020202020204" pitchFamily="34" charset="0"/>
              <a:buChar char="•"/>
            </a:pPr>
            <a:r>
              <a:rPr lang="en-GB">
                <a:solidFill>
                  <a:srgbClr val="2F528F"/>
                </a:solidFill>
              </a:rPr>
              <a:t>named user interfaces</a:t>
            </a:r>
          </a:p>
          <a:p>
            <a:pPr marL="309324" indent="-309324">
              <a:buFont typeface="Courier New" panose="02070309020205020404" pitchFamily="49" charset="0"/>
              <a:buChar char="o"/>
            </a:pPr>
            <a:r>
              <a:rPr lang="en-GB">
                <a:solidFill>
                  <a:srgbClr val="2F528F"/>
                </a:solidFill>
              </a:rPr>
              <a:t>Map to business/organizational entities and policies</a:t>
            </a:r>
          </a:p>
          <a:p>
            <a:endParaRPr lang="en-GB">
              <a:solidFill>
                <a:srgbClr val="2F528F"/>
              </a:solidFill>
            </a:endParaRPr>
          </a:p>
          <a:p>
            <a:r>
              <a:rPr lang="en-GB" b="1">
                <a:solidFill>
                  <a:srgbClr val="2F528F"/>
                </a:solidFill>
              </a:rPr>
              <a:t>5.2.3 Architecture Building Blocks</a:t>
            </a:r>
          </a:p>
          <a:p>
            <a:r>
              <a:rPr lang="en-GB">
                <a:solidFill>
                  <a:srgbClr val="2F528F"/>
                </a:solidFill>
              </a:rPr>
              <a:t>Architecture Building Blocks (ABBs) relate to the Architecture Continuum (see Section 6.4.1), and are deﬁned or selected as a result of the application of the ADM.</a:t>
            </a:r>
          </a:p>
          <a:p>
            <a:r>
              <a:rPr lang="en-GB" b="1">
                <a:solidFill>
                  <a:srgbClr val="2F528F"/>
                </a:solidFill>
              </a:rPr>
              <a:t>5.2.3.1 Characteristics</a:t>
            </a:r>
          </a:p>
          <a:p>
            <a:r>
              <a:rPr lang="en-GB">
                <a:solidFill>
                  <a:srgbClr val="2F528F"/>
                </a:solidFill>
              </a:rPr>
              <a:t>ABBs:</a:t>
            </a:r>
          </a:p>
          <a:p>
            <a:r>
              <a:rPr lang="en-GB">
                <a:solidFill>
                  <a:srgbClr val="2F528F"/>
                </a:solidFill>
              </a:rPr>
              <a:t>■Capture architecture requirements; e.g., Business, Data, Application, and Technology requirements</a:t>
            </a:r>
          </a:p>
          <a:p>
            <a:r>
              <a:rPr lang="en-GB">
                <a:solidFill>
                  <a:srgbClr val="2F528F"/>
                </a:solidFill>
              </a:rPr>
              <a:t>■Direct and guide the development of SBBs</a:t>
            </a:r>
          </a:p>
          <a:p>
            <a:r>
              <a:rPr lang="en-GB" b="1">
                <a:solidFill>
                  <a:srgbClr val="2F528F"/>
                </a:solidFill>
              </a:rPr>
              <a:t>5.2.3.2 Speciﬁcation Content</a:t>
            </a:r>
          </a:p>
          <a:p>
            <a:r>
              <a:rPr lang="en-GB">
                <a:solidFill>
                  <a:srgbClr val="2F528F"/>
                </a:solidFill>
              </a:rPr>
              <a:t>ABB speciﬁcations include the following as a minimum:</a:t>
            </a:r>
          </a:p>
          <a:p>
            <a:r>
              <a:rPr lang="en-GB">
                <a:solidFill>
                  <a:srgbClr val="2F528F"/>
                </a:solidFill>
              </a:rPr>
              <a:t>■Fundamental functionality and attributes: semantic, unambiguous, including security capability and manageability</a:t>
            </a:r>
          </a:p>
          <a:p>
            <a:r>
              <a:rPr lang="en-GB">
                <a:solidFill>
                  <a:srgbClr val="2F528F"/>
                </a:solidFill>
              </a:rPr>
              <a:t>■Interfaces: chosen set, supplied</a:t>
            </a:r>
          </a:p>
          <a:p>
            <a:r>
              <a:rPr lang="en-GB">
                <a:solidFill>
                  <a:srgbClr val="2F528F"/>
                </a:solidFill>
              </a:rPr>
              <a:t>■Interoperability and relationship with other building blocks</a:t>
            </a:r>
          </a:p>
          <a:p>
            <a:r>
              <a:rPr lang="en-GB">
                <a:solidFill>
                  <a:srgbClr val="2F528F"/>
                </a:solidFill>
              </a:rPr>
              <a:t>... CONTINUES ... SEE REFERENCE SPECIFIED</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234</a:t>
            </a:fld>
            <a:endParaRPr lang="en-GB"/>
          </a:p>
        </p:txBody>
      </p:sp>
    </p:spTree>
    <p:extLst>
      <p:ext uri="{BB962C8B-B14F-4D97-AF65-F5344CB8AC3E}">
        <p14:creationId xmlns:p14="http://schemas.microsoft.com/office/powerpoint/2010/main" val="3791431137"/>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rPr>
              <a:t>Level=2 : L.O.= 8.11a : Briefly explain the guidelines and techniques that can be used during the Business Architecture phase:</a:t>
            </a:r>
            <a:br>
              <a:rPr lang="en-GB">
                <a:solidFill>
                  <a:srgbClr val="2F528F"/>
                </a:solidFill>
              </a:rPr>
            </a:br>
            <a:r>
              <a:rPr lang="en-GB">
                <a:solidFill>
                  <a:srgbClr val="2F528F"/>
                </a:solidFill>
              </a:rPr>
              <a:t>See: TOGAF® Standard – Architecture Development Method : Page 50 : §4.5</a:t>
            </a:r>
          </a:p>
          <a:p>
            <a:endParaRPr lang="en-GB">
              <a:solidFill>
                <a:srgbClr val="2F528F"/>
              </a:solidFill>
            </a:endParaRPr>
          </a:p>
          <a:p>
            <a:pPr marL="185595" indent="-185595">
              <a:spcBef>
                <a:spcPts val="650"/>
              </a:spcBef>
              <a:buFont typeface="Courier New" panose="02070309020205020404" pitchFamily="49" charset="0"/>
              <a:buChar char="o"/>
            </a:pPr>
            <a:r>
              <a:rPr lang="en-GB">
                <a:solidFill>
                  <a:srgbClr val="2F528F"/>
                </a:solidFill>
              </a:rPr>
              <a:t>Knowledge of the Business Architecture is a prerequisite for architecture work in any other domain </a:t>
            </a:r>
          </a:p>
          <a:p>
            <a:pPr marL="185595" indent="-185595">
              <a:spcBef>
                <a:spcPts val="650"/>
              </a:spcBef>
              <a:buFont typeface="Courier New" panose="02070309020205020404" pitchFamily="49" charset="0"/>
              <a:buChar char="o"/>
            </a:pPr>
            <a:r>
              <a:rPr lang="en-GB">
                <a:solidFill>
                  <a:srgbClr val="2F528F"/>
                </a:solidFill>
              </a:rPr>
              <a:t>Business Architecture is a means of demonstrating the business value of subsequent architecture work to key stakeholders</a:t>
            </a:r>
          </a:p>
          <a:p>
            <a:pPr marL="185595" indent="-185595">
              <a:spcBef>
                <a:spcPts val="650"/>
              </a:spcBef>
              <a:buFont typeface="Courier New" panose="02070309020205020404" pitchFamily="49" charset="0"/>
              <a:buChar char="o"/>
            </a:pPr>
            <a:r>
              <a:rPr lang="en-GB">
                <a:solidFill>
                  <a:srgbClr val="2F528F"/>
                </a:solidFill>
              </a:rPr>
              <a:t>The scope of work in Phase B is determined by the Architecture Vision as set out in Phase A. </a:t>
            </a:r>
          </a:p>
          <a:p>
            <a:pPr marL="185595" indent="-185595">
              <a:spcBef>
                <a:spcPts val="650"/>
              </a:spcBef>
              <a:buFont typeface="Courier New" panose="02070309020205020404" pitchFamily="49" charset="0"/>
              <a:buChar char="o"/>
            </a:pPr>
            <a:r>
              <a:rPr lang="en-GB">
                <a:solidFill>
                  <a:srgbClr val="2F528F"/>
                </a:solidFill>
              </a:rPr>
              <a:t> Business strategy deﬁnes the goals and drivers - the role of the Business Architecture is how to get there</a:t>
            </a:r>
          </a:p>
          <a:p>
            <a:pPr marL="185595" indent="-185595">
              <a:spcBef>
                <a:spcPts val="650"/>
              </a:spcBef>
              <a:buFont typeface="Courier New" panose="02070309020205020404" pitchFamily="49" charset="0"/>
              <a:buChar char="o"/>
            </a:pPr>
            <a:r>
              <a:rPr lang="en-GB">
                <a:solidFill>
                  <a:srgbClr val="2F528F"/>
                </a:solidFill>
              </a:rPr>
              <a:t>Business Architecture may be done in other activities - there may be a need to verify and update the currently documented business strategy and plans</a:t>
            </a:r>
          </a:p>
          <a:p>
            <a:pPr marL="185595" indent="-185595">
              <a:spcBef>
                <a:spcPts val="650"/>
              </a:spcBef>
              <a:buFont typeface="Courier New" panose="02070309020205020404" pitchFamily="49" charset="0"/>
              <a:buChar char="o"/>
            </a:pPr>
            <a:r>
              <a:rPr lang="en-GB">
                <a:solidFill>
                  <a:srgbClr val="2F528F"/>
                </a:solidFill>
              </a:rPr>
              <a:t>If little Business Architecture work has been done - verify objectives/processes that the architecture is to support</a:t>
            </a:r>
          </a:p>
          <a:p>
            <a:pPr marL="185595" indent="-185595">
              <a:spcBef>
                <a:spcPts val="650"/>
              </a:spcBef>
              <a:buFont typeface="Courier New" panose="02070309020205020404" pitchFamily="49" charset="0"/>
              <a:buChar char="o"/>
            </a:pPr>
            <a:r>
              <a:rPr lang="en-GB">
                <a:solidFill>
                  <a:srgbClr val="2F528F"/>
                </a:solidFill>
              </a:rPr>
              <a:t>Use the business scenarios technique (see the TOGAF® Series Guide: Business Scenarios)</a:t>
            </a:r>
          </a:p>
          <a:p>
            <a:pPr marL="185595" indent="-185595">
              <a:spcBef>
                <a:spcPts val="650"/>
              </a:spcBef>
              <a:buFont typeface="Courier New" panose="02070309020205020404" pitchFamily="49" charset="0"/>
              <a:buChar char="o"/>
            </a:pPr>
            <a:r>
              <a:rPr lang="en-GB">
                <a:solidFill>
                  <a:srgbClr val="2F528F"/>
                </a:solidFill>
              </a:rPr>
              <a:t>A key objective is to re-use existing material as much as possible</a:t>
            </a:r>
          </a:p>
          <a:p>
            <a:pPr marL="185595" indent="-185595">
              <a:spcBef>
                <a:spcPts val="650"/>
              </a:spcBef>
              <a:buFont typeface="Courier New" panose="02070309020205020404" pitchFamily="49" charset="0"/>
              <a:buChar char="o"/>
            </a:pPr>
            <a:r>
              <a:rPr lang="en-GB">
                <a:solidFill>
                  <a:srgbClr val="2F528F"/>
                </a:solidFill>
              </a:rPr>
              <a:t>Gather/</a:t>
            </a:r>
            <a:r>
              <a:rPr lang="en-GB" err="1">
                <a:solidFill>
                  <a:srgbClr val="2F528F"/>
                </a:solidFill>
              </a:rPr>
              <a:t>analyze</a:t>
            </a:r>
            <a:r>
              <a:rPr lang="en-GB">
                <a:solidFill>
                  <a:srgbClr val="2F528F"/>
                </a:solidFill>
              </a:rPr>
              <a:t> only that information which allows informed decisions to be made relevant to the scope of this architecture effort</a:t>
            </a:r>
          </a:p>
          <a:p>
            <a:r>
              <a:rPr lang="en-GB">
                <a:solidFill>
                  <a:srgbClr val="2F528F"/>
                </a:solidFill>
              </a:rPr>
              <a:t> </a:t>
            </a:r>
          </a:p>
          <a:p>
            <a:r>
              <a:rPr lang="en-GB" b="1">
                <a:solidFill>
                  <a:srgbClr val="2F528F"/>
                </a:solidFill>
              </a:rPr>
              <a:t>4.5.1 General</a:t>
            </a:r>
          </a:p>
          <a:p>
            <a:r>
              <a:rPr lang="en-GB">
                <a:solidFill>
                  <a:srgbClr val="2F528F"/>
                </a:solidFill>
              </a:rPr>
              <a:t>A knowledge of the Business Architecture is a prerequisite for architecture work in any other domain (Data, Application, Technology), and is therefore the ﬁrst architecture activity that needs to be undertaken, if not catered for already in other organizational processes (enterprise planning, strategic business planning, business process re-engineering, etc.).</a:t>
            </a:r>
          </a:p>
          <a:p>
            <a:r>
              <a:rPr lang="en-GB">
                <a:solidFill>
                  <a:srgbClr val="2F528F"/>
                </a:solidFill>
              </a:rPr>
              <a:t>In practical terms, the Business Architecture is also often necessary as a means of demonstrating the business value of subsequent architecture work to key stakeholders, and the return on investment to those stakeholders from supporting and participating in the subsequent work.</a:t>
            </a:r>
          </a:p>
          <a:p>
            <a:r>
              <a:rPr lang="en-GB">
                <a:solidFill>
                  <a:srgbClr val="2F528F"/>
                </a:solidFill>
              </a:rPr>
              <a:t>The scope of work in Phase B is primarily determined by the Architecture Vision as set out in Phase A. The business strategy deﬁnes the goals and drivers and the metrics for success, but not necessarily how to get there. That is the role of the Business Architecture, deﬁned in detail in Phase B.</a:t>
            </a:r>
          </a:p>
          <a:p>
            <a:r>
              <a:rPr lang="en-GB">
                <a:solidFill>
                  <a:srgbClr val="2F528F"/>
                </a:solidFill>
              </a:rPr>
              <a:t>This will depend to a large extent on the enterprise environment. In some cases, key </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6D2C295E-30DB-40D6-B6E4-B413D1B1B9C1}" type="slidenum">
              <a:rPr lang="en-GB" smtClean="0"/>
              <a:pPr/>
              <a:t>235</a:t>
            </a:fld>
            <a:endParaRPr lang="en-GB"/>
          </a:p>
        </p:txBody>
      </p:sp>
    </p:spTree>
    <p:extLst>
      <p:ext uri="{BB962C8B-B14F-4D97-AF65-F5344CB8AC3E}">
        <p14:creationId xmlns:p14="http://schemas.microsoft.com/office/powerpoint/2010/main" val="1355128447"/>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236</a:t>
            </a:fld>
            <a:endParaRPr lang="en-GB"/>
          </a:p>
        </p:txBody>
      </p:sp>
    </p:spTree>
    <p:extLst>
      <p:ext uri="{BB962C8B-B14F-4D97-AF65-F5344CB8AC3E}">
        <p14:creationId xmlns:p14="http://schemas.microsoft.com/office/powerpoint/2010/main" val="2936967155"/>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endParaRPr>
          </a:p>
        </p:txBody>
      </p:sp>
      <p:sp>
        <p:nvSpPr>
          <p:cNvPr id="4" name="Slide Number Placeholder 3"/>
          <p:cNvSpPr>
            <a:spLocks noGrp="1"/>
          </p:cNvSpPr>
          <p:nvPr>
            <p:ph type="sldNum" sz="quarter" idx="5"/>
          </p:nvPr>
        </p:nvSpPr>
        <p:spPr/>
        <p:txBody>
          <a:bodyPr/>
          <a:lstStyle/>
          <a:p>
            <a:fld id="{6D2C295E-30DB-40D6-B6E4-B413D1B1B9C1}" type="slidenum">
              <a:rPr lang="en-GB" smtClean="0"/>
              <a:pPr/>
              <a:t>237</a:t>
            </a:fld>
            <a:endParaRPr lang="en-GB"/>
          </a:p>
        </p:txBody>
      </p:sp>
    </p:spTree>
    <p:extLst>
      <p:ext uri="{BB962C8B-B14F-4D97-AF65-F5344CB8AC3E}">
        <p14:creationId xmlns:p14="http://schemas.microsoft.com/office/powerpoint/2010/main" val="14562959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Level=2 : L.O.= 8.12b : Explain the technique of gap analysis and where it can be applied.
See : TOGAF® Standard – ADM Techniques : Page 46 : §5.2</a:t>
            </a:r>
          </a:p>
          <a:p>
            <a:endParaRPr lang="en-GB" sz="1100" b="1">
              <a:solidFill>
                <a:srgbClr val="2F528F"/>
              </a:solidFill>
            </a:endParaRPr>
          </a:p>
          <a:p>
            <a:pPr algn="l"/>
            <a:r>
              <a:rPr lang="en-GB" sz="1100" b="1">
                <a:solidFill>
                  <a:srgbClr val="2F528F"/>
                </a:solidFill>
              </a:rPr>
              <a:t>5.2 Suggested Steps</a:t>
            </a:r>
          </a:p>
          <a:p>
            <a:pPr algn="l"/>
            <a:r>
              <a:rPr lang="en-GB" sz="1100">
                <a:solidFill>
                  <a:srgbClr val="2F528F"/>
                </a:solidFill>
              </a:rPr>
              <a:t>The suggested steps are as follows:</a:t>
            </a:r>
          </a:p>
          <a:p>
            <a:pPr algn="l"/>
            <a:r>
              <a:rPr lang="en-GB" sz="1100">
                <a:solidFill>
                  <a:srgbClr val="2F528F"/>
                </a:solidFill>
              </a:rPr>
              <a:t>■ Draw up a matrix with all the ABBs of the Baseline Architecture on the vertical axis, and all the ABBs of the Target Architecture on the horizontal axis</a:t>
            </a:r>
          </a:p>
          <a:p>
            <a:pPr algn="l"/>
            <a:r>
              <a:rPr lang="en-GB" sz="1100">
                <a:solidFill>
                  <a:srgbClr val="2F528F"/>
                </a:solidFill>
              </a:rPr>
              <a:t>■ Add to the Baseline Architecture axis a final row </a:t>
            </a:r>
            <a:r>
              <a:rPr lang="en-GB" sz="1100" err="1">
                <a:solidFill>
                  <a:srgbClr val="2F528F"/>
                </a:solidFill>
              </a:rPr>
              <a:t>labeled</a:t>
            </a:r>
            <a:r>
              <a:rPr lang="en-GB" sz="1100">
                <a:solidFill>
                  <a:srgbClr val="2F528F"/>
                </a:solidFill>
              </a:rPr>
              <a:t> "New", and to the Target Architecture axis a final column </a:t>
            </a:r>
            <a:r>
              <a:rPr lang="en-GB" sz="1100" err="1">
                <a:solidFill>
                  <a:srgbClr val="2F528F"/>
                </a:solidFill>
              </a:rPr>
              <a:t>labeled</a:t>
            </a:r>
            <a:r>
              <a:rPr lang="en-GB" sz="1100">
                <a:solidFill>
                  <a:srgbClr val="2F528F"/>
                </a:solidFill>
              </a:rPr>
              <a:t> "Eliminated"</a:t>
            </a:r>
          </a:p>
          <a:p>
            <a:pPr algn="l"/>
            <a:r>
              <a:rPr lang="en-GB" sz="1100">
                <a:solidFill>
                  <a:srgbClr val="2F528F"/>
                </a:solidFill>
              </a:rPr>
              <a:t>■ Where an ABB is available in both the Baseline and Target Architectures, record this with "Included" at the intersecting cell</a:t>
            </a:r>
          </a:p>
          <a:p>
            <a:pPr algn="l"/>
            <a:r>
              <a:rPr lang="en-GB" sz="1100">
                <a:solidFill>
                  <a:srgbClr val="2F528F"/>
                </a:solidFill>
              </a:rPr>
              <a:t>■ Where an ABB from the Baseline Architecture is missing in the Target Architecture, each must be reviewed</a:t>
            </a:r>
          </a:p>
          <a:p>
            <a:pPr algn="l"/>
            <a:r>
              <a:rPr lang="en-GB" sz="1100">
                <a:solidFill>
                  <a:srgbClr val="2F528F"/>
                </a:solidFill>
              </a:rPr>
              <a:t>If it was correctly eliminated, mark it as such in the appropriate "Eliminated" cell. If it was not, an accidental omission in the Target Architecture has been uncovered that must be addressed by reinstating the ABB in the next iteration of the architecture design — mark it as such in the appropriate "Eliminated" cell.</a:t>
            </a:r>
          </a:p>
          <a:p>
            <a:pPr algn="l"/>
            <a:r>
              <a:rPr lang="en-GB" sz="1100">
                <a:solidFill>
                  <a:srgbClr val="2F528F"/>
                </a:solidFill>
              </a:rPr>
              <a:t>■ Where an ABB from the Target Architecture cannot be found in the Baseline Architecture, mark it at the intersection with the "New" row as a gap that needs to filled, either by developing or procuring the building block</a:t>
            </a:r>
          </a:p>
          <a:p>
            <a:pPr algn="l"/>
            <a:r>
              <a:rPr lang="en-GB" sz="1100">
                <a:solidFill>
                  <a:srgbClr val="2F528F"/>
                </a:solidFill>
              </a:rPr>
              <a:t>When the exercise is complete, anything under "Eliminated" or "New" is a gap, which should either be explained as correctly eliminated, or marked as to be addressed by reinstating or developing/procuring the building block.</a:t>
            </a:r>
          </a:p>
          <a:p>
            <a:pPr algn="l"/>
            <a:r>
              <a:rPr lang="en-GB" sz="1100" b="1">
                <a:solidFill>
                  <a:srgbClr val="2F528F"/>
                </a:solidFill>
              </a:rPr>
              <a:t>5.3 Example</a:t>
            </a:r>
          </a:p>
          <a:p>
            <a:pPr algn="l"/>
            <a:r>
              <a:rPr lang="en-GB" sz="1100">
                <a:solidFill>
                  <a:srgbClr val="2F528F"/>
                </a:solidFill>
              </a:rPr>
              <a:t>Figure 5-1 shows an example analysis for ABBs that are services from the Network Services  category of the TOGAF Technical Reference Model (TRM), indicating that a number of services from the Baseline Architecture are missing from the Target Architecture– ADM Techniques : Page 45 : §5</a:t>
            </a:r>
          </a:p>
        </p:txBody>
      </p:sp>
      <p:sp>
        <p:nvSpPr>
          <p:cNvPr id="4" name="Slide Number Placeholder 3"/>
          <p:cNvSpPr>
            <a:spLocks noGrp="1"/>
          </p:cNvSpPr>
          <p:nvPr>
            <p:ph type="sldNum" sz="quarter" idx="5"/>
          </p:nvPr>
        </p:nvSpPr>
        <p:spPr/>
        <p:txBody>
          <a:bodyPr/>
          <a:lstStyle/>
          <a:p>
            <a:fld id="{65F05024-CC06-4DA1-800A-C7C0CAC623E7}" type="slidenum">
              <a:rPr lang="en-GB" smtClean="0"/>
              <a:t>24</a:t>
            </a:fld>
            <a:endParaRPr lang="en-GB"/>
          </a:p>
        </p:txBody>
      </p:sp>
    </p:spTree>
    <p:extLst>
      <p:ext uri="{BB962C8B-B14F-4D97-AF65-F5344CB8AC3E}">
        <p14:creationId xmlns:p14="http://schemas.microsoft.com/office/powerpoint/2010/main" val="1301596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rPr>
              <a:t>Þ  Q-34
Level=2 : L.O.= 8.12c : Explain the technique of gap analysis and where it can be applied.
See: TOGAF® Series Guide: A Practitioners’ Approach to Developing Enterprise Architecture Following the TOGAF® ADM : Page 56 : §6.3.2</a:t>
            </a:r>
          </a:p>
          <a:p>
            <a:endParaRPr lang="en-GB" sz="1100">
              <a:solidFill>
                <a:srgbClr val="2F528F"/>
              </a:solidFill>
            </a:endParaRPr>
          </a:p>
          <a:p>
            <a:r>
              <a:rPr lang="en-GB" sz="1100" b="1">
                <a:solidFill>
                  <a:srgbClr val="2F528F"/>
                </a:solidFill>
              </a:rPr>
              <a:t>6.3.2 Develop Target, Baseline, and Gap </a:t>
            </a:r>
          </a:p>
          <a:p>
            <a:r>
              <a:rPr lang="en-GB" sz="1100">
                <a:solidFill>
                  <a:srgbClr val="2F528F"/>
                </a:solidFill>
              </a:rPr>
              <a:t>Just enough for the purpose. </a:t>
            </a:r>
          </a:p>
          <a:p>
            <a:r>
              <a:rPr lang="en-GB" sz="1100">
                <a:solidFill>
                  <a:srgbClr val="2F528F"/>
                </a:solidFill>
              </a:rPr>
              <a:t>If the current state is accepted, the only reason to describe the baseline is to develop gaps. If stakeholders, or SMEs, dispute the current state, especially its fitness to objective, then describing current state to get an alignment is useful. Otherwise, let us re-iterate: only to the extent necessary to determine gaps. </a:t>
            </a:r>
          </a:p>
          <a:p>
            <a:r>
              <a:rPr lang="en-GB" sz="1100">
                <a:solidFill>
                  <a:srgbClr val="2F528F"/>
                </a:solidFill>
              </a:rPr>
              <a:t>Consider the limitation of restricting description to where there is a gap. If part of the EA Landscape will have no change, and is not needed for traceability, what useful reason is there for a Practitioner to spend time describing it? </a:t>
            </a:r>
          </a:p>
          <a:p>
            <a:r>
              <a:rPr lang="en-GB" sz="1100">
                <a:solidFill>
                  <a:srgbClr val="2F528F"/>
                </a:solidFill>
              </a:rPr>
              <a:t>A recurrent question is how to describe the current state. Frankly, use the exact same techniques as the candidate. Description using the same technique at the same level of detail enables identification of gaps. A gap is simply everything that changes. </a:t>
            </a:r>
          </a:p>
        </p:txBody>
      </p:sp>
      <p:sp>
        <p:nvSpPr>
          <p:cNvPr id="4" name="Slide Number Placeholder 3"/>
          <p:cNvSpPr>
            <a:spLocks noGrp="1"/>
          </p:cNvSpPr>
          <p:nvPr>
            <p:ph type="sldNum" sz="quarter" idx="5"/>
          </p:nvPr>
        </p:nvSpPr>
        <p:spPr/>
        <p:txBody>
          <a:bodyPr/>
          <a:lstStyle/>
          <a:p>
            <a:fld id="{49B2B318-3A70-499F-B2BE-07B8A16F998B}" type="slidenum">
              <a:rPr lang="en-GB" smtClean="0"/>
              <a:t>25</a:t>
            </a:fld>
            <a:endParaRPr lang="en-GB"/>
          </a:p>
        </p:txBody>
      </p:sp>
    </p:spTree>
    <p:extLst>
      <p:ext uri="{BB962C8B-B14F-4D97-AF65-F5344CB8AC3E}">
        <p14:creationId xmlns:p14="http://schemas.microsoft.com/office/powerpoint/2010/main" val="1995695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8.4a : Explain how migration planning techniques are used to review and consolidate the gap analysis results from earlier phases.</a:t>
            </a:r>
            <a:br>
              <a:rPr lang="en-GB">
                <a:solidFill>
                  <a:srgbClr val="2F528F"/>
                </a:solidFill>
              </a:rPr>
            </a:br>
            <a:r>
              <a:rPr lang="en-GB">
                <a:solidFill>
                  <a:srgbClr val="2F528F"/>
                </a:solidFill>
              </a:rPr>
              <a:t>See: TOGAF® Standard – ADM Techniques : Page 49 : §6 </a:t>
            </a:r>
          </a:p>
          <a:p>
            <a:pPr defTabSz="989838">
              <a:defRPr/>
            </a:pPr>
            <a:endParaRPr lang="en-GB">
              <a:solidFill>
                <a:srgbClr val="2F528F"/>
              </a:solidFill>
            </a:endParaRPr>
          </a:p>
          <a:p>
            <a:pPr defTabSz="989838">
              <a:defRPr/>
            </a:pPr>
            <a:r>
              <a:rPr lang="en-GB">
                <a:solidFill>
                  <a:srgbClr val="2F528F"/>
                </a:solidFill>
              </a:rPr>
              <a:t>The process of Gap Analysis, in TOGAF, results in a formal statement of the difference between the Baseline (current state) and the Target (future state).</a:t>
            </a:r>
            <a:br>
              <a:rPr lang="en-GB">
                <a:solidFill>
                  <a:srgbClr val="2F528F"/>
                </a:solidFill>
              </a:rPr>
            </a:br>
            <a:r>
              <a:rPr lang="en-GB">
                <a:solidFill>
                  <a:srgbClr val="2F528F"/>
                </a:solidFill>
              </a:rPr>
              <a:t>Potential sources of Gaps include, for example:</a:t>
            </a:r>
          </a:p>
          <a:p>
            <a:pPr marL="309324" indent="-309324">
              <a:buFont typeface="Courier New" panose="02070309020205020404" pitchFamily="49" charset="0"/>
              <a:buChar char="o"/>
            </a:pPr>
            <a:r>
              <a:rPr lang="en-GB">
                <a:solidFill>
                  <a:srgbClr val="2F528F"/>
                </a:solidFill>
              </a:rPr>
              <a:t> Business domain gaps:</a:t>
            </a:r>
          </a:p>
          <a:p>
            <a:pPr marL="677077" indent="-309324">
              <a:buFont typeface="Arial" panose="020B0604020202020204" pitchFamily="34" charset="0"/>
              <a:buChar char="•"/>
            </a:pPr>
            <a:r>
              <a:rPr lang="en-GB">
                <a:solidFill>
                  <a:srgbClr val="2F528F"/>
                </a:solidFill>
              </a:rPr>
              <a:t>People gaps (e.g., cross-training requirements)</a:t>
            </a:r>
          </a:p>
          <a:p>
            <a:pPr marL="677077" indent="-309324">
              <a:buFont typeface="Arial" panose="020B0604020202020204" pitchFamily="34" charset="0"/>
              <a:buChar char="•"/>
            </a:pPr>
            <a:r>
              <a:rPr lang="en-GB">
                <a:solidFill>
                  <a:srgbClr val="2F528F"/>
                </a:solidFill>
              </a:rPr>
              <a:t>Process gaps (e.g., process inefficiencies)</a:t>
            </a:r>
          </a:p>
          <a:p>
            <a:pPr marL="677077" indent="-309324">
              <a:buFont typeface="Arial" panose="020B0604020202020204" pitchFamily="34" charset="0"/>
              <a:buChar char="•"/>
            </a:pPr>
            <a:r>
              <a:rPr lang="en-GB">
                <a:solidFill>
                  <a:srgbClr val="2F528F"/>
                </a:solidFill>
              </a:rPr>
              <a:t>Tools gaps (e.g., duplicate or missing tool functionality)</a:t>
            </a:r>
          </a:p>
          <a:p>
            <a:pPr marL="677077" indent="-309324">
              <a:buFont typeface="Arial" panose="020B0604020202020204" pitchFamily="34" charset="0"/>
              <a:buChar char="•"/>
            </a:pPr>
            <a:r>
              <a:rPr lang="en-GB">
                <a:solidFill>
                  <a:srgbClr val="2F528F"/>
                </a:solidFill>
              </a:rPr>
              <a:t>Information gaps</a:t>
            </a:r>
          </a:p>
          <a:p>
            <a:pPr marL="677077" indent="-309324">
              <a:buFont typeface="Arial" panose="020B0604020202020204" pitchFamily="34" charset="0"/>
              <a:buChar char="•"/>
            </a:pPr>
            <a:r>
              <a:rPr lang="en-GB">
                <a:solidFill>
                  <a:srgbClr val="2F528F"/>
                </a:solidFill>
              </a:rPr>
              <a:t>Measurement gaps</a:t>
            </a:r>
          </a:p>
          <a:p>
            <a:pPr marL="677077" indent="-309324">
              <a:buFont typeface="Arial" panose="020B0604020202020204" pitchFamily="34" charset="0"/>
              <a:buChar char="•"/>
            </a:pPr>
            <a:r>
              <a:rPr lang="en-GB">
                <a:solidFill>
                  <a:srgbClr val="2F528F"/>
                </a:solidFill>
              </a:rPr>
              <a:t>Financial gaps</a:t>
            </a:r>
          </a:p>
          <a:p>
            <a:pPr marL="677077" indent="-309324">
              <a:buFont typeface="Arial" panose="020B0604020202020204" pitchFamily="34" charset="0"/>
              <a:buChar char="•"/>
            </a:pPr>
            <a:r>
              <a:rPr lang="en-GB">
                <a:solidFill>
                  <a:srgbClr val="2F528F"/>
                </a:solidFill>
              </a:rPr>
              <a:t>Facilities gaps (buildings, office space, etc.)</a:t>
            </a:r>
          </a:p>
          <a:p>
            <a:pPr marL="309324" indent="-309324">
              <a:buFont typeface="Courier New" panose="02070309020205020404" pitchFamily="49" charset="0"/>
              <a:buChar char="o"/>
            </a:pPr>
            <a:r>
              <a:rPr lang="en-GB">
                <a:solidFill>
                  <a:srgbClr val="2F528F"/>
                </a:solidFill>
              </a:rPr>
              <a:t> Applications impacted, eliminated, or created</a:t>
            </a:r>
          </a:p>
          <a:p>
            <a:pPr marL="309324" indent="-309324">
              <a:buFont typeface="Courier New" panose="02070309020205020404" pitchFamily="49" charset="0"/>
              <a:buChar char="o"/>
            </a:pPr>
            <a:r>
              <a:rPr lang="en-GB">
                <a:solidFill>
                  <a:srgbClr val="2F528F"/>
                </a:solidFill>
              </a:rPr>
              <a:t> Data domain gaps:</a:t>
            </a:r>
          </a:p>
          <a:p>
            <a:pPr marL="677077" indent="-309324">
              <a:buFont typeface="Arial" panose="020B0604020202020204" pitchFamily="34" charset="0"/>
              <a:buChar char="•"/>
            </a:pPr>
            <a:r>
              <a:rPr lang="en-GB">
                <a:solidFill>
                  <a:srgbClr val="2F528F"/>
                </a:solidFill>
              </a:rPr>
              <a:t>Data not of sufficient currency</a:t>
            </a:r>
          </a:p>
          <a:p>
            <a:pPr marL="677077" indent="-309324">
              <a:buFont typeface="Arial" panose="020B0604020202020204" pitchFamily="34" charset="0"/>
              <a:buChar char="•"/>
            </a:pPr>
            <a:r>
              <a:rPr lang="en-GB">
                <a:solidFill>
                  <a:srgbClr val="2F528F"/>
                </a:solidFill>
              </a:rPr>
              <a:t>Data not located where it is needed</a:t>
            </a:r>
          </a:p>
          <a:p>
            <a:pPr marL="677077" indent="-309324">
              <a:buFont typeface="Arial" panose="020B0604020202020204" pitchFamily="34" charset="0"/>
              <a:buChar char="•"/>
            </a:pPr>
            <a:r>
              <a:rPr lang="en-GB">
                <a:solidFill>
                  <a:srgbClr val="2F528F"/>
                </a:solidFill>
              </a:rPr>
              <a:t>Not the data that is needed</a:t>
            </a:r>
          </a:p>
          <a:p>
            <a:pPr marL="677077" indent="-309324">
              <a:buFont typeface="Arial" panose="020B0604020202020204" pitchFamily="34" charset="0"/>
              <a:buChar char="•"/>
            </a:pPr>
            <a:r>
              <a:rPr lang="en-GB">
                <a:solidFill>
                  <a:srgbClr val="2F528F"/>
                </a:solidFill>
              </a:rPr>
              <a:t>Data not available when needed</a:t>
            </a:r>
          </a:p>
          <a:p>
            <a:pPr marL="677077" indent="-309324">
              <a:buFont typeface="Arial" panose="020B0604020202020204" pitchFamily="34" charset="0"/>
              <a:buChar char="•"/>
            </a:pPr>
            <a:r>
              <a:rPr lang="en-GB">
                <a:solidFill>
                  <a:srgbClr val="2F528F"/>
                </a:solidFill>
              </a:rPr>
              <a:t>Data not created</a:t>
            </a:r>
          </a:p>
          <a:p>
            <a:pPr marL="677077" indent="-309324">
              <a:buFont typeface="Arial" panose="020B0604020202020204" pitchFamily="34" charset="0"/>
              <a:buChar char="•"/>
            </a:pPr>
            <a:r>
              <a:rPr lang="en-GB">
                <a:solidFill>
                  <a:srgbClr val="2F528F"/>
                </a:solidFill>
              </a:rPr>
              <a:t>Data not consumed</a:t>
            </a:r>
          </a:p>
          <a:p>
            <a:pPr marL="677077" indent="-309324">
              <a:buFont typeface="Arial" panose="020B0604020202020204" pitchFamily="34" charset="0"/>
              <a:buChar char="•"/>
            </a:pPr>
            <a:r>
              <a:rPr lang="en-GB">
                <a:solidFill>
                  <a:srgbClr val="2F528F"/>
                </a:solidFill>
              </a:rPr>
              <a:t>Data relationship gaps </a:t>
            </a:r>
          </a:p>
          <a:p>
            <a:pPr marL="309324" indent="-309324">
              <a:buFont typeface="Courier New" panose="02070309020205020404" pitchFamily="49" charset="0"/>
              <a:buChar char="o"/>
            </a:pPr>
            <a:r>
              <a:rPr lang="en-GB">
                <a:solidFill>
                  <a:srgbClr val="2F528F"/>
                </a:solidFill>
              </a:rPr>
              <a:t>Technologies impacted, eliminated, or created</a:t>
            </a:r>
          </a:p>
          <a:p>
            <a:pPr defTabSz="989838">
              <a:defRPr/>
            </a:pPr>
            <a:endParaRPr lang="en-GB">
              <a:solidFill>
                <a:srgbClr val="2F528F"/>
              </a:solidFill>
            </a:endParaRPr>
          </a:p>
          <a:p>
            <a:r>
              <a:rPr lang="en-GB" b="1">
                <a:solidFill>
                  <a:srgbClr val="2F528F"/>
                </a:solidFill>
              </a:rPr>
              <a:t>6.2 Consolidated Gaps, Solutions, &amp; Dependencies Matrix</a:t>
            </a:r>
          </a:p>
          <a:p>
            <a:r>
              <a:rPr lang="en-GB">
                <a:solidFill>
                  <a:srgbClr val="2F528F"/>
                </a:solidFill>
              </a:rPr>
              <a:t>The technique of creating a Consolidated Gaps, Solutions, and Dependencies matrix allows the architect to group the gaps identiﬁed in the domain architecture gap analysis results and assess potential solutions and dependencies to one or more gaps.</a:t>
            </a:r>
          </a:p>
          <a:p>
            <a:r>
              <a:rPr lang="en-GB">
                <a:solidFill>
                  <a:srgbClr val="2F528F"/>
                </a:solidFill>
              </a:rPr>
              <a:t>This matrix can be used as a planning tool when creating work packages. The identiﬁed dependencies will drive the creation of projects and migration planning in Phases E and F.</a:t>
            </a:r>
          </a:p>
          <a:p>
            <a:r>
              <a:rPr lang="en-GB">
                <a:solidFill>
                  <a:srgbClr val="2F528F"/>
                </a:solidFill>
              </a:rPr>
              <a:t>An example matrix is shown in Figure 6-2.</a:t>
            </a:r>
          </a:p>
        </p:txBody>
      </p:sp>
      <p:sp>
        <p:nvSpPr>
          <p:cNvPr id="4" name="Slide Number Placeholder 3"/>
          <p:cNvSpPr>
            <a:spLocks noGrp="1"/>
          </p:cNvSpPr>
          <p:nvPr>
            <p:ph type="sldNum" sz="quarter" idx="5"/>
          </p:nvPr>
        </p:nvSpPr>
        <p:spPr/>
        <p:txBody>
          <a:bodyPr/>
          <a:lstStyle/>
          <a:p>
            <a:fld id="{65F05024-CC06-4DA1-800A-C7C0CAC623E7}" type="slidenum">
              <a:rPr lang="en-GB" smtClean="0"/>
              <a:t>26</a:t>
            </a:fld>
            <a:endParaRPr lang="en-GB"/>
          </a:p>
        </p:txBody>
      </p:sp>
    </p:spTree>
    <p:extLst>
      <p:ext uri="{BB962C8B-B14F-4D97-AF65-F5344CB8AC3E}">
        <p14:creationId xmlns:p14="http://schemas.microsoft.com/office/powerpoint/2010/main" val="1655865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27</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28</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29</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1.1a : Explain why guiding effective change is the purpose of Enterprise Architecture.
See : TOGAF® Series Guide: A Practitioners’ Approach to Developing Enterprise Architecture Following the TOGAF® ADM : Page 8 : §3.1</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cs typeface="Calibri" panose="020F0502020204030204" pitchFamily="34" charset="0"/>
              </a:rPr>
              <a:t>To guide effective change</a:t>
            </a:r>
          </a:p>
          <a:p>
            <a:r>
              <a:rPr lang="en-GB" sz="1100">
                <a:solidFill>
                  <a:srgbClr val="2F528F"/>
                </a:solidFill>
                <a:latin typeface="Calibri" panose="020F0502020204030204" pitchFamily="34" charset="0"/>
                <a:cs typeface="Calibri" panose="020F0502020204030204" pitchFamily="34" charset="0"/>
              </a:rPr>
              <a:t>All Enterprises are seeking to make improvements e.g.:</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shareholder value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agility</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mandate-based value proposition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efficiency</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improvement of mission</a:t>
            </a:r>
          </a:p>
          <a:p>
            <a:r>
              <a:rPr lang="en-GB" sz="1100">
                <a:solidFill>
                  <a:srgbClr val="2F528F"/>
                </a:solidFill>
                <a:latin typeface="Calibri" panose="020F0502020204030204" pitchFamily="34" charset="0"/>
                <a:cs typeface="Calibri" panose="020F0502020204030204" pitchFamily="34" charset="0"/>
              </a:rPr>
              <a:t>It is also used by the stakeholders to govern any change</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Governance </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Part 1: direct change activity</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align the change with the optimal path to realizing the expected value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Part 2: control the change activity</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ensure the change stays on the optimal path</a:t>
            </a:r>
          </a:p>
          <a:p>
            <a:r>
              <a:rPr lang="en-GB" sz="1100">
                <a:solidFill>
                  <a:srgbClr val="2F528F"/>
                </a:solidFill>
                <a:latin typeface="Calibri" panose="020F0502020204030204" pitchFamily="34" charset="0"/>
                <a:cs typeface="Calibri" panose="020F0502020204030204" pitchFamily="34" charset="0"/>
              </a:rPr>
              <a:t>An architecture  methodology serves to validate both the objective and the change, providing: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rigorous planning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change governance methodology</a:t>
            </a:r>
          </a:p>
          <a:p>
            <a:r>
              <a:rPr lang="en-GB" sz="1100">
                <a:solidFill>
                  <a:srgbClr val="2F528F"/>
                </a:solidFill>
                <a:latin typeface="Calibri" panose="020F0502020204030204" pitchFamily="34" charset="0"/>
                <a:cs typeface="Calibri" panose="020F0502020204030204" pitchFamily="34" charset="0"/>
              </a:rPr>
              <a:t>Implementation means “the process of putting a decision or plan into effect” … </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     substitute the words transformation, change, program execution, deployment to align with your preferences.</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3.1 Why is it Important to Develop an Enterprise Architecture?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An EA is developed for one very simple reason: to guide effective change. </a:t>
            </a:r>
          </a:p>
          <a:p>
            <a:r>
              <a:rPr lang="en-GB" sz="1100" b="0" i="0" u="none" strike="noStrike" baseline="0">
                <a:solidFill>
                  <a:srgbClr val="2F528F"/>
                </a:solidFill>
                <a:latin typeface="Calibri" panose="020F0502020204030204" pitchFamily="34" charset="0"/>
              </a:rPr>
              <a:t>All Enterprises are seeking to improve. Regardless of whether it is a public, private, or social enterprise, there is a need for deliberate, effective change to improve. Improvement can be shareholder value or agility for a private Enterprise, mandate-based value proposition or efficiency for a public Enterprise, or simply an improvement of mission for a social Enterprise. </a:t>
            </a:r>
          </a:p>
          <a:p>
            <a:r>
              <a:rPr lang="en-GB" sz="1100" b="0" i="0" u="none" strike="noStrike" baseline="0">
                <a:solidFill>
                  <a:srgbClr val="2F528F"/>
                </a:solidFill>
                <a:latin typeface="Calibri" panose="020F0502020204030204" pitchFamily="34" charset="0"/>
              </a:rPr>
              <a:t>Guidance on effective change will take place during the activity to realize the approved EA. During implementation, EA is used by the stakeholders to govern change. The first part of governance is to direct change activity – align the change with the optimal path to realizing the expected value. The second part of governance is to control the change activity – ensuring the change stays on the optimal path. </a:t>
            </a:r>
          </a:p>
          <a:p>
            <a:r>
              <a:rPr lang="en-GB" sz="1100" b="0" i="0" u="none" strike="noStrike" baseline="0">
                <a:solidFill>
                  <a:srgbClr val="2F528F"/>
                </a:solidFill>
                <a:latin typeface="Calibri" panose="020F0502020204030204" pitchFamily="34" charset="0"/>
              </a:rPr>
              <a:t>The scope of the improvement drives everything that is done. A methodology that serves to validate both the objective and the change, ensuring that both are feasible, delivers the desired value, and in a cost-effective manner. An architected approach provides a rigorous planning and change governance methodology. </a:t>
            </a:r>
            <a:endParaRPr lang="en-GB" sz="1100">
              <a:solidFill>
                <a:srgbClr val="2F528F"/>
              </a:solidFill>
              <a:latin typeface="Calibri" panose="020F0502020204030204" pitchFamily="34" charset="0"/>
              <a:cs typeface="Calibri" panose="020F0502020204030204" pitchFamily="34" charset="0"/>
            </a:endParaRP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a:t>
            </a:fld>
            <a:endParaRPr lang="en-GB">
              <a:latin typeface="Calibri" panose="020F0502020204030204" pitchFamily="34" charset="0"/>
            </a:endParaRPr>
          </a:p>
        </p:txBody>
      </p:sp>
    </p:spTree>
    <p:extLst>
      <p:ext uri="{BB962C8B-B14F-4D97-AF65-F5344CB8AC3E}">
        <p14:creationId xmlns:p14="http://schemas.microsoft.com/office/powerpoint/2010/main" val="14301082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30</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1.8a : Briefly explain Enterprise Security Architecture.
See : TOGAF® Series Guide: Integrating Risk and Security within a TOGAF® Enterprise Architecture : Page 1 : §1</a:t>
            </a:r>
          </a:p>
          <a:p>
            <a:r>
              <a:rPr lang="en-GB" sz="1100">
                <a:solidFill>
                  <a:srgbClr val="2F528F"/>
                </a:solidFill>
                <a:latin typeface="Calibri" panose="020F0502020204030204" pitchFamily="34" charset="0"/>
              </a:rPr>
              <a:t>Enterprise Architecture includes Security Architecture and is about aligning business systems and supporting information systems to realize business goals in an effective and efficient manner .</a:t>
            </a:r>
          </a:p>
          <a:p>
            <a:r>
              <a:rPr lang="en-GB" sz="1100">
                <a:solidFill>
                  <a:srgbClr val="2F528F"/>
                </a:solidFill>
                <a:latin typeface="Calibri" panose="020F0502020204030204" pitchFamily="34" charset="0"/>
              </a:rPr>
              <a:t>Information security has long been considered a separate discipline, isolated from the business processes and Enterprise Architecture.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Security Architecture is a structure of:</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Organizational</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Conceptual</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Logical</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Physical</a:t>
            </a:r>
          </a:p>
          <a:p>
            <a:r>
              <a:rPr lang="en-GB" sz="1100">
                <a:solidFill>
                  <a:srgbClr val="2F528F"/>
                </a:solidFill>
                <a:latin typeface="Calibri" panose="020F0502020204030204" pitchFamily="34" charset="0"/>
              </a:rPr>
              <a:t>components that interact in a coherent fashion in order to achieve and maintain a state of managed risk and security (or information security). </a:t>
            </a:r>
          </a:p>
          <a:p>
            <a:r>
              <a:rPr lang="en-GB" sz="1100">
                <a:solidFill>
                  <a:srgbClr val="2F528F"/>
                </a:solidFill>
                <a:latin typeface="Calibri" panose="020F0502020204030204" pitchFamily="34" charset="0"/>
              </a:rPr>
              <a:t>An Enterprise Security Architecture builds on enterprise information that is already available in the Enterprise Architecture – also produces information that influences the Enterprise Architecture.</a:t>
            </a:r>
          </a:p>
          <a:p>
            <a:r>
              <a:rPr lang="en-GB" sz="1100">
                <a:solidFill>
                  <a:srgbClr val="2F528F"/>
                </a:solidFill>
                <a:latin typeface="Calibri" panose="020F0502020204030204" pitchFamily="34" charset="0"/>
              </a:rPr>
              <a:t>Close integration of Security Architecture in the Enterprise Architecture is beneficial.</a:t>
            </a:r>
          </a:p>
          <a:p>
            <a:r>
              <a:rPr lang="en-GB" sz="1100">
                <a:solidFill>
                  <a:srgbClr val="2F528F"/>
                </a:solidFill>
                <a:latin typeface="Calibri" panose="020F0502020204030204" pitchFamily="34" charset="0"/>
              </a:rPr>
              <a:t>Security Architects and Enterprise Architects need to speak the same language to integrate security and risk into an Enterprise Architecture. </a:t>
            </a:r>
          </a:p>
          <a:p>
            <a:r>
              <a:rPr lang="en-GB" sz="1100">
                <a:solidFill>
                  <a:srgbClr val="2F528F"/>
                </a:solidFill>
                <a:latin typeface="Calibri" panose="020F0502020204030204" pitchFamily="34" charset="0"/>
              </a:rPr>
              <a:t>The diagram shows [centre column] how Enterprise Architecture and Enterprise Security Architecture relate to each other, highlighting the core security and risk concepts that are used in Information Security Management (ISM) and Enterprise Risk Management (ERM).</a:t>
            </a:r>
          </a:p>
          <a:p>
            <a:r>
              <a:rPr lang="en-GB" sz="1100">
                <a:solidFill>
                  <a:srgbClr val="2F528F"/>
                </a:solidFill>
                <a:latin typeface="Calibri" panose="020F0502020204030204" pitchFamily="34" charset="0"/>
              </a:rPr>
              <a:t>Concepts with heavy outline are additions to the TOGAF framework and brought in by ISM or ERM.</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1 Introduction </a:t>
            </a:r>
          </a:p>
          <a:p>
            <a:r>
              <a:rPr lang="en-GB" sz="1100">
                <a:solidFill>
                  <a:srgbClr val="2F528F"/>
                </a:solidFill>
                <a:latin typeface="Calibri" panose="020F0502020204030204" pitchFamily="34" charset="0"/>
              </a:rPr>
              <a:t>Enterprise Architecture (including Security Architecture) is all about aligning business systems</a:t>
            </a:r>
          </a:p>
          <a:p>
            <a:r>
              <a:rPr lang="en-GB" sz="1100">
                <a:solidFill>
                  <a:srgbClr val="2F528F"/>
                </a:solidFill>
                <a:latin typeface="Calibri" panose="020F0502020204030204" pitchFamily="34" charset="0"/>
              </a:rPr>
              <a:t>and supporting information systems to realize business goals in an effective and efficient manner</a:t>
            </a:r>
          </a:p>
          <a:p>
            <a:r>
              <a:rPr lang="en-GB" sz="1100">
                <a:solidFill>
                  <a:srgbClr val="2F528F"/>
                </a:solidFill>
                <a:latin typeface="Calibri" panose="020F0502020204030204" pitchFamily="34" charset="0"/>
              </a:rPr>
              <a:t>(systems being the combination of processes, people, and technology). One of the important</a:t>
            </a:r>
          </a:p>
          <a:p>
            <a:r>
              <a:rPr lang="en-GB" sz="1100">
                <a:solidFill>
                  <a:srgbClr val="2F528F"/>
                </a:solidFill>
                <a:latin typeface="Calibri" panose="020F0502020204030204" pitchFamily="34" charset="0"/>
              </a:rPr>
              <a:t>quality aspects of an Enterprise Architecture is information security and the way this can be</a:t>
            </a:r>
          </a:p>
          <a:p>
            <a:r>
              <a:rPr lang="en-GB" sz="1100">
                <a:solidFill>
                  <a:srgbClr val="2F528F"/>
                </a:solidFill>
                <a:latin typeface="Calibri" panose="020F0502020204030204" pitchFamily="34" charset="0"/>
              </a:rPr>
              <a:t>managed. For too long, information security has been considered a separate discipline, isolated</a:t>
            </a:r>
          </a:p>
          <a:p>
            <a:r>
              <a:rPr lang="en-GB" sz="1100">
                <a:solidFill>
                  <a:srgbClr val="2F528F"/>
                </a:solidFill>
                <a:latin typeface="Calibri" panose="020F0502020204030204" pitchFamily="34" charset="0"/>
              </a:rPr>
              <a:t>from the business processes and Enterprise Architecture.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 Security Architecture is a structure of organizational, conceptual, logical, and physical</a:t>
            </a:r>
          </a:p>
          <a:p>
            <a:r>
              <a:rPr lang="en-GB" sz="1100">
                <a:solidFill>
                  <a:srgbClr val="2F528F"/>
                </a:solidFill>
                <a:latin typeface="Calibri" panose="020F0502020204030204" pitchFamily="34" charset="0"/>
              </a:rPr>
              <a:t>components that interact in a coherent fashion in order to achieve and maintain a state of</a:t>
            </a:r>
          </a:p>
          <a:p>
            <a:r>
              <a:rPr lang="en-GB" sz="1100">
                <a:solidFill>
                  <a:srgbClr val="2F528F"/>
                </a:solidFill>
                <a:latin typeface="Calibri" panose="020F0502020204030204" pitchFamily="34" charset="0"/>
              </a:rPr>
              <a:t>managed risk and security (or information security). It is both a driver and enabler of secure,</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31</a:t>
            </a:fld>
            <a:endParaRPr lang="en-GB">
              <a:latin typeface="Calibri" panose="020F0502020204030204" pitchFamily="34" charset="0"/>
            </a:endParaRPr>
          </a:p>
        </p:txBody>
      </p:sp>
    </p:spTree>
    <p:extLst>
      <p:ext uri="{BB962C8B-B14F-4D97-AF65-F5344CB8AC3E}">
        <p14:creationId xmlns:p14="http://schemas.microsoft.com/office/powerpoint/2010/main" val="2497574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M-32
Level=2 : L.O.= 1.9a : Explain how security is a cross-cutting concern.
See : TOGAF® Series Guide: Integrating Risk and Security within a TOGAF® Enterprise Architecture : Page 16 : §4</a:t>
            </a:r>
          </a:p>
          <a:p>
            <a:r>
              <a:rPr lang="en-GB" sz="1100">
                <a:solidFill>
                  <a:srgbClr val="2F528F"/>
                </a:solidFill>
                <a:latin typeface="Calibri" panose="020F0502020204030204" pitchFamily="34" charset="0"/>
              </a:rPr>
              <a:t>Security Architecture is pervasive through the whole Enterprise Architecture.</a:t>
            </a:r>
          </a:p>
          <a:p>
            <a:r>
              <a:rPr lang="en-GB" sz="1100">
                <a:solidFill>
                  <a:srgbClr val="2F528F"/>
                </a:solidFill>
                <a:latin typeface="Calibri" panose="020F0502020204030204" pitchFamily="34" charset="0"/>
              </a:rPr>
              <a:t>It can be described as: “a coherent collection of views, viewpoints, and artifacts, including security, privacy, and operational risk perspectives, along with related topics like security objectives and security services”.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Security Architecture interacts with all four architecture domains: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Business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Data</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Application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Technology</a:t>
            </a:r>
          </a:p>
          <a:p>
            <a:r>
              <a:rPr lang="en-GB" sz="1100">
                <a:solidFill>
                  <a:srgbClr val="2F528F"/>
                </a:solidFill>
                <a:latin typeface="Calibri" panose="020F0502020204030204" pitchFamily="34" charset="0"/>
              </a:rPr>
              <a:t>and is therefore referred to as  ‘cross-cutting’.</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Aspects of the Security Architecture may be organized outside of the architecture scope . . .</a:t>
            </a:r>
          </a:p>
          <a:p>
            <a:r>
              <a:rPr lang="en-GB" sz="1100">
                <a:solidFill>
                  <a:srgbClr val="2F528F"/>
                </a:solidFill>
                <a:latin typeface="Calibri" panose="020F0502020204030204" pitchFamily="34" charset="0"/>
              </a:rPr>
              <a:t>But parts of it need to be developed in an integrated fashion with the architecture . . .</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 Security as a Cross-Cutting Concern </a:t>
            </a:r>
          </a:p>
          <a:p>
            <a:r>
              <a:rPr lang="en-GB" sz="1100">
                <a:solidFill>
                  <a:srgbClr val="2F528F"/>
                </a:solidFill>
                <a:latin typeface="Calibri" panose="020F0502020204030204" pitchFamily="34" charset="0"/>
              </a:rPr>
              <a:t>Security Architecture is a cross-cutting concern, pervasive through the whole Enterprise</a:t>
            </a:r>
          </a:p>
          <a:p>
            <a:r>
              <a:rPr lang="en-GB" sz="1100">
                <a:solidFill>
                  <a:srgbClr val="2F528F"/>
                </a:solidFill>
                <a:latin typeface="Calibri" panose="020F0502020204030204" pitchFamily="34" charset="0"/>
              </a:rPr>
              <a:t>Architecture. It can be described as a coherent collection of views, viewpoints, and artifacts,</a:t>
            </a:r>
          </a:p>
          <a:p>
            <a:r>
              <a:rPr lang="en-GB" sz="1100">
                <a:solidFill>
                  <a:srgbClr val="2F528F"/>
                </a:solidFill>
                <a:latin typeface="Calibri" panose="020F0502020204030204" pitchFamily="34" charset="0"/>
              </a:rPr>
              <a:t>including security, privacy, and operational risk perspectives, along with related topics like</a:t>
            </a:r>
          </a:p>
          <a:p>
            <a:r>
              <a:rPr lang="en-GB" sz="1100">
                <a:solidFill>
                  <a:srgbClr val="2F528F"/>
                </a:solidFill>
                <a:latin typeface="Calibri" panose="020F0502020204030204" pitchFamily="34" charset="0"/>
              </a:rPr>
              <a:t>security objectives and security services. The Security Architecture is more than a dataset; it is</a:t>
            </a:r>
          </a:p>
          <a:p>
            <a:r>
              <a:rPr lang="en-GB" sz="1100">
                <a:solidFill>
                  <a:srgbClr val="2F528F"/>
                </a:solidFill>
                <a:latin typeface="Calibri" panose="020F0502020204030204" pitchFamily="34" charset="0"/>
              </a:rPr>
              <a:t>based on the ISM and ERM processes.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TOGAF ADM covers the development of the four architecture domains commonly accepted</a:t>
            </a:r>
          </a:p>
          <a:p>
            <a:r>
              <a:rPr lang="en-GB" sz="1100">
                <a:solidFill>
                  <a:srgbClr val="2F528F"/>
                </a:solidFill>
                <a:latin typeface="Calibri" panose="020F0502020204030204" pitchFamily="34" charset="0"/>
              </a:rPr>
              <a:t>as subsets of an Enterprise Architecture: Business, Data, Application, and Technology. The</a:t>
            </a:r>
          </a:p>
          <a:p>
            <a:r>
              <a:rPr lang="en-GB" sz="1100">
                <a:solidFill>
                  <a:srgbClr val="2F528F"/>
                </a:solidFill>
                <a:latin typeface="Calibri" panose="020F0502020204030204" pitchFamily="34" charset="0"/>
              </a:rPr>
              <a:t>Security Architecture interacts with all four of them and is therefore called cross-cutting. </a:t>
            </a:r>
          </a:p>
          <a:p>
            <a:r>
              <a:rPr lang="en-GB" sz="1100">
                <a:solidFill>
                  <a:srgbClr val="2F528F"/>
                </a:solidFill>
                <a:latin typeface="Calibri" panose="020F0502020204030204" pitchFamily="34" charset="0"/>
              </a:rPr>
              <a:t>Figure 5: Security as a Cross-Cutting Concern through the Architecture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As a cross-cutting concern, the Security Architecture impacts and informs the Business, Data,</a:t>
            </a:r>
          </a:p>
          <a:p>
            <a:r>
              <a:rPr lang="en-GB" sz="1100">
                <a:solidFill>
                  <a:srgbClr val="2F528F"/>
                </a:solidFill>
                <a:latin typeface="Calibri" panose="020F0502020204030204" pitchFamily="34" charset="0"/>
              </a:rPr>
              <a:t>Application, and Technology Architectures. The Security Architecture may often be organized</a:t>
            </a:r>
          </a:p>
          <a:p>
            <a:r>
              <a:rPr lang="en-GB" sz="1100">
                <a:solidFill>
                  <a:srgbClr val="2F528F"/>
                </a:solidFill>
                <a:latin typeface="Calibri" panose="020F0502020204030204" pitchFamily="34" charset="0"/>
              </a:rPr>
              <a:t>outside of the architecture scope, yet parts of it need to be developed in an integrated fashion</a:t>
            </a:r>
          </a:p>
          <a:p>
            <a:r>
              <a:rPr lang="en-GB" sz="1100">
                <a:solidFill>
                  <a:srgbClr val="2F528F"/>
                </a:solidFill>
                <a:latin typeface="Calibri" panose="020F0502020204030204" pitchFamily="34" charset="0"/>
              </a:rPr>
              <a:t>with the architecture. These touch-points will be explained in the next chapter. </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32</a:t>
            </a:fld>
            <a:endParaRPr lang="en-GB">
              <a:latin typeface="Calibri" panose="020F0502020204030204" pitchFamily="34" charset="0"/>
            </a:endParaRPr>
          </a:p>
        </p:txBody>
      </p:sp>
    </p:spTree>
    <p:extLst>
      <p:ext uri="{BB962C8B-B14F-4D97-AF65-F5344CB8AC3E}">
        <p14:creationId xmlns:p14="http://schemas.microsoft.com/office/powerpoint/2010/main" val="1014560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M-34
Level=2 : L.O.= 1.10a : Explain why it is important to create an environment in which uncertainty of the success of change can be managed to optimize maximum business benefit and minimum business loss.
See : TOGAF® Series Guide: Integrating Risk and Security within a TOGAF® Enterprise Architecture : Page 9 : §3.1.1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Risk is the “effect of uncertainty on objectives” (ISO 31000:2009) (Merriam-Webster) </a:t>
            </a:r>
          </a:p>
          <a:p>
            <a:pPr marL="0" indent="0">
              <a:buFont typeface="Courier New" panose="02070309020205020404" pitchFamily="49" charset="0"/>
              <a:buNone/>
              <a:tabLst>
                <a:tab pos="1070607" algn="l"/>
              </a:tabLst>
            </a:pPr>
            <a:r>
              <a:rPr lang="en-GB" sz="1100">
                <a:solidFill>
                  <a:srgbClr val="2F528F"/>
                </a:solidFill>
                <a:latin typeface="Calibri" panose="020F0502020204030204" pitchFamily="34" charset="0"/>
              </a:rPr>
              <a:t>Uncertain = 	</a:t>
            </a:r>
            <a:r>
              <a:rPr lang="en-GB" sz="1100">
                <a:solidFill>
                  <a:srgbClr val="2F528F"/>
                </a:solidFill>
                <a:latin typeface="Calibri" panose="020F0502020204030204" pitchFamily="34" charset="0"/>
                <a:cs typeface="Arial" panose="020B0604020202020204" pitchFamily="34" charset="0"/>
              </a:rPr>
              <a:t> *   </a:t>
            </a:r>
            <a:r>
              <a:rPr lang="en-GB" sz="1100">
                <a:solidFill>
                  <a:srgbClr val="2F528F"/>
                </a:solidFill>
                <a:latin typeface="Calibri" panose="020F0502020204030204" pitchFamily="34" charset="0"/>
              </a:rPr>
              <a:t>not known beyond doubt                                            </a:t>
            </a:r>
          </a:p>
          <a:p>
            <a:pPr marL="1283697" lvl="1" indent="-213090"/>
            <a:r>
              <a:rPr lang="en-GB" sz="1100">
                <a:solidFill>
                  <a:srgbClr val="2F528F"/>
                </a:solidFill>
                <a:latin typeface="Calibri" panose="020F0502020204030204" pitchFamily="34" charset="0"/>
              </a:rPr>
              <a:t>not having certain knowledge</a:t>
            </a:r>
          </a:p>
          <a:p>
            <a:pPr marL="1283697" lvl="1" indent="-213090"/>
            <a:r>
              <a:rPr lang="en-GB" sz="1100">
                <a:solidFill>
                  <a:srgbClr val="2F528F"/>
                </a:solidFill>
                <a:latin typeface="Calibri" panose="020F0502020204030204" pitchFamily="34" charset="0"/>
              </a:rPr>
              <a:t>not clearly identified or defined</a:t>
            </a:r>
          </a:p>
          <a:p>
            <a:pPr marL="1283697" lvl="1" indent="-213090"/>
            <a:r>
              <a:rPr lang="en-GB" sz="1100">
                <a:solidFill>
                  <a:srgbClr val="2F528F"/>
                </a:solidFill>
                <a:latin typeface="Calibri" panose="020F0502020204030204" pitchFamily="34" charset="0"/>
              </a:rPr>
              <a:t>not constant</a:t>
            </a:r>
          </a:p>
          <a:p>
            <a:pPr marL="1283697" lvl="1" indent="-213090"/>
            <a:r>
              <a:rPr lang="en-GB" sz="1100">
                <a:solidFill>
                  <a:srgbClr val="2F528F"/>
                </a:solidFill>
                <a:latin typeface="Calibri" panose="020F0502020204030204" pitchFamily="34" charset="0"/>
              </a:rPr>
              <a:t>not certain to occur</a:t>
            </a:r>
          </a:p>
          <a:p>
            <a:pPr marL="1283697" lvl="1" indent="-213090"/>
            <a:r>
              <a:rPr lang="en-GB" sz="1100">
                <a:solidFill>
                  <a:srgbClr val="2F528F"/>
                </a:solidFill>
                <a:latin typeface="Calibri" panose="020F0502020204030204" pitchFamily="34" charset="0"/>
              </a:rPr>
              <a:t>indefinite</a:t>
            </a:r>
          </a:p>
          <a:p>
            <a:r>
              <a:rPr lang="en-GB" sz="1100">
                <a:solidFill>
                  <a:srgbClr val="2F528F"/>
                </a:solidFill>
                <a:latin typeface="Calibri" panose="020F0502020204030204" pitchFamily="34" charset="0"/>
              </a:rPr>
              <a:t>‘Uncertainty’ is concerned with extrapolation with limited information.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Every decision is based on assessing: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balance between potential opportunities and threats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likelihood of beneficial outcomes versus damaging outcomes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magnitude of these potential positive or negative events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likelihood associated with each identified outcome</a:t>
            </a:r>
          </a:p>
          <a:p>
            <a:r>
              <a:rPr lang="en-GB" sz="1100">
                <a:solidFill>
                  <a:srgbClr val="2F528F"/>
                </a:solidFill>
                <a:latin typeface="Calibri" panose="020F0502020204030204" pitchFamily="34" charset="0"/>
              </a:rPr>
              <a:t>“Risk assessment/analysis” is identifying and assessing these.</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“Risk management” is applying these concepts in the decision-making process. </a:t>
            </a:r>
          </a:p>
          <a:p>
            <a:r>
              <a:rPr lang="en-GB" sz="1100">
                <a:solidFill>
                  <a:srgbClr val="2F528F"/>
                </a:solidFill>
                <a:latin typeface="Calibri" panose="020F0502020204030204" pitchFamily="34" charset="0"/>
              </a:rPr>
              <a:t>Risk can be: </a:t>
            </a:r>
          </a:p>
          <a:p>
            <a:pPr marL="804243" lvl="1" indent="-309324"/>
            <a:r>
              <a:rPr lang="en-GB" sz="1100">
                <a:solidFill>
                  <a:srgbClr val="2F528F"/>
                </a:solidFill>
                <a:latin typeface="Calibri" panose="020F0502020204030204" pitchFamily="34" charset="0"/>
              </a:rPr>
              <a:t>strategic long-term level (overall direction of the business)</a:t>
            </a:r>
          </a:p>
          <a:p>
            <a:pPr marL="804243" lvl="1" indent="-309324"/>
            <a:r>
              <a:rPr lang="en-GB" sz="1100">
                <a:solidFill>
                  <a:srgbClr val="2F528F"/>
                </a:solidFill>
                <a:latin typeface="Calibri" panose="020F0502020204030204" pitchFamily="34" charset="0"/>
              </a:rPr>
              <a:t>medium term tactical level (transformation projects and programs)</a:t>
            </a:r>
          </a:p>
          <a:p>
            <a:pPr marL="804243" lvl="1" indent="-309324"/>
            <a:r>
              <a:rPr lang="en-GB" sz="1100">
                <a:solidFill>
                  <a:srgbClr val="2F528F"/>
                </a:solidFill>
                <a:latin typeface="Calibri" panose="020F0502020204030204" pitchFamily="34" charset="0"/>
              </a:rPr>
              <a:t>operational level (regular day-to-day operational decisions, processes, and practices)</a:t>
            </a:r>
          </a:p>
          <a:p>
            <a:r>
              <a:rPr lang="en-GB" sz="1100">
                <a:solidFill>
                  <a:srgbClr val="2F528F"/>
                </a:solidFill>
                <a:latin typeface="Calibri" panose="020F0502020204030204" pitchFamily="34" charset="0"/>
              </a:rPr>
              <a:t> Risk can be seen at any level in the business stack.</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objective of risk management is to optimize business outcomes in order to maximize business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value and minimize business losses. </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3.1.1 Definition of Risk </a:t>
            </a:r>
          </a:p>
          <a:p>
            <a:r>
              <a:rPr lang="en-GB" sz="1100">
                <a:solidFill>
                  <a:srgbClr val="2F528F"/>
                </a:solidFill>
                <a:latin typeface="Calibri" panose="020F0502020204030204" pitchFamily="34" charset="0"/>
              </a:rPr>
              <a:t>Risk is the “effect of uncertainty on objectives” (ISO 31000:2009 [6]).</a:t>
            </a:r>
          </a:p>
          <a:p>
            <a:r>
              <a:rPr lang="en-GB" sz="1100">
                <a:solidFill>
                  <a:srgbClr val="2F528F"/>
                </a:solidFill>
                <a:latin typeface="Calibri" panose="020F0502020204030204" pitchFamily="34" charset="0"/>
              </a:rPr>
              <a:t>The effect of uncertainty is any deviation from what is expected – positive and negative.</a:t>
            </a:r>
          </a:p>
          <a:p>
            <a:r>
              <a:rPr lang="en-GB" sz="1100">
                <a:solidFill>
                  <a:srgbClr val="2F528F"/>
                </a:solidFill>
                <a:latin typeface="Calibri" panose="020F0502020204030204" pitchFamily="34" charset="0"/>
              </a:rPr>
              <a:t>Understanding the term “risk” is central to understanding the broader concepts of ERM, and the</a:t>
            </a:r>
          </a:p>
          <a:p>
            <a:r>
              <a:rPr lang="en-GB" sz="1100">
                <a:solidFill>
                  <a:srgbClr val="2F528F"/>
                </a:solidFill>
                <a:latin typeface="Calibri" panose="020F0502020204030204" pitchFamily="34" charset="0"/>
              </a:rPr>
              <a:t>role of effective Enterprise Architecture and Enterprise Security Architecture. In this Guide we</a:t>
            </a:r>
          </a:p>
          <a:p>
            <a:r>
              <a:rPr lang="en-GB" sz="1100">
                <a:solidFill>
                  <a:srgbClr val="2F528F"/>
                </a:solidFill>
                <a:latin typeface="Calibri" panose="020F0502020204030204" pitchFamily="34" charset="0"/>
              </a:rPr>
              <a:t>define risk in line with ISO 31000:2009. Risk is the effect that uncertainty has on the</a:t>
            </a:r>
          </a:p>
          <a:p>
            <a:r>
              <a:rPr lang="en-GB" sz="1100">
                <a:solidFill>
                  <a:srgbClr val="2F528F"/>
                </a:solidFill>
                <a:latin typeface="Calibri" panose="020F0502020204030204" pitchFamily="34" charset="0"/>
              </a:rPr>
              <a:t>achievement of business objectives. The uncertainty is concerned with predicting future</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33</a:t>
            </a:fld>
            <a:endParaRPr lang="en-GB">
              <a:latin typeface="Calibri" panose="020F0502020204030204" pitchFamily="34" charset="0"/>
            </a:endParaRPr>
          </a:p>
        </p:txBody>
      </p:sp>
    </p:spTree>
    <p:extLst>
      <p:ext uri="{BB962C8B-B14F-4D97-AF65-F5344CB8AC3E}">
        <p14:creationId xmlns:p14="http://schemas.microsoft.com/office/powerpoint/2010/main" val="4171000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Q-25
Level=2 : L.O.= 1.11a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DPBoKTM</a:t>
            </a:r>
            <a:r>
              <a:rPr lang="en-GB" sz="1100">
                <a:solidFill>
                  <a:srgbClr val="2F528F"/>
                </a:solidFill>
                <a:latin typeface="Calibri" panose="020F0502020204030204" pitchFamily="34" charset="0"/>
              </a:rPr>
              <a:t> Standard.
See : TOGAF® Series Guide: Using the TOGAF Standard in the Digital Enterprise : Page 27 : §4.2.1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notes four contexts of organizational evolution which relate to Enterprise Architecture and the TOGAF Standard:</a:t>
            </a:r>
          </a:p>
          <a:p>
            <a:pPr marL="675359" indent="-309324">
              <a:buFont typeface="Courier New" panose="02070309020205020404" pitchFamily="49" charset="0"/>
              <a:buChar char="o"/>
            </a:pPr>
            <a:r>
              <a:rPr lang="en-GB" sz="1100">
                <a:solidFill>
                  <a:srgbClr val="2F528F"/>
                </a:solidFill>
                <a:latin typeface="Calibri" panose="020F0502020204030204" pitchFamily="34" charset="0"/>
              </a:rPr>
              <a:t>Context I: Individual/Founder</a:t>
            </a:r>
          </a:p>
          <a:p>
            <a:pPr marL="675359" indent="-309324">
              <a:buFont typeface="Courier New" panose="02070309020205020404" pitchFamily="49" charset="0"/>
              <a:buChar char="o"/>
            </a:pPr>
            <a:r>
              <a:rPr lang="en-GB" sz="1100">
                <a:solidFill>
                  <a:srgbClr val="2F528F"/>
                </a:solidFill>
                <a:latin typeface="Calibri" panose="020F0502020204030204" pitchFamily="34" charset="0"/>
              </a:rPr>
              <a:t>Context II: Team</a:t>
            </a:r>
          </a:p>
          <a:p>
            <a:pPr marL="675359" indent="-309324">
              <a:buFont typeface="Courier New" panose="02070309020205020404" pitchFamily="49" charset="0"/>
              <a:buChar char="o"/>
            </a:pPr>
            <a:r>
              <a:rPr lang="en-GB" sz="1100">
                <a:solidFill>
                  <a:srgbClr val="2F528F"/>
                </a:solidFill>
                <a:latin typeface="Calibri" panose="020F0502020204030204" pitchFamily="34" charset="0"/>
              </a:rPr>
              <a:t>Context III: Team of Teams</a:t>
            </a:r>
          </a:p>
          <a:p>
            <a:pPr marL="675359" indent="-309324">
              <a:buFont typeface="Courier New" panose="02070309020205020404" pitchFamily="49" charset="0"/>
              <a:buChar char="o"/>
            </a:pPr>
            <a:r>
              <a:rPr lang="en-GB" sz="1100">
                <a:solidFill>
                  <a:srgbClr val="2F528F"/>
                </a:solidFill>
                <a:latin typeface="Calibri" panose="020F0502020204030204" pitchFamily="34" charset="0"/>
              </a:rPr>
              <a:t>Context IV: Enduring Enterprise</a:t>
            </a:r>
          </a:p>
          <a:p>
            <a:r>
              <a:rPr lang="en-GB" sz="1100">
                <a:solidFill>
                  <a:srgbClr val="2F528F"/>
                </a:solidFill>
                <a:latin typeface="Calibri" panose="020F0502020204030204" pitchFamily="34" charset="0"/>
              </a:rPr>
              <a:t>As the philosophy of the ‘Digital Enterprise’ inexorably crystalises so the requirement for well designed and rock-solid foundations become critical to enterprise existence and health.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strategy for achieving this state is to present a set of Enterprise Architecture services that package the right set of activities within the TOGAF Standard to deliver value to the digital enterprise, as needed per context of the emergence model. </a:t>
            </a:r>
          </a:p>
          <a:p>
            <a:r>
              <a:rPr lang="en-GB" sz="1100">
                <a:solidFill>
                  <a:srgbClr val="2F528F"/>
                </a:solidFill>
                <a:latin typeface="Calibri" panose="020F0502020204030204" pitchFamily="34" charset="0"/>
              </a:rPr>
              <a:t>What is needed is a minimal set of Enterprise Architecture services that deliver Enterprise Architecture capabilities for decision-making in each context to ensure risk is understood, and to “peek-ahead” in preparation for going to the next context.</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 The </a:t>
            </a:r>
            <a:r>
              <a:rPr lang="en-GB" sz="1100" b="1" err="1">
                <a:solidFill>
                  <a:srgbClr val="2F528F"/>
                </a:solidFill>
                <a:latin typeface="Calibri" panose="020F0502020204030204" pitchFamily="34" charset="0"/>
              </a:rPr>
              <a:t>DPBoK</a:t>
            </a:r>
            <a:r>
              <a:rPr lang="en-GB" sz="1100" b="1">
                <a:solidFill>
                  <a:srgbClr val="2F528F"/>
                </a:solidFill>
                <a:latin typeface="Calibri" panose="020F0502020204030204" pitchFamily="34" charset="0"/>
              </a:rPr>
              <a:t> Standard</a:t>
            </a:r>
          </a:p>
          <a:p>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identifies four contexts of organizational evolution toward a digital enterprise:</a:t>
            </a:r>
          </a:p>
          <a:p>
            <a:r>
              <a:rPr lang="en-GB" sz="1100">
                <a:solidFill>
                  <a:srgbClr val="2F528F"/>
                </a:solidFill>
                <a:latin typeface="Calibri" panose="020F0502020204030204" pitchFamily="34" charset="0"/>
              </a:rPr>
              <a:t>• Context I: Individual/Founder</a:t>
            </a:r>
          </a:p>
          <a:p>
            <a:r>
              <a:rPr lang="en-GB" sz="1100">
                <a:solidFill>
                  <a:srgbClr val="2F528F"/>
                </a:solidFill>
                <a:latin typeface="Calibri" panose="020F0502020204030204" pitchFamily="34" charset="0"/>
              </a:rPr>
              <a:t>• Context II: Team</a:t>
            </a:r>
          </a:p>
          <a:p>
            <a:r>
              <a:rPr lang="en-GB" sz="1100">
                <a:solidFill>
                  <a:srgbClr val="2F528F"/>
                </a:solidFill>
                <a:latin typeface="Calibri" panose="020F0502020204030204" pitchFamily="34" charset="0"/>
              </a:rPr>
              <a:t>• Context III: Team of Teams</a:t>
            </a:r>
          </a:p>
          <a:p>
            <a:r>
              <a:rPr lang="en-GB" sz="1100">
                <a:solidFill>
                  <a:srgbClr val="2F528F"/>
                </a:solidFill>
                <a:latin typeface="Calibri" panose="020F0502020204030204" pitchFamily="34" charset="0"/>
              </a:rPr>
              <a:t>• Context IV: Enduring Enterprise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presents these contexts as levels, where the enterprise moves from an earlier</a:t>
            </a:r>
          </a:p>
          <a:p>
            <a:r>
              <a:rPr lang="en-GB" sz="1100">
                <a:solidFill>
                  <a:srgbClr val="2F528F"/>
                </a:solidFill>
                <a:latin typeface="Calibri" panose="020F0502020204030204" pitchFamily="34" charset="0"/>
              </a:rPr>
              <a:t>context to the next level of success. This is described as an emergence model where only the</a:t>
            </a:r>
          </a:p>
          <a:p>
            <a:r>
              <a:rPr lang="en-GB" sz="1100">
                <a:solidFill>
                  <a:srgbClr val="2F528F"/>
                </a:solidFill>
                <a:latin typeface="Calibri" panose="020F0502020204030204" pitchFamily="34" charset="0"/>
              </a:rPr>
              <a:t>knowledge and activity essential to the level is presented, with enough foreshadowing, to prepare for</a:t>
            </a:r>
          </a:p>
          <a:p>
            <a:r>
              <a:rPr lang="en-GB" sz="1100">
                <a:solidFill>
                  <a:srgbClr val="2F528F"/>
                </a:solidFill>
                <a:latin typeface="Calibri" panose="020F0502020204030204" pitchFamily="34" charset="0"/>
              </a:rPr>
              <a:t>the transition to the next level of emergence. It is our strategy to support this emergence model with</a:t>
            </a:r>
          </a:p>
          <a:p>
            <a:r>
              <a:rPr lang="en-GB" sz="1100">
                <a:solidFill>
                  <a:srgbClr val="2F528F"/>
                </a:solidFill>
                <a:latin typeface="Calibri" panose="020F0502020204030204" pitchFamily="34" charset="0"/>
              </a:rPr>
              <a:t>Enterprise Architecture through our peek-ahead strategy. So, not only does the Enterprise Architect</a:t>
            </a:r>
          </a:p>
          <a:p>
            <a:r>
              <a:rPr lang="en-GB" sz="1100">
                <a:solidFill>
                  <a:srgbClr val="2F528F"/>
                </a:solidFill>
                <a:latin typeface="Calibri" panose="020F0502020204030204" pitchFamily="34" charset="0"/>
              </a:rPr>
              <a:t>support the specific context, but also considers the next level and informs the Digital Practitioners of</a:t>
            </a:r>
          </a:p>
          <a:p>
            <a:r>
              <a:rPr lang="en-GB" sz="1100">
                <a:solidFill>
                  <a:srgbClr val="2F528F"/>
                </a:solidFill>
                <a:latin typeface="Calibri" panose="020F0502020204030204" pitchFamily="34" charset="0"/>
              </a:rPr>
              <a:t>ways to position themselves to evolve. At the higher levels of the emergence model, the </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34</a:t>
            </a:fld>
            <a:endParaRPr lang="en-GB">
              <a:latin typeface="Calibri" panose="020F0502020204030204" pitchFamily="34" charset="0"/>
            </a:endParaRPr>
          </a:p>
        </p:txBody>
      </p:sp>
    </p:spTree>
    <p:extLst>
      <p:ext uri="{BB962C8B-B14F-4D97-AF65-F5344CB8AC3E}">
        <p14:creationId xmlns:p14="http://schemas.microsoft.com/office/powerpoint/2010/main" val="14165458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1.11a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See : TOGAF® Series Guide: Using the TOGAF Standard in the Digital Enterprise : Page 27 : §4.2.1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Individual/Founder context addresses “</a:t>
            </a:r>
            <a:r>
              <a:rPr lang="en-GB" sz="1100" i="1">
                <a:solidFill>
                  <a:srgbClr val="2F528F"/>
                </a:solidFill>
                <a:latin typeface="Calibri" panose="020F0502020204030204" pitchFamily="34" charset="0"/>
              </a:rPr>
              <a:t>minimum essential concerns they must address to develop and sustain a basic digital product</a:t>
            </a:r>
            <a:r>
              <a:rPr lang="en-GB" sz="1100">
                <a:solidFill>
                  <a:srgbClr val="2F528F"/>
                </a:solidFill>
                <a:latin typeface="Calibri" panose="020F0502020204030204" pitchFamily="34" charset="0"/>
              </a:rPr>
              <a:t>”</a:t>
            </a:r>
            <a:br>
              <a:rPr lang="en-GB" sz="1100" b="1">
                <a:solidFill>
                  <a:srgbClr val="2F528F"/>
                </a:solidFill>
                <a:latin typeface="Calibri" panose="020F0502020204030204" pitchFamily="34" charset="0"/>
              </a:rPr>
            </a:br>
            <a:r>
              <a:rPr lang="en-GB" sz="1100" b="1">
                <a:solidFill>
                  <a:srgbClr val="2F528F"/>
                </a:solidFill>
                <a:latin typeface="Calibri" panose="020F0502020204030204" pitchFamily="34" charset="0"/>
              </a:rPr>
              <a:t>- </a:t>
            </a:r>
            <a:r>
              <a:rPr lang="en-GB" sz="1100">
                <a:solidFill>
                  <a:srgbClr val="2F528F"/>
                </a:solidFill>
                <a:latin typeface="Calibri" panose="020F0502020204030204" pitchFamily="34" charset="0"/>
              </a:rPr>
              <a:t>the bare minimum requirements of delivering digital value.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Key topics, in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for this context: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Conception of digital value –  architecture models communicate very well and are often used as a communication medium.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Digital infrastructure and related practices (the essential infrastructure and process choices to quickly deliver value to the market). EA provides the necessary descriptions to communicate the infrastructure available and its appropriate use for both development and delivery - there are usually not dedicated architects - it is a role only performed when needed.</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Agile development and continuous delivery practices  - Enterprise Architecture is often used to provide answers to questions about Agile development and continuous delivery. </a:t>
            </a:r>
          </a:p>
          <a:p>
            <a:pPr marL="0" indent="0">
              <a:buFont typeface="Courier New" panose="02070309020205020404" pitchFamily="49" charset="0"/>
              <a:buNone/>
            </a:pPr>
            <a:r>
              <a:rPr lang="en-GB" sz="1100">
                <a:solidFill>
                  <a:srgbClr val="2F528F"/>
                </a:solidFill>
                <a:latin typeface="Calibri" panose="020F0502020204030204" pitchFamily="34" charset="0"/>
              </a:rPr>
              <a:t>To support this context the person acting as the EA has a role to assure that risk is understood and that decisions are made with an understanding of risk. </a:t>
            </a:r>
          </a:p>
          <a:p>
            <a:pPr marL="309324" indent="-309324">
              <a:buFont typeface="Courier New" panose="02070309020205020404" pitchFamily="49" charset="0"/>
              <a:buChar char="o"/>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4.2.1. Context I: Individual/Founder</a:t>
            </a:r>
          </a:p>
          <a:p>
            <a:r>
              <a:rPr lang="en-GB" sz="1100">
                <a:solidFill>
                  <a:srgbClr val="2F528F"/>
                </a:solidFill>
                <a:latin typeface="Calibri" panose="020F0502020204030204" pitchFamily="34" charset="0"/>
              </a:rPr>
              <a:t>The Individual/Founder context addresses “minimum essential concerns they must address to develop</a:t>
            </a:r>
          </a:p>
          <a:p>
            <a:r>
              <a:rPr lang="en-GB" sz="1100">
                <a:solidFill>
                  <a:srgbClr val="2F528F"/>
                </a:solidFill>
                <a:latin typeface="Calibri" panose="020F0502020204030204" pitchFamily="34" charset="0"/>
              </a:rPr>
              <a:t>and sustain a basic digital product”. This context represents the bare minimum requirements of</a:t>
            </a:r>
          </a:p>
          <a:p>
            <a:r>
              <a:rPr lang="en-GB" sz="1100">
                <a:solidFill>
                  <a:srgbClr val="2F528F"/>
                </a:solidFill>
                <a:latin typeface="Calibri" panose="020F0502020204030204" pitchFamily="34" charset="0"/>
              </a:rPr>
              <a:t>delivering digital value.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key topics for this context are:</a:t>
            </a:r>
          </a:p>
          <a:p>
            <a:r>
              <a:rPr lang="en-GB" sz="1100">
                <a:solidFill>
                  <a:srgbClr val="2F528F"/>
                </a:solidFill>
                <a:latin typeface="Calibri" panose="020F0502020204030204" pitchFamily="34" charset="0"/>
              </a:rPr>
              <a:t>• Conception of digital value. Architecture is often used as a communication medium. Architecture models communicate very</a:t>
            </a:r>
          </a:p>
          <a:p>
            <a:r>
              <a:rPr lang="en-GB" sz="1100">
                <a:solidFill>
                  <a:srgbClr val="2F528F"/>
                </a:solidFill>
                <a:latin typeface="Calibri" panose="020F0502020204030204" pitchFamily="34" charset="0"/>
              </a:rPr>
              <a:t>well. Also, the Enterprise Architect is a communicator and considered a key enterprise networker.</a:t>
            </a:r>
          </a:p>
          <a:p>
            <a:r>
              <a:rPr lang="en-GB" sz="1100">
                <a:solidFill>
                  <a:srgbClr val="2F528F"/>
                </a:solidFill>
                <a:latin typeface="Calibri" panose="020F0502020204030204" pitchFamily="34" charset="0"/>
              </a:rPr>
              <a:t>• Digital infrastructure and related practices (the essential infrastructure and process choices to quickly deliver value to the market). The Enterprise Architecture provides the necessary descriptions to communicate the infrastructure available and its appropriate use for both development and delivery. The Enterprise Architect </a:t>
            </a: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35</a:t>
            </a:fld>
            <a:endParaRPr lang="en-GB">
              <a:latin typeface="Calibri" panose="020F0502020204030204" pitchFamily="34" charset="0"/>
            </a:endParaRPr>
          </a:p>
        </p:txBody>
      </p:sp>
    </p:spTree>
    <p:extLst>
      <p:ext uri="{BB962C8B-B14F-4D97-AF65-F5344CB8AC3E}">
        <p14:creationId xmlns:p14="http://schemas.microsoft.com/office/powerpoint/2010/main" val="34275387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1.11a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DPBoKTM</a:t>
            </a:r>
            <a:r>
              <a:rPr lang="en-GB" sz="1100">
                <a:solidFill>
                  <a:srgbClr val="2F528F"/>
                </a:solidFill>
                <a:latin typeface="Calibri" panose="020F0502020204030204" pitchFamily="34" charset="0"/>
              </a:rPr>
              <a:t> Standard.
See : TOGAF® Series Guide: Using the TOGAF Standard in the Digital Enterprise : Page 27 : §4.2.1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EAs deliver support in an on-demand, service-oriented manner to meet the operating tempo of the individual/founder – for example: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Identifying digital offerings or digital value using an outside-in view that focuses on the customer or end user first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Distinguishing strategy from business model, and communicating the strategy to support a corporate brand identity</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Helping to distinguish between the problem space and the solution space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Helping to shift from requirements to outcome-oriented and outcome-</a:t>
            </a:r>
            <a:r>
              <a:rPr lang="en-GB" sz="1100" err="1">
                <a:solidFill>
                  <a:srgbClr val="2F528F"/>
                </a:solidFill>
                <a:latin typeface="Calibri" panose="020F0502020204030204" pitchFamily="34" charset="0"/>
              </a:rPr>
              <a:t>centered</a:t>
            </a:r>
            <a:r>
              <a:rPr lang="en-GB" sz="1100">
                <a:solidFill>
                  <a:srgbClr val="2F528F"/>
                </a:solidFill>
                <a:latin typeface="Calibri" panose="020F0502020204030204" pitchFamily="34" charset="0"/>
              </a:rPr>
              <a:t> thinking in product delivery and value delivery to customers through value streams and capabilities identification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Increasing or enhancing operational excellence by supporting and providing guidance for operational improvements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Examples of this type of output: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business model canvas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business scenarios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value stream and business capabilities mapping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product and service modelling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use cases and business cases specifically around requirements management:</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Digital security, security architecture, risk management, and Enterprise Architecture governance to provide protection from harmful events</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Creating a digital stack by identifying supporting capabilities for the digital offering</a:t>
            </a:r>
          </a:p>
          <a:p>
            <a:pPr marL="804243" lvl="1" indent="-309324">
              <a:buFont typeface="Arial" panose="020B0604020202020204" pitchFamily="34" charset="0"/>
              <a:buChar char="•"/>
            </a:pPr>
            <a:r>
              <a:rPr lang="en-GB" sz="1100">
                <a:solidFill>
                  <a:srgbClr val="2F528F"/>
                </a:solidFill>
                <a:latin typeface="Calibri" panose="020F0502020204030204" pitchFamily="34" charset="0"/>
              </a:rPr>
              <a:t>Defining the digital lifecycle through the service, application portfolio, and security  infrastructure lifecycle viewpoints</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4.2.1. Context I: Individual/Founder</a:t>
            </a:r>
          </a:p>
          <a:p>
            <a:r>
              <a:rPr lang="en-GB" sz="1100">
                <a:solidFill>
                  <a:srgbClr val="2F528F"/>
                </a:solidFill>
                <a:latin typeface="Calibri" panose="020F0502020204030204" pitchFamily="34" charset="0"/>
              </a:rPr>
              <a:t>The Individual/Founder context addresses “minimum essential concerns they must address to develop and sustain a basic digital product”. This context represents the bare minimum requirements of delivering digital value.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key topics for this context are:</a:t>
            </a:r>
          </a:p>
          <a:p>
            <a:r>
              <a:rPr lang="en-GB" sz="1100">
                <a:solidFill>
                  <a:srgbClr val="2F528F"/>
                </a:solidFill>
                <a:latin typeface="Calibri" panose="020F0502020204030204" pitchFamily="34" charset="0"/>
              </a:rPr>
              <a:t>• Conception of digital value. Architecture is often used as a communication medium. Architecture models communicate very</a:t>
            </a: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36</a:t>
            </a:fld>
            <a:endParaRPr lang="en-GB">
              <a:latin typeface="Calibri" panose="020F0502020204030204" pitchFamily="34" charset="0"/>
            </a:endParaRPr>
          </a:p>
        </p:txBody>
      </p:sp>
    </p:spTree>
    <p:extLst>
      <p:ext uri="{BB962C8B-B14F-4D97-AF65-F5344CB8AC3E}">
        <p14:creationId xmlns:p14="http://schemas.microsoft.com/office/powerpoint/2010/main" val="11287040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1.11b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DPBoKTM</a:t>
            </a:r>
            <a:r>
              <a:rPr lang="en-GB" sz="1100">
                <a:solidFill>
                  <a:srgbClr val="2F528F"/>
                </a:solidFill>
                <a:latin typeface="Calibri" panose="020F0502020204030204" pitchFamily="34" charset="0"/>
              </a:rPr>
              <a:t> Standard.
See : TOGAF® Series Guide: Using the TOGAF Standard in the Digital Enterprise : Page 28 : §4.2.2</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team has a single mission and a cohesive identity; it is all in the same location, can still communicate informally, but there is enough going on that it needs a more organized approach to getting work done.</a:t>
            </a:r>
          </a:p>
          <a:p>
            <a:r>
              <a:rPr lang="en-GB" sz="1100">
                <a:solidFill>
                  <a:srgbClr val="2F528F"/>
                </a:solidFill>
                <a:latin typeface="Calibri" panose="020F0502020204030204" pitchFamily="34" charset="0"/>
              </a:rPr>
              <a:t>Establishing team collaboration as a fundamental guiding value is essential to successful digital product development. </a:t>
            </a:r>
          </a:p>
          <a:p>
            <a:r>
              <a:rPr lang="en-GB" sz="1100">
                <a:solidFill>
                  <a:srgbClr val="2F528F"/>
                </a:solidFill>
                <a:latin typeface="Calibri" panose="020F0502020204030204" pitchFamily="34" charset="0"/>
              </a:rPr>
              <a:t>The insights of Agile and themes such as Lean are primary in this context.</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highlights: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Product Management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Product architecture can provide architecture models that map to a given digital product profile.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Enterprise Architecture makes interdependencies explicit, assuring an holistic view of the digital product.</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Work Execution Management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Enterprise Architecture is used to depict processes and workflows. In the Team context very simple models can be constructed to help communicate simple to complex workflows and processes - a good way to communicate within a small team.</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Operations Management</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In the Teams context a single digital product may need an architecture model to depict how operations are expected to run while team is working on the continuous delivery of improvements to that product.</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In the Team context Enterprise Architect has a role to assure that risk is understood; given the greater number of people, it also has an additional role to ensure efficacy of communication. </a:t>
            </a:r>
            <a:r>
              <a:rPr lang="en-GB" sz="1100" err="1">
                <a:solidFill>
                  <a:srgbClr val="2F528F"/>
                </a:solidFill>
                <a:latin typeface="Calibri" panose="020F0502020204030204" pitchFamily="34" charset="0"/>
              </a:rPr>
              <a:t>Modeling</a:t>
            </a:r>
            <a:r>
              <a:rPr lang="en-GB" sz="1100">
                <a:solidFill>
                  <a:srgbClr val="2F528F"/>
                </a:solidFill>
                <a:latin typeface="Calibri" panose="020F0502020204030204" pitchFamily="34" charset="0"/>
              </a:rPr>
              <a:t> and documenting become more important in order to have a common shared understanding to support product management, work execution, and operations understanding.</a:t>
            </a:r>
          </a:p>
          <a:p>
            <a:r>
              <a:rPr lang="en-GB" sz="1100">
                <a:solidFill>
                  <a:srgbClr val="2F528F"/>
                </a:solidFill>
                <a:latin typeface="Calibri" panose="020F0502020204030204" pitchFamily="34" charset="0"/>
              </a:rPr>
              <a:t>Also critical in a team environment is ensuring a common and shared approach to requirements understanding to avoid different team members moving on different priorities, the approach should be lightweight communication in full support of the team’s tempo.</a:t>
            </a:r>
          </a:p>
          <a:p>
            <a:r>
              <a:rPr lang="en-GB" sz="1100">
                <a:solidFill>
                  <a:srgbClr val="2F528F"/>
                </a:solidFill>
                <a:latin typeface="Calibri" panose="020F0502020204030204" pitchFamily="34" charset="0"/>
              </a:rPr>
              <a:t>Enterprise Architects should deliver this support in an on-demand, service-oriented manner to meet the operating tempo of the team.      </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4.2.2. Context II: Team</a:t>
            </a:r>
          </a:p>
          <a:p>
            <a:r>
              <a:rPr lang="en-GB" sz="1100">
                <a:solidFill>
                  <a:srgbClr val="2F528F"/>
                </a:solidFill>
                <a:latin typeface="Calibri" panose="020F0502020204030204" pitchFamily="34" charset="0"/>
              </a:rPr>
              <a:t>The team has a single mission and a cohesive identity, but does not need a lot of overhead to get the job</a:t>
            </a:r>
          </a:p>
          <a:p>
            <a:r>
              <a:rPr lang="en-GB" sz="1100">
                <a:solidFill>
                  <a:srgbClr val="2F528F"/>
                </a:solidFill>
                <a:latin typeface="Calibri" panose="020F0502020204030204" pitchFamily="34" charset="0"/>
              </a:rPr>
              <a:t>done. The Team context covers the basic elements necessary for a collaborative product </a:t>
            </a: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37</a:t>
            </a:fld>
            <a:endParaRPr lang="en-GB">
              <a:latin typeface="Calibri" panose="020F0502020204030204" pitchFamily="34" charset="0"/>
            </a:endParaRPr>
          </a:p>
        </p:txBody>
      </p:sp>
    </p:spTree>
    <p:extLst>
      <p:ext uri="{BB962C8B-B14F-4D97-AF65-F5344CB8AC3E}">
        <p14:creationId xmlns:p14="http://schemas.microsoft.com/office/powerpoint/2010/main" val="21727955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1.11c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DPBoKTM</a:t>
            </a:r>
            <a:r>
              <a:rPr lang="en-GB" sz="1100">
                <a:solidFill>
                  <a:srgbClr val="2F528F"/>
                </a:solidFill>
                <a:latin typeface="Calibri" panose="020F0502020204030204" pitchFamily="34" charset="0"/>
              </a:rPr>
              <a:t> Standard.
See : TOGAF® Series Guide: Using the TOGAF Standard in the Digital Enterprise : Page 30 : §4.2.3</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Coordinating a team of teams is a main concern that EAs need to address. It is important to balance over-complex coordination with the need to ensure the success of the digital products, and communication is key to ensure successful collaboration and value delivery.</a:t>
            </a:r>
          </a:p>
          <a:p>
            <a:r>
              <a:rPr lang="en-GB" sz="1100">
                <a:solidFill>
                  <a:srgbClr val="2F528F"/>
                </a:solidFill>
                <a:latin typeface="Calibri" panose="020F0502020204030204" pitchFamily="34" charset="0"/>
              </a:rPr>
              <a:t>The traditional strength of EA increases significantly in value by identifying and enabling essential interactions between teams while minimizing the cognitive load of those interactions for the team members.</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key topics for this context are:</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Organization and cultural factors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These are significant drivers in shaping process design, especially in international enterprises and it might be necessary to respect cultural differences through different means such as altering basic processes, different approaches to stakeholder interaction and management, or altering designs. Enterprise Architecture helps to resolve all of these concerns.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Coordination and process mechanisms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Enterprise Architecture is used to depict processes and control mechanisms, to identify and eliminate choke points and for continuous process improvement.</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Investment and portfolio consequences of a multi-team structure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Enterprise Architectures that depict portfolios critical resources in portfolio management and support portfolio management decision-making.</a:t>
            </a:r>
          </a:p>
          <a:p>
            <a:pPr marL="185595" indent="-185595">
              <a:buFont typeface="Courier New" panose="02070309020205020404" pitchFamily="49" charset="0"/>
              <a:buChar char="o"/>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4.2.3. Context III: Team of Teams</a:t>
            </a:r>
          </a:p>
          <a:p>
            <a:r>
              <a:rPr lang="en-GB" sz="1100">
                <a:solidFill>
                  <a:srgbClr val="2F528F"/>
                </a:solidFill>
                <a:latin typeface="Calibri" panose="020F0502020204030204" pitchFamily="34" charset="0"/>
              </a:rPr>
              <a:t>Coordinating across a team of teams is the main concern that people in an Enterprise Architect role</a:t>
            </a:r>
          </a:p>
          <a:p>
            <a:r>
              <a:rPr lang="en-GB" sz="1100">
                <a:solidFill>
                  <a:srgbClr val="2F528F"/>
                </a:solidFill>
                <a:latin typeface="Calibri" panose="020F0502020204030204" pitchFamily="34" charset="0"/>
              </a:rPr>
              <a:t>need to address using Enterprise Architecture and the TOGAF Standard. Too often, coordination</a:t>
            </a:r>
          </a:p>
          <a:p>
            <a:r>
              <a:rPr lang="en-GB" sz="1100">
                <a:solidFill>
                  <a:srgbClr val="2F528F"/>
                </a:solidFill>
                <a:latin typeface="Calibri" panose="020F0502020204030204" pitchFamily="34" charset="0"/>
              </a:rPr>
              <a:t>mechanisms (such as overly process-centric operating models) degrade team cohesion and</a:t>
            </a:r>
          </a:p>
          <a:p>
            <a:r>
              <a:rPr lang="en-GB" sz="1100">
                <a:solidFill>
                  <a:srgbClr val="2F528F"/>
                </a:solidFill>
                <a:latin typeface="Calibri" panose="020F0502020204030204" pitchFamily="34" charset="0"/>
              </a:rPr>
              <a:t>performance. It is important to balance overcomplex coordination with the need to ensure the success</a:t>
            </a:r>
          </a:p>
          <a:p>
            <a:r>
              <a:rPr lang="en-GB" sz="1100">
                <a:solidFill>
                  <a:srgbClr val="2F528F"/>
                </a:solidFill>
                <a:latin typeface="Calibri" panose="020F0502020204030204" pitchFamily="34" charset="0"/>
              </a:rPr>
              <a:t>of a family of digital products.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Team of Teams context is a natural evolution of the Teams context, but one where the number of</a:t>
            </a:r>
          </a:p>
          <a:p>
            <a:r>
              <a:rPr lang="en-GB" sz="1100">
                <a:solidFill>
                  <a:srgbClr val="2F528F"/>
                </a:solidFill>
                <a:latin typeface="Calibri" panose="020F0502020204030204" pitchFamily="34" charset="0"/>
              </a:rPr>
              <a:t>people and digital products involved generates complexity. Coordinating across a team of teams is the</a:t>
            </a:r>
          </a:p>
          <a:p>
            <a:r>
              <a:rPr lang="en-GB" sz="1100">
                <a:solidFill>
                  <a:srgbClr val="2F528F"/>
                </a:solidFill>
                <a:latin typeface="Calibri" panose="020F0502020204030204" pitchFamily="34" charset="0"/>
              </a:rPr>
              <a:t>main concern and, too often, coordination mechanisms degrade team cohesion and performance.</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38</a:t>
            </a:fld>
            <a:endParaRPr lang="en-GB">
              <a:latin typeface="Calibri" panose="020F0502020204030204" pitchFamily="34" charset="0"/>
            </a:endParaRPr>
          </a:p>
        </p:txBody>
      </p:sp>
    </p:spTree>
    <p:extLst>
      <p:ext uri="{BB962C8B-B14F-4D97-AF65-F5344CB8AC3E}">
        <p14:creationId xmlns:p14="http://schemas.microsoft.com/office/powerpoint/2010/main" val="921758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1.11c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See : TOGAF® Series Guide: Using the TOGAF Standard in the Digital Enterprise : Page 30 : §4.2.3</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Enterprise Architecture expertise can also  be used to remove friction from company operations and growth such as:</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Identifying key drivers for the transition from a unitary team to a team of teams</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Identifying the basics of coordination problems and providing a solution that solves it</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Identifying the basic product/function spectrum of organizational forms</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Identifying important cultural factors and concepts for measuring and changing culture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EA has the additional role of ensuring that the digital products work together, supporting the move from a specific digital product to portfolios of integrated digital products - and:</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Can be applied to support cross-activities and interdependencies between teams following a portfolio view</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Supports cross-activities and interdependencies between teams following a portfolio view in alignment with, and supported by, the IT4IT™ Standard</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Delivers the high-level view and landscape, and identifying the current and target organization maturity level for the digital enterprise</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Supports digital product and service </a:t>
            </a:r>
            <a:r>
              <a:rPr lang="en-GB" sz="1100" err="1">
                <a:solidFill>
                  <a:srgbClr val="2F528F"/>
                </a:solidFill>
                <a:latin typeface="Calibri" panose="020F0502020204030204" pitchFamily="34" charset="0"/>
              </a:rPr>
              <a:t>catalog</a:t>
            </a:r>
            <a:r>
              <a:rPr lang="en-GB" sz="1100">
                <a:solidFill>
                  <a:srgbClr val="2F528F"/>
                </a:solidFill>
                <a:latin typeface="Calibri" panose="020F0502020204030204" pitchFamily="34" charset="0"/>
              </a:rPr>
              <a:t> definition</a:t>
            </a:r>
          </a:p>
          <a:p>
            <a:pPr marL="185595" indent="-185595">
              <a:spcBef>
                <a:spcPts val="217"/>
              </a:spcBef>
              <a:buFont typeface="Courier New" panose="02070309020205020404" pitchFamily="49" charset="0"/>
              <a:buChar char="o"/>
            </a:pPr>
            <a:r>
              <a:rPr lang="en-GB" sz="1100">
                <a:solidFill>
                  <a:srgbClr val="2F528F"/>
                </a:solidFill>
                <a:latin typeface="Calibri" panose="020F0502020204030204" pitchFamily="34" charset="0"/>
              </a:rPr>
              <a:t>Provides capability-based planning and process management guidance</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4.2.3. Context III: Team of Teams</a:t>
            </a:r>
          </a:p>
          <a:p>
            <a:r>
              <a:rPr lang="en-GB" sz="1100">
                <a:solidFill>
                  <a:srgbClr val="2F528F"/>
                </a:solidFill>
                <a:latin typeface="Calibri" panose="020F0502020204030204" pitchFamily="34" charset="0"/>
              </a:rPr>
              <a:t>Coordinating across a team of teams is the main concern that people in an Enterprise Architect role</a:t>
            </a:r>
          </a:p>
          <a:p>
            <a:r>
              <a:rPr lang="en-GB" sz="1100">
                <a:solidFill>
                  <a:srgbClr val="2F528F"/>
                </a:solidFill>
                <a:latin typeface="Calibri" panose="020F0502020204030204" pitchFamily="34" charset="0"/>
              </a:rPr>
              <a:t>need to address using Enterprise Architecture and the TOGAF Standard. Too often, coordination</a:t>
            </a:r>
          </a:p>
          <a:p>
            <a:r>
              <a:rPr lang="en-GB" sz="1100">
                <a:solidFill>
                  <a:srgbClr val="2F528F"/>
                </a:solidFill>
                <a:latin typeface="Calibri" panose="020F0502020204030204" pitchFamily="34" charset="0"/>
              </a:rPr>
              <a:t>mechanisms (such as overly process-centric operating models) degrade team cohesion and</a:t>
            </a:r>
          </a:p>
          <a:p>
            <a:r>
              <a:rPr lang="en-GB" sz="1100">
                <a:solidFill>
                  <a:srgbClr val="2F528F"/>
                </a:solidFill>
                <a:latin typeface="Calibri" panose="020F0502020204030204" pitchFamily="34" charset="0"/>
              </a:rPr>
              <a:t>performance. It is important to balance overcomplex coordination with the need to ensure the success</a:t>
            </a:r>
          </a:p>
          <a:p>
            <a:r>
              <a:rPr lang="en-GB" sz="1100">
                <a:solidFill>
                  <a:srgbClr val="2F528F"/>
                </a:solidFill>
                <a:latin typeface="Calibri" panose="020F0502020204030204" pitchFamily="34" charset="0"/>
              </a:rPr>
              <a:t>of a family of digital products.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Team of Teams context is a natural evolution of the Teams context, but one where the number of</a:t>
            </a:r>
          </a:p>
          <a:p>
            <a:r>
              <a:rPr lang="en-GB" sz="1100">
                <a:solidFill>
                  <a:srgbClr val="2F528F"/>
                </a:solidFill>
                <a:latin typeface="Calibri" panose="020F0502020204030204" pitchFamily="34" charset="0"/>
              </a:rPr>
              <a:t>people and digital products involved generates complexity. Coordinating across a team of teams is the</a:t>
            </a:r>
          </a:p>
          <a:p>
            <a:r>
              <a:rPr lang="en-GB" sz="1100">
                <a:solidFill>
                  <a:srgbClr val="2F528F"/>
                </a:solidFill>
                <a:latin typeface="Calibri" panose="020F0502020204030204" pitchFamily="34" charset="0"/>
              </a:rPr>
              <a:t>main concern and, too often, coordination mechanisms degrade team cohesion and performance.</a:t>
            </a:r>
          </a:p>
          <a:p>
            <a:r>
              <a:rPr lang="en-GB" sz="1100">
                <a:solidFill>
                  <a:srgbClr val="2F528F"/>
                </a:solidFill>
                <a:latin typeface="Calibri" panose="020F0502020204030204" pitchFamily="34" charset="0"/>
              </a:rPr>
              <a:t>Communication is again key to ensure successful collaboration and value delivery.</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Team of Teams context is where the traditional strengths of Enterprise Architecture increase</a:t>
            </a:r>
          </a:p>
          <a:p>
            <a:r>
              <a:rPr lang="en-GB" sz="1100">
                <a:solidFill>
                  <a:srgbClr val="2F528F"/>
                </a:solidFill>
                <a:latin typeface="Calibri" panose="020F0502020204030204" pitchFamily="34" charset="0"/>
              </a:rPr>
              <a:t>... CONTINUES ... SEE REFERENCE SPECIFIED</a:t>
            </a: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39</a:t>
            </a:fld>
            <a:endParaRPr lang="en-GB">
              <a:latin typeface="Calibri" panose="020F0502020204030204" pitchFamily="34" charset="0"/>
            </a:endParaRPr>
          </a:p>
        </p:txBody>
      </p:sp>
    </p:spTree>
    <p:extLst>
      <p:ext uri="{BB962C8B-B14F-4D97-AF65-F5344CB8AC3E}">
        <p14:creationId xmlns:p14="http://schemas.microsoft.com/office/powerpoint/2010/main" val="3761146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1.1a : Explain why guiding effective change is the purpose of Enterprise Architecture.
See : TOGAF® Series Guide: A Practitioners’ Approach to Developing Enterprise Architecture Following the TOGAF® ADM : Page 8 : §3.1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EA must describe the future state to enable understanding of what</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must be done to meet the Enterprise’s:</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goals</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objective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mission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vision </a:t>
            </a:r>
          </a:p>
          <a:p>
            <a:r>
              <a:rPr lang="en-GB" sz="1100">
                <a:solidFill>
                  <a:srgbClr val="2F528F"/>
                </a:solidFill>
                <a:latin typeface="Calibri" panose="020F0502020204030204" pitchFamily="34" charset="0"/>
                <a:cs typeface="Calibri" panose="020F0502020204030204" pitchFamily="34" charset="0"/>
              </a:rPr>
              <a:t>A good EA facilitates effective: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governance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management</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risk management</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exploitation opportunities</a:t>
            </a:r>
          </a:p>
          <a:p>
            <a:pPr>
              <a:tabLst>
                <a:tab pos="1653167" algn="l"/>
              </a:tabLst>
            </a:pPr>
            <a:endParaRPr lang="en-GB" sz="1100">
              <a:solidFill>
                <a:srgbClr val="2F528F"/>
              </a:solidFill>
              <a:latin typeface="Calibri" panose="020F0502020204030204" pitchFamily="34" charset="0"/>
              <a:cs typeface="Calibri" panose="020F0502020204030204" pitchFamily="34" charset="0"/>
            </a:endParaRPr>
          </a:p>
          <a:p>
            <a:pPr>
              <a:tabLst>
                <a:tab pos="1653167" algn="l"/>
              </a:tabLst>
            </a:pPr>
            <a:r>
              <a:rPr lang="en-GB" sz="1100">
                <a:solidFill>
                  <a:srgbClr val="2F528F"/>
                </a:solidFill>
                <a:latin typeface="Calibri" panose="020F0502020204030204" pitchFamily="34" charset="0"/>
                <a:cs typeface="Calibri" panose="020F0502020204030204" pitchFamily="34" charset="0"/>
              </a:rPr>
              <a:t>What must change = The gap between the Enterprise’s current and future state highlights.</a:t>
            </a:r>
          </a:p>
          <a:p>
            <a:r>
              <a:rPr lang="en-GB" sz="1100">
                <a:solidFill>
                  <a:srgbClr val="2F528F"/>
                </a:solidFill>
                <a:latin typeface="Calibri" panose="020F0502020204030204" pitchFamily="34" charset="0"/>
                <a:cs typeface="Calibri" panose="020F0502020204030204" pitchFamily="34" charset="0"/>
              </a:rPr>
              <a:t>The Gaps List makes obvious what must change and the implications :</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is the proposed project in alignment with what is needed?</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in alignment with priority?</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in alignment with the complete set of goals and objectives?</a:t>
            </a:r>
          </a:p>
          <a:p>
            <a:r>
              <a:rPr lang="en-GB" sz="1100">
                <a:solidFill>
                  <a:srgbClr val="2F528F"/>
                </a:solidFill>
                <a:latin typeface="Calibri" panose="020F0502020204030204" pitchFamily="34" charset="0"/>
                <a:cs typeface="Calibri" panose="020F0502020204030204" pitchFamily="34" charset="0"/>
              </a:rPr>
              <a:t>The same concepts address both big and little questions – the: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methods</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techniques</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frameworks </a:t>
            </a:r>
          </a:p>
          <a:p>
            <a:r>
              <a:rPr lang="en-GB" sz="1100">
                <a:solidFill>
                  <a:srgbClr val="2F528F"/>
                </a:solidFill>
                <a:latin typeface="Calibri" panose="020F0502020204030204" pitchFamily="34" charset="0"/>
                <a:cs typeface="Calibri" panose="020F0502020204030204" pitchFamily="34" charset="0"/>
              </a:rPr>
              <a:t>readily address the end state, preference trade-off, and value realization.</a:t>
            </a:r>
          </a:p>
          <a:p>
            <a:r>
              <a:rPr lang="en-GB" sz="1100">
                <a:solidFill>
                  <a:srgbClr val="2F528F"/>
                </a:solidFill>
                <a:latin typeface="Calibri" panose="020F0502020204030204" pitchFamily="34" charset="0"/>
                <a:cs typeface="Calibri" panose="020F0502020204030204" pitchFamily="34" charset="0"/>
              </a:rPr>
              <a:t>The essential difference is what the documented architecture looks like. </a:t>
            </a:r>
          </a:p>
          <a:p>
            <a:r>
              <a:rPr lang="en-GB" sz="1100">
                <a:solidFill>
                  <a:srgbClr val="2F528F"/>
                </a:solidFill>
                <a:latin typeface="Calibri" panose="020F0502020204030204" pitchFamily="34" charset="0"/>
                <a:cs typeface="Calibri" panose="020F0502020204030204" pitchFamily="34" charset="0"/>
              </a:rPr>
              <a:t> While the  scope of the system varies, all of the concepts remain the same.</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3.1 Why is it Important to Develop an Enterprise Architecture?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An EA is developed for one very simple reason: to guide effective change. </a:t>
            </a:r>
          </a:p>
          <a:p>
            <a:r>
              <a:rPr lang="en-GB" sz="1100" b="0" i="0" u="none" strike="noStrike" baseline="0">
                <a:solidFill>
                  <a:srgbClr val="2F528F"/>
                </a:solidFill>
                <a:latin typeface="Calibri" panose="020F0502020204030204" pitchFamily="34" charset="0"/>
              </a:rPr>
              <a:t>All Enterprises are seeking to improve. Regardless of whether it is a public, private, or social Enterprise, there is a need for deliberate, effective change to improve. Improvement can be shareholder value or agility for a private Enterprise, mandate-based value proposition or efficiency for a public Enterprise, or simply an improvement of mission for a social Enterprise. </a:t>
            </a:r>
          </a:p>
          <a:p>
            <a:r>
              <a:rPr lang="en-GB" sz="1100" b="0" i="0" u="none" strike="noStrike" baseline="0">
                <a:solidFill>
                  <a:srgbClr val="2F528F"/>
                </a:solidFill>
                <a:latin typeface="Calibri" panose="020F0502020204030204" pitchFamily="34" charset="0"/>
              </a:rPr>
              <a:t>Guidance on effective change will take place during the activity to realize the approved EA. During implementation, EA is used by the stakeholders to govern change. The first part of governance is to direct change activity – align the change with the optimal path to realizing the expected value. The second part of governance is to control the change activity – ensuring the </a:t>
            </a:r>
          </a:p>
          <a:p>
            <a:r>
              <a:rPr lang="en-GB" sz="1100" b="0" i="0" u="none" strike="noStrike" baseline="0">
                <a:solidFill>
                  <a:srgbClr val="2F528F"/>
                </a:solidFill>
                <a:latin typeface="Calibri" panose="020F0502020204030204" pitchFamily="34" charset="0"/>
              </a:rPr>
              <a:t>... CONTINUES ... SEE REFERENCE SPECIFIED</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a:t>
            </a:fld>
            <a:endParaRPr lang="en-GB">
              <a:latin typeface="Calibri" panose="020F0502020204030204" pitchFamily="34" charset="0"/>
            </a:endParaRPr>
          </a:p>
        </p:txBody>
      </p:sp>
    </p:spTree>
    <p:extLst>
      <p:ext uri="{BB962C8B-B14F-4D97-AF65-F5344CB8AC3E}">
        <p14:creationId xmlns:p14="http://schemas.microsoft.com/office/powerpoint/2010/main" val="23002571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1.11d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DPBoKTM</a:t>
            </a:r>
            <a:r>
              <a:rPr lang="en-GB" sz="1100">
                <a:solidFill>
                  <a:srgbClr val="2F528F"/>
                </a:solidFill>
                <a:latin typeface="Calibri" panose="020F0502020204030204" pitchFamily="34" charset="0"/>
              </a:rPr>
              <a:t> Standard.
See : TOGAF® Series Guide: Using the TOGAF Standard in the Digital Enterprise : Page 31 : §4.2.4</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Enabling an enduring enterprise that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may or may not address but is relevant and can be leveraged from TOGAF Standard guidance and experience includes: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Establishing additional feedback mechanisms for steering, managing risk, and assuring performance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Founding and maturing information management across the company</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Fostering an architecture-driven and portfolio management culture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Specific areas of supporting strategy/portfolio/projects/solution delivery that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guidance and experience includes are: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Defining architecture as a competency area</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Defining concepts, quality levels, and implementation guidance for architecture, digital strategy, and portfolio creation and management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Defining and establishing Agile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Implementing the TOGAF Governance Framework to support digital governance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Providing architectural guidance to evolve data from information to knowledge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Providing support in the creation and connectedness between portfolios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Adapting an existing or new  capability to support an Agile approach</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Adapting TOGAF to fit its delivery style into Agile approaches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Providing the required capabilities to deliver the digital offering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Supporting product and service digitalization</a:t>
            </a:r>
          </a:p>
          <a:p>
            <a:pPr marL="309324" indent="-309324">
              <a:buFont typeface="Courier New" panose="02070309020205020404" pitchFamily="49" charset="0"/>
              <a:buChar char="o"/>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4.2.4. Context IV: Enduring Enterprise</a:t>
            </a:r>
          </a:p>
          <a:p>
            <a:r>
              <a:rPr lang="en-GB" sz="1100">
                <a:solidFill>
                  <a:srgbClr val="2F528F"/>
                </a:solidFill>
                <a:latin typeface="Calibri" panose="020F0502020204030204" pitchFamily="34" charset="0"/>
              </a:rPr>
              <a:t>The Enduring Enterprise context is about how to manage an enterprise that has been successful and is</a:t>
            </a:r>
          </a:p>
          <a:p>
            <a:r>
              <a:rPr lang="en-GB" sz="1100">
                <a:solidFill>
                  <a:srgbClr val="2F528F"/>
                </a:solidFill>
                <a:latin typeface="Calibri" panose="020F0502020204030204" pitchFamily="34" charset="0"/>
              </a:rPr>
              <a:t>now faced with the realities of operating a sustainable business over periods of time longer than the</a:t>
            </a:r>
          </a:p>
          <a:p>
            <a:r>
              <a:rPr lang="en-GB" sz="1100">
                <a:solidFill>
                  <a:srgbClr val="2F528F"/>
                </a:solidFill>
                <a:latin typeface="Calibri" panose="020F0502020204030204" pitchFamily="34" charset="0"/>
              </a:rPr>
              <a:t>next product cycle; see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(see Referenced Documents), Section 6.4: “However, what</a:t>
            </a:r>
          </a:p>
          <a:p>
            <a:r>
              <a:rPr lang="en-GB" sz="1100">
                <a:solidFill>
                  <a:srgbClr val="2F528F"/>
                </a:solidFill>
                <a:latin typeface="Calibri" panose="020F0502020204030204" pitchFamily="34" charset="0"/>
              </a:rPr>
              <a:t>may be less obvious is that scaling up in size also means scaling out in terms of timeframes: concern for</a:t>
            </a:r>
          </a:p>
          <a:p>
            <a:r>
              <a:rPr lang="en-GB" sz="1100">
                <a:solidFill>
                  <a:srgbClr val="2F528F"/>
                </a:solidFill>
                <a:latin typeface="Calibri" panose="020F0502020204030204" pitchFamily="34" charset="0"/>
              </a:rPr>
              <a:t>the past and the future extend further and further in each direction. Organizational history is an</a:t>
            </a:r>
          </a:p>
          <a:p>
            <a:r>
              <a:rPr lang="en-GB" sz="1100">
                <a:solidFill>
                  <a:srgbClr val="2F528F"/>
                </a:solidFill>
                <a:latin typeface="Calibri" panose="020F0502020204030204" pitchFamily="34" charset="0"/>
              </a:rPr>
              <a:t>increasing factor, and the need to manage this knowledge base can’t be ignored. The organization is</a:t>
            </a:r>
          </a:p>
          <a:p>
            <a:r>
              <a:rPr lang="en-GB" sz="1100">
                <a:solidFill>
                  <a:srgbClr val="2F528F"/>
                </a:solidFill>
                <a:latin typeface="Calibri" panose="020F0502020204030204" pitchFamily="34" charset="0"/>
              </a:rPr>
              <a:t>fulfilling responsibilities set in place by those no longer present and is building product and </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40</a:t>
            </a:fld>
            <a:endParaRPr lang="en-GB">
              <a:latin typeface="Calibri" panose="020F0502020204030204" pitchFamily="34" charset="0"/>
            </a:endParaRPr>
          </a:p>
        </p:txBody>
      </p:sp>
    </p:spTree>
    <p:extLst>
      <p:ext uri="{BB962C8B-B14F-4D97-AF65-F5344CB8AC3E}">
        <p14:creationId xmlns:p14="http://schemas.microsoft.com/office/powerpoint/2010/main" val="8605305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Q-26
Level=2 : L.O.= 1.11d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rPr>
              <a:t>DPBoKTM</a:t>
            </a:r>
            <a:r>
              <a:rPr lang="en-GB" sz="1100">
                <a:solidFill>
                  <a:srgbClr val="2F528F"/>
                </a:solidFill>
                <a:latin typeface="Calibri" panose="020F0502020204030204" pitchFamily="34" charset="0"/>
              </a:rPr>
              <a:t> Standard.
See : TOGAF® Standard, 10th Edition, 2022® Series Guide: Using the TOGAF Standard in the Digital Enterprise : Page 31 : §4.2.4</a:t>
            </a:r>
          </a:p>
          <a:p>
            <a:pPr>
              <a:tabLst>
                <a:tab pos="486327" algn="l"/>
              </a:tabLst>
            </a:pPr>
            <a:endParaRPr lang="en-GB" sz="1100">
              <a:solidFill>
                <a:srgbClr val="2F528F"/>
              </a:solidFill>
              <a:latin typeface="Calibri" panose="020F0502020204030204" pitchFamily="34" charset="0"/>
            </a:endParaRPr>
          </a:p>
          <a:p>
            <a:pPr>
              <a:tabLst>
                <a:tab pos="486327" algn="l"/>
              </a:tabLst>
            </a:pPr>
            <a:r>
              <a:rPr lang="en-GB" sz="1100">
                <a:solidFill>
                  <a:srgbClr val="2F528F"/>
                </a:solidFill>
                <a:latin typeface="Calibri" panose="020F0502020204030204" pitchFamily="34" charset="0"/>
              </a:rPr>
              <a:t>Specific areas of supporting strategy/portfolio/projects/solution delivery that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may or may not address but are relevant and can be leveraged from Enterprise Architecture and the TOGAF® Standard guidance and experience include:</a:t>
            </a:r>
          </a:p>
          <a:p>
            <a:pPr marL="886730" lvl="1" indent="-195905">
              <a:tabLst>
                <a:tab pos="391811" algn="l"/>
              </a:tabLst>
            </a:pPr>
            <a:r>
              <a:rPr lang="en-GB" sz="1100">
                <a:solidFill>
                  <a:srgbClr val="2F528F"/>
                </a:solidFill>
                <a:latin typeface="Calibri" panose="020F0502020204030204" pitchFamily="34" charset="0"/>
              </a:rPr>
              <a:t>Defining architecture as a competency area</a:t>
            </a:r>
          </a:p>
          <a:p>
            <a:pPr marL="886730" lvl="1" indent="-195905">
              <a:tabLst>
                <a:tab pos="391811" algn="l"/>
              </a:tabLst>
            </a:pPr>
            <a:r>
              <a:rPr lang="en-GB" sz="1100">
                <a:solidFill>
                  <a:srgbClr val="2F528F"/>
                </a:solidFill>
                <a:latin typeface="Calibri" panose="020F0502020204030204" pitchFamily="34" charset="0"/>
              </a:rPr>
              <a:t>Defining concepts, quality levels, and implementation guidance for architecture, digital strategy,</a:t>
            </a:r>
          </a:p>
          <a:p>
            <a:pPr marL="690825" lvl="1" indent="0">
              <a:buNone/>
              <a:tabLst>
                <a:tab pos="391811" algn="l"/>
              </a:tabLst>
            </a:pPr>
            <a:r>
              <a:rPr lang="en-GB" sz="1100">
                <a:solidFill>
                  <a:srgbClr val="2F528F"/>
                </a:solidFill>
                <a:latin typeface="Calibri" panose="020F0502020204030204" pitchFamily="34" charset="0"/>
              </a:rPr>
              <a:t>	and portfolio creation and management</a:t>
            </a:r>
          </a:p>
          <a:p>
            <a:pPr marL="886730" lvl="1" indent="-195905">
              <a:tabLst>
                <a:tab pos="391811" algn="l"/>
              </a:tabLst>
            </a:pPr>
            <a:r>
              <a:rPr lang="en-GB" sz="1100">
                <a:solidFill>
                  <a:srgbClr val="2F528F"/>
                </a:solidFill>
                <a:latin typeface="Calibri" panose="020F0502020204030204" pitchFamily="34" charset="0"/>
              </a:rPr>
              <a:t>Defining and establishing Agile Enterprise Architecture</a:t>
            </a:r>
          </a:p>
          <a:p>
            <a:pPr marL="886730" lvl="1" indent="-195905">
              <a:tabLst>
                <a:tab pos="391811" algn="l"/>
              </a:tabLst>
            </a:pPr>
            <a:r>
              <a:rPr lang="en-GB" sz="1100">
                <a:solidFill>
                  <a:srgbClr val="2F528F"/>
                </a:solidFill>
                <a:latin typeface="Calibri" panose="020F0502020204030204" pitchFamily="34" charset="0"/>
              </a:rPr>
              <a:t>Implementing Enterprise Architecture and the TOGAF Standard Governance Framework to support digital governance</a:t>
            </a:r>
          </a:p>
          <a:p>
            <a:pPr marL="886730" lvl="1" indent="-195905">
              <a:tabLst>
                <a:tab pos="391811" algn="l"/>
              </a:tabLst>
            </a:pPr>
            <a:r>
              <a:rPr lang="en-GB" sz="1100">
                <a:solidFill>
                  <a:srgbClr val="2F528F"/>
                </a:solidFill>
                <a:latin typeface="Calibri" panose="020F0502020204030204" pitchFamily="34" charset="0"/>
              </a:rPr>
              <a:t>Providing architectural guidance that evolves data from information into knowledge that provides value to the company and adapting the trio to </a:t>
            </a:r>
            <a:r>
              <a:rPr lang="en-GB" sz="1100" err="1">
                <a:solidFill>
                  <a:srgbClr val="2F528F"/>
                </a:solidFill>
                <a:latin typeface="Calibri" panose="020F0502020204030204" pitchFamily="34" charset="0"/>
              </a:rPr>
              <a:t>fulfill</a:t>
            </a:r>
            <a:r>
              <a:rPr lang="en-GB" sz="1100">
                <a:solidFill>
                  <a:srgbClr val="2F528F"/>
                </a:solidFill>
                <a:latin typeface="Calibri" panose="020F0502020204030204" pitchFamily="34" charset="0"/>
              </a:rPr>
              <a:t> digital enterprise needs</a:t>
            </a:r>
          </a:p>
          <a:p>
            <a:pPr marL="886730" lvl="1" indent="-195905">
              <a:tabLst>
                <a:tab pos="391811" algn="l"/>
              </a:tabLst>
            </a:pPr>
            <a:r>
              <a:rPr lang="en-GB" sz="1100">
                <a:solidFill>
                  <a:srgbClr val="2F528F"/>
                </a:solidFill>
                <a:latin typeface="Calibri" panose="020F0502020204030204" pitchFamily="34" charset="0"/>
              </a:rPr>
              <a:t>Providing portfolio support in the creation and connectedness between portfolios</a:t>
            </a:r>
          </a:p>
          <a:p>
            <a:pPr marL="886730" lvl="1" indent="-195905">
              <a:tabLst>
                <a:tab pos="391811" algn="l"/>
              </a:tabLst>
            </a:pPr>
            <a:r>
              <a:rPr lang="en-GB" sz="1100">
                <a:solidFill>
                  <a:srgbClr val="2F528F"/>
                </a:solidFill>
                <a:latin typeface="Calibri" panose="020F0502020204030204" pitchFamily="34" charset="0"/>
              </a:rPr>
              <a:t>Adapting an existing or new Enterprise Architecture capability to support an Agile and digital organization</a:t>
            </a:r>
          </a:p>
          <a:p>
            <a:pPr marL="886730" lvl="1" indent="-195905">
              <a:tabLst>
                <a:tab pos="391811" algn="l"/>
              </a:tabLst>
            </a:pPr>
            <a:r>
              <a:rPr lang="en-GB" sz="1100">
                <a:solidFill>
                  <a:srgbClr val="2F528F"/>
                </a:solidFill>
                <a:latin typeface="Calibri" panose="020F0502020204030204" pitchFamily="34" charset="0"/>
              </a:rPr>
              <a:t>Adapting Enterprise Architecture and the TOGAF Standard to fit its delivery style into Agile approaches and digital product creation and offerings </a:t>
            </a:r>
          </a:p>
          <a:p>
            <a:pPr marL="886730" lvl="1" indent="-195905">
              <a:tabLst>
                <a:tab pos="391811" algn="l"/>
              </a:tabLst>
            </a:pPr>
            <a:r>
              <a:rPr lang="en-GB" sz="1100">
                <a:solidFill>
                  <a:srgbClr val="2F528F"/>
                </a:solidFill>
                <a:latin typeface="Calibri" panose="020F0502020204030204" pitchFamily="34" charset="0"/>
              </a:rPr>
              <a:t>Adapting Enterprise Architecture to support business strategies that are digital, and providing the required capabilities to deliver the digital offering, as well as supporting product and service digitalization</a:t>
            </a:r>
          </a:p>
          <a:p>
            <a:pPr marL="309324" indent="-309324">
              <a:buFont typeface="Courier New" panose="02070309020205020404" pitchFamily="49" charset="0"/>
              <a:buChar char="o"/>
            </a:pPr>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4.2.4. Context IV: Enduring Enterprise</a:t>
            </a:r>
          </a:p>
          <a:p>
            <a:r>
              <a:rPr lang="en-GB" sz="1100">
                <a:solidFill>
                  <a:srgbClr val="2F528F"/>
                </a:solidFill>
                <a:latin typeface="Calibri" panose="020F0502020204030204" pitchFamily="34" charset="0"/>
              </a:rPr>
              <a:t>The Enduring Enterprise context is about how to manage an enterprise that has been successful and is</a:t>
            </a:r>
          </a:p>
          <a:p>
            <a:r>
              <a:rPr lang="en-GB" sz="1100">
                <a:solidFill>
                  <a:srgbClr val="2F528F"/>
                </a:solidFill>
                <a:latin typeface="Calibri" panose="020F0502020204030204" pitchFamily="34" charset="0"/>
              </a:rPr>
              <a:t>now faced with the realities of operating a sustainable business over periods of time longer than the</a:t>
            </a:r>
          </a:p>
          <a:p>
            <a:r>
              <a:rPr lang="en-GB" sz="1100">
                <a:solidFill>
                  <a:srgbClr val="2F528F"/>
                </a:solidFill>
                <a:latin typeface="Calibri" panose="020F0502020204030204" pitchFamily="34" charset="0"/>
              </a:rPr>
              <a:t>next product cycle; see the </a:t>
            </a:r>
            <a:r>
              <a:rPr lang="en-GB" sz="1100" err="1">
                <a:solidFill>
                  <a:srgbClr val="2F528F"/>
                </a:solidFill>
                <a:latin typeface="Calibri" panose="020F0502020204030204" pitchFamily="34" charset="0"/>
              </a:rPr>
              <a:t>DPBoK</a:t>
            </a:r>
            <a:r>
              <a:rPr lang="en-GB" sz="1100">
                <a:solidFill>
                  <a:srgbClr val="2F528F"/>
                </a:solidFill>
                <a:latin typeface="Calibri" panose="020F0502020204030204" pitchFamily="34" charset="0"/>
              </a:rPr>
              <a:t> Standard (see Referenced Documents), Section 6.4: “However, what</a:t>
            </a:r>
          </a:p>
          <a:p>
            <a:r>
              <a:rPr lang="en-GB" sz="1100">
                <a:solidFill>
                  <a:srgbClr val="2F528F"/>
                </a:solidFill>
                <a:latin typeface="Calibri" panose="020F0502020204030204" pitchFamily="34" charset="0"/>
              </a:rPr>
              <a:t>may be less obvious is that scaling up in size also means scaling out in terms of timeframes: concern for</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41</a:t>
            </a:fld>
            <a:endParaRPr lang="en-GB">
              <a:latin typeface="Calibri" panose="020F0502020204030204" pitchFamily="34" charset="0"/>
            </a:endParaRPr>
          </a:p>
        </p:txBody>
      </p:sp>
    </p:spTree>
    <p:extLst>
      <p:ext uri="{BB962C8B-B14F-4D97-AF65-F5344CB8AC3E}">
        <p14:creationId xmlns:p14="http://schemas.microsoft.com/office/powerpoint/2010/main" val="29829586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2.1a : Explain how to identify stakeholders their concerns views and the communication involved.
See : TOGAF® Series Guide: A Practitioners’ Approach to Developing Enterprise Architecture Following the TOGAF® ADM : Page 17 : §3.3.1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From a practical perspective, consider:</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Stakeholder -someone who has approval rights in the Target Architecture being explored by the current Architecture Project, and subsequently has decision rights to the suitability of the implementation</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Concern - a consistent set of subjects that capture the stakeholder’s interests and act to consolidate requirements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View - a representation of the EA Landscape that addresses a set of stakeholder’s concerns; either:</a:t>
            </a:r>
          </a:p>
          <a:p>
            <a:pPr marL="680514" lvl="1" indent="-185595">
              <a:buFont typeface="Arial" panose="020B0604020202020204" pitchFamily="34" charset="0"/>
              <a:buChar char="•"/>
            </a:pPr>
            <a:r>
              <a:rPr lang="en-GB" sz="1100">
                <a:solidFill>
                  <a:srgbClr val="2F528F"/>
                </a:solidFill>
                <a:latin typeface="Calibri" panose="020F0502020204030204" pitchFamily="34" charset="0"/>
              </a:rPr>
              <a:t>describe how the architecture addresses the concerns or </a:t>
            </a:r>
          </a:p>
          <a:p>
            <a:pPr marL="680514" lvl="1" indent="-185595">
              <a:buFont typeface="Arial" panose="020B0604020202020204" pitchFamily="34" charset="0"/>
              <a:buChar char="•"/>
            </a:pPr>
            <a:r>
              <a:rPr lang="en-GB" sz="1100">
                <a:solidFill>
                  <a:srgbClr val="2F528F"/>
                </a:solidFill>
                <a:latin typeface="Calibri" panose="020F0502020204030204" pitchFamily="34" charset="0"/>
              </a:rPr>
              <a:t>demonstrate how the associated requirements are met</a:t>
            </a:r>
          </a:p>
          <a:p>
            <a:pPr marL="0" lvl="1"/>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Architecture Project provides context for both the development of new architecture </a:t>
            </a:r>
            <a:r>
              <a:rPr lang="en-GB" sz="1100" u="sng">
                <a:solidFill>
                  <a:srgbClr val="2F528F"/>
                </a:solidFill>
                <a:latin typeface="Calibri" panose="020F0502020204030204" pitchFamily="34" charset="0"/>
              </a:rPr>
              <a:t>and</a:t>
            </a:r>
            <a:r>
              <a:rPr lang="en-GB" sz="1100">
                <a:solidFill>
                  <a:srgbClr val="2F528F"/>
                </a:solidFill>
                <a:latin typeface="Calibri" panose="020F0502020204030204" pitchFamily="34" charset="0"/>
              </a:rPr>
              <a:t> the change to realize it.</a:t>
            </a:r>
          </a:p>
          <a:p>
            <a:pPr marL="0" lvl="1" indent="0">
              <a:buNone/>
            </a:pPr>
            <a:r>
              <a:rPr lang="en-GB" sz="1100">
                <a:solidFill>
                  <a:srgbClr val="2F528F"/>
                </a:solidFill>
                <a:latin typeface="Calibri" panose="020F0502020204030204" pitchFamily="34" charset="0"/>
              </a:rPr>
              <a:t>Although stakeholders, views, and concerns are often explained in terms of a single architecture, an EA Landscape will actually contain multiple discrete architectures, separated by:</a:t>
            </a:r>
          </a:p>
          <a:p>
            <a:pPr marL="185595" lvl="1" indent="-185595"/>
            <a:r>
              <a:rPr lang="en-GB" sz="1100">
                <a:solidFill>
                  <a:srgbClr val="2F528F"/>
                </a:solidFill>
                <a:latin typeface="Calibri" panose="020F0502020204030204" pitchFamily="34" charset="0"/>
              </a:rPr>
              <a:t>Purpose</a:t>
            </a:r>
          </a:p>
          <a:p>
            <a:pPr marL="185595" lvl="1" indent="-185595"/>
            <a:r>
              <a:rPr lang="en-GB" sz="1100">
                <a:solidFill>
                  <a:srgbClr val="2F528F"/>
                </a:solidFill>
                <a:latin typeface="Calibri" panose="020F0502020204030204" pitchFamily="34" charset="0"/>
              </a:rPr>
              <a:t>Detail</a:t>
            </a:r>
          </a:p>
          <a:p>
            <a:pPr marL="185595" lvl="1" indent="-185595"/>
            <a:r>
              <a:rPr lang="en-GB" sz="1100">
                <a:solidFill>
                  <a:srgbClr val="2F528F"/>
                </a:solidFill>
                <a:latin typeface="Calibri" panose="020F0502020204030204" pitchFamily="34" charset="0"/>
              </a:rPr>
              <a:t>Breadth</a:t>
            </a:r>
          </a:p>
          <a:p>
            <a:pPr marL="185595" lvl="1" indent="-185595"/>
            <a:r>
              <a:rPr lang="en-GB" sz="1100">
                <a:solidFill>
                  <a:srgbClr val="2F528F"/>
                </a:solidFill>
                <a:latin typeface="Calibri" panose="020F0502020204030204" pitchFamily="34" charset="0"/>
              </a:rPr>
              <a:t>Time</a:t>
            </a:r>
          </a:p>
          <a:p>
            <a:pPr marL="185595" lvl="1" indent="-185595"/>
            <a:r>
              <a:rPr lang="en-GB" sz="1100">
                <a:solidFill>
                  <a:srgbClr val="2F528F"/>
                </a:solidFill>
                <a:latin typeface="Calibri" panose="020F0502020204030204" pitchFamily="34" charset="0"/>
              </a:rPr>
              <a:t>Recency</a:t>
            </a:r>
          </a:p>
          <a:p>
            <a:pPr marL="185595" lvl="1" indent="-185595"/>
            <a:r>
              <a:rPr lang="en-GB" sz="1100">
                <a:solidFill>
                  <a:srgbClr val="2F528F"/>
                </a:solidFill>
                <a:latin typeface="Calibri" panose="020F0502020204030204" pitchFamily="34" charset="0"/>
              </a:rPr>
              <a:t>Contextualized by architecture states:</a:t>
            </a:r>
          </a:p>
          <a:p>
            <a:pPr marL="680514" lvl="2" indent="-185595">
              <a:buFont typeface="Arial" panose="020B0604020202020204" pitchFamily="34" charset="0"/>
              <a:buChar char="•"/>
            </a:pPr>
            <a:r>
              <a:rPr lang="en-GB" sz="1100">
                <a:solidFill>
                  <a:srgbClr val="2F528F"/>
                </a:solidFill>
                <a:latin typeface="Calibri" panose="020F0502020204030204" pitchFamily="34" charset="0"/>
              </a:rPr>
              <a:t>Current</a:t>
            </a:r>
          </a:p>
          <a:p>
            <a:pPr marL="680514" lvl="2" indent="-185595">
              <a:buFont typeface="Arial" panose="020B0604020202020204" pitchFamily="34" charset="0"/>
              <a:buChar char="•"/>
            </a:pPr>
            <a:r>
              <a:rPr lang="en-GB" sz="1100">
                <a:solidFill>
                  <a:srgbClr val="2F528F"/>
                </a:solidFill>
                <a:latin typeface="Calibri" panose="020F0502020204030204" pitchFamily="34" charset="0"/>
              </a:rPr>
              <a:t>Transition(s)</a:t>
            </a:r>
          </a:p>
          <a:p>
            <a:pPr marL="680514" lvl="2" indent="-185595">
              <a:buFont typeface="Arial" panose="020B0604020202020204" pitchFamily="34" charset="0"/>
              <a:buChar char="•"/>
            </a:pPr>
            <a:r>
              <a:rPr lang="en-GB" sz="1100">
                <a:solidFill>
                  <a:srgbClr val="2F528F"/>
                </a:solidFill>
                <a:latin typeface="Calibri" panose="020F0502020204030204" pitchFamily="34" charset="0"/>
              </a:rPr>
              <a:t>Target</a:t>
            </a:r>
          </a:p>
          <a:p>
            <a:pPr marL="0" lvl="1" indent="0">
              <a:buNone/>
            </a:pPr>
            <a:r>
              <a:rPr lang="en-GB" sz="1100">
                <a:solidFill>
                  <a:srgbClr val="2F528F"/>
                </a:solidFill>
                <a:latin typeface="Calibri" panose="020F0502020204030204" pitchFamily="34" charset="0"/>
              </a:rPr>
              <a:t>The EA preserves the stakeholder’s concern in the view…the view communicates with the stakeholder and how the architecture will address their</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concern giving something useful to govern against.</a:t>
            </a:r>
          </a:p>
          <a:p>
            <a:pPr marL="0" lvl="1" indent="0">
              <a:buNone/>
            </a:pPr>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42</a:t>
            </a:fld>
            <a:endParaRPr lang="en-GB">
              <a:latin typeface="Calibri" panose="020F0502020204030204" pitchFamily="34" charset="0"/>
            </a:endParaRPr>
          </a:p>
        </p:txBody>
      </p:sp>
    </p:spTree>
    <p:extLst>
      <p:ext uri="{BB962C8B-B14F-4D97-AF65-F5344CB8AC3E}">
        <p14:creationId xmlns:p14="http://schemas.microsoft.com/office/powerpoint/2010/main" val="7997475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2.1a : Explain how to identify stakeholders, their concerns and views, and the communication involved.
See : TOGAF® Series Guide: A Practitioners’ Approach to Developing Enterprise Architecture Following the TOGAF® ADM : Page 17 : §3.3.1</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Stakeholder’s power, interest, and requirements </a:t>
            </a:r>
          </a:p>
          <a:p>
            <a:r>
              <a:rPr lang="en-GB" sz="1100">
                <a:solidFill>
                  <a:srgbClr val="2F528F"/>
                </a:solidFill>
                <a:latin typeface="Calibri" panose="020F0502020204030204" pitchFamily="34" charset="0"/>
              </a:rPr>
              <a:t>Most requirements will cluster in six to nine topic areas: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Agility</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Efficiency</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IT complexity</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Customer journey</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Effectiveness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Value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Enterprise priorities and EAs confirm consistency of requirement within a stakeholder’s concern.</a:t>
            </a:r>
          </a:p>
          <a:p>
            <a:r>
              <a:rPr lang="en-GB" sz="1100">
                <a:solidFill>
                  <a:srgbClr val="2F528F"/>
                </a:solidFill>
                <a:latin typeface="Calibri" panose="020F0502020204030204" pitchFamily="34" charset="0"/>
              </a:rPr>
              <a:t>Missing requirements within a concern can be either:</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a gap in information gathering or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a demonstration that the stakeholder is saying “this does not matter”.</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When stakeholders understand the architecture, the change, and the trade-offs, implementation governance is possible.</a:t>
            </a:r>
          </a:p>
          <a:p>
            <a:r>
              <a:rPr lang="en-GB" sz="1100">
                <a:solidFill>
                  <a:srgbClr val="2F528F"/>
                </a:solidFill>
                <a:latin typeface="Calibri" panose="020F0502020204030204" pitchFamily="34" charset="0"/>
              </a:rPr>
              <a:t>A view addresses a stakeholder's concern, thus each viewpoint should identify:</a:t>
            </a:r>
          </a:p>
          <a:p>
            <a:pPr marL="680514" lvl="1" indent="-185595"/>
            <a:r>
              <a:rPr lang="en-GB" sz="1100">
                <a:solidFill>
                  <a:srgbClr val="2F528F"/>
                </a:solidFill>
                <a:latin typeface="Calibri" panose="020F0502020204030204" pitchFamily="34" charset="0"/>
              </a:rPr>
              <a:t>the concern</a:t>
            </a:r>
          </a:p>
          <a:p>
            <a:pPr marL="680514" lvl="1" indent="-185595"/>
            <a:r>
              <a:rPr lang="en-GB" sz="1100">
                <a:solidFill>
                  <a:srgbClr val="2F528F"/>
                </a:solidFill>
                <a:latin typeface="Calibri" panose="020F0502020204030204" pitchFamily="34" charset="0"/>
              </a:rPr>
              <a:t>the stakeholder(s)</a:t>
            </a:r>
          </a:p>
          <a:p>
            <a:pPr marL="680514" lvl="1" indent="-185595" defTabSz="989838">
              <a:defRPr/>
            </a:pPr>
            <a:r>
              <a:rPr lang="en-GB" sz="1100">
                <a:solidFill>
                  <a:srgbClr val="2F528F"/>
                </a:solidFill>
                <a:latin typeface="Calibri" panose="020F0502020204030204" pitchFamily="34" charset="0"/>
              </a:rPr>
              <a:t>how the view should be constructed </a:t>
            </a:r>
          </a:p>
          <a:p>
            <a:pPr marL="680514" lvl="1" indent="-185595" defTabSz="989838">
              <a:defRPr/>
            </a:pPr>
            <a:r>
              <a:rPr lang="en-GB" sz="1100">
                <a:solidFill>
                  <a:srgbClr val="2F528F"/>
                </a:solidFill>
                <a:latin typeface="Calibri" panose="020F0502020204030204" pitchFamily="34" charset="0"/>
              </a:rPr>
              <a:t>the information required to address the question</a:t>
            </a:r>
          </a:p>
          <a:p>
            <a:endParaRPr lang="en-GB" sz="1100">
              <a:solidFill>
                <a:srgbClr val="2F528F"/>
              </a:solidFill>
              <a:latin typeface="Calibri" panose="020F0502020204030204" pitchFamily="34" charset="0"/>
            </a:endParaRPr>
          </a:p>
          <a:p>
            <a:pPr defTabSz="989838">
              <a:defRPr/>
            </a:pPr>
            <a:r>
              <a:rPr lang="en-GB" sz="1100" b="1">
                <a:solidFill>
                  <a:srgbClr val="2F528F"/>
                </a:solidFill>
                <a:latin typeface="Calibri" panose="020F0502020204030204" pitchFamily="34" charset="0"/>
              </a:rPr>
              <a:t>3.3.1 Communicating with Stakeholders (Concern and View)  </a:t>
            </a:r>
            <a:r>
              <a:rPr lang="en-GB" sz="1100" b="1" err="1">
                <a:solidFill>
                  <a:srgbClr val="2F528F"/>
                </a:solidFill>
                <a:latin typeface="Calibri" panose="020F0502020204030204" pitchFamily="34" charset="0"/>
              </a:rPr>
              <a:t>cont</a:t>
            </a:r>
            <a:r>
              <a:rPr lang="en-GB" sz="1100" b="1">
                <a:solidFill>
                  <a:srgbClr val="2F528F"/>
                </a:solidFill>
                <a:latin typeface="Calibri" panose="020F0502020204030204" pitchFamily="34" charset="0"/>
              </a:rPr>
              <a:t>…</a:t>
            </a:r>
          </a:p>
          <a:p>
            <a:r>
              <a:rPr lang="en-GB" sz="1100">
                <a:solidFill>
                  <a:srgbClr val="2F528F"/>
                </a:solidFill>
                <a:latin typeface="Calibri" panose="020F0502020204030204" pitchFamily="34" charset="0"/>
              </a:rPr>
              <a:t>Table 2 provides an extended TOGAF Stakeholder Map including concern and requirement.</a:t>
            </a:r>
          </a:p>
          <a:p>
            <a:r>
              <a:rPr lang="en-GB" sz="1100">
                <a:solidFill>
                  <a:srgbClr val="2F528F"/>
                </a:solidFill>
                <a:latin typeface="Calibri" panose="020F0502020204030204" pitchFamily="34" charset="0"/>
              </a:rPr>
              <a:t>Missing requirements within a concern can either be a gap in information gathering or a</a:t>
            </a:r>
          </a:p>
          <a:p>
            <a:r>
              <a:rPr lang="en-GB" sz="1100">
                <a:solidFill>
                  <a:srgbClr val="2F528F"/>
                </a:solidFill>
                <a:latin typeface="Calibri" panose="020F0502020204030204" pitchFamily="34" charset="0"/>
              </a:rPr>
              <a:t>demonstration the stakeholder is saying “this does not matter”. Knowing requirement or lack of</a:t>
            </a:r>
          </a:p>
          <a:p>
            <a:r>
              <a:rPr lang="en-GB" sz="1100">
                <a:solidFill>
                  <a:srgbClr val="2F528F"/>
                </a:solidFill>
                <a:latin typeface="Calibri" panose="020F0502020204030204" pitchFamily="34" charset="0"/>
              </a:rPr>
              <a:t>preference in relationship to power and interest directly facilitates trade-off. The trade-off is</a:t>
            </a:r>
          </a:p>
          <a:p>
            <a:r>
              <a:rPr lang="en-GB" sz="1100">
                <a:solidFill>
                  <a:srgbClr val="2F528F"/>
                </a:solidFill>
                <a:latin typeface="Calibri" panose="020F0502020204030204" pitchFamily="34" charset="0"/>
              </a:rPr>
              <a:t>performed within a concern and between the concerns.</a:t>
            </a:r>
          </a:p>
          <a:p>
            <a:r>
              <a:rPr lang="en-GB" sz="1100">
                <a:solidFill>
                  <a:srgbClr val="2F528F"/>
                </a:solidFill>
                <a:latin typeface="Calibri" panose="020F0502020204030204" pitchFamily="34" charset="0"/>
              </a:rPr>
              <a:t>Views address a stakeholder’s concern about a specific architecture. In a perfect world</a:t>
            </a:r>
          </a:p>
          <a:p>
            <a:r>
              <a:rPr lang="en-GB" sz="1100">
                <a:solidFill>
                  <a:srgbClr val="2F528F"/>
                </a:solidFill>
                <a:latin typeface="Calibri" panose="020F0502020204030204" pitchFamily="34" charset="0"/>
              </a:rPr>
              <a:t>Practitioners are able to use a single model directly. This is a mythical happy place. It will never</a:t>
            </a:r>
          </a:p>
          <a:p>
            <a:r>
              <a:rPr lang="en-GB" sz="1100">
                <a:solidFill>
                  <a:srgbClr val="2F528F"/>
                </a:solidFill>
                <a:latin typeface="Calibri" panose="020F0502020204030204" pitchFamily="34" charset="0"/>
              </a:rPr>
              <a:t>be possible for a key issue such as agility or cost. </a:t>
            </a:r>
          </a:p>
          <a:p>
            <a:r>
              <a:rPr lang="en-GB" sz="1100">
                <a:solidFill>
                  <a:srgbClr val="2F528F"/>
                </a:solidFill>
                <a:latin typeface="Calibri" panose="020F0502020204030204" pitchFamily="34" charset="0"/>
              </a:rPr>
              <a:t>A view simply addresses a stakeholder's concern about an architecture. Often it is a potential</a:t>
            </a:r>
          </a:p>
          <a:p>
            <a:r>
              <a:rPr lang="en-GB" sz="1100">
                <a:solidFill>
                  <a:srgbClr val="2F528F"/>
                </a:solidFill>
                <a:latin typeface="Calibri" panose="020F0502020204030204" pitchFamily="34" charset="0"/>
              </a:rPr>
              <a:t>architecture, and the view serves to help the stakeholder’s potential target and associated change.</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43</a:t>
            </a:fld>
            <a:endParaRPr lang="en-GB">
              <a:latin typeface="Calibri" panose="020F0502020204030204" pitchFamily="34" charset="0"/>
            </a:endParaRPr>
          </a:p>
        </p:txBody>
      </p:sp>
    </p:spTree>
    <p:extLst>
      <p:ext uri="{BB962C8B-B14F-4D97-AF65-F5344CB8AC3E}">
        <p14:creationId xmlns:p14="http://schemas.microsoft.com/office/powerpoint/2010/main" val="35905460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Q-29 M-40
Level=2 : L.O.= 2.1b : Explain how to identify stakeholders, their concerns and views, and the communication involved.
See : TOGAF® Series Guide: A Practitioners’ Approach to Developing Enterprise Architecture Following the TOGAF® ADM : Page 118 : §B</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Common Stakeholder Classes</a:t>
            </a:r>
          </a:p>
          <a:p>
            <a:pPr marL="309324" indent="-309324">
              <a:spcBef>
                <a:spcPts val="433"/>
              </a:spcBef>
              <a:buFont typeface="Courier New" panose="02070309020205020404" pitchFamily="49" charset="0"/>
              <a:buChar char="o"/>
              <a:tabLst>
                <a:tab pos="780185" algn="l"/>
              </a:tabLst>
            </a:pPr>
            <a:r>
              <a:rPr lang="en-GB" sz="1100">
                <a:solidFill>
                  <a:srgbClr val="2F528F"/>
                </a:solidFill>
                <a:latin typeface="Calibri" panose="020F0502020204030204" pitchFamily="34" charset="0"/>
              </a:rPr>
              <a:t>Senior Leaders are those with responsibility for management and oversight –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this responsibility includes approving and realigning strategic initiatives, tracking a portfolio of</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projects, ensuring transformative benefits are realized, and meeting operational business goals.</a:t>
            </a:r>
          </a:p>
          <a:p>
            <a:pPr marL="309324" indent="-309324">
              <a:spcBef>
                <a:spcPts val="433"/>
              </a:spcBef>
              <a:buFont typeface="Courier New" panose="02070309020205020404" pitchFamily="49" charset="0"/>
              <a:buChar char="o"/>
              <a:tabLst>
                <a:tab pos="780185" algn="l"/>
              </a:tabLst>
            </a:pPr>
            <a:r>
              <a:rPr lang="en-GB" sz="1100">
                <a:solidFill>
                  <a:srgbClr val="2F528F"/>
                </a:solidFill>
                <a:latin typeface="Calibri" panose="020F0502020204030204" pitchFamily="34" charset="0"/>
              </a:rPr>
              <a:t>Program/Portfolio Managers are those with responsibility for management and oversight of strategic initiatives –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this responsibility includes approving and realigning projects, tracking project progress, and</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ensuring project benefits are realized</a:t>
            </a:r>
          </a:p>
          <a:p>
            <a:pPr marL="309324" indent="-309324">
              <a:spcBef>
                <a:spcPts val="433"/>
              </a:spcBef>
              <a:buFont typeface="Courier New" panose="02070309020205020404" pitchFamily="49" charset="0"/>
              <a:buChar char="o"/>
              <a:tabLst>
                <a:tab pos="780185" algn="l"/>
              </a:tabLst>
            </a:pPr>
            <a:r>
              <a:rPr lang="en-GB" sz="1100">
                <a:solidFill>
                  <a:srgbClr val="2F528F"/>
                </a:solidFill>
                <a:latin typeface="Calibri" panose="020F0502020204030204" pitchFamily="34" charset="0"/>
              </a:rPr>
              <a:t>Business Requirements Owners are those responsible for identifying and expressing business requirements – </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typically, these stakeholders are responsible for some aspect of business operation.</a:t>
            </a:r>
          </a:p>
          <a:p>
            <a:pPr marL="309324" indent="-309324">
              <a:spcBef>
                <a:spcPts val="433"/>
              </a:spcBef>
              <a:buFont typeface="Courier New" panose="02070309020205020404" pitchFamily="49" charset="0"/>
              <a:buChar char="o"/>
              <a:tabLst>
                <a:tab pos="780185" algn="l"/>
              </a:tabLst>
            </a:pPr>
            <a:r>
              <a:rPr lang="en-GB" sz="1100">
                <a:solidFill>
                  <a:srgbClr val="2F528F"/>
                </a:solidFill>
                <a:latin typeface="Calibri" panose="020F0502020204030204" pitchFamily="34" charset="0"/>
              </a:rPr>
              <a:t>Implementers are those responsible for developing, integrating, and deploying the solution</a:t>
            </a:r>
          </a:p>
          <a:p>
            <a:pPr marL="309324" indent="-309324">
              <a:spcBef>
                <a:spcPts val="433"/>
              </a:spcBef>
              <a:buFont typeface="Courier New" panose="02070309020205020404" pitchFamily="49" charset="0"/>
              <a:buChar char="o"/>
              <a:tabLst>
                <a:tab pos="780185" algn="l"/>
              </a:tabLst>
            </a:pPr>
            <a:r>
              <a:rPr lang="en-GB" sz="1100">
                <a:solidFill>
                  <a:srgbClr val="2F528F"/>
                </a:solidFill>
                <a:latin typeface="Calibri" panose="020F0502020204030204" pitchFamily="34" charset="0"/>
              </a:rPr>
              <a:t>Risk Owners are those interested in risk</a:t>
            </a:r>
          </a:p>
          <a:p>
            <a:pPr marL="309324" indent="-309324">
              <a:spcBef>
                <a:spcPts val="433"/>
              </a:spcBef>
              <a:buFont typeface="Courier New" panose="02070309020205020404" pitchFamily="49" charset="0"/>
              <a:buChar char="o"/>
              <a:tabLst>
                <a:tab pos="780185" algn="l"/>
              </a:tabLst>
            </a:pPr>
            <a:r>
              <a:rPr lang="en-GB" sz="1100">
                <a:solidFill>
                  <a:srgbClr val="2F528F"/>
                </a:solidFill>
                <a:latin typeface="Calibri" panose="020F0502020204030204" pitchFamily="34" charset="0"/>
              </a:rPr>
              <a:t>Business Partners are those who are engaged to provide services sustaining a customer value proposition</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Note: The architecture may not be provided to business partners, but must be evaluated from their perspective.</a:t>
            </a:r>
          </a:p>
          <a:p>
            <a:pPr marL="309324" indent="-309324">
              <a:spcBef>
                <a:spcPts val="433"/>
              </a:spcBef>
              <a:buFont typeface="Courier New" panose="02070309020205020404" pitchFamily="49" charset="0"/>
              <a:buChar char="o"/>
              <a:tabLst>
                <a:tab pos="780185" algn="l"/>
              </a:tabLst>
            </a:pPr>
            <a:r>
              <a:rPr lang="en-GB" sz="1100">
                <a:solidFill>
                  <a:srgbClr val="2F528F"/>
                </a:solidFill>
                <a:latin typeface="Calibri" panose="020F0502020204030204" pitchFamily="34" charset="0"/>
              </a:rPr>
              <a:t>Customers are those who consume products and services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Note: The architecture may not be provided to members, but must be evaluated from their perspective.</a:t>
            </a:r>
          </a:p>
          <a:p>
            <a:pPr>
              <a:spcBef>
                <a:spcPts val="433"/>
              </a:spcBef>
              <a:tabLst>
                <a:tab pos="780185" algn="l"/>
              </a:tabLst>
            </a:pPr>
            <a:endParaRPr lang="en-GB" sz="1100">
              <a:solidFill>
                <a:srgbClr val="2F528F"/>
              </a:solidFill>
              <a:latin typeface="Calibri" panose="020F0502020204030204" pitchFamily="34" charset="0"/>
            </a:endParaRPr>
          </a:p>
          <a:p>
            <a:pPr>
              <a:spcBef>
                <a:spcPts val="433"/>
              </a:spcBef>
              <a:tabLst>
                <a:tab pos="780185" algn="l"/>
              </a:tabLst>
            </a:pPr>
            <a:r>
              <a:rPr lang="en-GB" sz="1100" b="1">
                <a:solidFill>
                  <a:srgbClr val="2F528F"/>
                </a:solidFill>
                <a:latin typeface="Calibri" panose="020F0502020204030204" pitchFamily="34" charset="0"/>
              </a:rPr>
              <a:t>B </a:t>
            </a:r>
          </a:p>
          <a:p>
            <a:pPr>
              <a:spcBef>
                <a:spcPts val="433"/>
              </a:spcBef>
              <a:tabLst>
                <a:tab pos="780185" algn="l"/>
              </a:tabLst>
            </a:pPr>
            <a:r>
              <a:rPr lang="en-GB" sz="1100">
                <a:solidFill>
                  <a:srgbClr val="2F528F"/>
                </a:solidFill>
                <a:latin typeface="Calibri" panose="020F0502020204030204" pitchFamily="34" charset="0"/>
              </a:rPr>
              <a:t>Stakeholder/Concern Matrix </a:t>
            </a:r>
          </a:p>
          <a:p>
            <a:pPr>
              <a:spcBef>
                <a:spcPts val="433"/>
              </a:spcBef>
              <a:tabLst>
                <a:tab pos="780185" algn="l"/>
              </a:tabLst>
            </a:pPr>
            <a:r>
              <a:rPr lang="en-GB" sz="1100">
                <a:solidFill>
                  <a:srgbClr val="2F528F"/>
                </a:solidFill>
                <a:latin typeface="Calibri" panose="020F0502020204030204" pitchFamily="34" charset="0"/>
              </a:rPr>
              <a:t>We recommend that a set of standardized classes of stakeholders, concerns, and associated</a:t>
            </a:r>
          </a:p>
          <a:p>
            <a:pPr>
              <a:spcBef>
                <a:spcPts val="433"/>
              </a:spcBef>
              <a:tabLst>
                <a:tab pos="780185" algn="l"/>
              </a:tabLst>
            </a:pPr>
            <a:r>
              <a:rPr lang="en-GB" sz="1100">
                <a:solidFill>
                  <a:srgbClr val="2F528F"/>
                </a:solidFill>
                <a:latin typeface="Calibri" panose="020F0502020204030204" pitchFamily="34" charset="0"/>
              </a:rPr>
              <a:t>viewpoints are maintained for each architecture purpose. This follows the advice of aligning the</a:t>
            </a:r>
          </a:p>
          <a:p>
            <a:pPr>
              <a:spcBef>
                <a:spcPts val="433"/>
              </a:spcBef>
              <a:tabLst>
                <a:tab pos="780185" algn="l"/>
              </a:tabLst>
            </a:pPr>
            <a:r>
              <a:rPr lang="en-GB" sz="1100">
                <a:solidFill>
                  <a:srgbClr val="2F528F"/>
                </a:solidFill>
                <a:latin typeface="Calibri" panose="020F0502020204030204" pitchFamily="34" charset="0"/>
              </a:rPr>
              <a:t>EA Capability with the questions that are expected to be answered.</a:t>
            </a:r>
          </a:p>
          <a:p>
            <a:pPr>
              <a:spcBef>
                <a:spcPts val="433"/>
              </a:spcBef>
              <a:tabLst>
                <a:tab pos="780185" algn="l"/>
              </a:tabLst>
            </a:pPr>
            <a:r>
              <a:rPr lang="en-GB" sz="1100">
                <a:solidFill>
                  <a:srgbClr val="2F528F"/>
                </a:solidFill>
                <a:latin typeface="Calibri" panose="020F0502020204030204" pitchFamily="34" charset="0"/>
              </a:rPr>
              <a:t>This appendix provides a partial list of common stakeholders, concerns, and their alignment. These examples are </a:t>
            </a:r>
          </a:p>
          <a:p>
            <a:pPr>
              <a:spcBef>
                <a:spcPts val="433"/>
              </a:spcBef>
              <a:tabLst>
                <a:tab pos="780185" algn="l"/>
              </a:tabLst>
            </a:pPr>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44</a:t>
            </a:fld>
            <a:endParaRPr lang="en-GB">
              <a:latin typeface="Calibri" panose="020F0502020204030204" pitchFamily="34" charset="0"/>
            </a:endParaRPr>
          </a:p>
        </p:txBody>
      </p:sp>
    </p:spTree>
    <p:extLst>
      <p:ext uri="{BB962C8B-B14F-4D97-AF65-F5344CB8AC3E}">
        <p14:creationId xmlns:p14="http://schemas.microsoft.com/office/powerpoint/2010/main" val="17593718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M-47
Level=2 : L.O.= 2.2a : Explain the use of architecture views.
See : TOGAF® Standard – Architecture Content : Page 34 : §3.2</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choice of which particular architecture views to develop is one of the key decisions that the architect has to make – to ensure the completeness (fitness-for-purpose) of the Architecture.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Address* all the pertinent concerns of its stakeholders;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integrity of the architecture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connecting all the various views to each other</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satisfactorily reconciling the conflicting concerns of different stakeholders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showing the trade-offs (e.g. between security and performance)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Architecture should be developed only to the point at which it is fit-for purpose.</a:t>
            </a:r>
          </a:p>
          <a:p>
            <a:r>
              <a:rPr lang="en-GB" sz="1100">
                <a:solidFill>
                  <a:srgbClr val="2F528F"/>
                </a:solidFill>
                <a:latin typeface="Calibri" panose="020F0502020204030204" pitchFamily="34" charset="0"/>
              </a:rPr>
              <a:t>The typical progression is from business to technology (using a technique such as business scenarios)</a:t>
            </a:r>
          </a:p>
          <a:p>
            <a:r>
              <a:rPr lang="en-GB" sz="1100">
                <a:solidFill>
                  <a:srgbClr val="2F528F"/>
                </a:solidFill>
                <a:latin typeface="Calibri" panose="020F0502020204030204" pitchFamily="34" charset="0"/>
              </a:rPr>
              <a:t>and from high-level overview to lower-level detail - refer to stakeholders’ concerns and requirements throughout the process…</a:t>
            </a:r>
          </a:p>
          <a:p>
            <a:r>
              <a:rPr lang="en-GB" sz="1100">
                <a:solidFill>
                  <a:srgbClr val="2F528F"/>
                </a:solidFill>
                <a:latin typeface="Calibri" panose="020F0502020204030204" pitchFamily="34" charset="0"/>
              </a:rPr>
              <a:t>For two distinct environments: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existing Baseline Architecture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Target Architecture</a:t>
            </a:r>
          </a:p>
          <a:p>
            <a:r>
              <a:rPr lang="en-GB" sz="1100">
                <a:solidFill>
                  <a:srgbClr val="2F528F"/>
                </a:solidFill>
                <a:latin typeface="Calibri" panose="020F0502020204030204" pitchFamily="34" charset="0"/>
              </a:rPr>
              <a:t>This provides the context for the Gap Analysis at the end of Phases B, C, and D which establishes the elements of the Baseline Architecture:</a:t>
            </a:r>
          </a:p>
          <a:p>
            <a:pPr marL="386656">
              <a:buFont typeface="Courier New" panose="02070309020205020404" pitchFamily="49" charset="0"/>
              <a:buChar char="o"/>
            </a:pPr>
            <a:r>
              <a:rPr lang="en-GB" sz="1100">
                <a:solidFill>
                  <a:srgbClr val="2F528F"/>
                </a:solidFill>
                <a:latin typeface="Calibri" panose="020F0502020204030204" pitchFamily="34" charset="0"/>
              </a:rPr>
              <a:t> to be carried forward and</a:t>
            </a:r>
          </a:p>
          <a:p>
            <a:pPr marL="386656">
              <a:buFont typeface="Courier New" panose="02070309020205020404" pitchFamily="49" charset="0"/>
              <a:buChar char="o"/>
            </a:pPr>
            <a:r>
              <a:rPr lang="en-GB" sz="1100">
                <a:solidFill>
                  <a:srgbClr val="2F528F"/>
                </a:solidFill>
                <a:latin typeface="Calibri" panose="020F0502020204030204" pitchFamily="34" charset="0"/>
              </a:rPr>
              <a:t> the elements to be added, removed, or replaced</a:t>
            </a:r>
          </a:p>
          <a:p>
            <a:pPr defTabSz="989838">
              <a:defRPr/>
            </a:pPr>
            <a:endParaRPr lang="en-GB" sz="1100">
              <a:solidFill>
                <a:srgbClr val="2F528F"/>
              </a:solidFill>
              <a:latin typeface="Calibri" panose="020F0502020204030204" pitchFamily="34" charset="0"/>
              <a:cs typeface="Calibri" panose="020F0502020204030204" pitchFamily="34" charset="0"/>
            </a:endParaRPr>
          </a:p>
          <a:p>
            <a:pPr defTabSz="989838">
              <a:defRPr/>
            </a:pPr>
            <a:r>
              <a:rPr lang="en-GB" sz="1100">
                <a:solidFill>
                  <a:srgbClr val="2F528F"/>
                </a:solidFill>
                <a:latin typeface="Calibri" panose="020F0502020204030204" pitchFamily="34" charset="0"/>
                <a:cs typeface="Calibri" panose="020F0502020204030204" pitchFamily="34" charset="0"/>
              </a:rPr>
              <a:t>NB. </a:t>
            </a:r>
            <a:r>
              <a:rPr lang="en-GB" sz="1100">
                <a:solidFill>
                  <a:srgbClr val="2F528F"/>
                </a:solidFill>
                <a:latin typeface="Calibri" panose="020F0502020204030204" pitchFamily="34" charset="0"/>
              </a:rPr>
              <a:t>* A</a:t>
            </a:r>
            <a:r>
              <a:rPr lang="en-GB" sz="1100">
                <a:solidFill>
                  <a:srgbClr val="2F528F"/>
                </a:solidFill>
                <a:latin typeface="Calibri" panose="020F0502020204030204" pitchFamily="34" charset="0"/>
                <a:cs typeface="Calibri" panose="020F0502020204030204" pitchFamily="34" charset="0"/>
              </a:rPr>
              <a:t>ddress’ does not necessarily mean ‘fix in this cycle’</a:t>
            </a:r>
          </a:p>
          <a:p>
            <a:endParaRPr lang="en-GB" sz="1100" b="1">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3.2 Developing Architecture Views in the ADM</a:t>
            </a:r>
          </a:p>
          <a:p>
            <a:r>
              <a:rPr lang="en-GB" sz="1100" b="1">
                <a:solidFill>
                  <a:srgbClr val="2F528F"/>
                </a:solidFill>
                <a:latin typeface="Calibri" panose="020F0502020204030204" pitchFamily="34" charset="0"/>
              </a:rPr>
              <a:t>3.2.1 General Guidelines</a:t>
            </a:r>
          </a:p>
          <a:p>
            <a:r>
              <a:rPr lang="en-GB" sz="1100">
                <a:solidFill>
                  <a:srgbClr val="2F528F"/>
                </a:solidFill>
                <a:latin typeface="Calibri" panose="020F0502020204030204" pitchFamily="34" charset="0"/>
              </a:rPr>
              <a:t>The choice of which particular architecture views to develop is one of the key decisions that the</a:t>
            </a:r>
          </a:p>
          <a:p>
            <a:r>
              <a:rPr lang="en-GB" sz="1100">
                <a:solidFill>
                  <a:srgbClr val="2F528F"/>
                </a:solidFill>
                <a:latin typeface="Calibri" panose="020F0502020204030204" pitchFamily="34" charset="0"/>
              </a:rPr>
              <a:t>architect has to make.</a:t>
            </a:r>
          </a:p>
          <a:p>
            <a:r>
              <a:rPr lang="en-GB" sz="1100">
                <a:solidFill>
                  <a:srgbClr val="2F528F"/>
                </a:solidFill>
                <a:latin typeface="Calibri" panose="020F0502020204030204" pitchFamily="34" charset="0"/>
              </a:rPr>
              <a:t>The architect has a responsibility for ensuring the completeness (ﬁtness-for-purpose) of the</a:t>
            </a:r>
          </a:p>
          <a:p>
            <a:r>
              <a:rPr lang="en-GB" sz="1100">
                <a:solidFill>
                  <a:srgbClr val="2F528F"/>
                </a:solidFill>
                <a:latin typeface="Calibri" panose="020F0502020204030204" pitchFamily="34" charset="0"/>
              </a:rPr>
              <a:t>architecture, in terms of adequately addressing all the pertinent concerns of its stakeholders;</a:t>
            </a:r>
          </a:p>
          <a:p>
            <a:r>
              <a:rPr lang="en-GB" sz="1100">
                <a:solidFill>
                  <a:srgbClr val="2F528F"/>
                </a:solidFill>
                <a:latin typeface="Calibri" panose="020F0502020204030204" pitchFamily="34" charset="0"/>
              </a:rPr>
              <a:t>and the integrity of the architecture, in terms of connecting all the various views to each other,</a:t>
            </a:r>
          </a:p>
          <a:p>
            <a:r>
              <a:rPr lang="en-GB" sz="1100">
                <a:solidFill>
                  <a:srgbClr val="2F528F"/>
                </a:solidFill>
                <a:latin typeface="Calibri" panose="020F0502020204030204" pitchFamily="34" charset="0"/>
              </a:rPr>
              <a:t>satisfactorily reconciling the conﬂicting concerns of different stakeholders, and showing the</a:t>
            </a:r>
          </a:p>
          <a:p>
            <a:r>
              <a:rPr lang="en-GB" sz="1100">
                <a:solidFill>
                  <a:srgbClr val="2F528F"/>
                </a:solidFill>
                <a:latin typeface="Calibri" panose="020F0502020204030204" pitchFamily="34" charset="0"/>
              </a:rPr>
              <a:t>trade-offs made in so doing (as between security and performance, for example).</a:t>
            </a:r>
          </a:p>
          <a:p>
            <a:r>
              <a:rPr lang="en-GB" sz="1100">
                <a:solidFill>
                  <a:srgbClr val="2F528F"/>
                </a:solidFill>
                <a:latin typeface="Calibri" panose="020F0502020204030204" pitchFamily="34" charset="0"/>
              </a:rPr>
              <a:t>The choice has to be constrained by considerations of practicality, and by the principle of ﬁtness for-purpose</a:t>
            </a:r>
          </a:p>
          <a:p>
            <a:r>
              <a:rPr lang="en-GB" sz="1100">
                <a:solidFill>
                  <a:srgbClr val="2F528F"/>
                </a:solidFill>
                <a:latin typeface="Calibri" panose="020F0502020204030204" pitchFamily="34" charset="0"/>
              </a:rPr>
              <a:t>(i.e., the architecture should be developed only to the point at which it is ﬁt-for-purpose</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45</a:t>
            </a:fld>
            <a:endParaRPr lang="en-GB">
              <a:latin typeface="Calibri" panose="020F0502020204030204" pitchFamily="34" charset="0"/>
            </a:endParaRPr>
          </a:p>
        </p:txBody>
      </p:sp>
    </p:spTree>
    <p:extLst>
      <p:ext uri="{BB962C8B-B14F-4D97-AF65-F5344CB8AC3E}">
        <p14:creationId xmlns:p14="http://schemas.microsoft.com/office/powerpoint/2010/main" val="32148573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2.3a : Explain how to manage stakeholders’ engagement and requirements.
See : TOGAF® Series Guide: A Practitioners’ Approach to Developing Enterprise Architecture Following the TOGAF® ADM : Page 54 : §6.1.1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TOGAF Framework places requirements management and stakeholder engagement at the </a:t>
            </a:r>
            <a:r>
              <a:rPr lang="en-GB" sz="1100" err="1">
                <a:solidFill>
                  <a:srgbClr val="2F528F"/>
                </a:solidFill>
                <a:latin typeface="Calibri" panose="020F0502020204030204" pitchFamily="34" charset="0"/>
              </a:rPr>
              <a:t>center</a:t>
            </a:r>
            <a:r>
              <a:rPr lang="en-GB" sz="1100">
                <a:solidFill>
                  <a:srgbClr val="2F528F"/>
                </a:solidFill>
                <a:latin typeface="Calibri" panose="020F0502020204030204" pitchFamily="34" charset="0"/>
              </a:rPr>
              <a:t> of architecture development, in accordance with the preferences and priorities of their organization’s stakeholders.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EAs act for their stakeholders in several roles: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Subject Matter Experts (SMEs)</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Agents for their stakeholders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Developers of architecture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Requirements management is dependent upon clear traceability from the organization’s vision, mission, business model, and strategies through the most detailed statement of requirement. In order to perform this, EAs distinguish between: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direct effective support</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loose association</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distractions</a:t>
            </a:r>
          </a:p>
          <a:p>
            <a:r>
              <a:rPr lang="en-GB" sz="1100">
                <a:solidFill>
                  <a:srgbClr val="2F528F"/>
                </a:solidFill>
                <a:latin typeface="Calibri" panose="020F0502020204030204" pitchFamily="34" charset="0"/>
              </a:rPr>
              <a:t>EAs maintain the complete set of</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every stakeholder’s preference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the implications of those preferences</a:t>
            </a:r>
          </a:p>
          <a:p>
            <a:pPr defTabSz="989838">
              <a:defRPr/>
            </a:pPr>
            <a:endParaRPr lang="en-GB" sz="1100">
              <a:solidFill>
                <a:srgbClr val="2F528F"/>
              </a:solidFill>
              <a:latin typeface="Calibri" panose="020F0502020204030204" pitchFamily="34" charset="0"/>
            </a:endParaRPr>
          </a:p>
          <a:p>
            <a:pPr defTabSz="989838">
              <a:defRPr/>
            </a:pPr>
            <a:r>
              <a:rPr lang="en-GB" sz="1100">
                <a:solidFill>
                  <a:srgbClr val="2F528F"/>
                </a:solidFill>
                <a:latin typeface="Calibri" panose="020F0502020204030204" pitchFamily="34" charset="0"/>
              </a:rPr>
              <a:t>*</a:t>
            </a:r>
            <a:r>
              <a:rPr lang="en-GB" sz="1100" b="1" i="1">
                <a:solidFill>
                  <a:srgbClr val="2F528F"/>
                </a:solidFill>
                <a:latin typeface="Calibri" panose="020F0502020204030204" pitchFamily="34" charset="0"/>
              </a:rPr>
              <a:t>Satisfice</a:t>
            </a:r>
            <a:r>
              <a:rPr lang="en-GB" sz="1100">
                <a:solidFill>
                  <a:srgbClr val="2F528F"/>
                </a:solidFill>
                <a:latin typeface="Calibri" panose="020F0502020204030204" pitchFamily="34" charset="0"/>
              </a:rPr>
              <a:t> is a rare and recent English word: it is a gerund, meaning ‘decide on and pursue a course of action that will satisfy the minimum requirements necessary to achieve a particular goal’ – being a blend of </a:t>
            </a:r>
            <a:r>
              <a:rPr lang="en-GB" sz="1100" i="1">
                <a:solidFill>
                  <a:srgbClr val="2F528F"/>
                </a:solidFill>
                <a:latin typeface="Calibri" panose="020F0502020204030204" pitchFamily="34" charset="0"/>
              </a:rPr>
              <a:t>satisfy</a:t>
            </a:r>
            <a:r>
              <a:rPr lang="en-GB" sz="1100">
                <a:solidFill>
                  <a:srgbClr val="2F528F"/>
                </a:solidFill>
                <a:latin typeface="Calibri" panose="020F0502020204030204" pitchFamily="34" charset="0"/>
              </a:rPr>
              <a:t> and </a:t>
            </a:r>
            <a:r>
              <a:rPr lang="en-GB" sz="1100" i="1">
                <a:solidFill>
                  <a:srgbClr val="2F528F"/>
                </a:solidFill>
                <a:latin typeface="Calibri" panose="020F0502020204030204" pitchFamily="34" charset="0"/>
              </a:rPr>
              <a:t>suffice</a:t>
            </a:r>
            <a:endParaRPr lang="en-GB" sz="1100">
              <a:solidFill>
                <a:srgbClr val="2F528F"/>
              </a:solidFill>
              <a:latin typeface="Calibri" panose="020F0502020204030204" pitchFamily="34" charset="0"/>
            </a:endParaRP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6.1.1 Stakeholder Engagement and Requirements Management </a:t>
            </a:r>
          </a:p>
          <a:p>
            <a:r>
              <a:rPr lang="en-GB" sz="1100">
                <a:solidFill>
                  <a:srgbClr val="2F528F"/>
                </a:solidFill>
                <a:latin typeface="Calibri" panose="020F0502020204030204" pitchFamily="34" charset="0"/>
              </a:rPr>
              <a:t>The TOGAF Framework places requirements management and stakeholder engagement at the</a:t>
            </a:r>
          </a:p>
          <a:p>
            <a:r>
              <a:rPr lang="en-GB" sz="1100" err="1">
                <a:solidFill>
                  <a:srgbClr val="2F528F"/>
                </a:solidFill>
                <a:latin typeface="Calibri" panose="020F0502020204030204" pitchFamily="34" charset="0"/>
              </a:rPr>
              <a:t>center</a:t>
            </a:r>
            <a:r>
              <a:rPr lang="en-GB" sz="1100">
                <a:solidFill>
                  <a:srgbClr val="2F528F"/>
                </a:solidFill>
                <a:latin typeface="Calibri" panose="020F0502020204030204" pitchFamily="34" charset="0"/>
              </a:rPr>
              <a:t> of architecture development. Practitioners develop EA in accordance with the preferences</a:t>
            </a:r>
          </a:p>
          <a:p>
            <a:r>
              <a:rPr lang="en-GB" sz="1100">
                <a:solidFill>
                  <a:srgbClr val="2F528F"/>
                </a:solidFill>
                <a:latin typeface="Calibri" panose="020F0502020204030204" pitchFamily="34" charset="0"/>
              </a:rPr>
              <a:t>and priorities of their organization’s stakeholders. Architecture is never sold to a stakeholder.</a:t>
            </a:r>
          </a:p>
          <a:p>
            <a:r>
              <a:rPr lang="en-GB" sz="1100">
                <a:solidFill>
                  <a:srgbClr val="2F528F"/>
                </a:solidFill>
                <a:latin typeface="Calibri" panose="020F0502020204030204" pitchFamily="34" charset="0"/>
              </a:rPr>
              <a:t>stakeholder preferences are never manipulated. </a:t>
            </a:r>
          </a:p>
          <a:p>
            <a:r>
              <a:rPr lang="en-GB" sz="1100">
                <a:solidFill>
                  <a:srgbClr val="2F528F"/>
                </a:solidFill>
                <a:latin typeface="Calibri" panose="020F0502020204030204" pitchFamily="34" charset="0"/>
              </a:rPr>
              <a:t>Stakeholders own the architecture and the value preference and priority the architecture is</a:t>
            </a:r>
          </a:p>
          <a:p>
            <a:r>
              <a:rPr lang="en-GB" sz="1100">
                <a:solidFill>
                  <a:srgbClr val="2F528F"/>
                </a:solidFill>
                <a:latin typeface="Calibri" panose="020F0502020204030204" pitchFamily="34" charset="0"/>
              </a:rPr>
              <a:t>expected to enable. Practitioners must completely submerge their preferences, biases, and</a:t>
            </a:r>
          </a:p>
          <a:p>
            <a:r>
              <a:rPr lang="en-GB" sz="1100">
                <a:solidFill>
                  <a:srgbClr val="2F528F"/>
                </a:solidFill>
                <a:latin typeface="Calibri" panose="020F0502020204030204" pitchFamily="34" charset="0"/>
              </a:rPr>
              <a:t>priorities. Practitioners must act for their stakeholders. </a:t>
            </a:r>
          </a:p>
          <a:p>
            <a:r>
              <a:rPr lang="en-GB" sz="1100">
                <a:solidFill>
                  <a:srgbClr val="2F528F"/>
                </a:solidFill>
                <a:latin typeface="Calibri" panose="020F0502020204030204" pitchFamily="34" charset="0"/>
              </a:rPr>
              <a:t>This is one of the most difficult activities a Practitioner must perform. Good Practitioners are</a:t>
            </a:r>
          </a:p>
          <a:p>
            <a:r>
              <a:rPr lang="en-GB" sz="1100">
                <a:solidFill>
                  <a:srgbClr val="2F528F"/>
                </a:solidFill>
                <a:latin typeface="Calibri" panose="020F0502020204030204" pitchFamily="34" charset="0"/>
              </a:rPr>
              <a:t>passionately engaged in the future of their organization, as well as participating in defining and</a:t>
            </a:r>
          </a:p>
          <a:p>
            <a:r>
              <a:rPr lang="en-GB" sz="1100">
                <a:solidFill>
                  <a:srgbClr val="2F528F"/>
                </a:solidFill>
                <a:latin typeface="Calibri" panose="020F0502020204030204" pitchFamily="34" charset="0"/>
              </a:rPr>
              <a:t>realizing the target state. Practitioners typically perform several roles: they will act as Subject</a:t>
            </a:r>
          </a:p>
          <a:p>
            <a:r>
              <a:rPr lang="en-GB" sz="1100">
                <a:solidFill>
                  <a:srgbClr val="2F528F"/>
                </a:solidFill>
                <a:latin typeface="Calibri" panose="020F0502020204030204" pitchFamily="34" charset="0"/>
              </a:rPr>
              <a:t>Matter Experts (SMEs) and agents for their stakeholders in addition to developing </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46</a:t>
            </a:fld>
            <a:endParaRPr lang="en-GB">
              <a:latin typeface="Calibri" panose="020F0502020204030204" pitchFamily="34" charset="0"/>
            </a:endParaRPr>
          </a:p>
        </p:txBody>
      </p:sp>
    </p:spTree>
    <p:extLst>
      <p:ext uri="{BB962C8B-B14F-4D97-AF65-F5344CB8AC3E}">
        <p14:creationId xmlns:p14="http://schemas.microsoft.com/office/powerpoint/2010/main" val="14669170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2.4a : Explain how to use trade-off to support the architecture development.
See : TOGAF® Standard – ADM Techniques : Page 73 : §10.2</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Often a single alternative does not exist that will meet all stakeholders’ concerns.</a:t>
            </a:r>
            <a:br>
              <a:rPr lang="en-GB" sz="1100">
                <a:solidFill>
                  <a:srgbClr val="2F528F"/>
                </a:solidFill>
                <a:latin typeface="Calibri" panose="020F0502020204030204" pitchFamily="34" charset="0"/>
              </a:rPr>
            </a:br>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TOGAF Standard supports a technique to investigate different alternatives and to discuss these with the stakeholders.</a:t>
            </a:r>
          </a:p>
          <a:p>
            <a:r>
              <a:rPr lang="en-GB" sz="1100">
                <a:solidFill>
                  <a:srgbClr val="2F528F"/>
                </a:solidFill>
                <a:latin typeface="Calibri" panose="020F0502020204030204" pitchFamily="34" charset="0"/>
              </a:rPr>
              <a:t>Commonly, alternatives are defined per domain – done to simplify the analysis of the different alternatives. Of course, the alternatives per domain can be merged into an overall analysis of the alternatives for the whole architecture.</a:t>
            </a:r>
          </a:p>
          <a:p>
            <a:r>
              <a:rPr lang="en-GB" sz="1100" b="1">
                <a:solidFill>
                  <a:srgbClr val="2F528F"/>
                </a:solidFill>
                <a:latin typeface="Calibri" panose="020F0502020204030204" pitchFamily="34" charset="0"/>
              </a:rPr>
              <a:t>First</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use the vision</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principles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requirements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other information </a:t>
            </a:r>
          </a:p>
          <a:p>
            <a:r>
              <a:rPr lang="en-GB" sz="1100">
                <a:solidFill>
                  <a:srgbClr val="2F528F"/>
                </a:solidFill>
                <a:latin typeface="Calibri" panose="020F0502020204030204" pitchFamily="34" charset="0"/>
              </a:rPr>
              <a:t>to select sets of criteria fitting for different alternatives</a:t>
            </a:r>
          </a:p>
          <a:p>
            <a:r>
              <a:rPr lang="en-GB" sz="1100" b="1">
                <a:solidFill>
                  <a:srgbClr val="2F528F"/>
                </a:solidFill>
                <a:latin typeface="Calibri" panose="020F0502020204030204" pitchFamily="34" charset="0"/>
              </a:rPr>
              <a:t>Second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define alternatives based on the criteria</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build an understanding of each</a:t>
            </a:r>
          </a:p>
          <a:p>
            <a:r>
              <a:rPr lang="en-GB" sz="1100" b="1">
                <a:solidFill>
                  <a:srgbClr val="2F528F"/>
                </a:solidFill>
                <a:latin typeface="Calibri" panose="020F0502020204030204" pitchFamily="34" charset="0"/>
              </a:rPr>
              <a:t>Third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either select one of the alternatives or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combine features from more than one</a:t>
            </a:r>
          </a:p>
          <a:p>
            <a:r>
              <a:rPr lang="en-GB" sz="1100">
                <a:solidFill>
                  <a:srgbClr val="2F528F"/>
                </a:solidFill>
                <a:latin typeface="Calibri" panose="020F0502020204030204" pitchFamily="34" charset="0"/>
              </a:rPr>
              <a:t>to create the proposed alternative</a:t>
            </a:r>
          </a:p>
          <a:p>
            <a:r>
              <a:rPr lang="en-GB" sz="1100" b="1">
                <a:solidFill>
                  <a:srgbClr val="2F528F"/>
                </a:solidFill>
                <a:latin typeface="Calibri" panose="020F0502020204030204" pitchFamily="34" charset="0"/>
              </a:rPr>
              <a:t>Perform,</a:t>
            </a:r>
            <a:r>
              <a:rPr lang="en-GB" sz="1100">
                <a:solidFill>
                  <a:srgbClr val="2F528F"/>
                </a:solidFill>
                <a:latin typeface="Calibri" panose="020F0502020204030204" pitchFamily="34" charset="0"/>
              </a:rPr>
              <a:t> in just enough detail to support that decision: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criteria</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identify alternatives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choose from alternatives and define in detail</a:t>
            </a:r>
          </a:p>
          <a:p>
            <a:r>
              <a:rPr lang="en-GB" sz="1100">
                <a:solidFill>
                  <a:srgbClr val="2F528F"/>
                </a:solidFill>
                <a:latin typeface="Calibri" panose="020F0502020204030204" pitchFamily="34" charset="0"/>
              </a:rPr>
              <a:t>The method can be used for any phase at any level of an architecture.</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10.2 Method</a:t>
            </a:r>
          </a:p>
          <a:p>
            <a:r>
              <a:rPr lang="en-GB" sz="1100">
                <a:solidFill>
                  <a:srgbClr val="2F528F"/>
                </a:solidFill>
                <a:latin typeface="Calibri" panose="020F0502020204030204" pitchFamily="34" charset="0"/>
              </a:rPr>
              <a:t>It is most common that a single alternative does not exist that will meet all stakeholders’</a:t>
            </a:r>
          </a:p>
          <a:p>
            <a:r>
              <a:rPr lang="en-GB" sz="1100">
                <a:solidFill>
                  <a:srgbClr val="2F528F"/>
                </a:solidFill>
                <a:latin typeface="Calibri" panose="020F0502020204030204" pitchFamily="34" charset="0"/>
              </a:rPr>
              <a:t>concerns. The TOGAF Standard supports a technique to investigate different alternatives and to</a:t>
            </a:r>
          </a:p>
          <a:p>
            <a:r>
              <a:rPr lang="en-GB" sz="1100">
                <a:solidFill>
                  <a:srgbClr val="2F528F"/>
                </a:solidFill>
                <a:latin typeface="Calibri" panose="020F0502020204030204" pitchFamily="34" charset="0"/>
              </a:rPr>
              <a:t>discuss these with the stakeholders. Commonly, alternatives are deﬁned per domain. This is</a:t>
            </a:r>
          </a:p>
          <a:p>
            <a:r>
              <a:rPr lang="en-GB" sz="1100">
                <a:solidFill>
                  <a:srgbClr val="2F528F"/>
                </a:solidFill>
                <a:latin typeface="Calibri" panose="020F0502020204030204" pitchFamily="34" charset="0"/>
              </a:rPr>
              <a:t>done to simplify the analysis of the different alternatives. Of course, the alternatives per domain</a:t>
            </a:r>
          </a:p>
          <a:p>
            <a:r>
              <a:rPr lang="en-GB" sz="1100">
                <a:solidFill>
                  <a:srgbClr val="2F528F"/>
                </a:solidFill>
                <a:latin typeface="Calibri" panose="020F0502020204030204" pitchFamily="34" charset="0"/>
              </a:rPr>
              <a:t>can be merged into an overall analysis of the alternatives for the whole architecture.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Figure 10-1 illustrates the architecture trade-off method.</a:t>
            </a:r>
          </a:p>
          <a:p>
            <a:r>
              <a:rPr lang="en-GB" sz="1100">
                <a:solidFill>
                  <a:srgbClr val="2F528F"/>
                </a:solidFill>
                <a:latin typeface="Calibri" panose="020F0502020204030204" pitchFamily="34" charset="0"/>
              </a:rPr>
              <a:t>The ﬁrst part of the method uses the vision, principles, requirements, and other information to</a:t>
            </a:r>
          </a:p>
          <a:p>
            <a:r>
              <a:rPr lang="en-GB" sz="1100">
                <a:solidFill>
                  <a:srgbClr val="2F528F"/>
                </a:solidFill>
                <a:latin typeface="Calibri" panose="020F0502020204030204" pitchFamily="34" charset="0"/>
              </a:rPr>
              <a:t>select sets of criteria ﬁtting for different alternatives.</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47</a:t>
            </a:fld>
            <a:endParaRPr lang="en-GB">
              <a:latin typeface="Calibri" panose="020F0502020204030204" pitchFamily="34" charset="0"/>
            </a:endParaRPr>
          </a:p>
        </p:txBody>
      </p:sp>
    </p:spTree>
    <p:extLst>
      <p:ext uri="{BB962C8B-B14F-4D97-AF65-F5344CB8AC3E}">
        <p14:creationId xmlns:p14="http://schemas.microsoft.com/office/powerpoint/2010/main" val="23439055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2.4b : Explain how to use trade-off to support the architecture development.
See : TOGAF® Series Guide: A Practitioners’ Approach to Developing Enterprise Architecture Following the TOGAF® ADM : Page 55 : §6.1.2</a:t>
            </a:r>
          </a:p>
          <a:p>
            <a:pPr defTabSz="989838">
              <a:defRPr/>
            </a:pPr>
            <a:endParaRPr lang="en-GB" sz="1100">
              <a:solidFill>
                <a:srgbClr val="2F528F"/>
              </a:solidFill>
              <a:latin typeface="Calibri" panose="020F0502020204030204" pitchFamily="34" charset="0"/>
            </a:endParaRPr>
          </a:p>
          <a:p>
            <a:pPr defTabSz="989838">
              <a:defRPr/>
            </a:pPr>
            <a:r>
              <a:rPr lang="en-GB" sz="1100">
                <a:solidFill>
                  <a:srgbClr val="2F528F"/>
                </a:solidFill>
                <a:latin typeface="Calibri" panose="020F0502020204030204" pitchFamily="34" charset="0"/>
              </a:rPr>
              <a:t>Facilitating a trade-off is often more valuable than finalizing an architecture description.</a:t>
            </a:r>
          </a:p>
          <a:p>
            <a:r>
              <a:rPr lang="en-GB" sz="1100">
                <a:solidFill>
                  <a:srgbClr val="2F528F"/>
                </a:solidFill>
                <a:latin typeface="Calibri" panose="020F0502020204030204" pitchFamily="34" charset="0"/>
              </a:rPr>
              <a:t>Complex problems do not have clear, unambiguous best answers – they have reasonable compromises.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Trade-off requires a compromise between: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one stakeholder’s preferences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different stakeholders’ preferences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Effective trade-off requires understanding:</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value preference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priority </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scope of change necessary to realize the target</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As a rule, stakeholders underperform when that trade-off: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stands beyond their span of control</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span of interest</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involves the preferences of different stakeholders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In facilitating the trade-off discussion:</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chase down all impacts </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think through the end game needs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surface requisite dimensions</a:t>
            </a:r>
          </a:p>
          <a:p>
            <a:pPr marL="185595" indent="-185595">
              <a:buFont typeface="Courier New" panose="02070309020205020404" pitchFamily="49" charset="0"/>
              <a:buChar char="o"/>
            </a:pPr>
            <a:r>
              <a:rPr lang="en-GB" sz="1100">
                <a:solidFill>
                  <a:srgbClr val="2F528F"/>
                </a:solidFill>
                <a:latin typeface="Calibri" panose="020F0502020204030204" pitchFamily="34" charset="0"/>
              </a:rPr>
              <a:t>think through all transition states</a:t>
            </a:r>
          </a:p>
          <a:p>
            <a:r>
              <a:rPr lang="en-GB" sz="1100">
                <a:solidFill>
                  <a:srgbClr val="2F528F"/>
                </a:solidFill>
                <a:latin typeface="Calibri" panose="020F0502020204030204" pitchFamily="34" charset="0"/>
              </a:rPr>
              <a:t>Practitioners should not underestimate the value their organization receives from facilitation of trade-off across organizational boundaries.</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6.1.2 Trade-Off </a:t>
            </a:r>
          </a:p>
          <a:p>
            <a:r>
              <a:rPr lang="en-GB" sz="1100">
                <a:solidFill>
                  <a:srgbClr val="2F528F"/>
                </a:solidFill>
                <a:latin typeface="Calibri" panose="020F0502020204030204" pitchFamily="34" charset="0"/>
              </a:rPr>
              <a:t>One of the most valuable activities a Practitioner will perform during architecture development</a:t>
            </a:r>
          </a:p>
          <a:p>
            <a:r>
              <a:rPr lang="en-GB" sz="1100">
                <a:solidFill>
                  <a:srgbClr val="2F528F"/>
                </a:solidFill>
                <a:latin typeface="Calibri" panose="020F0502020204030204" pitchFamily="34" charset="0"/>
              </a:rPr>
              <a:t>is facilitating the stakeholders’ trade-off decision. Facilitating trade-off is often more valuable</a:t>
            </a:r>
          </a:p>
          <a:p>
            <a:r>
              <a:rPr lang="en-GB" sz="1100">
                <a:solidFill>
                  <a:srgbClr val="2F528F"/>
                </a:solidFill>
                <a:latin typeface="Calibri" panose="020F0502020204030204" pitchFamily="34" charset="0"/>
              </a:rPr>
              <a:t>than finalizing an architecture description. Good architecture addresses complex problems.</a:t>
            </a:r>
          </a:p>
          <a:p>
            <a:r>
              <a:rPr lang="en-GB" sz="1100">
                <a:solidFill>
                  <a:srgbClr val="2F528F"/>
                </a:solidFill>
                <a:latin typeface="Calibri" panose="020F0502020204030204" pitchFamily="34" charset="0"/>
              </a:rPr>
              <a:t>Complex problems do not have clear, unambiguous best answers. Instead, they have reasonable </a:t>
            </a:r>
          </a:p>
          <a:p>
            <a:r>
              <a:rPr lang="en-GB" sz="1100">
                <a:solidFill>
                  <a:srgbClr val="2F528F"/>
                </a:solidFill>
                <a:latin typeface="Calibri" panose="020F0502020204030204" pitchFamily="34" charset="0"/>
              </a:rPr>
              <a:t>compromises.</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Trade-off requires a compromise between one stakeholder’s preferences as well as between</a:t>
            </a:r>
          </a:p>
          <a:p>
            <a:r>
              <a:rPr lang="en-GB" sz="1100">
                <a:solidFill>
                  <a:srgbClr val="2F528F"/>
                </a:solidFill>
                <a:latin typeface="Calibri" panose="020F0502020204030204" pitchFamily="34" charset="0"/>
              </a:rPr>
              <a:t>different stakeholders’ preferences. Effective trade-off requires understanding value preference</a:t>
            </a:r>
          </a:p>
          <a:p>
            <a:r>
              <a:rPr lang="en-GB" sz="1100">
                <a:solidFill>
                  <a:srgbClr val="2F528F"/>
                </a:solidFill>
                <a:latin typeface="Calibri" panose="020F0502020204030204" pitchFamily="34" charset="0"/>
              </a:rPr>
              <a:t>and priority as well as the scope of change necessary to realize the target.</a:t>
            </a:r>
          </a:p>
          <a:p>
            <a:r>
              <a:rPr lang="en-GB" sz="1100">
                <a:solidFill>
                  <a:srgbClr val="2F528F"/>
                </a:solidFill>
                <a:latin typeface="Calibri" panose="020F0502020204030204" pitchFamily="34" charset="0"/>
              </a:rPr>
              <a:t>As a rule, stakeholders underperform when that trade-off stands beyond their span of control or</a:t>
            </a:r>
          </a:p>
          <a:p>
            <a:r>
              <a:rPr lang="en-GB" sz="1100">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48</a:t>
            </a:fld>
            <a:endParaRPr lang="en-GB">
              <a:latin typeface="Calibri" panose="020F0502020204030204" pitchFamily="34" charset="0"/>
            </a:endParaRPr>
          </a:p>
        </p:txBody>
      </p:sp>
    </p:spTree>
    <p:extLst>
      <p:ext uri="{BB962C8B-B14F-4D97-AF65-F5344CB8AC3E}">
        <p14:creationId xmlns:p14="http://schemas.microsoft.com/office/powerpoint/2010/main" val="15595073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2.4c : Explain how to use trade-off to support the architecture development.
See : TOGAF® Series Guide: A Practitioners’ Approach to Developing Enterprise Architecture Following the TOGAF® ADM : Page 55 : §6.2</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The most common interpretations of trade-off are:</a:t>
            </a:r>
          </a:p>
          <a:p>
            <a:pPr marL="386656" indent="-386656">
              <a:buFont typeface="Courier New" panose="02070309020205020404" pitchFamily="49" charset="0"/>
              <a:buChar char="o"/>
            </a:pPr>
            <a:r>
              <a:rPr lang="en-GB" sz="1100">
                <a:solidFill>
                  <a:srgbClr val="2F528F"/>
                </a:solidFill>
                <a:latin typeface="Calibri" panose="020F0502020204030204" pitchFamily="34" charset="0"/>
              </a:rPr>
              <a:t> “a balance achieved between two desirable but incompatible features; a compromise”</a:t>
            </a:r>
          </a:p>
          <a:p>
            <a:pPr marL="386656" indent="-386656">
              <a:buFont typeface="Courier New" panose="02070309020205020404" pitchFamily="49" charset="0"/>
              <a:buChar char="o"/>
            </a:pPr>
            <a:r>
              <a:rPr lang="en-GB" sz="1100">
                <a:solidFill>
                  <a:srgbClr val="2F528F"/>
                </a:solidFill>
                <a:latin typeface="Calibri" panose="020F0502020204030204" pitchFamily="34" charset="0"/>
              </a:rPr>
              <a:t>“losing one quality, aspect, or amount of something in return for gaining another quality, aspect, or amount”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In EA, trade-offs are never about compromises but about a question of when, or of the context.</a:t>
            </a:r>
          </a:p>
          <a:p>
            <a:r>
              <a:rPr lang="en-GB" sz="1100">
                <a:solidFill>
                  <a:srgbClr val="2F528F"/>
                </a:solidFill>
                <a:latin typeface="Calibri" panose="020F0502020204030204" pitchFamily="34" charset="0"/>
              </a:rPr>
              <a:t>When the context or the objective of the Enterprise is poorly </a:t>
            </a:r>
            <a:r>
              <a:rPr lang="en-GB" sz="1100" err="1">
                <a:solidFill>
                  <a:srgbClr val="2F528F"/>
                </a:solidFill>
                <a:latin typeface="Calibri" panose="020F0502020204030204" pitchFamily="34" charset="0"/>
              </a:rPr>
              <a:t>analyzed</a:t>
            </a:r>
            <a:r>
              <a:rPr lang="en-GB" sz="1100">
                <a:solidFill>
                  <a:srgbClr val="2F528F"/>
                </a:solidFill>
                <a:latin typeface="Calibri" panose="020F0502020204030204" pitchFamily="34" charset="0"/>
              </a:rPr>
              <a:t>, some choices will appear obvious or low-cost. Jumping to employ those choices as a viable candidate will result in sub-optimal achievement of the target or total failure of the initiative.</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For example, when an EA is exploring a candidate target architecture and discovers what appears to be an obvious improvement without a champion, they are likely to be jumping to a decision that is based on poor analysis. When faced with such circumstances, the EA should look for the hidden value- which will never be described in terms of the obvious.</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rPr>
              <a:t>6.2 Trade-Off Decisions </a:t>
            </a:r>
          </a:p>
          <a:p>
            <a:r>
              <a:rPr lang="en-GB" sz="1100">
                <a:solidFill>
                  <a:srgbClr val="2F528F"/>
                </a:solidFill>
                <a:latin typeface="Calibri" panose="020F0502020204030204" pitchFamily="34" charset="0"/>
              </a:rPr>
              <a:t>The most common interpretations of trade-off are “a balance achieved between two desirable but incompatible features; a compromise” and “losing one quality, aspect, or amount of something in return for gaining another quality, aspect, or amount”. In developing an Enterprise Architecture, trade-offs are never about compromises, but about a question of when or the context. When the context or the objective of the Enterprise is poorly </a:t>
            </a:r>
            <a:r>
              <a:rPr lang="en-GB" sz="1100" err="1">
                <a:solidFill>
                  <a:srgbClr val="2F528F"/>
                </a:solidFill>
                <a:latin typeface="Calibri" panose="020F0502020204030204" pitchFamily="34" charset="0"/>
              </a:rPr>
              <a:t>analyzed</a:t>
            </a:r>
            <a:r>
              <a:rPr lang="en-GB" sz="1100">
                <a:solidFill>
                  <a:srgbClr val="2F528F"/>
                </a:solidFill>
                <a:latin typeface="Calibri" panose="020F0502020204030204" pitchFamily="34" charset="0"/>
              </a:rPr>
              <a:t>, some choices will appear obvious or low-cost. Jumping to employ those choices as a viable candidate will result in sub-optimal achievement of the target or total failure of the initiative.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For example, when a Practitioner is exploring a candidate target architecture and discovers what appears to be an obvious improvement without a champion, they are likely to be jumping to a decision that is based on poor analysis. When faced with such circumstances, the Practitioner should look for the hidden value. Hidden value will never be described in terms of the obvious cost savings.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49</a:t>
            </a:fld>
            <a:endParaRPr lang="en-GB">
              <a:latin typeface="Calibri" panose="020F0502020204030204" pitchFamily="34" charset="0"/>
            </a:endParaRPr>
          </a:p>
        </p:txBody>
      </p:sp>
    </p:spTree>
    <p:extLst>
      <p:ext uri="{BB962C8B-B14F-4D97-AF65-F5344CB8AC3E}">
        <p14:creationId xmlns:p14="http://schemas.microsoft.com/office/powerpoint/2010/main" val="3890398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M-31
Level=2 : L.O.= 1.2b : Explain what an Enterprise Architecture looks like.
See : TOGAF® Series Guide: A Practitioners’ Approach to Developing Enterprise Architecture Following the TOGAF® ADM : Page 15 : §3.2.3</a:t>
            </a:r>
          </a:p>
          <a:p>
            <a:endParaRPr lang="en-GB" sz="1100">
              <a:solidFill>
                <a:srgbClr val="2F528F"/>
              </a:solidFill>
              <a:latin typeface="Calibri" panose="020F0502020204030204" pitchFamily="34" charset="0"/>
            </a:endParaRPr>
          </a:p>
          <a:p>
            <a:r>
              <a:rPr lang="en-GB" sz="1100" b="1">
                <a:solidFill>
                  <a:srgbClr val="2F528F"/>
                </a:solidFill>
                <a:latin typeface="Calibri" panose="020F0502020204030204" pitchFamily="34" charset="0"/>
                <a:cs typeface="Calibri" panose="020F0502020204030204" pitchFamily="34" charset="0"/>
              </a:rPr>
              <a:t>Request for Architecture Work </a:t>
            </a:r>
            <a:r>
              <a:rPr lang="en-GB" sz="1100">
                <a:solidFill>
                  <a:srgbClr val="2F528F"/>
                </a:solidFill>
                <a:latin typeface="Calibri" panose="020F0502020204030204" pitchFamily="34" charset="0"/>
                <a:cs typeface="Calibri" panose="020F0502020204030204" pitchFamily="34" charset="0"/>
              </a:rPr>
              <a:t>identifies the EA Landscape. </a:t>
            </a:r>
          </a:p>
          <a:p>
            <a:r>
              <a:rPr lang="en-GB" sz="1100">
                <a:solidFill>
                  <a:srgbClr val="2F528F"/>
                </a:solidFill>
                <a:latin typeface="Calibri" panose="020F0502020204030204" pitchFamily="34" charset="0"/>
                <a:cs typeface="Calibri" panose="020F0502020204030204" pitchFamily="34" charset="0"/>
              </a:rPr>
              <a:t>Architecture Projects populate the EA Landscape. </a:t>
            </a:r>
          </a:p>
          <a:p>
            <a:r>
              <a:rPr lang="en-GB" sz="1100">
                <a:solidFill>
                  <a:srgbClr val="2F528F"/>
                </a:solidFill>
                <a:latin typeface="Calibri" panose="020F0502020204030204" pitchFamily="34" charset="0"/>
                <a:cs typeface="Calibri" panose="020F0502020204030204" pitchFamily="34" charset="0"/>
              </a:rPr>
              <a:t>What actually gets written down?:</a:t>
            </a:r>
          </a:p>
          <a:p>
            <a:r>
              <a:rPr lang="en-GB" sz="1100">
                <a:solidFill>
                  <a:srgbClr val="2F528F"/>
                </a:solidFill>
                <a:latin typeface="Calibri" panose="020F0502020204030204" pitchFamily="34" charset="0"/>
                <a:cs typeface="Calibri" panose="020F0502020204030204" pitchFamily="34" charset="0"/>
              </a:rPr>
              <a:t>1. Models, in the EA Landscape</a:t>
            </a:r>
          </a:p>
          <a:p>
            <a:r>
              <a:rPr lang="en-GB" sz="1100">
                <a:solidFill>
                  <a:srgbClr val="2F528F"/>
                </a:solidFill>
                <a:latin typeface="Calibri" panose="020F0502020204030204" pitchFamily="34" charset="0"/>
                <a:cs typeface="Calibri" panose="020F0502020204030204" pitchFamily="34" charset="0"/>
              </a:rPr>
              <a:t>2. Views derived from the EA Landscape</a:t>
            </a:r>
          </a:p>
          <a:p>
            <a:r>
              <a:rPr lang="en-GB" sz="1100">
                <a:solidFill>
                  <a:srgbClr val="2F528F"/>
                </a:solidFill>
                <a:latin typeface="Calibri" panose="020F0502020204030204" pitchFamily="34" charset="0"/>
                <a:cs typeface="Calibri" panose="020F0502020204030204" pitchFamily="34" charset="0"/>
              </a:rPr>
              <a:t>3. Other useful things</a:t>
            </a:r>
          </a:p>
          <a:p>
            <a:endParaRPr lang="en-GB" sz="1100">
              <a:solidFill>
                <a:srgbClr val="2F528F"/>
              </a:solidFill>
              <a:latin typeface="Calibri" panose="020F0502020204030204" pitchFamily="34" charset="0"/>
              <a:cs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Architecture is the: </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set of models</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the components</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their relationships </a:t>
            </a:r>
          </a:p>
          <a:p>
            <a:r>
              <a:rPr lang="en-GB" sz="1100">
                <a:solidFill>
                  <a:srgbClr val="2F528F"/>
                </a:solidFill>
                <a:latin typeface="Calibri" panose="020F0502020204030204" pitchFamily="34" charset="0"/>
                <a:cs typeface="Calibri" panose="020F0502020204030204" pitchFamily="34" charset="0"/>
              </a:rPr>
              <a:t>to describe the current and Target Architecture. Models can vary in formality, some strictly conforming to a semantically constrained structure, while others are quite flexible.</a:t>
            </a:r>
          </a:p>
          <a:p>
            <a:endParaRPr lang="en-GB" sz="1100">
              <a:solidFill>
                <a:srgbClr val="2F528F"/>
              </a:solidFill>
              <a:latin typeface="Calibri" panose="020F0502020204030204" pitchFamily="34" charset="0"/>
              <a:cs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The primary purpose of the models is to facilitate the architect to:</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understand the system works today</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understand how it can be used most effectively </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understand the implications and impacts of the change.</a:t>
            </a:r>
          </a:p>
          <a:p>
            <a:r>
              <a:rPr lang="en-GB" sz="1100">
                <a:solidFill>
                  <a:srgbClr val="2F528F"/>
                </a:solidFill>
                <a:latin typeface="Calibri" panose="020F0502020204030204" pitchFamily="34" charset="0"/>
                <a:cs typeface="Calibri" panose="020F0502020204030204" pitchFamily="34" charset="0"/>
              </a:rPr>
              <a:t>A secondary purpose is re-use – it is inefficient to re-describe.</a:t>
            </a:r>
          </a:p>
          <a:p>
            <a:r>
              <a:rPr lang="en-GB" sz="1100">
                <a:solidFill>
                  <a:srgbClr val="2F528F"/>
                </a:solidFill>
                <a:latin typeface="Calibri" panose="020F0502020204030204" pitchFamily="34" charset="0"/>
                <a:cs typeface="Calibri" panose="020F0502020204030204" pitchFamily="34" charset="0"/>
              </a:rPr>
              <a:t>Note too: </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The efficiency of consistency is balanced against the extra energy to describe more than is needed.</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Formal models are substantially easier to extend across work teams</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Formal models require semantic precision</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Requires good model definition</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Architecture Projects may have unique aspects</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Practitioners must trade off - re-use versus optimal fit</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3.2.2 Introduction to Purpose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A purpose-based EA Capability model identifies four purposes that typically frame the planning horizon, depth and breadth of an Architecture Project, and the contents of the EA Repository. The purpose-based EA Capability model used in this Guide was introduced in the World-Class Enterprise Architecture White Paper (see Referenced Documents) and refined in the TOGAF® Leader’s Guide to Establishing and Evolving an EA Capability (see Referenced Documents). </a:t>
            </a:r>
          </a:p>
          <a:p>
            <a:r>
              <a:rPr lang="en-GB" sz="1100" b="1" i="0" u="none" strike="noStrike" baseline="0">
                <a:solidFill>
                  <a:srgbClr val="2F528F"/>
                </a:solidFill>
                <a:latin typeface="Calibri" panose="020F0502020204030204" pitchFamily="34" charset="0"/>
              </a:rPr>
              <a:t>Figure 3: Purposes of Enterprise Architecture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Typically, there are four broad purposes of an EA Capability: </a:t>
            </a:r>
          </a:p>
          <a:p>
            <a:r>
              <a:rPr lang="en-GB" sz="1100" b="1" i="0" u="none" strike="noStrike" baseline="0">
                <a:solidFill>
                  <a:srgbClr val="2F528F"/>
                </a:solidFill>
                <a:latin typeface="Calibri" panose="020F0502020204030204" pitchFamily="34" charset="0"/>
              </a:rPr>
              <a:t>EA to Support Strategy: </a:t>
            </a:r>
            <a:r>
              <a:rPr lang="en-GB" sz="1100" b="0" i="0" u="none" strike="noStrike" baseline="0">
                <a:solidFill>
                  <a:srgbClr val="2F528F"/>
                </a:solidFill>
                <a:latin typeface="Calibri" panose="020F0502020204030204" pitchFamily="34" charset="0"/>
              </a:rPr>
              <a:t>Deliver EA to provide an end-to-end Target Architecture, and </a:t>
            </a:r>
          </a:p>
          <a:p>
            <a:r>
              <a:rPr lang="en-GB" sz="1100" b="0" i="0" u="none" strike="noStrike" baseline="0">
                <a:solidFill>
                  <a:srgbClr val="2F528F"/>
                </a:solidFill>
                <a:latin typeface="Calibri" panose="020F0502020204030204" pitchFamily="34" charset="0"/>
              </a:rPr>
              <a:t>... CONTINUES ... SEE REFERENCE SPECIFIED</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5</a:t>
            </a:fld>
            <a:endParaRPr lang="en-GB">
              <a:latin typeface="Calibri" panose="020F0502020204030204" pitchFamily="34" charset="0"/>
            </a:endParaRPr>
          </a:p>
        </p:txBody>
      </p:sp>
    </p:spTree>
    <p:extLst>
      <p:ext uri="{BB962C8B-B14F-4D97-AF65-F5344CB8AC3E}">
        <p14:creationId xmlns:p14="http://schemas.microsoft.com/office/powerpoint/2010/main" val="1412220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marL="871264" indent="-871264"/>
            <a:r>
              <a:rPr lang="en-GB" sz="1100">
                <a:solidFill>
                  <a:srgbClr val="2F528F"/>
                </a:solidFill>
                <a:latin typeface="Calibri" panose="020F0502020204030204" pitchFamily="34" charset="0"/>
                <a:cs typeface="Calibri" panose="020F0502020204030204" pitchFamily="34" charset="0"/>
              </a:rPr>
              <a:t>1.8a : Briefly explain Enterprise Security Architecture</a:t>
            </a:r>
          </a:p>
          <a:p>
            <a:pPr marL="871264" indent="-871264"/>
            <a:r>
              <a:rPr lang="en-GB" sz="1100">
                <a:solidFill>
                  <a:srgbClr val="2F528F"/>
                </a:solidFill>
                <a:latin typeface="Calibri" panose="020F0502020204030204" pitchFamily="34" charset="0"/>
                <a:cs typeface="Calibri" panose="020F0502020204030204" pitchFamily="34" charset="0"/>
              </a:rPr>
              <a:t>1.9a : Explain how security is a cross-cutting concern</a:t>
            </a:r>
          </a:p>
          <a:p>
            <a:pPr marL="871264" indent="-871264"/>
            <a:r>
              <a:rPr lang="en-GB" sz="1100">
                <a:solidFill>
                  <a:srgbClr val="2F528F"/>
                </a:solidFill>
                <a:latin typeface="Calibri" panose="020F0502020204030204" pitchFamily="34" charset="0"/>
                <a:cs typeface="Calibri" panose="020F0502020204030204" pitchFamily="34" charset="0"/>
              </a:rPr>
              <a:t>1.10a : Explain why it is important to create an environment in which uncertainty of the success of change can be managed to optimize maximum business </a:t>
            </a:r>
          </a:p>
          <a:p>
            <a:pPr marL="871264" indent="-871264"/>
            <a:r>
              <a:rPr lang="en-GB" sz="1100">
                <a:solidFill>
                  <a:srgbClr val="2F528F"/>
                </a:solidFill>
                <a:latin typeface="Calibri" panose="020F0502020204030204" pitchFamily="34" charset="0"/>
                <a:cs typeface="Calibri" panose="020F0502020204030204" pitchFamily="34" charset="0"/>
              </a:rPr>
              <a:t>1.11a/d : Briefly explain the role of the Enterprise Architect and Enterprise Architecture in a Digital enterprise for the four contexts of the </a:t>
            </a:r>
            <a:r>
              <a:rPr lang="en-GB" sz="1100" err="1">
                <a:solidFill>
                  <a:srgbClr val="2F528F"/>
                </a:solidFill>
                <a:latin typeface="Calibri" panose="020F0502020204030204" pitchFamily="34" charset="0"/>
                <a:cs typeface="Calibri" panose="020F0502020204030204" pitchFamily="34" charset="0"/>
              </a:rPr>
              <a:t>DPBoKTM</a:t>
            </a:r>
            <a:r>
              <a:rPr lang="en-GB" sz="1100">
                <a:solidFill>
                  <a:srgbClr val="2F528F"/>
                </a:solidFill>
                <a:latin typeface="Calibri" panose="020F0502020204030204" pitchFamily="34" charset="0"/>
                <a:cs typeface="Calibri" panose="020F0502020204030204" pitchFamily="34" charset="0"/>
              </a:rPr>
              <a:t> Standard</a:t>
            </a:r>
          </a:p>
          <a:p>
            <a:pPr marL="871264" indent="-871264"/>
            <a:r>
              <a:rPr lang="en-GB" sz="1100">
                <a:solidFill>
                  <a:srgbClr val="2F528F"/>
                </a:solidFill>
                <a:latin typeface="Calibri" panose="020F0502020204030204" pitchFamily="34" charset="0"/>
                <a:cs typeface="Calibri" panose="020F0502020204030204" pitchFamily="34" charset="0"/>
              </a:rPr>
              <a:t>2.1a/b : Explain how to identify stakeholders their concerns views and the communication involved</a:t>
            </a:r>
          </a:p>
          <a:p>
            <a:pPr marL="871264" indent="-871264"/>
            <a:r>
              <a:rPr lang="en-GB" sz="1100">
                <a:solidFill>
                  <a:srgbClr val="2F528F"/>
                </a:solidFill>
                <a:latin typeface="Calibri" panose="020F0502020204030204" pitchFamily="34" charset="0"/>
                <a:cs typeface="Calibri" panose="020F0502020204030204" pitchFamily="34" charset="0"/>
              </a:rPr>
              <a:t>2.2a : Explain the use of architecture views</a:t>
            </a:r>
          </a:p>
          <a:p>
            <a:pPr marL="871264" indent="-871264"/>
            <a:r>
              <a:rPr lang="en-GB" sz="1100">
                <a:solidFill>
                  <a:srgbClr val="2F528F"/>
                </a:solidFill>
                <a:latin typeface="Calibri" panose="020F0502020204030204" pitchFamily="34" charset="0"/>
                <a:cs typeface="Calibri" panose="020F0502020204030204" pitchFamily="34" charset="0"/>
              </a:rPr>
              <a:t>2.3a : Explain how to manage stakeholders’ engagement and requirements</a:t>
            </a:r>
          </a:p>
          <a:p>
            <a:pPr marL="871264" indent="-871264"/>
            <a:r>
              <a:rPr lang="en-GB" sz="1100">
                <a:solidFill>
                  <a:srgbClr val="2F528F"/>
                </a:solidFill>
                <a:latin typeface="Calibri" panose="020F0502020204030204" pitchFamily="34" charset="0"/>
                <a:cs typeface="Calibri" panose="020F0502020204030204" pitchFamily="34" charset="0"/>
              </a:rPr>
              <a:t>2.4a/c : Explain how to use trade-off to support the architecture development</a:t>
            </a:r>
          </a:p>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50</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51</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52</a:t>
            </a:fld>
            <a:endParaRPr lang="en-GB">
              <a:latin typeface="Calibri" panose="020F0502020204030204" pitchFamily="34" charset="0"/>
            </a:endParaRPr>
          </a:p>
        </p:txBody>
      </p:sp>
    </p:spTree>
    <p:extLst>
      <p:ext uri="{BB962C8B-B14F-4D97-AF65-F5344CB8AC3E}">
        <p14:creationId xmlns:p14="http://schemas.microsoft.com/office/powerpoint/2010/main" val="2520753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53</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The ADM forms the core of the TOGAF Framework</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It is the result of contributions from many architecture practitioners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A process for developing an enterprise architecture</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Integrates all the elements within the TOGAF®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standard </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Designed to address an enterprise’s business and IT</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needs by providing a set of architecture views:</a:t>
            </a:r>
          </a:p>
          <a:p>
            <a:pPr marL="804243" lvl="1" indent="-309324">
              <a:buFont typeface="Arial" panose="020B0604020202020204" pitchFamily="34" charset="0"/>
              <a:buChar char="•"/>
            </a:pPr>
            <a:r>
              <a:rPr lang="en-GB">
                <a:solidFill>
                  <a:srgbClr val="2F528F"/>
                </a:solidFill>
                <a:latin typeface="Calibri" panose="020F0502020204030204" pitchFamily="34" charset="0"/>
              </a:rPr>
              <a:t>Business</a:t>
            </a:r>
          </a:p>
          <a:p>
            <a:pPr marL="804243" lvl="1" indent="-309324">
              <a:buFont typeface="Arial" panose="020B0604020202020204" pitchFamily="34" charset="0"/>
              <a:buChar char="•"/>
            </a:pPr>
            <a:r>
              <a:rPr lang="en-GB">
                <a:solidFill>
                  <a:srgbClr val="2F528F"/>
                </a:solidFill>
                <a:latin typeface="Calibri" panose="020F0502020204030204" pitchFamily="34" charset="0"/>
              </a:rPr>
              <a:t>Data</a:t>
            </a:r>
          </a:p>
          <a:p>
            <a:pPr marL="804243" lvl="1" indent="-309324">
              <a:buFont typeface="Arial" panose="020B0604020202020204" pitchFamily="34" charset="0"/>
              <a:buChar char="•"/>
            </a:pPr>
            <a:r>
              <a:rPr lang="en-GB">
                <a:solidFill>
                  <a:srgbClr val="2F528F"/>
                </a:solidFill>
                <a:latin typeface="Calibri" panose="020F0502020204030204" pitchFamily="34" charset="0"/>
              </a:rPr>
              <a:t>Application</a:t>
            </a:r>
          </a:p>
          <a:p>
            <a:pPr marL="804243" lvl="1" indent="-309324">
              <a:buFont typeface="Arial" panose="020B0604020202020204" pitchFamily="34" charset="0"/>
              <a:buChar char="•"/>
            </a:pPr>
            <a:r>
              <a:rPr lang="en-GB">
                <a:solidFill>
                  <a:srgbClr val="2F528F"/>
                </a:solidFill>
                <a:latin typeface="Calibri" panose="020F0502020204030204" pitchFamily="34" charset="0"/>
              </a:rPr>
              <a:t>Technology</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A set of recommended deliverables</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A method for managing requirements</a:t>
            </a:r>
          </a:p>
          <a:p>
            <a:pPr marL="309324" indent="-309324">
              <a:spcBef>
                <a:spcPts val="650"/>
              </a:spcBef>
              <a:buFont typeface="Courier New" panose="02070309020205020404" pitchFamily="49" charset="0"/>
              <a:buChar char="o"/>
            </a:pPr>
            <a:r>
              <a:rPr lang="en-GB">
                <a:solidFill>
                  <a:srgbClr val="2F528F"/>
                </a:solidFill>
                <a:latin typeface="Calibri" panose="020F0502020204030204" pitchFamily="34" charset="0"/>
              </a:rPr>
              <a:t>Guidelines on tools for architecture development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54</a:t>
            </a:fld>
            <a:endParaRPr lang="en-GB">
              <a:latin typeface="Calibri" panose="020F0502020204030204" pitchFamily="34" charset="0"/>
            </a:endParaRPr>
          </a:p>
        </p:txBody>
      </p:sp>
    </p:spTree>
    <p:extLst>
      <p:ext uri="{BB962C8B-B14F-4D97-AF65-F5344CB8AC3E}">
        <p14:creationId xmlns:p14="http://schemas.microsoft.com/office/powerpoint/2010/main" val="30108791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defTabSz="989838">
              <a:defRPr/>
            </a:pPr>
            <a:r>
              <a:rPr lang="en-GB">
                <a:solidFill>
                  <a:srgbClr val="2F528F"/>
                </a:solidFill>
                <a:latin typeface="Calibri" panose="020F0502020204030204" pitchFamily="34" charset="0"/>
                <a:cs typeface="Calibri" panose="020F0502020204030204" pitchFamily="34" charset="0"/>
              </a:rPr>
              <a:t>The ADM is essentially a set of lists of things you need to do in order to create and realize changes to the Processes of an Enterprise.</a:t>
            </a:r>
          </a:p>
          <a:p>
            <a:pPr defTabSz="989838">
              <a:defRPr/>
            </a:pPr>
            <a:r>
              <a:rPr lang="en-GB">
                <a:solidFill>
                  <a:srgbClr val="2F528F"/>
                </a:solidFill>
                <a:latin typeface="Calibri" panose="020F0502020204030204" pitchFamily="34" charset="0"/>
                <a:cs typeface="Calibri" panose="020F0502020204030204" pitchFamily="34" charset="0"/>
              </a:rPr>
              <a:t>The lists are presented on a ‘per domain’ basis for the Architecture, and for the Realization phase they reflect the Development process.</a:t>
            </a:r>
          </a:p>
          <a:p>
            <a:pPr algn="l"/>
            <a:r>
              <a:rPr lang="en-GB">
                <a:solidFill>
                  <a:srgbClr val="2F528F"/>
                </a:solidFill>
                <a:latin typeface="Calibri" panose="020F0502020204030204" pitchFamily="34" charset="0"/>
                <a:cs typeface="Calibri" panose="020F0502020204030204" pitchFamily="34" charset="0"/>
              </a:rPr>
              <a:t>The explanation is given, necessarily, as an idealised, somewhat academic, single threaded, serial sequence.</a:t>
            </a:r>
          </a:p>
          <a:p>
            <a:pPr algn="l"/>
            <a:r>
              <a:rPr lang="en-GB">
                <a:solidFill>
                  <a:srgbClr val="2F528F"/>
                </a:solidFill>
                <a:latin typeface="Calibri" panose="020F0502020204030204" pitchFamily="34" charset="0"/>
                <a:cs typeface="Calibri" panose="020F0502020204030204" pitchFamily="34" charset="0"/>
              </a:rPr>
              <a:t>The reality is that parallelism will be introduced at an early stage to facilitate time compression.</a:t>
            </a:r>
          </a:p>
          <a:p>
            <a:pPr algn="l"/>
            <a:r>
              <a:rPr lang="en-GB">
                <a:solidFill>
                  <a:srgbClr val="2F528F"/>
                </a:solidFill>
                <a:latin typeface="Calibri" panose="020F0502020204030204" pitchFamily="34" charset="0"/>
                <a:cs typeface="Calibri" panose="020F0502020204030204" pitchFamily="34" charset="0"/>
              </a:rPr>
              <a:t>This academic explanation follows the arrows around  the cycle (an arrow ) through each Phase.</a:t>
            </a:r>
          </a:p>
          <a:p>
            <a:pPr algn="l"/>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Each Phase considers: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Inputs: what must be available at entry to the Phase to enable its work to be done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Steps: being the operations that entail the work of the Phase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Outputs: what results from performing the Steps </a:t>
            </a:r>
          </a:p>
          <a:p>
            <a:pPr marL="0" indent="0">
              <a:buFont typeface="Courier New" panose="02070309020205020404" pitchFamily="49" charset="0"/>
              <a:buNone/>
            </a:pPr>
            <a:endParaRPr lang="en-GB">
              <a:solidFill>
                <a:srgbClr val="2F528F"/>
              </a:solidFill>
              <a:latin typeface="Calibri" panose="020F0502020204030204" pitchFamily="34" charset="0"/>
              <a:cs typeface="Calibri" panose="020F0502020204030204" pitchFamily="34" charset="0"/>
            </a:endParaRPr>
          </a:p>
          <a:p>
            <a:pPr marL="0" indent="0">
              <a:buFont typeface="Courier New" panose="02070309020205020404" pitchFamily="49" charset="0"/>
              <a:buNone/>
            </a:pPr>
            <a:r>
              <a:rPr lang="en-GB">
                <a:solidFill>
                  <a:srgbClr val="2F528F"/>
                </a:solidFill>
                <a:latin typeface="Calibri" panose="020F0502020204030204" pitchFamily="34" charset="0"/>
                <a:cs typeface="Calibri" panose="020F0502020204030204" pitchFamily="34" charset="0"/>
              </a:rPr>
              <a:t>Outputs from a Phase are generally needed as input to the next.           </a:t>
            </a:r>
          </a:p>
          <a:p>
            <a:endParaRPr lang="en-GB">
              <a:solidFill>
                <a:srgbClr val="2F528F"/>
              </a:solidFill>
              <a:latin typeface="Calibri" panose="020F0502020204030204" pitchFamily="34" charset="0"/>
              <a:cs typeface="Calibri" panose="020F0502020204030204" pitchFamily="34" charset="0"/>
            </a:endParaRPr>
          </a:p>
          <a:p>
            <a:r>
              <a:rPr lang="en-GB">
                <a:solidFill>
                  <a:srgbClr val="2F528F"/>
                </a:solidFill>
                <a:latin typeface="Calibri" panose="020F0502020204030204" pitchFamily="34" charset="0"/>
                <a:cs typeface="Calibri" panose="020F0502020204030204" pitchFamily="34" charset="0"/>
              </a:rPr>
              <a:t>This is generic over all Phases.</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55</a:t>
            </a:fld>
            <a:endParaRPr lang="en-GB">
              <a:latin typeface="Calibri" panose="020F0502020204030204" pitchFamily="34" charset="0"/>
            </a:endParaRPr>
          </a:p>
        </p:txBody>
      </p:sp>
    </p:spTree>
    <p:extLst>
      <p:ext uri="{BB962C8B-B14F-4D97-AF65-F5344CB8AC3E}">
        <p14:creationId xmlns:p14="http://schemas.microsoft.com/office/powerpoint/2010/main" val="3884181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algn="l"/>
            <a:r>
              <a:rPr lang="en-GB">
                <a:solidFill>
                  <a:srgbClr val="2F528F"/>
                </a:solidFill>
                <a:latin typeface="Calibri" panose="020F0502020204030204" pitchFamily="34" charset="0"/>
              </a:rPr>
              <a:t>Þ  M-36
</a:t>
            </a:r>
            <a:r>
              <a:rPr lang="en-GB">
                <a:solidFill>
                  <a:srgbClr val="2F528F"/>
                </a:solidFill>
                <a:latin typeface="Calibri" panose="020F0502020204030204" pitchFamily="34" charset="0"/>
                <a:cs typeface="Calibri" panose="020F0502020204030204" pitchFamily="34" charset="0"/>
              </a:rPr>
              <a:t>The work of the Enterprise Architects is performed in:</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A - Architecture Vision</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B – Business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C – Information Systems Architecture comprising:</a:t>
            </a:r>
          </a:p>
          <a:p>
            <a:pPr marL="804243" lvl="1" indent="-309324">
              <a:buFont typeface="Arial" panose="020B0604020202020204" pitchFamily="34" charset="0"/>
              <a:buChar char="•"/>
            </a:pPr>
            <a:r>
              <a:rPr lang="en-GB">
                <a:solidFill>
                  <a:srgbClr val="2F528F"/>
                </a:solidFill>
                <a:latin typeface="Calibri" panose="020F0502020204030204" pitchFamily="34" charset="0"/>
                <a:cs typeface="Calibri" panose="020F0502020204030204" pitchFamily="34" charset="0"/>
              </a:rPr>
              <a:t>Data Architecture</a:t>
            </a:r>
          </a:p>
          <a:p>
            <a:pPr marL="804243" lvl="1" indent="-309324">
              <a:buFont typeface="Arial" panose="020B0604020202020204" pitchFamily="34" charset="0"/>
              <a:buChar char="•"/>
            </a:pPr>
            <a:r>
              <a:rPr lang="en-GB">
                <a:solidFill>
                  <a:srgbClr val="2F528F"/>
                </a:solidFill>
                <a:latin typeface="Calibri" panose="020F0502020204030204" pitchFamily="34" charset="0"/>
                <a:cs typeface="Calibri" panose="020F0502020204030204" pitchFamily="34" charset="0"/>
              </a:rPr>
              <a:t>Application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D – Technology Architecture</a:t>
            </a:r>
          </a:p>
          <a:p>
            <a:pPr algn="l"/>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The Enterprise Architects contribution to</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E – Opportunities and Solutions</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F – Migration Planning</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G – Implementation Governance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Phase H – Architecture Change Management</a:t>
            </a:r>
          </a:p>
          <a:p>
            <a:pPr algn="l"/>
            <a:r>
              <a:rPr lang="en-GB">
                <a:solidFill>
                  <a:srgbClr val="2F528F"/>
                </a:solidFill>
                <a:latin typeface="Calibri" panose="020F0502020204030204" pitchFamily="34" charset="0"/>
                <a:cs typeface="Calibri" panose="020F0502020204030204" pitchFamily="34" charset="0"/>
              </a:rPr>
              <a:t>is mainly in the form of support and Governance.</a:t>
            </a:r>
          </a:p>
          <a:p>
            <a:pPr algn="l"/>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It is convenient, and logical, to consider these two realms as separate projects.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For example, it would make little sense to trigger a ‘realization project’ if the Architecture determined it was of no , or even a dis- advantage.</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56</a:t>
            </a:fld>
            <a:endParaRPr lang="en-GB">
              <a:latin typeface="Calibri" panose="020F0502020204030204" pitchFamily="34" charset="0"/>
            </a:endParaRPr>
          </a:p>
        </p:txBody>
      </p:sp>
    </p:spTree>
    <p:extLst>
      <p:ext uri="{BB962C8B-B14F-4D97-AF65-F5344CB8AC3E}">
        <p14:creationId xmlns:p14="http://schemas.microsoft.com/office/powerpoint/2010/main" val="42904178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3.1a : Explain how to identify the information necessary to execute the Architecture Vision phase and how iteration cycles will provide more information to take into account in order to execute the phase.
See : TOGAF® Standard – Architecture Development Method : Page 30 : §3.2</a:t>
            </a:r>
          </a:p>
          <a:p>
            <a:pPr marL="494919" indent="-494919">
              <a:spcBef>
                <a:spcPct val="0"/>
              </a:spcBef>
            </a:pPr>
            <a:endParaRPr lang="en-GB">
              <a:solidFill>
                <a:srgbClr val="2F528F"/>
              </a:solidFill>
              <a:latin typeface="Calibri" panose="020F0502020204030204" pitchFamily="34" charset="0"/>
            </a:endParaRPr>
          </a:p>
          <a:p>
            <a:pPr marL="494919" indent="-494919">
              <a:spcBef>
                <a:spcPct val="0"/>
              </a:spcBef>
            </a:pPr>
            <a:r>
              <a:rPr lang="en-GB" b="1">
                <a:solidFill>
                  <a:srgbClr val="2F528F"/>
                </a:solidFill>
                <a:latin typeface="Calibri" panose="020F0502020204030204" pitchFamily="34" charset="0"/>
              </a:rPr>
              <a:t>Objectives</a:t>
            </a:r>
          </a:p>
          <a:p>
            <a:pPr marL="494919" indent="-494919">
              <a:spcBef>
                <a:spcPct val="0"/>
              </a:spcBef>
            </a:pPr>
            <a:endParaRPr lang="en-GB">
              <a:solidFill>
                <a:srgbClr val="2F528F"/>
              </a:solidFill>
              <a:latin typeface="Calibri" panose="020F0502020204030204" pitchFamily="34" charset="0"/>
            </a:endParaRPr>
          </a:p>
          <a:p>
            <a:pPr marL="974372" indent="-974372">
              <a:spcBef>
                <a:spcPct val="0"/>
              </a:spcBef>
            </a:pPr>
            <a:r>
              <a:rPr lang="en-GB" b="1">
                <a:solidFill>
                  <a:srgbClr val="2F528F"/>
                </a:solidFill>
                <a:latin typeface="Calibri" panose="020F0502020204030204" pitchFamily="34" charset="0"/>
              </a:rPr>
              <a:t>Objective</a:t>
            </a:r>
            <a:r>
              <a:rPr lang="en-GB">
                <a:solidFill>
                  <a:srgbClr val="2F528F"/>
                </a:solidFill>
                <a:latin typeface="Calibri" panose="020F0502020204030204" pitchFamily="34" charset="0"/>
              </a:rPr>
              <a:t> : A time-bounded milestone for an organization, used to demonstrate progress towards a goal.</a:t>
            </a:r>
          </a:p>
          <a:p>
            <a:pPr marL="974372" indent="-974372">
              <a:spcBef>
                <a:spcPct val="0"/>
              </a:spcBef>
            </a:pPr>
            <a:r>
              <a:rPr lang="en-GB" b="1">
                <a:solidFill>
                  <a:srgbClr val="2F528F"/>
                </a:solidFill>
                <a:latin typeface="Calibri" panose="020F0502020204030204" pitchFamily="34" charset="0"/>
              </a:rPr>
              <a:t>Goal</a:t>
            </a:r>
            <a:r>
              <a:rPr lang="en-GB">
                <a:solidFill>
                  <a:srgbClr val="2F528F"/>
                </a:solidFill>
                <a:latin typeface="Calibri" panose="020F0502020204030204" pitchFamily="34" charset="0"/>
              </a:rPr>
              <a:t> : A high-level statement of intent or direction for an organization. Typically used to measure success of an organization (two examples shown)</a:t>
            </a:r>
          </a:p>
          <a:p>
            <a:pPr>
              <a:spcBef>
                <a:spcPct val="0"/>
              </a:spcBef>
            </a:pPr>
            <a:endParaRPr lang="en-GB">
              <a:solidFill>
                <a:srgbClr val="2F528F"/>
              </a:solidFill>
              <a:latin typeface="Calibri" panose="020F0502020204030204" pitchFamily="34" charset="0"/>
            </a:endParaRPr>
          </a:p>
          <a:p>
            <a:pPr>
              <a:spcBef>
                <a:spcPct val="0"/>
              </a:spcBef>
            </a:pPr>
            <a:r>
              <a:rPr lang="en-GB">
                <a:solidFill>
                  <a:srgbClr val="2F528F"/>
                </a:solidFill>
                <a:latin typeface="Calibri" panose="020F0502020204030204" pitchFamily="34" charset="0"/>
              </a:rPr>
              <a:t>The Objectives of Phase A are:</a:t>
            </a:r>
          </a:p>
          <a:p>
            <a:pPr marL="371189" indent="-371189">
              <a:spcBef>
                <a:spcPct val="0"/>
              </a:spcBef>
              <a:buFont typeface="Courier New" panose="02070309020205020404" pitchFamily="49" charset="0"/>
              <a:buChar char="o"/>
            </a:pPr>
            <a:r>
              <a:rPr lang="en-GB">
                <a:solidFill>
                  <a:srgbClr val="2F528F"/>
                </a:solidFill>
                <a:latin typeface="Calibri" panose="020F0502020204030204" pitchFamily="34" charset="0"/>
              </a:rPr>
              <a:t>Develop a high-level aspirational vision of the capabilities and business value to be delivered as a result of the proposed Enterprise Architecture</a:t>
            </a:r>
          </a:p>
          <a:p>
            <a:pPr marL="371189" indent="-371189">
              <a:spcBef>
                <a:spcPct val="0"/>
              </a:spcBef>
              <a:buFont typeface="Courier New" panose="02070309020205020404" pitchFamily="49" charset="0"/>
              <a:buChar char="o"/>
            </a:pPr>
            <a:r>
              <a:rPr lang="en-GB">
                <a:solidFill>
                  <a:srgbClr val="2F528F"/>
                </a:solidFill>
                <a:latin typeface="Calibri" panose="020F0502020204030204" pitchFamily="34" charset="0"/>
              </a:rPr>
              <a:t>Obtain approval for a Statement of Architecture Work that defines a program of works to develop and deploy the architecture outlined in the Architecture Vision</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3.1 Objectives</a:t>
            </a:r>
          </a:p>
          <a:p>
            <a:r>
              <a:rPr lang="en-GB">
                <a:solidFill>
                  <a:srgbClr val="2F528F"/>
                </a:solidFill>
                <a:latin typeface="Calibri" panose="020F0502020204030204" pitchFamily="34" charset="0"/>
              </a:rPr>
              <a:t>The objectives of Phase A are to:</a:t>
            </a:r>
          </a:p>
          <a:p>
            <a:r>
              <a:rPr lang="en-GB">
                <a:solidFill>
                  <a:srgbClr val="2F528F"/>
                </a:solidFill>
                <a:latin typeface="Calibri" panose="020F0502020204030204" pitchFamily="34" charset="0"/>
              </a:rPr>
              <a:t>■Develop a high-level aspirational vision of the capabilities and business value to be delivered as a result of the proposed Enterprise Architecture</a:t>
            </a:r>
          </a:p>
          <a:p>
            <a:r>
              <a:rPr lang="en-GB">
                <a:solidFill>
                  <a:srgbClr val="2F528F"/>
                </a:solidFill>
                <a:latin typeface="Calibri" panose="020F0502020204030204" pitchFamily="34" charset="0"/>
              </a:rPr>
              <a:t>■Obtain approval for a Statement of Architecture Work that deﬁnes a program of works to develop and deploy the architecture outlined in the Architecture Vision</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57</a:t>
            </a:fld>
            <a:endParaRPr lang="en-GB">
              <a:latin typeface="Calibri" panose="020F0502020204030204" pitchFamily="34" charset="0"/>
            </a:endParaRPr>
          </a:p>
        </p:txBody>
      </p:sp>
    </p:spTree>
    <p:extLst>
      <p:ext uri="{BB962C8B-B14F-4D97-AF65-F5344CB8AC3E}">
        <p14:creationId xmlns:p14="http://schemas.microsoft.com/office/powerpoint/2010/main" val="39983564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a:solidFill>
                  <a:srgbClr val="2F528F"/>
                </a:solidFill>
                <a:latin typeface="Calibri" panose="020F0502020204030204" pitchFamily="34" charset="0"/>
              </a:rPr>
              <a:t>Level=2 : L.O.= 3.1a : Explain how to identify the information necessary to execute the Architecture Vision phase and how iteration cycles will provide more information to take into account in order to execute the phase.
See : TOGAF® Standard – Architecture Development Method : Page 30 : §3.2</a:t>
            </a:r>
          </a:p>
          <a:p>
            <a:endParaRPr lang="en-US">
              <a:solidFill>
                <a:srgbClr val="2F528F"/>
              </a:solidFill>
              <a:latin typeface="Calibri" panose="020F0502020204030204" pitchFamily="34" charset="0"/>
            </a:endParaRPr>
          </a:p>
          <a:p>
            <a:r>
              <a:rPr lang="en-US">
                <a:solidFill>
                  <a:srgbClr val="2F528F"/>
                </a:solidFill>
                <a:latin typeface="Calibri" panose="020F0502020204030204" pitchFamily="34" charset="0"/>
              </a:rPr>
              <a:t>Approach:</a:t>
            </a:r>
          </a:p>
          <a:p>
            <a:pPr marL="371189" indent="-371189">
              <a:buFont typeface="Courier New" panose="02070309020205020404" pitchFamily="49" charset="0"/>
              <a:buChar char="o"/>
            </a:pPr>
            <a:r>
              <a:rPr lang="en-US">
                <a:solidFill>
                  <a:srgbClr val="2F528F"/>
                </a:solidFill>
                <a:latin typeface="Calibri" panose="020F0502020204030204" pitchFamily="34" charset="0"/>
              </a:rPr>
              <a:t>The developed output of the ADM cycle is completely dependent on the foundation laid by a rigorous approach to Phase A</a:t>
            </a:r>
          </a:p>
          <a:p>
            <a:pPr marL="371189" indent="-371189">
              <a:buFont typeface="Courier New" panose="02070309020205020404" pitchFamily="49" charset="0"/>
              <a:buChar char="o"/>
            </a:pPr>
            <a:r>
              <a:rPr lang="en-US">
                <a:solidFill>
                  <a:srgbClr val="2F528F"/>
                </a:solidFill>
                <a:latin typeface="Calibri" panose="020F0502020204030204" pitchFamily="34" charset="0"/>
              </a:rPr>
              <a:t>Phase A defines what is in and what is outside of the architecture effort, and the constraints</a:t>
            </a:r>
          </a:p>
          <a:p>
            <a:pPr marL="371189" indent="-371189">
              <a:buFont typeface="Courier New" panose="02070309020205020404" pitchFamily="49" charset="0"/>
              <a:buChar char="o"/>
            </a:pPr>
            <a:r>
              <a:rPr lang="en-US">
                <a:solidFill>
                  <a:srgbClr val="2F528F"/>
                </a:solidFill>
                <a:latin typeface="Calibri" panose="020F0502020204030204" pitchFamily="34" charset="0"/>
              </a:rPr>
              <a:t>Constraints are informed by principles, business goals and strategic drivers</a:t>
            </a:r>
          </a:p>
          <a:p>
            <a:pPr marL="371189" indent="-371189">
              <a:buFont typeface="Courier New" panose="02070309020205020404" pitchFamily="49" charset="0"/>
              <a:buChar char="o"/>
            </a:pPr>
            <a:r>
              <a:rPr lang="en-US">
                <a:solidFill>
                  <a:srgbClr val="2F528F"/>
                </a:solidFill>
                <a:latin typeface="Calibri" panose="020F0502020204030204" pitchFamily="34" charset="0"/>
              </a:rPr>
              <a:t>Creates the Architecture Vision document:</a:t>
            </a:r>
          </a:p>
          <a:p>
            <a:pPr lvl="1">
              <a:buFont typeface="Arial" panose="020B0604020202020204" pitchFamily="34" charset="0"/>
              <a:buChar char="•"/>
            </a:pPr>
            <a:r>
              <a:rPr lang="en-US">
                <a:solidFill>
                  <a:srgbClr val="2F528F"/>
                </a:solidFill>
                <a:latin typeface="Calibri" panose="020F0502020204030204" pitchFamily="34" charset="0"/>
              </a:rPr>
              <a:t>Clarifying and agreeing the purpose of the architecture</a:t>
            </a:r>
          </a:p>
          <a:p>
            <a:pPr lvl="1">
              <a:buFont typeface="Arial" panose="020B0604020202020204" pitchFamily="34" charset="0"/>
              <a:buChar char="•"/>
            </a:pPr>
            <a:r>
              <a:rPr lang="en-US">
                <a:solidFill>
                  <a:srgbClr val="2F528F"/>
                </a:solidFill>
                <a:latin typeface="Calibri" panose="020F0502020204030204" pitchFamily="34" charset="0"/>
              </a:rPr>
              <a:t>Demonstrating how it will be achieved</a:t>
            </a:r>
          </a:p>
          <a:p>
            <a:pPr lvl="1">
              <a:buFont typeface="Arial" panose="020B0604020202020204" pitchFamily="34" charset="0"/>
              <a:buChar char="•"/>
            </a:pPr>
            <a:r>
              <a:rPr lang="en-US">
                <a:solidFill>
                  <a:srgbClr val="2F528F"/>
                </a:solidFill>
                <a:latin typeface="Calibri" panose="020F0502020204030204" pitchFamily="34" charset="0"/>
              </a:rPr>
              <a:t>A first-cut high-level description of the Baseline and Target architectures</a:t>
            </a:r>
          </a:p>
          <a:p>
            <a:pPr lvl="1">
              <a:buFont typeface="Arial" panose="020B0604020202020204" pitchFamily="34" charset="0"/>
              <a:buChar char="•"/>
            </a:pPr>
            <a:r>
              <a:rPr lang="en-US">
                <a:solidFill>
                  <a:srgbClr val="2F528F"/>
                </a:solidFill>
                <a:latin typeface="Calibri" panose="020F0502020204030204" pitchFamily="34" charset="0"/>
              </a:rPr>
              <a:t>Integral to the Architecture Vision is an understanding of emerging technologies and potential impact</a:t>
            </a:r>
          </a:p>
          <a:p>
            <a:pPr lvl="1">
              <a:buFont typeface="Arial" panose="020B0604020202020204" pitchFamily="34" charset="0"/>
              <a:buChar char="•"/>
            </a:pPr>
            <a:r>
              <a:rPr lang="en-US">
                <a:solidFill>
                  <a:srgbClr val="2F528F"/>
                </a:solidFill>
                <a:latin typeface="Calibri" panose="020F0502020204030204" pitchFamily="34" charset="0"/>
              </a:rPr>
              <a:t>Business models and the business scenarios technique can be used to develop the Architecture Vision</a:t>
            </a:r>
            <a:endParaRPr lang="en-GB">
              <a:solidFill>
                <a:srgbClr val="2F528F"/>
              </a:solidFill>
              <a:latin typeface="Calibri" panose="020F0502020204030204" pitchFamily="34" charset="0"/>
            </a:endParaRPr>
          </a:p>
          <a:p>
            <a:br>
              <a:rPr lang="en-GB" i="1">
                <a:solidFill>
                  <a:srgbClr val="2F528F"/>
                </a:solidFill>
                <a:latin typeface="+mn-lt"/>
                <a:ea typeface="+mn-ea"/>
              </a:rPr>
            </a:br>
            <a:r>
              <a:rPr lang="en-US" b="1">
                <a:solidFill>
                  <a:srgbClr val="2F528F"/>
                </a:solidFill>
                <a:latin typeface="Calibri" panose="020F0502020204030204" pitchFamily="34" charset="0"/>
              </a:rPr>
              <a:t>Constraints</a:t>
            </a:r>
            <a:r>
              <a:rPr lang="en-US">
                <a:solidFill>
                  <a:srgbClr val="2F528F"/>
                </a:solidFill>
                <a:latin typeface="Calibri" panose="020F0502020204030204" pitchFamily="34" charset="0"/>
              </a:rPr>
              <a:t>: Define the constraints that must be dealt with, including enterprise-wide constraints and project-specific constraints (time, schedule, resources, etc.). The enterprise-wide constraints may be informed by the Business and Architectural Principles developed in the preliminary phase or clarified as part of this phase. </a:t>
            </a:r>
          </a:p>
          <a:p>
            <a:endParaRPr lang="en-US">
              <a:solidFill>
                <a:srgbClr val="2F528F"/>
              </a:solidFill>
              <a:latin typeface="+mn-lt"/>
              <a:ea typeface="+mn-ea"/>
            </a:endParaRPr>
          </a:p>
          <a:p>
            <a:r>
              <a:rPr lang="en-US">
                <a:solidFill>
                  <a:srgbClr val="2F528F"/>
                </a:solidFill>
                <a:latin typeface="+mn-lt"/>
                <a:ea typeface="+mn-ea"/>
              </a:rPr>
              <a:t>The Architecture Vision provides the sponsor with a key tool to sell the benefits of the proposed capability to stakeholders and decision-makers within the enterprise. It describes how the new capability will meet the business goals and strategic objectives and address the stakeholder concerns when implemented. Integral to the Architecture Vision is an understanding of emerging technologies and their potential impact on industries and enterprises, without which many business opportunities may </a:t>
            </a:r>
            <a:r>
              <a:rPr lang="en-GB">
                <a:solidFill>
                  <a:srgbClr val="2F528F"/>
                </a:solidFill>
                <a:latin typeface="+mn-lt"/>
                <a:ea typeface="+mn-ea"/>
              </a:rPr>
              <a:t>be missed.</a:t>
            </a:r>
          </a:p>
          <a:p>
            <a:endParaRPr lang="en-GB">
              <a:solidFill>
                <a:srgbClr val="2F528F"/>
              </a:solidFill>
              <a:latin typeface="+mn-lt"/>
              <a:ea typeface="+mn-ea"/>
            </a:endParaRPr>
          </a:p>
          <a:p>
            <a:r>
              <a:rPr lang="en-GB">
                <a:solidFill>
                  <a:srgbClr val="2F528F"/>
                </a:solidFill>
                <a:latin typeface="+mn-lt"/>
                <a:ea typeface="+mn-ea"/>
              </a:rPr>
              <a:t>Normally, key elements of the Architecture Vision – such as the enterprise mission, vision, strategy, and goals – have been documented as part of some wider business strategy or enterprise planning activity that has its own lifecycle within the enterprise. In such cases, the activity in Phase A is concerned with verifying and understanding the documented business strategy and </a:t>
            </a:r>
            <a:r>
              <a:rPr lang="en-US">
                <a:solidFill>
                  <a:srgbClr val="2F528F"/>
                </a:solidFill>
                <a:latin typeface="+mn-lt"/>
                <a:ea typeface="+mn-ea"/>
              </a:rPr>
              <a:t>goals. Phase A may also integrate the enterprise strategy and goals with the strategy and goals implicit within the current architecture. Business models are key strategy artifacts that can provide such a perspective, by showing how </a:t>
            </a:r>
            <a:r>
              <a:rPr lang="en-GB">
                <a:solidFill>
                  <a:srgbClr val="2F528F"/>
                </a:solidFill>
                <a:latin typeface="+mn-lt"/>
                <a:ea typeface="+mn-ea"/>
              </a:rPr>
              <a:t>the organization intends to deliver value to its customers and stakeholders.</a:t>
            </a:r>
          </a:p>
          <a:p>
            <a:r>
              <a:rPr lang="en-US">
                <a:solidFill>
                  <a:srgbClr val="2F528F"/>
                </a:solidFill>
                <a:latin typeface="+mn-lt"/>
                <a:ea typeface="+mn-ea"/>
              </a:rPr>
              <a:t>In other cases, little or no Business Architecture work may have been done to date. In such ... CONTINUES ... SEE REFERENCE</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58</a:t>
            </a:fld>
            <a:endParaRPr lang="en-GB">
              <a:latin typeface="Calibri" panose="020F0502020204030204" pitchFamily="34" charset="0"/>
            </a:endParaRPr>
          </a:p>
        </p:txBody>
      </p:sp>
    </p:spTree>
    <p:extLst>
      <p:ext uri="{BB962C8B-B14F-4D97-AF65-F5344CB8AC3E}">
        <p14:creationId xmlns:p14="http://schemas.microsoft.com/office/powerpoint/2010/main" val="11003171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a:solidFill>
                  <a:srgbClr val="2F528F"/>
                </a:solidFill>
                <a:latin typeface="Calibri" panose="020F0502020204030204" pitchFamily="34" charset="0"/>
              </a:rPr>
              <a:t>Level=2 : L.O.= 3.1a : Explain how to identify the information necessary to execute the Architecture Vision phase and how iteration cycles will provide more information to take into account in order to execute the phase.
See : TOGAF® Standard – Architecture Development Method : Page 30 : §3.2</a:t>
            </a:r>
          </a:p>
          <a:p>
            <a:pPr algn="l"/>
            <a:endParaRPr lang="en-GB" b="1">
              <a:solidFill>
                <a:srgbClr val="2F528F"/>
              </a:solidFill>
              <a:latin typeface="Calibri" panose="020F0502020204030204" pitchFamily="34" charset="0"/>
            </a:endParaRPr>
          </a:p>
          <a:p>
            <a:pPr algn="l"/>
            <a:r>
              <a:rPr lang="en-GB" b="1">
                <a:solidFill>
                  <a:srgbClr val="2F528F"/>
                </a:solidFill>
                <a:latin typeface="Calibri" panose="020F0502020204030204" pitchFamily="34" charset="0"/>
              </a:rPr>
              <a:t>Reference Materials External to the Enterprise</a:t>
            </a:r>
          </a:p>
          <a:p>
            <a:pPr marL="309324" indent="-309324">
              <a:buFont typeface="Courier New" panose="02070309020205020404" pitchFamily="49" charset="0"/>
              <a:buChar char="o"/>
            </a:pPr>
            <a:r>
              <a:rPr lang="en-GB">
                <a:solidFill>
                  <a:srgbClr val="2F528F"/>
                </a:solidFill>
                <a:latin typeface="Calibri" panose="020F0502020204030204" pitchFamily="34" charset="0"/>
              </a:rPr>
              <a:t>Architecture reference materials</a:t>
            </a:r>
            <a:endParaRPr lang="en-GB" b="1">
              <a:solidFill>
                <a:srgbClr val="2F528F"/>
              </a:solidFill>
              <a:latin typeface="Calibri" panose="020F0502020204030204" pitchFamily="34" charset="0"/>
            </a:endParaRPr>
          </a:p>
          <a:p>
            <a:pPr marL="0" indent="0">
              <a:buFont typeface="Courier New" panose="02070309020205020404" pitchFamily="49" charset="0"/>
              <a:buNone/>
            </a:pPr>
            <a:r>
              <a:rPr lang="en-GB" b="1">
                <a:solidFill>
                  <a:srgbClr val="2F528F"/>
                </a:solidFill>
                <a:latin typeface="Calibri" panose="020F0502020204030204" pitchFamily="34" charset="0"/>
              </a:rPr>
              <a:t>Non-Architectural Inputs</a:t>
            </a:r>
          </a:p>
          <a:p>
            <a:pPr marL="309324" indent="-309324">
              <a:buFont typeface="Courier New" panose="02070309020205020404" pitchFamily="49" charset="0"/>
              <a:buChar char="o"/>
            </a:pPr>
            <a:r>
              <a:rPr lang="en-GB">
                <a:solidFill>
                  <a:srgbClr val="2F528F"/>
                </a:solidFill>
                <a:latin typeface="Calibri" panose="020F0502020204030204" pitchFamily="34" charset="0"/>
              </a:rPr>
              <a:t>Request for Architecture Work </a:t>
            </a:r>
          </a:p>
          <a:p>
            <a:pPr marL="309324" indent="-309324">
              <a:buFont typeface="Courier New" panose="02070309020205020404" pitchFamily="49" charset="0"/>
              <a:buChar char="o"/>
            </a:pPr>
            <a:r>
              <a:rPr lang="en-GB">
                <a:solidFill>
                  <a:srgbClr val="2F528F"/>
                </a:solidFill>
                <a:latin typeface="Calibri" panose="020F0502020204030204" pitchFamily="34" charset="0"/>
              </a:rPr>
              <a:t>Business principles, business goals, and business drivers</a:t>
            </a:r>
          </a:p>
          <a:p>
            <a:pPr algn="l"/>
            <a:r>
              <a:rPr lang="en-GB" b="1">
                <a:solidFill>
                  <a:srgbClr val="2F528F"/>
                </a:solidFill>
                <a:latin typeface="Calibri" panose="020F0502020204030204" pitchFamily="34" charset="0"/>
              </a:rPr>
              <a:t>Architectural Inputs</a:t>
            </a:r>
          </a:p>
          <a:p>
            <a:pPr marL="309324" indent="-309324">
              <a:buFont typeface="Courier New" panose="02070309020205020404" pitchFamily="49" charset="0"/>
              <a:buChar char="o"/>
            </a:pPr>
            <a:r>
              <a:rPr lang="en-GB">
                <a:solidFill>
                  <a:srgbClr val="2F528F"/>
                </a:solidFill>
                <a:latin typeface="Calibri" panose="020F0502020204030204" pitchFamily="34" charset="0"/>
              </a:rPr>
              <a:t>Organizational Model for Enterprise Architecture including:</a:t>
            </a:r>
          </a:p>
          <a:p>
            <a:pPr marL="804243" lvl="1" indent="-309324">
              <a:buFont typeface="Arial" panose="020B0604020202020204" pitchFamily="34" charset="0"/>
              <a:buChar char="•"/>
            </a:pPr>
            <a:r>
              <a:rPr lang="en-GB">
                <a:solidFill>
                  <a:srgbClr val="2F528F"/>
                </a:solidFill>
                <a:latin typeface="Calibri" panose="020F0502020204030204" pitchFamily="34" charset="0"/>
              </a:rPr>
              <a:t>Scope of organizations impacted</a:t>
            </a:r>
          </a:p>
          <a:p>
            <a:pPr marL="804243" lvl="1" indent="-309324">
              <a:buFont typeface="Arial" panose="020B0604020202020204" pitchFamily="34" charset="0"/>
              <a:buChar char="•"/>
            </a:pPr>
            <a:r>
              <a:rPr lang="en-GB">
                <a:solidFill>
                  <a:srgbClr val="2F528F"/>
                </a:solidFill>
                <a:latin typeface="Calibri" panose="020F0502020204030204" pitchFamily="34" charset="0"/>
              </a:rPr>
              <a:t>Maturity assessment, gaps, and resolution approach</a:t>
            </a:r>
          </a:p>
          <a:p>
            <a:pPr marL="804243" lvl="1" indent="-309324">
              <a:buFont typeface="Arial" panose="020B0604020202020204" pitchFamily="34" charset="0"/>
              <a:buChar char="•"/>
            </a:pPr>
            <a:r>
              <a:rPr lang="en-GB">
                <a:solidFill>
                  <a:srgbClr val="2F528F"/>
                </a:solidFill>
                <a:latin typeface="Calibri" panose="020F0502020204030204" pitchFamily="34" charset="0"/>
              </a:rPr>
              <a:t>Roles and responsibilities for architecture team(s)</a:t>
            </a:r>
          </a:p>
          <a:p>
            <a:pPr marL="804243" lvl="1" indent="-309324">
              <a:buFont typeface="Arial" panose="020B0604020202020204" pitchFamily="34" charset="0"/>
              <a:buChar char="•"/>
            </a:pPr>
            <a:r>
              <a:rPr lang="en-GB">
                <a:solidFill>
                  <a:srgbClr val="2F528F"/>
                </a:solidFill>
                <a:latin typeface="Calibri" panose="020F0502020204030204" pitchFamily="34" charset="0"/>
              </a:rPr>
              <a:t>Constraints on architecture work</a:t>
            </a:r>
          </a:p>
          <a:p>
            <a:pPr marL="804243" lvl="1" indent="-309324">
              <a:buFont typeface="Arial" panose="020B0604020202020204" pitchFamily="34" charset="0"/>
              <a:buChar char="•"/>
            </a:pPr>
            <a:r>
              <a:rPr lang="en-GB">
                <a:solidFill>
                  <a:srgbClr val="2F528F"/>
                </a:solidFill>
                <a:latin typeface="Calibri" panose="020F0502020204030204" pitchFamily="34" charset="0"/>
              </a:rPr>
              <a:t>Re-use requirements</a:t>
            </a:r>
          </a:p>
          <a:p>
            <a:pPr marL="804243" lvl="1" indent="-309324">
              <a:buFont typeface="Arial" panose="020B0604020202020204" pitchFamily="34" charset="0"/>
              <a:buChar char="•"/>
            </a:pPr>
            <a:r>
              <a:rPr lang="en-GB">
                <a:solidFill>
                  <a:srgbClr val="2F528F"/>
                </a:solidFill>
                <a:latin typeface="Calibri" panose="020F0502020204030204" pitchFamily="34" charset="0"/>
              </a:rPr>
              <a:t>Budget requirements</a:t>
            </a:r>
          </a:p>
          <a:p>
            <a:pPr marL="804243" lvl="1" indent="-309324">
              <a:buFont typeface="Arial" panose="020B0604020202020204" pitchFamily="34" charset="0"/>
              <a:buChar char="•"/>
            </a:pPr>
            <a:r>
              <a:rPr lang="en-GB">
                <a:solidFill>
                  <a:srgbClr val="2F528F"/>
                </a:solidFill>
                <a:latin typeface="Calibri" panose="020F0502020204030204" pitchFamily="34" charset="0"/>
              </a:rPr>
              <a:t>Requests for change</a:t>
            </a:r>
          </a:p>
          <a:p>
            <a:pPr marL="804243" lvl="1" indent="-309324">
              <a:buFont typeface="Arial" panose="020B0604020202020204" pitchFamily="34" charset="0"/>
              <a:buChar char="•"/>
            </a:pPr>
            <a:r>
              <a:rPr lang="en-GB">
                <a:solidFill>
                  <a:srgbClr val="2F528F"/>
                </a:solidFill>
                <a:latin typeface="Calibri" panose="020F0502020204030204" pitchFamily="34" charset="0"/>
              </a:rPr>
              <a:t>Governance and support strategy</a:t>
            </a:r>
          </a:p>
          <a:p>
            <a:pPr marL="309324" indent="-309324">
              <a:buFont typeface="Courier New" panose="02070309020205020404" pitchFamily="49" charset="0"/>
              <a:buChar char="o"/>
            </a:pPr>
            <a:r>
              <a:rPr lang="en-GB">
                <a:solidFill>
                  <a:srgbClr val="2F528F"/>
                </a:solidFill>
                <a:latin typeface="Calibri" panose="020F0502020204030204" pitchFamily="34" charset="0"/>
              </a:rPr>
              <a:t>Tailored Architecture Framework including:</a:t>
            </a:r>
          </a:p>
          <a:p>
            <a:pPr marL="804243" lvl="1" indent="-309324">
              <a:buFont typeface="Arial" panose="020B0604020202020204" pitchFamily="34" charset="0"/>
              <a:buChar char="•"/>
            </a:pPr>
            <a:r>
              <a:rPr lang="en-GB">
                <a:solidFill>
                  <a:srgbClr val="2F528F"/>
                </a:solidFill>
                <a:latin typeface="Calibri" panose="020F0502020204030204" pitchFamily="34" charset="0"/>
              </a:rPr>
              <a:t>Tailored architecture method</a:t>
            </a:r>
          </a:p>
          <a:p>
            <a:pPr marL="804243" lvl="1" indent="-309324">
              <a:buFont typeface="Arial" panose="020B0604020202020204" pitchFamily="34" charset="0"/>
              <a:buChar char="•"/>
            </a:pPr>
            <a:r>
              <a:rPr lang="en-GB">
                <a:solidFill>
                  <a:srgbClr val="2F528F"/>
                </a:solidFill>
                <a:latin typeface="Calibri" panose="020F0502020204030204" pitchFamily="34" charset="0"/>
              </a:rPr>
              <a:t>Tailored architecture content (deliverables and artifacts)</a:t>
            </a:r>
          </a:p>
          <a:p>
            <a:pPr marL="804243" lvl="1" indent="-309324">
              <a:buFont typeface="Arial" panose="020B0604020202020204" pitchFamily="34" charset="0"/>
              <a:buChar char="•"/>
            </a:pPr>
            <a:r>
              <a:rPr lang="en-GB">
                <a:solidFill>
                  <a:srgbClr val="2F528F"/>
                </a:solidFill>
                <a:latin typeface="Calibri" panose="020F0502020204030204" pitchFamily="34" charset="0"/>
              </a:rPr>
              <a:t>Architecture Principles, including business principles, when pre-existing</a:t>
            </a:r>
          </a:p>
          <a:p>
            <a:pPr marL="804243" lvl="1" indent="-309324">
              <a:buFont typeface="Arial" panose="020B0604020202020204" pitchFamily="34" charset="0"/>
              <a:buChar char="•"/>
            </a:pPr>
            <a:r>
              <a:rPr lang="en-GB">
                <a:solidFill>
                  <a:srgbClr val="2F528F"/>
                </a:solidFill>
                <a:latin typeface="Calibri" panose="020F0502020204030204" pitchFamily="34" charset="0"/>
              </a:rPr>
              <a:t>Configured and deployed tools</a:t>
            </a:r>
          </a:p>
          <a:p>
            <a:pPr marL="309324" lvl="1" indent="-309324"/>
            <a:r>
              <a:rPr lang="en-GB">
                <a:solidFill>
                  <a:srgbClr val="2F528F"/>
                </a:solidFill>
                <a:latin typeface="Calibri" panose="020F0502020204030204" pitchFamily="34" charset="0"/>
              </a:rPr>
              <a:t>Populated Architecture Repository </a:t>
            </a:r>
          </a:p>
          <a:p>
            <a:pPr marL="804243" lvl="1" indent="-309324">
              <a:buFont typeface="Arial" panose="020B0604020202020204" pitchFamily="34" charset="0"/>
              <a:buChar char="•"/>
            </a:pPr>
            <a:r>
              <a:rPr lang="en-GB">
                <a:solidFill>
                  <a:srgbClr val="2F528F"/>
                </a:solidFill>
                <a:latin typeface="Calibri" panose="020F0502020204030204" pitchFamily="34" charset="0"/>
              </a:rPr>
              <a:t>Existing architectural documentation (framework description, architectural descriptions, baseline descriptions, Architecture Building Blocks (ABBs), etc.)</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3.2.3 Architectural Inputs</a:t>
            </a:r>
          </a:p>
          <a:p>
            <a:r>
              <a:rPr lang="en-GB">
                <a:solidFill>
                  <a:srgbClr val="2F528F"/>
                </a:solidFill>
                <a:latin typeface="Calibri" panose="020F0502020204030204" pitchFamily="34" charset="0"/>
              </a:rPr>
              <a:t>■Organizational Model for Enterprise Architecture (see the TOGAF Standard — Architecture Content), including:</a:t>
            </a:r>
          </a:p>
          <a:p>
            <a:r>
              <a:rPr lang="en-GB">
                <a:solidFill>
                  <a:srgbClr val="2F528F"/>
                </a:solidFill>
                <a:latin typeface="Calibri" panose="020F0502020204030204" pitchFamily="34" charset="0"/>
              </a:rPr>
              <a:t>—Scope of organizations impacted</a:t>
            </a:r>
          </a:p>
          <a:p>
            <a:r>
              <a:rPr lang="en-GB">
                <a:solidFill>
                  <a:srgbClr val="2F528F"/>
                </a:solidFill>
                <a:latin typeface="Calibri" panose="020F0502020204030204" pitchFamily="34" charset="0"/>
              </a:rPr>
              <a:t>—Maturity assessment, gaps, and resolution approach</a:t>
            </a:r>
          </a:p>
          <a:p>
            <a:r>
              <a:rPr lang="en-GB">
                <a:solidFill>
                  <a:srgbClr val="2F528F"/>
                </a:solidFill>
                <a:latin typeface="Calibri" panose="020F0502020204030204" pitchFamily="34" charset="0"/>
              </a:rPr>
              <a:t>—Roles and responsibilities for architecture team(s)</a:t>
            </a:r>
          </a:p>
          <a:p>
            <a:r>
              <a:rPr lang="en-GB">
                <a:solidFill>
                  <a:srgbClr val="2F528F"/>
                </a:solidFill>
                <a:latin typeface="Calibri" panose="020F0502020204030204" pitchFamily="34" charset="0"/>
              </a:rPr>
              <a:t>—Constraints on architecture work</a:t>
            </a:r>
          </a:p>
          <a:p>
            <a:r>
              <a:rPr lang="en-GB">
                <a:solidFill>
                  <a:srgbClr val="2F528F"/>
                </a:solidFill>
                <a:latin typeface="Calibri" panose="020F0502020204030204" pitchFamily="34" charset="0"/>
              </a:rPr>
              <a:t>—Re-use requirements</a:t>
            </a:r>
          </a:p>
          <a:p>
            <a:r>
              <a:rPr lang="en-GB">
                <a:solidFill>
                  <a:srgbClr val="2F528F"/>
                </a:solidFill>
                <a:latin typeface="Calibri" panose="020F0502020204030204" pitchFamily="34" charset="0"/>
              </a:rPr>
              <a:t>—Budget requirements</a:t>
            </a:r>
          </a:p>
          <a:p>
            <a:r>
              <a:rPr lang="en-GB">
                <a:solidFill>
                  <a:srgbClr val="2F528F"/>
                </a:solidFill>
                <a:latin typeface="Calibri" panose="020F0502020204030204" pitchFamily="34" charset="0"/>
              </a:rPr>
              <a:t>—Requests for change</a:t>
            </a:r>
          </a:p>
          <a:p>
            <a:r>
              <a:rPr lang="en-GB">
                <a:solidFill>
                  <a:srgbClr val="2F528F"/>
                </a:solidFill>
                <a:latin typeface="Calibri" panose="020F0502020204030204" pitchFamily="34" charset="0"/>
              </a:rPr>
              <a:t>—Governance and support strategy</a:t>
            </a:r>
          </a:p>
          <a:p>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59</a:t>
            </a:fld>
            <a:endParaRPr lang="en-GB">
              <a:latin typeface="Calibri" panose="020F0502020204030204" pitchFamily="34" charset="0"/>
            </a:endParaRPr>
          </a:p>
        </p:txBody>
      </p:sp>
    </p:spTree>
    <p:extLst>
      <p:ext uri="{BB962C8B-B14F-4D97-AF65-F5344CB8AC3E}">
        <p14:creationId xmlns:p14="http://schemas.microsoft.com/office/powerpoint/2010/main" val="2039211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1.2b : Explain what an Enterprise Architecture looks like.
See : TOGAF® Series Guide: A Practitioners’ Approach to Developing Enterprise Architecture Following the TOGAF® ADM : Page 15 : §3.2.3</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Every model that is produced and maintained has a price in effort</a:t>
            </a:r>
          </a:p>
          <a:p>
            <a:r>
              <a:rPr lang="en-GB" sz="1100">
                <a:solidFill>
                  <a:srgbClr val="2F528F"/>
                </a:solidFill>
                <a:latin typeface="Calibri" panose="020F0502020204030204" pitchFamily="34" charset="0"/>
                <a:cs typeface="Calibri" panose="020F0502020204030204" pitchFamily="34" charset="0"/>
              </a:rPr>
              <a:t>Typically:</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narrow, special-purpose models facilitate detailed analysis</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broad models facilitate inclusive analysis.</a:t>
            </a:r>
          </a:p>
          <a:p>
            <a:endParaRPr lang="en-GB" sz="1100">
              <a:solidFill>
                <a:srgbClr val="2F528F"/>
              </a:solidFill>
              <a:latin typeface="Calibri" panose="020F0502020204030204" pitchFamily="34" charset="0"/>
              <a:cs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All approaches to </a:t>
            </a:r>
            <a:r>
              <a:rPr lang="en-GB" sz="1100" err="1">
                <a:solidFill>
                  <a:srgbClr val="2F528F"/>
                </a:solidFill>
                <a:latin typeface="Calibri" panose="020F0502020204030204" pitchFamily="34" charset="0"/>
                <a:cs typeface="Calibri" panose="020F0502020204030204" pitchFamily="34" charset="0"/>
              </a:rPr>
              <a:t>modeling</a:t>
            </a:r>
            <a:r>
              <a:rPr lang="en-GB" sz="1100">
                <a:solidFill>
                  <a:srgbClr val="2F528F"/>
                </a:solidFill>
                <a:latin typeface="Calibri" panose="020F0502020204030204" pitchFamily="34" charset="0"/>
                <a:cs typeface="Calibri" panose="020F0502020204030204" pitchFamily="34" charset="0"/>
              </a:rPr>
              <a:t> – formal/informal and broad/narrow – are trade-offs.</a:t>
            </a:r>
          </a:p>
          <a:p>
            <a:r>
              <a:rPr lang="en-GB" sz="1100">
                <a:solidFill>
                  <a:srgbClr val="2F528F"/>
                </a:solidFill>
                <a:latin typeface="Calibri" panose="020F0502020204030204" pitchFamily="34" charset="0"/>
                <a:cs typeface="Calibri" panose="020F0502020204030204" pitchFamily="34" charset="0"/>
              </a:rPr>
              <a:t>A core unified model can provide a common bridge between discrete models.</a:t>
            </a:r>
          </a:p>
          <a:p>
            <a:r>
              <a:rPr lang="en-GB" sz="1100">
                <a:solidFill>
                  <a:srgbClr val="2F528F"/>
                </a:solidFill>
                <a:latin typeface="Calibri" panose="020F0502020204030204" pitchFamily="34" charset="0"/>
                <a:cs typeface="Calibri" panose="020F0502020204030204" pitchFamily="34" charset="0"/>
              </a:rPr>
              <a:t>The more important a model is to analysis, the more important is the need and clarity of linkage across models.</a:t>
            </a:r>
          </a:p>
          <a:p>
            <a:r>
              <a:rPr lang="en-GB" sz="1100">
                <a:solidFill>
                  <a:srgbClr val="2F528F"/>
                </a:solidFill>
                <a:latin typeface="Calibri" panose="020F0502020204030204" pitchFamily="34" charset="0"/>
                <a:cs typeface="Calibri" panose="020F0502020204030204" pitchFamily="34" charset="0"/>
              </a:rPr>
              <a:t>Models are consistent representations of things to be understood and </a:t>
            </a:r>
            <a:r>
              <a:rPr lang="en-GB" sz="1100" err="1">
                <a:solidFill>
                  <a:srgbClr val="2F528F"/>
                </a:solidFill>
                <a:latin typeface="Calibri" panose="020F0502020204030204" pitchFamily="34" charset="0"/>
                <a:cs typeface="Calibri" panose="020F0502020204030204" pitchFamily="34" charset="0"/>
              </a:rPr>
              <a:t>analyzed</a:t>
            </a:r>
            <a:r>
              <a:rPr lang="en-GB" sz="1100">
                <a:solidFill>
                  <a:srgbClr val="2F528F"/>
                </a:solidFill>
                <a:latin typeface="Calibri" panose="020F0502020204030204" pitchFamily="34" charset="0"/>
                <a:cs typeface="Calibri" panose="020F0502020204030204" pitchFamily="34" charset="0"/>
              </a:rPr>
              <a:t>. </a:t>
            </a:r>
          </a:p>
          <a:p>
            <a:r>
              <a:rPr lang="en-GB" sz="1100">
                <a:solidFill>
                  <a:srgbClr val="2F528F"/>
                </a:solidFill>
                <a:latin typeface="Calibri" panose="020F0502020204030204" pitchFamily="34" charset="0"/>
                <a:cs typeface="Calibri" panose="020F0502020204030204" pitchFamily="34" charset="0"/>
              </a:rPr>
              <a:t>But models are partial representations of the whole, typically:</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described with a limited language</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requires experience to read</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subject to constraints</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tend to require specialist knowledge</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tend to be ineffective to communicate usefully</a:t>
            </a:r>
          </a:p>
          <a:p>
            <a:r>
              <a:rPr lang="en-GB" sz="1100">
                <a:solidFill>
                  <a:srgbClr val="2F528F"/>
                </a:solidFill>
                <a:latin typeface="Calibri" panose="020F0502020204030204" pitchFamily="34" charset="0"/>
                <a:cs typeface="Calibri" panose="020F0502020204030204" pitchFamily="34" charset="0"/>
              </a:rPr>
              <a:t>Example:</a:t>
            </a:r>
          </a:p>
          <a:p>
            <a:r>
              <a:rPr lang="en-GB" sz="1100">
                <a:solidFill>
                  <a:srgbClr val="2F528F"/>
                </a:solidFill>
                <a:latin typeface="Calibri" panose="020F0502020204030204" pitchFamily="34" charset="0"/>
                <a:cs typeface="Calibri" panose="020F0502020204030204" pitchFamily="34" charset="0"/>
              </a:rPr>
              <a:t>A balance sheet – </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a great model to outline part of an organization’s financial position</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requires skill to read </a:t>
            </a:r>
          </a:p>
          <a:p>
            <a:pPr marL="185595" indent="-185595">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silent on the success, margin, or lifecycle of products</a:t>
            </a:r>
          </a:p>
          <a:p>
            <a:r>
              <a:rPr lang="en-GB" sz="1100">
                <a:solidFill>
                  <a:srgbClr val="2F528F"/>
                </a:solidFill>
                <a:latin typeface="Calibri" panose="020F0502020204030204" pitchFamily="34" charset="0"/>
                <a:cs typeface="Calibri" panose="020F0502020204030204" pitchFamily="34" charset="0"/>
              </a:rPr>
              <a:t>Models are poor general communication tools constrained to exactly tell part of a story. </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They carefully render a complex environment into something that represents the world in terms that can be understood, optimized, and compared.</a:t>
            </a:r>
            <a:br>
              <a:rPr lang="en-GB" sz="1100">
                <a:solidFill>
                  <a:srgbClr val="2F528F"/>
                </a:solidFill>
                <a:latin typeface="Calibri" panose="020F0502020204030204" pitchFamily="34" charset="0"/>
                <a:cs typeface="Calibri" panose="020F0502020204030204" pitchFamily="34" charset="0"/>
              </a:rPr>
            </a:br>
            <a:r>
              <a:rPr lang="en-GB" sz="1100">
                <a:solidFill>
                  <a:srgbClr val="2F528F"/>
                </a:solidFill>
                <a:latin typeface="Calibri" panose="020F0502020204030204" pitchFamily="34" charset="0"/>
                <a:cs typeface="Calibri" panose="020F0502020204030204" pitchFamily="34" charset="0"/>
              </a:rPr>
              <a:t>The best communication comes down to views, and “other useful things - purposefully open-ended. </a:t>
            </a:r>
          </a:p>
          <a:p>
            <a:r>
              <a:rPr lang="en-GB" sz="1100">
                <a:solidFill>
                  <a:srgbClr val="2F528F"/>
                </a:solidFill>
                <a:latin typeface="Calibri" panose="020F0502020204030204" pitchFamily="34" charset="0"/>
                <a:cs typeface="Calibri" panose="020F0502020204030204" pitchFamily="34" charset="0"/>
              </a:rPr>
              <a:t>Most of the effective communication about an architecture will be “other useful things”.</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3.2.3 What an Enterprise Architecture Looks Like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EA exists to guide and constrain change planning and work to perform the change. The scope of work embedded in a Request for Architecture Work should identify the applicable characteristics of the EA Landscape. Over time, through multiple Architecture Projects, the EA Landscape is populated. This still does not tell us what actually gets written down, nor exactly what is produced. </a:t>
            </a:r>
          </a:p>
          <a:p>
            <a:r>
              <a:rPr lang="en-GB" sz="1100" b="0" i="0" u="none" strike="noStrike" baseline="0">
                <a:solidFill>
                  <a:srgbClr val="2F528F"/>
                </a:solidFill>
                <a:latin typeface="Calibri" panose="020F0502020204030204" pitchFamily="34" charset="0"/>
              </a:rPr>
              <a:t>In short, a Practitioner will need to document three things: </a:t>
            </a:r>
          </a:p>
          <a:p>
            <a:r>
              <a:rPr lang="en-GB" sz="1100" b="0" i="0" u="none" strike="noStrike" baseline="0">
                <a:solidFill>
                  <a:srgbClr val="2F528F"/>
                </a:solidFill>
                <a:latin typeface="Calibri" panose="020F0502020204030204" pitchFamily="34" charset="0"/>
              </a:rPr>
              <a:t>1. Models, in the EA Landscape </a:t>
            </a:r>
          </a:p>
          <a:p>
            <a:r>
              <a:rPr lang="en-GB" sz="1100" b="0" i="0" u="none" strike="noStrike" baseline="0">
                <a:solidFill>
                  <a:srgbClr val="2F528F"/>
                </a:solidFill>
                <a:latin typeface="Calibri" panose="020F0502020204030204" pitchFamily="34" charset="0"/>
              </a:rPr>
              <a:t>2. Views derived from the EA Landscape </a:t>
            </a:r>
          </a:p>
          <a:p>
            <a:r>
              <a:rPr lang="en-GB" sz="1100" b="0" i="0" u="none" strike="noStrike" baseline="0">
                <a:solidFill>
                  <a:srgbClr val="2F528F"/>
                </a:solidFill>
                <a:latin typeface="Calibri" panose="020F0502020204030204" pitchFamily="34" charset="0"/>
              </a:rPr>
              <a:t>... CONTINUES ... SEE REFERENCE SPECIFIED</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a:t>
            </a:fld>
            <a:endParaRPr lang="en-GB">
              <a:latin typeface="Calibri" panose="020F0502020204030204" pitchFamily="34" charset="0"/>
            </a:endParaRPr>
          </a:p>
        </p:txBody>
      </p:sp>
    </p:spTree>
    <p:extLst>
      <p:ext uri="{BB962C8B-B14F-4D97-AF65-F5344CB8AC3E}">
        <p14:creationId xmlns:p14="http://schemas.microsoft.com/office/powerpoint/2010/main" val="37305191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3.1b : Explain how to identify the information necessary to execute the Architecture Vision phase and how iteration cycles will provide more information to take into account in order to execute the phase.
See : TOGAF® Series Guide: A Practitioners’ Approach to Developing Enterprise Architecture Following the TOGAF® ADM : Page 41 : §5.2.1</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Set-up essentials:</a:t>
            </a:r>
          </a:p>
          <a:p>
            <a:pPr marL="286985" indent="-286985">
              <a:buFont typeface="Courier New" panose="02070309020205020404" pitchFamily="49" charset="0"/>
              <a:buChar char="o"/>
            </a:pPr>
            <a:r>
              <a:rPr lang="en-GB">
                <a:solidFill>
                  <a:srgbClr val="2F528F"/>
                </a:solidFill>
                <a:latin typeface="Calibri" panose="020F0502020204030204" pitchFamily="34" charset="0"/>
              </a:rPr>
              <a:t>Define the scope of the Architecture Project</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What problem are you solving? </a:t>
            </a:r>
          </a:p>
          <a:p>
            <a:pPr marL="1175433" lvl="2" indent="-185595">
              <a:buFont typeface="Arial" panose="020B0604020202020204" pitchFamily="34" charset="0"/>
              <a:buChar char="•"/>
            </a:pPr>
            <a:r>
              <a:rPr lang="en-GB">
                <a:solidFill>
                  <a:srgbClr val="2F528F"/>
                </a:solidFill>
                <a:latin typeface="Calibri" panose="020F0502020204030204" pitchFamily="34" charset="0"/>
              </a:rPr>
              <a:t>breadth and planning-horizon</a:t>
            </a:r>
          </a:p>
          <a:p>
            <a:pPr marL="1175433" lvl="2" indent="-185595">
              <a:buFont typeface="Arial" panose="020B0604020202020204" pitchFamily="34" charset="0"/>
              <a:buChar char="•"/>
            </a:pPr>
            <a:r>
              <a:rPr lang="en-GB">
                <a:solidFill>
                  <a:srgbClr val="2F528F"/>
                </a:solidFill>
                <a:latin typeface="Calibri" panose="020F0502020204030204" pitchFamily="34" charset="0"/>
              </a:rPr>
              <a:t>purpose</a:t>
            </a:r>
          </a:p>
          <a:p>
            <a:pPr marL="1175433" lvl="2" indent="-185595">
              <a:buFont typeface="Arial" panose="020B0604020202020204" pitchFamily="34" charset="0"/>
              <a:buChar char="•"/>
            </a:pPr>
            <a:r>
              <a:rPr lang="en-GB">
                <a:solidFill>
                  <a:srgbClr val="2F528F"/>
                </a:solidFill>
                <a:latin typeface="Calibri" panose="020F0502020204030204" pitchFamily="34" charset="0"/>
              </a:rPr>
              <a:t>confirm the necessary level of detail</a:t>
            </a:r>
          </a:p>
          <a:p>
            <a:pPr marL="1175433" lvl="2" indent="-185595">
              <a:buFont typeface="Arial" panose="020B0604020202020204" pitchFamily="34" charset="0"/>
              <a:buChar char="•"/>
            </a:pPr>
            <a:r>
              <a:rPr lang="en-GB">
                <a:solidFill>
                  <a:srgbClr val="2F528F"/>
                </a:solidFill>
                <a:latin typeface="Calibri" panose="020F0502020204030204" pitchFamily="34" charset="0"/>
              </a:rPr>
              <a:t>where in the business cycle this architecture will be used</a:t>
            </a:r>
          </a:p>
          <a:p>
            <a:pPr marL="286985" indent="-286985">
              <a:buFont typeface="Courier New" panose="02070309020205020404" pitchFamily="49" charset="0"/>
              <a:buChar char="o"/>
            </a:pPr>
            <a:r>
              <a:rPr lang="en-GB">
                <a:solidFill>
                  <a:srgbClr val="2F528F"/>
                </a:solidFill>
                <a:latin typeface="Calibri" panose="020F0502020204030204" pitchFamily="34" charset="0"/>
              </a:rPr>
              <a:t>Identify stakeholders, concerns, and associated requirements</a:t>
            </a:r>
          </a:p>
          <a:p>
            <a:pPr marL="1175433" lvl="2" indent="-185595">
              <a:buFont typeface="Arial" panose="020B0604020202020204" pitchFamily="34" charset="0"/>
              <a:buChar char="•"/>
            </a:pPr>
            <a:r>
              <a:rPr lang="en-GB">
                <a:solidFill>
                  <a:srgbClr val="2F528F"/>
                </a:solidFill>
                <a:latin typeface="Calibri" panose="020F0502020204030204" pitchFamily="34" charset="0"/>
              </a:rPr>
              <a:t>explore the EA Repository for architecture constraints and guidance</a:t>
            </a:r>
          </a:p>
          <a:p>
            <a:pPr marL="1175433" lvl="2" indent="-185595">
              <a:buFont typeface="Arial" panose="020B0604020202020204" pitchFamily="34" charset="0"/>
              <a:buChar char="•"/>
            </a:pPr>
            <a:r>
              <a:rPr lang="en-GB">
                <a:solidFill>
                  <a:srgbClr val="2F528F"/>
                </a:solidFill>
                <a:latin typeface="Calibri" panose="020F0502020204030204" pitchFamily="34" charset="0"/>
              </a:rPr>
              <a:t>complete the Stakeholder Map</a:t>
            </a:r>
          </a:p>
          <a:p>
            <a:pPr marL="286985" indent="-286985">
              <a:buFont typeface="Courier New" panose="02070309020205020404" pitchFamily="49" charset="0"/>
              <a:buChar char="o"/>
            </a:pPr>
            <a:r>
              <a:rPr lang="en-GB">
                <a:solidFill>
                  <a:srgbClr val="2F528F"/>
                </a:solidFill>
                <a:latin typeface="Calibri" panose="020F0502020204030204" pitchFamily="34" charset="0"/>
              </a:rPr>
              <a:t>Assess the capability of the EA team</a:t>
            </a:r>
          </a:p>
          <a:p>
            <a:pPr marL="1175433" lvl="2" indent="-185595">
              <a:buFont typeface="Arial" panose="020B0604020202020204" pitchFamily="34" charset="0"/>
              <a:buChar char="•"/>
            </a:pPr>
            <a:r>
              <a:rPr lang="en-GB">
                <a:solidFill>
                  <a:srgbClr val="2F528F"/>
                </a:solidFill>
                <a:latin typeface="Calibri" panose="020F0502020204030204" pitchFamily="34" charset="0"/>
              </a:rPr>
              <a:t>confirm the ability of the EA team to deliver on this architecture development project</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5.2.1 Phase A: The Starting Point </a:t>
            </a:r>
          </a:p>
          <a:p>
            <a:r>
              <a:rPr lang="en-GB">
                <a:solidFill>
                  <a:srgbClr val="2F528F"/>
                </a:solidFill>
                <a:latin typeface="Calibri" panose="020F0502020204030204" pitchFamily="34" charset="0"/>
              </a:rPr>
              <a:t>All architecture development needs to start with Phase A. Without the set-up inherent in Phase A, Practitioners can expect to slide off-course and fail to deliver useful architecture.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set-up essentials of Phase A are:</a:t>
            </a:r>
          </a:p>
          <a:p>
            <a:r>
              <a:rPr lang="en-GB">
                <a:solidFill>
                  <a:srgbClr val="2F528F"/>
                </a:solidFill>
                <a:latin typeface="Calibri" panose="020F0502020204030204" pitchFamily="34" charset="0"/>
              </a:rPr>
              <a:t> Define the scope of the Architecture Project</a:t>
            </a:r>
          </a:p>
          <a:p>
            <a:r>
              <a:rPr lang="en-GB">
                <a:solidFill>
                  <a:srgbClr val="2F528F"/>
                </a:solidFill>
                <a:latin typeface="Calibri" panose="020F0502020204030204" pitchFamily="34" charset="0"/>
              </a:rPr>
              <a:t>What problem are you solving? In terms of the EA Landscape (breadth and planning horizon) and in terms of purpose, which will tend to confirm the necessary level of detail? </a:t>
            </a:r>
          </a:p>
          <a:p>
            <a:r>
              <a:rPr lang="en-GB">
                <a:solidFill>
                  <a:srgbClr val="2F528F"/>
                </a:solidFill>
                <a:latin typeface="Calibri" panose="020F0502020204030204" pitchFamily="34" charset="0"/>
              </a:rPr>
              <a:t>Be completely clear where in the business cycle this architecture will  be used.</a:t>
            </a:r>
          </a:p>
          <a:p>
            <a:r>
              <a:rPr lang="en-GB">
                <a:solidFill>
                  <a:srgbClr val="2F528F"/>
                </a:solidFill>
                <a:latin typeface="Calibri" panose="020F0502020204030204" pitchFamily="34" charset="0"/>
              </a:rPr>
              <a:t>Identify stakeholders, concerns, and associated requirements</a:t>
            </a:r>
          </a:p>
          <a:p>
            <a:r>
              <a:rPr lang="en-GB">
                <a:solidFill>
                  <a:srgbClr val="2F528F"/>
                </a:solidFill>
                <a:latin typeface="Calibri" panose="020F0502020204030204" pitchFamily="34" charset="0"/>
              </a:rPr>
              <a:t>Explore the EA Repository for superior architecture constraints and guidance. Complete the Stakeholder Map. Be completely clear which stakeholders must be served and what they are worrying about.</a:t>
            </a:r>
          </a:p>
          <a:p>
            <a:r>
              <a:rPr lang="en-GB">
                <a:solidFill>
                  <a:srgbClr val="2F528F"/>
                </a:solidFill>
                <a:latin typeface="Calibri" panose="020F0502020204030204" pitchFamily="34" charset="0"/>
              </a:rPr>
              <a:t> Assess the capability of the EA team</a:t>
            </a:r>
          </a:p>
          <a:p>
            <a:r>
              <a:rPr lang="en-GB">
                <a:solidFill>
                  <a:srgbClr val="2F528F"/>
                </a:solidFill>
                <a:latin typeface="Calibri" panose="020F0502020204030204" pitchFamily="34" charset="0"/>
              </a:rPr>
              <a:t>Take a hard look at the EA team and confirm the ability of the team to deliver on this architecture development project. A good EA team covers gaps in experience, skill, and bias to deliver the architecture that is useful, overcoming weaknesses of few members of the team.</a:t>
            </a:r>
          </a:p>
          <a:p>
            <a:r>
              <a:rPr lang="en-GB">
                <a:solidFill>
                  <a:srgbClr val="2F528F"/>
                </a:solidFill>
                <a:latin typeface="Calibri" panose="020F0502020204030204" pitchFamily="34" charset="0"/>
              </a:rPr>
              <a:t>The completion essentials of Phase A:</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60</a:t>
            </a:fld>
            <a:endParaRPr lang="en-GB">
              <a:latin typeface="Calibri" panose="020F0502020204030204" pitchFamily="34" charset="0"/>
            </a:endParaRPr>
          </a:p>
        </p:txBody>
      </p:sp>
    </p:spTree>
    <p:extLst>
      <p:ext uri="{BB962C8B-B14F-4D97-AF65-F5344CB8AC3E}">
        <p14:creationId xmlns:p14="http://schemas.microsoft.com/office/powerpoint/2010/main" val="24990346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
Level=2 : L.O.= 3.2a : Explain how to apply the phase and how it contributes to the architecture development work: Scope of the Architecture Project
Stakeholders their concerns and business requirements Business goals business drivers and constraints
See : TOGAF® Standard – Architecture Development Method : Page 31 : §3.3</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How to apply Phase A</a:t>
            </a:r>
          </a:p>
          <a:p>
            <a:r>
              <a:rPr lang="en-GB">
                <a:solidFill>
                  <a:srgbClr val="2F528F"/>
                </a:solidFill>
                <a:latin typeface="Calibri" panose="020F0502020204030204" pitchFamily="34" charset="0"/>
              </a:rPr>
              <a:t>Steps</a:t>
            </a:r>
          </a:p>
          <a:p>
            <a:r>
              <a:rPr lang="en-GB">
                <a:solidFill>
                  <a:srgbClr val="2F528F"/>
                </a:solidFill>
                <a:latin typeface="Calibri" panose="020F0502020204030204" pitchFamily="34" charset="0"/>
              </a:rPr>
              <a:t>The level of detail addressed in Phase A will depend on:</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scope and goals of the Request for Architecture Work</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subset of scope and goals associated with this iteration of architecture development.</a:t>
            </a:r>
          </a:p>
          <a:p>
            <a:r>
              <a:rPr lang="en-GB">
                <a:solidFill>
                  <a:srgbClr val="2F528F"/>
                </a:solidFill>
                <a:latin typeface="Calibri" panose="020F0502020204030204" pitchFamily="34" charset="0"/>
              </a:rPr>
              <a:t>The order of the steps in Phase A as well as the time at which they are formally started and completed should be adapted to the situation at hand.</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3.3.1 Establish the Architecture Project</a:t>
            </a:r>
          </a:p>
          <a:p>
            <a:r>
              <a:rPr lang="en-GB">
                <a:solidFill>
                  <a:srgbClr val="2F528F"/>
                </a:solidFill>
                <a:latin typeface="Calibri" panose="020F0502020204030204" pitchFamily="34" charset="0"/>
              </a:rPr>
              <a:t>Enterprise Architecture is a business capability; each cycle of the ADM should normally be handled as a project using the project management framework of the enterprise. In some cases, architecture projects will be stand-alone. In other cases, architectural activities will be a subset of the activities within a larger project. In either case, architecture activity should be planned and managed using accepted practices for the enterprise.</a:t>
            </a:r>
          </a:p>
          <a:p>
            <a:r>
              <a:rPr lang="en-GB">
                <a:solidFill>
                  <a:srgbClr val="2F528F"/>
                </a:solidFill>
                <a:latin typeface="Calibri" panose="020F0502020204030204" pitchFamily="34" charset="0"/>
              </a:rPr>
              <a:t>Conduct the necessary procedures to secure recognition of the project, the endorsement of corporate management, and the support and commitment of the necessary line management.</a:t>
            </a:r>
          </a:p>
          <a:p>
            <a:r>
              <a:rPr lang="en-GB">
                <a:solidFill>
                  <a:srgbClr val="2F528F"/>
                </a:solidFill>
                <a:latin typeface="Calibri" panose="020F0502020204030204" pitchFamily="34" charset="0"/>
              </a:rPr>
              <a:t>Include references to other management frameworks in use within the enterprise, explaining how this project relates to those frameworks.</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61</a:t>
            </a:fld>
            <a:endParaRPr lang="en-GB">
              <a:latin typeface="Calibri" panose="020F0502020204030204" pitchFamily="34" charset="0"/>
            </a:endParaRPr>
          </a:p>
        </p:txBody>
      </p:sp>
    </p:spTree>
    <p:extLst>
      <p:ext uri="{BB962C8B-B14F-4D97-AF65-F5344CB8AC3E}">
        <p14:creationId xmlns:p14="http://schemas.microsoft.com/office/powerpoint/2010/main" val="24729074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a:solidFill>
                  <a:srgbClr val="2F528F"/>
                </a:solidFill>
                <a:latin typeface="Calibri" panose="020F0502020204030204" pitchFamily="34" charset="0"/>
              </a:rPr>
              <a:t>
Level=2 : L.O.= 3.2a : Explain how to apply the phase and how it contributes to the architecture development work: Scope of the Architecture Project.
Stakeholders their concerns and business requirements. Business goals business drivers and constraints.
See : TOGAF® Standard – Architecture Development Method : Page 31 : §3.3</a:t>
            </a:r>
          </a:p>
          <a:p>
            <a:pPr algn="l"/>
            <a:endParaRPr lang="en-GB">
              <a:solidFill>
                <a:srgbClr val="2F528F"/>
              </a:solidFill>
              <a:latin typeface="Calibri" panose="020F0502020204030204" pitchFamily="34" charset="0"/>
              <a:cs typeface="Calibri" panose="020F0502020204030204" pitchFamily="34" charset="0"/>
            </a:endParaRPr>
          </a:p>
          <a:p>
            <a:pPr algn="l"/>
            <a:r>
              <a:rPr lang="en-GB" b="1">
                <a:solidFill>
                  <a:srgbClr val="2F528F"/>
                </a:solidFill>
                <a:latin typeface="Calibri" panose="020F0502020204030204" pitchFamily="34" charset="0"/>
                <a:cs typeface="Calibri" panose="020F0502020204030204" pitchFamily="34" charset="0"/>
              </a:rPr>
              <a:t>Phase A</a:t>
            </a:r>
          </a:p>
          <a:p>
            <a:pPr algn="l"/>
            <a:r>
              <a:rPr lang="en-GB">
                <a:solidFill>
                  <a:srgbClr val="2F528F"/>
                </a:solidFill>
                <a:latin typeface="Calibri" panose="020F0502020204030204" pitchFamily="34" charset="0"/>
                <a:cs typeface="Calibri" panose="020F0502020204030204" pitchFamily="34" charset="0"/>
              </a:rPr>
              <a:t>Steps - Classic View</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Associated with each step is a generic list of tasks.</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This will be adapted as fitting for each project. </a:t>
            </a:r>
          </a:p>
          <a:p>
            <a:pPr algn="l"/>
            <a:r>
              <a:rPr lang="en-GB">
                <a:solidFill>
                  <a:srgbClr val="2F528F"/>
                </a:solidFill>
                <a:latin typeface="Calibri" panose="020F0502020204030204" pitchFamily="34" charset="0"/>
                <a:cs typeface="Calibri" panose="020F0502020204030204" pitchFamily="34" charset="0"/>
              </a:rPr>
              <a:t>The order is not very Important. </a:t>
            </a:r>
          </a:p>
          <a:p>
            <a:pPr algn="l"/>
            <a:r>
              <a:rPr lang="en-GB">
                <a:solidFill>
                  <a:srgbClr val="2F528F"/>
                </a:solidFill>
                <a:latin typeface="Calibri" panose="020F0502020204030204" pitchFamily="34" charset="0"/>
                <a:cs typeface="Calibri" panose="020F0502020204030204" pitchFamily="34" charset="0"/>
              </a:rPr>
              <a:t>It is important that at the end of the phase there is a</a:t>
            </a:r>
          </a:p>
          <a:p>
            <a:pPr marL="309324" indent="-309324">
              <a:buFont typeface="Wingdings" panose="05000000000000000000" pitchFamily="2" charset="2"/>
              <a:buChar char="ü"/>
            </a:pPr>
            <a:r>
              <a:rPr lang="en-GB">
                <a:solidFill>
                  <a:srgbClr val="2F528F"/>
                </a:solidFill>
                <a:latin typeface="Calibri" panose="020F0502020204030204" pitchFamily="34" charset="0"/>
                <a:cs typeface="Calibri" panose="020F0502020204030204" pitchFamily="34" charset="0"/>
              </a:rPr>
              <a:t>in every box [of the adapted list] - or a reason why not!</a:t>
            </a:r>
          </a:p>
          <a:p>
            <a:pPr marL="309324" indent="-309324">
              <a:buFont typeface="Wingdings" panose="05000000000000000000" pitchFamily="2" charset="2"/>
              <a:buChar char="ü"/>
            </a:pPr>
            <a:endParaRPr lang="en-GB">
              <a:solidFill>
                <a:srgbClr val="2F528F"/>
              </a:solidFill>
              <a:latin typeface="Calibri" panose="020F0502020204030204" pitchFamily="34" charset="0"/>
              <a:cs typeface="Calibri" panose="020F0502020204030204" pitchFamily="34" charset="0"/>
            </a:endParaRPr>
          </a:p>
          <a:p>
            <a:r>
              <a:rPr lang="en-GB" b="1">
                <a:solidFill>
                  <a:srgbClr val="2F528F"/>
                </a:solidFill>
                <a:latin typeface="Calibri" panose="020F0502020204030204" pitchFamily="34" charset="0"/>
              </a:rPr>
              <a:t>3.3 Steps</a:t>
            </a:r>
          </a:p>
          <a:p>
            <a:r>
              <a:rPr lang="en-GB">
                <a:solidFill>
                  <a:srgbClr val="2F528F"/>
                </a:solidFill>
                <a:latin typeface="Calibri" panose="020F0502020204030204" pitchFamily="34" charset="0"/>
              </a:rPr>
              <a:t>The level of detail addressed in Phase A will depend on the scope and goals of the Request for Architecture Work, or the subset of scope and goals associated with this iteration of architecture development.</a:t>
            </a:r>
          </a:p>
          <a:p>
            <a:r>
              <a:rPr lang="en-GB">
                <a:solidFill>
                  <a:srgbClr val="2F528F"/>
                </a:solidFill>
                <a:latin typeface="Calibri" panose="020F0502020204030204" pitchFamily="34" charset="0"/>
              </a:rPr>
              <a:t>The order of the steps in Phase A as well as the time at which they are formally started and completed should be adapted to the situation at hand in accordance with the established Architecture Governance.</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steps in Phase A are as follows:</a:t>
            </a:r>
          </a:p>
          <a:p>
            <a:r>
              <a:rPr lang="en-GB">
                <a:solidFill>
                  <a:srgbClr val="2F528F"/>
                </a:solidFill>
                <a:latin typeface="Calibri" panose="020F0502020204030204" pitchFamily="34" charset="0"/>
              </a:rPr>
              <a:t>■Establish the architecture project (see Section 3.3.1)</a:t>
            </a:r>
          </a:p>
          <a:p>
            <a:r>
              <a:rPr lang="en-GB">
                <a:solidFill>
                  <a:srgbClr val="2F528F"/>
                </a:solidFill>
                <a:latin typeface="Calibri" panose="020F0502020204030204" pitchFamily="34" charset="0"/>
              </a:rPr>
              <a:t>■Identify stakeholders, concerns, and business requirements (see Section 3.3.2)</a:t>
            </a:r>
          </a:p>
          <a:p>
            <a:r>
              <a:rPr lang="en-GB">
                <a:solidFill>
                  <a:srgbClr val="2F528F"/>
                </a:solidFill>
                <a:latin typeface="Calibri" panose="020F0502020204030204" pitchFamily="34" charset="0"/>
              </a:rPr>
              <a:t>■Conﬁrm and elaborate business goals ,business drivers, and constraints (see Section 3.3.3)</a:t>
            </a:r>
          </a:p>
          <a:p>
            <a:r>
              <a:rPr lang="en-GB">
                <a:solidFill>
                  <a:srgbClr val="2F528F"/>
                </a:solidFill>
                <a:latin typeface="Calibri" panose="020F0502020204030204" pitchFamily="34" charset="0"/>
              </a:rPr>
              <a:t>■Evaluate capabilities (see Section 3.3.4)</a:t>
            </a:r>
          </a:p>
          <a:p>
            <a:r>
              <a:rPr lang="en-GB">
                <a:solidFill>
                  <a:srgbClr val="2F528F"/>
                </a:solidFill>
                <a:latin typeface="Calibri" panose="020F0502020204030204" pitchFamily="34" charset="0"/>
              </a:rPr>
              <a:t>■Assess readiness for business transformation (see Section 3.3.5)</a:t>
            </a:r>
          </a:p>
          <a:p>
            <a:r>
              <a:rPr lang="en-GB">
                <a:solidFill>
                  <a:srgbClr val="2F528F"/>
                </a:solidFill>
                <a:latin typeface="Calibri" panose="020F0502020204030204" pitchFamily="34" charset="0"/>
              </a:rPr>
              <a:t>■Deﬁne scope (see Section 3.3.6)</a:t>
            </a:r>
          </a:p>
          <a:p>
            <a:r>
              <a:rPr lang="en-GB">
                <a:solidFill>
                  <a:srgbClr val="2F528F"/>
                </a:solidFill>
                <a:latin typeface="Calibri" panose="020F0502020204030204" pitchFamily="34" charset="0"/>
              </a:rPr>
              <a:t>■Conﬁrm and elaborate Architecture Principles, including business principles (see Section 3.3.7)</a:t>
            </a:r>
          </a:p>
          <a:p>
            <a:r>
              <a:rPr lang="en-GB">
                <a:solidFill>
                  <a:srgbClr val="2F528F"/>
                </a:solidFill>
                <a:latin typeface="Calibri" panose="020F0502020204030204" pitchFamily="34" charset="0"/>
              </a:rPr>
              <a:t>■Develop Architecture Vision (see Section 3.3.8)</a:t>
            </a:r>
          </a:p>
          <a:p>
            <a:r>
              <a:rPr lang="en-GB">
                <a:solidFill>
                  <a:srgbClr val="2F528F"/>
                </a:solidFill>
                <a:latin typeface="Calibri" panose="020F0502020204030204" pitchFamily="34" charset="0"/>
              </a:rPr>
              <a:t>■Deﬁne the Target Architecture value propositions and KPIs (see Section 3.3.9)</a:t>
            </a:r>
          </a:p>
          <a:p>
            <a:r>
              <a:rPr lang="en-GB">
                <a:solidFill>
                  <a:srgbClr val="2F528F"/>
                </a:solidFill>
                <a:latin typeface="Calibri" panose="020F0502020204030204" pitchFamily="34" charset="0"/>
              </a:rPr>
              <a:t>■Identify the business transformation risks and mitigation activities (see Section 3.3.10)</a:t>
            </a:r>
          </a:p>
          <a:p>
            <a:r>
              <a:rPr lang="en-GB">
                <a:solidFill>
                  <a:srgbClr val="2F528F"/>
                </a:solidFill>
                <a:latin typeface="Calibri" panose="020F0502020204030204" pitchFamily="34" charset="0"/>
              </a:rPr>
              <a:t>■Develop Statement of Architecture Work; secure approval(see Section 3.3.11)</a:t>
            </a:r>
          </a:p>
          <a:p>
            <a:r>
              <a:rPr lang="en-GB">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62</a:t>
            </a:fld>
            <a:endParaRPr lang="en-GB">
              <a:latin typeface="Calibri" panose="020F0502020204030204" pitchFamily="34" charset="0"/>
            </a:endParaRPr>
          </a:p>
        </p:txBody>
      </p:sp>
    </p:spTree>
    <p:extLst>
      <p:ext uri="{BB962C8B-B14F-4D97-AF65-F5344CB8AC3E}">
        <p14:creationId xmlns:p14="http://schemas.microsoft.com/office/powerpoint/2010/main" val="40570272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3.2b : Explain how to apply the phase and how it contributes to the architecture development work: Scope of the Architecture Project
Stakeholders their concerns and business requirements. Business goals business drivers and constraints
See : TOGAF® Series Guide: A Practitioners’ Approach to Developing Enterprise Architecture Following the TOGAF® ADM : Page 42 : §5.2.1</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The completion essentials of Phase A</a:t>
            </a:r>
          </a:p>
          <a:p>
            <a:pPr marL="171450" indent="-171450">
              <a:buFont typeface="Courier New" panose="02070309020205020404" pitchFamily="49" charset="0"/>
              <a:buChar char="o"/>
            </a:pPr>
            <a:r>
              <a:rPr lang="en-GB">
                <a:solidFill>
                  <a:srgbClr val="2F528F"/>
                </a:solidFill>
                <a:latin typeface="Calibri" panose="020F0502020204030204" pitchFamily="34" charset="0"/>
              </a:rPr>
              <a:t>Key stakeholder agreement on a summary of the target and the work to reach the target:</a:t>
            </a:r>
          </a:p>
          <a:p>
            <a:pPr marL="680514" lvl="1" indent="-185595">
              <a:buFont typeface="Arial" panose="020B0604020202020204" pitchFamily="34" charset="0"/>
              <a:buChar char="•"/>
            </a:pPr>
            <a:r>
              <a:rPr lang="en-GB">
                <a:solidFill>
                  <a:srgbClr val="2F528F"/>
                </a:solidFill>
                <a:latin typeface="Calibri" panose="020F0502020204030204" pitchFamily="34" charset="0"/>
              </a:rPr>
              <a:t>perform sufficient architecture development in all domains to enable communication to stakeholders of how the problem you have been assigned can be addressed and the scope of change to reach their articulated preferences</a:t>
            </a:r>
          </a:p>
          <a:p>
            <a:pPr marL="680514" lvl="1" indent="-185595">
              <a:buFont typeface="Arial" panose="020B0604020202020204" pitchFamily="34" charset="0"/>
              <a:buChar char="•"/>
            </a:pPr>
            <a:r>
              <a:rPr lang="en-GB">
                <a:solidFill>
                  <a:srgbClr val="2F528F"/>
                </a:solidFill>
                <a:latin typeface="Calibri" panose="020F0502020204030204" pitchFamily="34" charset="0"/>
              </a:rPr>
              <a:t>be clear on the target, the value of the target, and the work to change.</a:t>
            </a:r>
          </a:p>
          <a:p>
            <a:pPr marL="185595" indent="-185595">
              <a:buFont typeface="Courier New" panose="02070309020205020404" pitchFamily="49" charset="0"/>
              <a:buChar char="o"/>
            </a:pPr>
            <a:r>
              <a:rPr lang="en-GB">
                <a:solidFill>
                  <a:srgbClr val="2F528F"/>
                </a:solidFill>
                <a:latin typeface="Calibri" panose="020F0502020204030204" pitchFamily="34" charset="0"/>
              </a:rPr>
              <a:t>Completing the outputs of Phase A requires exploring all of the domains – whether the exploration is to understand what should change, or where change is not an option, to determine the impact of retaining current architecture.</a:t>
            </a:r>
          </a:p>
          <a:p>
            <a:pPr marL="185595" indent="-185595">
              <a:buFont typeface="Courier New" panose="02070309020205020404" pitchFamily="49" charset="0"/>
              <a:buChar char="o"/>
            </a:pPr>
            <a:r>
              <a:rPr lang="en-GB">
                <a:solidFill>
                  <a:srgbClr val="2F528F"/>
                </a:solidFill>
                <a:latin typeface="Calibri" panose="020F0502020204030204" pitchFamily="34" charset="0"/>
              </a:rPr>
              <a:t>Having more than one approach to addressing the problem is acceptable to key stakeholders and facilitates better trade-off when performing more detailed analysis.</a:t>
            </a:r>
          </a:p>
          <a:p>
            <a:pPr marL="185595" indent="-185595">
              <a:buFont typeface="Courier New" panose="02070309020205020404" pitchFamily="49" charset="0"/>
              <a:buChar char="o"/>
            </a:pPr>
            <a:r>
              <a:rPr lang="en-GB">
                <a:solidFill>
                  <a:srgbClr val="2F528F"/>
                </a:solidFill>
                <a:latin typeface="Calibri" panose="020F0502020204030204" pitchFamily="34" charset="0"/>
              </a:rPr>
              <a:t>Keep in mind that until the target is finalized the EA is exploring the best potential future … </a:t>
            </a:r>
            <a:r>
              <a:rPr lang="en-GB" b="1">
                <a:solidFill>
                  <a:srgbClr val="2F528F"/>
                </a:solidFill>
                <a:latin typeface="Calibri" panose="020F0502020204030204" pitchFamily="34" charset="0"/>
              </a:rPr>
              <a:t>not</a:t>
            </a:r>
            <a:r>
              <a:rPr lang="en-GB">
                <a:solidFill>
                  <a:srgbClr val="2F528F"/>
                </a:solidFill>
                <a:latin typeface="Calibri" panose="020F0502020204030204" pitchFamily="34" charset="0"/>
              </a:rPr>
              <a:t> selling a </a:t>
            </a:r>
            <a:r>
              <a:rPr lang="en-GB" i="1">
                <a:solidFill>
                  <a:srgbClr val="2F528F"/>
                </a:solidFill>
                <a:latin typeface="Calibri" panose="020F0502020204030204" pitchFamily="34" charset="0"/>
              </a:rPr>
              <a:t>particular</a:t>
            </a:r>
            <a:r>
              <a:rPr lang="en-GB">
                <a:solidFill>
                  <a:srgbClr val="2F528F"/>
                </a:solidFill>
                <a:latin typeface="Calibri" panose="020F0502020204030204" pitchFamily="34" charset="0"/>
              </a:rPr>
              <a:t> future.</a:t>
            </a:r>
          </a:p>
          <a:p>
            <a:pPr marL="185595" indent="-185595">
              <a:buFont typeface="Courier New" panose="02070309020205020404" pitchFamily="49" charset="0"/>
              <a:buChar char="o"/>
            </a:pPr>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5.2.1 Phase A: The Starting Point </a:t>
            </a:r>
          </a:p>
          <a:p>
            <a:r>
              <a:rPr lang="en-GB">
                <a:solidFill>
                  <a:srgbClr val="2F528F"/>
                </a:solidFill>
                <a:latin typeface="Calibri" panose="020F0502020204030204" pitchFamily="34" charset="0"/>
              </a:rPr>
              <a:t>All architecture development needs to start with Phase A. Without the set-up inherent in Phase A, Practitioners can expect to slide off-course and fail to deliver useful architecture. </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set-up essentials of Phase A are:</a:t>
            </a:r>
          </a:p>
          <a:p>
            <a:r>
              <a:rPr lang="en-GB">
                <a:solidFill>
                  <a:srgbClr val="2F528F"/>
                </a:solidFill>
                <a:latin typeface="Calibri" panose="020F0502020204030204" pitchFamily="34" charset="0"/>
              </a:rPr>
              <a:t> Define the scope of the Architecture Project</a:t>
            </a:r>
          </a:p>
          <a:p>
            <a:r>
              <a:rPr lang="en-GB">
                <a:solidFill>
                  <a:srgbClr val="2F528F"/>
                </a:solidFill>
                <a:latin typeface="Calibri" panose="020F0502020204030204" pitchFamily="34" charset="0"/>
              </a:rPr>
              <a:t>What problem are you solving? In terms of the EA Landscape (breadth and planning horizon) and in terms of purpose, which will tend to confirm the necessary level of detail? </a:t>
            </a:r>
          </a:p>
          <a:p>
            <a:r>
              <a:rPr lang="en-GB">
                <a:solidFill>
                  <a:srgbClr val="2F528F"/>
                </a:solidFill>
                <a:latin typeface="Calibri" panose="020F0502020204030204" pitchFamily="34" charset="0"/>
              </a:rPr>
              <a:t>Be completely clear where in the business cycle this architecture will be used.</a:t>
            </a:r>
          </a:p>
          <a:p>
            <a:r>
              <a:rPr lang="en-GB">
                <a:solidFill>
                  <a:srgbClr val="2F528F"/>
                </a:solidFill>
                <a:latin typeface="Calibri" panose="020F0502020204030204" pitchFamily="34" charset="0"/>
              </a:rPr>
              <a:t> Identify stakeholders, concerns, and associated requirements</a:t>
            </a:r>
          </a:p>
          <a:p>
            <a:r>
              <a:rPr lang="en-GB">
                <a:solidFill>
                  <a:srgbClr val="2F528F"/>
                </a:solidFill>
                <a:latin typeface="Calibri" panose="020F0502020204030204" pitchFamily="34" charset="0"/>
              </a:rPr>
              <a:t>Explore the EA Repository for superior architecture constraints and guidance. Complete the Stakeholder Map. Be completely clear which stakeholders must be served and what they are worrying about.</a:t>
            </a:r>
          </a:p>
          <a:p>
            <a:r>
              <a:rPr lang="en-GB">
                <a:solidFill>
                  <a:srgbClr val="2F528F"/>
                </a:solidFill>
                <a:latin typeface="Calibri" panose="020F0502020204030204" pitchFamily="34" charset="0"/>
              </a:rPr>
              <a:t> Assess the capability of the EA team</a:t>
            </a:r>
          </a:p>
          <a:p>
            <a:r>
              <a:rPr lang="en-GB">
                <a:solidFill>
                  <a:srgbClr val="2F528F"/>
                </a:solidFill>
                <a:latin typeface="Calibri" panose="020F0502020204030204" pitchFamily="34" charset="0"/>
              </a:rPr>
              <a:t>Take a hard look at the EA team and confirm the ability of the team to deliver on this architecture development project. A good EA team covers gaps in experience, skill, and bias to deliver the architecture that is useful, overcoming weaknesses of few members of the team.</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63</a:t>
            </a:fld>
            <a:endParaRPr lang="en-GB">
              <a:latin typeface="Calibri" panose="020F0502020204030204" pitchFamily="34" charset="0"/>
            </a:endParaRPr>
          </a:p>
        </p:txBody>
      </p:sp>
    </p:spTree>
    <p:extLst>
      <p:ext uri="{BB962C8B-B14F-4D97-AF65-F5344CB8AC3E}">
        <p14:creationId xmlns:p14="http://schemas.microsoft.com/office/powerpoint/2010/main" val="28211787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a:solidFill>
                  <a:srgbClr val="2F528F"/>
                </a:solidFill>
                <a:latin typeface="Calibri" panose="020F0502020204030204" pitchFamily="34" charset="0"/>
              </a:rPr>
              <a:t>Level=2 : L.O.= 3.3a : Describe a security-specific architecture design to be carried out that is sufficient.
See : TOGAF® Series Guide: Integrating Risk and Security within a TOGAF® Enterprise Architecture : Page 19 : §5.2</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In Phase A sufficient security-specific architecture design is carried out to:</a:t>
            </a:r>
          </a:p>
          <a:p>
            <a:pPr marL="185595" indent="-185595">
              <a:spcBef>
                <a:spcPts val="650"/>
              </a:spcBef>
              <a:buFont typeface="Courier New" panose="02070309020205020404" pitchFamily="49" charset="0"/>
              <a:buChar char="o"/>
            </a:pPr>
            <a:r>
              <a:rPr lang="en-GB">
                <a:solidFill>
                  <a:srgbClr val="2F528F"/>
                </a:solidFill>
                <a:latin typeface="Calibri" panose="020F0502020204030204" pitchFamily="34" charset="0"/>
              </a:rPr>
              <a:t>Satisfy the security stakeholders that the end-state does not represent any unknown or unacceptable risk and aligns with corporate policies, standards, and principles</a:t>
            </a:r>
          </a:p>
          <a:p>
            <a:pPr marL="185595" indent="-185595">
              <a:spcBef>
                <a:spcPts val="650"/>
              </a:spcBef>
              <a:buFont typeface="Courier New" panose="02070309020205020404" pitchFamily="49" charset="0"/>
              <a:buChar char="o"/>
            </a:pPr>
            <a:r>
              <a:rPr lang="en-GB">
                <a:solidFill>
                  <a:srgbClr val="2F528F"/>
                </a:solidFill>
                <a:latin typeface="Calibri" panose="020F0502020204030204" pitchFamily="34" charset="0"/>
              </a:rPr>
              <a:t>Satisfy business stakeholders – in particular those who control the budget – that the Security Architecture is instrumental in enabling and supporting the overall architecture required to deliver the business opportunities and benefits identified with the right balance between risk, compliance, and business benefits</a:t>
            </a:r>
          </a:p>
          <a:p>
            <a:pPr marL="185595" indent="-185595">
              <a:spcBef>
                <a:spcPts val="650"/>
              </a:spcBef>
              <a:buFont typeface="Courier New" panose="02070309020205020404" pitchFamily="49" charset="0"/>
              <a:buChar char="o"/>
            </a:pPr>
            <a:r>
              <a:rPr lang="en-GB">
                <a:solidFill>
                  <a:srgbClr val="2F528F"/>
                </a:solidFill>
                <a:latin typeface="Calibri" panose="020F0502020204030204" pitchFamily="34" charset="0"/>
              </a:rPr>
              <a:t>Identify the complete list of all stakeholders, their concerns, and associated requirements for approval of the architecture.</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pPr marL="0" indent="0">
              <a:spcBef>
                <a:spcPts val="650"/>
              </a:spcBef>
              <a:buFont typeface="Courier New" panose="02070309020205020404" pitchFamily="49" charset="0"/>
              <a:buNone/>
            </a:pPr>
            <a:r>
              <a:rPr lang="en-GB">
                <a:solidFill>
                  <a:srgbClr val="2F528F"/>
                </a:solidFill>
                <a:latin typeface="Calibri" panose="020F0502020204030204" pitchFamily="34" charset="0"/>
              </a:rPr>
              <a:t>Note:</a:t>
            </a:r>
          </a:p>
          <a:p>
            <a:pPr marL="0" indent="0">
              <a:spcBef>
                <a:spcPts val="650"/>
              </a:spcBef>
              <a:buFont typeface="Courier New" panose="02070309020205020404" pitchFamily="49" charset="0"/>
              <a:buNone/>
            </a:pPr>
            <a:r>
              <a:rPr lang="en-GB">
                <a:solidFill>
                  <a:srgbClr val="2F528F"/>
                </a:solidFill>
                <a:latin typeface="Calibri" panose="020F0502020204030204" pitchFamily="34" charset="0"/>
              </a:rPr>
              <a:t>All stakeholders will have security and risk concerns and associated requirements. Separating security stakeholders ensures that the architecture will address a subset of stakeholders and a subset of requirements.</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stakeholder requirements are gathered to determine the security blueprint needed to address the various concerns the stakeholders have, at a level giving sufficient assurance to the stakeholders that the final artifacts and deliverables will address their concerns appropriately.</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Security Value may be metrics about reduced risk and enablement of the overall architecture. The Business Attribute Profile can be useful as a basis for the business case - the SABSA-provided Business Attribute Profile can be used as a starting point. A scenario-based approach may be used to obtain stakeholder approval.</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The viewpoints and business cases must build on Security Principles, drivers, key risks, and risk appetite and are an integral part of the overall Architecture Vision deliverables.</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 How is ADM Iteration Realized in Practice? </a:t>
            </a:r>
          </a:p>
          <a:p>
            <a:r>
              <a:rPr lang="en-GB">
                <a:solidFill>
                  <a:srgbClr val="2F528F"/>
                </a:solidFill>
                <a:latin typeface="Calibri" panose="020F0502020204030204" pitchFamily="34" charset="0"/>
              </a:rPr>
              <a:t>An often-misunderstood element of the TOGAF framework is the ADM and the concept of iteration. The TOGAF ADM graphic provides a stylized representation that is frequently misinterpreted as a linear waterfall process model. This approach leads to some of the most confusing diagrams and explanations. The TOGAF ADM is a logical method that places key activity steps together for the purpose of understanding relationship of activity and clarifying information flow. The classic TOGAF crop-circle diagram is a stylized path that demonstrates essential information flow. </a:t>
            </a:r>
          </a:p>
          <a:p>
            <a:r>
              <a:rPr lang="en-GB">
                <a:solidFill>
                  <a:srgbClr val="2F528F"/>
                </a:solidFill>
                <a:latin typeface="Calibri" panose="020F0502020204030204" pitchFamily="34" charset="0"/>
              </a:rPr>
              <a:t>The TOGAF ADM should not be understood as a processes model. The ADM graphic is a stylized representation showing essential information flows and is not a representation of </a:t>
            </a:r>
          </a:p>
          <a:p>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64</a:t>
            </a:fld>
            <a:endParaRPr lang="en-GB">
              <a:latin typeface="Calibri" panose="020F0502020204030204" pitchFamily="34" charset="0"/>
            </a:endParaRPr>
          </a:p>
        </p:txBody>
      </p:sp>
    </p:spTree>
    <p:extLst>
      <p:ext uri="{BB962C8B-B14F-4D97-AF65-F5344CB8AC3E}">
        <p14:creationId xmlns:p14="http://schemas.microsoft.com/office/powerpoint/2010/main" val="31909947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3.4a : Explain the outputs necessary to proceed with the architecture development work: Statement of Architecture Work, Architecture Vision, Communications Plan
See : TOGAF® Standard – Architecture Development Method : Page 36 : §3.4</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Outputs include at least:</a:t>
            </a:r>
          </a:p>
          <a:p>
            <a:pPr marL="185595" indent="-185595">
              <a:buFont typeface="Courier New" panose="02070309020205020404" pitchFamily="49" charset="0"/>
              <a:buChar char="o"/>
            </a:pPr>
            <a:r>
              <a:rPr lang="en-GB">
                <a:solidFill>
                  <a:srgbClr val="2F528F"/>
                </a:solidFill>
                <a:latin typeface="Calibri" panose="020F0502020204030204" pitchFamily="34" charset="0"/>
              </a:rPr>
              <a:t>Approved Statement of Architecture Work - in particular: </a:t>
            </a:r>
          </a:p>
          <a:p>
            <a:pPr marL="680514" lvl="1" indent="-185595">
              <a:buFont typeface="Arial" panose="020B0604020202020204" pitchFamily="34" charset="0"/>
              <a:buChar char="•"/>
            </a:pPr>
            <a:r>
              <a:rPr lang="en-GB">
                <a:solidFill>
                  <a:srgbClr val="2F528F"/>
                </a:solidFill>
                <a:latin typeface="Calibri" panose="020F0502020204030204" pitchFamily="34" charset="0"/>
              </a:rPr>
              <a:t>Architecture project description and scope</a:t>
            </a:r>
          </a:p>
          <a:p>
            <a:pPr marL="680514" lvl="1" indent="-185595">
              <a:buFont typeface="Arial" panose="020B0604020202020204" pitchFamily="34" charset="0"/>
              <a:buChar char="•"/>
            </a:pPr>
            <a:r>
              <a:rPr lang="en-GB">
                <a:solidFill>
                  <a:srgbClr val="2F528F"/>
                </a:solidFill>
                <a:latin typeface="Calibri" panose="020F0502020204030204" pitchFamily="34" charset="0"/>
              </a:rPr>
              <a:t>Overview of Architecture Vision</a:t>
            </a:r>
          </a:p>
          <a:p>
            <a:pPr marL="680514" lvl="1" indent="-185595">
              <a:buFont typeface="Arial" panose="020B0604020202020204" pitchFamily="34" charset="0"/>
              <a:buChar char="•"/>
            </a:pPr>
            <a:r>
              <a:rPr lang="en-GB">
                <a:solidFill>
                  <a:srgbClr val="2F528F"/>
                </a:solidFill>
                <a:latin typeface="Calibri" panose="020F0502020204030204" pitchFamily="34" charset="0"/>
              </a:rPr>
              <a:t>Architecture project plan and schedule</a:t>
            </a:r>
          </a:p>
          <a:p>
            <a:pPr marL="185595" indent="-185595">
              <a:buFont typeface="Courier New" panose="02070309020205020404" pitchFamily="49" charset="0"/>
              <a:buChar char="o"/>
            </a:pPr>
            <a:r>
              <a:rPr lang="en-GB">
                <a:solidFill>
                  <a:srgbClr val="2F528F"/>
                </a:solidFill>
                <a:latin typeface="Calibri" panose="020F0502020204030204" pitchFamily="34" charset="0"/>
              </a:rPr>
              <a:t>Refined statements of business principles, business goals, and business drivers</a:t>
            </a:r>
          </a:p>
          <a:p>
            <a:pPr marL="185595" indent="-185595">
              <a:buFont typeface="Courier New" panose="02070309020205020404" pitchFamily="49" charset="0"/>
              <a:buChar char="o"/>
            </a:pPr>
            <a:r>
              <a:rPr lang="en-GB">
                <a:solidFill>
                  <a:srgbClr val="2F528F"/>
                </a:solidFill>
                <a:latin typeface="Calibri" panose="020F0502020204030204" pitchFamily="34" charset="0"/>
              </a:rPr>
              <a:t>Architecture Principles</a:t>
            </a:r>
          </a:p>
          <a:p>
            <a:pPr marL="185595" indent="-185595">
              <a:buFont typeface="Courier New" panose="02070309020205020404" pitchFamily="49" charset="0"/>
              <a:buChar char="o"/>
            </a:pPr>
            <a:r>
              <a:rPr lang="en-GB">
                <a:solidFill>
                  <a:srgbClr val="2F528F"/>
                </a:solidFill>
                <a:latin typeface="Calibri" panose="020F0502020204030204" pitchFamily="34" charset="0"/>
              </a:rPr>
              <a:t>Capability Assessment </a:t>
            </a:r>
          </a:p>
          <a:p>
            <a:pPr marL="185595" indent="-185595">
              <a:buFont typeface="Courier New" panose="02070309020205020404" pitchFamily="49" charset="0"/>
              <a:buChar char="o"/>
            </a:pPr>
            <a:r>
              <a:rPr lang="en-GB">
                <a:solidFill>
                  <a:srgbClr val="2F528F"/>
                </a:solidFill>
                <a:latin typeface="Calibri" panose="020F0502020204030204" pitchFamily="34" charset="0"/>
              </a:rPr>
              <a:t>Tailored Architecture Framework - including:</a:t>
            </a:r>
          </a:p>
          <a:p>
            <a:pPr marL="680514" lvl="1" indent="-185595">
              <a:buFont typeface="Arial" panose="020B0604020202020204" pitchFamily="34" charset="0"/>
              <a:buChar char="•"/>
            </a:pPr>
            <a:r>
              <a:rPr lang="en-GB">
                <a:solidFill>
                  <a:srgbClr val="2F528F"/>
                </a:solidFill>
                <a:latin typeface="Calibri" panose="020F0502020204030204" pitchFamily="34" charset="0"/>
              </a:rPr>
              <a:t>Tailored architecture method</a:t>
            </a:r>
          </a:p>
          <a:p>
            <a:pPr marL="680514" lvl="1" indent="-185595">
              <a:buFont typeface="Arial" panose="020B0604020202020204" pitchFamily="34" charset="0"/>
              <a:buChar char="•"/>
            </a:pPr>
            <a:r>
              <a:rPr lang="en-GB">
                <a:solidFill>
                  <a:srgbClr val="2F528F"/>
                </a:solidFill>
                <a:latin typeface="Calibri" panose="020F0502020204030204" pitchFamily="34" charset="0"/>
              </a:rPr>
              <a:t>Tailored architecture content (deliverables and artifacts)</a:t>
            </a:r>
          </a:p>
          <a:p>
            <a:pPr marL="680514" lvl="1" indent="-185595">
              <a:buFont typeface="Arial" panose="020B0604020202020204" pitchFamily="34" charset="0"/>
              <a:buChar char="•"/>
            </a:pPr>
            <a:r>
              <a:rPr lang="en-GB">
                <a:solidFill>
                  <a:srgbClr val="2F528F"/>
                </a:solidFill>
                <a:latin typeface="Calibri" panose="020F0502020204030204" pitchFamily="34" charset="0"/>
              </a:rPr>
              <a:t>Configured and deployed tools</a:t>
            </a:r>
          </a:p>
          <a:p>
            <a:pPr marL="185595" indent="-185595">
              <a:buFont typeface="Courier New" panose="02070309020205020404" pitchFamily="49" charset="0"/>
              <a:buChar char="o"/>
            </a:pPr>
            <a:r>
              <a:rPr lang="en-GB">
                <a:solidFill>
                  <a:srgbClr val="2F528F"/>
                </a:solidFill>
                <a:latin typeface="Calibri" panose="020F0502020204030204" pitchFamily="34" charset="0"/>
              </a:rPr>
              <a:t>Architecture Vision - including:</a:t>
            </a:r>
          </a:p>
          <a:p>
            <a:pPr marL="680514" lvl="1" indent="-185595">
              <a:buFont typeface="Arial" panose="020B0604020202020204" pitchFamily="34" charset="0"/>
              <a:buChar char="•"/>
            </a:pPr>
            <a:r>
              <a:rPr lang="en-GB">
                <a:solidFill>
                  <a:srgbClr val="2F528F"/>
                </a:solidFill>
                <a:latin typeface="Calibri" panose="020F0502020204030204" pitchFamily="34" charset="0"/>
              </a:rPr>
              <a:t>Problem description</a:t>
            </a:r>
          </a:p>
          <a:p>
            <a:pPr marL="680514" lvl="1" indent="-185595">
              <a:buFont typeface="Arial" panose="020B0604020202020204" pitchFamily="34" charset="0"/>
              <a:buChar char="•"/>
            </a:pPr>
            <a:r>
              <a:rPr lang="en-GB">
                <a:solidFill>
                  <a:srgbClr val="2F528F"/>
                </a:solidFill>
                <a:latin typeface="Calibri" panose="020F0502020204030204" pitchFamily="34" charset="0"/>
              </a:rPr>
              <a:t>Objective of the Statement of Architecture Work</a:t>
            </a:r>
          </a:p>
          <a:p>
            <a:pPr marL="680514" lvl="1" indent="-185595">
              <a:buFont typeface="Arial" panose="020B0604020202020204" pitchFamily="34" charset="0"/>
              <a:buChar char="•"/>
            </a:pPr>
            <a:r>
              <a:rPr lang="en-GB">
                <a:solidFill>
                  <a:srgbClr val="2F528F"/>
                </a:solidFill>
                <a:latin typeface="Calibri" panose="020F0502020204030204" pitchFamily="34" charset="0"/>
              </a:rPr>
              <a:t>Summary views</a:t>
            </a:r>
          </a:p>
          <a:p>
            <a:pPr marL="680514" lvl="1" indent="-185595">
              <a:buFont typeface="Arial" panose="020B0604020202020204" pitchFamily="34" charset="0"/>
              <a:buChar char="•"/>
            </a:pPr>
            <a:r>
              <a:rPr lang="en-GB">
                <a:solidFill>
                  <a:srgbClr val="2F528F"/>
                </a:solidFill>
                <a:latin typeface="Calibri" panose="020F0502020204030204" pitchFamily="34" charset="0"/>
              </a:rPr>
              <a:t>Business scenario (optional)</a:t>
            </a:r>
          </a:p>
          <a:p>
            <a:pPr marL="680514" lvl="1" indent="-185595">
              <a:buFont typeface="Arial" panose="020B0604020202020204" pitchFamily="34" charset="0"/>
              <a:buChar char="•"/>
            </a:pPr>
            <a:r>
              <a:rPr lang="en-GB">
                <a:solidFill>
                  <a:srgbClr val="2F528F"/>
                </a:solidFill>
                <a:latin typeface="Calibri" panose="020F0502020204030204" pitchFamily="34" charset="0"/>
              </a:rPr>
              <a:t>Refined key high-level stakeholder requirements</a:t>
            </a:r>
          </a:p>
          <a:p>
            <a:pPr marL="185595" indent="-185595">
              <a:buFont typeface="Courier New" panose="02070309020205020404" pitchFamily="49" charset="0"/>
              <a:buChar char="o"/>
            </a:pPr>
            <a:r>
              <a:rPr lang="en-GB">
                <a:solidFill>
                  <a:srgbClr val="2F528F"/>
                </a:solidFill>
                <a:latin typeface="Calibri" panose="020F0502020204030204" pitchFamily="34" charset="0"/>
              </a:rPr>
              <a:t>Draft Architecture Definition Document, which may include Baseline and/or Target Architectures of any architecture domain</a:t>
            </a:r>
          </a:p>
          <a:p>
            <a:pPr marL="185595" indent="-185595">
              <a:buFont typeface="Courier New" panose="02070309020205020404" pitchFamily="49" charset="0"/>
              <a:buChar char="o"/>
            </a:pPr>
            <a:r>
              <a:rPr lang="en-GB">
                <a:solidFill>
                  <a:srgbClr val="2F528F"/>
                </a:solidFill>
                <a:latin typeface="Calibri" panose="020F0502020204030204" pitchFamily="34" charset="0"/>
              </a:rPr>
              <a:t>Communications Plan </a:t>
            </a:r>
          </a:p>
          <a:p>
            <a:pPr marL="185595" indent="-185595">
              <a:buFont typeface="Courier New" panose="02070309020205020404" pitchFamily="49" charset="0"/>
              <a:buChar char="o"/>
            </a:pPr>
            <a:r>
              <a:rPr lang="en-GB">
                <a:solidFill>
                  <a:srgbClr val="2F528F"/>
                </a:solidFill>
                <a:latin typeface="Calibri" panose="020F0502020204030204" pitchFamily="34" charset="0"/>
              </a:rPr>
              <a:t>Additional content populating the Architecture Repository</a:t>
            </a:r>
          </a:p>
          <a:p>
            <a:pPr>
              <a:tabLst>
                <a:tab pos="488045" algn="l"/>
              </a:tabLst>
            </a:pPr>
            <a:r>
              <a:rPr lang="en-GB">
                <a:solidFill>
                  <a:srgbClr val="2F528F"/>
                </a:solidFill>
                <a:latin typeface="Calibri" panose="020F0502020204030204" pitchFamily="34" charset="0"/>
              </a:rPr>
              <a:t>Note: Multiple business scenarios may be used to generate a single Architecture Vision.</a:t>
            </a:r>
          </a:p>
          <a:p>
            <a:pPr>
              <a:tabLst>
                <a:tab pos="488045" algn="l"/>
              </a:tabLst>
            </a:pPr>
            <a:r>
              <a:rPr lang="en-GB">
                <a:solidFill>
                  <a:srgbClr val="2F528F"/>
                </a:solidFill>
                <a:latin typeface="Calibri" panose="020F0502020204030204" pitchFamily="34" charset="0"/>
              </a:rPr>
              <a:t>See also the TOGAF Standard - Architecture Content.</a:t>
            </a:r>
          </a:p>
          <a:p>
            <a:pPr>
              <a:tabLst>
                <a:tab pos="488045" algn="l"/>
              </a:tabLst>
            </a:pPr>
            <a:endParaRPr lang="en-GB" b="1">
              <a:solidFill>
                <a:srgbClr val="2F528F"/>
              </a:solidFill>
              <a:latin typeface="Calibri" panose="020F0502020204030204" pitchFamily="34" charset="0"/>
            </a:endParaRPr>
          </a:p>
          <a:p>
            <a:pPr>
              <a:tabLst>
                <a:tab pos="488045" algn="l"/>
              </a:tabLst>
            </a:pPr>
            <a:r>
              <a:rPr lang="en-GB" b="1">
                <a:solidFill>
                  <a:srgbClr val="2F528F"/>
                </a:solidFill>
                <a:latin typeface="Calibri" panose="020F0502020204030204" pitchFamily="34" charset="0"/>
              </a:rPr>
              <a:t>3.4 Outputs</a:t>
            </a:r>
          </a:p>
          <a:p>
            <a:pPr>
              <a:tabLst>
                <a:tab pos="488045" algn="l"/>
              </a:tabLst>
            </a:pPr>
            <a:r>
              <a:rPr lang="en-GB">
                <a:solidFill>
                  <a:srgbClr val="2F528F"/>
                </a:solidFill>
                <a:latin typeface="Calibri" panose="020F0502020204030204" pitchFamily="34" charset="0"/>
              </a:rPr>
              <a:t>The outputs of Phase A may include, but are not restricted to:</a:t>
            </a:r>
          </a:p>
          <a:p>
            <a:pPr>
              <a:tabLst>
                <a:tab pos="488045" algn="l"/>
              </a:tabLst>
            </a:pPr>
            <a:r>
              <a:rPr lang="en-GB">
                <a:solidFill>
                  <a:srgbClr val="2F528F"/>
                </a:solidFill>
                <a:latin typeface="Calibri" panose="020F0502020204030204" pitchFamily="34" charset="0"/>
              </a:rPr>
              <a:t>■Approved Statement of Architecture Work (see the TOGAF Standard — Architecture</a:t>
            </a:r>
          </a:p>
          <a:p>
            <a:pPr>
              <a:tabLst>
                <a:tab pos="488045" algn="l"/>
              </a:tabLst>
            </a:pPr>
            <a:r>
              <a:rPr lang="en-GB">
                <a:solidFill>
                  <a:srgbClr val="2F528F"/>
                </a:solidFill>
                <a:latin typeface="Calibri" panose="020F0502020204030204" pitchFamily="34" charset="0"/>
              </a:rPr>
              <a:t>Content), including in particular :</a:t>
            </a:r>
          </a:p>
          <a:p>
            <a:pPr>
              <a:tabLst>
                <a:tab pos="488045" algn="l"/>
              </a:tabLst>
            </a:pPr>
            <a:r>
              <a:rPr lang="en-GB">
                <a:solidFill>
                  <a:srgbClr val="2F528F"/>
                </a:solidFill>
                <a:latin typeface="Calibri" panose="020F0502020204030204" pitchFamily="34" charset="0"/>
              </a:rPr>
              <a:t>—Architecture project description and scope</a:t>
            </a:r>
          </a:p>
          <a:p>
            <a:pPr>
              <a:tabLst>
                <a:tab pos="488045" algn="l"/>
              </a:tabLst>
            </a:pPr>
            <a:r>
              <a:rPr lang="en-GB">
                <a:solidFill>
                  <a:srgbClr val="2F528F"/>
                </a:solidFill>
                <a:latin typeface="Calibri" panose="020F0502020204030204" pitchFamily="34" charset="0"/>
              </a:rPr>
              <a:t>—Overview of Architecture Vision</a:t>
            </a:r>
          </a:p>
          <a:p>
            <a:pPr>
              <a:tabLst>
                <a:tab pos="488045" algn="l"/>
              </a:tabLst>
            </a:pPr>
            <a:r>
              <a:rPr lang="en-GB">
                <a:solidFill>
                  <a:srgbClr val="2F528F"/>
                </a:solidFill>
                <a:latin typeface="Calibri" panose="020F0502020204030204" pitchFamily="34" charset="0"/>
              </a:rPr>
              <a:t>—Architecture project plan and schedule</a:t>
            </a:r>
          </a:p>
          <a:p>
            <a:pPr>
              <a:tabLst>
                <a:tab pos="488045" algn="l"/>
              </a:tabLst>
            </a:pPr>
            <a:r>
              <a:rPr lang="en-GB">
                <a:solidFill>
                  <a:srgbClr val="2F528F"/>
                </a:solidFill>
                <a:latin typeface="Calibri" panose="020F0502020204030204" pitchFamily="34" charset="0"/>
              </a:rPr>
              <a:t>■Reﬁned statements of business principles, business goals, and business drivers (see the</a:t>
            </a:r>
          </a:p>
          <a:p>
            <a:pPr>
              <a:tabLst>
                <a:tab pos="488045" algn="l"/>
              </a:tabLst>
            </a:pPr>
            <a:r>
              <a:rPr lang="en-GB">
                <a:solidFill>
                  <a:srgbClr val="2F528F"/>
                </a:solidFill>
                <a:latin typeface="Calibri" panose="020F0502020204030204" pitchFamily="34" charset="0"/>
              </a:rPr>
              <a:t>TOGAF Standard — Architecture Content)</a:t>
            </a:r>
          </a:p>
          <a:p>
            <a:pPr>
              <a:tabLst>
                <a:tab pos="488045" algn="l"/>
              </a:tabLst>
            </a:pPr>
            <a:r>
              <a:rPr lang="en-GB">
                <a:solidFill>
                  <a:srgbClr val="2F528F"/>
                </a:solidFill>
                <a:latin typeface="Calibri" panose="020F0502020204030204" pitchFamily="34" charset="0"/>
              </a:rPr>
              <a:t>■Architecture Principles (see the TOGAF Standard — ADM Techniques)</a:t>
            </a:r>
          </a:p>
          <a:p>
            <a:pPr>
              <a:tabLst>
                <a:tab pos="488045" algn="l"/>
              </a:tabLst>
            </a:pPr>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65</a:t>
            </a:fld>
            <a:endParaRPr lang="en-GB">
              <a:latin typeface="Calibri" panose="020F0502020204030204" pitchFamily="34" charset="0"/>
            </a:endParaRPr>
          </a:p>
        </p:txBody>
      </p:sp>
    </p:spTree>
    <p:extLst>
      <p:ext uri="{BB962C8B-B14F-4D97-AF65-F5344CB8AC3E}">
        <p14:creationId xmlns:p14="http://schemas.microsoft.com/office/powerpoint/2010/main" val="295896632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3.4b : Explain the outputs necessary to proceed with the architecture development work:</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See : TOGAF® Standard – Architecture Content : Page 64 : §4.2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It is worth pointing out that though this table is reproduced from the stated source, some have questioned its accuracy.</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Statement of Architecture Work</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Architecture Vision</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Communications Plan</a:t>
            </a:r>
          </a:p>
          <a:p>
            <a:pPr algn="l"/>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Outputs: from Phase A are highlighted by </a:t>
            </a:r>
            <a:r>
              <a:rPr lang="en-GB" i="1">
                <a:solidFill>
                  <a:srgbClr val="2F528F"/>
                </a:solidFill>
                <a:latin typeface="Calibri" panose="020F0502020204030204" pitchFamily="34" charset="0"/>
                <a:cs typeface="Calibri" panose="020F0502020204030204" pitchFamily="34" charset="0"/>
              </a:rPr>
              <a:t>Italics </a:t>
            </a:r>
            <a:r>
              <a:rPr lang="en-GB">
                <a:solidFill>
                  <a:srgbClr val="2F528F"/>
                </a:solidFill>
                <a:latin typeface="Calibri" panose="020F0502020204030204" pitchFamily="34" charset="0"/>
                <a:cs typeface="Calibri" panose="020F0502020204030204" pitchFamily="34" charset="0"/>
              </a:rPr>
              <a:t>in this Table.</a:t>
            </a:r>
          </a:p>
          <a:p>
            <a:pPr algn="l"/>
            <a:r>
              <a:rPr lang="en-GB">
                <a:solidFill>
                  <a:srgbClr val="2F528F"/>
                </a:solidFill>
                <a:latin typeface="Calibri" panose="020F0502020204030204" pitchFamily="34" charset="0"/>
                <a:cs typeface="Calibri" panose="020F0502020204030204" pitchFamily="34" charset="0"/>
              </a:rPr>
              <a:t>It also shows where these outputs are consumed.</a:t>
            </a:r>
            <a:r>
              <a:rPr lang="en-GB">
                <a:solidFill>
                  <a:srgbClr val="2F528F"/>
                </a:solidFill>
                <a:latin typeface="Calibri" panose="020F0502020204030204" pitchFamily="34" charset="0"/>
              </a:rPr>
              <a:t> </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4.1 Introduction</a:t>
            </a:r>
          </a:p>
          <a:p>
            <a:r>
              <a:rPr lang="en-GB">
                <a:solidFill>
                  <a:srgbClr val="2F528F"/>
                </a:solidFill>
                <a:latin typeface="Calibri" panose="020F0502020204030204" pitchFamily="34" charset="0"/>
              </a:rPr>
              <a:t>This chapter deﬁnes the deliverables that will typically be consumed and produced across the TOGAF ADM cycle. As deliverables are typically the contractual or formal work products of an architecture project, it is likely that these deliverables will be constrained or altered by any overarching project or process management for the enterprise (such as CMMI, PMBOK® ,PRINCE2®).</a:t>
            </a:r>
          </a:p>
          <a:p>
            <a:r>
              <a:rPr lang="en-GB">
                <a:solidFill>
                  <a:srgbClr val="2F528F"/>
                </a:solidFill>
                <a:latin typeface="Calibri" panose="020F0502020204030204" pitchFamily="34" charset="0"/>
              </a:rPr>
              <a:t>This chapter therefore is intended to provide a typical baseline of architecture deliverables in order to better deﬁne the activities required in the ADM and act as a starting point for tailoring within a speciﬁc organization.</a:t>
            </a:r>
          </a:p>
          <a:p>
            <a:r>
              <a:rPr lang="en-GB">
                <a:solidFill>
                  <a:srgbClr val="2F528F"/>
                </a:solidFill>
                <a:latin typeface="Calibri" panose="020F0502020204030204" pitchFamily="34" charset="0"/>
              </a:rPr>
              <a:t>The TOGAF Content Framework (see Chapter 1)identiﬁes deliverables that are produced as outputs from executing the ADM cycle and potentially consumed as inputs at other points in the ADM. Other deliverables may be produced elsewhere and consumed by the ADM.</a:t>
            </a:r>
          </a:p>
          <a:p>
            <a:r>
              <a:rPr lang="en-GB">
                <a:solidFill>
                  <a:srgbClr val="2F528F"/>
                </a:solidFill>
                <a:latin typeface="Calibri" panose="020F0502020204030204" pitchFamily="34" charset="0"/>
              </a:rPr>
              <a:t>Deliverables produced by executing the ADM are shown in the table below.</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66</a:t>
            </a:fld>
            <a:endParaRPr lang="en-GB">
              <a:latin typeface="Calibri" panose="020F0502020204030204" pitchFamily="34" charset="0"/>
            </a:endParaRPr>
          </a:p>
        </p:txBody>
      </p:sp>
    </p:spTree>
    <p:extLst>
      <p:ext uri="{BB962C8B-B14F-4D97-AF65-F5344CB8AC3E}">
        <p14:creationId xmlns:p14="http://schemas.microsoft.com/office/powerpoint/2010/main" val="7122730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3.4c : Explain the outputs necessary to proceed with the architecture development work: Statement of Architecture Work, Architecture Vision, Communications Plan
See : TOGAF® Series Guide: A Practitioners’ Approach to Developing Enterprise Architecture Following the TOGAF® ADM : Page 42 : §5.2.2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Key outputs and outcomes</a:t>
            </a:r>
          </a:p>
          <a:p>
            <a:r>
              <a:rPr lang="en-GB">
                <a:solidFill>
                  <a:srgbClr val="2F528F"/>
                </a:solidFill>
                <a:latin typeface="Calibri" panose="020F0502020204030204" pitchFamily="34" charset="0"/>
              </a:rPr>
              <a:t>For an exhaustive list, refer to the TOGAF standard.</a:t>
            </a:r>
          </a:p>
          <a:p>
            <a:pPr defTabSz="989838">
              <a:defRPr/>
            </a:pPr>
            <a:r>
              <a:rPr lang="en-GB">
                <a:solidFill>
                  <a:srgbClr val="2F528F"/>
                </a:solidFill>
                <a:latin typeface="Calibri" panose="020F0502020204030204" pitchFamily="34" charset="0"/>
                <a:cs typeface="Calibri" panose="020F0502020204030204" pitchFamily="34" charset="0"/>
              </a:rPr>
              <a:t>A signed-off Statement of Work releases budget to proceed with the rest of the ADM.</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5.2.2 Essential ADM Output and Knowledge </a:t>
            </a:r>
          </a:p>
          <a:p>
            <a:r>
              <a:rPr lang="en-GB">
                <a:solidFill>
                  <a:srgbClr val="2F528F"/>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a:solidFill>
                  <a:srgbClr val="2F528F"/>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a:solidFill>
                  <a:srgbClr val="2F528F"/>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67</a:t>
            </a:fld>
            <a:endParaRPr lang="en-GB">
              <a:latin typeface="Calibri" panose="020F0502020204030204" pitchFamily="34" charset="0"/>
            </a:endParaRPr>
          </a:p>
        </p:txBody>
      </p:sp>
    </p:spTree>
    <p:extLst>
      <p:ext uri="{BB962C8B-B14F-4D97-AF65-F5344CB8AC3E}">
        <p14:creationId xmlns:p14="http://schemas.microsoft.com/office/powerpoint/2010/main" val="33579664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Q-33 M-38</a:t>
            </a:r>
          </a:p>
          <a:p>
            <a:r>
              <a:rPr lang="en-GB" sz="1100">
                <a:solidFill>
                  <a:srgbClr val="2F528F"/>
                </a:solidFill>
                <a:latin typeface="Calibri" panose="020F0502020204030204" pitchFamily="34" charset="0"/>
              </a:rPr>
              <a:t>Level=2 : L.O.= 3.4c : Explain the outputs necessary to proceed with the architecture development work:</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See : TOGAF® Series Guide: A Practitioners’ Approach to Developing Enterprise Architecture Following the TOGAF® ADM : Page 42 : §5.2.2 </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Statement of Architecture Work</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Architecture Vision</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Communications Plan</a:t>
            </a:r>
          </a:p>
          <a:p>
            <a:endParaRPr lang="en-GB" sz="1100" b="1" i="0" u="none" strike="noStrike" baseline="0">
              <a:solidFill>
                <a:srgbClr val="000000"/>
              </a:solidFill>
              <a:latin typeface="Calibri" panose="020F0502020204030204" pitchFamily="34" charset="0"/>
            </a:endParaRPr>
          </a:p>
          <a:p>
            <a:r>
              <a:rPr lang="en-GB" sz="1100" b="1" i="0" u="none" strike="noStrike" baseline="0">
                <a:solidFill>
                  <a:srgbClr val="000000"/>
                </a:solidFill>
                <a:latin typeface="Calibri" panose="020F0502020204030204" pitchFamily="34" charset="0"/>
              </a:rPr>
              <a:t>5.2.2 Essential ADM Output and Knowledge </a:t>
            </a:r>
            <a:endParaRPr lang="en-GB" sz="1100" b="0" i="0" u="none" strike="noStrike" baseline="0">
              <a:solidFill>
                <a:srgbClr val="000000"/>
              </a:solidFill>
              <a:latin typeface="Calibri" panose="020F0502020204030204" pitchFamily="34" charset="0"/>
            </a:endParaRPr>
          </a:p>
          <a:p>
            <a:r>
              <a:rPr lang="en-GB" sz="1100" b="0" i="0" u="none" strike="noStrike" baseline="0">
                <a:solidFill>
                  <a:srgbClr val="000000"/>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100" b="0" i="0" u="none" strike="noStrike" baseline="0">
                <a:solidFill>
                  <a:srgbClr val="000000"/>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100" b="0" i="0" u="none" strike="noStrike" baseline="0">
                <a:solidFill>
                  <a:srgbClr val="000000"/>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endParaRPr lang="en-GB" sz="1100" b="1" i="0" u="none" strike="noStrike" baseline="0">
              <a:solidFill>
                <a:srgbClr val="000000"/>
              </a:solidFill>
              <a:latin typeface="Calibri" panose="020F0502020204030204" pitchFamily="34" charset="0"/>
            </a:endParaRPr>
          </a:p>
          <a:p>
            <a:r>
              <a:rPr lang="en-GB" sz="1100" b="1" i="0" u="none" strike="noStrike" baseline="0">
                <a:solidFill>
                  <a:srgbClr val="000000"/>
                </a:solidFill>
                <a:latin typeface="Calibri" panose="020F0502020204030204" pitchFamily="34" charset="0"/>
              </a:rPr>
              <a:t>Table 4: Essential ADM Outputs, Outcomes, and Required Knowledge </a:t>
            </a:r>
            <a:r>
              <a:rPr lang="en-GB" sz="1100" b="0" i="0" u="none" strike="noStrike" baseline="0">
                <a:solidFill>
                  <a:srgbClr val="000000"/>
                </a:solidFill>
                <a:latin typeface="Calibri" panose="020F0502020204030204" pitchFamily="34" charset="0"/>
              </a:rPr>
              <a:t>	</a:t>
            </a:r>
          </a:p>
          <a:p>
            <a:r>
              <a:rPr lang="en-GB">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68</a:t>
            </a:fld>
            <a:endParaRPr lang="en-GB">
              <a:latin typeface="Calibri" panose="020F0502020204030204" pitchFamily="34" charset="0"/>
            </a:endParaRPr>
          </a:p>
        </p:txBody>
      </p:sp>
    </p:spTree>
    <p:extLst>
      <p:ext uri="{BB962C8B-B14F-4D97-AF65-F5344CB8AC3E}">
        <p14:creationId xmlns:p14="http://schemas.microsoft.com/office/powerpoint/2010/main" val="40560314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pPr rtl="0" eaLnBrk="1" fontAlgn="auto" latinLnBrk="0" hangingPunct="1"/>
            <a:r>
              <a:rPr lang="en-GB" sz="1300" b="1">
                <a:latin typeface="Calibri" panose="020F0502020204030204" pitchFamily="34" charset="0"/>
              </a:rPr>
              <a:t>The 18 Learning points covered in Module 10 are:</a:t>
            </a:r>
            <a:endParaRPr lang="en-NL" sz="1300">
              <a:latin typeface="Calibri" panose="020F0502020204030204" pitchFamily="34" charset="0"/>
            </a:endParaRPr>
          </a:p>
          <a:p>
            <a:pPr rtl="0" eaLnBrk="1" fontAlgn="auto" latinLnBrk="0" hangingPunct="1"/>
            <a:r>
              <a:rPr lang="en-GB" sz="1300">
                <a:latin typeface="Calibri" panose="020F0502020204030204" pitchFamily="34" charset="0"/>
              </a:rPr>
              <a:t>3.1a/b: Explain how to identify the information necessary to execute the Architecture Vision phase and how iteration cycles will provide more information to take into account in order to execute the phase. </a:t>
            </a:r>
            <a:endParaRPr lang="en-NL" sz="1300">
              <a:latin typeface="Calibri" panose="020F0502020204030204" pitchFamily="34" charset="0"/>
            </a:endParaRPr>
          </a:p>
          <a:p>
            <a:pPr rtl="0" eaLnBrk="1" fontAlgn="auto" latinLnBrk="0" hangingPunct="1"/>
            <a:r>
              <a:rPr lang="en-GB" sz="1300">
                <a:latin typeface="Calibri" panose="020F0502020204030204" pitchFamily="34" charset="0"/>
              </a:rPr>
              <a:t>3.2a/b: Explain how to apply the phase and how it contributes to the architecture development work: Scope of the Architecture Project Stakeholders their concerns and business requirements. Business goals business drivers and constraints.</a:t>
            </a:r>
            <a:endParaRPr lang="en-NL" sz="1300">
              <a:latin typeface="Calibri" panose="020F0502020204030204" pitchFamily="34" charset="0"/>
            </a:endParaRPr>
          </a:p>
          <a:p>
            <a:pPr rtl="0" eaLnBrk="1" fontAlgn="auto" latinLnBrk="0" hangingPunct="1"/>
            <a:r>
              <a:rPr lang="en-GB" sz="1300">
                <a:latin typeface="Calibri" panose="020F0502020204030204" pitchFamily="34" charset="0"/>
              </a:rPr>
              <a:t>3.3a: Describe a security-specific architecture design to be carried out that is sufficient.</a:t>
            </a:r>
            <a:endParaRPr lang="en-NL" sz="1300">
              <a:latin typeface="Calibri" panose="020F0502020204030204" pitchFamily="34" charset="0"/>
            </a:endParaRPr>
          </a:p>
          <a:p>
            <a:pPr rtl="0" eaLnBrk="1" fontAlgn="auto" latinLnBrk="0" hangingPunct="1"/>
            <a:r>
              <a:rPr lang="en-GB" sz="1300">
                <a:latin typeface="Calibri" panose="020F0502020204030204" pitchFamily="34" charset="0"/>
              </a:rPr>
              <a:t>3.4/c: Explain the outputs necessary to proceed with the architecture development work: Statement of Architecture Work Architecture Vision Communications Plan.</a:t>
            </a:r>
            <a:endParaRPr lang="en-NL" sz="1300">
              <a:latin typeface="Calibri" panose="020F0502020204030204" pitchFamily="34" charset="0"/>
            </a:endParaRPr>
          </a:p>
          <a:p>
            <a:pPr rtl="0" eaLnBrk="1" fontAlgn="auto" latinLnBrk="0" hangingPunct="1"/>
            <a:r>
              <a:rPr lang="en-GB" sz="1300">
                <a:latin typeface="Calibri" panose="020F0502020204030204" pitchFamily="34" charset="0"/>
              </a:rPr>
              <a:t>4.1a: Explain the steps applicable to all phases.</a:t>
            </a:r>
            <a:endParaRPr lang="en-NL" sz="1300">
              <a:latin typeface="Calibri" panose="020F0502020204030204" pitchFamily="34" charset="0"/>
            </a:endParaRPr>
          </a:p>
          <a:p>
            <a:pPr rtl="0" eaLnBrk="1" fontAlgn="auto" latinLnBrk="0" hangingPunct="1"/>
            <a:r>
              <a:rPr lang="en-GB" sz="1300">
                <a:latin typeface="Calibri" panose="020F0502020204030204" pitchFamily="34" charset="0"/>
              </a:rPr>
              <a:t>4.2b: Explain risk and security considerations during the architecture development.</a:t>
            </a:r>
            <a:endParaRPr lang="en-NL" sz="1300">
              <a:latin typeface="Calibri" panose="020F0502020204030204" pitchFamily="34" charset="0"/>
            </a:endParaRPr>
          </a:p>
          <a:p>
            <a:pPr rtl="0" eaLnBrk="1" fontAlgn="t" latinLnBrk="0" hangingPunct="1"/>
            <a:r>
              <a:rPr lang="en-GB" sz="1300">
                <a:latin typeface="Calibri" panose="020F0502020204030204" pitchFamily="34" charset="0"/>
              </a:rPr>
              <a:t>4.3a/f: Explain the information that is relevant to produce outputs valuable to the architecture development</a:t>
            </a:r>
            <a:endParaRPr lang="en-NL" sz="1300">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69</a:t>
            </a:fld>
            <a:endParaRPr lang="en-GB">
              <a:latin typeface="Calibri" panose="020F0502020204030204" pitchFamily="34" charset="0"/>
            </a:endParaRPr>
          </a:p>
        </p:txBody>
      </p:sp>
    </p:spTree>
    <p:extLst>
      <p:ext uri="{BB962C8B-B14F-4D97-AF65-F5344CB8AC3E}">
        <p14:creationId xmlns:p14="http://schemas.microsoft.com/office/powerpoint/2010/main" val="2936967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1.3a : Explain what an Architecture Capability is.
See : TOGAF® Standard – Introduction and Core Concepts : Page 33 : §3.13</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In order to carry out architectural activity effectively within an enterprise, it is necessary to put in place an appropriate business capability for architecture, through organization structures, roles, responsibilities, skills, and processes. </a:t>
            </a:r>
          </a:p>
          <a:p>
            <a:pPr algn="l"/>
            <a:endParaRPr lang="en-GB" sz="1100" b="1" i="0" u="none" strike="noStrike" baseline="0">
              <a:solidFill>
                <a:srgbClr val="2F528F"/>
              </a:solidFill>
              <a:latin typeface="Calibri" panose="020F0502020204030204" pitchFamily="34" charset="0"/>
            </a:endParaRPr>
          </a:p>
          <a:p>
            <a:pPr algn="l"/>
            <a:r>
              <a:rPr lang="en-GB" sz="1100" b="1" i="0" u="none" strike="noStrike" baseline="0">
                <a:solidFill>
                  <a:srgbClr val="2F528F"/>
                </a:solidFill>
                <a:latin typeface="Calibri" panose="020F0502020204030204" pitchFamily="34" charset="0"/>
              </a:rPr>
              <a:t>3.13 Establishing and Maintaining an Enterprise Architecture Capability</a:t>
            </a:r>
          </a:p>
          <a:p>
            <a:pPr algn="l"/>
            <a:r>
              <a:rPr lang="en-GB" sz="1100" b="0" i="0" u="none" strike="noStrike" baseline="0">
                <a:solidFill>
                  <a:srgbClr val="2F528F"/>
                </a:solidFill>
                <a:latin typeface="Calibri" panose="020F0502020204030204" pitchFamily="34" charset="0"/>
              </a:rPr>
              <a:t>In order to carry out architectural activity effectively within an enterprise, it is necessary to put in place an appropriate business capability for architecture, through organization structures, roles, responsibilities, skills, and processes. An overview of the TOGAF Architecture Capability is shown in Figure 3-9.</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a:t>
            </a:fld>
            <a:endParaRPr lang="en-GB">
              <a:latin typeface="Calibri" panose="020F0502020204030204" pitchFamily="34" charset="0"/>
            </a:endParaRPr>
          </a:p>
        </p:txBody>
      </p:sp>
    </p:spTree>
    <p:extLst>
      <p:ext uri="{BB962C8B-B14F-4D97-AF65-F5344CB8AC3E}">
        <p14:creationId xmlns:p14="http://schemas.microsoft.com/office/powerpoint/2010/main" val="12794232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70</a:t>
            </a:fld>
            <a:endParaRPr lang="en-GB">
              <a:latin typeface="Calibri" panose="020F0502020204030204" pitchFamily="34" charset="0"/>
            </a:endParaRPr>
          </a:p>
        </p:txBody>
      </p:sp>
    </p:spTree>
    <p:extLst>
      <p:ext uri="{BB962C8B-B14F-4D97-AF65-F5344CB8AC3E}">
        <p14:creationId xmlns:p14="http://schemas.microsoft.com/office/powerpoint/2010/main" val="14562959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71</a:t>
            </a:fld>
            <a:endParaRPr lang="en-GB">
              <a:latin typeface="Calibri" panose="020F0502020204030204" pitchFamily="34" charset="0"/>
            </a:endParaRPr>
          </a:p>
        </p:txBody>
      </p:sp>
    </p:spTree>
    <p:extLst>
      <p:ext uri="{BB962C8B-B14F-4D97-AF65-F5344CB8AC3E}">
        <p14:creationId xmlns:p14="http://schemas.microsoft.com/office/powerpoint/2010/main" val="389018591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72</a:t>
            </a:fld>
            <a:endParaRPr lang="en-GB">
              <a:latin typeface="Calibri" panose="020F0502020204030204" pitchFamily="34" charset="0"/>
            </a:endParaRPr>
          </a:p>
        </p:txBody>
      </p:sp>
    </p:spTree>
    <p:extLst>
      <p:ext uri="{BB962C8B-B14F-4D97-AF65-F5344CB8AC3E}">
        <p14:creationId xmlns:p14="http://schemas.microsoft.com/office/powerpoint/2010/main" val="11601099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4.1a : Explain the steps applicable to all phases.</a:t>
            </a:r>
          </a:p>
          <a:p>
            <a:r>
              <a:rPr lang="en-GB">
                <a:solidFill>
                  <a:srgbClr val="2F528F"/>
                </a:solidFill>
                <a:latin typeface="Calibri" panose="020F0502020204030204" pitchFamily="34" charset="0"/>
              </a:rPr>
              <a:t>See : TOGAF® Series Guide: A Practitioners’ Approach to Developing Enterprise Architecture Following the TOGAF® ADM : Page 56 : §6.3</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Phases B, C, and D – Developing the Architecture</a:t>
            </a:r>
          </a:p>
          <a:p>
            <a:r>
              <a:rPr lang="en-GB">
                <a:solidFill>
                  <a:srgbClr val="2F528F"/>
                </a:solidFill>
                <a:latin typeface="Calibri" panose="020F0502020204030204" pitchFamily="34" charset="0"/>
              </a:rPr>
              <a:t>Surprisingly, the steps outlined in the TOGAF Standard to develop architecture in Phases B, C, and D are identical because the approach to:</a:t>
            </a:r>
          </a:p>
          <a:p>
            <a:pPr marL="309324" indent="-309324">
              <a:buFont typeface="Courier New" panose="02070309020205020404" pitchFamily="49" charset="0"/>
              <a:buChar char="o"/>
            </a:pPr>
            <a:r>
              <a:rPr lang="en-GB">
                <a:solidFill>
                  <a:srgbClr val="2F528F"/>
                </a:solidFill>
                <a:latin typeface="Calibri" panose="020F0502020204030204" pitchFamily="34" charset="0"/>
              </a:rPr>
              <a:t>developing an architecture</a:t>
            </a:r>
          </a:p>
          <a:p>
            <a:pPr marL="309324" indent="-309324">
              <a:buFont typeface="Courier New" panose="02070309020205020404" pitchFamily="49" charset="0"/>
              <a:buChar char="o"/>
            </a:pPr>
            <a:r>
              <a:rPr lang="en-GB">
                <a:solidFill>
                  <a:srgbClr val="2F528F"/>
                </a:solidFill>
                <a:latin typeface="Calibri" panose="020F0502020204030204" pitchFamily="34" charset="0"/>
              </a:rPr>
              <a:t>confirming the work product developed fits</a:t>
            </a:r>
          </a:p>
          <a:p>
            <a:pPr marL="309324" indent="-309324">
              <a:buFont typeface="Courier New" panose="02070309020205020404" pitchFamily="49" charset="0"/>
              <a:buChar char="o"/>
            </a:pPr>
            <a:r>
              <a:rPr lang="en-GB">
                <a:solidFill>
                  <a:srgbClr val="2F528F"/>
                </a:solidFill>
                <a:latin typeface="Calibri" panose="020F0502020204030204" pitchFamily="34" charset="0"/>
              </a:rPr>
              <a:t>confirming approval </a:t>
            </a:r>
            <a:r>
              <a:rPr lang="en-GB" b="1">
                <a:solidFill>
                  <a:srgbClr val="2F528F"/>
                </a:solidFill>
                <a:latin typeface="Calibri" panose="020F0502020204030204" pitchFamily="34" charset="0"/>
              </a:rPr>
              <a:t>are all identical</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The steps are also mandatory – if any are skipped the outcome could be at risk.</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What changes from:</a:t>
            </a:r>
          </a:p>
          <a:p>
            <a:pPr marL="309324" indent="-309324">
              <a:buFont typeface="Courier New" panose="02070309020205020404" pitchFamily="49" charset="0"/>
              <a:buChar char="o"/>
            </a:pPr>
            <a:r>
              <a:rPr lang="en-GB">
                <a:solidFill>
                  <a:srgbClr val="2F528F"/>
                </a:solidFill>
                <a:latin typeface="Calibri" panose="020F0502020204030204" pitchFamily="34" charset="0"/>
              </a:rPr>
              <a:t>purpose to purpose</a:t>
            </a:r>
          </a:p>
          <a:p>
            <a:pPr marL="309324" indent="-309324">
              <a:buFont typeface="Courier New" panose="02070309020205020404" pitchFamily="49" charset="0"/>
              <a:buChar char="o"/>
            </a:pPr>
            <a:r>
              <a:rPr lang="en-GB">
                <a:solidFill>
                  <a:srgbClr val="2F528F"/>
                </a:solidFill>
                <a:latin typeface="Calibri" panose="020F0502020204030204" pitchFamily="34" charset="0"/>
              </a:rPr>
              <a:t>domain to domain</a:t>
            </a:r>
          </a:p>
          <a:p>
            <a:pPr marL="309324" indent="-309324">
              <a:buFont typeface="Courier New" panose="02070309020205020404" pitchFamily="49" charset="0"/>
              <a:buChar char="o"/>
            </a:pPr>
            <a:r>
              <a:rPr lang="en-GB">
                <a:solidFill>
                  <a:srgbClr val="2F528F"/>
                </a:solidFill>
                <a:latin typeface="Calibri" panose="020F0502020204030204" pitchFamily="34" charset="0"/>
              </a:rPr>
              <a:t>project to project</a:t>
            </a:r>
          </a:p>
          <a:p>
            <a:pPr marL="309324" indent="-309324">
              <a:buFont typeface="Courier New" panose="02070309020205020404" pitchFamily="49" charset="0"/>
              <a:buChar char="o"/>
            </a:pPr>
            <a:r>
              <a:rPr lang="en-GB">
                <a:solidFill>
                  <a:srgbClr val="2F528F"/>
                </a:solidFill>
                <a:latin typeface="Calibri" panose="020F0502020204030204" pitchFamily="34" charset="0"/>
              </a:rPr>
              <a:t>EA team to EA team ?</a:t>
            </a:r>
          </a:p>
          <a:p>
            <a:r>
              <a:rPr lang="en-GB">
                <a:solidFill>
                  <a:srgbClr val="2F528F"/>
                </a:solidFill>
                <a:latin typeface="Calibri" panose="020F0502020204030204" pitchFamily="34" charset="0"/>
              </a:rPr>
              <a:t>It is the level of:</a:t>
            </a:r>
          </a:p>
          <a:p>
            <a:pPr marL="309324" indent="-309324">
              <a:buFont typeface="Courier New" panose="02070309020205020404" pitchFamily="49" charset="0"/>
              <a:buChar char="o"/>
            </a:pPr>
            <a:r>
              <a:rPr lang="en-GB">
                <a:solidFill>
                  <a:srgbClr val="2F528F"/>
                </a:solidFill>
                <a:latin typeface="Calibri" panose="020F0502020204030204" pitchFamily="34" charset="0"/>
              </a:rPr>
              <a:t>detail</a:t>
            </a:r>
          </a:p>
          <a:p>
            <a:pPr marL="309324" indent="-309324">
              <a:buFont typeface="Courier New" panose="02070309020205020404" pitchFamily="49" charset="0"/>
              <a:buChar char="o"/>
            </a:pPr>
            <a:r>
              <a:rPr lang="en-GB">
                <a:solidFill>
                  <a:srgbClr val="2F528F"/>
                </a:solidFill>
                <a:latin typeface="Calibri" panose="020F0502020204030204" pitchFamily="34" charset="0"/>
              </a:rPr>
              <a:t>precision</a:t>
            </a:r>
          </a:p>
          <a:p>
            <a:pPr marL="309324" indent="-309324">
              <a:buFont typeface="Courier New" panose="02070309020205020404" pitchFamily="49" charset="0"/>
              <a:buChar char="o"/>
            </a:pPr>
            <a:r>
              <a:rPr lang="en-GB">
                <a:solidFill>
                  <a:srgbClr val="2F528F"/>
                </a:solidFill>
                <a:latin typeface="Calibri" panose="020F0502020204030204" pitchFamily="34" charset="0"/>
              </a:rPr>
              <a:t>formality</a:t>
            </a:r>
          </a:p>
          <a:p>
            <a:r>
              <a:rPr lang="en-GB">
                <a:solidFill>
                  <a:srgbClr val="2F528F"/>
                </a:solidFill>
                <a:latin typeface="Calibri" panose="020F0502020204030204" pitchFamily="34" charset="0"/>
              </a:rPr>
              <a:t>Use the Steps as a checklist.</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6.3 Phases B, C, and D – Developing the Architecture </a:t>
            </a:r>
          </a:p>
          <a:p>
            <a:r>
              <a:rPr lang="en-GB">
                <a:solidFill>
                  <a:srgbClr val="2F528F"/>
                </a:solidFill>
                <a:latin typeface="Calibri" panose="020F0502020204030204" pitchFamily="34" charset="0"/>
              </a:rPr>
              <a:t>Practitioners often find it surprising that the steps outlined in the TOGAF standard to develop architecture in Phases B, C, and D are identical. The steps are identical because the approach to developing an architecture, confirming the work product developed fits, and confirming approval are identical. These steps are also mandatory. Steps can be skipped, but the final outcome could be at risk. </a:t>
            </a:r>
          </a:p>
          <a:p>
            <a:r>
              <a:rPr lang="en-GB">
                <a:solidFill>
                  <a:srgbClr val="2F528F"/>
                </a:solidFill>
                <a:latin typeface="Calibri" panose="020F0502020204030204" pitchFamily="34" charset="0"/>
              </a:rPr>
              <a:t>What changes from purpose to purpose, domain to domain, project to project, and EA team to EA team is the level of detail, precision, and formality. All Practitioners should use the steps as a checklist.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73</a:t>
            </a:fld>
            <a:endParaRPr lang="en-GB">
              <a:latin typeface="Calibri" panose="020F0502020204030204" pitchFamily="34" charset="0"/>
            </a:endParaRPr>
          </a:p>
        </p:txBody>
      </p:sp>
    </p:spTree>
    <p:extLst>
      <p:ext uri="{BB962C8B-B14F-4D97-AF65-F5344CB8AC3E}">
        <p14:creationId xmlns:p14="http://schemas.microsoft.com/office/powerpoint/2010/main" val="1634622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4.2b : Explain risk and security considerations during the architecture development.
See : TOGAF® Series Guide: Integrating Risk and Security within a TOGAF® Enterprise Architecture : Page 20 : §5.3</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Security Policy Architecture</a:t>
            </a:r>
          </a:p>
          <a:p>
            <a:r>
              <a:rPr lang="en-GB">
                <a:solidFill>
                  <a:srgbClr val="2F528F"/>
                </a:solidFill>
                <a:latin typeface="Calibri" panose="020F0502020204030204" pitchFamily="34" charset="0"/>
              </a:rPr>
              <a:t>Contains a set of security policies that express the security strategy, assigns ownership and accountability for security and risk management, addresses the linkage and hierarchy of operational risk management in general, such as business continuity, information security, system security, and physical security.</a:t>
            </a:r>
          </a:p>
          <a:p>
            <a:r>
              <a:rPr lang="en-GB" b="1">
                <a:solidFill>
                  <a:srgbClr val="2F528F"/>
                </a:solidFill>
                <a:latin typeface="Calibri" panose="020F0502020204030204" pitchFamily="34" charset="0"/>
              </a:rPr>
              <a:t>Security Domain Model</a:t>
            </a:r>
          </a:p>
          <a:p>
            <a:r>
              <a:rPr lang="en-GB">
                <a:solidFill>
                  <a:srgbClr val="2F528F"/>
                </a:solidFill>
                <a:latin typeface="Calibri" panose="020F0502020204030204" pitchFamily="34" charset="0"/>
              </a:rPr>
              <a:t>A grouping of information (or data entities) by a set of criteria such as security classification, ownership, location, etc. In the context of security, information domains are defined as a set of users, their information objects and a security policy. Distinguishes between areas of different security/trust levels. A security policy authority is responsible for setting and implementing policy within the domain. </a:t>
            </a:r>
          </a:p>
          <a:p>
            <a:r>
              <a:rPr lang="en-GB" b="1">
                <a:solidFill>
                  <a:srgbClr val="2F528F"/>
                </a:solidFill>
                <a:latin typeface="Calibri" panose="020F0502020204030204" pitchFamily="34" charset="0"/>
              </a:rPr>
              <a:t>Trust Framework</a:t>
            </a:r>
          </a:p>
          <a:p>
            <a:r>
              <a:rPr lang="en-GB">
                <a:solidFill>
                  <a:srgbClr val="2F528F"/>
                </a:solidFill>
                <a:latin typeface="Calibri" panose="020F0502020204030204" pitchFamily="34" charset="0"/>
              </a:rPr>
              <a:t>Describes trust relationships between various entities in the architecture domain and on what basis this trust exists. Trust relationships can be unidirectional, bidirectional, or non-existent. The onus for assessing trust is the responsibility of those choosing to enter into the contracts - and their legal counsel.</a:t>
            </a:r>
          </a:p>
          <a:p>
            <a:r>
              <a:rPr lang="en-GB" b="1">
                <a:solidFill>
                  <a:srgbClr val="2F528F"/>
                </a:solidFill>
                <a:latin typeface="Calibri" panose="020F0502020204030204" pitchFamily="34" charset="0"/>
              </a:rPr>
              <a:t>Risk Assessment</a:t>
            </a:r>
          </a:p>
          <a:p>
            <a:r>
              <a:rPr lang="en-GB">
                <a:solidFill>
                  <a:srgbClr val="2F528F"/>
                </a:solidFill>
                <a:latin typeface="Calibri" panose="020F0502020204030204" pitchFamily="34" charset="0"/>
              </a:rPr>
              <a:t>Is the activity of determining the risks that are relevant to an asset or objective. Qualitative risk assessment delivers a listing of relevant risk scenarios with a high-level prioritization - quantitative approach seeks for numeric determination of the risk. A deliverable of a risk assessment is the Business Risk Model.</a:t>
            </a:r>
          </a:p>
          <a:p>
            <a:r>
              <a:rPr lang="en-GB" b="1">
                <a:solidFill>
                  <a:srgbClr val="2F528F"/>
                </a:solidFill>
                <a:latin typeface="Calibri" panose="020F0502020204030204" pitchFamily="34" charset="0"/>
              </a:rPr>
              <a:t>Business Risk Model/Risk Register</a:t>
            </a:r>
          </a:p>
          <a:p>
            <a:r>
              <a:rPr lang="en-GB">
                <a:solidFill>
                  <a:srgbClr val="2F528F"/>
                </a:solidFill>
                <a:latin typeface="Calibri" panose="020F0502020204030204" pitchFamily="34" charset="0"/>
              </a:rPr>
              <a:t>Determines the cost (both qualitative and quantitative) of asset loss/impact in failure cases, based on identified threats, likelihood of these materializing, and impact of an incident. Security classification should be carried out at this stage based on the risks identified. </a:t>
            </a:r>
          </a:p>
          <a:p>
            <a:r>
              <a:rPr lang="en-GB" b="1">
                <a:solidFill>
                  <a:srgbClr val="2F528F"/>
                </a:solidFill>
                <a:latin typeface="Calibri" panose="020F0502020204030204" pitchFamily="34" charset="0"/>
              </a:rPr>
              <a:t>Applicable Law and Regulation Register</a:t>
            </a:r>
          </a:p>
          <a:p>
            <a:r>
              <a:rPr lang="en-GB">
                <a:solidFill>
                  <a:srgbClr val="2F528F"/>
                </a:solidFill>
                <a:latin typeface="Calibri" panose="020F0502020204030204" pitchFamily="34" charset="0"/>
              </a:rPr>
              <a:t>Contains the specific laws and regulations that apply within the scope of the Enterprise Architecture engagement, based on the business function inventory. It is kept up-to-date, following legal and regulatory changes. This register is important for compliance purposes.</a:t>
            </a:r>
          </a:p>
          <a:p>
            <a:r>
              <a:rPr lang="en-GB" b="1">
                <a:solidFill>
                  <a:srgbClr val="2F528F"/>
                </a:solidFill>
                <a:latin typeface="Calibri" panose="020F0502020204030204" pitchFamily="34" charset="0"/>
              </a:rPr>
              <a:t>Applicable Control Framework Register</a:t>
            </a:r>
          </a:p>
          <a:p>
            <a:r>
              <a:rPr lang="en-GB">
                <a:solidFill>
                  <a:srgbClr val="2F528F"/>
                </a:solidFill>
                <a:latin typeface="Calibri" panose="020F0502020204030204" pitchFamily="34" charset="0"/>
              </a:rPr>
              <a:t>Contains the suitable set of control frameworks that best satisfy the requirements and address the risks related to the engagement scope and context – e.g. ISO/IEC 27001:2013 [4], ISO/IEC 27002:2013 [5], COBIT [10], etc.</a:t>
            </a:r>
          </a:p>
          <a:p>
            <a:r>
              <a:rPr lang="en-GB">
                <a:solidFill>
                  <a:srgbClr val="2F528F"/>
                </a:solidFill>
                <a:latin typeface="Calibri" panose="020F0502020204030204" pitchFamily="34" charset="0"/>
              </a:rPr>
              <a:t>Factors that drive the selection of control frameworks are:</a:t>
            </a:r>
          </a:p>
          <a:p>
            <a:pPr marL="185595" indent="-185595">
              <a:buFont typeface="Courier New" panose="02070309020205020404" pitchFamily="49" charset="0"/>
              <a:buChar char="o"/>
            </a:pPr>
            <a:r>
              <a:rPr lang="en-GB">
                <a:solidFill>
                  <a:srgbClr val="2F528F"/>
                </a:solidFill>
                <a:latin typeface="Calibri" panose="020F0502020204030204" pitchFamily="34" charset="0"/>
              </a:rPr>
              <a:t>Mandatory certifications</a:t>
            </a:r>
          </a:p>
          <a:p>
            <a:pPr marL="185595" indent="-185595">
              <a:buFont typeface="Courier New" panose="02070309020205020404" pitchFamily="49" charset="0"/>
              <a:buChar char="o"/>
            </a:pPr>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74</a:t>
            </a:fld>
            <a:endParaRPr lang="en-GB">
              <a:latin typeface="Calibri" panose="020F0502020204030204" pitchFamily="34" charset="0"/>
            </a:endParaRPr>
          </a:p>
        </p:txBody>
      </p:sp>
    </p:spTree>
    <p:extLst>
      <p:ext uri="{BB962C8B-B14F-4D97-AF65-F5344CB8AC3E}">
        <p14:creationId xmlns:p14="http://schemas.microsoft.com/office/powerpoint/2010/main" val="42516879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4.2b : Explain risk and security considerations during the architecture development.
See : TOGAF® Series Guide: Integrating Risk and Security within a TOGAF® Enterprise Architecture : Page 22 : §5.4</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Security Services Catalog</a:t>
            </a:r>
          </a:p>
          <a:p>
            <a:r>
              <a:rPr lang="en-GB">
                <a:solidFill>
                  <a:srgbClr val="2F528F"/>
                </a:solidFill>
                <a:latin typeface="Calibri" panose="020F0502020204030204" pitchFamily="34" charset="0"/>
              </a:rPr>
              <a:t>Is a list of services that provide security-specific functionality as part of the overall architecture. Unlike control frameworks that contain requirements, the Security Services Catalog describes security building blocks that actually realize the security goals. It provides a common terminology and reference framework for the domain of security management. The Security Services Catalog contains conceptual definitions of the services, as well as operational information about implementation and usage.</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Examples of security services are:</a:t>
            </a:r>
          </a:p>
          <a:p>
            <a:pPr marL="185595" indent="-185595">
              <a:buFont typeface="Courier New" panose="02070309020205020404" pitchFamily="49" charset="0"/>
              <a:buChar char="o"/>
            </a:pPr>
            <a:r>
              <a:rPr lang="en-GB">
                <a:solidFill>
                  <a:srgbClr val="2F528F"/>
                </a:solidFill>
                <a:latin typeface="Calibri" panose="020F0502020204030204" pitchFamily="34" charset="0"/>
              </a:rPr>
              <a:t>Identity &amp; Access Management</a:t>
            </a:r>
          </a:p>
          <a:p>
            <a:pPr marL="185595" indent="-185595">
              <a:buFont typeface="Courier New" panose="02070309020205020404" pitchFamily="49" charset="0"/>
              <a:buChar char="o"/>
            </a:pPr>
            <a:r>
              <a:rPr lang="en-GB">
                <a:solidFill>
                  <a:srgbClr val="2F528F"/>
                </a:solidFill>
                <a:latin typeface="Calibri" panose="020F0502020204030204" pitchFamily="34" charset="0"/>
              </a:rPr>
              <a:t>Continuity Management</a:t>
            </a:r>
          </a:p>
          <a:p>
            <a:pPr marL="185595" indent="-185595">
              <a:buFont typeface="Courier New" panose="02070309020205020404" pitchFamily="49" charset="0"/>
              <a:buChar char="o"/>
            </a:pPr>
            <a:r>
              <a:rPr lang="en-GB">
                <a:solidFill>
                  <a:srgbClr val="2F528F"/>
                </a:solidFill>
                <a:latin typeface="Calibri" panose="020F0502020204030204" pitchFamily="34" charset="0"/>
              </a:rPr>
              <a:t>Security Intelligence</a:t>
            </a:r>
          </a:p>
          <a:p>
            <a:pPr marL="185595" indent="-185595">
              <a:buFont typeface="Courier New" panose="02070309020205020404" pitchFamily="49" charset="0"/>
              <a:buChar char="o"/>
            </a:pPr>
            <a:r>
              <a:rPr lang="en-GB">
                <a:solidFill>
                  <a:srgbClr val="2F528F"/>
                </a:solidFill>
                <a:latin typeface="Calibri" panose="020F0502020204030204" pitchFamily="34" charset="0"/>
              </a:rPr>
              <a:t>Digital Forensics</a:t>
            </a:r>
          </a:p>
          <a:p>
            <a:pPr marL="185595" indent="-185595">
              <a:buFont typeface="Courier New" panose="02070309020205020404" pitchFamily="49" charset="0"/>
              <a:buChar char="o"/>
            </a:pPr>
            <a:r>
              <a:rPr lang="en-GB">
                <a:solidFill>
                  <a:srgbClr val="2F528F"/>
                </a:solidFill>
                <a:latin typeface="Calibri" panose="020F0502020204030204" pitchFamily="34" charset="0"/>
              </a:rPr>
              <a:t>Security Analytics</a:t>
            </a:r>
          </a:p>
          <a:p>
            <a:pPr marL="185595" indent="-185595">
              <a:buFont typeface="Courier New" panose="02070309020205020404" pitchFamily="49" charset="0"/>
              <a:buChar char="o"/>
            </a:pPr>
            <a:r>
              <a:rPr lang="en-GB">
                <a:solidFill>
                  <a:srgbClr val="2F528F"/>
                </a:solidFill>
                <a:latin typeface="Calibri" panose="020F0502020204030204" pitchFamily="34" charset="0"/>
              </a:rPr>
              <a:t>Audit, Network Monitoring</a:t>
            </a:r>
          </a:p>
          <a:p>
            <a:pPr marL="185595" indent="-185595">
              <a:buFont typeface="Courier New" panose="02070309020205020404" pitchFamily="49" charset="0"/>
              <a:buChar char="o"/>
            </a:pPr>
            <a:r>
              <a:rPr lang="en-GB">
                <a:solidFill>
                  <a:srgbClr val="2F528F"/>
                </a:solidFill>
                <a:latin typeface="Calibri" panose="020F0502020204030204" pitchFamily="34" charset="0"/>
              </a:rPr>
              <a:t>Compliance Management</a:t>
            </a:r>
          </a:p>
          <a:p>
            <a:pPr marL="185595" indent="-185595">
              <a:buFont typeface="Courier New" panose="02070309020205020404" pitchFamily="49" charset="0"/>
              <a:buChar char="o"/>
            </a:pPr>
            <a:r>
              <a:rPr lang="en-GB">
                <a:solidFill>
                  <a:srgbClr val="2F528F"/>
                </a:solidFill>
                <a:latin typeface="Calibri" panose="020F0502020204030204" pitchFamily="34" charset="0"/>
              </a:rPr>
              <a:t>Training &amp; Awareness Programs, etc.</a:t>
            </a:r>
          </a:p>
          <a:p>
            <a:r>
              <a:rPr lang="en-GB">
                <a:solidFill>
                  <a:srgbClr val="2F528F"/>
                </a:solidFill>
                <a:latin typeface="Calibri" panose="020F0502020204030204" pitchFamily="34" charset="0"/>
              </a:rPr>
              <a:t>The advantage of the Security Services Catalog is that it is a common terminology and reference framework for the domain of security management, allowing better cooperation between the parties concerned.</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Security Classification</a:t>
            </a:r>
          </a:p>
          <a:p>
            <a:r>
              <a:rPr lang="en-GB">
                <a:solidFill>
                  <a:srgbClr val="2F528F"/>
                </a:solidFill>
                <a:latin typeface="Calibri" panose="020F0502020204030204" pitchFamily="34" charset="0"/>
              </a:rPr>
              <a:t>Is a label attached to an asset, according to a classification scheme. In most cases, this scheme is defined and described in the information security policy and the classification is based on one or more characteristics of the asset which can be any relevant component of the architecture business service.</a:t>
            </a:r>
          </a:p>
          <a:p>
            <a:r>
              <a:rPr lang="en-GB" b="1">
                <a:solidFill>
                  <a:srgbClr val="2F528F"/>
                </a:solidFill>
                <a:latin typeface="Calibri" panose="020F0502020204030204" pitchFamily="34" charset="0"/>
              </a:rPr>
              <a:t>Capability Information</a:t>
            </a:r>
          </a:p>
          <a:p>
            <a:r>
              <a:rPr lang="en-GB">
                <a:solidFill>
                  <a:srgbClr val="2F528F"/>
                </a:solidFill>
                <a:latin typeface="Calibri" panose="020F0502020204030204" pitchFamily="34" charset="0"/>
              </a:rPr>
              <a:t>An information system service, physical data component, physical technology component. </a:t>
            </a:r>
          </a:p>
          <a:p>
            <a:r>
              <a:rPr lang="en-GB">
                <a:solidFill>
                  <a:srgbClr val="2F528F"/>
                </a:solidFill>
                <a:latin typeface="Calibri" panose="020F0502020204030204" pitchFamily="34" charset="0"/>
              </a:rPr>
              <a:t>The security classification determines the security requirements that apply.</a:t>
            </a:r>
          </a:p>
          <a:p>
            <a:r>
              <a:rPr lang="en-GB" b="1">
                <a:solidFill>
                  <a:srgbClr val="2F528F"/>
                </a:solidFill>
                <a:latin typeface="Calibri" panose="020F0502020204030204" pitchFamily="34" charset="0"/>
              </a:rPr>
              <a:t>Data Quality</a:t>
            </a:r>
          </a:p>
          <a:p>
            <a:r>
              <a:rPr lang="en-GB">
                <a:solidFill>
                  <a:srgbClr val="2F528F"/>
                </a:solidFill>
                <a:latin typeface="Calibri" panose="020F0502020204030204" pitchFamily="34" charset="0"/>
              </a:rPr>
              <a:t>Is a key factor in operational risk management. Some of the key attributes that contribute to data quality are accuracy, relevance, timeliness, currency, completeness, consistency, availability, and accessibility.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75</a:t>
            </a:fld>
            <a:endParaRPr lang="en-GB">
              <a:latin typeface="Calibri" panose="020F0502020204030204" pitchFamily="34" charset="0"/>
            </a:endParaRPr>
          </a:p>
        </p:txBody>
      </p:sp>
    </p:spTree>
    <p:extLst>
      <p:ext uri="{BB962C8B-B14F-4D97-AF65-F5344CB8AC3E}">
        <p14:creationId xmlns:p14="http://schemas.microsoft.com/office/powerpoint/2010/main" val="35722462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4.2b : Explain risk and security considerations during the architecture development.
See : TOGAF® Standard, 10th Edition, 2022® Series Guide: Integrating Risk and Security within a TOGAF® Enterprise Architecture : Page 24 : §5.5</a:t>
            </a:r>
          </a:p>
          <a:p>
            <a:endParaRPr lang="en-GB">
              <a:solidFill>
                <a:srgbClr val="2F528F"/>
              </a:solidFill>
              <a:latin typeface="Calibri" panose="020F0502020204030204" pitchFamily="34" charset="0"/>
            </a:endParaRPr>
          </a:p>
          <a:p>
            <a:pPr marL="309324" indent="-309324">
              <a:buFont typeface="Courier New" panose="02070309020205020404" pitchFamily="49" charset="0"/>
              <a:buChar char="o"/>
            </a:pPr>
            <a:r>
              <a:rPr lang="en-GB">
                <a:solidFill>
                  <a:srgbClr val="2F528F"/>
                </a:solidFill>
                <a:latin typeface="Calibri" panose="020F0502020204030204" pitchFamily="34" charset="0"/>
              </a:rPr>
              <a:t>In most cases, the development of specific Technology Architecture security artifacts is not necessary, as long as it incorporates the relevant security controls and mechanisms defined in the earlier phases.</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Security Architect must ensure that the required controls are included in the Technology Architecture and verify whether the controls are used in an effective and efficient way. This includes the technology for the: </a:t>
            </a:r>
          </a:p>
          <a:p>
            <a:pPr marL="804243" lvl="1" indent="-309324">
              <a:buFont typeface="Arial" panose="020B0604020202020204" pitchFamily="34" charset="0"/>
              <a:buChar char="•"/>
            </a:pPr>
            <a:r>
              <a:rPr lang="en-GB">
                <a:solidFill>
                  <a:srgbClr val="2F528F"/>
                </a:solidFill>
                <a:latin typeface="Calibri" panose="020F0502020204030204" pitchFamily="34" charset="0"/>
              </a:rPr>
              <a:t>Provision</a:t>
            </a:r>
          </a:p>
          <a:p>
            <a:pPr marL="804243" lvl="1" indent="-309324">
              <a:buFont typeface="Arial" panose="020B0604020202020204" pitchFamily="34" charset="0"/>
              <a:buChar char="•"/>
            </a:pPr>
            <a:r>
              <a:rPr lang="en-GB">
                <a:solidFill>
                  <a:srgbClr val="2F528F"/>
                </a:solidFill>
                <a:latin typeface="Calibri" panose="020F0502020204030204" pitchFamily="34" charset="0"/>
              </a:rPr>
              <a:t>Protection</a:t>
            </a:r>
          </a:p>
          <a:p>
            <a:pPr marL="804243" lvl="1" indent="-309324">
              <a:buFont typeface="Arial" panose="020B0604020202020204" pitchFamily="34" charset="0"/>
              <a:buChar char="•"/>
            </a:pPr>
            <a:r>
              <a:rPr lang="en-GB">
                <a:solidFill>
                  <a:srgbClr val="2F528F"/>
                </a:solidFill>
                <a:latin typeface="Calibri" panose="020F0502020204030204" pitchFamily="34" charset="0"/>
              </a:rPr>
              <a:t>Regulation </a:t>
            </a:r>
          </a:p>
          <a:p>
            <a:pPr marL="309324" indent="-309324">
              <a:buFont typeface="Courier New" panose="02070309020205020404" pitchFamily="49" charset="0"/>
              <a:buChar char="o"/>
            </a:pPr>
            <a:r>
              <a:rPr lang="en-GB">
                <a:solidFill>
                  <a:srgbClr val="2F528F"/>
                </a:solidFill>
                <a:latin typeface="Calibri" panose="020F0502020204030204" pitchFamily="34" charset="0"/>
              </a:rPr>
              <a:t>of system resources, such as:</a:t>
            </a:r>
          </a:p>
          <a:p>
            <a:pPr marL="804243" lvl="1" indent="-309324">
              <a:buFont typeface="Arial" panose="020B0604020202020204" pitchFamily="34" charset="0"/>
              <a:buChar char="•"/>
            </a:pPr>
            <a:r>
              <a:rPr lang="en-GB">
                <a:solidFill>
                  <a:srgbClr val="2F528F"/>
                </a:solidFill>
                <a:latin typeface="Calibri" panose="020F0502020204030204" pitchFamily="34" charset="0"/>
              </a:rPr>
              <a:t>electric power</a:t>
            </a:r>
          </a:p>
          <a:p>
            <a:pPr marL="804243" lvl="1" indent="-309324">
              <a:buFont typeface="Arial" panose="020B0604020202020204" pitchFamily="34" charset="0"/>
              <a:buChar char="•"/>
            </a:pPr>
            <a:r>
              <a:rPr lang="en-GB">
                <a:solidFill>
                  <a:srgbClr val="2F528F"/>
                </a:solidFill>
                <a:latin typeface="Calibri" panose="020F0502020204030204" pitchFamily="34" charset="0"/>
              </a:rPr>
              <a:t>processing capacity</a:t>
            </a:r>
          </a:p>
          <a:p>
            <a:pPr marL="804243" lvl="1" indent="-309324">
              <a:buFont typeface="Arial" panose="020B0604020202020204" pitchFamily="34" charset="0"/>
              <a:buChar char="•"/>
            </a:pPr>
            <a:r>
              <a:rPr lang="en-GB">
                <a:solidFill>
                  <a:srgbClr val="2F528F"/>
                </a:solidFill>
                <a:latin typeface="Calibri" panose="020F0502020204030204" pitchFamily="34" charset="0"/>
              </a:rPr>
              <a:t>network bandwidth</a:t>
            </a:r>
          </a:p>
          <a:p>
            <a:pPr marL="804243" lvl="1" indent="-309324">
              <a:buFont typeface="Arial" panose="020B0604020202020204" pitchFamily="34" charset="0"/>
              <a:buChar char="•"/>
            </a:pPr>
            <a:r>
              <a:rPr lang="en-GB">
                <a:solidFill>
                  <a:srgbClr val="2F528F"/>
                </a:solidFill>
                <a:latin typeface="Calibri" panose="020F0502020204030204" pitchFamily="34" charset="0"/>
              </a:rPr>
              <a:t>memory</a:t>
            </a:r>
          </a:p>
          <a:p>
            <a:pPr marL="309324" indent="-309324">
              <a:buFont typeface="Courier New" panose="02070309020205020404" pitchFamily="49" charset="0"/>
              <a:buChar char="o"/>
            </a:pPr>
            <a:r>
              <a:rPr lang="en-GB">
                <a:solidFill>
                  <a:srgbClr val="2F528F"/>
                </a:solidFill>
                <a:latin typeface="Calibri" panose="020F0502020204030204" pitchFamily="34" charset="0"/>
              </a:rPr>
              <a:t>A security stakeholder may request the creation of a specific Technology Architecture security view or deliverable that describes all security-related technology components and how they inter-relate.</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This view should explain which business risks are mitigated by what technology, providing justification for the technology.</a:t>
            </a:r>
          </a:p>
          <a:p>
            <a:r>
              <a:rPr lang="en-GB" b="1">
                <a:solidFill>
                  <a:srgbClr val="2F528F"/>
                </a:solidFill>
                <a:latin typeface="Calibri" panose="020F0502020204030204" pitchFamily="34" charset="0"/>
                <a:cs typeface="Calibri" panose="020F0502020204030204" pitchFamily="34" charset="0"/>
              </a:rPr>
              <a:t>Non syllabus note</a:t>
            </a:r>
            <a:endParaRPr lang="en-GB">
              <a:solidFill>
                <a:srgbClr val="2F528F"/>
              </a:solidFill>
              <a:latin typeface="Calibri" panose="020F0502020204030204" pitchFamily="34" charset="0"/>
              <a:cs typeface="Calibri" panose="020F0502020204030204" pitchFamily="34" charset="0"/>
            </a:endParaRPr>
          </a:p>
          <a:p>
            <a:pPr algn="l"/>
            <a:r>
              <a:rPr lang="en-GB">
                <a:solidFill>
                  <a:srgbClr val="2F528F"/>
                </a:solidFill>
                <a:latin typeface="Calibri" panose="020F0502020204030204" pitchFamily="34" charset="0"/>
                <a:cs typeface="Calibri" panose="020F0502020204030204" pitchFamily="34" charset="0"/>
              </a:rPr>
              <a:t>Certain aspects of Security may be recognised, but the handling of these is outside the scope of the enterprise.</a:t>
            </a:r>
          </a:p>
          <a:p>
            <a:pPr algn="l"/>
            <a:r>
              <a:rPr lang="en-GB">
                <a:solidFill>
                  <a:srgbClr val="2F528F"/>
                </a:solidFill>
                <a:latin typeface="Calibri" panose="020F0502020204030204" pitchFamily="34" charset="0"/>
                <a:cs typeface="Calibri" panose="020F0502020204030204" pitchFamily="34" charset="0"/>
              </a:rPr>
              <a:t>Examples include: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Firmware code</a:t>
            </a:r>
            <a:br>
              <a:rPr lang="en-GB">
                <a:solidFill>
                  <a:srgbClr val="2F528F"/>
                </a:solidFill>
                <a:latin typeface="Calibri" panose="020F0502020204030204" pitchFamily="34" charset="0"/>
                <a:cs typeface="Calibri" panose="020F0502020204030204" pitchFamily="34" charset="0"/>
              </a:rPr>
            </a:br>
            <a:r>
              <a:rPr lang="en-GB">
                <a:solidFill>
                  <a:srgbClr val="2F528F"/>
                </a:solidFill>
                <a:latin typeface="Calibri" panose="020F0502020204030204" pitchFamily="34" charset="0"/>
                <a:cs typeface="Calibri" panose="020F0502020204030204" pitchFamily="34" charset="0"/>
              </a:rPr>
              <a:t>e.g. in Routers, Printers, CNC machines etc.</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Operating system code</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Software package code</a:t>
            </a:r>
          </a:p>
          <a:p>
            <a:pPr algn="l"/>
            <a:r>
              <a:rPr lang="en-GB">
                <a:solidFill>
                  <a:srgbClr val="2F528F"/>
                </a:solidFill>
                <a:latin typeface="Calibri" panose="020F0502020204030204" pitchFamily="34" charset="0"/>
                <a:cs typeface="Calibri" panose="020F0502020204030204" pitchFamily="34" charset="0"/>
              </a:rPr>
              <a:t>Insurance tolerance around threats via these aspects is dwindling.</a:t>
            </a:r>
          </a:p>
          <a:p>
            <a:pPr algn="l"/>
            <a:r>
              <a:rPr lang="en-GB">
                <a:solidFill>
                  <a:srgbClr val="2F528F"/>
                </a:solidFill>
                <a:latin typeface="Calibri" panose="020F0502020204030204" pitchFamily="34" charset="0"/>
                <a:cs typeface="Calibri" panose="020F0502020204030204" pitchFamily="34" charset="0"/>
              </a:rPr>
              <a:t>When these are recognised the EA must draw specific attention to them and give notice to –</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Architecture Board</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Corporate Counsel</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Procurement</a:t>
            </a:r>
          </a:p>
          <a:p>
            <a:pPr marL="309324" indent="-309324">
              <a:buFont typeface="Courier New" panose="02070309020205020404" pitchFamily="49" charset="0"/>
              <a:buChar char="o"/>
            </a:pPr>
            <a:r>
              <a:rPr lang="en-GB">
                <a:solidFill>
                  <a:srgbClr val="2F528F"/>
                </a:solidFill>
                <a:latin typeface="Calibri" panose="020F0502020204030204" pitchFamily="34" charset="0"/>
                <a:cs typeface="Calibri" panose="020F0502020204030204" pitchFamily="34" charset="0"/>
              </a:rPr>
              <a:t>Other domain architects</a:t>
            </a:r>
          </a:p>
          <a:p>
            <a:pPr algn="l"/>
            <a:r>
              <a:rPr lang="en-GB">
                <a:solidFill>
                  <a:srgbClr val="2F528F"/>
                </a:solidFill>
                <a:latin typeface="Calibri" panose="020F0502020204030204" pitchFamily="34" charset="0"/>
                <a:cs typeface="Calibri" panose="020F0502020204030204" pitchFamily="34" charset="0"/>
              </a:rPr>
              <a:t>to give clarity about which parties will bear liabilities – this will often crucially affect process design.</a:t>
            </a:r>
          </a:p>
          <a:p>
            <a:pPr algn="l"/>
            <a:r>
              <a:rPr lang="en-GB">
                <a:solidFill>
                  <a:srgbClr val="2F528F"/>
                </a:solidFill>
                <a:latin typeface="Calibri" panose="020F0502020204030204" pitchFamily="34" charset="0"/>
                <a:cs typeface="Calibri" panose="020F0502020204030204" pitchFamily="34" charset="0"/>
              </a:rPr>
              <a:t>... CONTINUES ... SEE REFERENCE SPECIFIED</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76</a:t>
            </a:fld>
            <a:endParaRPr lang="en-GB">
              <a:latin typeface="Calibri" panose="020F0502020204030204" pitchFamily="34" charset="0"/>
            </a:endParaRPr>
          </a:p>
        </p:txBody>
      </p:sp>
    </p:spTree>
    <p:extLst>
      <p:ext uri="{BB962C8B-B14F-4D97-AF65-F5344CB8AC3E}">
        <p14:creationId xmlns:p14="http://schemas.microsoft.com/office/powerpoint/2010/main" val="183210768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4.3a : Explain the information that is relevant to produce outputs valuable to the architecture development: Business Principles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See : TOGAF® Standard – Architecture Development Method : Page 42 : §4.2</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Business Principles contribute to understanding the context for architecture work.</a:t>
            </a:r>
          </a:p>
          <a:p>
            <a:r>
              <a:rPr lang="en-GB">
                <a:solidFill>
                  <a:srgbClr val="2F528F"/>
                </a:solidFill>
                <a:latin typeface="Calibri" panose="020F0502020204030204" pitchFamily="34" charset="0"/>
              </a:rPr>
              <a:t>They describe and inform the needs and ways of working employed by the enterprise.</a:t>
            </a:r>
          </a:p>
          <a:p>
            <a:r>
              <a:rPr lang="en-GB">
                <a:solidFill>
                  <a:srgbClr val="2F528F"/>
                </a:solidFill>
                <a:latin typeface="Calibri" panose="020F0502020204030204" pitchFamily="34" charset="0"/>
              </a:rPr>
              <a:t>Architecture Principles are an addition to the inherited set of Business Principles.</a:t>
            </a:r>
          </a:p>
          <a:p>
            <a:r>
              <a:rPr lang="en-GB">
                <a:solidFill>
                  <a:srgbClr val="2F528F"/>
                </a:solidFill>
                <a:latin typeface="Calibri" panose="020F0502020204030204" pitchFamily="34" charset="0"/>
              </a:rPr>
              <a:t>Many factors that lie outside the consideration of architecture discipline may nevertheless have signiﬁcant implications for the way that architecture is developed.</a:t>
            </a:r>
          </a:p>
          <a:p>
            <a:r>
              <a:rPr lang="en-GB">
                <a:solidFill>
                  <a:srgbClr val="2F528F"/>
                </a:solidFill>
                <a:latin typeface="Calibri" panose="020F0502020204030204" pitchFamily="34" charset="0"/>
              </a:rPr>
              <a:t>For example:</a:t>
            </a:r>
          </a:p>
          <a:p>
            <a:pPr marL="309324" indent="-309324">
              <a:buFont typeface="Courier New" panose="02070309020205020404" pitchFamily="49" charset="0"/>
              <a:buChar char="o"/>
            </a:pPr>
            <a:r>
              <a:rPr lang="en-GB">
                <a:solidFill>
                  <a:srgbClr val="2F528F"/>
                </a:solidFill>
                <a:latin typeface="Calibri" panose="020F0502020204030204" pitchFamily="34" charset="0"/>
              </a:rPr>
              <a:t>We are an ethical bank</a:t>
            </a:r>
          </a:p>
          <a:p>
            <a:pPr marL="309324" indent="-309324">
              <a:buFont typeface="Courier New" panose="02070309020205020404" pitchFamily="49" charset="0"/>
              <a:buChar char="o"/>
            </a:pPr>
            <a:r>
              <a:rPr lang="en-GB">
                <a:solidFill>
                  <a:srgbClr val="2F528F"/>
                </a:solidFill>
                <a:latin typeface="Calibri" panose="020F0502020204030204" pitchFamily="34" charset="0"/>
              </a:rPr>
              <a:t>We are a green oil company</a:t>
            </a:r>
          </a:p>
          <a:p>
            <a:pPr marL="309324" indent="-309324">
              <a:buFont typeface="Courier New" panose="02070309020205020404" pitchFamily="49" charset="0"/>
              <a:buChar char="o"/>
            </a:pPr>
            <a:r>
              <a:rPr lang="en-GB">
                <a:solidFill>
                  <a:srgbClr val="2F528F"/>
                </a:solidFill>
                <a:latin typeface="Calibri" panose="020F0502020204030204" pitchFamily="34" charset="0"/>
              </a:rPr>
              <a:t>We support Fairtrade</a:t>
            </a:r>
          </a:p>
          <a:p>
            <a:pPr marL="309324" indent="-309324">
              <a:buFont typeface="Courier New" panose="02070309020205020404" pitchFamily="49" charset="0"/>
              <a:buChar char="o"/>
            </a:pPr>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4.2 Inputs</a:t>
            </a:r>
          </a:p>
          <a:p>
            <a:r>
              <a:rPr lang="en-GB">
                <a:solidFill>
                  <a:srgbClr val="2F528F"/>
                </a:solidFill>
                <a:latin typeface="Calibri" panose="020F0502020204030204" pitchFamily="34" charset="0"/>
              </a:rPr>
              <a:t>This section deﬁnes the inputs to Phase B.</a:t>
            </a:r>
          </a:p>
          <a:p>
            <a:r>
              <a:rPr lang="en-GB">
                <a:solidFill>
                  <a:srgbClr val="2F528F"/>
                </a:solidFill>
                <a:latin typeface="Calibri" panose="020F0502020204030204" pitchFamily="34" charset="0"/>
              </a:rPr>
              <a:t>4.2.1 Reference Materials External to the Enterprise</a:t>
            </a:r>
          </a:p>
          <a:p>
            <a:r>
              <a:rPr lang="en-GB">
                <a:solidFill>
                  <a:srgbClr val="2F528F"/>
                </a:solidFill>
                <a:latin typeface="Calibri" panose="020F0502020204030204" pitchFamily="34" charset="0"/>
              </a:rPr>
              <a:t>■Architecture reference materials (see the TOGAF Standard — Architecture Content)</a:t>
            </a:r>
          </a:p>
          <a:p>
            <a:r>
              <a:rPr lang="en-GB">
                <a:solidFill>
                  <a:srgbClr val="2F528F"/>
                </a:solidFill>
                <a:latin typeface="Calibri" panose="020F0502020204030204" pitchFamily="34" charset="0"/>
              </a:rPr>
              <a:t>4.2.2 Non-Architectural Inputs</a:t>
            </a:r>
          </a:p>
          <a:p>
            <a:r>
              <a:rPr lang="en-GB">
                <a:solidFill>
                  <a:srgbClr val="2F528F"/>
                </a:solidFill>
                <a:latin typeface="Calibri" panose="020F0502020204030204" pitchFamily="34" charset="0"/>
              </a:rPr>
              <a:t>■Request for Architecture Work (see the TOGAF Standard — Architecture Content)</a:t>
            </a:r>
          </a:p>
          <a:p>
            <a:r>
              <a:rPr lang="en-GB">
                <a:solidFill>
                  <a:srgbClr val="2F528F"/>
                </a:solidFill>
                <a:latin typeface="Calibri" panose="020F0502020204030204" pitchFamily="34" charset="0"/>
              </a:rPr>
              <a:t>■</a:t>
            </a:r>
            <a:r>
              <a:rPr lang="en-GB" b="1" i="1">
                <a:solidFill>
                  <a:srgbClr val="2F528F"/>
                </a:solidFill>
                <a:latin typeface="Calibri" panose="020F0502020204030204" pitchFamily="34" charset="0"/>
              </a:rPr>
              <a:t>Business principles</a:t>
            </a:r>
            <a:r>
              <a:rPr lang="en-GB" b="1">
                <a:solidFill>
                  <a:srgbClr val="2F528F"/>
                </a:solidFill>
                <a:latin typeface="Calibri" panose="020F0502020204030204" pitchFamily="34" charset="0"/>
              </a:rPr>
              <a:t>, </a:t>
            </a:r>
            <a:r>
              <a:rPr lang="en-GB">
                <a:solidFill>
                  <a:srgbClr val="2F528F"/>
                </a:solidFill>
                <a:latin typeface="Calibri" panose="020F0502020204030204" pitchFamily="34" charset="0"/>
              </a:rPr>
              <a:t>business goals, and business drivers (see the TOGAF Standard —</a:t>
            </a:r>
          </a:p>
          <a:p>
            <a:r>
              <a:rPr lang="en-GB">
                <a:solidFill>
                  <a:srgbClr val="2F528F"/>
                </a:solidFill>
                <a:latin typeface="Calibri" panose="020F0502020204030204" pitchFamily="34" charset="0"/>
              </a:rPr>
              <a:t>Architecture Content)</a:t>
            </a:r>
          </a:p>
          <a:p>
            <a:r>
              <a:rPr lang="en-GB">
                <a:solidFill>
                  <a:srgbClr val="2F528F"/>
                </a:solidFill>
                <a:latin typeface="Calibri" panose="020F0502020204030204" pitchFamily="34" charset="0"/>
              </a:rPr>
              <a:t>■Capability Assessment (see the TOGAF Standard — Architecture Content)</a:t>
            </a:r>
          </a:p>
          <a:p>
            <a:r>
              <a:rPr lang="en-GB">
                <a:solidFill>
                  <a:srgbClr val="2F528F"/>
                </a:solidFill>
                <a:latin typeface="Calibri" panose="020F0502020204030204" pitchFamily="34" charset="0"/>
              </a:rPr>
              <a:t>■Communications Plan (see the TOGAF Standard — Architecture Content)</a:t>
            </a:r>
          </a:p>
          <a:p>
            <a:r>
              <a:rPr lang="en-GB">
                <a:solidFill>
                  <a:srgbClr val="2F528F"/>
                </a:solidFill>
                <a:latin typeface="Calibri" panose="020F0502020204030204" pitchFamily="34" charset="0"/>
              </a:rPr>
              <a:t> </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77</a:t>
            </a:fld>
            <a:endParaRPr lang="en-GB">
              <a:latin typeface="Calibri" panose="020F0502020204030204" pitchFamily="34" charset="0"/>
            </a:endParaRPr>
          </a:p>
        </p:txBody>
      </p:sp>
    </p:spTree>
    <p:extLst>
      <p:ext uri="{BB962C8B-B14F-4D97-AF65-F5344CB8AC3E}">
        <p14:creationId xmlns:p14="http://schemas.microsoft.com/office/powerpoint/2010/main" val="177610684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4.3a/c : Explain the information that is relevant to produce outputs valuable to the architecture development: Business goals
See : TOGAF® Standard – Architecture Development Method : Page 42 : §4.2</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Business Goals</a:t>
            </a:r>
          </a:p>
          <a:p>
            <a:r>
              <a:rPr lang="en-GB">
                <a:solidFill>
                  <a:srgbClr val="2F528F"/>
                </a:solidFill>
                <a:latin typeface="Calibri" panose="020F0502020204030204" pitchFamily="34" charset="0"/>
              </a:rPr>
              <a:t>… are goals that a business anticipates accomplishing in a set period of time. </a:t>
            </a:r>
          </a:p>
          <a:p>
            <a:r>
              <a:rPr lang="en-GB">
                <a:solidFill>
                  <a:srgbClr val="2F528F"/>
                </a:solidFill>
                <a:latin typeface="Calibri" panose="020F0502020204030204" pitchFamily="34" charset="0"/>
              </a:rPr>
              <a:t>They are a consequence of the desire to attain the objective(s) implied by the Strategy</a:t>
            </a:r>
          </a:p>
          <a:p>
            <a:r>
              <a:rPr lang="en-GB">
                <a:solidFill>
                  <a:srgbClr val="2F528F"/>
                </a:solidFill>
                <a:latin typeface="Calibri" panose="020F0502020204030204" pitchFamily="34" charset="0"/>
              </a:rPr>
              <a:t>They are set for the enterprise in general</a:t>
            </a:r>
          </a:p>
          <a:p>
            <a:r>
              <a:rPr lang="en-GB">
                <a:solidFill>
                  <a:srgbClr val="2F528F"/>
                </a:solidFill>
                <a:latin typeface="Calibri" panose="020F0502020204030204" pitchFamily="34" charset="0"/>
              </a:rPr>
              <a:t>Business Goals :</a:t>
            </a:r>
          </a:p>
          <a:p>
            <a:pPr marL="309324" indent="-309324">
              <a:buFont typeface="Courier New" panose="02070309020205020404" pitchFamily="49" charset="0"/>
              <a:buChar char="o"/>
            </a:pPr>
            <a:r>
              <a:rPr lang="en-GB">
                <a:solidFill>
                  <a:srgbClr val="2F528F"/>
                </a:solidFill>
                <a:latin typeface="Calibri" panose="020F0502020204030204" pitchFamily="34" charset="0"/>
              </a:rPr>
              <a:t>may have objective steps</a:t>
            </a:r>
          </a:p>
          <a:p>
            <a:pPr marL="309324" indent="-309324">
              <a:buFont typeface="Courier New" panose="02070309020205020404" pitchFamily="49" charset="0"/>
              <a:buChar char="o"/>
            </a:pPr>
            <a:r>
              <a:rPr lang="en-GB">
                <a:solidFill>
                  <a:srgbClr val="2F528F"/>
                </a:solidFill>
                <a:latin typeface="Calibri" panose="020F0502020204030204" pitchFamily="34" charset="0"/>
              </a:rPr>
              <a:t>do not have to be specific</a:t>
            </a:r>
          </a:p>
          <a:p>
            <a:pPr marL="309324" indent="-309324">
              <a:buFont typeface="Courier New" panose="02070309020205020404" pitchFamily="49" charset="0"/>
              <a:buChar char="o"/>
            </a:pPr>
            <a:r>
              <a:rPr lang="en-GB">
                <a:solidFill>
                  <a:srgbClr val="2F528F"/>
                </a:solidFill>
                <a:latin typeface="Calibri" panose="020F0502020204030204" pitchFamily="34" charset="0"/>
              </a:rPr>
              <a:t>are broad outcomes</a:t>
            </a:r>
          </a:p>
          <a:p>
            <a:r>
              <a:rPr lang="en-GB">
                <a:solidFill>
                  <a:srgbClr val="2F528F"/>
                </a:solidFill>
                <a:latin typeface="Calibri" panose="020F0502020204030204" pitchFamily="34" charset="0"/>
              </a:rPr>
              <a:t>Setting business goals are important because they:</a:t>
            </a:r>
          </a:p>
          <a:p>
            <a:pPr marL="309324" indent="-309324">
              <a:buFont typeface="Courier New" panose="02070309020205020404" pitchFamily="49" charset="0"/>
              <a:buChar char="o"/>
            </a:pPr>
            <a:r>
              <a:rPr lang="en-GB">
                <a:solidFill>
                  <a:srgbClr val="2F528F"/>
                </a:solidFill>
                <a:latin typeface="Calibri" panose="020F0502020204030204" pitchFamily="34" charset="0"/>
              </a:rPr>
              <a:t>Provide a way to measure success</a:t>
            </a:r>
          </a:p>
          <a:p>
            <a:pPr marL="309324" indent="-309324">
              <a:buFont typeface="Courier New" panose="02070309020205020404" pitchFamily="49" charset="0"/>
              <a:buChar char="o"/>
            </a:pPr>
            <a:r>
              <a:rPr lang="en-GB">
                <a:solidFill>
                  <a:srgbClr val="2F528F"/>
                </a:solidFill>
                <a:latin typeface="Calibri" panose="020F0502020204030204" pitchFamily="34" charset="0"/>
              </a:rPr>
              <a:t>Keep all employees on the same page as to what the goals of the company are</a:t>
            </a:r>
          </a:p>
          <a:p>
            <a:pPr marL="309324" indent="-309324">
              <a:buFont typeface="Courier New" panose="02070309020205020404" pitchFamily="49" charset="0"/>
              <a:buChar char="o"/>
            </a:pPr>
            <a:r>
              <a:rPr lang="en-GB">
                <a:solidFill>
                  <a:srgbClr val="2F528F"/>
                </a:solidFill>
                <a:latin typeface="Calibri" panose="020F0502020204030204" pitchFamily="34" charset="0"/>
              </a:rPr>
              <a:t>Give employees a clear understanding of how decision-making reaches company's goals</a:t>
            </a:r>
          </a:p>
          <a:p>
            <a:pPr marL="309324" indent="-309324">
              <a:buFont typeface="Courier New" panose="02070309020205020404" pitchFamily="49" charset="0"/>
              <a:buChar char="o"/>
            </a:pPr>
            <a:r>
              <a:rPr lang="en-GB">
                <a:solidFill>
                  <a:srgbClr val="2F528F"/>
                </a:solidFill>
                <a:latin typeface="Calibri" panose="020F0502020204030204" pitchFamily="34" charset="0"/>
              </a:rPr>
              <a:t>Ensure the company is headed in the right direction</a:t>
            </a:r>
          </a:p>
          <a:p>
            <a:r>
              <a:rPr lang="en-GB">
                <a:solidFill>
                  <a:srgbClr val="2F528F"/>
                </a:solidFill>
                <a:latin typeface="Calibri" panose="020F0502020204030204" pitchFamily="34" charset="0"/>
              </a:rPr>
              <a:t>Much Architecture work arises from the need to achieve Business Goals.</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4.2 Inputs</a:t>
            </a:r>
          </a:p>
          <a:p>
            <a:r>
              <a:rPr lang="en-GB">
                <a:solidFill>
                  <a:srgbClr val="2F528F"/>
                </a:solidFill>
                <a:latin typeface="Calibri" panose="020F0502020204030204" pitchFamily="34" charset="0"/>
              </a:rPr>
              <a:t>This section deﬁnes the inputs to Phase B.</a:t>
            </a:r>
          </a:p>
          <a:p>
            <a:r>
              <a:rPr lang="en-GB">
                <a:solidFill>
                  <a:srgbClr val="2F528F"/>
                </a:solidFill>
                <a:latin typeface="Calibri" panose="020F0502020204030204" pitchFamily="34" charset="0"/>
              </a:rPr>
              <a:t>4.2.1 Reference Materials External to the Enterprise</a:t>
            </a:r>
          </a:p>
          <a:p>
            <a:r>
              <a:rPr lang="en-GB">
                <a:solidFill>
                  <a:srgbClr val="2F528F"/>
                </a:solidFill>
                <a:latin typeface="Calibri" panose="020F0502020204030204" pitchFamily="34" charset="0"/>
              </a:rPr>
              <a:t>■Architecture reference materials (see the TOGAF Standard — Architecture Content)</a:t>
            </a:r>
          </a:p>
          <a:p>
            <a:r>
              <a:rPr lang="en-GB">
                <a:solidFill>
                  <a:srgbClr val="2F528F"/>
                </a:solidFill>
                <a:latin typeface="Calibri" panose="020F0502020204030204" pitchFamily="34" charset="0"/>
              </a:rPr>
              <a:t>4.2.2 Non-Architectural Inputs</a:t>
            </a:r>
          </a:p>
          <a:p>
            <a:r>
              <a:rPr lang="en-GB">
                <a:solidFill>
                  <a:srgbClr val="2F528F"/>
                </a:solidFill>
                <a:latin typeface="Calibri" panose="020F0502020204030204" pitchFamily="34" charset="0"/>
              </a:rPr>
              <a:t>■Request for Architecture Work (see the TOGAF Standard — Architecture Content)</a:t>
            </a:r>
          </a:p>
          <a:p>
            <a:r>
              <a:rPr lang="en-GB">
                <a:solidFill>
                  <a:srgbClr val="2F528F"/>
                </a:solidFill>
                <a:latin typeface="Calibri" panose="020F0502020204030204" pitchFamily="34" charset="0"/>
              </a:rPr>
              <a:t>■Business principles</a:t>
            </a:r>
            <a:r>
              <a:rPr lang="en-GB" b="1">
                <a:solidFill>
                  <a:srgbClr val="2F528F"/>
                </a:solidFill>
                <a:latin typeface="Calibri" panose="020F0502020204030204" pitchFamily="34" charset="0"/>
              </a:rPr>
              <a:t>, </a:t>
            </a:r>
            <a:r>
              <a:rPr lang="en-GB" b="1" i="1">
                <a:solidFill>
                  <a:srgbClr val="2F528F"/>
                </a:solidFill>
                <a:latin typeface="Calibri" panose="020F0502020204030204" pitchFamily="34" charset="0"/>
              </a:rPr>
              <a:t>business goals</a:t>
            </a:r>
            <a:r>
              <a:rPr lang="en-GB">
                <a:solidFill>
                  <a:srgbClr val="2F528F"/>
                </a:solidFill>
                <a:latin typeface="Calibri" panose="020F0502020204030204" pitchFamily="34" charset="0"/>
              </a:rPr>
              <a:t>, and business drivers (see the TOGAF Standard —</a:t>
            </a:r>
          </a:p>
          <a:p>
            <a:r>
              <a:rPr lang="en-GB">
                <a:solidFill>
                  <a:srgbClr val="2F528F"/>
                </a:solidFill>
                <a:latin typeface="Calibri" panose="020F0502020204030204" pitchFamily="34" charset="0"/>
              </a:rPr>
              <a:t>Architecture Content)</a:t>
            </a:r>
          </a:p>
          <a:p>
            <a:r>
              <a:rPr lang="en-GB" b="1">
                <a:solidFill>
                  <a:srgbClr val="2F528F"/>
                </a:solidFill>
                <a:latin typeface="Calibri" panose="020F0502020204030204" pitchFamily="34" charset="0"/>
              </a:rPr>
              <a:t>,</a:t>
            </a:r>
            <a:r>
              <a:rPr lang="en-GB">
                <a:solidFill>
                  <a:srgbClr val="2F528F"/>
                </a:solidFill>
                <a:latin typeface="Calibri" panose="020F0502020204030204" pitchFamily="34" charset="0"/>
              </a:rPr>
              <a:t>■Capability Assessment (see the TOGAF Standard — Architecture Content)</a:t>
            </a:r>
          </a:p>
          <a:p>
            <a:r>
              <a:rPr lang="en-GB">
                <a:solidFill>
                  <a:srgbClr val="2F528F"/>
                </a:solidFill>
                <a:latin typeface="Calibri" panose="020F0502020204030204" pitchFamily="34" charset="0"/>
              </a:rPr>
              <a:t>■Communications Plan (see the TOGAF Standard — Architecture Content)</a:t>
            </a:r>
          </a:p>
          <a:p>
            <a:r>
              <a:rPr lang="en-GB">
                <a:solidFill>
                  <a:srgbClr val="2F528F"/>
                </a:solidFill>
                <a:latin typeface="Calibri" panose="020F0502020204030204" pitchFamily="34" charset="0"/>
              </a:rPr>
              <a:t> </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78</a:t>
            </a:fld>
            <a:endParaRPr lang="en-GB">
              <a:latin typeface="Calibri" panose="020F0502020204030204" pitchFamily="34" charset="0"/>
            </a:endParaRPr>
          </a:p>
        </p:txBody>
      </p:sp>
    </p:spTree>
    <p:extLst>
      <p:ext uri="{BB962C8B-B14F-4D97-AF65-F5344CB8AC3E}">
        <p14:creationId xmlns:p14="http://schemas.microsoft.com/office/powerpoint/2010/main" val="137949098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838">
              <a:defRPr/>
            </a:pPr>
            <a:r>
              <a:rPr lang="en-GB">
                <a:solidFill>
                  <a:srgbClr val="2F528F"/>
                </a:solidFill>
                <a:latin typeface="Calibri" panose="020F0502020204030204" pitchFamily="34" charset="0"/>
              </a:rPr>
              <a:t>Level=2 : L.O.= 4.3a/c : Explain the information that is relevant to produce outputs valuable to the architecture development: Business goals
See : TOGAF® Standard – Architecture Development Method : Page 42 : §4.2</a:t>
            </a:r>
          </a:p>
          <a:p>
            <a:r>
              <a:rPr lang="en-GB">
                <a:solidFill>
                  <a:srgbClr val="2F528F"/>
                </a:solidFill>
                <a:latin typeface="Calibri" panose="020F0502020204030204" pitchFamily="34" charset="0"/>
              </a:rPr>
              <a:t>… are the key inputs and activities that drive the operational and financial results of a business. </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Business Drivers</a:t>
            </a:r>
          </a:p>
          <a:p>
            <a:r>
              <a:rPr lang="en-GB">
                <a:solidFill>
                  <a:srgbClr val="2F528F"/>
                </a:solidFill>
                <a:latin typeface="Calibri" panose="020F0502020204030204" pitchFamily="34" charset="0"/>
              </a:rPr>
              <a:t>The term ‘business driver’ has become a fashionable catchphrase that refers to any key part of a business.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In order to make internal choices about business strategy or build a financial model to value a company, it’s critical to gain a solid understanding of the main drivers of a business.</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Identifying a company’s business drivers gets harder as it becomes more complex. </a:t>
            </a:r>
            <a:br>
              <a:rPr lang="en-GB">
                <a:solidFill>
                  <a:srgbClr val="2F528F"/>
                </a:solidFill>
                <a:latin typeface="Calibri" panose="020F0502020204030204" pitchFamily="34" charset="0"/>
              </a:rPr>
            </a:br>
            <a:r>
              <a:rPr lang="en-GB">
                <a:solidFill>
                  <a:srgbClr val="2F528F"/>
                </a:solidFill>
                <a:latin typeface="Calibri" panose="020F0502020204030204" pitchFamily="34" charset="0"/>
              </a:rPr>
              <a:t>The business drivers of software companies, for example, are technological innovation, better products, and optimum marketing.</a:t>
            </a:r>
          </a:p>
          <a:p>
            <a:r>
              <a:rPr lang="en-GB">
                <a:solidFill>
                  <a:srgbClr val="2F528F"/>
                </a:solidFill>
                <a:latin typeface="Calibri" panose="020F0502020204030204" pitchFamily="34" charset="0"/>
              </a:rPr>
              <a:t>The most common business drivers are:</a:t>
            </a:r>
          </a:p>
          <a:p>
            <a:pPr marL="309324" indent="-309324">
              <a:buFont typeface="Courier New" panose="02070309020205020404" pitchFamily="49" charset="0"/>
              <a:buChar char="o"/>
            </a:pPr>
            <a:r>
              <a:rPr lang="en-GB">
                <a:solidFill>
                  <a:srgbClr val="2F528F"/>
                </a:solidFill>
                <a:latin typeface="Calibri" panose="020F0502020204030204" pitchFamily="34" charset="0"/>
              </a:rPr>
              <a:t>Legislation and government policy</a:t>
            </a:r>
          </a:p>
          <a:p>
            <a:pPr marL="309324" indent="-309324">
              <a:buFont typeface="Courier New" panose="02070309020205020404" pitchFamily="49" charset="0"/>
              <a:buChar char="o"/>
            </a:pPr>
            <a:r>
              <a:rPr lang="en-GB">
                <a:solidFill>
                  <a:srgbClr val="2F528F"/>
                </a:solidFill>
                <a:latin typeface="Calibri" panose="020F0502020204030204" pitchFamily="34" charset="0"/>
              </a:rPr>
              <a:t>Litigation</a:t>
            </a:r>
          </a:p>
          <a:p>
            <a:pPr marL="309324" indent="-309324">
              <a:buFont typeface="Courier New" panose="02070309020205020404" pitchFamily="49" charset="0"/>
              <a:buChar char="o"/>
            </a:pPr>
            <a:r>
              <a:rPr lang="en-GB">
                <a:solidFill>
                  <a:srgbClr val="2F528F"/>
                </a:solidFill>
                <a:latin typeface="Calibri" panose="020F0502020204030204" pitchFamily="34" charset="0"/>
              </a:rPr>
              <a:t>The price of resources or commodities</a:t>
            </a:r>
          </a:p>
          <a:p>
            <a:pPr marL="309324" indent="-309324">
              <a:buFont typeface="Courier New" panose="02070309020205020404" pitchFamily="49" charset="0"/>
              <a:buChar char="o"/>
            </a:pPr>
            <a:r>
              <a:rPr lang="en-GB">
                <a:solidFill>
                  <a:srgbClr val="2F528F"/>
                </a:solidFill>
                <a:latin typeface="Calibri" panose="020F0502020204030204" pitchFamily="34" charset="0"/>
              </a:rPr>
              <a:t>Competitors’ activities</a:t>
            </a:r>
          </a:p>
          <a:p>
            <a:pPr marL="309324" indent="-309324">
              <a:buFont typeface="Courier New" panose="02070309020205020404" pitchFamily="49" charset="0"/>
              <a:buChar char="o"/>
            </a:pPr>
            <a:r>
              <a:rPr lang="en-GB">
                <a:solidFill>
                  <a:srgbClr val="2F528F"/>
                </a:solidFill>
                <a:latin typeface="Calibri" panose="020F0502020204030204" pitchFamily="34" charset="0"/>
              </a:rPr>
              <a:t>Customer demand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4.2 Inputs</a:t>
            </a:r>
          </a:p>
          <a:p>
            <a:r>
              <a:rPr lang="en-GB">
                <a:solidFill>
                  <a:srgbClr val="2F528F"/>
                </a:solidFill>
                <a:latin typeface="Calibri" panose="020F0502020204030204" pitchFamily="34" charset="0"/>
              </a:rPr>
              <a:t>This section deﬁnes the inputs to Phase B.</a:t>
            </a:r>
          </a:p>
          <a:p>
            <a:r>
              <a:rPr lang="en-GB">
                <a:solidFill>
                  <a:srgbClr val="2F528F"/>
                </a:solidFill>
                <a:latin typeface="Calibri" panose="020F0502020204030204" pitchFamily="34" charset="0"/>
              </a:rPr>
              <a:t>4.2.1 Reference Materials External to the Enterprise</a:t>
            </a:r>
          </a:p>
          <a:p>
            <a:r>
              <a:rPr lang="en-GB">
                <a:solidFill>
                  <a:srgbClr val="2F528F"/>
                </a:solidFill>
                <a:latin typeface="Calibri" panose="020F0502020204030204" pitchFamily="34" charset="0"/>
              </a:rPr>
              <a:t>■Architecture reference materials (see the TOGAF Standard — Architecture Content)</a:t>
            </a:r>
          </a:p>
          <a:p>
            <a:r>
              <a:rPr lang="en-GB">
                <a:solidFill>
                  <a:srgbClr val="2F528F"/>
                </a:solidFill>
                <a:latin typeface="Calibri" panose="020F0502020204030204" pitchFamily="34" charset="0"/>
              </a:rPr>
              <a:t>4.2.2 Non-Architectural Inputs</a:t>
            </a:r>
          </a:p>
          <a:p>
            <a:r>
              <a:rPr lang="en-GB">
                <a:solidFill>
                  <a:srgbClr val="2F528F"/>
                </a:solidFill>
                <a:latin typeface="Calibri" panose="020F0502020204030204" pitchFamily="34" charset="0"/>
              </a:rPr>
              <a:t>■Request for Architecture Work (see the TOGAF Standard — Architecture Content)</a:t>
            </a:r>
          </a:p>
          <a:p>
            <a:r>
              <a:rPr lang="en-GB">
                <a:solidFill>
                  <a:srgbClr val="2F528F"/>
                </a:solidFill>
                <a:latin typeface="Calibri" panose="020F0502020204030204" pitchFamily="34" charset="0"/>
              </a:rPr>
              <a:t>■Business principles, business goals, and </a:t>
            </a:r>
            <a:r>
              <a:rPr lang="en-GB" b="1" i="1">
                <a:solidFill>
                  <a:srgbClr val="2F528F"/>
                </a:solidFill>
                <a:latin typeface="Calibri" panose="020F0502020204030204" pitchFamily="34" charset="0"/>
              </a:rPr>
              <a:t>business drivers </a:t>
            </a:r>
            <a:r>
              <a:rPr lang="en-GB">
                <a:solidFill>
                  <a:srgbClr val="2F528F"/>
                </a:solidFill>
                <a:latin typeface="Calibri" panose="020F0502020204030204" pitchFamily="34" charset="0"/>
              </a:rPr>
              <a:t>(see the TOGAF Standard —</a:t>
            </a:r>
          </a:p>
          <a:p>
            <a:r>
              <a:rPr lang="en-GB">
                <a:solidFill>
                  <a:srgbClr val="2F528F"/>
                </a:solidFill>
                <a:latin typeface="Calibri" panose="020F0502020204030204" pitchFamily="34" charset="0"/>
              </a:rPr>
              <a:t>Architecture Content)</a:t>
            </a:r>
          </a:p>
          <a:p>
            <a:r>
              <a:rPr lang="en-GB">
                <a:solidFill>
                  <a:srgbClr val="2F528F"/>
                </a:solidFill>
                <a:latin typeface="Calibri" panose="020F0502020204030204" pitchFamily="34" charset="0"/>
              </a:rPr>
              <a:t>■Capability Assessment (see the TOGAF Standard — Architecture Content)</a:t>
            </a:r>
          </a:p>
          <a:p>
            <a:r>
              <a:rPr lang="en-GB">
                <a:solidFill>
                  <a:srgbClr val="2F528F"/>
                </a:solidFill>
                <a:latin typeface="Calibri" panose="020F0502020204030204" pitchFamily="34" charset="0"/>
              </a:rPr>
              <a:t>■Communications Plan (see the TOGAF Standard — Architecture Content)</a:t>
            </a: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79</a:t>
            </a:fld>
            <a:endParaRPr lang="en-GB">
              <a:latin typeface="Calibri" panose="020F0502020204030204" pitchFamily="34" charset="0"/>
            </a:endParaRPr>
          </a:p>
        </p:txBody>
      </p:sp>
    </p:spTree>
    <p:extLst>
      <p:ext uri="{BB962C8B-B14F-4D97-AF65-F5344CB8AC3E}">
        <p14:creationId xmlns:p14="http://schemas.microsoft.com/office/powerpoint/2010/main" val="2971474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Þ  Q-24
Level=2 : L.O.= 1.3b : Explain what an Architecture Capability is.
See : TOGAF® Series Guide: The TOGAF Leader’s Guide to Establishing and Evolving an EA Capability : Page 52 : §8</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The TOGAF Content Framework identifies two sets of work products: </a:t>
            </a:r>
          </a:p>
          <a:p>
            <a:pPr marL="433054" indent="-433054">
              <a:buFont typeface="+mj-lt"/>
              <a:buAutoNum type="romanLcPeriod"/>
            </a:pPr>
            <a:r>
              <a:rPr lang="en-GB" sz="1100">
                <a:solidFill>
                  <a:srgbClr val="2F528F"/>
                </a:solidFill>
                <a:latin typeface="Calibri" panose="020F0502020204030204" pitchFamily="34" charset="0"/>
                <a:cs typeface="Calibri" panose="020F0502020204030204" pitchFamily="34" charset="0"/>
              </a:rPr>
              <a:t>work products that impact planning, change governance, and benefits realization</a:t>
            </a:r>
          </a:p>
          <a:p>
            <a:pPr marL="433054" indent="-433054">
              <a:buFont typeface="+mj-lt"/>
              <a:buAutoNum type="romanLcPeriod"/>
            </a:pPr>
            <a:r>
              <a:rPr lang="en-GB" sz="1100">
                <a:solidFill>
                  <a:srgbClr val="2F528F"/>
                </a:solidFill>
                <a:latin typeface="Calibri" panose="020F0502020204030204" pitchFamily="34" charset="0"/>
                <a:cs typeface="Calibri" panose="020F0502020204030204" pitchFamily="34" charset="0"/>
              </a:rPr>
              <a:t>work products that are used within the EA Capability to produce the first set.</a:t>
            </a:r>
          </a:p>
          <a:p>
            <a:endParaRPr lang="en-GB" sz="1100">
              <a:solidFill>
                <a:srgbClr val="2F528F"/>
              </a:solidFill>
              <a:latin typeface="Calibri" panose="020F0502020204030204" pitchFamily="34" charset="0"/>
              <a:cs typeface="Calibri" panose="020F0502020204030204" pitchFamily="34" charset="0"/>
            </a:endParaRPr>
          </a:p>
          <a:p>
            <a:r>
              <a:rPr lang="en-GB" sz="1100">
                <a:solidFill>
                  <a:srgbClr val="2F528F"/>
                </a:solidFill>
                <a:latin typeface="Calibri" panose="020F0502020204030204" pitchFamily="34" charset="0"/>
                <a:cs typeface="Calibri" panose="020F0502020204030204" pitchFamily="34" charset="0"/>
              </a:rPr>
              <a:t>Understanding the EA Capability’s information requirements requires the following questions to be answered:</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What is the EA Capability’s purpose in supporting decision-making and governance?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What is the Enterprise Content Metamodel?</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What is the structure of the architecture repository?</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Are there any other considerations pertinent to the enterprise?</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What are the authority, access, and planning divisions for the EA Capability?</a:t>
            </a:r>
          </a:p>
          <a:p>
            <a:pPr marL="309324" indent="-309324">
              <a:buFont typeface="Courier New" panose="02070309020205020404" pitchFamily="49" charset="0"/>
              <a:buChar char="o"/>
            </a:pPr>
            <a:r>
              <a:rPr lang="en-GB" sz="1100">
                <a:solidFill>
                  <a:srgbClr val="2F528F"/>
                </a:solidFill>
                <a:latin typeface="Calibri" panose="020F0502020204030204" pitchFamily="34" charset="0"/>
                <a:cs typeface="Calibri" panose="020F0502020204030204" pitchFamily="34" charset="0"/>
              </a:rPr>
              <a:t>How formal should the documentation and work products of the EA Capability be?</a:t>
            </a:r>
          </a:p>
          <a:p>
            <a:r>
              <a:rPr lang="en-GB" sz="1100">
                <a:solidFill>
                  <a:srgbClr val="2F528F"/>
                </a:solidFill>
                <a:latin typeface="Calibri" panose="020F0502020204030204" pitchFamily="34" charset="0"/>
                <a:cs typeface="Calibri" panose="020F0502020204030204" pitchFamily="34" charset="0"/>
              </a:rPr>
              <a:t>If using a well-established Content Framework, such as </a:t>
            </a:r>
            <a:r>
              <a:rPr lang="en-GB" sz="1100" err="1">
                <a:solidFill>
                  <a:srgbClr val="2F528F"/>
                </a:solidFill>
                <a:latin typeface="Calibri" panose="020F0502020204030204" pitchFamily="34" charset="0"/>
                <a:cs typeface="Calibri" panose="020F0502020204030204" pitchFamily="34" charset="0"/>
              </a:rPr>
              <a:t>Defense</a:t>
            </a:r>
            <a:r>
              <a:rPr lang="en-GB" sz="1100">
                <a:solidFill>
                  <a:srgbClr val="2F528F"/>
                </a:solidFill>
                <a:latin typeface="Calibri" panose="020F0502020204030204" pitchFamily="34" charset="0"/>
                <a:cs typeface="Calibri" panose="020F0502020204030204" pitchFamily="34" charset="0"/>
              </a:rPr>
              <a:t> with </a:t>
            </a:r>
            <a:r>
              <a:rPr lang="en-GB" sz="1100" err="1">
                <a:solidFill>
                  <a:srgbClr val="2F528F"/>
                </a:solidFill>
                <a:latin typeface="Calibri" panose="020F0502020204030204" pitchFamily="34" charset="0"/>
                <a:cs typeface="Calibri" panose="020F0502020204030204" pitchFamily="34" charset="0"/>
              </a:rPr>
              <a:t>DoDAF</a:t>
            </a:r>
            <a:r>
              <a:rPr lang="en-GB" sz="1100">
                <a:solidFill>
                  <a:srgbClr val="2F528F"/>
                </a:solidFill>
                <a:latin typeface="Calibri" panose="020F0502020204030204" pitchFamily="34" charset="0"/>
                <a:cs typeface="Calibri" panose="020F0502020204030204" pitchFamily="34" charset="0"/>
              </a:rPr>
              <a:t>, all of the decisions regarding Content Metamodel and Content Framework have been made by </a:t>
            </a:r>
            <a:r>
              <a:rPr lang="en-GB" sz="1100" err="1">
                <a:solidFill>
                  <a:srgbClr val="2F528F"/>
                </a:solidFill>
                <a:latin typeface="Calibri" panose="020F0502020204030204" pitchFamily="34" charset="0"/>
                <a:cs typeface="Calibri" panose="020F0502020204030204" pitchFamily="34" charset="0"/>
              </a:rPr>
              <a:t>DoDAF</a:t>
            </a:r>
            <a:r>
              <a:rPr lang="en-GB" sz="1100">
                <a:solidFill>
                  <a:srgbClr val="2F528F"/>
                </a:solidFill>
                <a:latin typeface="Calibri" panose="020F0502020204030204" pitchFamily="34" charset="0"/>
                <a:cs typeface="Calibri" panose="020F0502020204030204" pitchFamily="34" charset="0"/>
              </a:rPr>
              <a:t>.</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8 Customization of Architecture Contents and Metamodel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The TOGAF Framework identifies two central concepts: a Content Framework and a Content Metamodel. The TOGAF Content Framework describes the types of work products that will be consumed and produced by an EA Capability. A subset of these will be a formal description or architecture description of a system including the components and their inter-relationships. This subset is the Content Metamodel. Both must be customized based upon the purpose of the EA Capability and the enterprise context. </a:t>
            </a:r>
          </a:p>
          <a:p>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An EA Capability focused on supporting decision-making for strategy will use a different set of work products than an EA Capability chartered to support governance of projects. This is a critical distinction. The Content Framework and Content Metamodel should be adjusted to align with the charter of the EA Capability. Further, the links between an EA Capability and other functions within an enterprise, such as finance, compliance, and operations aspects, require the EA Capability to fit-in and fill-out. </a:t>
            </a:r>
          </a:p>
          <a:p>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The TOGAF Content Framework identifies two sets of work products. First, work products that are used by others that impact planning, change governance, and purposeful benefits realization. Second, work products that are used within the EA Capability to produce the first set. An EA Capability produces value in direct relation to the consumed work products that improve planning, change governance, and purposeful benefits realization. </a:t>
            </a:r>
          </a:p>
          <a:p>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Understanding the EA Capability’s information requirements requires the following questions to be answered: </a:t>
            </a:r>
          </a:p>
          <a:p>
            <a:r>
              <a:rPr lang="en-GB" sz="1100" b="0" i="0" u="none" strike="noStrike" baseline="0">
                <a:solidFill>
                  <a:srgbClr val="2F528F"/>
                </a:solidFill>
                <a:latin typeface="Calibri" panose="020F0502020204030204" pitchFamily="34" charset="0"/>
              </a:rPr>
              <a:t> What is the EA Capability’s purpose supporting decision-making and governance? </a:t>
            </a:r>
          </a:p>
          <a:p>
            <a:r>
              <a:rPr lang="en-GB" sz="1100" b="0" i="0" u="none" strike="noStrike" baseline="0">
                <a:solidFill>
                  <a:srgbClr val="2F528F"/>
                </a:solidFill>
                <a:latin typeface="Calibri" panose="020F0502020204030204" pitchFamily="34" charset="0"/>
              </a:rPr>
              <a:t>... CONTINUES ... SEE REFERENCE SPECIFIED</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a:t>
            </a:fld>
            <a:endParaRPr lang="en-GB">
              <a:latin typeface="Calibri" panose="020F0502020204030204" pitchFamily="34" charset="0"/>
            </a:endParaRPr>
          </a:p>
        </p:txBody>
      </p:sp>
    </p:spTree>
    <p:extLst>
      <p:ext uri="{BB962C8B-B14F-4D97-AF65-F5344CB8AC3E}">
        <p14:creationId xmlns:p14="http://schemas.microsoft.com/office/powerpoint/2010/main" val="315238865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4.4a : Explain how to apply Phase B and how it contributes to the architecture development work.
See : TOGAF® Standard – Architecture Development Method : Page 43 : §4.3</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Objectives</a:t>
            </a:r>
          </a:p>
          <a:p>
            <a:pPr>
              <a:lnSpc>
                <a:spcPct val="110000"/>
              </a:lnSpc>
              <a:spcBef>
                <a:spcPct val="0"/>
              </a:spcBef>
            </a:pPr>
            <a:r>
              <a:rPr lang="en-US">
                <a:solidFill>
                  <a:srgbClr val="2F528F"/>
                </a:solidFill>
                <a:latin typeface="Calibri" panose="020F0502020204030204" pitchFamily="34" charset="0"/>
              </a:rPr>
              <a:t>Develop the Target Business Architecture that describes how the enterprise needs to operate to achieve the business goals, and respond to the strategic drivers set out in the Architecture Vision in a way that addresses the Statement of Architecture Work and stakeholder concerns.</a:t>
            </a:r>
            <a:endParaRPr lang="en-GB">
              <a:solidFill>
                <a:srgbClr val="2F528F"/>
              </a:solidFill>
              <a:latin typeface="Calibri" panose="020F0502020204030204" pitchFamily="34" charset="0"/>
            </a:endParaRPr>
          </a:p>
          <a:p>
            <a:pPr>
              <a:lnSpc>
                <a:spcPct val="110000"/>
              </a:lnSpc>
              <a:spcBef>
                <a:spcPct val="0"/>
              </a:spcBef>
            </a:pPr>
            <a:r>
              <a:rPr lang="en-GB">
                <a:solidFill>
                  <a:srgbClr val="2F528F"/>
                </a:solidFill>
                <a:latin typeface="Calibri" panose="020F0502020204030204" pitchFamily="34" charset="0"/>
              </a:rPr>
              <a:t>Identify candidate Architecture Roadmap components based upon gaps between the Baseline and Target Business Architectures.</a:t>
            </a:r>
            <a:endParaRPr lang="en-US">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4.3 Steps</a:t>
            </a:r>
          </a:p>
          <a:p>
            <a:r>
              <a:rPr lang="en-GB">
                <a:solidFill>
                  <a:srgbClr val="2F528F"/>
                </a:solidFill>
                <a:latin typeface="Calibri" panose="020F0502020204030204" pitchFamily="34" charset="0"/>
              </a:rPr>
              <a:t>The level of detail addressed in Phase B will depend on the scope and goals of the overall architecture effort.</a:t>
            </a:r>
          </a:p>
          <a:p>
            <a:r>
              <a:rPr lang="en-GB">
                <a:solidFill>
                  <a:srgbClr val="2F528F"/>
                </a:solidFill>
                <a:latin typeface="Calibri" panose="020F0502020204030204" pitchFamily="34" charset="0"/>
              </a:rPr>
              <a:t>New models characterizing the needs of the business will need to be deﬁned in detail during Phase B. Existing business artifacts to be carried over and supported in the target environment</a:t>
            </a:r>
          </a:p>
          <a:p>
            <a:r>
              <a:rPr lang="en-GB">
                <a:solidFill>
                  <a:srgbClr val="2F528F"/>
                </a:solidFill>
                <a:latin typeface="Calibri" panose="020F0502020204030204" pitchFamily="34" charset="0"/>
              </a:rPr>
              <a:t>These may already have been adequately deﬁned in previous architectural work; but, if not, they too will need to be deﬁned in Phase B.</a:t>
            </a:r>
          </a:p>
          <a:p>
            <a:r>
              <a:rPr lang="en-GB">
                <a:solidFill>
                  <a:srgbClr val="2F528F"/>
                </a:solidFill>
                <a:latin typeface="Calibri" panose="020F0502020204030204" pitchFamily="34" charset="0"/>
              </a:rPr>
              <a:t>The order of the steps in Phase B, as well as the time at which they are formally started and completed, should be adapted to the situation at hand, in accordance with the established Architecture Governance. In particular ,determine whether in this situation it is appropriate to conduct Baseline or Target Architecture development ﬁrst, as described in the TOGAF Standard</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Applying the ADM.</a:t>
            </a:r>
          </a:p>
          <a:p>
            <a:r>
              <a:rPr lang="en-GB">
                <a:solidFill>
                  <a:srgbClr val="2F528F"/>
                </a:solidFill>
                <a:latin typeface="Calibri" panose="020F0502020204030204" pitchFamily="34" charset="0"/>
              </a:rPr>
              <a:t>All activities that have been initiated in these steps should be closed during the Finalize the Business Architecture step (see Section 4.3.8). The documentation generated from these steps must be formally published in the Create/Update the Architecture Deﬁnition Document step (see Section 4.3.9).</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80</a:t>
            </a:fld>
            <a:endParaRPr lang="en-GB">
              <a:latin typeface="Calibri" panose="020F0502020204030204" pitchFamily="34" charset="0"/>
            </a:endParaRPr>
          </a:p>
        </p:txBody>
      </p:sp>
    </p:spTree>
    <p:extLst>
      <p:ext uri="{BB962C8B-B14F-4D97-AF65-F5344CB8AC3E}">
        <p14:creationId xmlns:p14="http://schemas.microsoft.com/office/powerpoint/2010/main" val="64111371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4.4a : Explain how to apply Phase B and how it contributes to the architecture development work.
See : TOGAF® Standard – Architecture Development Method : Page 43 : §4.3</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Approach</a:t>
            </a:r>
          </a:p>
          <a:p>
            <a:pPr marL="309285" indent="-309285">
              <a:buFont typeface="Courier New" panose="02070309020205020404" pitchFamily="49" charset="0"/>
              <a:buChar char="o"/>
            </a:pPr>
            <a:r>
              <a:rPr lang="en-US">
                <a:solidFill>
                  <a:srgbClr val="2F528F"/>
                </a:solidFill>
                <a:latin typeface="Calibri" panose="020F0502020204030204" pitchFamily="34" charset="0"/>
              </a:rPr>
              <a:t>Knowledge of the Business Architecture is a prerequisite for architecture work in the other domains (Data, Applications, Technology): </a:t>
            </a:r>
          </a:p>
          <a:p>
            <a:pPr marL="1051573" lvl="1" indent="-309285">
              <a:buFont typeface="Arial" panose="020B0604020202020204" pitchFamily="34" charset="0"/>
              <a:buChar char="•"/>
            </a:pPr>
            <a:r>
              <a:rPr lang="en-US">
                <a:solidFill>
                  <a:srgbClr val="2F528F"/>
                </a:solidFill>
                <a:latin typeface="Calibri" panose="020F0502020204030204" pitchFamily="34" charset="0"/>
              </a:rPr>
              <a:t>And so is the first activity that needs to be undertaken.</a:t>
            </a:r>
          </a:p>
          <a:p>
            <a:pPr marL="309285" indent="-309285">
              <a:buFont typeface="Courier New" panose="02070309020205020404" pitchFamily="49" charset="0"/>
              <a:buChar char="o"/>
            </a:pPr>
            <a:r>
              <a:rPr lang="en-US">
                <a:solidFill>
                  <a:srgbClr val="2F528F"/>
                </a:solidFill>
                <a:latin typeface="Calibri" panose="020F0502020204030204" pitchFamily="34" charset="0"/>
              </a:rPr>
              <a:t>Business Strategy defines what to achieve </a:t>
            </a:r>
          </a:p>
          <a:p>
            <a:pPr marL="309285" indent="-309285">
              <a:buFont typeface="Courier New" panose="02070309020205020404" pitchFamily="49" charset="0"/>
              <a:buChar char="o"/>
            </a:pPr>
            <a:r>
              <a:rPr lang="en-US">
                <a:solidFill>
                  <a:srgbClr val="2F528F"/>
                </a:solidFill>
                <a:latin typeface="Calibri" panose="020F0502020204030204" pitchFamily="34" charset="0"/>
              </a:rPr>
              <a:t>Business Architecture describes how to achieve it</a:t>
            </a:r>
          </a:p>
          <a:p>
            <a:pPr marL="309285" indent="-309285">
              <a:buFont typeface="Courier New" panose="02070309020205020404" pitchFamily="49" charset="0"/>
              <a:buChar char="o"/>
            </a:pPr>
            <a:r>
              <a:rPr lang="en-GB">
                <a:solidFill>
                  <a:srgbClr val="2F528F"/>
                </a:solidFill>
                <a:latin typeface="Calibri" panose="020F0502020204030204" pitchFamily="34" charset="0"/>
              </a:rPr>
              <a:t>This Phase is often required to demonstrate the business value of subsequent work to key stakeholders: </a:t>
            </a:r>
          </a:p>
          <a:p>
            <a:pPr marL="1051573" lvl="1" indent="-309285">
              <a:buFont typeface="Arial" panose="020B0604020202020204" pitchFamily="34" charset="0"/>
              <a:buChar char="•"/>
            </a:pPr>
            <a:r>
              <a:rPr lang="en-GB">
                <a:solidFill>
                  <a:srgbClr val="2F528F"/>
                </a:solidFill>
                <a:latin typeface="Calibri" panose="020F0502020204030204" pitchFamily="34" charset="0"/>
              </a:rPr>
              <a:t>Scope depends on existing strategy and planning</a:t>
            </a:r>
          </a:p>
          <a:p>
            <a:pPr marL="1051573" lvl="1" indent="-309285">
              <a:buFont typeface="Arial" panose="020B0604020202020204" pitchFamily="34" charset="0"/>
              <a:buChar char="•"/>
            </a:pPr>
            <a:r>
              <a:rPr lang="en-GB">
                <a:solidFill>
                  <a:srgbClr val="2F528F"/>
                </a:solidFill>
                <a:latin typeface="Calibri" panose="020F0502020204030204" pitchFamily="34" charset="0"/>
              </a:rPr>
              <a:t>Update and verify bridge between high-level business drivers, strategy, and goals on the one hand, and specific business requirements </a:t>
            </a:r>
          </a:p>
          <a:p>
            <a:pPr marL="1051573" lvl="1" indent="-309285">
              <a:buFont typeface="Arial" panose="020B0604020202020204" pitchFamily="34" charset="0"/>
              <a:buChar char="•"/>
            </a:pPr>
            <a:r>
              <a:rPr lang="en-GB">
                <a:solidFill>
                  <a:srgbClr val="2F528F"/>
                </a:solidFill>
                <a:latin typeface="Calibri" panose="020F0502020204030204" pitchFamily="34" charset="0"/>
              </a:rPr>
              <a:t>Existing architecture discovery must include all relevant detail</a:t>
            </a:r>
          </a:p>
          <a:p>
            <a:pPr marL="309285" indent="-309285">
              <a:buFont typeface="Courier New" panose="02070309020205020404" pitchFamily="49" charset="0"/>
              <a:buChar char="o"/>
            </a:pPr>
            <a:r>
              <a:rPr lang="en-GB">
                <a:solidFill>
                  <a:srgbClr val="2F528F"/>
                </a:solidFill>
                <a:latin typeface="Calibri" panose="020F0502020204030204" pitchFamily="34" charset="0"/>
              </a:rPr>
              <a:t>If there is no existing strategy or planning:</a:t>
            </a:r>
          </a:p>
          <a:p>
            <a:pPr marL="1051573" lvl="1" indent="-309285">
              <a:buFont typeface="Arial" panose="020B0604020202020204" pitchFamily="34" charset="0"/>
              <a:buChar char="•"/>
            </a:pPr>
            <a:r>
              <a:rPr lang="en-GB">
                <a:solidFill>
                  <a:srgbClr val="2F528F"/>
                </a:solidFill>
                <a:latin typeface="Calibri" panose="020F0502020204030204" pitchFamily="34" charset="0"/>
              </a:rPr>
              <a:t>Identify any existing architecture definitions, then verify and update</a:t>
            </a:r>
          </a:p>
          <a:p>
            <a:pPr marL="1051573" lvl="1" indent="-309285">
              <a:buFont typeface="Arial" panose="020B0604020202020204" pitchFamily="34" charset="0"/>
              <a:buChar char="•"/>
            </a:pPr>
            <a:r>
              <a:rPr lang="en-GB">
                <a:solidFill>
                  <a:srgbClr val="2F528F"/>
                </a:solidFill>
                <a:latin typeface="Calibri" panose="020F0502020204030204" pitchFamily="34" charset="0"/>
              </a:rPr>
              <a:t>New process definitions may require detailed work</a:t>
            </a:r>
          </a:p>
          <a:p>
            <a:pPr marL="309285" indent="-309285">
              <a:buFont typeface="Courier New" panose="02070309020205020404" pitchFamily="49" charset="0"/>
              <a:buChar char="o"/>
            </a:pPr>
            <a:r>
              <a:rPr lang="en-GB">
                <a:solidFill>
                  <a:srgbClr val="2F528F"/>
                </a:solidFill>
                <a:latin typeface="Calibri" panose="020F0502020204030204" pitchFamily="34" charset="0"/>
              </a:rPr>
              <a:t>In both cases, use business scenarios to identify key business objectives and processes</a:t>
            </a:r>
          </a:p>
          <a:p>
            <a:endParaRPr lang="en-GB" b="1">
              <a:solidFill>
                <a:srgbClr val="2F528F"/>
              </a:solidFill>
              <a:latin typeface="Calibri" panose="020F0502020204030204" pitchFamily="34" charset="0"/>
            </a:endParaRPr>
          </a:p>
          <a:p>
            <a:r>
              <a:rPr lang="en-GB" b="1">
                <a:solidFill>
                  <a:srgbClr val="2F528F"/>
                </a:solidFill>
                <a:latin typeface="Calibri" panose="020F0502020204030204" pitchFamily="34" charset="0"/>
              </a:rPr>
              <a:t>4.3 Steps</a:t>
            </a:r>
          </a:p>
          <a:p>
            <a:r>
              <a:rPr lang="en-GB">
                <a:solidFill>
                  <a:srgbClr val="2F528F"/>
                </a:solidFill>
                <a:latin typeface="Calibri" panose="020F0502020204030204" pitchFamily="34" charset="0"/>
              </a:rPr>
              <a:t>The level of detail addressed in Phase B will depend on the scope and goals of the overall architecture effort.</a:t>
            </a:r>
          </a:p>
          <a:p>
            <a:r>
              <a:rPr lang="en-GB">
                <a:solidFill>
                  <a:srgbClr val="2F528F"/>
                </a:solidFill>
                <a:latin typeface="Calibri" panose="020F0502020204030204" pitchFamily="34" charset="0"/>
              </a:rPr>
              <a:t>New models characterizing the needs of the business will need to be deﬁned in detail during Phase B. Existing business artifacts to be carried over and supported in the target environment may already have been adequately deﬁned in previous architectural work; but, if not, they too will need to be deﬁned in Phase B.</a:t>
            </a:r>
          </a:p>
          <a:p>
            <a:r>
              <a:rPr lang="en-GB">
                <a:solidFill>
                  <a:srgbClr val="2F528F"/>
                </a:solidFill>
                <a:latin typeface="Calibri" panose="020F0502020204030204" pitchFamily="34" charset="0"/>
              </a:rPr>
              <a:t>The order of the steps in Phase B as well as the time at which they are formally started and completed should be adapted to the situation at hand, in accordance with the established Architecture Governance. In particular, determine whether in this situation it is appropriate to conduct Baseline or Target Architecture development ﬁrst, as described in the TOGAF Standard</a:t>
            </a:r>
          </a:p>
          <a:p>
            <a:endParaRPr lang="en-GB">
              <a:solidFill>
                <a:srgbClr val="2F528F"/>
              </a:solidFill>
              <a:latin typeface="Calibri" panose="020F0502020204030204" pitchFamily="34" charset="0"/>
            </a:endParaRPr>
          </a:p>
          <a:p>
            <a:r>
              <a:rPr lang="en-GB">
                <a:solidFill>
                  <a:srgbClr val="2F528F"/>
                </a:solidFill>
                <a:latin typeface="Calibri" panose="020F0502020204030204" pitchFamily="34" charset="0"/>
              </a:rPr>
              <a:t>Applying the ADM.</a:t>
            </a:r>
          </a:p>
          <a:p>
            <a:r>
              <a:rPr lang="en-GB">
                <a:solidFill>
                  <a:srgbClr val="2F528F"/>
                </a:solidFill>
                <a:latin typeface="Calibri" panose="020F0502020204030204" pitchFamily="34" charset="0"/>
              </a:rPr>
              <a:t>All activities that have been initiated in these steps should be closed during the Finalize the Business Architecture step (see Section 4.3.8). The documentation generated from these steps must be formally published in the Create/Update the Architecture Deﬁnition Document step (see Section 4.3.9).</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81</a:t>
            </a:fld>
            <a:endParaRPr lang="en-GB">
              <a:latin typeface="Calibri" panose="020F0502020204030204" pitchFamily="34" charset="0"/>
            </a:endParaRPr>
          </a:p>
        </p:txBody>
      </p:sp>
    </p:spTree>
    <p:extLst>
      <p:ext uri="{BB962C8B-B14F-4D97-AF65-F5344CB8AC3E}">
        <p14:creationId xmlns:p14="http://schemas.microsoft.com/office/powerpoint/2010/main" val="23558337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pPr defTabSz="989715">
              <a:defRPr/>
            </a:pPr>
            <a:r>
              <a:rPr lang="en-GB">
                <a:solidFill>
                  <a:srgbClr val="2F528F"/>
                </a:solidFill>
                <a:latin typeface="Calibri" panose="020F0502020204030204" pitchFamily="34" charset="0"/>
              </a:rPr>
              <a:t>Þ M-57</a:t>
            </a:r>
          </a:p>
          <a:p>
            <a:r>
              <a:rPr lang="en-GB">
                <a:solidFill>
                  <a:srgbClr val="2F528F"/>
                </a:solidFill>
                <a:latin typeface="Calibri" panose="020F0502020204030204" pitchFamily="34" charset="0"/>
              </a:rPr>
              <a:t>Level=2 : L.O.= 4.4a : Explain how to apply Phase B and how it contributes to the architecture development work.
See : TOGAF® Standard – Architecture Development Method : Page 43 : §4.3</a:t>
            </a:r>
          </a:p>
          <a:p>
            <a:endParaRPr lang="en-GB">
              <a:solidFill>
                <a:srgbClr val="2F528F"/>
              </a:solidFill>
              <a:latin typeface="Calibri" panose="020F0502020204030204" pitchFamily="34" charset="0"/>
            </a:endParaRPr>
          </a:p>
          <a:p>
            <a:r>
              <a:rPr lang="en-GB" b="1">
                <a:solidFill>
                  <a:srgbClr val="2F528F"/>
                </a:solidFill>
                <a:latin typeface="Calibri" panose="020F0502020204030204" pitchFamily="34" charset="0"/>
              </a:rPr>
              <a:t>4.2.2 Non-Architectural Inputs</a:t>
            </a:r>
          </a:p>
          <a:p>
            <a:r>
              <a:rPr lang="en-GB">
                <a:solidFill>
                  <a:srgbClr val="2F528F"/>
                </a:solidFill>
                <a:latin typeface="Calibri" panose="020F0502020204030204" pitchFamily="34" charset="0"/>
              </a:rPr>
              <a:t>■Request for Architecture Work (see the TOGAF Standard — Architecture Content)</a:t>
            </a:r>
          </a:p>
          <a:p>
            <a:r>
              <a:rPr lang="en-GB">
                <a:solidFill>
                  <a:srgbClr val="2F528F"/>
                </a:solidFill>
                <a:latin typeface="Calibri" panose="020F0502020204030204" pitchFamily="34" charset="0"/>
              </a:rPr>
              <a:t>■Business principles, business goals, and business drivers (see the TOGAF Standard —</a:t>
            </a:r>
          </a:p>
          <a:p>
            <a:r>
              <a:rPr lang="en-GB">
                <a:solidFill>
                  <a:srgbClr val="2F528F"/>
                </a:solidFill>
                <a:latin typeface="Calibri" panose="020F0502020204030204" pitchFamily="34" charset="0"/>
              </a:rPr>
              <a:t>Architecture Content)</a:t>
            </a:r>
          </a:p>
          <a:p>
            <a:r>
              <a:rPr lang="en-GB">
                <a:solidFill>
                  <a:srgbClr val="2F528F"/>
                </a:solidFill>
                <a:latin typeface="Calibri" panose="020F0502020204030204" pitchFamily="34" charset="0"/>
              </a:rPr>
              <a:t>■Capability Assessment (see the TOGAF Standard — Architecture Content)</a:t>
            </a:r>
          </a:p>
          <a:p>
            <a:r>
              <a:rPr lang="en-GB">
                <a:solidFill>
                  <a:srgbClr val="2F528F"/>
                </a:solidFill>
                <a:latin typeface="Calibri" panose="020F0502020204030204" pitchFamily="34" charset="0"/>
              </a:rPr>
              <a:t>■Communications Plan (see the TOGAF Standard — Architecture Content)</a:t>
            </a:r>
          </a:p>
          <a:p>
            <a:r>
              <a:rPr lang="en-GB" b="1">
                <a:solidFill>
                  <a:srgbClr val="2F528F"/>
                </a:solidFill>
                <a:latin typeface="Calibri" panose="020F0502020204030204" pitchFamily="34" charset="0"/>
              </a:rPr>
              <a:t>4.2.3 Architectural Inputs</a:t>
            </a:r>
          </a:p>
          <a:p>
            <a:r>
              <a:rPr lang="en-GB">
                <a:solidFill>
                  <a:srgbClr val="2F528F"/>
                </a:solidFill>
                <a:latin typeface="Calibri" panose="020F0502020204030204" pitchFamily="34" charset="0"/>
              </a:rPr>
              <a:t>■Organizational Model for Enterprise Architecture (see the TOGAF Standard — Architecture</a:t>
            </a:r>
          </a:p>
          <a:p>
            <a:r>
              <a:rPr lang="en-GB">
                <a:solidFill>
                  <a:srgbClr val="2F528F"/>
                </a:solidFill>
                <a:latin typeface="Calibri" panose="020F0502020204030204" pitchFamily="34" charset="0"/>
              </a:rPr>
              <a:t>Content), including:</a:t>
            </a:r>
          </a:p>
          <a:p>
            <a:r>
              <a:rPr lang="en-GB">
                <a:solidFill>
                  <a:srgbClr val="2F528F"/>
                </a:solidFill>
                <a:latin typeface="Calibri" panose="020F0502020204030204" pitchFamily="34" charset="0"/>
              </a:rPr>
              <a:t>—Scope of organizations impacted</a:t>
            </a:r>
          </a:p>
          <a:p>
            <a:r>
              <a:rPr lang="en-GB">
                <a:solidFill>
                  <a:srgbClr val="2F528F"/>
                </a:solidFill>
                <a:latin typeface="Calibri" panose="020F0502020204030204" pitchFamily="34" charset="0"/>
              </a:rPr>
              <a:t>—Maturity assessment, gaps, and resolution approach</a:t>
            </a:r>
          </a:p>
          <a:p>
            <a:r>
              <a:rPr lang="en-GB">
                <a:solidFill>
                  <a:srgbClr val="2F528F"/>
                </a:solidFill>
                <a:latin typeface="Calibri" panose="020F0502020204030204" pitchFamily="34" charset="0"/>
              </a:rPr>
              <a:t>—Roles and responsibilities for architecture team(s)</a:t>
            </a:r>
          </a:p>
          <a:p>
            <a:r>
              <a:rPr lang="en-GB">
                <a:solidFill>
                  <a:srgbClr val="2F528F"/>
                </a:solidFill>
                <a:latin typeface="Calibri" panose="020F0502020204030204" pitchFamily="34" charset="0"/>
              </a:rPr>
              <a:t>—Constraints on architecture work</a:t>
            </a:r>
          </a:p>
          <a:p>
            <a:r>
              <a:rPr lang="en-GB">
                <a:solidFill>
                  <a:srgbClr val="2F528F"/>
                </a:solidFill>
                <a:latin typeface="Calibri" panose="020F0502020204030204" pitchFamily="34" charset="0"/>
              </a:rPr>
              <a:t>—Budget requirements</a:t>
            </a:r>
          </a:p>
          <a:p>
            <a:r>
              <a:rPr lang="en-GB">
                <a:solidFill>
                  <a:srgbClr val="2F528F"/>
                </a:solidFill>
                <a:latin typeface="Calibri" panose="020F0502020204030204" pitchFamily="34" charset="0"/>
              </a:rPr>
              <a:t>—Governance and support strategy</a:t>
            </a:r>
          </a:p>
          <a:p>
            <a:r>
              <a:rPr lang="en-GB">
                <a:solidFill>
                  <a:srgbClr val="2F528F"/>
                </a:solidFill>
                <a:latin typeface="Calibri" panose="020F0502020204030204" pitchFamily="34" charset="0"/>
              </a:rPr>
              <a:t>■Tailored Architecture Framework (see the TOGAF Standard — Architecture Content),</a:t>
            </a:r>
          </a:p>
          <a:p>
            <a:r>
              <a:rPr lang="en-GB">
                <a:solidFill>
                  <a:srgbClr val="2F528F"/>
                </a:solidFill>
                <a:latin typeface="Calibri" panose="020F0502020204030204" pitchFamily="34" charset="0"/>
              </a:rPr>
              <a:t>including:</a:t>
            </a:r>
          </a:p>
          <a:p>
            <a:r>
              <a:rPr lang="en-GB">
                <a:solidFill>
                  <a:srgbClr val="2F528F"/>
                </a:solidFill>
                <a:latin typeface="Calibri" panose="020F0502020204030204" pitchFamily="34" charset="0"/>
              </a:rPr>
              <a:t>—Tailored architecture method</a:t>
            </a:r>
          </a:p>
          <a:p>
            <a:r>
              <a:rPr lang="en-GB">
                <a:solidFill>
                  <a:srgbClr val="2F528F"/>
                </a:solidFill>
                <a:latin typeface="Calibri" panose="020F0502020204030204" pitchFamily="34" charset="0"/>
              </a:rPr>
              <a:t>—Tailored architecture content (deliverables and artifacts)</a:t>
            </a:r>
          </a:p>
          <a:p>
            <a:r>
              <a:rPr lang="en-GB">
                <a:solidFill>
                  <a:srgbClr val="2F528F"/>
                </a:solidFill>
                <a:latin typeface="Calibri" panose="020F0502020204030204" pitchFamily="34" charset="0"/>
              </a:rPr>
              <a:t>—Conﬁgured and deployed tools</a:t>
            </a:r>
          </a:p>
          <a:p>
            <a:r>
              <a:rPr lang="en-GB">
                <a:solidFill>
                  <a:srgbClr val="2F528F"/>
                </a:solidFill>
                <a:latin typeface="Calibri" panose="020F0502020204030204" pitchFamily="34" charset="0"/>
              </a:rPr>
              <a:t>■Approved Statement of Architecture Work (see the TOGAF Standard — Architecture</a:t>
            </a:r>
          </a:p>
          <a:p>
            <a:r>
              <a:rPr lang="en-GB">
                <a:solidFill>
                  <a:srgbClr val="2F528F"/>
                </a:solidFill>
                <a:latin typeface="Calibri" panose="020F0502020204030204" pitchFamily="34" charset="0"/>
              </a:rPr>
              <a:t>Content)</a:t>
            </a:r>
          </a:p>
          <a:p>
            <a:r>
              <a:rPr lang="en-GB">
                <a:solidFill>
                  <a:srgbClr val="2F528F"/>
                </a:solidFill>
                <a:latin typeface="Calibri" panose="020F0502020204030204" pitchFamily="34" charset="0"/>
              </a:rPr>
              <a:t>■Architecture Principles (see the TOGAF Standard — Architecture Content), including</a:t>
            </a:r>
          </a:p>
          <a:p>
            <a:r>
              <a:rPr lang="en-GB">
                <a:solidFill>
                  <a:srgbClr val="2F528F"/>
                </a:solidFill>
                <a:latin typeface="Calibri" panose="020F0502020204030204" pitchFamily="34" charset="0"/>
              </a:rPr>
              <a:t>business principles, when pre-existing</a:t>
            </a:r>
          </a:p>
          <a:p>
            <a:r>
              <a:rPr lang="en-GB">
                <a:solidFill>
                  <a:srgbClr val="2F528F"/>
                </a:solidFill>
                <a:latin typeface="Calibri" panose="020F0502020204030204" pitchFamily="34" charset="0"/>
              </a:rPr>
              <a:t>■Enterprise Continuum (see the TOGAF Standard — Architecture Content)</a:t>
            </a:r>
          </a:p>
          <a:p>
            <a:r>
              <a:rPr lang="en-GB">
                <a:solidFill>
                  <a:srgbClr val="2F528F"/>
                </a:solidFill>
                <a:latin typeface="Calibri" panose="020F0502020204030204" pitchFamily="34" charset="0"/>
              </a:rPr>
              <a:t>■Architecture Repository(see the TOGAF Standard — Architecture Content), including:</a:t>
            </a:r>
          </a:p>
          <a:p>
            <a:r>
              <a:rPr lang="en-GB">
                <a:solidFill>
                  <a:srgbClr val="2F528F"/>
                </a:solidFill>
                <a:latin typeface="Calibri" panose="020F0502020204030204" pitchFamily="34" charset="0"/>
              </a:rPr>
              <a:t>—Re-usable building blocks</a:t>
            </a:r>
          </a:p>
          <a:p>
            <a:r>
              <a:rPr lang="en-GB">
                <a:solidFill>
                  <a:srgbClr val="2F528F"/>
                </a:solidFill>
                <a:latin typeface="Calibri" panose="020F0502020204030204" pitchFamily="34" charset="0"/>
              </a:rPr>
              <a:t>—Publicly available reference models</a:t>
            </a:r>
          </a:p>
          <a:p>
            <a:r>
              <a:rPr lang="en-GB">
                <a:solidFill>
                  <a:srgbClr val="2F528F"/>
                </a:solidFill>
                <a:latin typeface="Calibri" panose="020F0502020204030204" pitchFamily="34" charset="0"/>
              </a:rPr>
              <a:t>—Organization-speciﬁc reference models</a:t>
            </a:r>
          </a:p>
          <a:p>
            <a:r>
              <a:rPr lang="en-GB">
                <a:solidFill>
                  <a:srgbClr val="2F528F"/>
                </a:solidFill>
                <a:latin typeface="Calibri" panose="020F0502020204030204" pitchFamily="34" charset="0"/>
              </a:rPr>
              <a:t>—Organization standards</a:t>
            </a:r>
          </a:p>
          <a:p>
            <a:r>
              <a:rPr lang="en-GB">
                <a:solidFill>
                  <a:srgbClr val="2F528F"/>
                </a:solidFill>
                <a:latin typeface="Calibri" panose="020F0502020204030204" pitchFamily="34" charset="0"/>
              </a:rPr>
              <a:t>■Architecture Vision (see the TOGAF Standard — Architecture Content), including:</a:t>
            </a:r>
          </a:p>
          <a:p>
            <a:r>
              <a:rPr lang="en-GB">
                <a:solidFill>
                  <a:srgbClr val="2F528F"/>
                </a:solidFill>
                <a:latin typeface="Calibri" panose="020F0502020204030204" pitchFamily="34" charset="0"/>
              </a:rPr>
              <a:t>—Problem description</a:t>
            </a:r>
          </a:p>
          <a:p>
            <a:r>
              <a:rPr lang="en-GB">
                <a:solidFill>
                  <a:srgbClr val="2F528F"/>
                </a:solidFill>
                <a:latin typeface="Calibri" panose="020F0502020204030204" pitchFamily="34" charset="0"/>
              </a:rPr>
              <a:t>—Objective of the Statement of Architecture Work</a:t>
            </a:r>
          </a:p>
          <a:p>
            <a:r>
              <a:rPr lang="en-GB">
                <a:solidFill>
                  <a:srgbClr val="2F528F"/>
                </a:solidFill>
                <a:latin typeface="Calibri" panose="020F0502020204030204" pitchFamily="34" charset="0"/>
              </a:rPr>
              <a:t>—Summary views</a:t>
            </a:r>
          </a:p>
          <a:p>
            <a:r>
              <a:rPr lang="en-GB">
                <a:solidFill>
                  <a:srgbClr val="2F528F"/>
                </a:solidFill>
                <a:latin typeface="Calibri" panose="020F0502020204030204" pitchFamily="34" charset="0"/>
              </a:rPr>
              <a:t>—Business Scenario (optional)</a:t>
            </a:r>
          </a:p>
          <a:p>
            <a:r>
              <a:rPr lang="en-GB">
                <a:solidFill>
                  <a:srgbClr val="2F528F"/>
                </a:solidFill>
                <a:latin typeface="Calibri" panose="020F0502020204030204" pitchFamily="34" charset="0"/>
              </a:rPr>
              <a:t>... CONTINUES ... SEE REFERENCE SPECIFIED</a:t>
            </a:r>
          </a:p>
          <a:p>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82</a:t>
            </a:fld>
            <a:endParaRPr lang="en-GB">
              <a:latin typeface="Calibri" panose="020F0502020204030204" pitchFamily="34" charset="0"/>
            </a:endParaRPr>
          </a:p>
        </p:txBody>
      </p:sp>
    </p:spTree>
    <p:extLst>
      <p:ext uri="{BB962C8B-B14F-4D97-AF65-F5344CB8AC3E}">
        <p14:creationId xmlns:p14="http://schemas.microsoft.com/office/powerpoint/2010/main" val="25751249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latin typeface="Calibri" panose="020F0502020204030204" pitchFamily="34" charset="0"/>
              </a:rPr>
              <a:t>Level=2 : L.O.= 4.4a : Explain how to apply Phase B and how it contributes to the architecture development work.
See : TOGAF® Standard – Architecture Development Method : Page 43 : §4.3</a:t>
            </a:r>
          </a:p>
          <a:p>
            <a:pPr defTabSz="989715">
              <a:defRPr/>
            </a:pPr>
            <a:endParaRPr lang="en-GB">
              <a:solidFill>
                <a:srgbClr val="2F528F"/>
              </a:solidFill>
              <a:latin typeface="Calibri" panose="020F0502020204030204" pitchFamily="34" charset="0"/>
            </a:endParaRPr>
          </a:p>
          <a:p>
            <a:pPr defTabSz="989715">
              <a:defRPr/>
            </a:pPr>
            <a:r>
              <a:rPr lang="en-GB" b="1">
                <a:solidFill>
                  <a:srgbClr val="2F528F"/>
                </a:solidFill>
                <a:latin typeface="Calibri" panose="020F0502020204030204" pitchFamily="34" charset="0"/>
              </a:rPr>
              <a:t>Steps</a:t>
            </a:r>
          </a:p>
          <a:p>
            <a:r>
              <a:rPr lang="en-GB">
                <a:solidFill>
                  <a:srgbClr val="2F528F"/>
                </a:solidFill>
                <a:latin typeface="Calibri" panose="020F0502020204030204" pitchFamily="34" charset="0"/>
              </a:rPr>
              <a:t>The TOGAF® Standard includes a generic set of Steps.</a:t>
            </a:r>
          </a:p>
          <a:p>
            <a:r>
              <a:rPr lang="en-GB">
                <a:solidFill>
                  <a:srgbClr val="2F528F"/>
                </a:solidFill>
                <a:latin typeface="Calibri" panose="020F0502020204030204" pitchFamily="34" charset="0"/>
              </a:rPr>
              <a:t>The main benefits of having ‘tick lists’ are threefold:</a:t>
            </a:r>
          </a:p>
          <a:p>
            <a:pPr marL="371143" indent="-371143">
              <a:spcBef>
                <a:spcPts val="650"/>
              </a:spcBef>
              <a:buAutoNum type="arabicPeriod"/>
            </a:pPr>
            <a:r>
              <a:rPr lang="en-GB">
                <a:solidFill>
                  <a:srgbClr val="2F528F"/>
                </a:solidFill>
                <a:latin typeface="Calibri" panose="020F0502020204030204" pitchFamily="34" charset="0"/>
              </a:rPr>
              <a:t>You can see clearly what must be done and organize resource accordingly</a:t>
            </a:r>
          </a:p>
          <a:p>
            <a:pPr marL="371143" indent="-371143">
              <a:spcBef>
                <a:spcPts val="650"/>
              </a:spcBef>
              <a:buAutoNum type="arabicPeriod"/>
            </a:pPr>
            <a:r>
              <a:rPr lang="en-GB">
                <a:solidFill>
                  <a:srgbClr val="2F528F"/>
                </a:solidFill>
                <a:latin typeface="Calibri" panose="020F0502020204030204" pitchFamily="34" charset="0"/>
              </a:rPr>
              <a:t>Management is less arduous – there is a clear list of what must be done, and to what precision.</a:t>
            </a:r>
          </a:p>
          <a:p>
            <a:pPr marL="371143" indent="-371143">
              <a:spcBef>
                <a:spcPts val="650"/>
              </a:spcBef>
              <a:buAutoNum type="arabicPeriod"/>
            </a:pPr>
            <a:r>
              <a:rPr lang="en-GB">
                <a:solidFill>
                  <a:srgbClr val="2F528F"/>
                </a:solidFill>
                <a:latin typeface="Calibri" panose="020F0502020204030204" pitchFamily="34" charset="0"/>
              </a:rPr>
              <a:t>You clearly know when you have finished.</a:t>
            </a:r>
          </a:p>
          <a:p>
            <a:pPr algn="l"/>
            <a:r>
              <a:rPr lang="en-GB">
                <a:solidFill>
                  <a:srgbClr val="2F528F"/>
                </a:solidFill>
                <a:latin typeface="Calibri" panose="020F0502020204030204" pitchFamily="34" charset="0"/>
                <a:cs typeface="Calibri" panose="020F0502020204030204" pitchFamily="34" charset="0"/>
              </a:rPr>
              <a:t>The TOGAF® Standard generic set of Steps are in the next slide.</a:t>
            </a:r>
          </a:p>
          <a:p>
            <a:pPr algn="l"/>
            <a:r>
              <a:rPr lang="en-GB">
                <a:solidFill>
                  <a:srgbClr val="2F528F"/>
                </a:solidFill>
                <a:latin typeface="Calibri" panose="020F0502020204030204" pitchFamily="34" charset="0"/>
                <a:cs typeface="Calibri" panose="020F0502020204030204" pitchFamily="34" charset="0"/>
              </a:rPr>
              <a:t>This set of Steps is the distillation of tens of thousands of hours of practical EA work in a myriad of firms, in most industries, worldwide.</a:t>
            </a:r>
          </a:p>
          <a:p>
            <a:pPr algn="l"/>
            <a:r>
              <a:rPr lang="en-GB">
                <a:solidFill>
                  <a:srgbClr val="2F528F"/>
                </a:solidFill>
                <a:latin typeface="Calibri" panose="020F0502020204030204" pitchFamily="34" charset="0"/>
                <a:cs typeface="Calibri" panose="020F0502020204030204" pitchFamily="34" charset="0"/>
              </a:rPr>
              <a:t>Probably you should only add to it.</a:t>
            </a:r>
          </a:p>
          <a:p>
            <a:pPr algn="l"/>
            <a:endParaRPr lang="en-GB" sz="1200" b="1">
              <a:solidFill>
                <a:srgbClr val="000000"/>
              </a:solidFill>
              <a:latin typeface="Calibri" panose="020F0502020204030204" pitchFamily="34" charset="0"/>
            </a:endParaRPr>
          </a:p>
          <a:p>
            <a:pPr algn="l"/>
            <a:r>
              <a:rPr lang="en-GB" sz="1200" b="1">
                <a:solidFill>
                  <a:srgbClr val="000000"/>
                </a:solidFill>
                <a:latin typeface="Calibri" panose="020F0502020204030204" pitchFamily="34" charset="0"/>
              </a:rPr>
              <a:t>4.3 Steps</a:t>
            </a:r>
          </a:p>
          <a:p>
            <a:pPr algn="l"/>
            <a:r>
              <a:rPr lang="en-GB" sz="1200">
                <a:solidFill>
                  <a:srgbClr val="000000"/>
                </a:solidFill>
                <a:latin typeface="Calibri" panose="020F0502020204030204" pitchFamily="34" charset="0"/>
              </a:rPr>
              <a:t>The level of detail addressed in Phase B will depend on the scope and goals of the overall architecture effort.</a:t>
            </a:r>
          </a:p>
          <a:p>
            <a:pPr algn="l"/>
            <a:r>
              <a:rPr lang="en-GB" sz="1200">
                <a:solidFill>
                  <a:srgbClr val="000000"/>
                </a:solidFill>
                <a:latin typeface="Calibri" panose="020F0502020204030204" pitchFamily="34" charset="0"/>
              </a:rPr>
              <a:t>New models characterizing the needs of the business will need to be deﬁned in detail during Phase B. Existing business artifacts to be carried over and supported in the target environment</a:t>
            </a:r>
          </a:p>
          <a:p>
            <a:pPr algn="l"/>
            <a:r>
              <a:rPr lang="en-GB" sz="1200">
                <a:solidFill>
                  <a:srgbClr val="000000"/>
                </a:solidFill>
                <a:latin typeface="Calibri" panose="020F0502020204030204" pitchFamily="34" charset="0"/>
              </a:rPr>
              <a:t>These may already have been adequately deﬁned in previous architectural work; but, if not, they too will need to be deﬁned in Phase B.</a:t>
            </a:r>
          </a:p>
          <a:p>
            <a:pPr algn="l"/>
            <a:r>
              <a:rPr lang="en-GB" sz="1200">
                <a:solidFill>
                  <a:srgbClr val="000000"/>
                </a:solidFill>
                <a:latin typeface="Calibri" panose="020F0502020204030204" pitchFamily="34" charset="0"/>
              </a:rPr>
              <a:t>The order of the steps in Phase B as well as the time at which they are formally started and completed should be adapted to the situation at hand, in accordance with the established</a:t>
            </a:r>
          </a:p>
          <a:p>
            <a:pPr algn="l"/>
            <a:endParaRPr lang="en-GB" sz="1200">
              <a:solidFill>
                <a:srgbClr val="000000"/>
              </a:solidFill>
              <a:latin typeface="Calibri" panose="020F0502020204030204" pitchFamily="34" charset="0"/>
            </a:endParaRPr>
          </a:p>
          <a:p>
            <a:pPr algn="l"/>
            <a:r>
              <a:rPr lang="en-GB" sz="1200">
                <a:solidFill>
                  <a:srgbClr val="000000"/>
                </a:solidFill>
                <a:latin typeface="Calibri" panose="020F0502020204030204" pitchFamily="34" charset="0"/>
              </a:rPr>
              <a:t>Architecture Governance. </a:t>
            </a:r>
          </a:p>
          <a:p>
            <a:pPr algn="l"/>
            <a:r>
              <a:rPr lang="en-GB" sz="1200">
                <a:solidFill>
                  <a:srgbClr val="000000"/>
                </a:solidFill>
                <a:latin typeface="Calibri" panose="020F0502020204030204" pitchFamily="34" charset="0"/>
              </a:rPr>
              <a:t>In particular, determine whether in this situation it is appropriate to conduct Baseline or Target Architecture development ﬁrst, as described in the TOGAF Standard</a:t>
            </a:r>
          </a:p>
          <a:p>
            <a:pPr algn="l"/>
            <a:endParaRPr lang="en-GB" sz="1200">
              <a:solidFill>
                <a:srgbClr val="000000"/>
              </a:solidFill>
              <a:latin typeface="Calibri" panose="020F0502020204030204" pitchFamily="34" charset="0"/>
            </a:endParaRPr>
          </a:p>
          <a:p>
            <a:pPr algn="l"/>
            <a:r>
              <a:rPr lang="en-GB" sz="1200">
                <a:solidFill>
                  <a:srgbClr val="000000"/>
                </a:solidFill>
                <a:latin typeface="Calibri" panose="020F0502020204030204" pitchFamily="34" charset="0"/>
              </a:rPr>
              <a:t>Applying the ADM.</a:t>
            </a:r>
          </a:p>
          <a:p>
            <a:pPr algn="l"/>
            <a:r>
              <a:rPr lang="en-GB" sz="1200">
                <a:solidFill>
                  <a:srgbClr val="000000"/>
                </a:solidFill>
                <a:latin typeface="Calibri" panose="020F0502020204030204" pitchFamily="34" charset="0"/>
              </a:rPr>
              <a:t>All activities that have been initiated in these steps should be closed during the Finalize the Business Architecture step (see Section 4.3.8). The documentation generated from these steps must be formally published in the Create/Update the Architecture Deﬁnition Document step (see Section 4.3.9).</a:t>
            </a:r>
          </a:p>
          <a:p>
            <a:pPr marL="371143" indent="-371143">
              <a:spcBef>
                <a:spcPts val="650"/>
              </a:spcBef>
              <a:buAutoNum type="arabicPeriod"/>
            </a:pPr>
            <a:endParaRPr lang="en-GB">
              <a:solidFill>
                <a:srgbClr val="2F528F"/>
              </a:solidFill>
              <a:latin typeface="Calibri" panose="020F0502020204030204" pitchFamily="34" charset="0"/>
            </a:endParaRPr>
          </a:p>
          <a:p>
            <a:pPr defTabSz="989715">
              <a:defRPr/>
            </a:pPr>
            <a:endParaRPr lang="en-GB">
              <a:solidFill>
                <a:srgbClr val="2F528F"/>
              </a:solidFill>
              <a:latin typeface="Calibri" panose="020F0502020204030204" pitchFamily="34" charset="0"/>
            </a:endParaRPr>
          </a:p>
          <a:p>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83</a:t>
            </a:fld>
            <a:endParaRPr lang="en-GB">
              <a:latin typeface="Calibri" panose="020F0502020204030204" pitchFamily="34" charset="0"/>
            </a:endParaRPr>
          </a:p>
        </p:txBody>
      </p:sp>
    </p:spTree>
    <p:extLst>
      <p:ext uri="{BB962C8B-B14F-4D97-AF65-F5344CB8AC3E}">
        <p14:creationId xmlns:p14="http://schemas.microsoft.com/office/powerpoint/2010/main" val="31473005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latin typeface="Calibri" panose="020F0502020204030204" pitchFamily="34" charset="0"/>
              </a:rPr>
              <a:t>Þ R-18
Level=2 : L.O.= 4.1a : Explain the steps applicable to all phases.
See : TOGAF® Series Guide: A Practitioners’ Approach to Developing Enterprise Architecture Following the TOGAF® ADM : Page 56 : §6.3</a:t>
            </a:r>
            <a:endParaRPr lang="en-GB" sz="1900" b="1">
              <a:solidFill>
                <a:srgbClr val="000000"/>
              </a:solidFill>
              <a:latin typeface="Calibri" panose="020F0502020204030204" pitchFamily="34" charset="0"/>
            </a:endParaRPr>
          </a:p>
          <a:p>
            <a:endParaRPr lang="en-GB" sz="1200" b="1">
              <a:solidFill>
                <a:srgbClr val="2F528F"/>
              </a:solidFill>
              <a:latin typeface="Calibri" panose="020F0502020204030204" pitchFamily="34" charset="0"/>
            </a:endParaRPr>
          </a:p>
          <a:p>
            <a:r>
              <a:rPr lang="en-GB" sz="1200" b="1">
                <a:solidFill>
                  <a:srgbClr val="2F528F"/>
                </a:solidFill>
                <a:latin typeface="Calibri" panose="020F0502020204030204" pitchFamily="34" charset="0"/>
              </a:rPr>
              <a:t>4.3 Steps</a:t>
            </a:r>
          </a:p>
          <a:p>
            <a:r>
              <a:rPr lang="en-GB" sz="1200">
                <a:solidFill>
                  <a:srgbClr val="2F528F"/>
                </a:solidFill>
                <a:latin typeface="Calibri" panose="020F0502020204030204" pitchFamily="34" charset="0"/>
              </a:rPr>
              <a:t>The level of detail addressed in Phase B will depend on the scope and goals of the overall architecture effort.</a:t>
            </a:r>
          </a:p>
          <a:p>
            <a:r>
              <a:rPr lang="en-GB" sz="1200">
                <a:solidFill>
                  <a:srgbClr val="2F528F"/>
                </a:solidFill>
                <a:latin typeface="Calibri" panose="020F0502020204030204" pitchFamily="34" charset="0"/>
              </a:rPr>
              <a:t>New models characterizing the needs of the business will need to be deﬁned in detail during Phase B. Existing business artifacts to be carried over and supported in the target environment may already have been adequately deﬁned in previous architectural work; but, if not, they too will need to be deﬁned in Phase B.</a:t>
            </a:r>
          </a:p>
          <a:p>
            <a:r>
              <a:rPr lang="en-GB" sz="1200">
                <a:solidFill>
                  <a:srgbClr val="2F528F"/>
                </a:solidFill>
                <a:latin typeface="Calibri" panose="020F0502020204030204" pitchFamily="34" charset="0"/>
              </a:rPr>
              <a:t>The order of the steps in Phase B, as well as the time at which they are formally started and completed, should be adapted to the situation at hand, in accordance with the established Architecture Governance. In particular, determine whether in this situation it is appropriate to conduct Baseline or Target Architecture development ﬁrst, as described in the TOGAF Standard</a:t>
            </a:r>
          </a:p>
          <a:p>
            <a:endParaRPr lang="en-GB" sz="1200">
              <a:solidFill>
                <a:srgbClr val="2F528F"/>
              </a:solidFill>
              <a:latin typeface="Calibri" panose="020F0502020204030204" pitchFamily="34" charset="0"/>
            </a:endParaRPr>
          </a:p>
          <a:p>
            <a:r>
              <a:rPr lang="en-GB" sz="1200">
                <a:solidFill>
                  <a:srgbClr val="2F528F"/>
                </a:solidFill>
                <a:latin typeface="Calibri" panose="020F0502020204030204" pitchFamily="34" charset="0"/>
              </a:rPr>
              <a:t>Applying the ADM.</a:t>
            </a:r>
          </a:p>
          <a:p>
            <a:r>
              <a:rPr lang="en-GB" sz="1200">
                <a:solidFill>
                  <a:srgbClr val="2F528F"/>
                </a:solidFill>
                <a:latin typeface="Calibri" panose="020F0502020204030204" pitchFamily="34" charset="0"/>
              </a:rPr>
              <a:t>All activities that have been initiated in these steps should be closed during the Finalize the Business Architecture step (see Section 4.3.8). The documentation generated from these steps must be formally published in the Create/Update the Architecture Deﬁnition Document step (see Section 4.3.9).</a:t>
            </a: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84</a:t>
            </a:fld>
            <a:endParaRPr lang="en-GB">
              <a:latin typeface="Calibri" panose="020F0502020204030204" pitchFamily="34" charset="0"/>
            </a:endParaRPr>
          </a:p>
        </p:txBody>
      </p:sp>
    </p:spTree>
    <p:extLst>
      <p:ext uri="{BB962C8B-B14F-4D97-AF65-F5344CB8AC3E}">
        <p14:creationId xmlns:p14="http://schemas.microsoft.com/office/powerpoint/2010/main" val="267612474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200">
                <a:solidFill>
                  <a:srgbClr val="000000"/>
                </a:solidFill>
                <a:latin typeface="Calibri" panose="020F0502020204030204" pitchFamily="34" charset="0"/>
              </a:rPr>
              <a:t>Level=2 : L.O.= 4.4b : Explain how to apply Phase B and how it contributes to the architecture development work.</a:t>
            </a:r>
            <a:br>
              <a:rPr lang="en-GB" sz="1200">
                <a:solidFill>
                  <a:srgbClr val="000000"/>
                </a:solidFill>
                <a:latin typeface="Calibri" panose="020F0502020204030204" pitchFamily="34" charset="0"/>
              </a:rPr>
            </a:br>
            <a:r>
              <a:rPr lang="en-GB" sz="1200">
                <a:solidFill>
                  <a:srgbClr val="000000"/>
                </a:solidFill>
                <a:latin typeface="Calibri" panose="020F0502020204030204" pitchFamily="34" charset="0"/>
              </a:rPr>
              <a:t>See : TOGAF® Series Guide: A Practitioners’ Approach to Developing Enterprise Architecture Following the TOGAF® ADM : Page 42 : §5.2.2</a:t>
            </a:r>
            <a:r>
              <a:rPr lang="en-GB" sz="1200">
                <a:latin typeface="Calibri" panose="020F0502020204030204" pitchFamily="34" charset="0"/>
              </a:rPr>
              <a:t> </a:t>
            </a:r>
          </a:p>
          <a:p>
            <a:endParaRPr lang="en-GB" sz="1200">
              <a:solidFill>
                <a:srgbClr val="2F528F"/>
              </a:solidFill>
              <a:latin typeface="Calibri" panose="020F0502020204030204" pitchFamily="34" charset="0"/>
            </a:endParaRPr>
          </a:p>
          <a:p>
            <a:r>
              <a:rPr lang="en-GB" sz="1200" b="1">
                <a:solidFill>
                  <a:srgbClr val="2F528F"/>
                </a:solidFill>
                <a:latin typeface="Calibri" panose="020F0502020204030204" pitchFamily="34" charset="0"/>
              </a:rPr>
              <a:t>Key Outputs and Outcomes</a:t>
            </a:r>
          </a:p>
          <a:p>
            <a:r>
              <a:rPr lang="en-GB" sz="1200">
                <a:solidFill>
                  <a:srgbClr val="2F528F"/>
                </a:solidFill>
                <a:latin typeface="Calibri" panose="020F0502020204030204" pitchFamily="34" charset="0"/>
              </a:rPr>
              <a:t>What the Enterprise values and consumes is typically different than what the EA produces. EAs deliver essential output.</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other useful things</a:t>
            </a:r>
          </a:p>
          <a:p>
            <a:r>
              <a:rPr lang="en-GB" sz="1200">
                <a:solidFill>
                  <a:srgbClr val="2F528F"/>
                </a:solidFill>
                <a:latin typeface="Calibri" panose="020F0502020204030204" pitchFamily="34" charset="0"/>
              </a:rPr>
              <a:t>Architecture is developed, and the EA Landscape populated.</a:t>
            </a:r>
          </a:p>
          <a:p>
            <a:r>
              <a:rPr lang="en-GB" sz="1200">
                <a:solidFill>
                  <a:srgbClr val="2F528F"/>
                </a:solidFill>
                <a:latin typeface="Calibri" panose="020F0502020204030204" pitchFamily="34" charset="0"/>
              </a:rPr>
              <a:t>To do this, Practitioners require a set of essential knowledge.</a:t>
            </a:r>
            <a:r>
              <a:rPr lang="en-GB" sz="1200" b="1">
                <a:solidFill>
                  <a:srgbClr val="000000"/>
                </a:solidFill>
                <a:latin typeface="Calibri" panose="020F0502020204030204" pitchFamily="34" charset="0"/>
              </a:rPr>
              <a:t> </a:t>
            </a:r>
          </a:p>
          <a:p>
            <a:endParaRPr lang="en-GB" sz="1200" b="1">
              <a:solidFill>
                <a:srgbClr val="000000"/>
              </a:solidFill>
              <a:latin typeface="Calibri" panose="020F0502020204030204" pitchFamily="34" charset="0"/>
            </a:endParaRPr>
          </a:p>
          <a:p>
            <a:r>
              <a:rPr lang="en-GB" sz="1200" b="1">
                <a:solidFill>
                  <a:srgbClr val="000000"/>
                </a:solidFill>
                <a:latin typeface="Calibri" panose="020F0502020204030204" pitchFamily="34" charset="0"/>
              </a:rPr>
              <a:t>5.2.2 Essential ADM Output and Knowledge </a:t>
            </a:r>
            <a:endParaRPr lang="en-GB" sz="1200">
              <a:solidFill>
                <a:srgbClr val="000000"/>
              </a:solidFill>
              <a:latin typeface="Calibri" panose="020F0502020204030204" pitchFamily="34" charset="0"/>
            </a:endParaRPr>
          </a:p>
          <a:p>
            <a:r>
              <a:rPr lang="en-GB" sz="1200">
                <a:solidFill>
                  <a:srgbClr val="000000"/>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200">
                <a:solidFill>
                  <a:srgbClr val="000000"/>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200">
                <a:solidFill>
                  <a:srgbClr val="000000"/>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r>
              <a:rPr lang="en-GB" sz="1200" b="1">
                <a:solidFill>
                  <a:srgbClr val="000000"/>
                </a:solidFill>
                <a:latin typeface="Calibri" panose="020F0502020204030204" pitchFamily="34" charset="0"/>
              </a:rPr>
              <a:t>Table 4: Essential ADM Outputs, Outcomes, and Required Knowledge </a:t>
            </a:r>
            <a:endParaRPr lang="en-GB" sz="12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85</a:t>
            </a:fld>
            <a:endParaRPr lang="en-GB">
              <a:latin typeface="Calibri" panose="020F0502020204030204" pitchFamily="34" charset="0"/>
            </a:endParaRPr>
          </a:p>
        </p:txBody>
      </p:sp>
    </p:spTree>
    <p:extLst>
      <p:ext uri="{BB962C8B-B14F-4D97-AF65-F5344CB8AC3E}">
        <p14:creationId xmlns:p14="http://schemas.microsoft.com/office/powerpoint/2010/main" val="134480633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200">
                <a:solidFill>
                  <a:srgbClr val="000000"/>
                </a:solidFill>
                <a:latin typeface="Calibri" panose="020F0502020204030204" pitchFamily="34" charset="0"/>
              </a:rPr>
              <a:t>Level=2 : L.O.= 4.4b : Explain how to apply Phase B and how it contributes to the architecture development work.</a:t>
            </a:r>
            <a:br>
              <a:rPr lang="en-GB" sz="1200">
                <a:solidFill>
                  <a:srgbClr val="000000"/>
                </a:solidFill>
                <a:latin typeface="Calibri" panose="020F0502020204030204" pitchFamily="34" charset="0"/>
              </a:rPr>
            </a:br>
            <a:r>
              <a:rPr lang="en-GB" sz="1200">
                <a:solidFill>
                  <a:srgbClr val="000000"/>
                </a:solidFill>
                <a:latin typeface="Calibri" panose="020F0502020204030204" pitchFamily="34" charset="0"/>
              </a:rPr>
              <a:t>See : TOGAF® Series Guide: A Practitioners’ Approach to Developing Enterprise Architecture Following the TOGAF® ADM : Page 42 : §5.2.2</a:t>
            </a:r>
          </a:p>
          <a:p>
            <a:endParaRPr lang="en-GB" sz="1200">
              <a:solidFill>
                <a:srgbClr val="2F528F"/>
              </a:solidFill>
              <a:latin typeface="Calibri" panose="020F0502020204030204" pitchFamily="34" charset="0"/>
            </a:endParaRPr>
          </a:p>
          <a:p>
            <a:r>
              <a:rPr lang="en-GB" sz="1200" b="1">
                <a:solidFill>
                  <a:srgbClr val="2F528F"/>
                </a:solidFill>
                <a:latin typeface="Calibri" panose="020F0502020204030204" pitchFamily="34" charset="0"/>
              </a:rPr>
              <a:t>Key Outputs and Outcomes</a:t>
            </a:r>
          </a:p>
          <a:p>
            <a:r>
              <a:rPr lang="en-GB" sz="1200">
                <a:solidFill>
                  <a:srgbClr val="2F528F"/>
                </a:solidFill>
                <a:latin typeface="Calibri" panose="020F0502020204030204" pitchFamily="34" charset="0"/>
              </a:rPr>
              <a:t>What the Enterprise values and consumes is typically different than what the EA produces. EAs deliver essential output.</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other useful things</a:t>
            </a:r>
          </a:p>
          <a:p>
            <a:r>
              <a:rPr lang="en-GB" sz="1200">
                <a:solidFill>
                  <a:srgbClr val="2F528F"/>
                </a:solidFill>
                <a:latin typeface="Calibri" panose="020F0502020204030204" pitchFamily="34" charset="0"/>
              </a:rPr>
              <a:t>Architecture is developed, and the EA Landscape populated.</a:t>
            </a:r>
          </a:p>
          <a:p>
            <a:r>
              <a:rPr lang="en-GB" sz="1200">
                <a:solidFill>
                  <a:srgbClr val="2F528F"/>
                </a:solidFill>
                <a:latin typeface="Calibri" panose="020F0502020204030204" pitchFamily="34" charset="0"/>
              </a:rPr>
              <a:t>To do this, Practitioners require a set of essential knowledge.</a:t>
            </a:r>
            <a:r>
              <a:rPr lang="en-GB" sz="1200" b="1">
                <a:solidFill>
                  <a:srgbClr val="000000"/>
                </a:solidFill>
                <a:latin typeface="Calibri" panose="020F0502020204030204" pitchFamily="34" charset="0"/>
              </a:rPr>
              <a:t> </a:t>
            </a:r>
          </a:p>
          <a:p>
            <a:endParaRPr lang="en-GB" sz="1200" b="1">
              <a:solidFill>
                <a:srgbClr val="000000"/>
              </a:solidFill>
              <a:latin typeface="Calibri" panose="020F0502020204030204" pitchFamily="34" charset="0"/>
            </a:endParaRPr>
          </a:p>
          <a:p>
            <a:r>
              <a:rPr lang="en-GB" sz="1200" b="1">
                <a:solidFill>
                  <a:srgbClr val="000000"/>
                </a:solidFill>
                <a:latin typeface="Calibri" panose="020F0502020204030204" pitchFamily="34" charset="0"/>
              </a:rPr>
              <a:t>5.2.2 Essential ADM Output and Knowledge </a:t>
            </a:r>
            <a:endParaRPr lang="en-GB" sz="1200">
              <a:solidFill>
                <a:srgbClr val="000000"/>
              </a:solidFill>
              <a:latin typeface="Calibri" panose="020F0502020204030204" pitchFamily="34" charset="0"/>
            </a:endParaRPr>
          </a:p>
          <a:p>
            <a:r>
              <a:rPr lang="en-GB" sz="1200">
                <a:solidFill>
                  <a:srgbClr val="000000"/>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200">
                <a:solidFill>
                  <a:srgbClr val="000000"/>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200">
                <a:solidFill>
                  <a:srgbClr val="000000"/>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r>
              <a:rPr lang="en-GB" sz="1200" b="1">
                <a:solidFill>
                  <a:srgbClr val="000000"/>
                </a:solidFill>
                <a:latin typeface="Calibri" panose="020F0502020204030204" pitchFamily="34" charset="0"/>
              </a:rPr>
              <a:t>Table 4: Essential ADM Outputs, Outcomes, and Required Knowledge </a:t>
            </a:r>
            <a:endParaRPr lang="en-GB" sz="12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86</a:t>
            </a:fld>
            <a:endParaRPr lang="en-GB">
              <a:latin typeface="Calibri" panose="020F0502020204030204" pitchFamily="34" charset="0"/>
            </a:endParaRPr>
          </a:p>
        </p:txBody>
      </p:sp>
    </p:spTree>
    <p:extLst>
      <p:ext uri="{BB962C8B-B14F-4D97-AF65-F5344CB8AC3E}">
        <p14:creationId xmlns:p14="http://schemas.microsoft.com/office/powerpoint/2010/main" val="412619224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200">
                <a:solidFill>
                  <a:srgbClr val="000000"/>
                </a:solidFill>
                <a:latin typeface="Calibri" panose="020F0502020204030204" pitchFamily="34" charset="0"/>
              </a:rPr>
              <a:t>Level=2 : L.O.= 4.4b : Explain how to apply Phase B and how it contributes to the architecture development work.</a:t>
            </a:r>
            <a:br>
              <a:rPr lang="en-GB" sz="1200">
                <a:solidFill>
                  <a:srgbClr val="000000"/>
                </a:solidFill>
                <a:latin typeface="Calibri" panose="020F0502020204030204" pitchFamily="34" charset="0"/>
              </a:rPr>
            </a:br>
            <a:r>
              <a:rPr lang="en-GB" sz="1200">
                <a:solidFill>
                  <a:srgbClr val="000000"/>
                </a:solidFill>
                <a:latin typeface="Calibri" panose="020F0502020204030204" pitchFamily="34" charset="0"/>
              </a:rPr>
              <a:t>See : TOGAF® Series Guide: A Practitioners’ Approach to Developing Enterprise Architecture Following the TOGAF® ADM : Page 42 : §5.2.2</a:t>
            </a:r>
            <a:r>
              <a:rPr lang="en-GB" sz="1200">
                <a:latin typeface="Calibri" panose="020F0502020204030204" pitchFamily="34" charset="0"/>
              </a:rPr>
              <a:t> </a:t>
            </a:r>
          </a:p>
          <a:p>
            <a:endParaRPr lang="en-GB" sz="1200">
              <a:solidFill>
                <a:srgbClr val="2F528F"/>
              </a:solidFill>
              <a:latin typeface="Calibri" panose="020F0502020204030204" pitchFamily="34" charset="0"/>
            </a:endParaRPr>
          </a:p>
          <a:p>
            <a:r>
              <a:rPr lang="en-GB" sz="1200" b="1">
                <a:solidFill>
                  <a:srgbClr val="2F528F"/>
                </a:solidFill>
                <a:latin typeface="Calibri" panose="020F0502020204030204" pitchFamily="34" charset="0"/>
              </a:rPr>
              <a:t>Key Outputs and Outcomes</a:t>
            </a:r>
          </a:p>
          <a:p>
            <a:r>
              <a:rPr lang="en-GB" sz="1200">
                <a:solidFill>
                  <a:srgbClr val="2F528F"/>
                </a:solidFill>
                <a:latin typeface="Calibri" panose="020F0502020204030204" pitchFamily="34" charset="0"/>
              </a:rPr>
              <a:t>What the Enterprise values and consumes is typically different than what the EA produces. EAs deliver essential output.</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It is provided as: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views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roadmaps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architecture specifications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controls</a:t>
            </a:r>
          </a:p>
          <a:p>
            <a:pPr marL="309285" indent="-309285">
              <a:buFont typeface="Courier New" panose="02070309020205020404" pitchFamily="49" charset="0"/>
              <a:buChar char="o"/>
            </a:pPr>
            <a:r>
              <a:rPr lang="en-GB" sz="1200">
                <a:solidFill>
                  <a:srgbClr val="2F528F"/>
                </a:solidFill>
                <a:latin typeface="Calibri" panose="020F0502020204030204" pitchFamily="34" charset="0"/>
              </a:rPr>
              <a:t>other useful things</a:t>
            </a:r>
          </a:p>
          <a:p>
            <a:endParaRPr lang="en-GB" sz="1200">
              <a:solidFill>
                <a:srgbClr val="2F528F"/>
              </a:solidFill>
              <a:latin typeface="Calibri" panose="020F0502020204030204" pitchFamily="34" charset="0"/>
            </a:endParaRPr>
          </a:p>
          <a:p>
            <a:r>
              <a:rPr lang="en-GB" sz="1200">
                <a:solidFill>
                  <a:srgbClr val="2F528F"/>
                </a:solidFill>
                <a:latin typeface="Calibri" panose="020F0502020204030204" pitchFamily="34" charset="0"/>
              </a:rPr>
              <a:t>Architecture is developed, and the EA Landscape populated.</a:t>
            </a:r>
          </a:p>
          <a:p>
            <a:r>
              <a:rPr lang="en-GB" sz="1200">
                <a:solidFill>
                  <a:srgbClr val="2F528F"/>
                </a:solidFill>
                <a:latin typeface="Calibri" panose="020F0502020204030204" pitchFamily="34" charset="0"/>
              </a:rPr>
              <a:t>To do this, Practitioners require a set of essential knowledge.</a:t>
            </a:r>
            <a:r>
              <a:rPr lang="en-GB" sz="1200" b="1">
                <a:solidFill>
                  <a:srgbClr val="000000"/>
                </a:solidFill>
                <a:latin typeface="Calibri" panose="020F0502020204030204" pitchFamily="34" charset="0"/>
              </a:rPr>
              <a:t> </a:t>
            </a:r>
          </a:p>
          <a:p>
            <a:endParaRPr lang="en-GB" sz="1200" b="1">
              <a:solidFill>
                <a:srgbClr val="000000"/>
              </a:solidFill>
              <a:latin typeface="Calibri" panose="020F0502020204030204" pitchFamily="34" charset="0"/>
            </a:endParaRPr>
          </a:p>
          <a:p>
            <a:r>
              <a:rPr lang="en-GB" sz="1200" b="1">
                <a:solidFill>
                  <a:srgbClr val="000000"/>
                </a:solidFill>
                <a:latin typeface="Calibri" panose="020F0502020204030204" pitchFamily="34" charset="0"/>
              </a:rPr>
              <a:t>5.2.2 Essential ADM Output and Knowledge </a:t>
            </a:r>
            <a:endParaRPr lang="en-GB" sz="1200">
              <a:solidFill>
                <a:srgbClr val="000000"/>
              </a:solidFill>
              <a:latin typeface="Calibri" panose="020F0502020204030204" pitchFamily="34" charset="0"/>
            </a:endParaRPr>
          </a:p>
          <a:p>
            <a:r>
              <a:rPr lang="en-GB" sz="1200">
                <a:solidFill>
                  <a:srgbClr val="000000"/>
                </a:solidFill>
                <a:latin typeface="Calibri" panose="020F0502020204030204" pitchFamily="34" charset="0"/>
              </a:rPr>
              <a:t>A summary of the essential outcome and output is provided in Table 4. Keep in mind that the essential output is what stakeholders, sponsor, and boss’ boss’ boss wants. No-one wants an architecture; they want guidance on planning and executing an effective change. Practitioners use an architected approach to providing the best available guidance on effective change. The essential outcomes and outputs are derived from the objectives of the phase – the statement of why a Practitioner should perform this activity. </a:t>
            </a:r>
          </a:p>
          <a:p>
            <a:r>
              <a:rPr lang="en-GB" sz="1200">
                <a:solidFill>
                  <a:srgbClr val="000000"/>
                </a:solidFill>
                <a:latin typeface="Calibri" panose="020F0502020204030204" pitchFamily="34" charset="0"/>
              </a:rPr>
              <a:t>What the Enterprise values and consumes is typically different than what the Practitioner produces. Practitioners deliver an essential output. It is provided as views, roadmaps, architecture specifications, controls, and other useful things. Architecture is developed, and the EA Landscape populated. To do this, Practitioners require a set of essential knowledge. The Enterprise consumes effective guidance about, and the ability to govern, change. </a:t>
            </a:r>
          </a:p>
          <a:p>
            <a:r>
              <a:rPr lang="en-GB" sz="1200">
                <a:solidFill>
                  <a:srgbClr val="000000"/>
                </a:solidFill>
                <a:latin typeface="Calibri" panose="020F0502020204030204" pitchFamily="34" charset="0"/>
              </a:rPr>
              <a:t>Read Table 4 in conjunction with Table 3 to confirm whether for a particular purpose the output of the phase is already in existence, needs to be created, or is extraneous to the current Architecture Project. Good Practitioners will adjust their work accordingly. Table 4 lists only key outputs and outcomes. For an exhaustive list, refer to the TOGAF Standard. In order to achieve these outcomes, the Practitioner may have to perform more activities or create more deliverables than those listed in the table below. The intent is to keep the focus on what is pursued, not what is done. </a:t>
            </a:r>
          </a:p>
          <a:p>
            <a:r>
              <a:rPr lang="en-GB" sz="1200" b="1">
                <a:solidFill>
                  <a:srgbClr val="000000"/>
                </a:solidFill>
                <a:latin typeface="Calibri" panose="020F0502020204030204" pitchFamily="34" charset="0"/>
              </a:rPr>
              <a:t>Table 4: Essential ADM Outputs, Outcomes, and Required Knowledge </a:t>
            </a:r>
            <a:endParaRPr lang="en-GB" sz="12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87</a:t>
            </a:fld>
            <a:endParaRPr lang="en-GB">
              <a:latin typeface="Calibri" panose="020F0502020204030204" pitchFamily="34" charset="0"/>
            </a:endParaRPr>
          </a:p>
        </p:txBody>
      </p:sp>
    </p:spTree>
    <p:extLst>
      <p:ext uri="{BB962C8B-B14F-4D97-AF65-F5344CB8AC3E}">
        <p14:creationId xmlns:p14="http://schemas.microsoft.com/office/powerpoint/2010/main" val="115451440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596900"/>
            <a:ext cx="7345363" cy="4132263"/>
          </a:xfrm>
        </p:spPr>
      </p:sp>
      <p:sp>
        <p:nvSpPr>
          <p:cNvPr id="3" name="Notes Placeholder 2"/>
          <p:cNvSpPr>
            <a:spLocks noGrp="1"/>
          </p:cNvSpPr>
          <p:nvPr>
            <p:ph type="body" idx="1"/>
          </p:nvPr>
        </p:nvSpPr>
        <p:spPr/>
        <p:txBody>
          <a:bodyPr/>
          <a:lstStyle/>
          <a:p>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D2C295E-30DB-40D6-B6E4-B413D1B1B9C1}" type="slidenum">
              <a:rPr lang="en-GB" smtClean="0">
                <a:latin typeface="Calibri" panose="020F0502020204030204" pitchFamily="34" charset="0"/>
              </a:rPr>
              <a:pPr/>
              <a:t>88</a:t>
            </a:fld>
            <a:endParaRPr lang="en-GB">
              <a:latin typeface="Calibri" panose="020F0502020204030204" pitchFamily="34" charset="0"/>
            </a:endParaRPr>
          </a:p>
        </p:txBody>
      </p:sp>
    </p:spTree>
    <p:extLst>
      <p:ext uri="{BB962C8B-B14F-4D97-AF65-F5344CB8AC3E}">
        <p14:creationId xmlns:p14="http://schemas.microsoft.com/office/powerpoint/2010/main" val="9832765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8.2a : Briefly explain the business scenario technique.
See: TOGAF® Series Guide: Business Scenarios : Page 1 : §1</a:t>
            </a:r>
          </a:p>
          <a:p>
            <a:endParaRPr lang="en-GB">
              <a:solidFill>
                <a:srgbClr val="2F528F"/>
              </a:solidFill>
            </a:endParaRPr>
          </a:p>
          <a:p>
            <a:pPr defTabSz="989838">
              <a:defRPr/>
            </a:pPr>
            <a:r>
              <a:rPr lang="en-GB" b="1">
                <a:solidFill>
                  <a:srgbClr val="2F528F"/>
                </a:solidFill>
              </a:rPr>
              <a:t>Key factors in the success of any enterprise architecture are:</a:t>
            </a:r>
          </a:p>
          <a:p>
            <a:pPr marL="309324" indent="-309324">
              <a:buFont typeface="Courier New" panose="02070309020205020404" pitchFamily="49" charset="0"/>
              <a:buChar char="o"/>
            </a:pPr>
            <a:r>
              <a:rPr lang="en-GB">
                <a:solidFill>
                  <a:srgbClr val="2F528F"/>
                </a:solidFill>
              </a:rPr>
              <a:t>The extent to which it is linked to business requirements </a:t>
            </a:r>
          </a:p>
          <a:p>
            <a:pPr marL="309324" indent="-309324">
              <a:buFont typeface="Courier New" panose="02070309020205020404" pitchFamily="49" charset="0"/>
              <a:buChar char="o"/>
            </a:pPr>
            <a:r>
              <a:rPr lang="en-GB">
                <a:solidFill>
                  <a:srgbClr val="2F528F"/>
                </a:solidFill>
              </a:rPr>
              <a:t>Its support for business objectives</a:t>
            </a:r>
          </a:p>
          <a:p>
            <a:r>
              <a:rPr lang="en-GB">
                <a:solidFill>
                  <a:srgbClr val="2F528F"/>
                </a:solidFill>
              </a:rPr>
              <a:t>The Business Scenario method is a technique to:</a:t>
            </a:r>
          </a:p>
          <a:p>
            <a:pPr marL="309324" indent="-309324">
              <a:buFont typeface="Courier New" panose="02070309020205020404" pitchFamily="49" charset="0"/>
              <a:buChar char="o"/>
            </a:pPr>
            <a:r>
              <a:rPr lang="en-GB">
                <a:solidFill>
                  <a:srgbClr val="2F528F"/>
                </a:solidFill>
              </a:rPr>
              <a:t>Validate</a:t>
            </a:r>
          </a:p>
          <a:p>
            <a:pPr marL="309324" indent="-309324">
              <a:buFont typeface="Courier New" panose="02070309020205020404" pitchFamily="49" charset="0"/>
              <a:buChar char="o"/>
            </a:pPr>
            <a:r>
              <a:rPr lang="en-GB">
                <a:solidFill>
                  <a:srgbClr val="2F528F"/>
                </a:solidFill>
              </a:rPr>
              <a:t>Elaborate</a:t>
            </a:r>
          </a:p>
          <a:p>
            <a:pPr marL="309324" indent="-309324">
              <a:buFont typeface="Courier New" panose="02070309020205020404" pitchFamily="49" charset="0"/>
              <a:buChar char="o"/>
            </a:pPr>
            <a:r>
              <a:rPr lang="en-GB">
                <a:solidFill>
                  <a:srgbClr val="2F528F"/>
                </a:solidFill>
              </a:rPr>
              <a:t>Change </a:t>
            </a:r>
          </a:p>
          <a:p>
            <a:r>
              <a:rPr lang="en-GB">
                <a:solidFill>
                  <a:srgbClr val="2F528F"/>
                </a:solidFill>
              </a:rPr>
              <a:t>the premise(s) behind an architecture effort - where:</a:t>
            </a:r>
          </a:p>
          <a:p>
            <a:pPr marL="309324" indent="-309324">
              <a:buFont typeface="Courier New" panose="02070309020205020404" pitchFamily="49" charset="0"/>
              <a:buChar char="o"/>
            </a:pPr>
            <a:r>
              <a:rPr lang="en-GB">
                <a:solidFill>
                  <a:srgbClr val="2F528F"/>
                </a:solidFill>
              </a:rPr>
              <a:t>Each iteration requires planning, gathering, analysis, documentation, and review</a:t>
            </a:r>
          </a:p>
          <a:p>
            <a:pPr marL="309324" indent="-309324">
              <a:buFont typeface="Courier New" panose="02070309020205020404" pitchFamily="49" charset="0"/>
              <a:buChar char="o"/>
            </a:pPr>
            <a:r>
              <a:rPr lang="en-GB">
                <a:solidFill>
                  <a:srgbClr val="2F528F"/>
                </a:solidFill>
              </a:rPr>
              <a:t>Each iteration should improve one or more of the key elements</a:t>
            </a:r>
          </a:p>
          <a:p>
            <a:pPr marL="309324" indent="-309324">
              <a:buFont typeface="Courier New" panose="02070309020205020404" pitchFamily="49" charset="0"/>
              <a:buChar char="o"/>
            </a:pPr>
            <a:r>
              <a:rPr lang="en-GB">
                <a:solidFill>
                  <a:srgbClr val="2F528F"/>
                </a:solidFill>
              </a:rPr>
              <a:t>Iterations are repeated until understanding is fit-for-purpose</a:t>
            </a:r>
            <a:br>
              <a:rPr lang="en-GB">
                <a:solidFill>
                  <a:srgbClr val="2F528F"/>
                </a:solidFill>
              </a:rPr>
            </a:br>
            <a:r>
              <a:rPr lang="en-GB">
                <a:solidFill>
                  <a:srgbClr val="2F528F"/>
                </a:solidFill>
              </a:rPr>
              <a:t>for deciding to move forward</a:t>
            </a:r>
          </a:p>
          <a:p>
            <a:r>
              <a:rPr lang="en-GB">
                <a:solidFill>
                  <a:srgbClr val="2F528F"/>
                </a:solidFill>
              </a:rPr>
              <a:t>A Business Scenario describes:</a:t>
            </a:r>
          </a:p>
          <a:p>
            <a:pPr marL="309324" indent="-309324">
              <a:buFont typeface="Courier New" panose="02070309020205020404" pitchFamily="49" charset="0"/>
              <a:buChar char="o"/>
            </a:pPr>
            <a:r>
              <a:rPr lang="en-GB">
                <a:solidFill>
                  <a:srgbClr val="2F528F"/>
                </a:solidFill>
              </a:rPr>
              <a:t>Real business problems</a:t>
            </a:r>
          </a:p>
          <a:p>
            <a:pPr marL="309324" indent="-309324">
              <a:buFont typeface="Courier New" panose="02070309020205020404" pitchFamily="49" charset="0"/>
              <a:buChar char="o"/>
            </a:pPr>
            <a:r>
              <a:rPr lang="en-GB">
                <a:solidFill>
                  <a:srgbClr val="2F528F"/>
                </a:solidFill>
              </a:rPr>
              <a:t>The business and technology environment where problems occur</a:t>
            </a:r>
          </a:p>
          <a:p>
            <a:pPr marL="309324" indent="-309324">
              <a:buFont typeface="Courier New" panose="02070309020205020404" pitchFamily="49" charset="0"/>
              <a:buChar char="o"/>
            </a:pPr>
            <a:r>
              <a:rPr lang="en-GB">
                <a:solidFill>
                  <a:srgbClr val="2F528F"/>
                </a:solidFill>
              </a:rPr>
              <a:t>Value chains - enabled by capabilities</a:t>
            </a:r>
            <a:br>
              <a:rPr lang="en-GB">
                <a:solidFill>
                  <a:srgbClr val="2F528F"/>
                </a:solidFill>
              </a:rPr>
            </a:br>
            <a:r>
              <a:rPr lang="en-GB">
                <a:solidFill>
                  <a:srgbClr val="2F528F"/>
                </a:solidFill>
              </a:rPr>
              <a:t>	</a:t>
            </a:r>
            <a:r>
              <a:rPr lang="en-US">
                <a:solidFill>
                  <a:srgbClr val="2F528F"/>
                </a:solidFill>
              </a:rPr>
              <a:t>Used prominently in Phase A (Architecture Vision)</a:t>
            </a:r>
          </a:p>
          <a:p>
            <a:pPr>
              <a:buFontTx/>
              <a:buNone/>
            </a:pPr>
            <a:r>
              <a:rPr lang="en-US">
                <a:solidFill>
                  <a:srgbClr val="2F528F"/>
                </a:solidFill>
              </a:rPr>
              <a:t>	and iteratively in Phase B (Business Architecture)</a:t>
            </a:r>
            <a:endParaRPr lang="en-GB">
              <a:solidFill>
                <a:srgbClr val="2F528F"/>
              </a:solidFill>
            </a:endParaRPr>
          </a:p>
          <a:p>
            <a:endParaRPr lang="en-GB">
              <a:solidFill>
                <a:srgbClr val="2F528F"/>
              </a:solidFill>
            </a:endParaRPr>
          </a:p>
          <a:p>
            <a:r>
              <a:rPr lang="en-GB" b="1">
                <a:solidFill>
                  <a:srgbClr val="2F528F"/>
                </a:solidFill>
              </a:rPr>
              <a:t>1 Introduction </a:t>
            </a:r>
          </a:p>
          <a:p>
            <a:r>
              <a:rPr lang="en-GB">
                <a:solidFill>
                  <a:srgbClr val="2F528F"/>
                </a:solidFill>
              </a:rPr>
              <a:t>A key factor in the success of an Enterprise Architecture is the extent to which it is linked to business requirements, and demonstrably supporting and enabling the enterprise to achieve its business objectives. Any architectural effort must begin with a baseline view of the needs to be fulfilled by the solution or solutions. Consider guiding the construction of a warehouse building without understanding why the warehouse is needed. This could result in a fine warehouse solution for housing large-scale mechanical parts; however, the need was a warehouse for household goods. Creating an architecture without understanding “why” typically results in mismatches between solutions and needs. </a:t>
            </a:r>
          </a:p>
          <a:p>
            <a:r>
              <a:rPr lang="en-GB">
                <a:solidFill>
                  <a:srgbClr val="2F528F"/>
                </a:solidFill>
              </a:rPr>
              <a:t>The Business Scenario method is a technique to validate, elaborate, and/or change the premise behind an architecture effort by understanding and documenting the key elements of a Business Scenario in successive iterations where: </a:t>
            </a:r>
          </a:p>
          <a:p>
            <a:r>
              <a:rPr lang="en-GB">
                <a:solidFill>
                  <a:srgbClr val="2F528F"/>
                </a:solidFill>
              </a:rPr>
              <a:t> Each iteration requires planning, data gathering, analysis, documentation, and review</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89</a:t>
            </a:fld>
            <a:endParaRPr lang="en-GB"/>
          </a:p>
        </p:txBody>
      </p:sp>
    </p:spTree>
    <p:extLst>
      <p:ext uri="{BB962C8B-B14F-4D97-AF65-F5344CB8AC3E}">
        <p14:creationId xmlns:p14="http://schemas.microsoft.com/office/powerpoint/2010/main" val="3903764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sz="1100">
                <a:solidFill>
                  <a:srgbClr val="2F528F"/>
                </a:solidFill>
                <a:latin typeface="Calibri" panose="020F0502020204030204" pitchFamily="34" charset="0"/>
              </a:rPr>
              <a:t>Level=2 : L.O.= 1.4a : Explain the role of Architecture Governance and the role of an Enterprise Architect.
See : TOGAF® Series Guide: A Practitioners’ Approach to Developing Enterprise Architecture Following the TOGAF® ADM : Page 108 : §15.1</a:t>
            </a:r>
          </a:p>
          <a:p>
            <a:endParaRPr lang="en-GB" sz="1100">
              <a:solidFill>
                <a:srgbClr val="2F528F"/>
              </a:solidFill>
              <a:latin typeface="Calibri" panose="020F0502020204030204" pitchFamily="34" charset="0"/>
            </a:endParaRPr>
          </a:p>
          <a:p>
            <a:r>
              <a:rPr lang="en-GB" sz="1100">
                <a:solidFill>
                  <a:srgbClr val="2F528F"/>
                </a:solidFill>
                <a:latin typeface="Calibri" panose="020F0502020204030204" pitchFamily="34" charset="0"/>
              </a:rPr>
              <a:t>Two distinct things must be governed:</a:t>
            </a:r>
          </a:p>
          <a:p>
            <a:pPr marL="309324" indent="-309324">
              <a:buFont typeface="Courier New" panose="02070309020205020404" pitchFamily="49" charset="0"/>
              <a:buChar char="o"/>
              <a:tabLst>
                <a:tab pos="486327" algn="l"/>
              </a:tabLst>
            </a:pPr>
            <a:r>
              <a:rPr lang="en-GB" sz="1100">
                <a:solidFill>
                  <a:srgbClr val="2F528F"/>
                </a:solidFill>
                <a:latin typeface="Calibri" panose="020F0502020204030204" pitchFamily="34" charset="0"/>
              </a:rPr>
              <a:t>the development of the Target Architecture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to support the organization’s leadership in directing and controlling change</a:t>
            </a:r>
          </a:p>
          <a:p>
            <a:pPr marL="309324" indent="-309324">
              <a:buFont typeface="Courier New" panose="02070309020205020404" pitchFamily="49" charset="0"/>
              <a:buChar char="o"/>
            </a:pPr>
            <a:r>
              <a:rPr lang="en-GB" sz="1100">
                <a:solidFill>
                  <a:srgbClr val="2F528F"/>
                </a:solidFill>
                <a:latin typeface="Calibri" panose="020F0502020204030204" pitchFamily="34" charset="0"/>
              </a:rPr>
              <a:t>all changes within the scope of the Target Architecture</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 to validate developing a good target that provides an organization’s best achievable course forward</a:t>
            </a:r>
          </a:p>
          <a:p>
            <a:pPr>
              <a:tabLst>
                <a:tab pos="1068888" algn="l"/>
              </a:tabLst>
            </a:pPr>
            <a:r>
              <a:rPr lang="en-GB" sz="1100">
                <a:solidFill>
                  <a:srgbClr val="2F528F"/>
                </a:solidFill>
                <a:latin typeface="Calibri" panose="020F0502020204030204" pitchFamily="34" charset="0"/>
              </a:rPr>
              <a:t>Central to the definition of governance is: “directs and controls”.</a:t>
            </a:r>
            <a:br>
              <a:rPr lang="en-GB" sz="1100">
                <a:solidFill>
                  <a:srgbClr val="2F528F"/>
                </a:solidFill>
                <a:latin typeface="Calibri" panose="020F0502020204030204" pitchFamily="34" charset="0"/>
              </a:rPr>
            </a:br>
            <a:r>
              <a:rPr lang="en-GB" sz="1100">
                <a:solidFill>
                  <a:srgbClr val="2F528F"/>
                </a:solidFill>
                <a:latin typeface="Calibri" panose="020F0502020204030204" pitchFamily="34" charset="0"/>
              </a:rPr>
              <a:t>Typically, the Enterprise Architect and implementer are directed, and partly, controlled by the stakeholder.</a:t>
            </a:r>
          </a:p>
          <a:p>
            <a:endParaRPr lang="en-GB" sz="1100" b="1" i="0" u="none" strike="noStrike" baseline="0">
              <a:solidFill>
                <a:srgbClr val="2F528F"/>
              </a:solidFill>
              <a:latin typeface="Calibri" panose="020F0502020204030204" pitchFamily="34" charset="0"/>
            </a:endParaRPr>
          </a:p>
          <a:p>
            <a:r>
              <a:rPr lang="en-GB" sz="1100" b="1" i="0" u="none" strike="noStrike" baseline="0">
                <a:solidFill>
                  <a:srgbClr val="2F528F"/>
                </a:solidFill>
                <a:latin typeface="Calibri" panose="020F0502020204030204" pitchFamily="34" charset="0"/>
              </a:rPr>
              <a:t>15.1 What is Governed and Why? </a:t>
            </a:r>
            <a:endParaRPr lang="en-GB" sz="1100" b="0" i="0" u="none" strike="noStrike" baseline="0">
              <a:solidFill>
                <a:srgbClr val="2F528F"/>
              </a:solidFill>
              <a:latin typeface="Calibri" panose="020F0502020204030204" pitchFamily="34" charset="0"/>
            </a:endParaRPr>
          </a:p>
          <a:p>
            <a:r>
              <a:rPr lang="en-GB" sz="1100" b="0" i="0" u="none" strike="noStrike" baseline="0">
                <a:solidFill>
                  <a:srgbClr val="2F528F"/>
                </a:solidFill>
                <a:latin typeface="Calibri" panose="020F0502020204030204" pitchFamily="34" charset="0"/>
              </a:rPr>
              <a:t>Two distinct things must be governed. First, the development of the Target Architecture. Second, all change within the scope of the Target Architecture. Without the first, the Practitioner cannot support their organization’s leadership in directing and controlling change. Without the latter, there was no point in developing a good target that provides an organization’s best achievable course forward. </a:t>
            </a:r>
          </a:p>
          <a:p>
            <a:r>
              <a:rPr lang="en-GB" sz="1100" b="0" i="0" u="none" strike="noStrike" baseline="0">
                <a:solidFill>
                  <a:srgbClr val="2F528F"/>
                </a:solidFill>
                <a:latin typeface="Calibri" panose="020F0502020204030204" pitchFamily="34" charset="0"/>
              </a:rPr>
              <a:t>Central to the definition of governance is “directs and controls”. Typically, the Practitioner and implementer are directed, and both are controlled by the stakeholder. This chapter will use the terms direct and control for focus. </a:t>
            </a:r>
            <a:endParaRPr lang="en-GB" sz="1100">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latin typeface="Calibri" panose="020F0502020204030204" pitchFamily="34" charset="0"/>
              </a:rPr>
              <a:t>9</a:t>
            </a:fld>
            <a:endParaRPr lang="en-GB">
              <a:latin typeface="Calibri" panose="020F0502020204030204" pitchFamily="34" charset="0"/>
            </a:endParaRPr>
          </a:p>
        </p:txBody>
      </p:sp>
    </p:spTree>
    <p:extLst>
      <p:ext uri="{BB962C8B-B14F-4D97-AF65-F5344CB8AC3E}">
        <p14:creationId xmlns:p14="http://schemas.microsoft.com/office/powerpoint/2010/main" val="99663531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8.2a : Briefly explain the business scenario technique.</a:t>
            </a:r>
          </a:p>
          <a:p>
            <a:r>
              <a:rPr lang="en-GB">
                <a:solidFill>
                  <a:srgbClr val="2F528F"/>
                </a:solidFill>
              </a:rPr>
              <a:t>See: TOGAF® Series Guide: Business Scenarios : Page 1 : §1</a:t>
            </a:r>
          </a:p>
          <a:p>
            <a:endParaRPr lang="en-GB">
              <a:solidFill>
                <a:srgbClr val="2F528F"/>
              </a:solidFill>
            </a:endParaRPr>
          </a:p>
          <a:p>
            <a:r>
              <a:rPr lang="en-GB" b="1">
                <a:solidFill>
                  <a:srgbClr val="2F528F"/>
                </a:solidFill>
              </a:rPr>
              <a:t>Business Scenario</a:t>
            </a:r>
          </a:p>
          <a:p>
            <a:r>
              <a:rPr lang="en-GB">
                <a:solidFill>
                  <a:srgbClr val="2F528F"/>
                </a:solidFill>
              </a:rPr>
              <a:t>Key factors in the success of any enterprise architecture are:</a:t>
            </a:r>
          </a:p>
          <a:p>
            <a:pPr marL="171450" indent="-171450">
              <a:buFont typeface="Arial" panose="020B0604020202020204" pitchFamily="34" charset="0"/>
              <a:buChar char="•"/>
            </a:pPr>
            <a:r>
              <a:rPr lang="en-GB">
                <a:solidFill>
                  <a:srgbClr val="2F528F"/>
                </a:solidFill>
              </a:rPr>
              <a:t>The extent to which it is linked to business requirements </a:t>
            </a:r>
          </a:p>
          <a:p>
            <a:pPr marL="171450" indent="-171450">
              <a:buFont typeface="Arial" panose="020B0604020202020204" pitchFamily="34" charset="0"/>
              <a:buChar char="•"/>
            </a:pPr>
            <a:r>
              <a:rPr lang="en-GB">
                <a:solidFill>
                  <a:srgbClr val="2F528F"/>
                </a:solidFill>
              </a:rPr>
              <a:t>Its support for business objectives</a:t>
            </a:r>
          </a:p>
          <a:p>
            <a:endParaRPr lang="en-GB">
              <a:solidFill>
                <a:srgbClr val="2F528F"/>
              </a:solidFill>
            </a:endParaRPr>
          </a:p>
          <a:p>
            <a:r>
              <a:rPr lang="en-GB">
                <a:solidFill>
                  <a:srgbClr val="2F528F"/>
                </a:solidFill>
              </a:rPr>
              <a:t>The Business Scenario method is a technique to:</a:t>
            </a:r>
          </a:p>
          <a:p>
            <a:pPr marL="171450" indent="-171450">
              <a:buFont typeface="Arial" panose="020B0604020202020204" pitchFamily="34" charset="0"/>
              <a:buChar char="•"/>
            </a:pPr>
            <a:r>
              <a:rPr lang="en-GB">
                <a:solidFill>
                  <a:srgbClr val="2F528F"/>
                </a:solidFill>
              </a:rPr>
              <a:t>Validate</a:t>
            </a:r>
          </a:p>
          <a:p>
            <a:pPr marL="171450" indent="-171450">
              <a:buFont typeface="Arial" panose="020B0604020202020204" pitchFamily="34" charset="0"/>
              <a:buChar char="•"/>
            </a:pPr>
            <a:r>
              <a:rPr lang="en-GB">
                <a:solidFill>
                  <a:srgbClr val="2F528F"/>
                </a:solidFill>
              </a:rPr>
              <a:t>Elaborate</a:t>
            </a:r>
          </a:p>
          <a:p>
            <a:pPr marL="171450" indent="-171450">
              <a:buFont typeface="Arial" panose="020B0604020202020204" pitchFamily="34" charset="0"/>
              <a:buChar char="•"/>
            </a:pPr>
            <a:r>
              <a:rPr lang="en-GB">
                <a:solidFill>
                  <a:srgbClr val="2F528F"/>
                </a:solidFill>
              </a:rPr>
              <a:t>Change </a:t>
            </a:r>
          </a:p>
          <a:p>
            <a:r>
              <a:rPr lang="en-GB">
                <a:solidFill>
                  <a:srgbClr val="2F528F"/>
                </a:solidFill>
              </a:rPr>
              <a:t>…the premise(s) behind an architecture effort - where:</a:t>
            </a:r>
          </a:p>
          <a:p>
            <a:pPr marL="171450" indent="-171450">
              <a:buFont typeface="Arial" panose="020B0604020202020204" pitchFamily="34" charset="0"/>
              <a:buChar char="•"/>
            </a:pPr>
            <a:r>
              <a:rPr lang="en-GB">
                <a:solidFill>
                  <a:srgbClr val="2F528F"/>
                </a:solidFill>
              </a:rPr>
              <a:t>Each iteration requires planning, gathering, analysis, documentation, and review</a:t>
            </a:r>
          </a:p>
          <a:p>
            <a:pPr marL="171450" indent="-171450">
              <a:buFont typeface="Arial" panose="020B0604020202020204" pitchFamily="34" charset="0"/>
              <a:buChar char="•"/>
            </a:pPr>
            <a:r>
              <a:rPr lang="en-GB">
                <a:solidFill>
                  <a:srgbClr val="2F528F"/>
                </a:solidFill>
              </a:rPr>
              <a:t>Each iteration should improve one or more of the key elements</a:t>
            </a:r>
          </a:p>
          <a:p>
            <a:pPr marL="171450" indent="-171450">
              <a:buFont typeface="Arial" panose="020B0604020202020204" pitchFamily="34" charset="0"/>
              <a:buChar char="•"/>
            </a:pPr>
            <a:r>
              <a:rPr lang="en-GB">
                <a:solidFill>
                  <a:srgbClr val="2F528F"/>
                </a:solidFill>
              </a:rPr>
              <a:t>Iterations are repeated until understanding is fit-for-purpose</a:t>
            </a:r>
          </a:p>
          <a:p>
            <a:pPr marL="0" indent="0">
              <a:buFont typeface="Arial" panose="020B0604020202020204" pitchFamily="34" charset="0"/>
              <a:buNone/>
            </a:pPr>
            <a:r>
              <a:rPr lang="en-GB">
                <a:solidFill>
                  <a:srgbClr val="2F528F"/>
                </a:solidFill>
              </a:rPr>
              <a:t>…for deciding to move forward.</a:t>
            </a:r>
          </a:p>
          <a:p>
            <a:endParaRPr lang="en-GB">
              <a:solidFill>
                <a:srgbClr val="2F528F"/>
              </a:solidFill>
            </a:endParaRPr>
          </a:p>
          <a:p>
            <a:r>
              <a:rPr lang="en-GB">
                <a:solidFill>
                  <a:srgbClr val="2F528F"/>
                </a:solidFill>
              </a:rPr>
              <a:t>A Business Scenario describes:</a:t>
            </a:r>
          </a:p>
          <a:p>
            <a:pPr marL="171450" indent="-171450">
              <a:buFont typeface="Arial" panose="020B0604020202020204" pitchFamily="34" charset="0"/>
              <a:buChar char="•"/>
            </a:pPr>
            <a:r>
              <a:rPr lang="en-GB">
                <a:solidFill>
                  <a:srgbClr val="2F528F"/>
                </a:solidFill>
              </a:rPr>
              <a:t>Real business problems</a:t>
            </a:r>
          </a:p>
          <a:p>
            <a:pPr marL="171450" indent="-171450">
              <a:buFont typeface="Arial" panose="020B0604020202020204" pitchFamily="34" charset="0"/>
              <a:buChar char="•"/>
            </a:pPr>
            <a:r>
              <a:rPr lang="en-GB">
                <a:solidFill>
                  <a:srgbClr val="2F528F"/>
                </a:solidFill>
              </a:rPr>
              <a:t>The business and technology environment where problems occur</a:t>
            </a:r>
          </a:p>
          <a:p>
            <a:pPr marL="171450" indent="-171450">
              <a:buFont typeface="Arial" panose="020B0604020202020204" pitchFamily="34" charset="0"/>
              <a:buChar char="•"/>
            </a:pPr>
            <a:r>
              <a:rPr lang="en-GB">
                <a:solidFill>
                  <a:srgbClr val="2F528F"/>
                </a:solidFill>
              </a:rPr>
              <a:t>Value chains - enabled by capabilities</a:t>
            </a:r>
            <a:br>
              <a:rPr lang="en-GB">
                <a:solidFill>
                  <a:srgbClr val="2F528F"/>
                </a:solidFill>
              </a:rPr>
            </a:br>
            <a:r>
              <a:rPr lang="en-GB">
                <a:solidFill>
                  <a:srgbClr val="2F528F"/>
                </a:solidFill>
              </a:rPr>
              <a:t>	Used prominently in Phase A (Architecture Vision)</a:t>
            </a:r>
          </a:p>
          <a:p>
            <a:r>
              <a:rPr lang="en-GB">
                <a:solidFill>
                  <a:srgbClr val="2F528F"/>
                </a:solidFill>
              </a:rPr>
              <a:t>	and iteratively in Phase B (Business Architecture)</a:t>
            </a:r>
          </a:p>
          <a:p>
            <a:endParaRPr lang="en-GB">
              <a:solidFill>
                <a:srgbClr val="2F528F"/>
              </a:solidFill>
            </a:endParaRPr>
          </a:p>
          <a:p>
            <a:r>
              <a:rPr lang="en-GB" b="1">
                <a:solidFill>
                  <a:srgbClr val="2F528F"/>
                </a:solidFill>
              </a:rPr>
              <a:t>1 Introduction </a:t>
            </a:r>
          </a:p>
          <a:p>
            <a:r>
              <a:rPr lang="en-GB">
                <a:solidFill>
                  <a:srgbClr val="2F528F"/>
                </a:solidFill>
              </a:rPr>
              <a:t>A key factor in the success of an Enterprise Architecture is the extent to which it is linked to business requirements, and demonstrably supporting and enabling the enterprise to achieve its business objectives. Any architectural effort must begin with a baseline view of the needs to be fulfilled by the solution or solutions. Consider guiding the construction of a warehouse building without understanding why the warehouse is needed. This could result in a fine warehouse solution for housing large-scale mechanical parts; however, the need was a warehouse for household goods. Creating an architecture without understanding “why” typically results in mismatches between solutions and needs. </a:t>
            </a:r>
          </a:p>
          <a:p>
            <a:r>
              <a:rPr lang="en-GB">
                <a:solidFill>
                  <a:srgbClr val="2F528F"/>
                </a:solidFill>
              </a:rPr>
              <a:t>The Business Scenario method is a technique to validate, elaborate, and/or change the premise behind an architecture effort by understanding and documenting the key elements of a Business Scenario in successive iterations where: </a:t>
            </a:r>
          </a:p>
          <a:p>
            <a:r>
              <a:rPr lang="en-GB">
                <a:solidFill>
                  <a:srgbClr val="2F528F"/>
                </a:solidFill>
              </a:rPr>
              <a:t> Each iteration requires planning, data gathering, analysis, documentation, and review</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90</a:t>
            </a:fld>
            <a:endParaRPr lang="en-GB"/>
          </a:p>
        </p:txBody>
      </p:sp>
    </p:spTree>
    <p:extLst>
      <p:ext uri="{BB962C8B-B14F-4D97-AF65-F5344CB8AC3E}">
        <p14:creationId xmlns:p14="http://schemas.microsoft.com/office/powerpoint/2010/main" val="40932495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8.2a : Briefly explain the business scenario technique.</a:t>
            </a:r>
          </a:p>
          <a:p>
            <a:r>
              <a:rPr lang="en-GB">
                <a:solidFill>
                  <a:srgbClr val="2F528F"/>
                </a:solidFill>
              </a:rPr>
              <a:t>See: TOGAF® Series Guide: Business Scenarios : Page 1 : §1</a:t>
            </a:r>
          </a:p>
          <a:p>
            <a:endParaRPr lang="en-GB">
              <a:solidFill>
                <a:srgbClr val="2F528F"/>
              </a:solidFill>
            </a:endParaRPr>
          </a:p>
          <a:p>
            <a:r>
              <a:rPr lang="en-GB" sz="1200" b="0" i="0" u="none" strike="noStrike">
                <a:solidFill>
                  <a:srgbClr val="000000"/>
                </a:solidFill>
                <a:effectLst/>
                <a:latin typeface="Calibri" panose="020F0502020204030204" pitchFamily="34" charset="0"/>
              </a:rPr>
              <a:t>Level=2 : L.O.= 8.2b : Briefly explain the business scenario technique.</a:t>
            </a:r>
            <a:br>
              <a:rPr lang="en-GB" sz="1200" b="0" i="0" u="none" strike="noStrike">
                <a:solidFill>
                  <a:srgbClr val="000000"/>
                </a:solidFill>
                <a:effectLst/>
                <a:latin typeface="Calibri" panose="020F0502020204030204" pitchFamily="34" charset="0"/>
              </a:rPr>
            </a:br>
            <a:r>
              <a:rPr lang="en-GB" sz="1200" b="0" i="0" u="none" strike="noStrike">
                <a:solidFill>
                  <a:srgbClr val="000000"/>
                </a:solidFill>
                <a:effectLst/>
                <a:latin typeface="Calibri" panose="020F0502020204030204" pitchFamily="34" charset="0"/>
              </a:rPr>
              <a:t>See: TOGAF® Series Guide: Business Scenarios : Page 6 : §3.1</a:t>
            </a:r>
            <a:r>
              <a:rPr lang="en-GB"/>
              <a:t> </a:t>
            </a:r>
          </a:p>
          <a:p>
            <a:endParaRPr lang="en-GB" sz="1200" b="1" i="0" u="none" strike="noStrike" baseline="0">
              <a:solidFill>
                <a:srgbClr val="000000"/>
              </a:solidFill>
              <a:latin typeface="Arial" panose="020B0604020202020204" pitchFamily="34" charset="0"/>
            </a:endParaRPr>
          </a:p>
          <a:p>
            <a:r>
              <a:rPr lang="en-GB" sz="1200" b="1" i="0" u="none" strike="noStrike" baseline="0">
                <a:solidFill>
                  <a:srgbClr val="000000"/>
                </a:solidFill>
                <a:latin typeface="Arial" panose="020B0604020202020204" pitchFamily="34" charset="0"/>
              </a:rPr>
              <a:t>3.1 The Overall Process </a:t>
            </a:r>
            <a:endParaRPr lang="en-GB" sz="1200" b="0" i="0" u="none" strike="noStrike" baseline="0">
              <a:solidFill>
                <a:srgbClr val="000000"/>
              </a:solidFill>
              <a:latin typeface="Arial" panose="020B0604020202020204" pitchFamily="34" charset="0"/>
            </a:endParaRPr>
          </a:p>
          <a:p>
            <a:r>
              <a:rPr lang="en-GB" sz="1200" b="0" i="0" u="none" strike="noStrike" baseline="0">
                <a:solidFill>
                  <a:srgbClr val="000000"/>
                </a:solidFill>
                <a:latin typeface="Calibri" panose="020F0502020204030204" pitchFamily="34" charset="0"/>
              </a:rPr>
              <a:t>Creating a Business Scenario involves the following activities, which ultimately document the elements of a Business Scenario as depicted in Figure 1: </a:t>
            </a:r>
          </a:p>
          <a:p>
            <a:r>
              <a:rPr lang="en-GB" sz="1200" b="0" i="0" u="none" strike="noStrike" baseline="0">
                <a:solidFill>
                  <a:srgbClr val="000000"/>
                </a:solidFill>
                <a:latin typeface="Calibri" panose="020F0502020204030204" pitchFamily="34" charset="0"/>
              </a:rPr>
              <a:t>1. Identifying, documenting, and ranking the problem driving the scenario. </a:t>
            </a:r>
          </a:p>
          <a:p>
            <a:r>
              <a:rPr lang="en-GB" sz="1200" b="0" i="0" u="none" strike="noStrike" baseline="0">
                <a:solidFill>
                  <a:srgbClr val="000000"/>
                </a:solidFill>
                <a:latin typeface="Calibri" panose="020F0502020204030204" pitchFamily="34" charset="0"/>
              </a:rPr>
              <a:t>2. Identifying the business and technical environment of the scenario and documenting it in scenario models including value chains and capabilities. </a:t>
            </a:r>
          </a:p>
          <a:p>
            <a:r>
              <a:rPr lang="en-GB" sz="1200" b="0" i="0" u="none" strike="noStrike" baseline="0">
                <a:solidFill>
                  <a:srgbClr val="000000"/>
                </a:solidFill>
                <a:latin typeface="Calibri" panose="020F0502020204030204" pitchFamily="34" charset="0"/>
              </a:rPr>
              <a:t>3. Identifying and documenting desired outcomes (the results of handling the problems successfully); get "SMART“. </a:t>
            </a:r>
          </a:p>
          <a:p>
            <a:r>
              <a:rPr lang="en-GB" sz="1200" b="0" i="0" u="none" strike="noStrike" baseline="0">
                <a:solidFill>
                  <a:srgbClr val="000000"/>
                </a:solidFill>
                <a:latin typeface="Calibri" panose="020F0502020204030204" pitchFamily="34" charset="0"/>
              </a:rPr>
              <a:t>4. Identifying the human actors (participants) and their place in the business model. </a:t>
            </a:r>
          </a:p>
          <a:p>
            <a:r>
              <a:rPr lang="en-GB" sz="1200" b="0" i="0" u="none" strike="noStrike" baseline="0">
                <a:solidFill>
                  <a:srgbClr val="000000"/>
                </a:solidFill>
                <a:latin typeface="Calibri" panose="020F0502020204030204" pitchFamily="34" charset="0"/>
              </a:rPr>
              <a:t>5. Identifying computer actors (computing elements) and their place in the technology model. </a:t>
            </a:r>
          </a:p>
          <a:p>
            <a:r>
              <a:rPr lang="en-GB" sz="1200" b="0" i="0" u="none" strike="noStrike" baseline="0">
                <a:solidFill>
                  <a:srgbClr val="000000"/>
                </a:solidFill>
                <a:latin typeface="Calibri" panose="020F0502020204030204" pitchFamily="34" charset="0"/>
              </a:rPr>
              <a:t>6. Checking for “fitness-for-purpose” and refining only if necessary. </a:t>
            </a:r>
          </a:p>
          <a:p>
            <a:endParaRPr lang="en-GB" sz="1200" b="0" i="0" u="none" strike="noStrike" baseline="0">
              <a:solidFill>
                <a:srgbClr val="000000"/>
              </a:solidFill>
              <a:latin typeface="Calibri" panose="020F0502020204030204" pitchFamily="34" charset="0"/>
            </a:endParaRPr>
          </a:p>
          <a:p>
            <a:r>
              <a:rPr lang="en-GB" sz="1200" b="0" i="0" u="none" strike="noStrike" baseline="0">
                <a:solidFill>
                  <a:srgbClr val="000000"/>
                </a:solidFill>
                <a:latin typeface="Arial" panose="020B0604020202020204" pitchFamily="34" charset="0"/>
              </a:rPr>
              <a:t>1 – Problem (pain points, barriers, issues) 2 – Environment (business and technology, value chains, business capabilities) 3 – Outcomes (SMART – Specific, Measurable, Actionable, Realistic, and Time-bound) 4 – Human Actors (capabilities, roles, and responsibilities) 5 – Computer Actors (capabilities, roles, and responsibilities) </a:t>
            </a:r>
          </a:p>
          <a:p>
            <a:r>
              <a:rPr lang="en-GB" sz="1200" b="1" i="0" u="none" strike="noStrike" baseline="0">
                <a:solidFill>
                  <a:srgbClr val="000000"/>
                </a:solidFill>
                <a:latin typeface="Calibri" panose="020F0502020204030204" pitchFamily="34" charset="0"/>
              </a:rPr>
              <a:t>Figure 1: Creating a Business Scenario </a:t>
            </a:r>
            <a:r>
              <a:rPr lang="en-GB" sz="1200" b="0" i="0" u="none" strike="noStrike" baseline="0">
                <a:solidFill>
                  <a:srgbClr val="000000"/>
                </a:solidFill>
                <a:latin typeface="Calibri" panose="020F0502020204030204" pitchFamily="34" charset="0"/>
              </a:rPr>
              <a:t> </a:t>
            </a:r>
          </a:p>
          <a:p>
            <a:endParaRPr lang="en-GB" sz="1200" b="0" i="0" u="none" strike="noStrike" baseline="0">
              <a:latin typeface="Calibri" panose="020F0502020204030204" pitchFamily="34" charset="0"/>
            </a:endParaRPr>
          </a:p>
          <a:p>
            <a:r>
              <a:rPr lang="en-GB" sz="1200" b="1" i="0" u="none" strike="noStrike" baseline="0">
                <a:latin typeface="Calibri" panose="020F0502020204030204" pitchFamily="34" charset="0"/>
              </a:rPr>
              <a:t>Below are explanations of a few key terms: </a:t>
            </a:r>
          </a:p>
          <a:p>
            <a:r>
              <a:rPr lang="en-GB" sz="1200" b="0" i="0" u="none" strike="noStrike" baseline="0">
                <a:latin typeface="Calibri" panose="020F0502020204030204" pitchFamily="34" charset="0"/>
              </a:rPr>
              <a:t> </a:t>
            </a:r>
            <a:r>
              <a:rPr lang="en-GB" sz="1200" b="1" i="0" u="none" strike="noStrike" baseline="0">
                <a:latin typeface="Calibri" panose="020F0502020204030204" pitchFamily="34" charset="0"/>
              </a:rPr>
              <a:t>Outcomes </a:t>
            </a:r>
            <a:r>
              <a:rPr lang="en-GB" sz="1200" b="0" i="0" u="none" strike="noStrike" baseline="0">
                <a:latin typeface="Calibri" panose="020F0502020204030204" pitchFamily="34" charset="0"/>
              </a:rPr>
              <a:t>are the changes, benefits, learning, or other effects that happen as a result of what the project or organization offers or provides </a:t>
            </a:r>
          </a:p>
          <a:p>
            <a:r>
              <a:rPr lang="en-GB" sz="1200" b="0" i="0" u="none" strike="noStrike" baseline="0">
                <a:latin typeface="Calibri" panose="020F0502020204030204" pitchFamily="34" charset="0"/>
              </a:rPr>
              <a:t> </a:t>
            </a:r>
            <a:r>
              <a:rPr lang="en-GB" sz="1200" b="1" i="0" u="none" strike="noStrike" baseline="0">
                <a:latin typeface="Calibri" panose="020F0502020204030204" pitchFamily="34" charset="0"/>
              </a:rPr>
              <a:t>Capability </a:t>
            </a:r>
            <a:r>
              <a:rPr lang="en-GB" sz="1200" b="0" i="0" u="none" strike="noStrike" baseline="0">
                <a:latin typeface="Calibri" panose="020F0502020204030204" pitchFamily="34" charset="0"/>
              </a:rPr>
              <a:t>is the ability to achieve an outcome within a known environment through application of human and/or material resources in a value chain </a:t>
            </a:r>
          </a:p>
          <a:p>
            <a:r>
              <a:rPr lang="en-GB" sz="1200" b="0" i="0" u="none" strike="noStrike" baseline="0">
                <a:latin typeface="Calibri" panose="020F0502020204030204" pitchFamily="34" charset="0"/>
              </a:rPr>
              <a:t> A </a:t>
            </a:r>
            <a:r>
              <a:rPr lang="en-GB" sz="1200" b="1" i="0" u="none" strike="noStrike" baseline="0">
                <a:latin typeface="Calibri" panose="020F0502020204030204" pitchFamily="34" charset="0"/>
              </a:rPr>
              <a:t>value chain </a:t>
            </a:r>
            <a:r>
              <a:rPr lang="en-GB" sz="1200" b="0" i="0" u="none" strike="noStrike" baseline="0">
                <a:latin typeface="Calibri" panose="020F0502020204030204" pitchFamily="34" charset="0"/>
              </a:rPr>
              <a:t>is a set of activities that a firm operating in a specific industry performs in order to deliver a valuable product or service for the market </a:t>
            </a:r>
          </a:p>
          <a:p>
            <a:r>
              <a:rPr lang="en-GB" sz="1200" b="0" i="0" u="none" strike="noStrike" baseline="0">
                <a:latin typeface="Calibri" panose="020F0502020204030204" pitchFamily="34" charset="0"/>
              </a:rPr>
              <a:t> A </a:t>
            </a:r>
            <a:r>
              <a:rPr lang="en-GB" sz="1200" b="1" i="0" u="none" strike="noStrike" baseline="0">
                <a:latin typeface="Calibri" panose="020F0502020204030204" pitchFamily="34" charset="0"/>
              </a:rPr>
              <a:t>value proposition </a:t>
            </a:r>
            <a:r>
              <a:rPr lang="en-GB" sz="1200" b="0" i="0" u="none" strike="noStrike" baseline="0">
                <a:latin typeface="Calibri" panose="020F0502020204030204" pitchFamily="34" charset="0"/>
              </a:rPr>
              <a:t>is “a clear statement of the concrete results a customer will get from purchasing and using your products and/or services. ... It is focused on outcomes. Your value proposition statement details the value you provide in an easy-to-remember synopsis that your client can easily grasp and remember. … your value proposition … </a:t>
            </a:r>
            <a:r>
              <a:rPr lang="en-GB" sz="1200" b="0" i="1" u="none" strike="noStrike" baseline="0">
                <a:latin typeface="Calibri" panose="020F0502020204030204" pitchFamily="34" charset="0"/>
              </a:rPr>
              <a:t>should relieve their pain </a:t>
            </a:r>
            <a:r>
              <a:rPr lang="en-GB" sz="1200" b="0" i="0" u="none" strike="noStrike" baseline="0">
                <a:latin typeface="Calibri" panose="020F0502020204030204" pitchFamily="34" charset="0"/>
              </a:rPr>
              <a:t>…”1 </a:t>
            </a:r>
          </a:p>
          <a:p>
            <a:endParaRPr lang="en-GB" sz="1200" b="0" i="0" u="none" strike="noStrike" baseline="0">
              <a:latin typeface="Arial" panose="020B0604020202020204" pitchFamily="34" charset="0"/>
            </a:endParaRPr>
          </a:p>
          <a:p>
            <a:r>
              <a:rPr lang="en-GB" sz="1200" b="0" i="0" u="none" strike="noStrike" baseline="0">
                <a:latin typeface="Calibri" panose="020F0502020204030204" pitchFamily="34" charset="0"/>
              </a:rPr>
              <a:t>Value propositions are not explicitly documented in a Business Scenario; however, the importance of understanding a customer’s Business Scenario to a solutions provider cannot be understated. </a:t>
            </a:r>
          </a:p>
          <a:p>
            <a:r>
              <a:rPr lang="en-GB" sz="1200" b="0" i="0" u="none" strike="noStrike" baseline="0">
                <a:latin typeface="Calibri" panose="020F0502020204030204" pitchFamily="34" charset="0"/>
              </a:rPr>
              <a:t>A Business Scenario is developed over a number of phases that formulate, verify, and refine a premise of the business requirements driving an effort. Each phase is comprised of steps to plan the phase, gather information, </a:t>
            </a:r>
            <a:r>
              <a:rPr lang="en-GB" sz="1200" b="0" i="0" u="none" strike="noStrike" baseline="0" err="1">
                <a:latin typeface="Calibri" panose="020F0502020204030204" pitchFamily="34" charset="0"/>
              </a:rPr>
              <a:t>analyze</a:t>
            </a:r>
            <a:r>
              <a:rPr lang="en-GB" sz="1200" b="0" i="0" u="none" strike="noStrike" baseline="0">
                <a:latin typeface="Calibri" panose="020F0502020204030204" pitchFamily="34" charset="0"/>
              </a:rPr>
              <a:t> information gathered, document the results, and review the results of the Business Scenario, as depicted in Figure 2. </a:t>
            </a:r>
          </a:p>
          <a:p>
            <a:r>
              <a:rPr lang="en-GB" sz="1200" b="0" i="0" u="none" strike="noStrike" baseline="0">
                <a:latin typeface="Calibri" panose="020F0502020204030204" pitchFamily="34" charset="0"/>
              </a:rPr>
              <a:t>In each phase, each of the elements of a Business Scenario (listed above) is successively improved. The refinement phase involves deciding whether to consider the scenario complete and go to the next phase of the TOGAF Architecture Development Method (ADM), or whether further refinement is necessary. This is accomplished by asking whether the current state of the Business Scenario is fit for the purpose of carrying requirements downstream in the architecture process. </a:t>
            </a:r>
          </a:p>
          <a:p>
            <a:r>
              <a:rPr lang="en-GB" sz="1200" b="0" i="0" u="none" strike="noStrike" baseline="0">
                <a:latin typeface="Calibri" panose="020F0502020204030204" pitchFamily="34" charset="0"/>
              </a:rPr>
              <a:t>The three phases of developing a Business Scenario and steps are described in detail in Figure 2 and Section 3.2. </a:t>
            </a:r>
          </a:p>
          <a:p>
            <a:r>
              <a:rPr lang="en-GB" sz="1200" b="0" i="0" u="none" strike="noStrike" baseline="0">
                <a:latin typeface="Arial" panose="020B0604020202020204" pitchFamily="34" charset="0"/>
              </a:rPr>
              <a:t>1 - Problem 2 - Environment 3 - Outcomes 4 – Human Actors 5 – Computer Actors Premise Formulation Phase Steps: • Plan • Gather Information • </a:t>
            </a:r>
            <a:r>
              <a:rPr lang="en-GB" sz="1200" b="0" i="0" u="none" strike="noStrike" baseline="0" err="1">
                <a:latin typeface="Arial" panose="020B0604020202020204" pitchFamily="34" charset="0"/>
              </a:rPr>
              <a:t>Analyze</a:t>
            </a:r>
            <a:r>
              <a:rPr lang="en-GB" sz="1200" b="0" i="0" u="none" strike="noStrike" baseline="0">
                <a:latin typeface="Arial" panose="020B0604020202020204" pitchFamily="34" charset="0"/>
              </a:rPr>
              <a:t>/Process • Document • Review 1 - Problem 2 - Environment 3 - Outcomes 4 – Human Actors 5 – Computer Actors Initial Verification Phase Steps: • Plan • Gather Information • </a:t>
            </a:r>
            <a:r>
              <a:rPr lang="en-GB" sz="1200" b="0" i="0" u="none" strike="noStrike" baseline="0" err="1">
                <a:latin typeface="Arial" panose="020B0604020202020204" pitchFamily="34" charset="0"/>
              </a:rPr>
              <a:t>Analyze</a:t>
            </a:r>
            <a:r>
              <a:rPr lang="en-GB" sz="1200" b="0" i="0" u="none" strike="noStrike" baseline="0">
                <a:latin typeface="Arial" panose="020B0604020202020204" pitchFamily="34" charset="0"/>
              </a:rPr>
              <a:t>/Process • Document • Review 1 - Problem 2 - Environment 3 - Outcomes 4 – Human Actors 5 – Computer Actors Refinement Phase Steps: • Plan • Gather Information • </a:t>
            </a:r>
            <a:r>
              <a:rPr lang="en-GB" sz="1200" b="0" i="0" u="none" strike="noStrike" baseline="0" err="1">
                <a:latin typeface="Arial" panose="020B0604020202020204" pitchFamily="34" charset="0"/>
              </a:rPr>
              <a:t>Analyze</a:t>
            </a:r>
            <a:r>
              <a:rPr lang="en-GB" sz="1200" b="0" i="0" u="none" strike="noStrike" baseline="0">
                <a:latin typeface="Arial" panose="020B0604020202020204" pitchFamily="34" charset="0"/>
              </a:rPr>
              <a:t>/Process • Document • Review </a:t>
            </a:r>
          </a:p>
          <a:p>
            <a:r>
              <a:rPr lang="en-GB" sz="1200" b="1" i="0" u="none" strike="noStrike" baseline="0">
                <a:latin typeface="Calibri" panose="020F0502020204030204" pitchFamily="34" charset="0"/>
              </a:rPr>
              <a:t>Figure 2: Phases and Steps of Developing a Business Scenario </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91</a:t>
            </a:fld>
            <a:endParaRPr lang="en-GB"/>
          </a:p>
        </p:txBody>
      </p:sp>
    </p:spTree>
    <p:extLst>
      <p:ext uri="{BB962C8B-B14F-4D97-AF65-F5344CB8AC3E}">
        <p14:creationId xmlns:p14="http://schemas.microsoft.com/office/powerpoint/2010/main" val="217785551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Q-51
</a:t>
            </a:r>
            <a:r>
              <a:rPr lang="en-GB" sz="1800" b="0" i="0" u="none" strike="noStrike">
                <a:solidFill>
                  <a:srgbClr val="000000"/>
                </a:solidFill>
                <a:effectLst/>
                <a:latin typeface="Calibri" panose="020F0502020204030204" pitchFamily="34" charset="0"/>
              </a:rPr>
              <a:t>Level=2 : L.O.= 8.2b : Briefly explain the business scenario technique.</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See: TOGAF® Series Guide: Business Scenarios : Page 6 : §3.1</a:t>
            </a:r>
            <a:r>
              <a:rPr lang="en-GB"/>
              <a:t> </a:t>
            </a:r>
          </a:p>
          <a:p>
            <a:endParaRPr lang="en-GB" sz="1800" b="1" i="0" u="none" strike="noStrike" baseline="0">
              <a:solidFill>
                <a:srgbClr val="000000"/>
              </a:solidFill>
              <a:latin typeface="Arial" panose="020B0604020202020204" pitchFamily="34" charset="0"/>
            </a:endParaRPr>
          </a:p>
          <a:p>
            <a:r>
              <a:rPr lang="en-GB" sz="1800" b="1" i="0" u="none" strike="noStrike" baseline="0">
                <a:solidFill>
                  <a:srgbClr val="000000"/>
                </a:solidFill>
                <a:latin typeface="Arial" panose="020B0604020202020204" pitchFamily="34" charset="0"/>
              </a:rPr>
              <a:t>3.1 The Overall Process </a:t>
            </a:r>
            <a:endParaRPr lang="en-GB" sz="1800" b="0" i="0" u="none" strike="noStrike" baseline="0">
              <a:solidFill>
                <a:srgbClr val="000000"/>
              </a:solidFill>
              <a:latin typeface="Arial" panose="020B0604020202020204" pitchFamily="34" charset="0"/>
            </a:endParaRPr>
          </a:p>
          <a:p>
            <a:r>
              <a:rPr lang="en-GB" sz="1800" b="0" i="0" u="none" strike="noStrike" baseline="0">
                <a:solidFill>
                  <a:srgbClr val="000000"/>
                </a:solidFill>
                <a:latin typeface="Calibri" panose="020F0502020204030204" pitchFamily="34" charset="0"/>
              </a:rPr>
              <a:t>Creating a Business Scenario involves the following, which ultimately documents the elements of a Business Scenario depicted in Figure 1: </a:t>
            </a:r>
          </a:p>
          <a:p>
            <a:r>
              <a:rPr lang="en-GB" sz="1800" b="0" i="0" u="none" strike="noStrike" baseline="0">
                <a:solidFill>
                  <a:srgbClr val="000000"/>
                </a:solidFill>
                <a:latin typeface="Calibri" panose="020F0502020204030204" pitchFamily="34" charset="0"/>
              </a:rPr>
              <a:t>1. Identifying, documenting, and ranking the problem driving the scenario. </a:t>
            </a:r>
          </a:p>
          <a:p>
            <a:r>
              <a:rPr lang="en-GB" sz="1800" b="0" i="0" u="none" strike="noStrike" baseline="0">
                <a:solidFill>
                  <a:srgbClr val="000000"/>
                </a:solidFill>
                <a:latin typeface="Calibri" panose="020F0502020204030204" pitchFamily="34" charset="0"/>
              </a:rPr>
              <a:t>2. Identifying the business and technical environment of the scenario and documenting it in scenario models including value chains and capabilities. </a:t>
            </a:r>
          </a:p>
          <a:p>
            <a:r>
              <a:rPr lang="en-GB" sz="1800" b="0" i="0" u="none" strike="noStrike" baseline="0">
                <a:solidFill>
                  <a:srgbClr val="000000"/>
                </a:solidFill>
                <a:latin typeface="Calibri" panose="020F0502020204030204" pitchFamily="34" charset="0"/>
              </a:rPr>
              <a:t>3. Identifying and documenting desired outcomes (the results of handling the problems successfully); get "SMART“. </a:t>
            </a:r>
          </a:p>
          <a:p>
            <a:r>
              <a:rPr lang="en-GB" sz="1800" b="0" i="0" u="none" strike="noStrike" baseline="0">
                <a:solidFill>
                  <a:srgbClr val="000000"/>
                </a:solidFill>
                <a:latin typeface="Calibri" panose="020F0502020204030204" pitchFamily="34" charset="0"/>
              </a:rPr>
              <a:t>4. Identifying the human actors (participants) and their place in the business model. </a:t>
            </a:r>
          </a:p>
          <a:p>
            <a:r>
              <a:rPr lang="en-GB" sz="1800" b="0" i="0" u="none" strike="noStrike" baseline="0">
                <a:solidFill>
                  <a:srgbClr val="000000"/>
                </a:solidFill>
                <a:latin typeface="Calibri" panose="020F0502020204030204" pitchFamily="34" charset="0"/>
              </a:rPr>
              <a:t>5. Identifying computer actors (computing elements) and their place in the technology model. </a:t>
            </a:r>
          </a:p>
          <a:p>
            <a:r>
              <a:rPr lang="en-GB" sz="1800" b="0" i="0" u="none" strike="noStrike" baseline="0">
                <a:solidFill>
                  <a:srgbClr val="000000"/>
                </a:solidFill>
                <a:latin typeface="Calibri" panose="020F0502020204030204" pitchFamily="34" charset="0"/>
              </a:rPr>
              <a:t>6. Checking for “fitness-for-purpose” and refining only if necessary. </a:t>
            </a:r>
          </a:p>
          <a:p>
            <a:endParaRPr lang="en-GB" sz="1800" b="0" i="0" u="none" strike="noStrike" baseline="0">
              <a:solidFill>
                <a:srgbClr val="000000"/>
              </a:solidFill>
              <a:latin typeface="Calibri" panose="020F0502020204030204" pitchFamily="34" charset="0"/>
            </a:endParaRPr>
          </a:p>
          <a:p>
            <a:r>
              <a:rPr lang="en-GB" sz="1800" b="0" i="0" u="none" strike="noStrike" baseline="0">
                <a:solidFill>
                  <a:srgbClr val="000000"/>
                </a:solidFill>
                <a:latin typeface="Arial" panose="020B0604020202020204" pitchFamily="34" charset="0"/>
              </a:rPr>
              <a:t>1 – Problem (pain points, barriers, issues) 2 – Environment (business and technology, value chains, business capabilities) 3 – Outcomes (SMART – Specific, Measurable, Actionable, Realistic, and Time-bound) 4 – Human Actors (capabilities, roles, and responsibilities) 5 – Computer Actors (capabilities, roles, and responsibilities) </a:t>
            </a:r>
          </a:p>
          <a:p>
            <a:r>
              <a:rPr lang="en-GB" sz="1800" b="1" i="0" u="none" strike="noStrike" baseline="0">
                <a:solidFill>
                  <a:srgbClr val="000000"/>
                </a:solidFill>
                <a:latin typeface="Calibri" panose="020F0502020204030204" pitchFamily="34" charset="0"/>
              </a:rPr>
              <a:t>Figure 1: Creating a Business Scenario </a:t>
            </a:r>
            <a:r>
              <a:rPr lang="en-GB" sz="1800" b="0" i="0" u="none" strike="noStrike" baseline="0">
                <a:solidFill>
                  <a:srgbClr val="000000"/>
                </a:solidFill>
                <a:latin typeface="Calibri" panose="020F0502020204030204" pitchFamily="34" charset="0"/>
              </a:rPr>
              <a:t> </a:t>
            </a:r>
          </a:p>
          <a:p>
            <a:endParaRPr lang="en-GB" sz="1800" b="0" i="0" u="none" strike="noStrike" baseline="0">
              <a:latin typeface="Calibri" panose="020F0502020204030204" pitchFamily="34" charset="0"/>
            </a:endParaRPr>
          </a:p>
          <a:p>
            <a:r>
              <a:rPr lang="en-GB" sz="1800" b="1" i="0" u="none" strike="noStrike" baseline="0">
                <a:latin typeface="Calibri" panose="020F0502020204030204" pitchFamily="34" charset="0"/>
              </a:rPr>
              <a:t>Below are e</a:t>
            </a:r>
            <a:r>
              <a:rPr lang="en-GB" sz="1800" b="0" i="0" u="none" strike="noStrike" baseline="0">
                <a:latin typeface="Calibri" panose="020F0502020204030204" pitchFamily="34" charset="0"/>
              </a:rPr>
              <a:t>xplanations of a few key terms: </a:t>
            </a:r>
          </a:p>
          <a:p>
            <a:r>
              <a:rPr lang="en-GB" sz="1800" b="0" i="0" u="none" strike="noStrike" baseline="0">
                <a:latin typeface="Calibri" panose="020F0502020204030204" pitchFamily="34" charset="0"/>
              </a:rPr>
              <a:t> </a:t>
            </a:r>
            <a:r>
              <a:rPr lang="en-GB" sz="1800" b="1" i="0" u="none" strike="noStrike" baseline="0">
                <a:latin typeface="Calibri" panose="020F0502020204030204" pitchFamily="34" charset="0"/>
              </a:rPr>
              <a:t>Outcomes </a:t>
            </a:r>
            <a:r>
              <a:rPr lang="en-GB" sz="1800" b="0" i="0" u="none" strike="noStrike" baseline="0">
                <a:latin typeface="Calibri" panose="020F0502020204030204" pitchFamily="34" charset="0"/>
              </a:rPr>
              <a:t>are the changes, benefits, learning, or other effects that happen as a result of what the project or organization offers or provides </a:t>
            </a:r>
          </a:p>
          <a:p>
            <a:r>
              <a:rPr lang="en-GB" sz="1800" b="0" i="0" u="none" strike="noStrike" baseline="0">
                <a:latin typeface="Calibri" panose="020F0502020204030204" pitchFamily="34" charset="0"/>
              </a:rPr>
              <a:t> </a:t>
            </a:r>
            <a:r>
              <a:rPr lang="en-GB" sz="1800" b="1" i="0" u="none" strike="noStrike" baseline="0">
                <a:latin typeface="Calibri" panose="020F0502020204030204" pitchFamily="34" charset="0"/>
              </a:rPr>
              <a:t>Capability </a:t>
            </a:r>
            <a:r>
              <a:rPr lang="en-GB" sz="1800" b="0" i="0" u="none" strike="noStrike" baseline="0">
                <a:latin typeface="Calibri" panose="020F0502020204030204" pitchFamily="34" charset="0"/>
              </a:rPr>
              <a:t>is the ability to achieve an outcome within a known environment through application of human and/or material resources in a value chain </a:t>
            </a:r>
          </a:p>
          <a:p>
            <a:r>
              <a:rPr lang="en-GB" sz="1800" b="0" i="0" u="none" strike="noStrike" baseline="0">
                <a:latin typeface="Calibri" panose="020F0502020204030204" pitchFamily="34" charset="0"/>
              </a:rPr>
              <a:t> A </a:t>
            </a:r>
            <a:r>
              <a:rPr lang="en-GB" sz="1800" b="1" i="0" u="none" strike="noStrike" baseline="0">
                <a:latin typeface="Calibri" panose="020F0502020204030204" pitchFamily="34" charset="0"/>
              </a:rPr>
              <a:t>value chain </a:t>
            </a:r>
            <a:r>
              <a:rPr lang="en-GB" sz="1800" b="0" i="0" u="none" strike="noStrike" baseline="0">
                <a:latin typeface="Calibri" panose="020F0502020204030204" pitchFamily="34" charset="0"/>
              </a:rPr>
              <a:t>is a set of activities that a firm operating in a specific industry performs in order to deliver a valuable product or service for the market </a:t>
            </a:r>
          </a:p>
          <a:p>
            <a:r>
              <a:rPr lang="en-GB" sz="1800" b="0" i="0" u="none" strike="noStrike" baseline="0">
                <a:latin typeface="Calibri" panose="020F0502020204030204" pitchFamily="34" charset="0"/>
              </a:rPr>
              <a:t> A </a:t>
            </a:r>
            <a:r>
              <a:rPr lang="en-GB" sz="1800" b="1" i="0" u="none" strike="noStrike" baseline="0">
                <a:latin typeface="Calibri" panose="020F0502020204030204" pitchFamily="34" charset="0"/>
              </a:rPr>
              <a:t>value proposition </a:t>
            </a:r>
            <a:r>
              <a:rPr lang="en-GB" sz="1800" b="0" i="0" u="none" strike="noStrike" baseline="0">
                <a:latin typeface="Calibri" panose="020F0502020204030204" pitchFamily="34" charset="0"/>
              </a:rPr>
              <a:t>is “a clear statement of the concrete results a customer will get from purchasing and using your products and/or services. ... It is focused on outcomes. Your value proposition statement details the value you provide in an easy-to-remember synopsis that your client can easily grasp and remember. … your value proposition … </a:t>
            </a:r>
            <a:r>
              <a:rPr lang="en-GB" sz="1800" b="0" i="1" u="none" strike="noStrike" baseline="0">
                <a:latin typeface="Calibri" panose="020F0502020204030204" pitchFamily="34" charset="0"/>
              </a:rPr>
              <a:t>should relieve their pain </a:t>
            </a:r>
            <a:r>
              <a:rPr lang="en-GB" sz="1800" b="0" i="0" u="none" strike="noStrike" baseline="0">
                <a:latin typeface="Calibri" panose="020F0502020204030204" pitchFamily="34" charset="0"/>
              </a:rPr>
              <a:t>…”1 </a:t>
            </a:r>
          </a:p>
          <a:p>
            <a:endParaRPr lang="en-GB" sz="1800" b="0" i="0" u="none" strike="noStrike" baseline="0">
              <a:latin typeface="Arial" panose="020B0604020202020204" pitchFamily="34" charset="0"/>
            </a:endParaRPr>
          </a:p>
          <a:p>
            <a:r>
              <a:rPr lang="en-GB" sz="1800" b="0" i="0" u="none" strike="noStrike" baseline="0">
                <a:latin typeface="Calibri" panose="020F0502020204030204" pitchFamily="34" charset="0"/>
              </a:rPr>
              <a:t>Value propositions are not explicitly documented in a Business Scenario; however, the importance of understanding a customer’s Business Scenario to a solutions provider cannot be understated. </a:t>
            </a:r>
          </a:p>
          <a:p>
            <a:r>
              <a:rPr lang="en-GB" sz="1800" b="0" i="0" u="none" strike="noStrike" baseline="0">
                <a:latin typeface="Calibri" panose="020F0502020204030204" pitchFamily="34" charset="0"/>
              </a:rPr>
              <a:t>A Business Scenario is developed over a number of phases that formulate, verify, and refine a premise of the business requirements driving an effort. Each phase is comprised of steps to plan the phase, gather information, </a:t>
            </a:r>
            <a:r>
              <a:rPr lang="en-GB" sz="1800" b="0" i="0" u="none" strike="noStrike" baseline="0" err="1">
                <a:latin typeface="Calibri" panose="020F0502020204030204" pitchFamily="34" charset="0"/>
              </a:rPr>
              <a:t>analyze</a:t>
            </a:r>
            <a:r>
              <a:rPr lang="en-GB" sz="1800" b="0" i="0" u="none" strike="noStrike" baseline="0">
                <a:latin typeface="Calibri" panose="020F0502020204030204" pitchFamily="34" charset="0"/>
              </a:rPr>
              <a:t> information gathered, document the results, and review the results of the Business Scenario, as depicted in Figure 2. </a:t>
            </a:r>
          </a:p>
          <a:p>
            <a:r>
              <a:rPr lang="en-GB" sz="1800" b="0" i="0" u="none" strike="noStrike" baseline="0">
                <a:latin typeface="Calibri" panose="020F0502020204030204" pitchFamily="34" charset="0"/>
              </a:rPr>
              <a:t>In each phase, each of the elements of a Business Scenario (listed above) is successively improved. The refinement phase involves deciding whether to consider the scenario complete and go to the next phase of the TOGAF Architecture Development Method (ADM), or whether further refinement is necessary. This is accomplished by asking whether the current state of the Business Scenario is fit for the purpose of carrying requirements downstream in the architecture process. </a:t>
            </a:r>
          </a:p>
          <a:p>
            <a:r>
              <a:rPr lang="en-GB" sz="1800" b="0" i="0" u="none" strike="noStrike" baseline="0">
                <a:latin typeface="Calibri" panose="020F0502020204030204" pitchFamily="34" charset="0"/>
              </a:rPr>
              <a:t>The three phases of developing a Business Scenario and steps are described in detail in Figure 2 and Section 3.2. </a:t>
            </a:r>
          </a:p>
          <a:p>
            <a:r>
              <a:rPr lang="en-GB" sz="1800" b="0" i="0" u="none" strike="noStrike" baseline="0">
                <a:latin typeface="Arial" panose="020B0604020202020204" pitchFamily="34" charset="0"/>
              </a:rPr>
              <a:t>1 - Problem 2 - Environment 3 - Outcomes 4 – Human Actors 5 – Computer Actors Premise Formulation Phase Steps: • Plan • Gather Information • </a:t>
            </a:r>
            <a:r>
              <a:rPr lang="en-GB" sz="1800" b="0" i="0" u="none" strike="noStrike" baseline="0" err="1">
                <a:latin typeface="Arial" panose="020B0604020202020204" pitchFamily="34" charset="0"/>
              </a:rPr>
              <a:t>Analyze</a:t>
            </a:r>
            <a:r>
              <a:rPr lang="en-GB" sz="1800" b="0" i="0" u="none" strike="noStrike" baseline="0">
                <a:latin typeface="Arial" panose="020B0604020202020204" pitchFamily="34" charset="0"/>
              </a:rPr>
              <a:t>/Process • Document • Review 1 - Problem 2 - Environment 3 - Outcomes 4 – Human Actors 5 – Computer Actors Initial Verification Phase Steps: • Plan • Gather Information • </a:t>
            </a:r>
            <a:r>
              <a:rPr lang="en-GB" sz="1800" b="0" i="0" u="none" strike="noStrike" baseline="0" err="1">
                <a:latin typeface="Arial" panose="020B0604020202020204" pitchFamily="34" charset="0"/>
              </a:rPr>
              <a:t>Analyze</a:t>
            </a:r>
            <a:r>
              <a:rPr lang="en-GB" sz="1800" b="0" i="0" u="none" strike="noStrike" baseline="0">
                <a:latin typeface="Arial" panose="020B0604020202020204" pitchFamily="34" charset="0"/>
              </a:rPr>
              <a:t>/Process • Document • Review 1 - Problem 2 - Environment 3 - Outcomes 4 – Human Actors 5 – Computer Actors Refinement Phase Steps: • Plan • Gather Information • </a:t>
            </a:r>
            <a:r>
              <a:rPr lang="en-GB" sz="1800" b="0" i="0" u="none" strike="noStrike" baseline="0" err="1">
                <a:latin typeface="Arial" panose="020B0604020202020204" pitchFamily="34" charset="0"/>
              </a:rPr>
              <a:t>Analyze</a:t>
            </a:r>
            <a:r>
              <a:rPr lang="en-GB" sz="1800" b="0" i="0" u="none" strike="noStrike" baseline="0">
                <a:latin typeface="Arial" panose="020B0604020202020204" pitchFamily="34" charset="0"/>
              </a:rPr>
              <a:t>/Process • Document • Review </a:t>
            </a:r>
          </a:p>
          <a:p>
            <a:r>
              <a:rPr lang="en-GB" sz="1800" b="1" i="0" u="none" strike="noStrike" baseline="0">
                <a:latin typeface="Calibri" panose="020F0502020204030204" pitchFamily="34" charset="0"/>
              </a:rPr>
              <a:t>Figure 2: Phases and Steps of Developing a Business Scenario </a:t>
            </a:r>
            <a:endParaRPr lang="en-GB">
              <a:solidFill>
                <a:srgbClr val="2F528F"/>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92</a:t>
            </a:fld>
            <a:endParaRPr lang="en-GB"/>
          </a:p>
        </p:txBody>
      </p:sp>
    </p:spTree>
    <p:extLst>
      <p:ext uri="{BB962C8B-B14F-4D97-AF65-F5344CB8AC3E}">
        <p14:creationId xmlns:p14="http://schemas.microsoft.com/office/powerpoint/2010/main" val="168956780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8.11i : Briefly explain the guidelines and techniques that can be used during the Business Architecture phase: Applying information mapping
See: TOGAF® Series Guide: Business Models : Page 1 : §1</a:t>
            </a:r>
          </a:p>
          <a:p>
            <a:endParaRPr lang="en-GB">
              <a:solidFill>
                <a:srgbClr val="2F528F"/>
              </a:solidFill>
            </a:endParaRPr>
          </a:p>
          <a:p>
            <a:r>
              <a:rPr lang="en-GB" b="1">
                <a:solidFill>
                  <a:srgbClr val="2F528F"/>
                </a:solidFill>
              </a:rPr>
              <a:t>Business Models </a:t>
            </a:r>
          </a:p>
          <a:p>
            <a:r>
              <a:rPr lang="en-GB">
                <a:solidFill>
                  <a:srgbClr val="2F528F"/>
                </a:solidFill>
              </a:rPr>
              <a:t>Business models provide a powerful construct to help focus and align an organization around its strategic vision and execution.</a:t>
            </a:r>
          </a:p>
          <a:p>
            <a:r>
              <a:rPr lang="en-GB">
                <a:solidFill>
                  <a:srgbClr val="2F528F"/>
                </a:solidFill>
              </a:rPr>
              <a:t>Business model artifacts are used to:</a:t>
            </a:r>
          </a:p>
          <a:p>
            <a:pPr marL="185595" indent="-185595">
              <a:buFont typeface="Courier New" panose="02070309020205020404" pitchFamily="49" charset="0"/>
              <a:buChar char="o"/>
            </a:pPr>
            <a:r>
              <a:rPr lang="en-GB">
                <a:solidFill>
                  <a:srgbClr val="2F528F"/>
                </a:solidFill>
              </a:rPr>
              <a:t>Provide a common understanding of what the organization is, or looks like, today</a:t>
            </a:r>
          </a:p>
          <a:p>
            <a:pPr marL="185595" indent="-185595">
              <a:buFont typeface="Courier New" panose="02070309020205020404" pitchFamily="49" charset="0"/>
              <a:buChar char="o"/>
            </a:pPr>
            <a:r>
              <a:rPr lang="en-GB">
                <a:solidFill>
                  <a:srgbClr val="2F528F"/>
                </a:solidFill>
              </a:rPr>
              <a:t>Portray what it intends to become in the future</a:t>
            </a:r>
          </a:p>
          <a:p>
            <a:pPr marL="185595" indent="-185595">
              <a:buFont typeface="Courier New" panose="02070309020205020404" pitchFamily="49" charset="0"/>
              <a:buChar char="o"/>
            </a:pPr>
            <a:r>
              <a:rPr lang="en-GB">
                <a:solidFill>
                  <a:srgbClr val="2F528F"/>
                </a:solidFill>
              </a:rPr>
              <a:t>Create a critical link between the business strategy and the required blueprints of the Enterprise Architecture that define what the business needs to transform to</a:t>
            </a:r>
          </a:p>
          <a:p>
            <a:pPr marL="185595" indent="-185595">
              <a:buFont typeface="Courier New" panose="02070309020205020404" pitchFamily="49" charset="0"/>
              <a:buChar char="o"/>
            </a:pPr>
            <a:r>
              <a:rPr lang="en-GB">
                <a:solidFill>
                  <a:srgbClr val="2F528F"/>
                </a:solidFill>
              </a:rPr>
              <a:t>The plans that describe how to do it</a:t>
            </a:r>
          </a:p>
          <a:p>
            <a:endParaRPr lang="en-GB">
              <a:solidFill>
                <a:srgbClr val="2F528F"/>
              </a:solidFill>
            </a:endParaRPr>
          </a:p>
          <a:p>
            <a:r>
              <a:rPr lang="en-GB" b="1">
                <a:solidFill>
                  <a:srgbClr val="2F528F"/>
                </a:solidFill>
              </a:rPr>
              <a:t>1 Introduction </a:t>
            </a:r>
          </a:p>
          <a:p>
            <a:r>
              <a:rPr lang="en-GB">
                <a:solidFill>
                  <a:srgbClr val="2F528F"/>
                </a:solidFill>
              </a:rPr>
              <a:t>This TOGAF® Series Guide to Business Models provides a basis for Enterprise Architects to understand and utilize business models, which describe the rationale of how an organization creates, delivers, and captures value.</a:t>
            </a:r>
          </a:p>
          <a:p>
            <a:r>
              <a:rPr lang="en-GB">
                <a:solidFill>
                  <a:srgbClr val="2F528F"/>
                </a:solidFill>
              </a:rPr>
              <a:t>Business models provide a powerful construct to help focus and align an organization around its strategic vision and execution. In this Guide we cover different forms of business models and approaches to </a:t>
            </a:r>
            <a:r>
              <a:rPr lang="en-GB" err="1">
                <a:solidFill>
                  <a:srgbClr val="2F528F"/>
                </a:solidFill>
              </a:rPr>
              <a:t>modeling</a:t>
            </a:r>
            <a:r>
              <a:rPr lang="en-GB">
                <a:solidFill>
                  <a:srgbClr val="2F528F"/>
                </a:solidFill>
              </a:rPr>
              <a:t>, from the conceptual down to a practical example. </a:t>
            </a:r>
          </a:p>
          <a:p>
            <a:r>
              <a:rPr lang="en-GB">
                <a:solidFill>
                  <a:srgbClr val="2F528F"/>
                </a:solidFill>
              </a:rPr>
              <a:t>There is a direct relationship between the business innovation captured in these models and the approach to implementing that innovation through Enterprise Architecture. We explore that relation through Business Architecture methods such as value streams and business capabilities, then provide a specific example based on a generic retail company undertaking a Digital Transformation. An appendix delves deeper into the structure of one of the most commonly used business model frameworks for architects interested in working with business leaders to execute their strategy. </a:t>
            </a:r>
          </a:p>
          <a:p>
            <a:r>
              <a:rPr lang="en-GB" b="1">
                <a:solidFill>
                  <a:srgbClr val="2F528F"/>
                </a:solidFill>
              </a:rPr>
              <a:t>1.1 Overview </a:t>
            </a:r>
          </a:p>
          <a:p>
            <a:r>
              <a:rPr lang="en-GB">
                <a:solidFill>
                  <a:srgbClr val="2F528F"/>
                </a:solidFill>
              </a:rPr>
              <a:t>The world’s top C-suite leaders know that the effective management and exploitation of information is a key factor for business success, and is critical to developing and maintaining competitive advantage. An Enterprise Architecture supports this objective by providing a strategic context for the evolution of technologies in response to the constantly changing needs</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93</a:t>
            </a:fld>
            <a:endParaRPr lang="en-GB"/>
          </a:p>
        </p:txBody>
      </p:sp>
    </p:spTree>
    <p:extLst>
      <p:ext uri="{BB962C8B-B14F-4D97-AF65-F5344CB8AC3E}">
        <p14:creationId xmlns:p14="http://schemas.microsoft.com/office/powerpoint/2010/main" val="41740985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8.11l : Briefly explain the guidelines and techniques that can be used during the Business Architecture phase: Applying </a:t>
            </a:r>
            <a:r>
              <a:rPr lang="en-GB" err="1">
                <a:solidFill>
                  <a:srgbClr val="2F528F"/>
                </a:solidFill>
              </a:rPr>
              <a:t>modeling</a:t>
            </a:r>
            <a:r>
              <a:rPr lang="en-GB">
                <a:solidFill>
                  <a:srgbClr val="2F528F"/>
                </a:solidFill>
              </a:rPr>
              <a:t> techniques
See: TOGAF® Series Guide: Business Capabilities: Page 1 : §1</a:t>
            </a:r>
          </a:p>
          <a:p>
            <a:pPr>
              <a:spcBef>
                <a:spcPts val="600"/>
              </a:spcBef>
            </a:pPr>
            <a:endParaRPr lang="en-GB" sz="1400" b="1"/>
          </a:p>
          <a:p>
            <a:pPr>
              <a:spcBef>
                <a:spcPts val="600"/>
              </a:spcBef>
            </a:pPr>
            <a:r>
              <a:rPr lang="en-GB" sz="1400" b="1"/>
              <a:t>Business Capability Map</a:t>
            </a:r>
          </a:p>
          <a:p>
            <a:r>
              <a:rPr lang="en-GB" sz="1200"/>
              <a:t>Represents the complete, stable set of business capabilities that covers the business, enterprise, or organizational unit in question.</a:t>
            </a:r>
          </a:p>
          <a:p>
            <a:r>
              <a:rPr lang="en-GB" sz="1200"/>
              <a:t>A self-contained visual depiction (or blueprint) of all the business capabilities at an appropriate level of decomposition and group.</a:t>
            </a:r>
          </a:p>
          <a:p>
            <a:r>
              <a:rPr lang="en-GB" sz="1200" b="1"/>
              <a:t>Approach</a:t>
            </a:r>
          </a:p>
          <a:p>
            <a:pPr marL="171450" indent="-171450">
              <a:buFont typeface="Courier New" panose="02070309020205020404" pitchFamily="49" charset="0"/>
              <a:buChar char="o"/>
            </a:pPr>
            <a:r>
              <a:rPr lang="en-GB" sz="1200"/>
              <a:t>Capture and document all of the business capabilities that represent the full scope of what the business does today </a:t>
            </a:r>
          </a:p>
          <a:p>
            <a:pPr marL="171450" indent="-171450">
              <a:buFont typeface="Courier New" panose="02070309020205020404" pitchFamily="49" charset="0"/>
              <a:buChar char="o"/>
            </a:pPr>
            <a:r>
              <a:rPr lang="en-GB" sz="1200"/>
              <a:t>Organize that information in a logical manner</a:t>
            </a:r>
          </a:p>
          <a:p>
            <a:r>
              <a:rPr lang="en-GB" sz="1200"/>
              <a:t>Either:</a:t>
            </a:r>
          </a:p>
          <a:p>
            <a:pPr marL="171450" indent="-171450">
              <a:buFont typeface="Courier New" panose="02070309020205020404" pitchFamily="49" charset="0"/>
              <a:buChar char="o"/>
            </a:pPr>
            <a:r>
              <a:rPr lang="en-GB" sz="1200" b="1"/>
              <a:t>Top-down</a:t>
            </a:r>
            <a:r>
              <a:rPr lang="en-GB" sz="1200"/>
              <a:t>: a top-down business capability mapping approach starts by identifying the top 20 highest-level business capabilities, each of which can decompose into more detailed levels</a:t>
            </a:r>
          </a:p>
          <a:p>
            <a:pPr marL="171450" indent="-171450">
              <a:buFont typeface="Courier New" panose="02070309020205020404" pitchFamily="49" charset="0"/>
              <a:buChar char="o"/>
            </a:pPr>
            <a:r>
              <a:rPr lang="en-GB" sz="1200" b="1"/>
              <a:t>Bottom-up: </a:t>
            </a:r>
            <a:r>
              <a:rPr lang="en-GB" sz="1200"/>
              <a:t>When more time is available, business capabilities can be defined from within different parts of the business and built from the bottom up</a:t>
            </a:r>
          </a:p>
          <a:p>
            <a:endParaRPr lang="en-GB" sz="1200"/>
          </a:p>
          <a:p>
            <a:r>
              <a:rPr lang="en-GB" sz="1200"/>
              <a:t>Three good sources of information with which to create an initial draft of the business capability map are:</a:t>
            </a:r>
          </a:p>
          <a:p>
            <a:pPr marL="171450" indent="-171450">
              <a:buFont typeface="Courier New" panose="02070309020205020404" pitchFamily="49" charset="0"/>
              <a:buChar char="o"/>
            </a:pPr>
            <a:r>
              <a:rPr lang="en-GB" sz="1200"/>
              <a:t>The organizational structure</a:t>
            </a:r>
          </a:p>
          <a:p>
            <a:pPr marL="171450" indent="-171450">
              <a:buFont typeface="Courier New" panose="02070309020205020404" pitchFamily="49" charset="0"/>
              <a:buChar char="o"/>
            </a:pPr>
            <a:r>
              <a:rPr lang="en-GB" sz="1200"/>
              <a:t>The business model</a:t>
            </a:r>
          </a:p>
          <a:p>
            <a:pPr marL="171450" indent="-171450">
              <a:buFont typeface="Courier New" panose="02070309020205020404" pitchFamily="49" charset="0"/>
              <a:buChar char="o"/>
            </a:pPr>
            <a:r>
              <a:rPr lang="en-GB" sz="1200"/>
              <a:t>Current strategic, business, and financial plans</a:t>
            </a:r>
          </a:p>
          <a:p>
            <a:pPr>
              <a:spcBef>
                <a:spcPts val="600"/>
              </a:spcBef>
            </a:pPr>
            <a:endParaRPr lang="en-GB" sz="1400" b="1"/>
          </a:p>
          <a:p>
            <a:pPr>
              <a:spcBef>
                <a:spcPts val="600"/>
              </a:spcBef>
            </a:pPr>
            <a:r>
              <a:rPr lang="en-GB" sz="1400" b="1"/>
              <a:t>Business Model</a:t>
            </a:r>
          </a:p>
          <a:p>
            <a:r>
              <a:rPr lang="en-GB" sz="1200"/>
              <a:t>Business capabilities provide the building blocks upon which to execute an organization’s business model. </a:t>
            </a:r>
          </a:p>
          <a:p>
            <a:r>
              <a:rPr lang="en-GB" sz="1200"/>
              <a:t>Mapping individual business capabilities back to the business model ensures that the organization’s investment is aligned to support enterprise vision and strategy.</a:t>
            </a:r>
          </a:p>
          <a:p>
            <a:pPr>
              <a:spcBef>
                <a:spcPts val="600"/>
              </a:spcBef>
            </a:pPr>
            <a:r>
              <a:rPr lang="en-GB" sz="1400" b="1"/>
              <a:t>Structuring the Business Capability Map</a:t>
            </a:r>
          </a:p>
          <a:p>
            <a:r>
              <a:rPr lang="en-GB" sz="1200"/>
              <a:t>There are two concepts for turning the set of business capabilities into a logical structure:</a:t>
            </a:r>
          </a:p>
          <a:p>
            <a:pPr marL="171450" indent="-171450">
              <a:buFont typeface="Courier New" panose="02070309020205020404" pitchFamily="49" charset="0"/>
              <a:buChar char="o"/>
            </a:pPr>
            <a:r>
              <a:rPr lang="en-GB" sz="1200" b="1"/>
              <a:t>Business Capability Stratification </a:t>
            </a:r>
            <a:r>
              <a:rPr lang="en-GB" sz="1200"/>
              <a:t>- each stratification tier provides a different perspective or focal point for different stakeholder groups</a:t>
            </a:r>
          </a:p>
          <a:p>
            <a:pPr marL="171450" indent="-171450">
              <a:buFont typeface="Courier New" panose="02070309020205020404" pitchFamily="49" charset="0"/>
              <a:buChar char="o"/>
            </a:pPr>
            <a:r>
              <a:rPr lang="en-GB" sz="1200" b="1" err="1"/>
              <a:t>Leveling</a:t>
            </a:r>
            <a:r>
              <a:rPr lang="en-GB" sz="1200"/>
              <a:t> - the number of levels (usually  3 – 6) of decomposition is limited only by the degree necessary to communicate the information required by the intended audience or to enable the business to make informed decisions about capability gaps</a:t>
            </a:r>
          </a:p>
          <a:p>
            <a:endParaRPr lang="en-GB">
              <a:solidFill>
                <a:srgbClr val="2F528F"/>
              </a:solidFill>
            </a:endParaRPr>
          </a:p>
        </p:txBody>
      </p:sp>
      <p:sp>
        <p:nvSpPr>
          <p:cNvPr id="4" name="Slide Number Placeholder 3"/>
          <p:cNvSpPr>
            <a:spLocks noGrp="1"/>
          </p:cNvSpPr>
          <p:nvPr>
            <p:ph type="sldNum" sz="quarter" idx="5"/>
          </p:nvPr>
        </p:nvSpPr>
        <p:spPr/>
        <p:txBody>
          <a:bodyPr/>
          <a:lstStyle/>
          <a:p>
            <a:fld id="{49B2B318-3A70-499F-B2BE-07B8A16F998B}" type="slidenum">
              <a:rPr lang="en-GB" smtClean="0"/>
              <a:t>94</a:t>
            </a:fld>
            <a:endParaRPr lang="en-GB"/>
          </a:p>
        </p:txBody>
      </p:sp>
    </p:spTree>
    <p:extLst>
      <p:ext uri="{BB962C8B-B14F-4D97-AF65-F5344CB8AC3E}">
        <p14:creationId xmlns:p14="http://schemas.microsoft.com/office/powerpoint/2010/main" val="119837740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8.11a : Briefly explain the guidelines and techniques that can be used during the Business Architecture phase:
See: TOGAF® Standard – Architecture Development Method : Page 51 : §4.5.3</a:t>
            </a:r>
          </a:p>
          <a:p>
            <a:pPr defTabSz="989838">
              <a:defRPr/>
            </a:pPr>
            <a:endParaRPr lang="en-GB">
              <a:solidFill>
                <a:srgbClr val="2F528F"/>
              </a:solidFill>
            </a:endParaRPr>
          </a:p>
          <a:p>
            <a:pPr defTabSz="989838">
              <a:defRPr/>
            </a:pPr>
            <a:r>
              <a:rPr lang="en-GB" b="1">
                <a:solidFill>
                  <a:srgbClr val="2F528F"/>
                </a:solidFill>
              </a:rPr>
              <a:t>Applying Business Capabilities</a:t>
            </a:r>
          </a:p>
          <a:p>
            <a:r>
              <a:rPr lang="en-GB">
                <a:solidFill>
                  <a:srgbClr val="2F528F"/>
                </a:solidFill>
              </a:rPr>
              <a:t>The Business Capability Map from the Vision Phase should be mapped back to:</a:t>
            </a:r>
          </a:p>
          <a:p>
            <a:pPr marL="309324" indent="-309324">
              <a:buFont typeface="Courier New" panose="02070309020205020404" pitchFamily="49" charset="0"/>
              <a:buChar char="o"/>
            </a:pPr>
            <a:r>
              <a:rPr lang="en-GB">
                <a:solidFill>
                  <a:srgbClr val="2F528F"/>
                </a:solidFill>
              </a:rPr>
              <a:t>Organizational units</a:t>
            </a:r>
          </a:p>
          <a:p>
            <a:pPr marL="309324" indent="-309324">
              <a:buFont typeface="Courier New" panose="02070309020205020404" pitchFamily="49" charset="0"/>
              <a:buChar char="o"/>
            </a:pPr>
            <a:r>
              <a:rPr lang="en-GB">
                <a:solidFill>
                  <a:srgbClr val="2F528F"/>
                </a:solidFill>
              </a:rPr>
              <a:t>Value streams</a:t>
            </a:r>
          </a:p>
          <a:p>
            <a:pPr marL="309324" indent="-309324">
              <a:buFont typeface="Courier New" panose="02070309020205020404" pitchFamily="49" charset="0"/>
              <a:buChar char="o"/>
            </a:pPr>
            <a:r>
              <a:rPr lang="en-GB">
                <a:solidFill>
                  <a:srgbClr val="2F528F"/>
                </a:solidFill>
              </a:rPr>
              <a:t>Information systems</a:t>
            </a:r>
          </a:p>
          <a:p>
            <a:pPr marL="309324" indent="-309324">
              <a:buFont typeface="Courier New" panose="02070309020205020404" pitchFamily="49" charset="0"/>
              <a:buChar char="o"/>
            </a:pPr>
            <a:r>
              <a:rPr lang="en-GB">
                <a:solidFill>
                  <a:srgbClr val="2F528F"/>
                </a:solidFill>
              </a:rPr>
              <a:t>Strategic plans</a:t>
            </a:r>
          </a:p>
          <a:p>
            <a:r>
              <a:rPr lang="en-GB">
                <a:solidFill>
                  <a:srgbClr val="2F528F"/>
                </a:solidFill>
              </a:rPr>
              <a:t>within the scope of the Enterprise Architecture project</a:t>
            </a:r>
          </a:p>
          <a:p>
            <a:endParaRPr lang="en-GB">
              <a:solidFill>
                <a:srgbClr val="2F528F"/>
              </a:solidFill>
            </a:endParaRPr>
          </a:p>
          <a:p>
            <a:r>
              <a:rPr lang="en-GB">
                <a:solidFill>
                  <a:srgbClr val="2F528F"/>
                </a:solidFill>
              </a:rPr>
              <a:t>Heat mapping shows a range of different perspectives on the same set of core business capabilities:</a:t>
            </a:r>
          </a:p>
          <a:p>
            <a:pPr marL="309324" indent="-309324">
              <a:buFont typeface="Courier New" panose="02070309020205020404" pitchFamily="49" charset="0"/>
              <a:buChar char="o"/>
            </a:pPr>
            <a:r>
              <a:rPr lang="en-GB">
                <a:solidFill>
                  <a:srgbClr val="2F528F"/>
                </a:solidFill>
              </a:rPr>
              <a:t>Maturity</a:t>
            </a:r>
          </a:p>
          <a:p>
            <a:pPr marL="309324" indent="-309324">
              <a:buFont typeface="Courier New" panose="02070309020205020404" pitchFamily="49" charset="0"/>
              <a:buChar char="o"/>
            </a:pPr>
            <a:r>
              <a:rPr lang="en-GB">
                <a:solidFill>
                  <a:srgbClr val="2F528F"/>
                </a:solidFill>
              </a:rPr>
              <a:t>Effectiveness</a:t>
            </a:r>
          </a:p>
          <a:p>
            <a:pPr marL="309324" indent="-309324">
              <a:buFont typeface="Courier New" panose="02070309020205020404" pitchFamily="49" charset="0"/>
              <a:buChar char="o"/>
            </a:pPr>
            <a:r>
              <a:rPr lang="en-GB">
                <a:solidFill>
                  <a:srgbClr val="2F528F"/>
                </a:solidFill>
              </a:rPr>
              <a:t>Performance</a:t>
            </a:r>
          </a:p>
          <a:p>
            <a:pPr marL="309324" indent="-309324">
              <a:buFont typeface="Courier New" panose="02070309020205020404" pitchFamily="49" charset="0"/>
              <a:buChar char="o"/>
            </a:pPr>
            <a:r>
              <a:rPr lang="en-GB">
                <a:solidFill>
                  <a:srgbClr val="2F528F"/>
                </a:solidFill>
              </a:rPr>
              <a:t>Value of each capability</a:t>
            </a:r>
          </a:p>
          <a:p>
            <a:pPr marL="309324" indent="-309324">
              <a:buFont typeface="Courier New" panose="02070309020205020404" pitchFamily="49" charset="0"/>
              <a:buChar char="o"/>
            </a:pPr>
            <a:r>
              <a:rPr lang="en-GB">
                <a:solidFill>
                  <a:srgbClr val="2F528F"/>
                </a:solidFill>
              </a:rPr>
              <a:t>Cost of each capability</a:t>
            </a:r>
          </a:p>
          <a:p>
            <a:endParaRPr lang="en-GB">
              <a:solidFill>
                <a:srgbClr val="2F528F"/>
              </a:solidFill>
            </a:endParaRPr>
          </a:p>
          <a:p>
            <a:r>
              <a:rPr lang="en-GB">
                <a:solidFill>
                  <a:srgbClr val="2F528F"/>
                </a:solidFill>
              </a:rPr>
              <a:t>Different attributes determine the </a:t>
            </a:r>
            <a:r>
              <a:rPr lang="en-GB" err="1">
                <a:solidFill>
                  <a:srgbClr val="2F528F"/>
                </a:solidFill>
              </a:rPr>
              <a:t>colors</a:t>
            </a:r>
            <a:r>
              <a:rPr lang="en-GB">
                <a:solidFill>
                  <a:srgbClr val="2F528F"/>
                </a:solidFill>
              </a:rPr>
              <a:t> of each capability on the business capability map.</a:t>
            </a:r>
          </a:p>
          <a:p>
            <a:r>
              <a:rPr lang="en-GB">
                <a:solidFill>
                  <a:srgbClr val="2F528F"/>
                </a:solidFill>
              </a:rPr>
              <a:t>Typically, for a specific capability:</a:t>
            </a:r>
          </a:p>
          <a:p>
            <a:pPr marL="309324" indent="-309324">
              <a:buFont typeface="Courier New" panose="02070309020205020404" pitchFamily="49" charset="0"/>
              <a:buChar char="o"/>
              <a:tabLst>
                <a:tab pos="876419" algn="l"/>
              </a:tabLst>
            </a:pPr>
            <a:r>
              <a:rPr lang="en-GB">
                <a:solidFill>
                  <a:srgbClr val="2F528F"/>
                </a:solidFill>
              </a:rPr>
              <a:t>Green	= competence </a:t>
            </a:r>
          </a:p>
          <a:p>
            <a:pPr marL="309324" indent="-309324">
              <a:buFont typeface="Courier New" panose="02070309020205020404" pitchFamily="49" charset="0"/>
              <a:buChar char="o"/>
              <a:tabLst>
                <a:tab pos="876419" algn="l"/>
              </a:tabLst>
            </a:pPr>
            <a:r>
              <a:rPr lang="en-GB">
                <a:solidFill>
                  <a:srgbClr val="2F528F"/>
                </a:solidFill>
              </a:rPr>
              <a:t>Yellow    = one level down </a:t>
            </a:r>
          </a:p>
          <a:p>
            <a:pPr marL="309324" indent="-309324">
              <a:buFont typeface="Courier New" panose="02070309020205020404" pitchFamily="49" charset="0"/>
              <a:buChar char="o"/>
              <a:tabLst>
                <a:tab pos="876419" algn="l"/>
              </a:tabLst>
            </a:pPr>
            <a:r>
              <a:rPr lang="en-GB">
                <a:solidFill>
                  <a:srgbClr val="2F528F"/>
                </a:solidFill>
              </a:rPr>
              <a:t>Red	= two or more levels down</a:t>
            </a:r>
          </a:p>
          <a:p>
            <a:pPr marL="309324" indent="-309324">
              <a:buFont typeface="Courier New" panose="02070309020205020404" pitchFamily="49" charset="0"/>
              <a:buChar char="o"/>
              <a:tabLst>
                <a:tab pos="876419" algn="l"/>
              </a:tabLst>
            </a:pPr>
            <a:r>
              <a:rPr lang="en-GB">
                <a:solidFill>
                  <a:srgbClr val="2F528F"/>
                </a:solidFill>
              </a:rPr>
              <a:t>Purple	= desired capability not yet present</a:t>
            </a:r>
          </a:p>
          <a:p>
            <a:endParaRPr lang="en-GB" b="1">
              <a:solidFill>
                <a:srgbClr val="2F528F"/>
              </a:solidFill>
            </a:endParaRPr>
          </a:p>
          <a:p>
            <a:r>
              <a:rPr lang="en-GB" b="1">
                <a:solidFill>
                  <a:srgbClr val="2F528F"/>
                </a:solidFill>
              </a:rPr>
              <a:t>4.5.3 Applying Business Capabilities</a:t>
            </a:r>
          </a:p>
          <a:p>
            <a:r>
              <a:rPr lang="en-GB">
                <a:solidFill>
                  <a:srgbClr val="2F528F"/>
                </a:solidFill>
              </a:rPr>
              <a:t>The business capability map found or developed in the Architecture Vision phase provides a self-contained view of the business that is independent of the current organizational</a:t>
            </a:r>
          </a:p>
          <a:p>
            <a:r>
              <a:rPr lang="en-GB">
                <a:solidFill>
                  <a:srgbClr val="2F528F"/>
                </a:solidFill>
              </a:rPr>
              <a:t>structure, business processes, information systems and applications ,and the rest of the product or service portfolio. Those business capabilities should be mapped back to the organizational units, value streams, information systems, and strategic plans within the scope of the Enterprise Architecture project. This relationship mapping provides greater insight into the alignment and </a:t>
            </a:r>
          </a:p>
          <a:p>
            <a:pPr defTabSz="989838">
              <a:defRPr/>
            </a:pPr>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95</a:t>
            </a:fld>
            <a:endParaRPr lang="en-GB"/>
          </a:p>
        </p:txBody>
      </p:sp>
    </p:spTree>
    <p:extLst>
      <p:ext uri="{BB962C8B-B14F-4D97-AF65-F5344CB8AC3E}">
        <p14:creationId xmlns:p14="http://schemas.microsoft.com/office/powerpoint/2010/main" val="39942934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Þ  Q-29
Level=2 : L.O.= 8.11h : Briefly explain the guidelines and techniques that can be used during the Business Architecture </a:t>
            </a:r>
            <a:r>
              <a:rPr lang="en-GB" err="1">
                <a:solidFill>
                  <a:srgbClr val="2F528F"/>
                </a:solidFill>
              </a:rPr>
              <a:t>phase:Applying</a:t>
            </a:r>
            <a:r>
              <a:rPr lang="en-GB">
                <a:solidFill>
                  <a:srgbClr val="2F528F"/>
                </a:solidFill>
              </a:rPr>
              <a:t> information mapping
See: TOGAF® Series Guide: Value Streams : Page 1 : §1</a:t>
            </a:r>
          </a:p>
          <a:p>
            <a:endParaRPr lang="en-GB">
              <a:solidFill>
                <a:srgbClr val="2F528F"/>
              </a:solidFill>
            </a:endParaRPr>
          </a:p>
          <a:p>
            <a:r>
              <a:rPr lang="en-GB" b="1">
                <a:solidFill>
                  <a:srgbClr val="2F528F"/>
                </a:solidFill>
              </a:rPr>
              <a:t>Value</a:t>
            </a:r>
          </a:p>
          <a:p>
            <a:r>
              <a:rPr lang="en-GB">
                <a:solidFill>
                  <a:srgbClr val="2F528F"/>
                </a:solidFill>
              </a:rPr>
              <a:t>Value is fundamental to everything that an organization does.</a:t>
            </a:r>
          </a:p>
          <a:p>
            <a:pPr marL="185595" indent="-185595">
              <a:buFont typeface="Courier New" panose="02070309020205020404" pitchFamily="49" charset="0"/>
              <a:buChar char="o"/>
            </a:pPr>
            <a:r>
              <a:rPr lang="en-GB">
                <a:solidFill>
                  <a:srgbClr val="2F528F"/>
                </a:solidFill>
              </a:rPr>
              <a:t>Think of value in the most general sense of usefulness, advantage, benefit, or desirability</a:t>
            </a:r>
          </a:p>
          <a:p>
            <a:pPr marL="185595" indent="-185595">
              <a:buFont typeface="Courier New" panose="02070309020205020404" pitchFamily="49" charset="0"/>
              <a:buChar char="o"/>
            </a:pPr>
            <a:r>
              <a:rPr lang="en-GB">
                <a:solidFill>
                  <a:srgbClr val="2F528F"/>
                </a:solidFill>
              </a:rPr>
              <a:t>Examples:</a:t>
            </a:r>
          </a:p>
          <a:p>
            <a:pPr marL="680514" lvl="1" indent="-185595">
              <a:buFont typeface="Arial" panose="020B0604020202020204" pitchFamily="34" charset="0"/>
              <a:buChar char="•"/>
            </a:pPr>
            <a:r>
              <a:rPr lang="en-GB">
                <a:solidFill>
                  <a:srgbClr val="2F528F"/>
                </a:solidFill>
              </a:rPr>
              <a:t>successful delivery of a requested product or service</a:t>
            </a:r>
          </a:p>
          <a:p>
            <a:pPr marL="680514" lvl="1" indent="-185595">
              <a:buFont typeface="Arial" panose="020B0604020202020204" pitchFamily="34" charset="0"/>
              <a:buChar char="•"/>
            </a:pPr>
            <a:r>
              <a:rPr lang="en-GB">
                <a:solidFill>
                  <a:srgbClr val="2F528F"/>
                </a:solidFill>
              </a:rPr>
              <a:t>resolving a client’s problem in a timely manner</a:t>
            </a:r>
          </a:p>
          <a:p>
            <a:pPr marL="680514" lvl="1" indent="-185595">
              <a:buFont typeface="Arial" panose="020B0604020202020204" pitchFamily="34" charset="0"/>
              <a:buChar char="•"/>
            </a:pPr>
            <a:r>
              <a:rPr lang="en-GB">
                <a:solidFill>
                  <a:srgbClr val="2F528F"/>
                </a:solidFill>
              </a:rPr>
              <a:t>gaining access to up-to-date information in order to make better business decisions </a:t>
            </a:r>
          </a:p>
          <a:p>
            <a:pPr marL="185595" indent="-185595">
              <a:buFont typeface="Courier New" panose="02070309020205020404" pitchFamily="49" charset="0"/>
              <a:buChar char="o"/>
            </a:pPr>
            <a:r>
              <a:rPr lang="en-GB">
                <a:solidFill>
                  <a:srgbClr val="2F528F"/>
                </a:solidFill>
              </a:rPr>
              <a:t>The Business or Enterprise Architect: </a:t>
            </a:r>
          </a:p>
          <a:p>
            <a:pPr marL="680514" lvl="1" indent="-185595">
              <a:buFont typeface="Arial" panose="020B0604020202020204" pitchFamily="34" charset="0"/>
              <a:buChar char="•"/>
            </a:pPr>
            <a:r>
              <a:rPr lang="en-GB">
                <a:solidFill>
                  <a:srgbClr val="2F528F"/>
                </a:solidFill>
              </a:rPr>
              <a:t>models</a:t>
            </a:r>
          </a:p>
          <a:p>
            <a:pPr marL="680514" lvl="1" indent="-185595">
              <a:buFont typeface="Arial" panose="020B0604020202020204" pitchFamily="34" charset="0"/>
              <a:buChar char="•"/>
            </a:pPr>
            <a:r>
              <a:rPr lang="en-GB">
                <a:solidFill>
                  <a:srgbClr val="2F528F"/>
                </a:solidFill>
              </a:rPr>
              <a:t>measures</a:t>
            </a:r>
          </a:p>
          <a:p>
            <a:pPr marL="680514" lvl="1" indent="-185595">
              <a:buFont typeface="Arial" panose="020B0604020202020204" pitchFamily="34" charset="0"/>
              <a:buChar char="•"/>
            </a:pPr>
            <a:r>
              <a:rPr lang="en-GB" err="1">
                <a:solidFill>
                  <a:srgbClr val="2F528F"/>
                </a:solidFill>
              </a:rPr>
              <a:t>analyzes</a:t>
            </a:r>
            <a:r>
              <a:rPr lang="en-GB">
                <a:solidFill>
                  <a:srgbClr val="2F528F"/>
                </a:solidFill>
              </a:rPr>
              <a:t> </a:t>
            </a:r>
          </a:p>
          <a:p>
            <a:pPr marL="192469"/>
            <a:r>
              <a:rPr lang="en-GB">
                <a:solidFill>
                  <a:srgbClr val="2F528F"/>
                </a:solidFill>
              </a:rPr>
              <a:t>ways that the enterprise achieves value for a given stakeholder – and decomposes:</a:t>
            </a:r>
          </a:p>
          <a:p>
            <a:pPr marL="680514" lvl="1" indent="-185595">
              <a:buFont typeface="Arial" panose="020B0604020202020204" pitchFamily="34" charset="0"/>
              <a:buChar char="•"/>
            </a:pPr>
            <a:r>
              <a:rPr lang="en-GB">
                <a:solidFill>
                  <a:srgbClr val="2F528F"/>
                </a:solidFill>
              </a:rPr>
              <a:t>creation</a:t>
            </a:r>
          </a:p>
          <a:p>
            <a:pPr marL="680514" lvl="1" indent="-185595">
              <a:buFont typeface="Arial" panose="020B0604020202020204" pitchFamily="34" charset="0"/>
              <a:buChar char="•"/>
            </a:pPr>
            <a:r>
              <a:rPr lang="en-GB">
                <a:solidFill>
                  <a:srgbClr val="2F528F"/>
                </a:solidFill>
              </a:rPr>
              <a:t>capture</a:t>
            </a:r>
          </a:p>
          <a:p>
            <a:pPr marL="680514" lvl="1" indent="-185595">
              <a:buFont typeface="Arial" panose="020B0604020202020204" pitchFamily="34" charset="0"/>
              <a:buChar char="•"/>
            </a:pPr>
            <a:r>
              <a:rPr lang="en-GB">
                <a:solidFill>
                  <a:srgbClr val="2F528F"/>
                </a:solidFill>
              </a:rPr>
              <a:t>delivery</a:t>
            </a:r>
          </a:p>
          <a:p>
            <a:pPr marL="192469"/>
            <a:r>
              <a:rPr lang="en-GB">
                <a:solidFill>
                  <a:srgbClr val="2F528F"/>
                </a:solidFill>
              </a:rPr>
              <a:t>of value into discrete stages of value-producing</a:t>
            </a:r>
          </a:p>
          <a:p>
            <a:endParaRPr lang="en-GB">
              <a:solidFill>
                <a:srgbClr val="2F528F"/>
              </a:solidFill>
            </a:endParaRPr>
          </a:p>
          <a:p>
            <a:r>
              <a:rPr lang="en-GB">
                <a:solidFill>
                  <a:srgbClr val="2F528F"/>
                </a:solidFill>
              </a:rPr>
              <a:t>Approaches to Value Analysis: </a:t>
            </a:r>
          </a:p>
          <a:p>
            <a:pPr marL="680514" lvl="1" indent="-185595">
              <a:buFont typeface="Arial" panose="020B0604020202020204" pitchFamily="34" charset="0"/>
              <a:buChar char="•"/>
            </a:pPr>
            <a:r>
              <a:rPr lang="en-GB" b="1">
                <a:solidFill>
                  <a:srgbClr val="2F528F"/>
                </a:solidFill>
              </a:rPr>
              <a:t>Value chain </a:t>
            </a:r>
            <a:r>
              <a:rPr lang="en-GB">
                <a:solidFill>
                  <a:srgbClr val="2F528F"/>
                </a:solidFill>
              </a:rPr>
              <a:t>takes an economic value perspective</a:t>
            </a:r>
          </a:p>
          <a:p>
            <a:pPr marL="680514" lvl="1" indent="-185595">
              <a:buFont typeface="Arial" panose="020B0604020202020204" pitchFamily="34" charset="0"/>
              <a:buChar char="•"/>
            </a:pPr>
            <a:r>
              <a:rPr lang="en-GB" b="1">
                <a:solidFill>
                  <a:srgbClr val="2F528F"/>
                </a:solidFill>
              </a:rPr>
              <a:t>Value networks </a:t>
            </a:r>
            <a:r>
              <a:rPr lang="en-GB">
                <a:solidFill>
                  <a:srgbClr val="2F528F"/>
                </a:solidFill>
              </a:rPr>
              <a:t>are primarily concerned with identifying the participants involved in creating and delivering value</a:t>
            </a:r>
          </a:p>
          <a:p>
            <a:pPr marL="680514" lvl="1" indent="-185595">
              <a:buFont typeface="Arial" panose="020B0604020202020204" pitchFamily="34" charset="0"/>
              <a:buChar char="•"/>
            </a:pPr>
            <a:r>
              <a:rPr lang="en-GB" b="1">
                <a:solidFill>
                  <a:srgbClr val="2F528F"/>
                </a:solidFill>
              </a:rPr>
              <a:t>Lean value streams </a:t>
            </a:r>
            <a:r>
              <a:rPr lang="en-GB">
                <a:solidFill>
                  <a:srgbClr val="2F528F"/>
                </a:solidFill>
              </a:rPr>
              <a:t>are all about optimizing business processes (primarily within a manufacturing context)</a:t>
            </a:r>
          </a:p>
          <a:p>
            <a:pPr marL="680514" lvl="1" indent="-185595">
              <a:buFont typeface="Arial" panose="020B0604020202020204" pitchFamily="34" charset="0"/>
              <a:buChar char="•"/>
            </a:pPr>
            <a:endParaRPr lang="en-GB">
              <a:solidFill>
                <a:srgbClr val="2F528F"/>
              </a:solidFill>
            </a:endParaRPr>
          </a:p>
          <a:p>
            <a:pPr marL="0" indent="0">
              <a:buFont typeface="Courier New" panose="02070309020205020404" pitchFamily="49" charset="0"/>
              <a:buNone/>
            </a:pPr>
            <a:r>
              <a:rPr lang="en-GB">
                <a:solidFill>
                  <a:srgbClr val="2F528F"/>
                </a:solidFill>
              </a:rPr>
              <a:t>Only the Business Architecture value stream is more closely aligned to realizing an organization’s business model rather than the financial, organizational, or operational.</a:t>
            </a:r>
          </a:p>
          <a:p>
            <a:endParaRPr lang="en-GB">
              <a:solidFill>
                <a:srgbClr val="2F528F"/>
              </a:solidFill>
            </a:endParaRPr>
          </a:p>
          <a:p>
            <a:r>
              <a:rPr lang="en-GB" b="1">
                <a:solidFill>
                  <a:srgbClr val="2F528F"/>
                </a:solidFill>
              </a:rPr>
              <a:t>1.1 What is “Value”? </a:t>
            </a:r>
          </a:p>
          <a:p>
            <a:r>
              <a:rPr lang="en-GB">
                <a:solidFill>
                  <a:srgbClr val="2F528F"/>
                </a:solidFill>
              </a:rPr>
              <a:t>The word “value” originates from the Old French </a:t>
            </a:r>
            <a:r>
              <a:rPr lang="en-GB" err="1">
                <a:solidFill>
                  <a:srgbClr val="2F528F"/>
                </a:solidFill>
              </a:rPr>
              <a:t>valoir</a:t>
            </a:r>
            <a:r>
              <a:rPr lang="en-GB">
                <a:solidFill>
                  <a:srgbClr val="2F528F"/>
                </a:solidFill>
              </a:rPr>
              <a:t>: ‘be worth’. It is the regard that something is held to deserve; the importance, worth, or usefulness of something. Within the context of Business Architecture, it is important to think of value in the most general sense of usefulness, advantage, benefit, or desirability, rather than the relatively narrow accounting or financial perspective that defines value as being the material or monetary worth of something.</a:t>
            </a:r>
          </a:p>
          <a:p>
            <a:r>
              <a:rPr lang="en-GB">
                <a:solidFill>
                  <a:srgbClr val="2F528F"/>
                </a:solidFill>
              </a:rPr>
              <a:t>Non-monetary examples of value in the business world include such things as the successful</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96</a:t>
            </a:fld>
            <a:endParaRPr lang="en-GB"/>
          </a:p>
        </p:txBody>
      </p:sp>
    </p:spTree>
    <p:extLst>
      <p:ext uri="{BB962C8B-B14F-4D97-AF65-F5344CB8AC3E}">
        <p14:creationId xmlns:p14="http://schemas.microsoft.com/office/powerpoint/2010/main" val="18756389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8.11b : Briefly explain the guidelines and techniques that can be used during the Business Architecture phase:
See: TOGAF® Standard – Architecture Development Method : Page 51 : §4.5.3</a:t>
            </a:r>
          </a:p>
          <a:p>
            <a:pPr algn="l"/>
            <a:endParaRPr lang="en-GB" b="1">
              <a:solidFill>
                <a:srgbClr val="2F528F"/>
              </a:solidFill>
              <a:latin typeface="Calibri"/>
            </a:endParaRPr>
          </a:p>
          <a:p>
            <a:pPr algn="l"/>
            <a:r>
              <a:rPr lang="en-GB" b="1">
                <a:solidFill>
                  <a:srgbClr val="2F528F"/>
                </a:solidFill>
                <a:latin typeface="Calibri"/>
              </a:rPr>
              <a:t>Applying Value Streams</a:t>
            </a:r>
            <a:br>
              <a:rPr lang="en-GB">
                <a:solidFill>
                  <a:srgbClr val="2F528F"/>
                </a:solidFill>
              </a:rPr>
            </a:br>
            <a:r>
              <a:rPr lang="en-GB">
                <a:solidFill>
                  <a:srgbClr val="2F528F"/>
                </a:solidFill>
              </a:rPr>
              <a:t>Value streams provide valuable stakeholder context into why the organization needs business capabilities.</a:t>
            </a:r>
          </a:p>
          <a:p>
            <a:pPr algn="l"/>
            <a:r>
              <a:rPr lang="en-GB">
                <a:solidFill>
                  <a:srgbClr val="2F528F"/>
                </a:solidFill>
              </a:rPr>
              <a:t>Start with the initial set of value stream models for the business documented in the Architecture Vision phase.</a:t>
            </a:r>
          </a:p>
          <a:p>
            <a:pPr algn="l"/>
            <a:r>
              <a:rPr lang="en-GB">
                <a:solidFill>
                  <a:srgbClr val="2F528F"/>
                </a:solidFill>
              </a:rPr>
              <a:t>A new or existing value stream can be </a:t>
            </a:r>
            <a:r>
              <a:rPr lang="en-GB" err="1">
                <a:solidFill>
                  <a:srgbClr val="2F528F"/>
                </a:solidFill>
              </a:rPr>
              <a:t>analyzed</a:t>
            </a:r>
            <a:r>
              <a:rPr lang="en-GB">
                <a:solidFill>
                  <a:srgbClr val="2F528F"/>
                </a:solidFill>
              </a:rPr>
              <a:t>: </a:t>
            </a:r>
          </a:p>
          <a:p>
            <a:pPr marL="185595" indent="-185595">
              <a:buFont typeface="Courier New" panose="02070309020205020404" pitchFamily="49" charset="0"/>
              <a:buChar char="o"/>
            </a:pPr>
            <a:r>
              <a:rPr lang="en-GB">
                <a:solidFill>
                  <a:srgbClr val="2F528F"/>
                </a:solidFill>
              </a:rPr>
              <a:t>Through heat mapping (by value stream stage)</a:t>
            </a:r>
          </a:p>
          <a:p>
            <a:pPr marL="185595" indent="-185595">
              <a:buFont typeface="Courier New" panose="02070309020205020404" pitchFamily="49" charset="0"/>
              <a:buChar char="o"/>
            </a:pPr>
            <a:r>
              <a:rPr lang="en-GB">
                <a:solidFill>
                  <a:srgbClr val="2F528F"/>
                </a:solidFill>
              </a:rPr>
              <a:t>By developing use-cases around a complete definition of the value stream</a:t>
            </a:r>
          </a:p>
          <a:p>
            <a:pPr algn="l"/>
            <a:endParaRPr lang="en-GB">
              <a:solidFill>
                <a:srgbClr val="2F528F"/>
              </a:solidFill>
            </a:endParaRPr>
          </a:p>
          <a:p>
            <a:pPr algn="l"/>
            <a:r>
              <a:rPr lang="en-GB">
                <a:solidFill>
                  <a:srgbClr val="2F528F"/>
                </a:solidFill>
              </a:rPr>
              <a:t>A project might focus on:</a:t>
            </a:r>
          </a:p>
          <a:p>
            <a:pPr marL="185595" indent="-185595">
              <a:buFont typeface="Courier New" panose="02070309020205020404" pitchFamily="49" charset="0"/>
              <a:buChar char="o"/>
            </a:pPr>
            <a:r>
              <a:rPr lang="en-GB">
                <a:solidFill>
                  <a:srgbClr val="2F528F"/>
                </a:solidFill>
              </a:rPr>
              <a:t>Specific stakeholders</a:t>
            </a:r>
          </a:p>
          <a:p>
            <a:pPr marL="185595" indent="-185595">
              <a:buFont typeface="Courier New" panose="02070309020205020404" pitchFamily="49" charset="0"/>
              <a:buChar char="o"/>
            </a:pPr>
            <a:r>
              <a:rPr lang="en-GB">
                <a:solidFill>
                  <a:srgbClr val="2F528F"/>
                </a:solidFill>
              </a:rPr>
              <a:t>One element of business value</a:t>
            </a:r>
          </a:p>
          <a:p>
            <a:pPr marL="185595" indent="-185595">
              <a:buFont typeface="Courier New" panose="02070309020205020404" pitchFamily="49" charset="0"/>
              <a:buChar char="o"/>
            </a:pPr>
            <a:r>
              <a:rPr lang="en-GB">
                <a:solidFill>
                  <a:srgbClr val="2F528F"/>
                </a:solidFill>
              </a:rPr>
              <a:t>Stressing some stages over others </a:t>
            </a:r>
          </a:p>
          <a:p>
            <a:pPr algn="l"/>
            <a:r>
              <a:rPr lang="en-GB">
                <a:solidFill>
                  <a:srgbClr val="2F528F"/>
                </a:solidFill>
              </a:rPr>
              <a:t>to develop better requirements for solutions in later phases.</a:t>
            </a:r>
          </a:p>
          <a:p>
            <a:pPr algn="l"/>
            <a:endParaRPr lang="en-GB">
              <a:solidFill>
                <a:srgbClr val="2F528F"/>
              </a:solidFill>
            </a:endParaRPr>
          </a:p>
          <a:p>
            <a:pPr algn="l"/>
            <a:r>
              <a:rPr lang="en-GB">
                <a:solidFill>
                  <a:srgbClr val="2F528F"/>
                </a:solidFill>
              </a:rPr>
              <a:t>The most substantive benefits come from:</a:t>
            </a:r>
          </a:p>
          <a:p>
            <a:pPr marL="247460" indent="-247460">
              <a:buFont typeface="+mj-lt"/>
              <a:buAutoNum type="arabicPeriod"/>
            </a:pPr>
            <a:r>
              <a:rPr lang="en-GB">
                <a:solidFill>
                  <a:srgbClr val="2F528F"/>
                </a:solidFill>
              </a:rPr>
              <a:t>Mapping relationships between stream stages/capabilities</a:t>
            </a:r>
          </a:p>
          <a:p>
            <a:pPr marL="247460" indent="-247460">
              <a:buFont typeface="+mj-lt"/>
              <a:buAutoNum type="arabicPeriod"/>
            </a:pPr>
            <a:r>
              <a:rPr lang="en-GB">
                <a:solidFill>
                  <a:srgbClr val="2F528F"/>
                </a:solidFill>
              </a:rPr>
              <a:t>Then performing a Gap Analysis for capabilities in the context of the business value achieved for a specific stakeholder</a:t>
            </a:r>
          </a:p>
          <a:p>
            <a:endParaRPr lang="en-GB" b="1">
              <a:solidFill>
                <a:srgbClr val="2F528F"/>
              </a:solidFill>
            </a:endParaRPr>
          </a:p>
          <a:p>
            <a:r>
              <a:rPr lang="en-GB" b="1">
                <a:solidFill>
                  <a:srgbClr val="2F528F"/>
                </a:solidFill>
              </a:rPr>
              <a:t>4.5.3 Applying Business Capabilities</a:t>
            </a:r>
          </a:p>
          <a:p>
            <a:r>
              <a:rPr lang="en-GB">
                <a:solidFill>
                  <a:srgbClr val="2F528F"/>
                </a:solidFill>
              </a:rPr>
              <a:t>The business capability map found or developed in the Architecture Vision phase provides a self-contained view of the business that is independent of the current organizational</a:t>
            </a:r>
          </a:p>
          <a:p>
            <a:r>
              <a:rPr lang="en-GB">
                <a:solidFill>
                  <a:srgbClr val="2F528F"/>
                </a:solidFill>
              </a:rPr>
              <a:t>structure, business processes, information systems and applications, and the rest of the product or service portfolio. Those business capabilities should be mapped back to the organizational units, value streams, information systems, and strategic plans within the scope of the Enterprise Architecture project. This relationship mapping provides greater insight into the alignment and optimization of each of those domains (see Relationship Mapping in TOGAF® Series Guide: Business Capabilities).</a:t>
            </a:r>
          </a:p>
          <a:p>
            <a:r>
              <a:rPr lang="en-GB">
                <a:solidFill>
                  <a:srgbClr val="2F528F"/>
                </a:solidFill>
              </a:rPr>
              <a:t>Another common analysis technique involves heat mapping, which can be used to </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97</a:t>
            </a:fld>
            <a:endParaRPr lang="en-GB"/>
          </a:p>
        </p:txBody>
      </p:sp>
    </p:spTree>
    <p:extLst>
      <p:ext uri="{BB962C8B-B14F-4D97-AF65-F5344CB8AC3E}">
        <p14:creationId xmlns:p14="http://schemas.microsoft.com/office/powerpoint/2010/main" val="164302245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 y="596900"/>
            <a:ext cx="7343775" cy="4132263"/>
          </a:xfrm>
        </p:spPr>
      </p:sp>
      <p:sp>
        <p:nvSpPr>
          <p:cNvPr id="3" name="Notes Placeholder 2"/>
          <p:cNvSpPr>
            <a:spLocks noGrp="1"/>
          </p:cNvSpPr>
          <p:nvPr>
            <p:ph type="body" idx="1"/>
          </p:nvPr>
        </p:nvSpPr>
        <p:spPr/>
        <p:txBody>
          <a:bodyPr/>
          <a:lstStyle/>
          <a:p>
            <a:r>
              <a:rPr lang="en-GB">
                <a:solidFill>
                  <a:srgbClr val="2F528F"/>
                </a:solidFill>
              </a:rPr>
              <a:t>Level=2 : L.O.= 8.11k : Briefly explain the guidelines and techniques that can be used during the Business Architecture phase: Applying </a:t>
            </a:r>
            <a:r>
              <a:rPr lang="en-GB" err="1">
                <a:solidFill>
                  <a:srgbClr val="2F528F"/>
                </a:solidFill>
              </a:rPr>
              <a:t>modeling</a:t>
            </a:r>
            <a:r>
              <a:rPr lang="en-GB">
                <a:solidFill>
                  <a:srgbClr val="2F528F"/>
                </a:solidFill>
              </a:rPr>
              <a:t> techniques</a:t>
            </a:r>
            <a:br>
              <a:rPr lang="en-GB">
                <a:solidFill>
                  <a:srgbClr val="2F528F"/>
                </a:solidFill>
              </a:rPr>
            </a:br>
            <a:r>
              <a:rPr lang="en-GB">
                <a:solidFill>
                  <a:srgbClr val="2F528F"/>
                </a:solidFill>
              </a:rPr>
              <a:t>See: TOGAF® Series Guide: Organization Mapping : Page 1 : §1</a:t>
            </a:r>
          </a:p>
          <a:p>
            <a:endParaRPr lang="en-GB">
              <a:solidFill>
                <a:srgbClr val="2F528F"/>
              </a:solidFill>
            </a:endParaRPr>
          </a:p>
          <a:p>
            <a:r>
              <a:rPr lang="en-GB" b="1">
                <a:solidFill>
                  <a:srgbClr val="2F528F"/>
                </a:solidFill>
              </a:rPr>
              <a:t>Organization Mapping</a:t>
            </a:r>
          </a:p>
          <a:p>
            <a:pPr marL="185595" indent="-185595">
              <a:spcBef>
                <a:spcPts val="650"/>
              </a:spcBef>
              <a:buFont typeface="Courier New" panose="02070309020205020404" pitchFamily="49" charset="0"/>
              <a:buChar char="o"/>
            </a:pPr>
            <a:r>
              <a:rPr lang="en-GB">
                <a:solidFill>
                  <a:srgbClr val="2F528F"/>
                </a:solidFill>
              </a:rPr>
              <a:t>The organization map provides the organizational context for the whole Enterprise Architecture effort</a:t>
            </a:r>
          </a:p>
          <a:p>
            <a:pPr marL="185595" indent="-185595">
              <a:spcBef>
                <a:spcPts val="650"/>
              </a:spcBef>
              <a:buFont typeface="Courier New" panose="02070309020205020404" pitchFamily="49" charset="0"/>
              <a:buChar char="o"/>
            </a:pPr>
            <a:r>
              <a:rPr lang="en-GB">
                <a:solidFill>
                  <a:srgbClr val="2F528F"/>
                </a:solidFill>
              </a:rPr>
              <a:t>The organization map identifies the business units or third parties that participate in the value streams </a:t>
            </a:r>
          </a:p>
          <a:p>
            <a:pPr marL="185595" indent="-185595">
              <a:spcBef>
                <a:spcPts val="650"/>
              </a:spcBef>
              <a:buFont typeface="Courier New" panose="02070309020205020404" pitchFamily="49" charset="0"/>
              <a:buChar char="o"/>
            </a:pPr>
            <a:r>
              <a:rPr lang="en-GB">
                <a:solidFill>
                  <a:srgbClr val="2F528F"/>
                </a:solidFill>
              </a:rPr>
              <a:t>It provides visibility of which organization units to involve in the architecture effort</a:t>
            </a:r>
          </a:p>
          <a:p>
            <a:pPr marL="185595" indent="-185595">
              <a:spcBef>
                <a:spcPts val="650"/>
              </a:spcBef>
              <a:buFont typeface="Courier New" panose="02070309020205020404" pitchFamily="49" charset="0"/>
              <a:buChar char="o"/>
            </a:pPr>
            <a:r>
              <a:rPr lang="en-GB">
                <a:solidFill>
                  <a:srgbClr val="2F528F"/>
                </a:solidFill>
              </a:rPr>
              <a:t>An organization map also shows working relationships (informal as well as formal)</a:t>
            </a:r>
          </a:p>
          <a:p>
            <a:pPr marL="185595" indent="-185595">
              <a:spcBef>
                <a:spcPts val="650"/>
              </a:spcBef>
              <a:buFont typeface="Courier New" panose="02070309020205020404" pitchFamily="49" charset="0"/>
              <a:buChar char="o"/>
            </a:pPr>
            <a:r>
              <a:rPr lang="en-GB">
                <a:solidFill>
                  <a:srgbClr val="2F528F"/>
                </a:solidFill>
              </a:rPr>
              <a:t>Traditional organization charts are more likely to portray the reporting lines</a:t>
            </a:r>
          </a:p>
          <a:p>
            <a:pPr marL="185595" indent="-185595">
              <a:spcBef>
                <a:spcPts val="650"/>
              </a:spcBef>
              <a:buFont typeface="Courier New" panose="02070309020205020404" pitchFamily="49" charset="0"/>
              <a:buChar char="o"/>
            </a:pPr>
            <a:r>
              <a:rPr lang="en-GB">
                <a:solidFill>
                  <a:srgbClr val="2F528F"/>
                </a:solidFill>
              </a:rPr>
              <a:t>The organization map depicts it as a network of relationships and interactions </a:t>
            </a:r>
          </a:p>
          <a:p>
            <a:pPr marL="185595" indent="-185595">
              <a:spcBef>
                <a:spcPts val="650"/>
              </a:spcBef>
              <a:buFont typeface="Courier New" panose="02070309020205020404" pitchFamily="49" charset="0"/>
              <a:buChar char="o"/>
            </a:pPr>
            <a:r>
              <a:rPr lang="en-GB">
                <a:solidFill>
                  <a:srgbClr val="2F528F"/>
                </a:solidFill>
              </a:rPr>
              <a:t>The lack of fluidity with organization charts led to the creation of the concept of organization</a:t>
            </a:r>
          </a:p>
          <a:p>
            <a:pPr marL="185595" indent="-185595">
              <a:spcBef>
                <a:spcPts val="650"/>
              </a:spcBef>
              <a:buFont typeface="Courier New" panose="02070309020205020404" pitchFamily="49" charset="0"/>
              <a:buChar char="o"/>
            </a:pPr>
            <a:r>
              <a:rPr lang="en-GB">
                <a:solidFill>
                  <a:srgbClr val="2F528F"/>
                </a:solidFill>
              </a:rPr>
              <a:t>The organization map subsumes a web concept suited to describing how organizations actually operate across formal boundaries and siloes. </a:t>
            </a:r>
          </a:p>
          <a:p>
            <a:endParaRPr lang="en-GB">
              <a:solidFill>
                <a:srgbClr val="2F528F"/>
              </a:solidFill>
            </a:endParaRPr>
          </a:p>
          <a:p>
            <a:r>
              <a:rPr lang="en-GB" b="1">
                <a:solidFill>
                  <a:srgbClr val="2F528F"/>
                </a:solidFill>
              </a:rPr>
              <a:t>1 Introduction </a:t>
            </a:r>
          </a:p>
          <a:p>
            <a:r>
              <a:rPr lang="en-GB">
                <a:solidFill>
                  <a:srgbClr val="2F528F"/>
                </a:solidFill>
              </a:rPr>
              <a:t>The organization map is a key element of Business Architecture because it provides the organizational context for the whole Enterprise Architecture effort. While capability mapping exposes what a business does and value stream mapping exposes how it delivers value to specific stakeholders, the organization map identifies the business units or third parties that possess or use those capabilities, and which participate in the value streams. </a:t>
            </a:r>
          </a:p>
          <a:p>
            <a:r>
              <a:rPr lang="en-GB">
                <a:solidFill>
                  <a:srgbClr val="2F528F"/>
                </a:solidFill>
              </a:rPr>
              <a:t>As one of the four core elements of Business Architecture, the organization map provides a key perspective: the organizational context for Enterprise Architecture. For example, it provides visibility of what organization units are relevant for a particular architecture design or solution.</a:t>
            </a:r>
          </a:p>
          <a:p>
            <a:r>
              <a:rPr lang="en-GB">
                <a:solidFill>
                  <a:srgbClr val="2F528F"/>
                </a:solidFill>
              </a:rPr>
              <a:t>These key insights mean that the organization map becomes foundational for Enterprise Architecture and the deployment of strategy. </a:t>
            </a:r>
          </a:p>
          <a:p>
            <a:r>
              <a:rPr lang="en-GB">
                <a:solidFill>
                  <a:srgbClr val="2F528F"/>
                </a:solidFill>
              </a:rPr>
              <a:t>Taken together with the methods outlined in Phase B of the TOGAF® Framework as well as the  associated Business Architecture-focused Guides, the organization map provides an understanding of which organizational units to involve in the architecture effort, who with and when to talk about a given requirement, and how to measure the impact of various decisions. </a:t>
            </a:r>
          </a:p>
          <a:p>
            <a:r>
              <a:rPr lang="en-GB" b="1">
                <a:solidFill>
                  <a:srgbClr val="2F528F"/>
                </a:solidFill>
              </a:rPr>
              <a:t>2 What is an Organization Map? </a:t>
            </a:r>
          </a:p>
          <a:p>
            <a:r>
              <a:rPr lang="en-GB">
                <a:solidFill>
                  <a:srgbClr val="2F528F"/>
                </a:solidFill>
              </a:rPr>
              <a:t>An organization map is a Business Architecture blueprint that shows:</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6D2C295E-30DB-40D6-B6E4-B413D1B1B9C1}" type="slidenum">
              <a:rPr lang="en-GB" smtClean="0"/>
              <a:pPr/>
              <a:t>98</a:t>
            </a:fld>
            <a:endParaRPr lang="en-GB"/>
          </a:p>
        </p:txBody>
      </p:sp>
    </p:spTree>
    <p:extLst>
      <p:ext uri="{BB962C8B-B14F-4D97-AF65-F5344CB8AC3E}">
        <p14:creationId xmlns:p14="http://schemas.microsoft.com/office/powerpoint/2010/main" val="73962783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7938"/>
            <a:ext cx="6134100" cy="3451225"/>
          </a:xfrm>
        </p:spPr>
      </p:sp>
      <p:sp>
        <p:nvSpPr>
          <p:cNvPr id="3" name="Notes Placeholder 2"/>
          <p:cNvSpPr>
            <a:spLocks noGrp="1"/>
          </p:cNvSpPr>
          <p:nvPr>
            <p:ph type="body" idx="1"/>
          </p:nvPr>
        </p:nvSpPr>
        <p:spPr/>
        <p:txBody>
          <a:bodyPr/>
          <a:lstStyle/>
          <a:p>
            <a:r>
              <a:rPr lang="en-GB">
                <a:solidFill>
                  <a:srgbClr val="2F528F"/>
                </a:solidFill>
              </a:rPr>
              <a:t>Level=2 : L.O.= 8.11c : Briefly explain the guidelines and techniques that can be used during the Business Architecture phase:
See: TOGAF® Standard – Architecture Development Method : Page 52 : §4.5.5</a:t>
            </a:r>
          </a:p>
          <a:p>
            <a:endParaRPr lang="en-GB">
              <a:solidFill>
                <a:srgbClr val="2F528F"/>
              </a:solidFill>
            </a:endParaRPr>
          </a:p>
          <a:p>
            <a:r>
              <a:rPr lang="en-GB" b="1">
                <a:solidFill>
                  <a:srgbClr val="2F528F"/>
                </a:solidFill>
              </a:rPr>
              <a:t>Applying the Organization Map</a:t>
            </a:r>
          </a:p>
          <a:p>
            <a:pPr marL="185595" indent="-185595">
              <a:buFont typeface="Courier New" panose="02070309020205020404" pitchFamily="49" charset="0"/>
              <a:buChar char="o"/>
            </a:pPr>
            <a:r>
              <a:rPr lang="en-GB">
                <a:solidFill>
                  <a:srgbClr val="2F528F"/>
                </a:solidFill>
              </a:rPr>
              <a:t>Depicts the working relationship between: </a:t>
            </a:r>
          </a:p>
          <a:p>
            <a:pPr marL="680514" lvl="1" indent="-185595">
              <a:buFont typeface="Arial" panose="020B0604020202020204" pitchFamily="34" charset="0"/>
              <a:buChar char="•"/>
            </a:pPr>
            <a:r>
              <a:rPr lang="en-GB">
                <a:solidFill>
                  <a:srgbClr val="2F528F"/>
                </a:solidFill>
              </a:rPr>
              <a:t>key organizational units</a:t>
            </a:r>
          </a:p>
          <a:p>
            <a:pPr marL="680514" lvl="1" indent="-185595">
              <a:buFont typeface="Arial" panose="020B0604020202020204" pitchFamily="34" charset="0"/>
              <a:buChar char="•"/>
            </a:pPr>
            <a:r>
              <a:rPr lang="en-GB">
                <a:solidFill>
                  <a:srgbClr val="2F528F"/>
                </a:solidFill>
              </a:rPr>
              <a:t>partners</a:t>
            </a:r>
          </a:p>
          <a:p>
            <a:pPr marL="680514" lvl="1" indent="-185595">
              <a:buFont typeface="Arial" panose="020B0604020202020204" pitchFamily="34" charset="0"/>
              <a:buChar char="•"/>
            </a:pPr>
            <a:r>
              <a:rPr lang="en-GB">
                <a:solidFill>
                  <a:srgbClr val="2F528F"/>
                </a:solidFill>
              </a:rPr>
              <a:t>stakeholder groups entities</a:t>
            </a:r>
          </a:p>
          <a:p>
            <a:pPr marL="185595" indent="-185595">
              <a:spcBef>
                <a:spcPts val="650"/>
              </a:spcBef>
              <a:buFont typeface="Courier New" panose="02070309020205020404" pitchFamily="49" charset="0"/>
              <a:buChar char="o"/>
            </a:pPr>
            <a:r>
              <a:rPr lang="en-GB">
                <a:solidFill>
                  <a:srgbClr val="2F528F"/>
                </a:solidFill>
              </a:rPr>
              <a:t>Depicted as a network or web</a:t>
            </a:r>
          </a:p>
          <a:p>
            <a:pPr marL="185595" indent="-185595">
              <a:spcBef>
                <a:spcPts val="650"/>
              </a:spcBef>
              <a:buFont typeface="Courier New" panose="02070309020205020404" pitchFamily="49" charset="0"/>
              <a:buChar char="o"/>
            </a:pPr>
            <a:r>
              <a:rPr lang="en-GB">
                <a:solidFill>
                  <a:srgbClr val="2F528F"/>
                </a:solidFill>
              </a:rPr>
              <a:t>The business unit is the main concept used to establish organization maps</a:t>
            </a:r>
          </a:p>
          <a:p>
            <a:pPr marL="185595" indent="-185595">
              <a:spcBef>
                <a:spcPts val="650"/>
              </a:spcBef>
              <a:buFont typeface="Courier New" panose="02070309020205020404" pitchFamily="49" charset="0"/>
              <a:buChar char="o"/>
            </a:pPr>
            <a:r>
              <a:rPr lang="en-GB">
                <a:solidFill>
                  <a:srgbClr val="2F528F"/>
                </a:solidFill>
              </a:rPr>
              <a:t>The enterprise may be: </a:t>
            </a:r>
          </a:p>
          <a:p>
            <a:pPr marL="680514" lvl="1" indent="-185595">
              <a:buFont typeface="Arial" panose="020B0604020202020204" pitchFamily="34" charset="0"/>
              <a:buChar char="•"/>
            </a:pPr>
            <a:r>
              <a:rPr lang="en-GB">
                <a:solidFill>
                  <a:srgbClr val="2F528F"/>
                </a:solidFill>
              </a:rPr>
              <a:t>one business unit for the project underway</a:t>
            </a:r>
          </a:p>
          <a:p>
            <a:pPr marL="680514" lvl="1" indent="-185595">
              <a:buFont typeface="Arial" panose="020B0604020202020204" pitchFamily="34" charset="0"/>
              <a:buChar char="•"/>
            </a:pPr>
            <a:r>
              <a:rPr lang="en-GB">
                <a:solidFill>
                  <a:srgbClr val="2F528F"/>
                </a:solidFill>
              </a:rPr>
              <a:t>include all business units</a:t>
            </a:r>
          </a:p>
          <a:p>
            <a:pPr marL="680514" lvl="1" indent="-185595">
              <a:buFont typeface="Arial" panose="020B0604020202020204" pitchFamily="34" charset="0"/>
              <a:buChar char="•"/>
            </a:pPr>
            <a:r>
              <a:rPr lang="en-GB">
                <a:solidFill>
                  <a:srgbClr val="2F528F"/>
                </a:solidFill>
              </a:rPr>
              <a:t>include third parties</a:t>
            </a:r>
          </a:p>
          <a:p>
            <a:pPr marL="680514" lvl="1" indent="-185595">
              <a:buFont typeface="Arial" panose="020B0604020202020204" pitchFamily="34" charset="0"/>
              <a:buChar char="•"/>
            </a:pPr>
            <a:r>
              <a:rPr lang="en-GB">
                <a:solidFill>
                  <a:srgbClr val="2F528F"/>
                </a:solidFill>
              </a:rPr>
              <a:t>other stakeholder groups</a:t>
            </a:r>
          </a:p>
          <a:p>
            <a:pPr marL="185595" indent="-185595">
              <a:spcBef>
                <a:spcPts val="650"/>
              </a:spcBef>
              <a:buFont typeface="Courier New" panose="02070309020205020404" pitchFamily="49" charset="0"/>
              <a:buChar char="o"/>
            </a:pPr>
            <a:r>
              <a:rPr lang="en-GB">
                <a:solidFill>
                  <a:srgbClr val="2F528F"/>
                </a:solidFill>
              </a:rPr>
              <a:t>The interpretation depends on the scope of the architecture effort.</a:t>
            </a:r>
          </a:p>
          <a:p>
            <a:pPr marL="185595" indent="-185595">
              <a:spcBef>
                <a:spcPts val="650"/>
              </a:spcBef>
              <a:buFont typeface="Courier New" panose="02070309020205020404" pitchFamily="49" charset="0"/>
              <a:buChar char="o"/>
            </a:pPr>
            <a:r>
              <a:rPr lang="en-GB">
                <a:solidFill>
                  <a:srgbClr val="2F528F"/>
                </a:solidFill>
              </a:rPr>
              <a:t>This map is a key element of Business Architecture because it provides the organizational context for the whole Enterprise Architecture effort.</a:t>
            </a:r>
          </a:p>
          <a:p>
            <a:pPr marL="185595" indent="-185595">
              <a:spcBef>
                <a:spcPts val="650"/>
              </a:spcBef>
              <a:buFont typeface="Courier New" panose="02070309020205020404" pitchFamily="49" charset="0"/>
              <a:buChar char="o"/>
            </a:pPr>
            <a:r>
              <a:rPr lang="en-GB">
                <a:solidFill>
                  <a:srgbClr val="2F528F"/>
                </a:solidFill>
              </a:rPr>
              <a:t>The organization map identities the business units or third parties that possess or use those capabilities and which participate in the value streams and provides an understanding of which business units to involve in the:</a:t>
            </a:r>
          </a:p>
          <a:p>
            <a:pPr marL="680514" lvl="1" indent="-185595">
              <a:buFont typeface="Arial" panose="020B0604020202020204" pitchFamily="34" charset="0"/>
              <a:buChar char="•"/>
            </a:pPr>
            <a:r>
              <a:rPr lang="en-GB">
                <a:solidFill>
                  <a:srgbClr val="2F528F"/>
                </a:solidFill>
              </a:rPr>
              <a:t>architecture effort</a:t>
            </a:r>
          </a:p>
          <a:p>
            <a:pPr marL="680514" lvl="1" indent="-185595">
              <a:buFont typeface="Arial" panose="020B0604020202020204" pitchFamily="34" charset="0"/>
              <a:buChar char="•"/>
            </a:pPr>
            <a:r>
              <a:rPr lang="en-GB">
                <a:solidFill>
                  <a:srgbClr val="2F528F"/>
                </a:solidFill>
              </a:rPr>
              <a:t>who and when to talk</a:t>
            </a:r>
          </a:p>
          <a:p>
            <a:pPr marL="680514" lvl="1" indent="-185595">
              <a:buFont typeface="Arial" panose="020B0604020202020204" pitchFamily="34" charset="0"/>
              <a:buChar char="•"/>
            </a:pPr>
            <a:r>
              <a:rPr lang="en-GB">
                <a:solidFill>
                  <a:srgbClr val="2F528F"/>
                </a:solidFill>
              </a:rPr>
              <a:t>how to measure the impact of decisions.</a:t>
            </a:r>
          </a:p>
          <a:p>
            <a:endParaRPr lang="en-GB">
              <a:solidFill>
                <a:srgbClr val="2F528F"/>
              </a:solidFill>
            </a:endParaRPr>
          </a:p>
          <a:p>
            <a:r>
              <a:rPr lang="en-GB" b="1">
                <a:solidFill>
                  <a:srgbClr val="2F528F"/>
                </a:solidFill>
              </a:rPr>
              <a:t>4.5.5 Applying the Organization Map</a:t>
            </a:r>
          </a:p>
          <a:p>
            <a:r>
              <a:rPr lang="en-GB">
                <a:solidFill>
                  <a:srgbClr val="2F528F"/>
                </a:solidFill>
              </a:rPr>
              <a:t>An organization map shows the key organizational units, partners and stakeholder groups that make up the enterprise ecosystem. The map should also depict the working relationship between those entities, as distinct from an organizational chart that only shows hierarchical reporting relationships. The map is typically depicted as a network or web of relationships and interactions between the various business entities (see </a:t>
            </a:r>
            <a:r>
              <a:rPr lang="en-GB" err="1">
                <a:solidFill>
                  <a:srgbClr val="2F528F"/>
                </a:solidFill>
              </a:rPr>
              <a:t>Organigraphs</a:t>
            </a:r>
            <a:r>
              <a:rPr lang="en-GB">
                <a:solidFill>
                  <a:srgbClr val="2F528F"/>
                </a:solidFill>
              </a:rPr>
              <a:t>: Drawing How Companies Really Work, by Mintzberg and Van der </a:t>
            </a:r>
            <a:r>
              <a:rPr lang="en-GB" err="1">
                <a:solidFill>
                  <a:srgbClr val="2F528F"/>
                </a:solidFill>
              </a:rPr>
              <a:t>Heyden</a:t>
            </a:r>
            <a:r>
              <a:rPr lang="en-GB">
                <a:solidFill>
                  <a:srgbClr val="2F528F"/>
                </a:solidFill>
              </a:rPr>
              <a:t>, 1999).</a:t>
            </a:r>
          </a:p>
          <a:p>
            <a:r>
              <a:rPr lang="en-GB">
                <a:solidFill>
                  <a:srgbClr val="2F528F"/>
                </a:solidFill>
              </a:rPr>
              <a:t>The business unit is the main concept used to establish organization maps. In keeping with the relatively unconstrained view of what constitutes as enterprise, the enterprise may be one business unit for the project underway, may include all business units, or also include third</a:t>
            </a:r>
          </a:p>
          <a:p>
            <a:r>
              <a:rPr lang="en-GB">
                <a:solidFill>
                  <a:srgbClr val="2F528F"/>
                </a:solidFill>
              </a:rPr>
              <a:t>... CONTINUES ... SEE REFERENCE SPECIFIED</a:t>
            </a:r>
          </a:p>
        </p:txBody>
      </p:sp>
      <p:sp>
        <p:nvSpPr>
          <p:cNvPr id="4" name="Slide Number Placeholder 3"/>
          <p:cNvSpPr>
            <a:spLocks noGrp="1"/>
          </p:cNvSpPr>
          <p:nvPr>
            <p:ph type="sldNum" sz="quarter" idx="5"/>
          </p:nvPr>
        </p:nvSpPr>
        <p:spPr/>
        <p:txBody>
          <a:bodyPr/>
          <a:lstStyle/>
          <a:p>
            <a:fld id="{49B2B318-3A70-499F-B2BE-07B8A16F998B}" type="slidenum">
              <a:rPr lang="en-GB" smtClean="0"/>
              <a:t>99</a:t>
            </a:fld>
            <a:endParaRPr lang="en-GB"/>
          </a:p>
        </p:txBody>
      </p:sp>
    </p:spTree>
    <p:extLst>
      <p:ext uri="{BB962C8B-B14F-4D97-AF65-F5344CB8AC3E}">
        <p14:creationId xmlns:p14="http://schemas.microsoft.com/office/powerpoint/2010/main" val="398129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a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8296-BF47-4CAA-B800-639FF1A0CE0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A4E7C6DB-59FA-4D42-8174-62FDB9563384}"/>
              </a:ext>
            </a:extLst>
          </p:cNvPr>
          <p:cNvSpPr>
            <a:spLocks noGrp="1"/>
          </p:cNvSpPr>
          <p:nvPr>
            <p:ph type="ftr" sz="quarter" idx="10"/>
          </p:nvPr>
        </p:nvSpPr>
        <p:spPr/>
        <p:txBody>
          <a:bodyPr/>
          <a:lstStyle>
            <a:lvl1pPr>
              <a:defRPr>
                <a:solidFill>
                  <a:schemeClr val="bg1"/>
                </a:solidFill>
              </a:defRPr>
            </a:lvl1pPr>
          </a:lstStyle>
          <a:p>
            <a:endParaRPr lang="en-GB"/>
          </a:p>
        </p:txBody>
      </p:sp>
      <p:sp>
        <p:nvSpPr>
          <p:cNvPr id="5" name="TextBox 4">
            <a:extLst>
              <a:ext uri="{FF2B5EF4-FFF2-40B4-BE49-F238E27FC236}">
                <a16:creationId xmlns:a16="http://schemas.microsoft.com/office/drawing/2014/main" id="{B1147FFB-4031-5A0D-361E-DDD4F6A80568}"/>
              </a:ext>
            </a:extLst>
          </p:cNvPr>
          <p:cNvSpPr txBox="1"/>
          <p:nvPr userDrawn="1"/>
        </p:nvSpPr>
        <p:spPr>
          <a:xfrm>
            <a:off x="111095" y="4867643"/>
            <a:ext cx="351378" cy="261610"/>
          </a:xfrm>
          <a:prstGeom prst="rect">
            <a:avLst/>
          </a:prstGeom>
          <a:noFill/>
        </p:spPr>
        <p:txBody>
          <a:bodyPr wrap="none" rtlCol="0">
            <a:spAutoFit/>
          </a:bodyPr>
          <a:lstStyle/>
          <a:p>
            <a:pPr algn="l"/>
            <a:fld id="{66DBBFCB-87C8-4F9D-A52B-9CF20461BE37}" type="slidenum">
              <a:rPr lang="en-GB" sz="1100" smtClean="0"/>
              <a:t>‹#›</a:t>
            </a:fld>
            <a:endParaRPr lang="en-GB" sz="1100"/>
          </a:p>
        </p:txBody>
      </p:sp>
    </p:spTree>
    <p:extLst>
      <p:ext uri="{BB962C8B-B14F-4D97-AF65-F5344CB8AC3E}">
        <p14:creationId xmlns:p14="http://schemas.microsoft.com/office/powerpoint/2010/main" val="104423191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lide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F0CD5-E1A7-43C3-B2DC-77B49B66217D}"/>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2AD8ACD3-ECAC-4836-AE9E-8C825C9351E1}"/>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3866764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Qu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90A2-26D3-45AC-9C2A-3ABF55737293}"/>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073F07F8-264E-4991-9996-A96D2DA9100D}"/>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948435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F0CD5-E1A7-43C3-B2DC-77B49B66217D}"/>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2AD8ACD3-ECAC-4836-AE9E-8C825C9351E1}"/>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44030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8296-BF47-4CAA-B800-639FF1A0CE0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A4E7C6DB-59FA-4D42-8174-62FDB9563384}"/>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104423191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90A2-26D3-45AC-9C2A-3ABF55737293}"/>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073F07F8-264E-4991-9996-A96D2DA9100D}"/>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3960183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u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CAC50-7AA3-489B-950E-A8125C59A884}"/>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4028428E-4F46-4AB2-B5CB-33FE2EEE55B0}"/>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024227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6F4C6-82D8-4D41-859E-78FB5A6255B7}"/>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2671F30C-5112-4D51-A39B-D92E7867F627}"/>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320596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h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9C2D0-75A1-4B61-87C8-5C54BE060E4E}"/>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5E6D5F35-CF9A-481B-A2E4-3CFD211CF9D9}"/>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089511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ea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8296-BF47-4CAA-B800-639FF1A0CE06}"/>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A4E7C6DB-59FA-4D42-8174-62FDB9563384}"/>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37304082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image" Target="../media/image2.png"/><Relationship Id="rId4" Type="http://schemas.openxmlformats.org/officeDocument/2006/relationships/slideLayout" Target="../slideLayouts/slideLayout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bk object 18">
            <a:extLst>
              <a:ext uri="{FF2B5EF4-FFF2-40B4-BE49-F238E27FC236}">
                <a16:creationId xmlns:a16="http://schemas.microsoft.com/office/drawing/2014/main" id="{E6BB0EB7-7AF6-42BD-9028-9226D39A0812}"/>
              </a:ext>
            </a:extLst>
          </p:cNvPr>
          <p:cNvSpPr/>
          <p:nvPr userDrawn="1"/>
        </p:nvSpPr>
        <p:spPr>
          <a:xfrm>
            <a:off x="1" y="-9391"/>
            <a:ext cx="9143999" cy="532246"/>
          </a:xfrm>
          <a:custGeom>
            <a:avLst/>
            <a:gdLst/>
            <a:ahLst/>
            <a:cxnLst/>
            <a:rect l="l" t="t" r="r" b="b"/>
            <a:pathLst>
              <a:path w="20104100" h="1431925">
                <a:moveTo>
                  <a:pt x="0" y="1431506"/>
                </a:moveTo>
                <a:lnTo>
                  <a:pt x="20104099" y="1431506"/>
                </a:lnTo>
                <a:lnTo>
                  <a:pt x="20104099" y="0"/>
                </a:lnTo>
                <a:lnTo>
                  <a:pt x="0" y="0"/>
                </a:lnTo>
                <a:lnTo>
                  <a:pt x="0" y="1431506"/>
                </a:lnTo>
                <a:close/>
              </a:path>
            </a:pathLst>
          </a:custGeom>
          <a:solidFill>
            <a:srgbClr val="D4F1F7"/>
          </a:solidFill>
        </p:spPr>
        <p:txBody>
          <a:bodyPr wrap="square" lIns="0" tIns="0" rIns="0" bIns="0" rtlCol="0"/>
          <a:lstStyle/>
          <a:p>
            <a:pPr marL="0" marR="0" lvl="0" indent="0" defTabSz="357941" eaLnBrk="1" fontAlgn="auto" latinLnBrk="0" hangingPunct="1">
              <a:lnSpc>
                <a:spcPct val="100000"/>
              </a:lnSpc>
              <a:spcBef>
                <a:spcPts val="0"/>
              </a:spcBef>
              <a:spcAft>
                <a:spcPts val="0"/>
              </a:spcAft>
              <a:buClrTx/>
              <a:buSzTx/>
              <a:buFontTx/>
              <a:buNone/>
              <a:tabLst/>
              <a:defRPr/>
            </a:pPr>
            <a:endParaRPr kumimoji="0" sz="692" b="0" i="0" u="none" strike="noStrike" kern="0" cap="none" spc="0" normalizeH="0" baseline="0" noProof="0">
              <a:ln>
                <a:noFill/>
              </a:ln>
              <a:solidFill>
                <a:prstClr val="black"/>
              </a:solidFill>
              <a:effectLst/>
              <a:uLnTx/>
              <a:uFillTx/>
              <a:latin typeface="Calibri" panose="020F0502020204030204" pitchFamily="34" charset="0"/>
              <a:ea typeface="Vollkorn" panose="00000500000000000000" pitchFamily="2" charset="0"/>
            </a:endParaRPr>
          </a:p>
        </p:txBody>
      </p:sp>
      <p:sp>
        <p:nvSpPr>
          <p:cNvPr id="11" name="bk object 16">
            <a:extLst>
              <a:ext uri="{FF2B5EF4-FFF2-40B4-BE49-F238E27FC236}">
                <a16:creationId xmlns:a16="http://schemas.microsoft.com/office/drawing/2014/main" id="{924B2723-6A68-44AB-8458-8020E91B012A}"/>
              </a:ext>
            </a:extLst>
          </p:cNvPr>
          <p:cNvSpPr/>
          <p:nvPr userDrawn="1"/>
        </p:nvSpPr>
        <p:spPr>
          <a:xfrm>
            <a:off x="-2136" y="4829630"/>
            <a:ext cx="9146136" cy="317736"/>
          </a:xfrm>
          <a:custGeom>
            <a:avLst/>
            <a:gdLst/>
            <a:ahLst/>
            <a:cxnLst/>
            <a:rect l="l" t="t" r="r" b="b"/>
            <a:pathLst>
              <a:path w="20104100" h="381634">
                <a:moveTo>
                  <a:pt x="0" y="381632"/>
                </a:moveTo>
                <a:lnTo>
                  <a:pt x="20104099" y="381632"/>
                </a:lnTo>
                <a:lnTo>
                  <a:pt x="20104099" y="0"/>
                </a:lnTo>
                <a:lnTo>
                  <a:pt x="0" y="0"/>
                </a:lnTo>
                <a:lnTo>
                  <a:pt x="0" y="381632"/>
                </a:lnTo>
                <a:close/>
              </a:path>
            </a:pathLst>
          </a:custGeom>
          <a:solidFill>
            <a:srgbClr val="66CBE4"/>
          </a:solidFill>
        </p:spPr>
        <p:txBody>
          <a:bodyPr wrap="square" lIns="0" tIns="0" rIns="0" bIns="0" rtlCol="0"/>
          <a:lstStyle/>
          <a:p>
            <a:pPr marL="0" marR="0" lvl="0" indent="0" defTabSz="357941" eaLnBrk="1" fontAlgn="auto" latinLnBrk="0" hangingPunct="1">
              <a:lnSpc>
                <a:spcPct val="100000"/>
              </a:lnSpc>
              <a:spcBef>
                <a:spcPts val="0"/>
              </a:spcBef>
              <a:spcAft>
                <a:spcPts val="0"/>
              </a:spcAft>
              <a:buClrTx/>
              <a:buSzTx/>
              <a:buFontTx/>
              <a:buNone/>
              <a:tabLst/>
              <a:defRPr/>
            </a:pPr>
            <a:endParaRPr kumimoji="0" sz="692"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endParaRPr>
          </a:p>
        </p:txBody>
      </p:sp>
      <p:sp>
        <p:nvSpPr>
          <p:cNvPr id="12" name="Line 4">
            <a:extLst>
              <a:ext uri="{FF2B5EF4-FFF2-40B4-BE49-F238E27FC236}">
                <a16:creationId xmlns:a16="http://schemas.microsoft.com/office/drawing/2014/main" id="{A49CDBD6-2477-4C0E-9A49-ADF78A2AA2FF}"/>
              </a:ext>
            </a:extLst>
          </p:cNvPr>
          <p:cNvSpPr>
            <a:spLocks noChangeShapeType="1"/>
          </p:cNvSpPr>
          <p:nvPr userDrawn="1"/>
        </p:nvSpPr>
        <p:spPr bwMode="auto">
          <a:xfrm>
            <a:off x="-2136" y="524750"/>
            <a:ext cx="9146136" cy="0"/>
          </a:xfrm>
          <a:prstGeom prst="line">
            <a:avLst/>
          </a:prstGeom>
          <a:noFill/>
          <a:ln w="9525">
            <a:solidFill>
              <a:srgbClr val="003366"/>
            </a:solidFill>
            <a:round/>
            <a:headEnd/>
            <a:tailEnd/>
          </a:ln>
          <a:effectLst/>
        </p:spPr>
        <p:txBody>
          <a:bodyPr/>
          <a:lstStyle/>
          <a:p>
            <a:pPr>
              <a:defRPr/>
            </a:pPr>
            <a:endParaRPr lang="en-GB" sz="1384">
              <a:latin typeface="Calibri" panose="020F0502020204030204" pitchFamily="34" charset="0"/>
              <a:ea typeface="Vollkorn" panose="00000500000000000000" pitchFamily="2" charset="0"/>
              <a:cs typeface="Arial" charset="0"/>
            </a:endParaRPr>
          </a:p>
        </p:txBody>
      </p:sp>
      <p:sp>
        <p:nvSpPr>
          <p:cNvPr id="13" name="Line 4">
            <a:extLst>
              <a:ext uri="{FF2B5EF4-FFF2-40B4-BE49-F238E27FC236}">
                <a16:creationId xmlns:a16="http://schemas.microsoft.com/office/drawing/2014/main" id="{42F6C8B1-3BEF-4D34-B388-8D8615E88DD1}"/>
              </a:ext>
            </a:extLst>
          </p:cNvPr>
          <p:cNvSpPr>
            <a:spLocks noChangeShapeType="1"/>
          </p:cNvSpPr>
          <p:nvPr userDrawn="1"/>
        </p:nvSpPr>
        <p:spPr bwMode="auto">
          <a:xfrm>
            <a:off x="10878" y="4827734"/>
            <a:ext cx="9133123" cy="0"/>
          </a:xfrm>
          <a:prstGeom prst="line">
            <a:avLst/>
          </a:prstGeom>
          <a:noFill/>
          <a:ln w="9525">
            <a:solidFill>
              <a:srgbClr val="003366"/>
            </a:solidFill>
            <a:round/>
            <a:headEnd/>
            <a:tailEnd/>
          </a:ln>
          <a:effectLst/>
        </p:spPr>
        <p:txBody>
          <a:bodyPr/>
          <a:lstStyle/>
          <a:p>
            <a:pPr>
              <a:defRPr/>
            </a:pPr>
            <a:endParaRPr lang="en-GB" sz="1384">
              <a:latin typeface="Calibri" panose="020F0502020204030204" pitchFamily="34" charset="0"/>
              <a:ea typeface="Vollkorn" panose="00000500000000000000" pitchFamily="2" charset="0"/>
              <a:cs typeface="Arial" charset="0"/>
            </a:endParaRPr>
          </a:p>
        </p:txBody>
      </p:sp>
      <p:sp>
        <p:nvSpPr>
          <p:cNvPr id="3" name="Text Placeholder 2"/>
          <p:cNvSpPr>
            <a:spLocks noGrp="1"/>
          </p:cNvSpPr>
          <p:nvPr>
            <p:ph type="body" idx="1"/>
          </p:nvPr>
        </p:nvSpPr>
        <p:spPr>
          <a:xfrm>
            <a:off x="628650" y="646927"/>
            <a:ext cx="7886700" cy="3985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993808" y="4855409"/>
            <a:ext cx="688471" cy="273844"/>
          </a:xfrm>
          <a:prstGeom prst="rect">
            <a:avLst/>
          </a:prstGeom>
        </p:spPr>
        <p:txBody>
          <a:bodyPr vert="horz" lIns="0" tIns="0" rIns="0" bIns="0" rtlCol="0" anchor="ctr"/>
          <a:lstStyle>
            <a:lvl1pPr algn="ctr">
              <a:defRPr sz="900" baseline="0">
                <a:solidFill>
                  <a:schemeClr val="bg1"/>
                </a:solidFill>
                <a:latin typeface="Calibri" panose="020F0502020204030204" pitchFamily="34" charset="0"/>
                <a:ea typeface="Vollkorn" panose="00000500000000000000" pitchFamily="2" charset="0"/>
                <a:cs typeface="Calibri" panose="020F0502020204030204" pitchFamily="34" charset="0"/>
              </a:defRPr>
            </a:lvl1pPr>
          </a:lstStyle>
          <a:p>
            <a:endParaRPr lang="en-GB"/>
          </a:p>
        </p:txBody>
      </p:sp>
      <p:sp>
        <p:nvSpPr>
          <p:cNvPr id="2" name="Title Placeholder 1"/>
          <p:cNvSpPr>
            <a:spLocks noGrp="1"/>
          </p:cNvSpPr>
          <p:nvPr>
            <p:ph type="title"/>
          </p:nvPr>
        </p:nvSpPr>
        <p:spPr>
          <a:xfrm>
            <a:off x="111095" y="102394"/>
            <a:ext cx="7623880" cy="306668"/>
          </a:xfrm>
          <a:prstGeom prst="rect">
            <a:avLst/>
          </a:prstGeom>
        </p:spPr>
        <p:txBody>
          <a:bodyPr vert="horz" lIns="91440" tIns="45720" rIns="91440" bIns="45720" rtlCol="0" anchor="ctr">
            <a:normAutofit/>
          </a:bodyPr>
          <a:lstStyle/>
          <a:p>
            <a:r>
              <a:rPr lang="en-US"/>
              <a:t>Click to edit Master title style</a:t>
            </a:r>
          </a:p>
        </p:txBody>
      </p:sp>
      <p:sp>
        <p:nvSpPr>
          <p:cNvPr id="6" name="TextBox 5">
            <a:extLst>
              <a:ext uri="{FF2B5EF4-FFF2-40B4-BE49-F238E27FC236}">
                <a16:creationId xmlns:a16="http://schemas.microsoft.com/office/drawing/2014/main" id="{6979DE25-3B9D-4464-B5F5-2C38C24300FA}"/>
              </a:ext>
            </a:extLst>
          </p:cNvPr>
          <p:cNvSpPr txBox="1"/>
          <p:nvPr userDrawn="1"/>
        </p:nvSpPr>
        <p:spPr>
          <a:xfrm>
            <a:off x="7646427" y="4147665"/>
            <a:ext cx="313899" cy="300082"/>
          </a:xfrm>
          <a:prstGeom prst="rect">
            <a:avLst/>
          </a:prstGeom>
          <a:noFill/>
        </p:spPr>
        <p:txBody>
          <a:bodyPr wrap="square" rtlCol="0">
            <a:spAutoFit/>
          </a:bodyPr>
          <a:lstStyle/>
          <a:p>
            <a:r>
              <a:rPr lang="en-GB" sz="1350">
                <a:solidFill>
                  <a:schemeClr val="bg1">
                    <a:lumMod val="95000"/>
                  </a:schemeClr>
                </a:solidFill>
              </a:rPr>
              <a:t>┌</a:t>
            </a:r>
          </a:p>
        </p:txBody>
      </p:sp>
      <p:sp>
        <p:nvSpPr>
          <p:cNvPr id="7" name="bk object 18">
            <a:extLst>
              <a:ext uri="{FF2B5EF4-FFF2-40B4-BE49-F238E27FC236}">
                <a16:creationId xmlns:a16="http://schemas.microsoft.com/office/drawing/2014/main" id="{96DFED3C-8F65-9180-E1AB-31B3CF76BBDD}"/>
              </a:ext>
            </a:extLst>
          </p:cNvPr>
          <p:cNvSpPr/>
          <p:nvPr userDrawn="1"/>
        </p:nvSpPr>
        <p:spPr>
          <a:xfrm>
            <a:off x="1355593" y="5030163"/>
            <a:ext cx="5555658" cy="113337"/>
          </a:xfrm>
          <a:custGeom>
            <a:avLst/>
            <a:gdLst/>
            <a:ahLst/>
            <a:cxnLst/>
            <a:rect l="l" t="t" r="r" b="b"/>
            <a:pathLst>
              <a:path w="20104100" h="1431925">
                <a:moveTo>
                  <a:pt x="0" y="1431506"/>
                </a:moveTo>
                <a:lnTo>
                  <a:pt x="20104099" y="1431506"/>
                </a:lnTo>
                <a:lnTo>
                  <a:pt x="20104099" y="0"/>
                </a:lnTo>
                <a:lnTo>
                  <a:pt x="0" y="0"/>
                </a:lnTo>
                <a:lnTo>
                  <a:pt x="0" y="1431506"/>
                </a:lnTo>
                <a:close/>
              </a:path>
            </a:pathLst>
          </a:custGeom>
          <a:solidFill>
            <a:srgbClr val="66CBE4"/>
          </a:solidFill>
        </p:spPr>
        <p:txBody>
          <a:bodyPr wrap="square" lIns="0" tIns="0" rIns="0" bIns="0" rtlCol="0"/>
          <a:lstStyle/>
          <a:p>
            <a:pPr marL="0" marR="0" lvl="0" indent="0" algn="r" defTabSz="357941" eaLnBrk="1" fontAlgn="auto" latinLnBrk="0" hangingPunct="1">
              <a:lnSpc>
                <a:spcPct val="100000"/>
              </a:lnSpc>
              <a:spcBef>
                <a:spcPts val="0"/>
              </a:spcBef>
              <a:spcAft>
                <a:spcPts val="0"/>
              </a:spcAft>
              <a:buClrTx/>
              <a:buSzTx/>
              <a:buFontTx/>
              <a:buNone/>
              <a:tabLst/>
              <a:defRPr/>
            </a:pPr>
            <a:r>
              <a:rPr kumimoji="0" lang="en-GB"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©2022 Materials - sole property of Mundo Cognito Ltd – may not be copied or </a:t>
            </a:r>
            <a:r>
              <a:rPr kumimoji="0" lang="en-GB" sz="600"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reproduced</a:t>
            </a:r>
            <a:r>
              <a:rPr kumimoji="0" lang="en-GB"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 without written permission</a:t>
            </a:r>
            <a:endParaRPr kumimoji="0"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endParaRPr>
          </a:p>
        </p:txBody>
      </p:sp>
      <p:pic>
        <p:nvPicPr>
          <p:cNvPr id="4" name="Picture 2" descr="The TOGAF® Standard | The Open Group Website">
            <a:extLst>
              <a:ext uri="{FF2B5EF4-FFF2-40B4-BE49-F238E27FC236}">
                <a16:creationId xmlns:a16="http://schemas.microsoft.com/office/drawing/2014/main" id="{13634415-206F-51C7-FA36-2B043FBD4C0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515351" y="1695"/>
            <a:ext cx="517555" cy="51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225921"/>
      </p:ext>
    </p:extLst>
  </p:cSld>
  <p:clrMap bg1="lt1" tx1="dk1" bg2="lt2" tx2="dk2" accent1="accent1" accent2="accent2" accent3="accent3" accent4="accent4" accent5="accent5" accent6="accent6" hlink="hlink" folHlink="folHlink"/>
  <p:sldLayoutIdLst>
    <p:sldLayoutId id="2147483687" r:id="rId1"/>
    <p:sldLayoutId id="2147483722" r:id="rId2"/>
  </p:sldLayoutIdLst>
  <p:hf sldNum="0" hdr="0" dt="0"/>
  <p:txStyles>
    <p:titleStyle>
      <a:lvl1pPr algn="l" defTabSz="685800" rtl="0" eaLnBrk="1" latinLnBrk="0" hangingPunct="1">
        <a:lnSpc>
          <a:spcPct val="90000"/>
        </a:lnSpc>
        <a:spcBef>
          <a:spcPct val="0"/>
        </a:spcBef>
        <a:buNone/>
        <a:defRPr sz="18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p:titleStyle>
    <p:body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bk object 18">
            <a:extLst>
              <a:ext uri="{FF2B5EF4-FFF2-40B4-BE49-F238E27FC236}">
                <a16:creationId xmlns:a16="http://schemas.microsoft.com/office/drawing/2014/main" id="{E6BB0EB7-7AF6-42BD-9028-9226D39A0812}"/>
              </a:ext>
            </a:extLst>
          </p:cNvPr>
          <p:cNvSpPr/>
          <p:nvPr userDrawn="1"/>
        </p:nvSpPr>
        <p:spPr>
          <a:xfrm>
            <a:off x="1" y="-9391"/>
            <a:ext cx="9143999" cy="532246"/>
          </a:xfrm>
          <a:custGeom>
            <a:avLst/>
            <a:gdLst/>
            <a:ahLst/>
            <a:cxnLst/>
            <a:rect l="l" t="t" r="r" b="b"/>
            <a:pathLst>
              <a:path w="20104100" h="1431925">
                <a:moveTo>
                  <a:pt x="0" y="1431506"/>
                </a:moveTo>
                <a:lnTo>
                  <a:pt x="20104099" y="1431506"/>
                </a:lnTo>
                <a:lnTo>
                  <a:pt x="20104099" y="0"/>
                </a:lnTo>
                <a:lnTo>
                  <a:pt x="0" y="0"/>
                </a:lnTo>
                <a:lnTo>
                  <a:pt x="0" y="1431506"/>
                </a:lnTo>
                <a:close/>
              </a:path>
            </a:pathLst>
          </a:custGeom>
          <a:solidFill>
            <a:srgbClr val="D4F1F7"/>
          </a:solidFill>
        </p:spPr>
        <p:txBody>
          <a:bodyPr wrap="square" lIns="0" tIns="0" rIns="0" bIns="0" rtlCol="0"/>
          <a:lstStyle/>
          <a:p>
            <a:pPr marL="0" marR="0" lvl="0" indent="0" defTabSz="357941" eaLnBrk="1" fontAlgn="auto" latinLnBrk="0" hangingPunct="1">
              <a:lnSpc>
                <a:spcPct val="100000"/>
              </a:lnSpc>
              <a:spcBef>
                <a:spcPts val="0"/>
              </a:spcBef>
              <a:spcAft>
                <a:spcPts val="0"/>
              </a:spcAft>
              <a:buClrTx/>
              <a:buSzTx/>
              <a:buFontTx/>
              <a:buNone/>
              <a:tabLst/>
              <a:defRPr/>
            </a:pPr>
            <a:endParaRPr kumimoji="0" sz="692" b="0" i="0" u="none" strike="noStrike" kern="0" cap="none" spc="0" normalizeH="0" baseline="0" noProof="0">
              <a:ln>
                <a:noFill/>
              </a:ln>
              <a:solidFill>
                <a:prstClr val="black"/>
              </a:solidFill>
              <a:effectLst/>
              <a:uLnTx/>
              <a:uFillTx/>
              <a:latin typeface="Calibri" panose="020F0502020204030204" pitchFamily="34" charset="0"/>
              <a:ea typeface="Vollkorn" panose="00000500000000000000" pitchFamily="2" charset="0"/>
            </a:endParaRPr>
          </a:p>
        </p:txBody>
      </p:sp>
      <p:sp>
        <p:nvSpPr>
          <p:cNvPr id="11" name="bk object 16">
            <a:extLst>
              <a:ext uri="{FF2B5EF4-FFF2-40B4-BE49-F238E27FC236}">
                <a16:creationId xmlns:a16="http://schemas.microsoft.com/office/drawing/2014/main" id="{924B2723-6A68-44AB-8458-8020E91B012A}"/>
              </a:ext>
            </a:extLst>
          </p:cNvPr>
          <p:cNvSpPr/>
          <p:nvPr userDrawn="1"/>
        </p:nvSpPr>
        <p:spPr>
          <a:xfrm>
            <a:off x="-2136" y="4829630"/>
            <a:ext cx="9146136" cy="317736"/>
          </a:xfrm>
          <a:custGeom>
            <a:avLst/>
            <a:gdLst/>
            <a:ahLst/>
            <a:cxnLst/>
            <a:rect l="l" t="t" r="r" b="b"/>
            <a:pathLst>
              <a:path w="20104100" h="381634">
                <a:moveTo>
                  <a:pt x="0" y="381632"/>
                </a:moveTo>
                <a:lnTo>
                  <a:pt x="20104099" y="381632"/>
                </a:lnTo>
                <a:lnTo>
                  <a:pt x="20104099" y="0"/>
                </a:lnTo>
                <a:lnTo>
                  <a:pt x="0" y="0"/>
                </a:lnTo>
                <a:lnTo>
                  <a:pt x="0" y="381632"/>
                </a:lnTo>
                <a:close/>
              </a:path>
            </a:pathLst>
          </a:custGeom>
          <a:solidFill>
            <a:srgbClr val="66CBE4"/>
          </a:solidFill>
        </p:spPr>
        <p:txBody>
          <a:bodyPr wrap="square" lIns="0" tIns="0" rIns="0" bIns="0" rtlCol="0"/>
          <a:lstStyle/>
          <a:p>
            <a:pPr marL="0" marR="0" lvl="0" indent="0" defTabSz="357941" eaLnBrk="1" fontAlgn="auto" latinLnBrk="0" hangingPunct="1">
              <a:lnSpc>
                <a:spcPct val="100000"/>
              </a:lnSpc>
              <a:spcBef>
                <a:spcPts val="0"/>
              </a:spcBef>
              <a:spcAft>
                <a:spcPts val="0"/>
              </a:spcAft>
              <a:buClrTx/>
              <a:buSzTx/>
              <a:buFontTx/>
              <a:buNone/>
              <a:tabLst/>
              <a:defRPr/>
            </a:pPr>
            <a:endParaRPr kumimoji="0" sz="692"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endParaRPr>
          </a:p>
        </p:txBody>
      </p:sp>
      <p:sp>
        <p:nvSpPr>
          <p:cNvPr id="12" name="Line 4">
            <a:extLst>
              <a:ext uri="{FF2B5EF4-FFF2-40B4-BE49-F238E27FC236}">
                <a16:creationId xmlns:a16="http://schemas.microsoft.com/office/drawing/2014/main" id="{A49CDBD6-2477-4C0E-9A49-ADF78A2AA2FF}"/>
              </a:ext>
            </a:extLst>
          </p:cNvPr>
          <p:cNvSpPr>
            <a:spLocks noChangeShapeType="1"/>
          </p:cNvSpPr>
          <p:nvPr userDrawn="1"/>
        </p:nvSpPr>
        <p:spPr bwMode="auto">
          <a:xfrm>
            <a:off x="-2136" y="524750"/>
            <a:ext cx="9146136" cy="0"/>
          </a:xfrm>
          <a:prstGeom prst="line">
            <a:avLst/>
          </a:prstGeom>
          <a:noFill/>
          <a:ln w="9525">
            <a:solidFill>
              <a:srgbClr val="003366"/>
            </a:solidFill>
            <a:round/>
            <a:headEnd/>
            <a:tailEnd/>
          </a:ln>
          <a:effectLst/>
        </p:spPr>
        <p:txBody>
          <a:bodyPr/>
          <a:lstStyle/>
          <a:p>
            <a:pPr>
              <a:defRPr/>
            </a:pPr>
            <a:endParaRPr lang="en-GB" sz="1384">
              <a:latin typeface="Calibri" panose="020F0502020204030204" pitchFamily="34" charset="0"/>
              <a:ea typeface="Vollkorn" panose="00000500000000000000" pitchFamily="2" charset="0"/>
              <a:cs typeface="Arial" charset="0"/>
            </a:endParaRPr>
          </a:p>
        </p:txBody>
      </p:sp>
      <p:sp>
        <p:nvSpPr>
          <p:cNvPr id="13" name="Line 4">
            <a:extLst>
              <a:ext uri="{FF2B5EF4-FFF2-40B4-BE49-F238E27FC236}">
                <a16:creationId xmlns:a16="http://schemas.microsoft.com/office/drawing/2014/main" id="{42F6C8B1-3BEF-4D34-B388-8D8615E88DD1}"/>
              </a:ext>
            </a:extLst>
          </p:cNvPr>
          <p:cNvSpPr>
            <a:spLocks noChangeShapeType="1"/>
          </p:cNvSpPr>
          <p:nvPr userDrawn="1"/>
        </p:nvSpPr>
        <p:spPr bwMode="auto">
          <a:xfrm>
            <a:off x="10878" y="4827734"/>
            <a:ext cx="9133123" cy="0"/>
          </a:xfrm>
          <a:prstGeom prst="line">
            <a:avLst/>
          </a:prstGeom>
          <a:noFill/>
          <a:ln w="9525">
            <a:solidFill>
              <a:srgbClr val="003366"/>
            </a:solidFill>
            <a:round/>
            <a:headEnd/>
            <a:tailEnd/>
          </a:ln>
          <a:effectLst/>
        </p:spPr>
        <p:txBody>
          <a:bodyPr/>
          <a:lstStyle/>
          <a:p>
            <a:pPr>
              <a:defRPr/>
            </a:pPr>
            <a:endParaRPr lang="en-GB" sz="1384">
              <a:latin typeface="Calibri" panose="020F0502020204030204" pitchFamily="34" charset="0"/>
              <a:ea typeface="Vollkorn" panose="00000500000000000000" pitchFamily="2" charset="0"/>
              <a:cs typeface="Arial" charset="0"/>
            </a:endParaRPr>
          </a:p>
        </p:txBody>
      </p:sp>
      <p:sp>
        <p:nvSpPr>
          <p:cNvPr id="3" name="Text Placeholder 2"/>
          <p:cNvSpPr>
            <a:spLocks noGrp="1"/>
          </p:cNvSpPr>
          <p:nvPr>
            <p:ph type="body" idx="1"/>
          </p:nvPr>
        </p:nvSpPr>
        <p:spPr>
          <a:xfrm>
            <a:off x="628650" y="646927"/>
            <a:ext cx="7886700" cy="3985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993808" y="4855409"/>
            <a:ext cx="688471" cy="273844"/>
          </a:xfrm>
          <a:prstGeom prst="rect">
            <a:avLst/>
          </a:prstGeom>
        </p:spPr>
        <p:txBody>
          <a:bodyPr vert="horz" lIns="0" tIns="0" rIns="0" bIns="0" rtlCol="0" anchor="ctr"/>
          <a:lstStyle>
            <a:lvl1pPr algn="ctr">
              <a:defRPr sz="900" baseline="0">
                <a:solidFill>
                  <a:schemeClr val="bg1"/>
                </a:solidFill>
                <a:latin typeface="Calibri" panose="020F0502020204030204" pitchFamily="34" charset="0"/>
                <a:ea typeface="Vollkorn" panose="00000500000000000000" pitchFamily="2" charset="0"/>
                <a:cs typeface="Calibri" panose="020F0502020204030204" pitchFamily="34" charset="0"/>
              </a:defRPr>
            </a:lvl1pPr>
          </a:lstStyle>
          <a:p>
            <a:endParaRPr lang="en-GB"/>
          </a:p>
        </p:txBody>
      </p:sp>
      <p:sp>
        <p:nvSpPr>
          <p:cNvPr id="2" name="Title Placeholder 1"/>
          <p:cNvSpPr>
            <a:spLocks noGrp="1"/>
          </p:cNvSpPr>
          <p:nvPr>
            <p:ph type="title"/>
          </p:nvPr>
        </p:nvSpPr>
        <p:spPr>
          <a:xfrm>
            <a:off x="111095" y="102394"/>
            <a:ext cx="7623880" cy="306668"/>
          </a:xfrm>
          <a:prstGeom prst="rect">
            <a:avLst/>
          </a:prstGeom>
        </p:spPr>
        <p:txBody>
          <a:bodyPr vert="horz" lIns="91440" tIns="45720" rIns="91440" bIns="45720" rtlCol="0" anchor="ctr">
            <a:normAutofit/>
          </a:bodyPr>
          <a:lstStyle/>
          <a:p>
            <a:r>
              <a:rPr lang="en-US"/>
              <a:t>Click to edit Master title style</a:t>
            </a:r>
          </a:p>
        </p:txBody>
      </p:sp>
      <p:sp>
        <p:nvSpPr>
          <p:cNvPr id="6" name="TextBox 5">
            <a:extLst>
              <a:ext uri="{FF2B5EF4-FFF2-40B4-BE49-F238E27FC236}">
                <a16:creationId xmlns:a16="http://schemas.microsoft.com/office/drawing/2014/main" id="{6979DE25-3B9D-4464-B5F5-2C38C24300FA}"/>
              </a:ext>
            </a:extLst>
          </p:cNvPr>
          <p:cNvSpPr txBox="1"/>
          <p:nvPr userDrawn="1"/>
        </p:nvSpPr>
        <p:spPr>
          <a:xfrm>
            <a:off x="7646427" y="4147665"/>
            <a:ext cx="313899" cy="300082"/>
          </a:xfrm>
          <a:prstGeom prst="rect">
            <a:avLst/>
          </a:prstGeom>
          <a:noFill/>
        </p:spPr>
        <p:txBody>
          <a:bodyPr wrap="square" rtlCol="0">
            <a:spAutoFit/>
          </a:bodyPr>
          <a:lstStyle/>
          <a:p>
            <a:r>
              <a:rPr lang="en-GB" sz="1350">
                <a:solidFill>
                  <a:schemeClr val="bg1">
                    <a:lumMod val="95000"/>
                  </a:schemeClr>
                </a:solidFill>
              </a:rPr>
              <a:t>┌</a:t>
            </a:r>
          </a:p>
        </p:txBody>
      </p:sp>
      <p:sp>
        <p:nvSpPr>
          <p:cNvPr id="7" name="bk object 18">
            <a:extLst>
              <a:ext uri="{FF2B5EF4-FFF2-40B4-BE49-F238E27FC236}">
                <a16:creationId xmlns:a16="http://schemas.microsoft.com/office/drawing/2014/main" id="{96DFED3C-8F65-9180-E1AB-31B3CF76BBDD}"/>
              </a:ext>
            </a:extLst>
          </p:cNvPr>
          <p:cNvSpPr/>
          <p:nvPr userDrawn="1"/>
        </p:nvSpPr>
        <p:spPr>
          <a:xfrm>
            <a:off x="1355593" y="5030163"/>
            <a:ext cx="5555658" cy="113337"/>
          </a:xfrm>
          <a:custGeom>
            <a:avLst/>
            <a:gdLst/>
            <a:ahLst/>
            <a:cxnLst/>
            <a:rect l="l" t="t" r="r" b="b"/>
            <a:pathLst>
              <a:path w="20104100" h="1431925">
                <a:moveTo>
                  <a:pt x="0" y="1431506"/>
                </a:moveTo>
                <a:lnTo>
                  <a:pt x="20104099" y="1431506"/>
                </a:lnTo>
                <a:lnTo>
                  <a:pt x="20104099" y="0"/>
                </a:lnTo>
                <a:lnTo>
                  <a:pt x="0" y="0"/>
                </a:lnTo>
                <a:lnTo>
                  <a:pt x="0" y="1431506"/>
                </a:lnTo>
                <a:close/>
              </a:path>
            </a:pathLst>
          </a:custGeom>
          <a:solidFill>
            <a:srgbClr val="66CBE4"/>
          </a:solidFill>
        </p:spPr>
        <p:txBody>
          <a:bodyPr wrap="square" lIns="0" tIns="0" rIns="0" bIns="0" rtlCol="0"/>
          <a:lstStyle/>
          <a:p>
            <a:pPr marL="0" marR="0" lvl="0" indent="0" algn="r" defTabSz="357941" eaLnBrk="1" fontAlgn="auto" latinLnBrk="0" hangingPunct="1">
              <a:lnSpc>
                <a:spcPct val="100000"/>
              </a:lnSpc>
              <a:spcBef>
                <a:spcPts val="0"/>
              </a:spcBef>
              <a:spcAft>
                <a:spcPts val="0"/>
              </a:spcAft>
              <a:buClrTx/>
              <a:buSzTx/>
              <a:buFontTx/>
              <a:buNone/>
              <a:tabLst/>
              <a:defRPr/>
            </a:pPr>
            <a:r>
              <a:rPr kumimoji="0" lang="en-GB"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©2022 Materials - sole property of Mundo Cognito Ltd – may not be copied or </a:t>
            </a:r>
            <a:r>
              <a:rPr kumimoji="0" lang="en-GB" sz="600"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reproduced</a:t>
            </a:r>
            <a:r>
              <a:rPr kumimoji="0" lang="en-GB"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rPr>
              <a:t> without written permission</a:t>
            </a:r>
            <a:endParaRPr kumimoji="0" sz="675" b="0" i="0" u="none" strike="noStrike" kern="0" cap="none" spc="0" normalizeH="0" baseline="0" noProof="0">
              <a:ln>
                <a:noFill/>
              </a:ln>
              <a:solidFill>
                <a:srgbClr val="002060"/>
              </a:solidFill>
              <a:effectLst/>
              <a:uLnTx/>
              <a:uFillTx/>
              <a:latin typeface="Calibri" panose="020F0502020204030204" pitchFamily="34" charset="0"/>
              <a:ea typeface="Vollkorn" panose="00000500000000000000" pitchFamily="2" charset="0"/>
              <a:cs typeface="Calibri" panose="020F0502020204030204" pitchFamily="34" charset="0"/>
            </a:endParaRPr>
          </a:p>
        </p:txBody>
      </p:sp>
      <p:pic>
        <p:nvPicPr>
          <p:cNvPr id="4" name="Picture 2" descr="The TOGAF® Standard | The Open Group Website">
            <a:extLst>
              <a:ext uri="{FF2B5EF4-FFF2-40B4-BE49-F238E27FC236}">
                <a16:creationId xmlns:a16="http://schemas.microsoft.com/office/drawing/2014/main" id="{13634415-206F-51C7-FA36-2B043FBD4C0A}"/>
              </a:ext>
            </a:extLst>
          </p:cNvPr>
          <p:cNvPicPr>
            <a:picLocks noChangeAspect="1" noChangeArrowheads="1"/>
          </p:cNvPicPr>
          <p:nvPr userDrawn="1"/>
        </p:nvPicPr>
        <p:blipFill>
          <a:blip r:embed="rId10" cstate="print">
            <a:extLst>
              <a:ext uri="{28A0092B-C50C-407E-A947-70E740481C1C}">
                <a14:useLocalDpi xmlns:a14="http://schemas.microsoft.com/office/drawing/2010/main"/>
              </a:ext>
            </a:extLst>
          </a:blip>
          <a:srcRect/>
          <a:stretch>
            <a:fillRect/>
          </a:stretch>
        </p:blipFill>
        <p:spPr bwMode="auto">
          <a:xfrm>
            <a:off x="8515351" y="1695"/>
            <a:ext cx="517555" cy="51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22592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hf sldNum="0" hdr="0" dt="0"/>
  <p:txStyles>
    <p:titleStyle>
      <a:lvl1pPr algn="l" defTabSz="685800" rtl="0" eaLnBrk="1" latinLnBrk="0" hangingPunct="1">
        <a:lnSpc>
          <a:spcPct val="90000"/>
        </a:lnSpc>
        <a:spcBef>
          <a:spcPct val="0"/>
        </a:spcBef>
        <a:buNone/>
        <a:defRPr sz="18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p:titleStyle>
    <p:bodyStyle>
      <a:lvl1pPr marL="0" indent="0" algn="l" defTabSz="685800" rtl="0" eaLnBrk="1" latinLnBrk="0" hangingPunct="1">
        <a:lnSpc>
          <a:spcPct val="90000"/>
        </a:lnSpc>
        <a:spcBef>
          <a:spcPts val="750"/>
        </a:spcBef>
        <a:buFontTx/>
        <a:buNone/>
        <a:defRPr sz="15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514350" indent="-171450" algn="l" defTabSz="685800" rtl="0" eaLnBrk="1" latinLnBrk="0" hangingPunct="1">
        <a:lnSpc>
          <a:spcPct val="90000"/>
        </a:lnSpc>
        <a:spcBef>
          <a:spcPts val="375"/>
        </a:spcBef>
        <a:buClr>
          <a:schemeClr val="accent5">
            <a:lumMod val="50000"/>
          </a:schemeClr>
        </a:buClr>
        <a:buFont typeface="Courier New" panose="02070309020205020404" pitchFamily="49" charset="0"/>
        <a:buChar char="o"/>
        <a:defRPr sz="13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200150" indent="-171450" algn="l" defTabSz="685800" rtl="0" eaLnBrk="1" latinLnBrk="0" hangingPunct="1">
        <a:lnSpc>
          <a:spcPct val="90000"/>
        </a:lnSpc>
        <a:spcBef>
          <a:spcPts val="375"/>
        </a:spcBef>
        <a:buClr>
          <a:schemeClr val="accent5">
            <a:lumMod val="50000"/>
          </a:schemeClr>
        </a:buClr>
        <a:buFont typeface="Arial" panose="020B0604020202020204" pitchFamily="34" charset="0"/>
        <a:buChar char="•"/>
        <a:defRPr sz="105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1543050" indent="-171450" algn="l" defTabSz="685800" rtl="0" eaLnBrk="1" latinLnBrk="0" hangingPunct="1">
        <a:lnSpc>
          <a:spcPct val="90000"/>
        </a:lnSpc>
        <a:spcBef>
          <a:spcPts val="375"/>
        </a:spcBef>
        <a:buClr>
          <a:schemeClr val="accent5">
            <a:lumMod val="50000"/>
          </a:schemeClr>
        </a:buClr>
        <a:buFont typeface="Vollkorn" panose="00000500000000000000" pitchFamily="2" charset="0"/>
        <a:buChar char="-"/>
        <a:defRPr sz="9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00.xml"/><Relationship Id="rId1" Type="http://schemas.openxmlformats.org/officeDocument/2006/relationships/slideLayout" Target="../slideLayouts/slideLayout1.xml"/><Relationship Id="rId5" Type="http://schemas.openxmlformats.org/officeDocument/2006/relationships/image" Target="../media/image145.png"/><Relationship Id="rId4" Type="http://schemas.openxmlformats.org/officeDocument/2006/relationships/image" Target="../media/image144.png"/></Relationships>
</file>

<file path=ppt/slides/_rels/slide10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5.xml"/><Relationship Id="rId1" Type="http://schemas.openxmlformats.org/officeDocument/2006/relationships/slideLayout" Target="../slideLayouts/slideLayout1.xml"/><Relationship Id="rId4" Type="http://schemas.openxmlformats.org/officeDocument/2006/relationships/image" Target="../media/image92.png"/></Relationships>
</file>

<file path=ppt/slides/_rels/slide10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111.xml"/><Relationship Id="rId1" Type="http://schemas.openxmlformats.org/officeDocument/2006/relationships/slideLayout" Target="../slideLayouts/slideLayout1.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11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13.xml"/><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11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diagramData" Target="../diagrams/data64.xml"/><Relationship Id="rId7" Type="http://schemas.microsoft.com/office/2007/relationships/diagramDrawing" Target="../diagrams/drawing64.xml"/><Relationship Id="rId2" Type="http://schemas.openxmlformats.org/officeDocument/2006/relationships/notesSlide" Target="../notesSlides/notesSlide115.xml"/><Relationship Id="rId1" Type="http://schemas.openxmlformats.org/officeDocument/2006/relationships/slideLayout" Target="../slideLayouts/slideLayout1.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11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16.xml"/><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11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17.xml"/><Relationship Id="rId1" Type="http://schemas.openxmlformats.org/officeDocument/2006/relationships/slideLayout" Target="../slideLayouts/slideLayout1.xml"/><Relationship Id="rId4" Type="http://schemas.openxmlformats.org/officeDocument/2006/relationships/image" Target="../media/image155.png"/></Relationships>
</file>

<file path=ppt/slides/_rels/slide118.xml.rels><?xml version="1.0" encoding="UTF-8" standalone="yes"?>
<Relationships xmlns="http://schemas.openxmlformats.org/package/2006/relationships"><Relationship Id="rId8" Type="http://schemas.microsoft.com/office/2007/relationships/diagramDrawing" Target="../diagrams/drawing65.xml"/><Relationship Id="rId3" Type="http://schemas.openxmlformats.org/officeDocument/2006/relationships/image" Target="../media/image94.png"/><Relationship Id="rId7" Type="http://schemas.openxmlformats.org/officeDocument/2006/relationships/diagramColors" Target="../diagrams/colors65.xml"/><Relationship Id="rId2" Type="http://schemas.openxmlformats.org/officeDocument/2006/relationships/notesSlide" Target="../notesSlides/notesSlide118.xml"/><Relationship Id="rId1" Type="http://schemas.openxmlformats.org/officeDocument/2006/relationships/slideLayout" Target="../slideLayouts/slideLayout1.xml"/><Relationship Id="rId6" Type="http://schemas.openxmlformats.org/officeDocument/2006/relationships/diagramQuickStyle" Target="../diagrams/quickStyle65.xml"/><Relationship Id="rId5" Type="http://schemas.openxmlformats.org/officeDocument/2006/relationships/diagramLayout" Target="../diagrams/layout65.xml"/><Relationship Id="rId4" Type="http://schemas.openxmlformats.org/officeDocument/2006/relationships/diagramData" Target="../diagrams/data65.xml"/></Relationships>
</file>

<file path=ppt/slides/_rels/slide1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20.xml"/><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12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diagramData" Target="../diagrams/data66.xml"/><Relationship Id="rId7" Type="http://schemas.microsoft.com/office/2007/relationships/diagramDrawing" Target="../diagrams/drawing66.xml"/><Relationship Id="rId2" Type="http://schemas.openxmlformats.org/officeDocument/2006/relationships/notesSlide" Target="../notesSlides/notesSlide122.xml"/><Relationship Id="rId1" Type="http://schemas.openxmlformats.org/officeDocument/2006/relationships/slideLayout" Target="../slideLayouts/slideLayout1.xml"/><Relationship Id="rId6" Type="http://schemas.openxmlformats.org/officeDocument/2006/relationships/diagramColors" Target="../diagrams/colors66.xml"/><Relationship Id="rId5" Type="http://schemas.openxmlformats.org/officeDocument/2006/relationships/diagramQuickStyle" Target="../diagrams/quickStyle66.xml"/><Relationship Id="rId4" Type="http://schemas.openxmlformats.org/officeDocument/2006/relationships/diagramLayout" Target="../diagrams/layout66.xml"/></Relationships>
</file>

<file path=ppt/slides/_rels/slide12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diagramData" Target="../diagrams/data67.xml"/><Relationship Id="rId7" Type="http://schemas.microsoft.com/office/2007/relationships/diagramDrawing" Target="../diagrams/drawing67.xml"/><Relationship Id="rId2" Type="http://schemas.openxmlformats.org/officeDocument/2006/relationships/notesSlide" Target="../notesSlides/notesSlide123.xml"/><Relationship Id="rId1" Type="http://schemas.openxmlformats.org/officeDocument/2006/relationships/slideLayout" Target="../slideLayouts/slideLayout1.xml"/><Relationship Id="rId6" Type="http://schemas.openxmlformats.org/officeDocument/2006/relationships/diagramColors" Target="../diagrams/colors67.xml"/><Relationship Id="rId5" Type="http://schemas.openxmlformats.org/officeDocument/2006/relationships/diagramQuickStyle" Target="../diagrams/quickStyle67.xml"/><Relationship Id="rId4" Type="http://schemas.openxmlformats.org/officeDocument/2006/relationships/diagramLayout" Target="../diagrams/layout67.xml"/></Relationships>
</file>

<file path=ppt/slides/_rels/slide12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diagramData" Target="../diagrams/data68.xml"/><Relationship Id="rId7" Type="http://schemas.microsoft.com/office/2007/relationships/diagramDrawing" Target="../diagrams/drawing68.xml"/><Relationship Id="rId2" Type="http://schemas.openxmlformats.org/officeDocument/2006/relationships/notesSlide" Target="../notesSlides/notesSlide124.xml"/><Relationship Id="rId1" Type="http://schemas.openxmlformats.org/officeDocument/2006/relationships/slideLayout" Target="../slideLayouts/slideLayout1.xml"/><Relationship Id="rId6" Type="http://schemas.openxmlformats.org/officeDocument/2006/relationships/diagramColors" Target="../diagrams/colors68.xml"/><Relationship Id="rId5" Type="http://schemas.openxmlformats.org/officeDocument/2006/relationships/diagramQuickStyle" Target="../diagrams/quickStyle68.xml"/><Relationship Id="rId4" Type="http://schemas.openxmlformats.org/officeDocument/2006/relationships/diagramLayout" Target="../diagrams/layout68.xml"/></Relationships>
</file>

<file path=ppt/slides/_rels/slide12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25.xml"/><Relationship Id="rId1" Type="http://schemas.openxmlformats.org/officeDocument/2006/relationships/slideLayout" Target="../slideLayouts/slideLayout1.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126.xml.rels><?xml version="1.0" encoding="UTF-8" standalone="yes"?>
<Relationships xmlns="http://schemas.openxmlformats.org/package/2006/relationships"><Relationship Id="rId8" Type="http://schemas.microsoft.com/office/2007/relationships/diagramDrawing" Target="../diagrams/drawing69.xml"/><Relationship Id="rId3" Type="http://schemas.openxmlformats.org/officeDocument/2006/relationships/image" Target="../media/image94.png"/><Relationship Id="rId7" Type="http://schemas.openxmlformats.org/officeDocument/2006/relationships/diagramColors" Target="../diagrams/colors69.xml"/><Relationship Id="rId2" Type="http://schemas.openxmlformats.org/officeDocument/2006/relationships/notesSlide" Target="../notesSlides/notesSlide126.xml"/><Relationship Id="rId1" Type="http://schemas.openxmlformats.org/officeDocument/2006/relationships/slideLayout" Target="../slideLayouts/slideLayout1.xml"/><Relationship Id="rId6" Type="http://schemas.openxmlformats.org/officeDocument/2006/relationships/diagramQuickStyle" Target="../diagrams/quickStyle69.xml"/><Relationship Id="rId5" Type="http://schemas.openxmlformats.org/officeDocument/2006/relationships/diagramLayout" Target="../diagrams/layout69.xml"/><Relationship Id="rId4" Type="http://schemas.openxmlformats.org/officeDocument/2006/relationships/diagramData" Target="../diagrams/data69.xml"/></Relationships>
</file>

<file path=ppt/slides/_rels/slide1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8" Type="http://schemas.microsoft.com/office/2007/relationships/diagramDrawing" Target="../diagrams/drawing70.xml"/><Relationship Id="rId3" Type="http://schemas.openxmlformats.org/officeDocument/2006/relationships/image" Target="../media/image161.png"/><Relationship Id="rId7" Type="http://schemas.openxmlformats.org/officeDocument/2006/relationships/diagramColors" Target="../diagrams/colors70.xml"/><Relationship Id="rId2" Type="http://schemas.openxmlformats.org/officeDocument/2006/relationships/notesSlide" Target="../notesSlides/notesSlide131.xml"/><Relationship Id="rId1" Type="http://schemas.openxmlformats.org/officeDocument/2006/relationships/slideLayout" Target="../slideLayouts/slideLayout1.xml"/><Relationship Id="rId6" Type="http://schemas.openxmlformats.org/officeDocument/2006/relationships/diagramQuickStyle" Target="../diagrams/quickStyle70.xml"/><Relationship Id="rId5" Type="http://schemas.openxmlformats.org/officeDocument/2006/relationships/diagramLayout" Target="../diagrams/layout70.xml"/><Relationship Id="rId4" Type="http://schemas.openxmlformats.org/officeDocument/2006/relationships/diagramData" Target="../diagrams/data70.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71.xml"/><Relationship Id="rId7" Type="http://schemas.microsoft.com/office/2007/relationships/diagramDrawing" Target="../diagrams/drawing71.xml"/><Relationship Id="rId2" Type="http://schemas.openxmlformats.org/officeDocument/2006/relationships/notesSlide" Target="../notesSlides/notesSlide132.xml"/><Relationship Id="rId1" Type="http://schemas.openxmlformats.org/officeDocument/2006/relationships/slideLayout" Target="../slideLayouts/slideLayout1.xml"/><Relationship Id="rId6" Type="http://schemas.openxmlformats.org/officeDocument/2006/relationships/diagramColors" Target="../diagrams/colors71.xml"/><Relationship Id="rId5" Type="http://schemas.openxmlformats.org/officeDocument/2006/relationships/diagramQuickStyle" Target="../diagrams/quickStyle71.xml"/><Relationship Id="rId4" Type="http://schemas.openxmlformats.org/officeDocument/2006/relationships/diagramLayout" Target="../diagrams/layout7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72.xml"/><Relationship Id="rId7" Type="http://schemas.microsoft.com/office/2007/relationships/diagramDrawing" Target="../diagrams/drawing72.xml"/><Relationship Id="rId2" Type="http://schemas.openxmlformats.org/officeDocument/2006/relationships/notesSlide" Target="../notesSlides/notesSlide133.xml"/><Relationship Id="rId1" Type="http://schemas.openxmlformats.org/officeDocument/2006/relationships/slideLayout" Target="../slideLayouts/slideLayout1.xml"/><Relationship Id="rId6" Type="http://schemas.openxmlformats.org/officeDocument/2006/relationships/diagramColors" Target="../diagrams/colors72.xml"/><Relationship Id="rId5" Type="http://schemas.openxmlformats.org/officeDocument/2006/relationships/diagramQuickStyle" Target="../diagrams/quickStyle72.xml"/><Relationship Id="rId4" Type="http://schemas.openxmlformats.org/officeDocument/2006/relationships/diagramLayout" Target="../diagrams/layout7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73.xml"/><Relationship Id="rId7" Type="http://schemas.microsoft.com/office/2007/relationships/diagramDrawing" Target="../diagrams/drawing73.xml"/><Relationship Id="rId2" Type="http://schemas.openxmlformats.org/officeDocument/2006/relationships/notesSlide" Target="../notesSlides/notesSlide134.xml"/><Relationship Id="rId1" Type="http://schemas.openxmlformats.org/officeDocument/2006/relationships/slideLayout" Target="../slideLayouts/slideLayout1.xml"/><Relationship Id="rId6" Type="http://schemas.openxmlformats.org/officeDocument/2006/relationships/diagramColors" Target="../diagrams/colors73.xml"/><Relationship Id="rId5" Type="http://schemas.openxmlformats.org/officeDocument/2006/relationships/diagramQuickStyle" Target="../diagrams/quickStyle73.xml"/><Relationship Id="rId4" Type="http://schemas.openxmlformats.org/officeDocument/2006/relationships/diagramLayout" Target="../diagrams/layout73.xml"/></Relationships>
</file>

<file path=ppt/slides/_rels/slide135.xml.rels><?xml version="1.0" encoding="UTF-8" standalone="yes"?>
<Relationships xmlns="http://schemas.openxmlformats.org/package/2006/relationships"><Relationship Id="rId8" Type="http://schemas.microsoft.com/office/2007/relationships/diagramDrawing" Target="../diagrams/drawing74.xml"/><Relationship Id="rId3" Type="http://schemas.openxmlformats.org/officeDocument/2006/relationships/image" Target="../media/image166.png"/><Relationship Id="rId7" Type="http://schemas.openxmlformats.org/officeDocument/2006/relationships/diagramColors" Target="../diagrams/colors74.xml"/><Relationship Id="rId2" Type="http://schemas.openxmlformats.org/officeDocument/2006/relationships/notesSlide" Target="../notesSlides/notesSlide135.xml"/><Relationship Id="rId1" Type="http://schemas.openxmlformats.org/officeDocument/2006/relationships/slideLayout" Target="../slideLayouts/slideLayout1.xml"/><Relationship Id="rId6" Type="http://schemas.openxmlformats.org/officeDocument/2006/relationships/diagramQuickStyle" Target="../diagrams/quickStyle74.xml"/><Relationship Id="rId5" Type="http://schemas.openxmlformats.org/officeDocument/2006/relationships/diagramLayout" Target="../diagrams/layout74.xml"/><Relationship Id="rId4" Type="http://schemas.openxmlformats.org/officeDocument/2006/relationships/diagramData" Target="../diagrams/data74.xml"/></Relationships>
</file>

<file path=ppt/slides/_rels/slide136.xml.rels><?xml version="1.0" encoding="UTF-8" standalone="yes"?>
<Relationships xmlns="http://schemas.openxmlformats.org/package/2006/relationships"><Relationship Id="rId8" Type="http://schemas.openxmlformats.org/officeDocument/2006/relationships/diagramData" Target="../diagrams/data76.xml"/><Relationship Id="rId13" Type="http://schemas.openxmlformats.org/officeDocument/2006/relationships/image" Target="../media/image166.png"/><Relationship Id="rId3" Type="http://schemas.openxmlformats.org/officeDocument/2006/relationships/diagramData" Target="../diagrams/data75.xml"/><Relationship Id="rId7" Type="http://schemas.microsoft.com/office/2007/relationships/diagramDrawing" Target="../diagrams/drawing75.xml"/><Relationship Id="rId12" Type="http://schemas.microsoft.com/office/2007/relationships/diagramDrawing" Target="../diagrams/drawing76.xml"/><Relationship Id="rId2" Type="http://schemas.openxmlformats.org/officeDocument/2006/relationships/notesSlide" Target="../notesSlides/notesSlide136.xml"/><Relationship Id="rId1" Type="http://schemas.openxmlformats.org/officeDocument/2006/relationships/slideLayout" Target="../slideLayouts/slideLayout1.xml"/><Relationship Id="rId6" Type="http://schemas.openxmlformats.org/officeDocument/2006/relationships/diagramColors" Target="../diagrams/colors75.xml"/><Relationship Id="rId11" Type="http://schemas.openxmlformats.org/officeDocument/2006/relationships/diagramColors" Target="../diagrams/colors76.xml"/><Relationship Id="rId5" Type="http://schemas.openxmlformats.org/officeDocument/2006/relationships/diagramQuickStyle" Target="../diagrams/quickStyle75.xml"/><Relationship Id="rId10" Type="http://schemas.openxmlformats.org/officeDocument/2006/relationships/diagramQuickStyle" Target="../diagrams/quickStyle76.xml"/><Relationship Id="rId4" Type="http://schemas.openxmlformats.org/officeDocument/2006/relationships/diagramLayout" Target="../diagrams/layout75.xml"/><Relationship Id="rId9" Type="http://schemas.openxmlformats.org/officeDocument/2006/relationships/diagramLayout" Target="../diagrams/layout76.xml"/></Relationships>
</file>

<file path=ppt/slides/_rels/slide137.xml.rels><?xml version="1.0" encoding="UTF-8" standalone="yes"?>
<Relationships xmlns="http://schemas.openxmlformats.org/package/2006/relationships"><Relationship Id="rId8" Type="http://schemas.openxmlformats.org/officeDocument/2006/relationships/diagramData" Target="../diagrams/data78.xml"/><Relationship Id="rId13" Type="http://schemas.openxmlformats.org/officeDocument/2006/relationships/image" Target="../media/image166.png"/><Relationship Id="rId3" Type="http://schemas.openxmlformats.org/officeDocument/2006/relationships/diagramData" Target="../diagrams/data77.xml"/><Relationship Id="rId7" Type="http://schemas.microsoft.com/office/2007/relationships/diagramDrawing" Target="../diagrams/drawing77.xml"/><Relationship Id="rId12" Type="http://schemas.microsoft.com/office/2007/relationships/diagramDrawing" Target="../diagrams/drawing78.xml"/><Relationship Id="rId2" Type="http://schemas.openxmlformats.org/officeDocument/2006/relationships/notesSlide" Target="../notesSlides/notesSlide137.xml"/><Relationship Id="rId1" Type="http://schemas.openxmlformats.org/officeDocument/2006/relationships/slideLayout" Target="../slideLayouts/slideLayout1.xml"/><Relationship Id="rId6" Type="http://schemas.openxmlformats.org/officeDocument/2006/relationships/diagramColors" Target="../diagrams/colors77.xml"/><Relationship Id="rId11" Type="http://schemas.openxmlformats.org/officeDocument/2006/relationships/diagramColors" Target="../diagrams/colors78.xml"/><Relationship Id="rId5" Type="http://schemas.openxmlformats.org/officeDocument/2006/relationships/diagramQuickStyle" Target="../diagrams/quickStyle77.xml"/><Relationship Id="rId10" Type="http://schemas.openxmlformats.org/officeDocument/2006/relationships/diagramQuickStyle" Target="../diagrams/quickStyle78.xml"/><Relationship Id="rId4" Type="http://schemas.openxmlformats.org/officeDocument/2006/relationships/diagramLayout" Target="../diagrams/layout77.xml"/><Relationship Id="rId9" Type="http://schemas.openxmlformats.org/officeDocument/2006/relationships/diagramLayout" Target="../diagrams/layout78.xml"/></Relationships>
</file>

<file path=ppt/slides/_rels/slide13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67.svg"/><Relationship Id="rId7" Type="http://schemas.openxmlformats.org/officeDocument/2006/relationships/image" Target="../media/image170.png"/><Relationship Id="rId2" Type="http://schemas.openxmlformats.org/officeDocument/2006/relationships/notesSlide" Target="../notesSlides/notesSlide138.xml"/><Relationship Id="rId1" Type="http://schemas.openxmlformats.org/officeDocument/2006/relationships/slideLayout" Target="../slideLayouts/slideLayout1.xml"/><Relationship Id="rId6" Type="http://schemas.openxmlformats.org/officeDocument/2006/relationships/image" Target="../media/image166.png"/><Relationship Id="rId5" Type="http://schemas.openxmlformats.org/officeDocument/2006/relationships/image" Target="../media/image169.svg"/><Relationship Id="rId4" Type="http://schemas.openxmlformats.org/officeDocument/2006/relationships/image" Target="../media/image168.svg"/></Relationships>
</file>

<file path=ppt/slides/_rels/slide139.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174.svg"/><Relationship Id="rId2" Type="http://schemas.openxmlformats.org/officeDocument/2006/relationships/notesSlide" Target="../notesSlides/notesSlide144.xml"/><Relationship Id="rId1" Type="http://schemas.openxmlformats.org/officeDocument/2006/relationships/slideLayout" Target="../slideLayouts/slideLayout1.xml"/><Relationship Id="rId6" Type="http://schemas.openxmlformats.org/officeDocument/2006/relationships/image" Target="../media/image166.png"/><Relationship Id="rId5" Type="http://schemas.openxmlformats.org/officeDocument/2006/relationships/image" Target="../media/image176.svg"/><Relationship Id="rId4" Type="http://schemas.openxmlformats.org/officeDocument/2006/relationships/image" Target="../media/image175.svg"/></Relationships>
</file>

<file path=ppt/slides/_rels/slide145.xml.rels><?xml version="1.0" encoding="UTF-8" standalone="yes"?>
<Relationships xmlns="http://schemas.openxmlformats.org/package/2006/relationships"><Relationship Id="rId3" Type="http://schemas.openxmlformats.org/officeDocument/2006/relationships/image" Target="../media/image177.svg"/><Relationship Id="rId2" Type="http://schemas.openxmlformats.org/officeDocument/2006/relationships/notesSlide" Target="../notesSlides/notesSlide145.xml"/><Relationship Id="rId1" Type="http://schemas.openxmlformats.org/officeDocument/2006/relationships/slideLayout" Target="../slideLayouts/slideLayout1.xml"/><Relationship Id="rId6" Type="http://schemas.openxmlformats.org/officeDocument/2006/relationships/image" Target="../media/image166.png"/><Relationship Id="rId5" Type="http://schemas.openxmlformats.org/officeDocument/2006/relationships/image" Target="../media/image179.svg"/><Relationship Id="rId4" Type="http://schemas.openxmlformats.org/officeDocument/2006/relationships/image" Target="../media/image178.svg"/></Relationships>
</file>

<file path=ppt/slides/_rels/slide146.xml.rels><?xml version="1.0" encoding="UTF-8" standalone="yes"?>
<Relationships xmlns="http://schemas.openxmlformats.org/package/2006/relationships"><Relationship Id="rId8" Type="http://schemas.openxmlformats.org/officeDocument/2006/relationships/image" Target="../media/image185.svg"/><Relationship Id="rId13" Type="http://schemas.openxmlformats.org/officeDocument/2006/relationships/image" Target="../media/image190.svg"/><Relationship Id="rId3" Type="http://schemas.openxmlformats.org/officeDocument/2006/relationships/image" Target="../media/image180.svg"/><Relationship Id="rId7" Type="http://schemas.openxmlformats.org/officeDocument/2006/relationships/image" Target="../media/image184.svg"/><Relationship Id="rId12" Type="http://schemas.openxmlformats.org/officeDocument/2006/relationships/image" Target="../media/image189.svg"/><Relationship Id="rId17" Type="http://schemas.openxmlformats.org/officeDocument/2006/relationships/image" Target="../media/image194.png"/><Relationship Id="rId2" Type="http://schemas.openxmlformats.org/officeDocument/2006/relationships/notesSlide" Target="../notesSlides/notesSlide146.xml"/><Relationship Id="rId16" Type="http://schemas.openxmlformats.org/officeDocument/2006/relationships/image" Target="../media/image193.svg"/><Relationship Id="rId1" Type="http://schemas.openxmlformats.org/officeDocument/2006/relationships/slideLayout" Target="../slideLayouts/slideLayout1.xml"/><Relationship Id="rId6" Type="http://schemas.openxmlformats.org/officeDocument/2006/relationships/image" Target="../media/image183.svg"/><Relationship Id="rId11" Type="http://schemas.openxmlformats.org/officeDocument/2006/relationships/image" Target="../media/image188.svg"/><Relationship Id="rId5" Type="http://schemas.openxmlformats.org/officeDocument/2006/relationships/image" Target="../media/image182.svg"/><Relationship Id="rId15" Type="http://schemas.openxmlformats.org/officeDocument/2006/relationships/image" Target="../media/image192.svg"/><Relationship Id="rId10" Type="http://schemas.openxmlformats.org/officeDocument/2006/relationships/image" Target="../media/image187.svg"/><Relationship Id="rId4" Type="http://schemas.openxmlformats.org/officeDocument/2006/relationships/image" Target="../media/image181.svg"/><Relationship Id="rId9" Type="http://schemas.openxmlformats.org/officeDocument/2006/relationships/image" Target="../media/image186.svg"/><Relationship Id="rId14" Type="http://schemas.openxmlformats.org/officeDocument/2006/relationships/image" Target="../media/image191.svg"/></Relationships>
</file>

<file path=ppt/slides/_rels/slide147.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diagramData" Target="../diagrams/data79.xml"/><Relationship Id="rId7" Type="http://schemas.microsoft.com/office/2007/relationships/diagramDrawing" Target="../diagrams/drawing79.xml"/><Relationship Id="rId2" Type="http://schemas.openxmlformats.org/officeDocument/2006/relationships/notesSlide" Target="../notesSlides/notesSlide147.xml"/><Relationship Id="rId1" Type="http://schemas.openxmlformats.org/officeDocument/2006/relationships/slideLayout" Target="../slideLayouts/slideLayout1.xml"/><Relationship Id="rId6" Type="http://schemas.openxmlformats.org/officeDocument/2006/relationships/diagramColors" Target="../diagrams/colors79.xml"/><Relationship Id="rId5" Type="http://schemas.openxmlformats.org/officeDocument/2006/relationships/diagramQuickStyle" Target="../diagrams/quickStyle79.xml"/><Relationship Id="rId10" Type="http://schemas.openxmlformats.org/officeDocument/2006/relationships/image" Target="../media/image196.png"/><Relationship Id="rId4" Type="http://schemas.openxmlformats.org/officeDocument/2006/relationships/diagramLayout" Target="../diagrams/layout79.xml"/><Relationship Id="rId9" Type="http://schemas.openxmlformats.org/officeDocument/2006/relationships/image" Target="../media/image195.png"/></Relationships>
</file>

<file path=ppt/slides/_rels/slide14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6.png"/><Relationship Id="rId7" Type="http://schemas.openxmlformats.org/officeDocument/2006/relationships/diagramColors" Target="../diagrams/colors8.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50.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diagramData" Target="../diagrams/data80.xml"/><Relationship Id="rId7" Type="http://schemas.microsoft.com/office/2007/relationships/diagramDrawing" Target="../diagrams/drawing80.xml"/><Relationship Id="rId2" Type="http://schemas.openxmlformats.org/officeDocument/2006/relationships/notesSlide" Target="../notesSlides/notesSlide151.xml"/><Relationship Id="rId1" Type="http://schemas.openxmlformats.org/officeDocument/2006/relationships/slideLayout" Target="../slideLayouts/slideLayout1.xml"/><Relationship Id="rId6" Type="http://schemas.openxmlformats.org/officeDocument/2006/relationships/diagramColors" Target="../diagrams/colors80.xml"/><Relationship Id="rId5" Type="http://schemas.openxmlformats.org/officeDocument/2006/relationships/diagramQuickStyle" Target="../diagrams/quickStyle80.xml"/><Relationship Id="rId4" Type="http://schemas.openxmlformats.org/officeDocument/2006/relationships/diagramLayout" Target="../diagrams/layout80.xml"/></Relationships>
</file>

<file path=ppt/slides/_rels/slide15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diagramData" Target="../diagrams/data81.xml"/><Relationship Id="rId7" Type="http://schemas.microsoft.com/office/2007/relationships/diagramDrawing" Target="../diagrams/drawing81.xml"/><Relationship Id="rId2" Type="http://schemas.openxmlformats.org/officeDocument/2006/relationships/notesSlide" Target="../notesSlides/notesSlide155.xml"/><Relationship Id="rId1" Type="http://schemas.openxmlformats.org/officeDocument/2006/relationships/slideLayout" Target="../slideLayouts/slideLayout1.xml"/><Relationship Id="rId6" Type="http://schemas.openxmlformats.org/officeDocument/2006/relationships/diagramColors" Target="../diagrams/colors81.xml"/><Relationship Id="rId5" Type="http://schemas.openxmlformats.org/officeDocument/2006/relationships/diagramQuickStyle" Target="../diagrams/quickStyle81.xml"/><Relationship Id="rId4" Type="http://schemas.openxmlformats.org/officeDocument/2006/relationships/diagramLayout" Target="../diagrams/layout81.xml"/></Relationships>
</file>

<file path=ppt/slides/_rels/slide156.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diagramData" Target="../diagrams/data82.xml"/><Relationship Id="rId7" Type="http://schemas.microsoft.com/office/2007/relationships/diagramDrawing" Target="../diagrams/drawing82.xml"/><Relationship Id="rId2" Type="http://schemas.openxmlformats.org/officeDocument/2006/relationships/notesSlide" Target="../notesSlides/notesSlide156.xml"/><Relationship Id="rId1" Type="http://schemas.openxmlformats.org/officeDocument/2006/relationships/slideLayout" Target="../slideLayouts/slideLayout1.xml"/><Relationship Id="rId6" Type="http://schemas.openxmlformats.org/officeDocument/2006/relationships/diagramColors" Target="../diagrams/colors82.xml"/><Relationship Id="rId5" Type="http://schemas.openxmlformats.org/officeDocument/2006/relationships/diagramQuickStyle" Target="../diagrams/quickStyle82.xml"/><Relationship Id="rId4" Type="http://schemas.openxmlformats.org/officeDocument/2006/relationships/diagramLayout" Target="../diagrams/layout82.xml"/><Relationship Id="rId9" Type="http://schemas.openxmlformats.org/officeDocument/2006/relationships/image" Target="../media/image199.png"/></Relationships>
</file>

<file path=ppt/slides/_rels/slide157.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5.png"/><Relationship Id="rId7" Type="http://schemas.openxmlformats.org/officeDocument/2006/relationships/diagramColors" Target="../diagrams/colors9.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62.xml"/><Relationship Id="rId1" Type="http://schemas.openxmlformats.org/officeDocument/2006/relationships/slideLayout" Target="../slideLayouts/slideLayout1.xml"/><Relationship Id="rId4" Type="http://schemas.openxmlformats.org/officeDocument/2006/relationships/image" Target="../media/image200.png"/></Relationships>
</file>

<file path=ppt/slides/_rels/slide16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163.xml"/><Relationship Id="rId1" Type="http://schemas.openxmlformats.org/officeDocument/2006/relationships/slideLayout" Target="../slideLayouts/slideLayout1.xml"/><Relationship Id="rId4" Type="http://schemas.openxmlformats.org/officeDocument/2006/relationships/image" Target="../media/image200.png"/></Relationships>
</file>

<file path=ppt/slides/_rels/slide164.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64.xml"/><Relationship Id="rId1" Type="http://schemas.openxmlformats.org/officeDocument/2006/relationships/slideLayout" Target="../slideLayouts/slideLayout1.xml"/><Relationship Id="rId4" Type="http://schemas.openxmlformats.org/officeDocument/2006/relationships/image" Target="../media/image202.png"/></Relationships>
</file>

<file path=ppt/slides/_rels/slide16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165.xml"/><Relationship Id="rId1" Type="http://schemas.openxmlformats.org/officeDocument/2006/relationships/slideLayout" Target="../slideLayouts/slideLayout1.xml"/><Relationship Id="rId5" Type="http://schemas.openxmlformats.org/officeDocument/2006/relationships/image" Target="../media/image119.png"/><Relationship Id="rId4" Type="http://schemas.openxmlformats.org/officeDocument/2006/relationships/image" Target="../media/image200.png"/></Relationships>
</file>

<file path=ppt/slides/_rels/slide166.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66.xml"/><Relationship Id="rId1" Type="http://schemas.openxmlformats.org/officeDocument/2006/relationships/slideLayout" Target="../slideLayouts/slideLayout1.xml"/><Relationship Id="rId4" Type="http://schemas.openxmlformats.org/officeDocument/2006/relationships/image" Target="../media/image204.png"/></Relationships>
</file>

<file path=ppt/slides/_rels/slide16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67.xml"/><Relationship Id="rId1" Type="http://schemas.openxmlformats.org/officeDocument/2006/relationships/slideLayout" Target="../slideLayouts/slideLayout1.xml"/><Relationship Id="rId4" Type="http://schemas.openxmlformats.org/officeDocument/2006/relationships/image" Target="../media/image205.png"/></Relationships>
</file>

<file path=ppt/slides/_rels/slide16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69.xml"/><Relationship Id="rId1" Type="http://schemas.openxmlformats.org/officeDocument/2006/relationships/slideLayout" Target="../slideLayouts/slideLayout1.xml"/><Relationship Id="rId4" Type="http://schemas.openxmlformats.org/officeDocument/2006/relationships/image" Target="../media/image206.png"/></Relationships>
</file>

<file path=ppt/slides/_rels/slide17.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5.png"/><Relationship Id="rId7" Type="http://schemas.openxmlformats.org/officeDocument/2006/relationships/diagramColors" Target="../diagrams/colors10.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70.xml.rels><?xml version="1.0" encoding="UTF-8" standalone="yes"?>
<Relationships xmlns="http://schemas.openxmlformats.org/package/2006/relationships"><Relationship Id="rId8" Type="http://schemas.microsoft.com/office/2007/relationships/diagramDrawing" Target="../diagrams/drawing83.xml"/><Relationship Id="rId3" Type="http://schemas.openxmlformats.org/officeDocument/2006/relationships/image" Target="../media/image200.png"/><Relationship Id="rId7" Type="http://schemas.openxmlformats.org/officeDocument/2006/relationships/diagramColors" Target="../diagrams/colors83.xml"/><Relationship Id="rId2" Type="http://schemas.openxmlformats.org/officeDocument/2006/relationships/notesSlide" Target="../notesSlides/notesSlide170.xml"/><Relationship Id="rId1" Type="http://schemas.openxmlformats.org/officeDocument/2006/relationships/slideLayout" Target="../slideLayouts/slideLayout1.xml"/><Relationship Id="rId6" Type="http://schemas.openxmlformats.org/officeDocument/2006/relationships/diagramQuickStyle" Target="../diagrams/quickStyle83.xml"/><Relationship Id="rId5" Type="http://schemas.openxmlformats.org/officeDocument/2006/relationships/diagramLayout" Target="../diagrams/layout83.xml"/><Relationship Id="rId4" Type="http://schemas.openxmlformats.org/officeDocument/2006/relationships/diagramData" Target="../diagrams/data83.xml"/></Relationships>
</file>

<file path=ppt/slides/_rels/slide171.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71.xml"/><Relationship Id="rId1" Type="http://schemas.openxmlformats.org/officeDocument/2006/relationships/slideLayout" Target="../slideLayouts/slideLayout1.xml"/><Relationship Id="rId4" Type="http://schemas.openxmlformats.org/officeDocument/2006/relationships/image" Target="../media/image209.png"/></Relationships>
</file>

<file path=ppt/slides/_rels/slide17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72.xml"/><Relationship Id="rId1" Type="http://schemas.openxmlformats.org/officeDocument/2006/relationships/slideLayout" Target="../slideLayouts/slideLayout1.xml"/><Relationship Id="rId4" Type="http://schemas.openxmlformats.org/officeDocument/2006/relationships/image" Target="../media/image210.png"/></Relationships>
</file>

<file path=ppt/slides/_rels/slide17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73.xml"/><Relationship Id="rId1" Type="http://schemas.openxmlformats.org/officeDocument/2006/relationships/slideLayout" Target="../slideLayouts/slideLayout1.xml"/><Relationship Id="rId4" Type="http://schemas.openxmlformats.org/officeDocument/2006/relationships/image" Target="../media/image211.png"/></Relationships>
</file>

<file path=ppt/slides/_rels/slide174.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74.xml"/><Relationship Id="rId1" Type="http://schemas.openxmlformats.org/officeDocument/2006/relationships/slideLayout" Target="../slideLayouts/slideLayout1.xml"/><Relationship Id="rId4" Type="http://schemas.openxmlformats.org/officeDocument/2006/relationships/image" Target="../media/image212.png"/></Relationships>
</file>

<file path=ppt/slides/_rels/slide175.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75.xml"/><Relationship Id="rId1" Type="http://schemas.openxmlformats.org/officeDocument/2006/relationships/slideLayout" Target="../slideLayouts/slideLayout1.xml"/><Relationship Id="rId4" Type="http://schemas.openxmlformats.org/officeDocument/2006/relationships/image" Target="../media/image213.png"/></Relationships>
</file>

<file path=ppt/slides/_rels/slide176.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diagramData" Target="../diagrams/data84.xml"/><Relationship Id="rId7" Type="http://schemas.microsoft.com/office/2007/relationships/diagramDrawing" Target="../diagrams/drawing84.xml"/><Relationship Id="rId2" Type="http://schemas.openxmlformats.org/officeDocument/2006/relationships/notesSlide" Target="../notesSlides/notesSlide176.xml"/><Relationship Id="rId1" Type="http://schemas.openxmlformats.org/officeDocument/2006/relationships/slideLayout" Target="../slideLayouts/slideLayout1.xml"/><Relationship Id="rId6" Type="http://schemas.openxmlformats.org/officeDocument/2006/relationships/diagramColors" Target="../diagrams/colors84.xml"/><Relationship Id="rId5" Type="http://schemas.openxmlformats.org/officeDocument/2006/relationships/diagramQuickStyle" Target="../diagrams/quickStyle84.xml"/><Relationship Id="rId4" Type="http://schemas.openxmlformats.org/officeDocument/2006/relationships/diagramLayout" Target="../diagrams/layout84.xml"/><Relationship Id="rId9" Type="http://schemas.openxmlformats.org/officeDocument/2006/relationships/image" Target="../media/image214.png"/></Relationships>
</file>

<file path=ppt/slides/_rels/slide17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77.xml"/><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diagramData" Target="../diagrams/data85.xml"/><Relationship Id="rId7" Type="http://schemas.microsoft.com/office/2007/relationships/diagramDrawing" Target="../diagrams/drawing85.xml"/><Relationship Id="rId2" Type="http://schemas.openxmlformats.org/officeDocument/2006/relationships/notesSlide" Target="../notesSlides/notesSlide178.xml"/><Relationship Id="rId1" Type="http://schemas.openxmlformats.org/officeDocument/2006/relationships/slideLayout" Target="../slideLayouts/slideLayout1.xml"/><Relationship Id="rId6" Type="http://schemas.openxmlformats.org/officeDocument/2006/relationships/diagramColors" Target="../diagrams/colors85.xml"/><Relationship Id="rId5" Type="http://schemas.openxmlformats.org/officeDocument/2006/relationships/diagramQuickStyle" Target="../diagrams/quickStyle85.xml"/><Relationship Id="rId4" Type="http://schemas.openxmlformats.org/officeDocument/2006/relationships/diagramLayout" Target="../diagrams/layout85.xml"/></Relationships>
</file>

<file path=ppt/slides/_rels/slide179.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diagramData" Target="../diagrams/data86.xml"/><Relationship Id="rId7" Type="http://schemas.microsoft.com/office/2007/relationships/diagramDrawing" Target="../diagrams/drawing86.xml"/><Relationship Id="rId2" Type="http://schemas.openxmlformats.org/officeDocument/2006/relationships/notesSlide" Target="../notesSlides/notesSlide179.xml"/><Relationship Id="rId1" Type="http://schemas.openxmlformats.org/officeDocument/2006/relationships/slideLayout" Target="../slideLayouts/slideLayout1.xml"/><Relationship Id="rId6" Type="http://schemas.openxmlformats.org/officeDocument/2006/relationships/diagramColors" Target="../diagrams/colors86.xml"/><Relationship Id="rId5" Type="http://schemas.openxmlformats.org/officeDocument/2006/relationships/diagramQuickStyle" Target="../diagrams/quickStyle86.xml"/><Relationship Id="rId4" Type="http://schemas.openxmlformats.org/officeDocument/2006/relationships/diagramLayout" Target="../diagrams/layout86.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2.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84.xml"/><Relationship Id="rId1" Type="http://schemas.openxmlformats.org/officeDocument/2006/relationships/slideLayout" Target="../slideLayouts/slideLayout1.xml"/><Relationship Id="rId4" Type="http://schemas.openxmlformats.org/officeDocument/2006/relationships/image" Target="../media/image215.png"/></Relationships>
</file>

<file path=ppt/slides/_rels/slide185.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85.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8" Type="http://schemas.microsoft.com/office/2007/relationships/diagramDrawing" Target="../diagrams/drawing87.xml"/><Relationship Id="rId3" Type="http://schemas.openxmlformats.org/officeDocument/2006/relationships/image" Target="../media/image215.png"/><Relationship Id="rId7" Type="http://schemas.openxmlformats.org/officeDocument/2006/relationships/diagramColors" Target="../diagrams/colors87.xml"/><Relationship Id="rId2" Type="http://schemas.openxmlformats.org/officeDocument/2006/relationships/notesSlide" Target="../notesSlides/notesSlide186.xml"/><Relationship Id="rId1" Type="http://schemas.openxmlformats.org/officeDocument/2006/relationships/slideLayout" Target="../slideLayouts/slideLayout1.xml"/><Relationship Id="rId6" Type="http://schemas.openxmlformats.org/officeDocument/2006/relationships/diagramQuickStyle" Target="../diagrams/quickStyle87.xml"/><Relationship Id="rId5" Type="http://schemas.openxmlformats.org/officeDocument/2006/relationships/diagramLayout" Target="../diagrams/layout87.xml"/><Relationship Id="rId4" Type="http://schemas.openxmlformats.org/officeDocument/2006/relationships/diagramData" Target="../diagrams/data87.xml"/></Relationships>
</file>

<file path=ppt/slides/_rels/slide187.xml.rels><?xml version="1.0" encoding="UTF-8" standalone="yes"?>
<Relationships xmlns="http://schemas.openxmlformats.org/package/2006/relationships"><Relationship Id="rId8" Type="http://schemas.microsoft.com/office/2007/relationships/diagramDrawing" Target="../diagrams/drawing88.xml"/><Relationship Id="rId3" Type="http://schemas.openxmlformats.org/officeDocument/2006/relationships/image" Target="../media/image215.png"/><Relationship Id="rId7" Type="http://schemas.openxmlformats.org/officeDocument/2006/relationships/diagramColors" Target="../diagrams/colors88.xml"/><Relationship Id="rId2" Type="http://schemas.openxmlformats.org/officeDocument/2006/relationships/notesSlide" Target="../notesSlides/notesSlide187.xml"/><Relationship Id="rId1" Type="http://schemas.openxmlformats.org/officeDocument/2006/relationships/slideLayout" Target="../slideLayouts/slideLayout1.xml"/><Relationship Id="rId6" Type="http://schemas.openxmlformats.org/officeDocument/2006/relationships/diagramQuickStyle" Target="../diagrams/quickStyle88.xml"/><Relationship Id="rId5" Type="http://schemas.openxmlformats.org/officeDocument/2006/relationships/diagramLayout" Target="../diagrams/layout88.xml"/><Relationship Id="rId4" Type="http://schemas.openxmlformats.org/officeDocument/2006/relationships/diagramData" Target="../diagrams/data88.xml"/></Relationships>
</file>

<file path=ppt/slides/_rels/slide188.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88.xml"/><Relationship Id="rId1" Type="http://schemas.openxmlformats.org/officeDocument/2006/relationships/slideLayout" Target="../slideLayouts/slideLayout1.xml"/><Relationship Id="rId4" Type="http://schemas.openxmlformats.org/officeDocument/2006/relationships/image" Target="../media/image119.png"/></Relationships>
</file>

<file path=ppt/slides/_rels/slide189.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89.xml"/><Relationship Id="rId1" Type="http://schemas.openxmlformats.org/officeDocument/2006/relationships/slideLayout" Target="../slideLayouts/slideLayout1.xml"/><Relationship Id="rId4" Type="http://schemas.openxmlformats.org/officeDocument/2006/relationships/image" Target="../media/image218.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90.xml"/><Relationship Id="rId1" Type="http://schemas.openxmlformats.org/officeDocument/2006/relationships/slideLayout" Target="../slideLayouts/slideLayout1.xml"/><Relationship Id="rId4" Type="http://schemas.openxmlformats.org/officeDocument/2006/relationships/image" Target="../media/image219.png"/></Relationships>
</file>

<file path=ppt/slides/_rels/slide191.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92.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94.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5.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197.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199.xml"/><Relationship Id="rId1" Type="http://schemas.openxmlformats.org/officeDocument/2006/relationships/slideLayout" Target="../slideLayouts/slideLayout1.xml"/><Relationship Id="rId4" Type="http://schemas.openxmlformats.org/officeDocument/2006/relationships/image" Target="../media/image2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00.xml"/><Relationship Id="rId1" Type="http://schemas.openxmlformats.org/officeDocument/2006/relationships/slideLayout" Target="../slideLayouts/slideLayout1.xml"/><Relationship Id="rId4" Type="http://schemas.openxmlformats.org/officeDocument/2006/relationships/image" Target="../media/image222.png"/></Relationships>
</file>

<file path=ppt/slides/_rels/slide201.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02.xml"/><Relationship Id="rId1" Type="http://schemas.openxmlformats.org/officeDocument/2006/relationships/slideLayout" Target="../slideLayouts/slideLayout1.xml"/><Relationship Id="rId4" Type="http://schemas.openxmlformats.org/officeDocument/2006/relationships/image" Target="../media/image223.png"/></Relationships>
</file>

<file path=ppt/slides/_rels/slide203.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03.xml"/><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04.xml"/><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05.xml"/><Relationship Id="rId1" Type="http://schemas.openxmlformats.org/officeDocument/2006/relationships/slideLayout" Target="../slideLayouts/slideLayout1.xml"/><Relationship Id="rId4" Type="http://schemas.openxmlformats.org/officeDocument/2006/relationships/image" Target="../media/image224.png"/></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207.xml"/><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8.xm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3" Type="http://schemas.openxmlformats.org/officeDocument/2006/relationships/image" Target="../media/image225.emf"/><Relationship Id="rId2" Type="http://schemas.openxmlformats.org/officeDocument/2006/relationships/notesSlide" Target="../notesSlides/notesSlide210.xml"/><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3" Type="http://schemas.openxmlformats.org/officeDocument/2006/relationships/image" Target="../media/image226.emf"/><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212.xml"/><Relationship Id="rId1" Type="http://schemas.openxmlformats.org/officeDocument/2006/relationships/slideLayout" Target="../slideLayouts/slideLayout1.xml"/><Relationship Id="rId4" Type="http://schemas.openxmlformats.org/officeDocument/2006/relationships/image" Target="../media/image228.emf"/></Relationships>
</file>

<file path=ppt/slides/_rels/slide213.xml.rels><?xml version="1.0" encoding="UTF-8" standalone="yes"?>
<Relationships xmlns="http://schemas.openxmlformats.org/package/2006/relationships"><Relationship Id="rId3" Type="http://schemas.openxmlformats.org/officeDocument/2006/relationships/image" Target="../media/image228.emf"/><Relationship Id="rId2" Type="http://schemas.openxmlformats.org/officeDocument/2006/relationships/notesSlide" Target="../notesSlides/notesSlide213.xml"/><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3" Type="http://schemas.openxmlformats.org/officeDocument/2006/relationships/image" Target="../media/image228.emf"/><Relationship Id="rId2" Type="http://schemas.openxmlformats.org/officeDocument/2006/relationships/notesSlide" Target="../notesSlides/notesSlide214.xml"/><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3" Type="http://schemas.openxmlformats.org/officeDocument/2006/relationships/hyperlink" Target="http://www.opengroup.org/togaf-library" TargetMode="External"/><Relationship Id="rId2" Type="http://schemas.openxmlformats.org/officeDocument/2006/relationships/notesSlide" Target="../notesSlides/notesSlide215.xml"/><Relationship Id="rId1" Type="http://schemas.openxmlformats.org/officeDocument/2006/relationships/slideLayout" Target="../slideLayouts/slideLayout1.xml"/><Relationship Id="rId4" Type="http://schemas.openxmlformats.org/officeDocument/2006/relationships/image" Target="../media/image229.emf"/></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2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220.xml"/><Relationship Id="rId1" Type="http://schemas.openxmlformats.org/officeDocument/2006/relationships/slideLayout" Target="../slideLayouts/slideLayout1.xml"/><Relationship Id="rId4" Type="http://schemas.openxmlformats.org/officeDocument/2006/relationships/image" Target="../media/image232.png"/></Relationships>
</file>

<file path=ppt/slides/_rels/slide221.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21.xml"/><Relationship Id="rId1" Type="http://schemas.openxmlformats.org/officeDocument/2006/relationships/slideLayout" Target="../slideLayouts/slideLayout1.xml"/><Relationship Id="rId4" Type="http://schemas.openxmlformats.org/officeDocument/2006/relationships/image" Target="../media/image233.png"/></Relationships>
</file>

<file path=ppt/slides/_rels/slide222.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22.xml"/><Relationship Id="rId1" Type="http://schemas.openxmlformats.org/officeDocument/2006/relationships/slideLayout" Target="../slideLayouts/slideLayout1.xml"/><Relationship Id="rId4" Type="http://schemas.openxmlformats.org/officeDocument/2006/relationships/image" Target="../media/image234.png"/></Relationships>
</file>

<file path=ppt/slides/_rels/slide223.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23.xml"/><Relationship Id="rId1" Type="http://schemas.openxmlformats.org/officeDocument/2006/relationships/slideLayout" Target="../slideLayouts/slideLayout1.xml"/><Relationship Id="rId4" Type="http://schemas.openxmlformats.org/officeDocument/2006/relationships/image" Target="../media/image235.png"/></Relationships>
</file>

<file path=ppt/slides/_rels/slide224.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24.xml"/><Relationship Id="rId1" Type="http://schemas.openxmlformats.org/officeDocument/2006/relationships/slideLayout" Target="../slideLayouts/slideLayout1.xml"/><Relationship Id="rId4" Type="http://schemas.openxmlformats.org/officeDocument/2006/relationships/image" Target="../media/image236.png"/></Relationships>
</file>

<file path=ppt/slides/_rels/slide225.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25.xml"/><Relationship Id="rId1" Type="http://schemas.openxmlformats.org/officeDocument/2006/relationships/slideLayout" Target="../slideLayouts/slideLayout1.xml"/><Relationship Id="rId4" Type="http://schemas.openxmlformats.org/officeDocument/2006/relationships/image" Target="../media/image237.png"/></Relationships>
</file>

<file path=ppt/slides/_rels/slide226.xml.rels><?xml version="1.0" encoding="UTF-8" standalone="yes"?>
<Relationships xmlns="http://schemas.openxmlformats.org/package/2006/relationships"><Relationship Id="rId3" Type="http://schemas.openxmlformats.org/officeDocument/2006/relationships/image" Target="../media/image238.emf"/><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notesSlide" Target="../notesSlides/notesSlide227.xm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228.xm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230.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231.xml"/><Relationship Id="rId1" Type="http://schemas.openxmlformats.org/officeDocument/2006/relationships/slideLayout" Target="../slideLayouts/slideLayout1.xml"/><Relationship Id="rId4" Type="http://schemas.openxmlformats.org/officeDocument/2006/relationships/image" Target="../media/image241.png"/></Relationships>
</file>

<file path=ppt/slides/_rels/slide232.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232.xml"/><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notesSlide" Target="../notesSlides/notesSlide233.xml"/><Relationship Id="rId1" Type="http://schemas.openxmlformats.org/officeDocument/2006/relationships/slideLayout" Target="../slideLayouts/slideLayout1.xml"/><Relationship Id="rId4" Type="http://schemas.openxmlformats.org/officeDocument/2006/relationships/image" Target="../media/image244.png"/></Relationships>
</file>

<file path=ppt/slides/_rels/slide234.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234.xml"/><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3.png"/><Relationship Id="rId7" Type="http://schemas.openxmlformats.org/officeDocument/2006/relationships/diagramColors" Target="../diagrams/colors14.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3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image" Target="../media/image25.png"/><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image" Target="../media/image30.pn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22.xml"/><Relationship Id="rId13" Type="http://schemas.openxmlformats.org/officeDocument/2006/relationships/diagramColors" Target="../diagrams/colors23.xml"/><Relationship Id="rId3" Type="http://schemas.openxmlformats.org/officeDocument/2006/relationships/image" Target="../media/image34.png"/><Relationship Id="rId7" Type="http://schemas.openxmlformats.org/officeDocument/2006/relationships/diagramQuickStyle" Target="../diagrams/quickStyle22.xml"/><Relationship Id="rId12" Type="http://schemas.openxmlformats.org/officeDocument/2006/relationships/diagramQuickStyle" Target="../diagrams/quickStyle23.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diagramLayout" Target="../diagrams/layout22.xml"/><Relationship Id="rId11" Type="http://schemas.openxmlformats.org/officeDocument/2006/relationships/diagramLayout" Target="../diagrams/layout23.xml"/><Relationship Id="rId5" Type="http://schemas.openxmlformats.org/officeDocument/2006/relationships/diagramData" Target="../diagrams/data22.xml"/><Relationship Id="rId10" Type="http://schemas.openxmlformats.org/officeDocument/2006/relationships/diagramData" Target="../diagrams/data23.xml"/><Relationship Id="rId4" Type="http://schemas.openxmlformats.org/officeDocument/2006/relationships/image" Target="../media/image35.png"/><Relationship Id="rId9" Type="http://schemas.microsoft.com/office/2007/relationships/diagramDrawing" Target="../diagrams/drawing22.xml"/><Relationship Id="rId14" Type="http://schemas.microsoft.com/office/2007/relationships/diagramDrawing" Target="../diagrams/drawing23.xml"/></Relationships>
</file>

<file path=ppt/slides/_rels/slide3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9.xml.rels><?xml version="1.0" encoding="UTF-8" standalone="yes"?>
<Relationships xmlns="http://schemas.openxmlformats.org/package/2006/relationships"><Relationship Id="rId8" Type="http://schemas.openxmlformats.org/officeDocument/2006/relationships/diagramColors" Target="../diagrams/colors26.xml"/><Relationship Id="rId3" Type="http://schemas.openxmlformats.org/officeDocument/2006/relationships/image" Target="../media/image48.png"/><Relationship Id="rId7" Type="http://schemas.openxmlformats.org/officeDocument/2006/relationships/diagramQuickStyle" Target="../diagrams/quickStyle26.xm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diagramLayout" Target="../diagrams/layout26.xml"/><Relationship Id="rId5" Type="http://schemas.openxmlformats.org/officeDocument/2006/relationships/diagramData" Target="../diagrams/data26.xml"/><Relationship Id="rId4" Type="http://schemas.openxmlformats.org/officeDocument/2006/relationships/image" Target="../media/image49.png"/><Relationship Id="rId9" Type="http://schemas.microsoft.com/office/2007/relationships/diagramDrawing" Target="../diagrams/drawing26.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2.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image" Target="../media/image57.png"/><Relationship Id="rId7" Type="http://schemas.openxmlformats.org/officeDocument/2006/relationships/diagramColors" Target="../diagrams/colors29.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diagramQuickStyle" Target="../diagrams/quickStyle29.xml"/><Relationship Id="rId5" Type="http://schemas.openxmlformats.org/officeDocument/2006/relationships/diagramLayout" Target="../diagrams/layout29.xml"/><Relationship Id="rId4" Type="http://schemas.openxmlformats.org/officeDocument/2006/relationships/diagramData" Target="../diagrams/data29.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31.xml"/><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45.xml.rels><?xml version="1.0" encoding="UTF-8" standalone="yes"?>
<Relationships xmlns="http://schemas.openxmlformats.org/package/2006/relationships"><Relationship Id="rId8" Type="http://schemas.openxmlformats.org/officeDocument/2006/relationships/image" Target="../media/image67.png"/><Relationship Id="rId13" Type="http://schemas.microsoft.com/office/2007/relationships/diagramDrawing" Target="../diagrams/drawing34.xml"/><Relationship Id="rId3" Type="http://schemas.openxmlformats.org/officeDocument/2006/relationships/diagramData" Target="../diagrams/data33.xml"/><Relationship Id="rId7" Type="http://schemas.microsoft.com/office/2007/relationships/diagramDrawing" Target="../diagrams/drawing33.xml"/><Relationship Id="rId12" Type="http://schemas.openxmlformats.org/officeDocument/2006/relationships/diagramColors" Target="../diagrams/colors34.xm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diagramColors" Target="../diagrams/colors33.xml"/><Relationship Id="rId11" Type="http://schemas.openxmlformats.org/officeDocument/2006/relationships/diagramQuickStyle" Target="../diagrams/quickStyle34.xml"/><Relationship Id="rId5" Type="http://schemas.openxmlformats.org/officeDocument/2006/relationships/diagramQuickStyle" Target="../diagrams/quickStyle33.xml"/><Relationship Id="rId10" Type="http://schemas.openxmlformats.org/officeDocument/2006/relationships/diagramLayout" Target="../diagrams/layout34.xml"/><Relationship Id="rId4" Type="http://schemas.openxmlformats.org/officeDocument/2006/relationships/diagramLayout" Target="../diagrams/layout33.xml"/><Relationship Id="rId9" Type="http://schemas.openxmlformats.org/officeDocument/2006/relationships/diagramData" Target="../diagrams/data34.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image" Target="../media/image68.png"/><Relationship Id="rId7" Type="http://schemas.openxmlformats.org/officeDocument/2006/relationships/diagramColors" Target="../diagrams/colors35.xml"/><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diagramQuickStyle" Target="../diagrams/quickStyle35.xml"/><Relationship Id="rId5" Type="http://schemas.openxmlformats.org/officeDocument/2006/relationships/diagramLayout" Target="../diagrams/layout35.xml"/><Relationship Id="rId4" Type="http://schemas.openxmlformats.org/officeDocument/2006/relationships/diagramData" Target="../diagrams/data35.xml"/></Relationships>
</file>

<file path=ppt/slides/_rels/slide48.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image" Target="../media/image69.png"/><Relationship Id="rId7" Type="http://schemas.openxmlformats.org/officeDocument/2006/relationships/diagramColors" Target="../diagrams/colors36.xm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diagramQuickStyle" Target="../diagrams/quickStyle36.xml"/><Relationship Id="rId5" Type="http://schemas.openxmlformats.org/officeDocument/2006/relationships/diagramLayout" Target="../diagrams/layout36.xml"/><Relationship Id="rId4" Type="http://schemas.openxmlformats.org/officeDocument/2006/relationships/diagramData" Target="../diagrams/data36.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56.xml.rels><?xml version="1.0" encoding="UTF-8" standalone="yes"?>
<Relationships xmlns="http://schemas.openxmlformats.org/package/2006/relationships"><Relationship Id="rId8" Type="http://schemas.openxmlformats.org/officeDocument/2006/relationships/diagramData" Target="../diagrams/data41.xml"/><Relationship Id="rId3" Type="http://schemas.openxmlformats.org/officeDocument/2006/relationships/diagramData" Target="../diagrams/data40.xml"/><Relationship Id="rId7" Type="http://schemas.microsoft.com/office/2007/relationships/diagramDrawing" Target="../diagrams/drawing40.xml"/><Relationship Id="rId12" Type="http://schemas.microsoft.com/office/2007/relationships/diagramDrawing" Target="../diagrams/drawing41.xml"/><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diagramColors" Target="../diagrams/colors40.xml"/><Relationship Id="rId11" Type="http://schemas.openxmlformats.org/officeDocument/2006/relationships/diagramColors" Target="../diagrams/colors41.xml"/><Relationship Id="rId5" Type="http://schemas.openxmlformats.org/officeDocument/2006/relationships/diagramQuickStyle" Target="../diagrams/quickStyle40.xml"/><Relationship Id="rId10" Type="http://schemas.openxmlformats.org/officeDocument/2006/relationships/diagramQuickStyle" Target="../diagrams/quickStyle41.xml"/><Relationship Id="rId4" Type="http://schemas.openxmlformats.org/officeDocument/2006/relationships/diagramLayout" Target="../diagrams/layout40.xml"/><Relationship Id="rId9" Type="http://schemas.openxmlformats.org/officeDocument/2006/relationships/diagramLayout" Target="../diagrams/layout41.xml"/></Relationships>
</file>

<file path=ppt/slides/_rels/slide57.xml.rels><?xml version="1.0" encoding="UTF-8" standalone="yes"?>
<Relationships xmlns="http://schemas.openxmlformats.org/package/2006/relationships"><Relationship Id="rId8" Type="http://schemas.microsoft.com/office/2007/relationships/diagramDrawing" Target="../diagrams/drawing42.xml"/><Relationship Id="rId13" Type="http://schemas.microsoft.com/office/2007/relationships/diagramDrawing" Target="../diagrams/drawing43.xml"/><Relationship Id="rId3" Type="http://schemas.openxmlformats.org/officeDocument/2006/relationships/image" Target="../media/image72.png"/><Relationship Id="rId7" Type="http://schemas.openxmlformats.org/officeDocument/2006/relationships/diagramColors" Target="../diagrams/colors42.xml"/><Relationship Id="rId12" Type="http://schemas.openxmlformats.org/officeDocument/2006/relationships/diagramColors" Target="../diagrams/colors43.xml"/><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diagramQuickStyle" Target="../diagrams/quickStyle42.xml"/><Relationship Id="rId11" Type="http://schemas.openxmlformats.org/officeDocument/2006/relationships/diagramQuickStyle" Target="../diagrams/quickStyle43.xml"/><Relationship Id="rId5" Type="http://schemas.openxmlformats.org/officeDocument/2006/relationships/diagramLayout" Target="../diagrams/layout42.xml"/><Relationship Id="rId15" Type="http://schemas.openxmlformats.org/officeDocument/2006/relationships/image" Target="../media/image78.png"/><Relationship Id="rId10" Type="http://schemas.openxmlformats.org/officeDocument/2006/relationships/diagramLayout" Target="../diagrams/layout43.xml"/><Relationship Id="rId4" Type="http://schemas.openxmlformats.org/officeDocument/2006/relationships/diagramData" Target="../diagrams/data42.xml"/><Relationship Id="rId9" Type="http://schemas.openxmlformats.org/officeDocument/2006/relationships/diagramData" Target="../diagrams/data43.xml"/><Relationship Id="rId14" Type="http://schemas.openxmlformats.org/officeDocument/2006/relationships/image" Target="../media/image77.png"/></Relationships>
</file>

<file path=ppt/slides/_rels/slide5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5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6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 Id="rId9" Type="http://schemas.openxmlformats.org/officeDocument/2006/relationships/image" Target="../media/image88.png"/></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6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7.xml"/><Relationship Id="rId1" Type="http://schemas.openxmlformats.org/officeDocument/2006/relationships/slideLayout" Target="../slideLayouts/slideLayout1.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6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77.xml.rels><?xml version="1.0" encoding="UTF-8" standalone="yes"?>
<Relationships xmlns="http://schemas.openxmlformats.org/package/2006/relationships"><Relationship Id="rId8" Type="http://schemas.openxmlformats.org/officeDocument/2006/relationships/diagramData" Target="../diagrams/data52.xml"/><Relationship Id="rId3" Type="http://schemas.openxmlformats.org/officeDocument/2006/relationships/diagramData" Target="../diagrams/data51.xml"/><Relationship Id="rId7" Type="http://schemas.microsoft.com/office/2007/relationships/diagramDrawing" Target="../diagrams/drawing51.xml"/><Relationship Id="rId12" Type="http://schemas.microsoft.com/office/2007/relationships/diagramDrawing" Target="../diagrams/drawing52.xml"/><Relationship Id="rId2" Type="http://schemas.openxmlformats.org/officeDocument/2006/relationships/notesSlide" Target="../notesSlides/notesSlide77.xml"/><Relationship Id="rId1" Type="http://schemas.openxmlformats.org/officeDocument/2006/relationships/slideLayout" Target="../slideLayouts/slideLayout1.xml"/><Relationship Id="rId6" Type="http://schemas.openxmlformats.org/officeDocument/2006/relationships/diagramColors" Target="../diagrams/colors51.xml"/><Relationship Id="rId11" Type="http://schemas.openxmlformats.org/officeDocument/2006/relationships/diagramColors" Target="../diagrams/colors52.xml"/><Relationship Id="rId5" Type="http://schemas.openxmlformats.org/officeDocument/2006/relationships/diagramQuickStyle" Target="../diagrams/quickStyle51.xml"/><Relationship Id="rId10" Type="http://schemas.openxmlformats.org/officeDocument/2006/relationships/diagramQuickStyle" Target="../diagrams/quickStyle52.xml"/><Relationship Id="rId4" Type="http://schemas.openxmlformats.org/officeDocument/2006/relationships/diagramLayout" Target="../diagrams/layout51.xml"/><Relationship Id="rId9" Type="http://schemas.openxmlformats.org/officeDocument/2006/relationships/diagramLayout" Target="../diagrams/layout52.xml"/></Relationships>
</file>

<file path=ppt/slides/_rels/slide78.xml.rels><?xml version="1.0" encoding="UTF-8" standalone="yes"?>
<Relationships xmlns="http://schemas.openxmlformats.org/package/2006/relationships"><Relationship Id="rId8" Type="http://schemas.openxmlformats.org/officeDocument/2006/relationships/diagramData" Target="../diagrams/data54.xml"/><Relationship Id="rId3" Type="http://schemas.openxmlformats.org/officeDocument/2006/relationships/diagramData" Target="../diagrams/data53.xml"/><Relationship Id="rId7" Type="http://schemas.microsoft.com/office/2007/relationships/diagramDrawing" Target="../diagrams/drawing53.xml"/><Relationship Id="rId12" Type="http://schemas.microsoft.com/office/2007/relationships/diagramDrawing" Target="../diagrams/drawing54.xml"/><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diagramColors" Target="../diagrams/colors53.xml"/><Relationship Id="rId11" Type="http://schemas.openxmlformats.org/officeDocument/2006/relationships/diagramColors" Target="../diagrams/colors54.xml"/><Relationship Id="rId5" Type="http://schemas.openxmlformats.org/officeDocument/2006/relationships/diagramQuickStyle" Target="../diagrams/quickStyle53.xml"/><Relationship Id="rId10" Type="http://schemas.openxmlformats.org/officeDocument/2006/relationships/diagramQuickStyle" Target="../diagrams/quickStyle54.xml"/><Relationship Id="rId4" Type="http://schemas.openxmlformats.org/officeDocument/2006/relationships/diagramLayout" Target="../diagrams/layout53.xml"/><Relationship Id="rId9" Type="http://schemas.openxmlformats.org/officeDocument/2006/relationships/diagramLayout" Target="../diagrams/layout54.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8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80.xml"/><Relationship Id="rId1" Type="http://schemas.openxmlformats.org/officeDocument/2006/relationships/slideLayout" Target="../slideLayouts/slideLayout1.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81.xml.rels><?xml version="1.0" encoding="UTF-8" standalone="yes"?>
<Relationships xmlns="http://schemas.openxmlformats.org/package/2006/relationships"><Relationship Id="rId8" Type="http://schemas.openxmlformats.org/officeDocument/2006/relationships/diagramColors" Target="../diagrams/colors57.xml"/><Relationship Id="rId3" Type="http://schemas.openxmlformats.org/officeDocument/2006/relationships/image" Target="../media/image92.png"/><Relationship Id="rId7" Type="http://schemas.openxmlformats.org/officeDocument/2006/relationships/diagramQuickStyle" Target="../diagrams/quickStyle57.xml"/><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diagramLayout" Target="../diagrams/layout57.xml"/><Relationship Id="rId5" Type="http://schemas.openxmlformats.org/officeDocument/2006/relationships/diagramData" Target="../diagrams/data57.xml"/><Relationship Id="rId4" Type="http://schemas.openxmlformats.org/officeDocument/2006/relationships/image" Target="../media/image105.png"/><Relationship Id="rId9" Type="http://schemas.microsoft.com/office/2007/relationships/diagramDrawing" Target="../diagrams/drawing57.xml"/></Relationships>
</file>

<file path=ppt/slides/_rels/slide8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82.xml"/><Relationship Id="rId1" Type="http://schemas.openxmlformats.org/officeDocument/2006/relationships/slideLayout" Target="../slideLayouts/slideLayout1.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 Id="rId9" Type="http://schemas.openxmlformats.org/officeDocument/2006/relationships/image" Target="../media/image111.png"/></Relationships>
</file>

<file path=ppt/slides/_rels/slide83.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83.xml"/><Relationship Id="rId1" Type="http://schemas.openxmlformats.org/officeDocument/2006/relationships/slideLayout" Target="../slideLayouts/slideLayout1.xml"/><Relationship Id="rId6" Type="http://schemas.openxmlformats.org/officeDocument/2006/relationships/diagramColors" Target="../diagrams/colors59.xml"/><Relationship Id="rId5" Type="http://schemas.openxmlformats.org/officeDocument/2006/relationships/diagramQuickStyle" Target="../diagrams/quickStyle59.xml"/><Relationship Id="rId10" Type="http://schemas.openxmlformats.org/officeDocument/2006/relationships/image" Target="../media/image113.png"/><Relationship Id="rId4" Type="http://schemas.openxmlformats.org/officeDocument/2006/relationships/diagramLayout" Target="../diagrams/layout59.xml"/><Relationship Id="rId9" Type="http://schemas.openxmlformats.org/officeDocument/2006/relationships/image" Target="../media/image112.png"/></Relationships>
</file>

<file path=ppt/slides/_rels/slide8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86.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diagramData" Target="../diagrams/data61.xml"/><Relationship Id="rId7" Type="http://schemas.microsoft.com/office/2007/relationships/diagramDrawing" Target="../diagrams/drawing61.xml"/><Relationship Id="rId2" Type="http://schemas.openxmlformats.org/officeDocument/2006/relationships/notesSlide" Target="../notesSlides/notesSlide86.xml"/><Relationship Id="rId1" Type="http://schemas.openxmlformats.org/officeDocument/2006/relationships/slideLayout" Target="../slideLayouts/slideLayout1.xml"/><Relationship Id="rId6" Type="http://schemas.openxmlformats.org/officeDocument/2006/relationships/diagramColors" Target="../diagrams/colors61.xml"/><Relationship Id="rId5" Type="http://schemas.openxmlformats.org/officeDocument/2006/relationships/diagramQuickStyle" Target="../diagrams/quickStyle61.xml"/><Relationship Id="rId10" Type="http://schemas.openxmlformats.org/officeDocument/2006/relationships/image" Target="../media/image120.png"/><Relationship Id="rId4" Type="http://schemas.openxmlformats.org/officeDocument/2006/relationships/diagramLayout" Target="../diagrams/layout61.xml"/><Relationship Id="rId9" Type="http://schemas.openxmlformats.org/officeDocument/2006/relationships/image" Target="../media/image92.png"/></Relationships>
</file>

<file path=ppt/slides/_rels/slide87.xml.rels><?xml version="1.0" encoding="UTF-8" standalone="yes"?>
<Relationships xmlns="http://schemas.openxmlformats.org/package/2006/relationships"><Relationship Id="rId8" Type="http://schemas.microsoft.com/office/2007/relationships/diagramDrawing" Target="../diagrams/drawing62.xml"/><Relationship Id="rId3" Type="http://schemas.openxmlformats.org/officeDocument/2006/relationships/image" Target="../media/image121.png"/><Relationship Id="rId7" Type="http://schemas.openxmlformats.org/officeDocument/2006/relationships/diagramColors" Target="../diagrams/colors62.xml"/><Relationship Id="rId2" Type="http://schemas.openxmlformats.org/officeDocument/2006/relationships/notesSlide" Target="../notesSlides/notesSlide87.xml"/><Relationship Id="rId1" Type="http://schemas.openxmlformats.org/officeDocument/2006/relationships/slideLayout" Target="../slideLayouts/slideLayout1.xml"/><Relationship Id="rId6" Type="http://schemas.openxmlformats.org/officeDocument/2006/relationships/diagramQuickStyle" Target="../diagrams/quickStyle62.xml"/><Relationship Id="rId5" Type="http://schemas.openxmlformats.org/officeDocument/2006/relationships/diagramLayout" Target="../diagrams/layout62.xml"/><Relationship Id="rId4" Type="http://schemas.openxmlformats.org/officeDocument/2006/relationships/diagramData" Target="../diagrams/data62.xml"/><Relationship Id="rId9" Type="http://schemas.openxmlformats.org/officeDocument/2006/relationships/image" Target="../media/image92.png"/></Relationships>
</file>

<file path=ppt/slides/_rels/slide8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88.xml"/><Relationship Id="rId1" Type="http://schemas.openxmlformats.org/officeDocument/2006/relationships/slideLayout" Target="../slideLayouts/slideLayout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8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2.jpe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9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5.xml"/><Relationship Id="rId1" Type="http://schemas.openxmlformats.org/officeDocument/2006/relationships/slideLayout" Target="../slideLayouts/slideLayout1.xml"/><Relationship Id="rId5" Type="http://schemas.openxmlformats.org/officeDocument/2006/relationships/image" Target="../media/image134.png"/><Relationship Id="rId4" Type="http://schemas.openxmlformats.org/officeDocument/2006/relationships/image" Target="../media/image133.png"/></Relationships>
</file>

<file path=ppt/slides/_rels/slide9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97.xml"/><Relationship Id="rId1" Type="http://schemas.openxmlformats.org/officeDocument/2006/relationships/slideLayout" Target="../slideLayouts/slideLayout1.xml"/><Relationship Id="rId5" Type="http://schemas.openxmlformats.org/officeDocument/2006/relationships/image" Target="../media/image138.png"/><Relationship Id="rId4" Type="http://schemas.openxmlformats.org/officeDocument/2006/relationships/image" Target="../media/image137.png"/></Relationships>
</file>

<file path=ppt/slides/_rels/slide9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98.xml"/><Relationship Id="rId1" Type="http://schemas.openxmlformats.org/officeDocument/2006/relationships/slideLayout" Target="../slideLayouts/slideLayout1.xml"/><Relationship Id="rId5" Type="http://schemas.openxmlformats.org/officeDocument/2006/relationships/image" Target="../media/image141.png"/><Relationship Id="rId4" Type="http://schemas.openxmlformats.org/officeDocument/2006/relationships/image" Target="../media/image140.png"/></Relationships>
</file>

<file path=ppt/slides/_rels/slide9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a:xfrm>
            <a:off x="6993807" y="4855409"/>
            <a:ext cx="688471" cy="273844"/>
          </a:xfrm>
        </p:spPr>
        <p:txBody>
          <a:bodyPr/>
          <a:lstStyle/>
          <a:p>
            <a:r>
              <a:rPr lang="en-GB"/>
              <a:t>1/24</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1747594" cy="415498"/>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08/16</a:t>
            </a:r>
          </a:p>
        </p:txBody>
      </p:sp>
      <p:sp>
        <p:nvSpPr>
          <p:cNvPr id="11" name="TextBox 10">
            <a:extLst>
              <a:ext uri="{FF2B5EF4-FFF2-40B4-BE49-F238E27FC236}">
                <a16:creationId xmlns:a16="http://schemas.microsoft.com/office/drawing/2014/main" id="{44E1DABB-25EF-417E-84B5-E38BFE1BDC1E}"/>
              </a:ext>
            </a:extLst>
          </p:cNvPr>
          <p:cNvSpPr txBox="1"/>
          <p:nvPr/>
        </p:nvSpPr>
        <p:spPr>
          <a:xfrm>
            <a:off x="2332292" y="3561618"/>
            <a:ext cx="4479431"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Module 08</a:t>
            </a:r>
            <a:br>
              <a:rPr lang="en-GB" sz="2100">
                <a:solidFill>
                  <a:srgbClr val="2F528F"/>
                </a:solidFill>
                <a:latin typeface="Calibri" panose="020F0502020204030204" pitchFamily="34" charset="0"/>
                <a:cs typeface="Calibri" panose="020F0502020204030204" pitchFamily="34" charset="0"/>
              </a:rPr>
            </a:br>
            <a:br>
              <a:rPr lang="en-GB" sz="2100">
                <a:solidFill>
                  <a:srgbClr val="2F528F"/>
                </a:solidFill>
                <a:latin typeface="Calibri" panose="020F0502020204030204" pitchFamily="34" charset="0"/>
                <a:cs typeface="Calibri" panose="020F0502020204030204" pitchFamily="34" charset="0"/>
              </a:rPr>
            </a:br>
            <a:r>
              <a:rPr lang="en-US" sz="2100">
                <a:solidFill>
                  <a:srgbClr val="2F528F"/>
                </a:solidFill>
                <a:latin typeface="Calibri" panose="020F0502020204030204" pitchFamily="34" charset="0"/>
                <a:cs typeface="Calibri" panose="020F0502020204030204" pitchFamily="34" charset="0"/>
              </a:rPr>
              <a:t>The Context for Enterprise Architecture</a:t>
            </a:r>
            <a:endParaRPr lang="en-GB" sz="2100">
              <a:solidFill>
                <a:srgbClr val="2F528F"/>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C20F429-2154-18B5-55DB-2786A9A399AD}"/>
              </a:ext>
            </a:extLst>
          </p:cNvPr>
          <p:cNvSpPr txBox="1"/>
          <p:nvPr/>
        </p:nvSpPr>
        <p:spPr>
          <a:xfrm>
            <a:off x="1910922" y="2764500"/>
            <a:ext cx="5322155" cy="415498"/>
          </a:xfrm>
          <a:prstGeom prst="rect">
            <a:avLst/>
          </a:prstGeom>
          <a:noFill/>
        </p:spPr>
        <p:txBody>
          <a:bodyPr wrap="square" rtlCol="0">
            <a:spAutoFit/>
          </a:bodyPr>
          <a:lstStyle/>
          <a:p>
            <a:pPr algn="ctr"/>
            <a:r>
              <a:rPr lang="en-GB" sz="2100">
                <a:solidFill>
                  <a:srgbClr val="2F528F"/>
                </a:solidFill>
                <a:latin typeface="Calibri" panose="020F0502020204030204" pitchFamily="34" charset="0"/>
              </a:rPr>
              <a:t>TOGAF® Standard, 10th Edition</a:t>
            </a:r>
          </a:p>
        </p:txBody>
      </p:sp>
      <p:sp>
        <p:nvSpPr>
          <p:cNvPr id="5" name="TextBox 4">
            <a:extLst>
              <a:ext uri="{FF2B5EF4-FFF2-40B4-BE49-F238E27FC236}">
                <a16:creationId xmlns:a16="http://schemas.microsoft.com/office/drawing/2014/main" id="{F408EF6D-2BCF-5105-BD14-FCAA6677F676}"/>
              </a:ext>
            </a:extLst>
          </p:cNvPr>
          <p:cNvSpPr txBox="1"/>
          <p:nvPr/>
        </p:nvSpPr>
        <p:spPr>
          <a:xfrm>
            <a:off x="478148" y="2283209"/>
            <a:ext cx="8143101" cy="600164"/>
          </a:xfrm>
          <a:prstGeom prst="rect">
            <a:avLst/>
          </a:prstGeom>
          <a:noFill/>
        </p:spPr>
        <p:txBody>
          <a:bodyPr wrap="square">
            <a:spAutoFit/>
          </a:bodyPr>
          <a:lstStyle/>
          <a:p>
            <a:pPr algn="ctr"/>
            <a:r>
              <a:rPr lang="en-GB" sz="3300">
                <a:solidFill>
                  <a:srgbClr val="2F528F"/>
                </a:solidFill>
              </a:rPr>
              <a:t>TOGAF® EA Training - Practitioner </a:t>
            </a:r>
          </a:p>
        </p:txBody>
      </p:sp>
      <p:sp>
        <p:nvSpPr>
          <p:cNvPr id="4" name="TextBox 3">
            <a:extLst>
              <a:ext uri="{FF2B5EF4-FFF2-40B4-BE49-F238E27FC236}">
                <a16:creationId xmlns:a16="http://schemas.microsoft.com/office/drawing/2014/main" id="{72270069-0242-A97A-51D2-3B3CD802CC69}"/>
              </a:ext>
            </a:extLst>
          </p:cNvPr>
          <p:cNvSpPr txBox="1"/>
          <p:nvPr/>
        </p:nvSpPr>
        <p:spPr>
          <a:xfrm>
            <a:off x="1469552" y="4649175"/>
            <a:ext cx="6160294" cy="300082"/>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AE6446D0-F3B8-5B28-2E8E-50A9393BC5CE}"/>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3510360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0806C-DC89-4C3D-B788-68117B102E02}"/>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role of Architecture Governance – 02/02</a:t>
            </a:r>
          </a:p>
        </p:txBody>
      </p:sp>
      <p:sp>
        <p:nvSpPr>
          <p:cNvPr id="3" name="Footer Placeholder 2">
            <a:extLst>
              <a:ext uri="{FF2B5EF4-FFF2-40B4-BE49-F238E27FC236}">
                <a16:creationId xmlns:a16="http://schemas.microsoft.com/office/drawing/2014/main" id="{6CBCA6D9-3333-4D96-8DD8-6350F37E6BC5}"/>
              </a:ext>
            </a:extLst>
          </p:cNvPr>
          <p:cNvSpPr>
            <a:spLocks noGrp="1"/>
          </p:cNvSpPr>
          <p:nvPr>
            <p:ph type="ftr" sz="quarter" idx="10"/>
          </p:nvPr>
        </p:nvSpPr>
        <p:spPr>
          <a:xfrm>
            <a:off x="6993807" y="4855409"/>
            <a:ext cx="688471" cy="273844"/>
          </a:xfrm>
        </p:spPr>
        <p:txBody>
          <a:bodyPr/>
          <a:lstStyle/>
          <a:p>
            <a:r>
              <a:rPr lang="en-GB"/>
              <a:t>11/24</a:t>
            </a:r>
          </a:p>
        </p:txBody>
      </p:sp>
      <p:sp>
        <p:nvSpPr>
          <p:cNvPr id="4" name="Ref">
            <a:extLst>
              <a:ext uri="{FF2B5EF4-FFF2-40B4-BE49-F238E27FC236}">
                <a16:creationId xmlns:a16="http://schemas.microsoft.com/office/drawing/2014/main" id="{CAC0181A-8471-40BA-A142-7F3A1881594F}"/>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Enabling Enterprise Agility : Page 22 : §4.4.4</a:t>
            </a:r>
          </a:p>
        </p:txBody>
      </p:sp>
      <p:sp>
        <p:nvSpPr>
          <p:cNvPr id="6" name="TextBox 5">
            <a:extLst>
              <a:ext uri="{FF2B5EF4-FFF2-40B4-BE49-F238E27FC236}">
                <a16:creationId xmlns:a16="http://schemas.microsoft.com/office/drawing/2014/main" id="{351243EF-CA46-43A6-A34E-88588A98B687}"/>
              </a:ext>
            </a:extLst>
          </p:cNvPr>
          <p:cNvSpPr txBox="1"/>
          <p:nvPr/>
        </p:nvSpPr>
        <p:spPr>
          <a:xfrm>
            <a:off x="451097" y="772868"/>
            <a:ext cx="7110753" cy="3731791"/>
          </a:xfrm>
          <a:prstGeom prst="rect">
            <a:avLst/>
          </a:prstGeom>
          <a:noFill/>
        </p:spPr>
        <p:txBody>
          <a:bodyPr wrap="square" lIns="68580" tIns="34290" rIns="68580" bIns="34290" anchor="t">
            <a:spAutoFit/>
          </a:bodyPr>
          <a:lstStyle/>
          <a:p>
            <a:r>
              <a:rPr lang="en-GB" sz="1400">
                <a:solidFill>
                  <a:srgbClr val="2F528F"/>
                </a:solidFill>
                <a:latin typeface="Calibri"/>
                <a:cs typeface="Calibri"/>
              </a:rPr>
              <a:t>Architectural Governance is necessary to ensure that solutions achieve business targets. </a:t>
            </a:r>
            <a:br>
              <a:rPr lang="en-GB" sz="1400">
                <a:solidFill>
                  <a:srgbClr val="2F528F"/>
                </a:solidFill>
                <a:latin typeface="Calibri" panose="020F0502020204030204" pitchFamily="34" charset="0"/>
              </a:rPr>
            </a:br>
            <a:endParaRPr lang="en-GB" sz="1400">
              <a:solidFill>
                <a:srgbClr val="2F528F"/>
              </a:solidFill>
              <a:latin typeface="Calibri" panose="020F0502020204030204" pitchFamily="34" charset="0"/>
            </a:endParaRPr>
          </a:p>
          <a:p>
            <a:r>
              <a:rPr lang="en-GB" sz="1400">
                <a:solidFill>
                  <a:srgbClr val="2F528F"/>
                </a:solidFill>
                <a:latin typeface="Calibri"/>
                <a:cs typeface="Calibri"/>
              </a:rPr>
              <a:t>Governance should be: a collaborative and continuous effort.</a:t>
            </a: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endParaRPr lang="en-GB" sz="1400">
              <a:solidFill>
                <a:srgbClr val="2F528F"/>
              </a:solidFill>
              <a:latin typeface="Calibri" panose="020F0502020204030204" pitchFamily="34" charset="0"/>
            </a:endParaRPr>
          </a:p>
          <a:p>
            <a:br>
              <a:rPr lang="en-GB" sz="1400">
                <a:solidFill>
                  <a:srgbClr val="2F528F"/>
                </a:solidFill>
                <a:latin typeface="Calibri" panose="020F0502020204030204" pitchFamily="34" charset="0"/>
              </a:rPr>
            </a:br>
            <a:r>
              <a:rPr lang="en-GB" sz="1400">
                <a:solidFill>
                  <a:srgbClr val="2F528F"/>
                </a:solidFill>
                <a:latin typeface="Calibri"/>
                <a:cs typeface="Calibri"/>
              </a:rPr>
              <a:t>The architect has a </a:t>
            </a:r>
            <a:r>
              <a:rPr lang="en-GB" sz="1400" b="1">
                <a:solidFill>
                  <a:srgbClr val="2F528F"/>
                </a:solidFill>
                <a:latin typeface="Calibri"/>
                <a:cs typeface="Calibri"/>
              </a:rPr>
              <a:t>consultative</a:t>
            </a:r>
            <a:r>
              <a:rPr lang="en-GB" sz="1400">
                <a:solidFill>
                  <a:srgbClr val="2F528F"/>
                </a:solidFill>
                <a:latin typeface="Calibri"/>
                <a:cs typeface="Calibri"/>
              </a:rPr>
              <a:t> role in this. </a:t>
            </a:r>
            <a:endParaRPr lang="en-GB" sz="1400">
              <a:solidFill>
                <a:srgbClr val="2F528F"/>
              </a:solidFill>
              <a:latin typeface="Calibri" panose="020F0502020204030204" pitchFamily="34" charset="0"/>
              <a:cs typeface="Calibri"/>
            </a:endParaRPr>
          </a:p>
        </p:txBody>
      </p:sp>
      <p:graphicFrame>
        <p:nvGraphicFramePr>
          <p:cNvPr id="7" name="Diagram 6">
            <a:extLst>
              <a:ext uri="{FF2B5EF4-FFF2-40B4-BE49-F238E27FC236}">
                <a16:creationId xmlns:a16="http://schemas.microsoft.com/office/drawing/2014/main" id="{36EC530F-14D1-75D6-437E-6A2C69B9983F}"/>
              </a:ext>
            </a:extLst>
          </p:cNvPr>
          <p:cNvGraphicFramePr/>
          <p:nvPr>
            <p:extLst>
              <p:ext uri="{D42A27DB-BD31-4B8C-83A1-F6EECF244321}">
                <p14:modId xmlns:p14="http://schemas.microsoft.com/office/powerpoint/2010/main" val="4135243358"/>
              </p:ext>
            </p:extLst>
          </p:nvPr>
        </p:nvGraphicFramePr>
        <p:xfrm>
          <a:off x="548641" y="1597683"/>
          <a:ext cx="5886250" cy="2509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4" descr="Icon&#10;&#10;Description automatically generated">
            <a:extLst>
              <a:ext uri="{FF2B5EF4-FFF2-40B4-BE49-F238E27FC236}">
                <a16:creationId xmlns:a16="http://schemas.microsoft.com/office/drawing/2014/main" id="{E93EF4F1-EFCD-54B1-5D69-8C3D093FDCCF}"/>
              </a:ext>
            </a:extLst>
          </p:cNvPr>
          <p:cNvPicPr>
            <a:picLocks noChangeAspect="1"/>
          </p:cNvPicPr>
          <p:nvPr/>
        </p:nvPicPr>
        <p:blipFill>
          <a:blip r:embed="rId8"/>
          <a:stretch>
            <a:fillRect/>
          </a:stretch>
        </p:blipFill>
        <p:spPr>
          <a:xfrm>
            <a:off x="7682278" y="826084"/>
            <a:ext cx="1092734" cy="1098327"/>
          </a:xfrm>
          <a:prstGeom prst="rect">
            <a:avLst/>
          </a:prstGeom>
        </p:spPr>
      </p:pic>
      <p:sp>
        <p:nvSpPr>
          <p:cNvPr id="2" name="TextBox 1">
            <a:extLst>
              <a:ext uri="{FF2B5EF4-FFF2-40B4-BE49-F238E27FC236}">
                <a16:creationId xmlns:a16="http://schemas.microsoft.com/office/drawing/2014/main" id="{F35FFDB3-F69A-BBAC-A0D5-6CA16D1F9CA0}"/>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
        <p:nvSpPr>
          <p:cNvPr id="8" name="TextBox 7">
            <a:extLst>
              <a:ext uri="{FF2B5EF4-FFF2-40B4-BE49-F238E27FC236}">
                <a16:creationId xmlns:a16="http://schemas.microsoft.com/office/drawing/2014/main" id="{666CBF95-F508-45A3-1F7A-9DC7A3823FC8}"/>
              </a:ext>
            </a:extLst>
          </p:cNvPr>
          <p:cNvSpPr txBox="1"/>
          <p:nvPr/>
        </p:nvSpPr>
        <p:spPr>
          <a:xfrm>
            <a:off x="0" y="5354727"/>
            <a:ext cx="8940268" cy="430887"/>
          </a:xfrm>
          <a:prstGeom prst="rect">
            <a:avLst/>
          </a:prstGeom>
          <a:noFill/>
        </p:spPr>
        <p:txBody>
          <a:bodyPr wrap="none" rtlCol="0">
            <a:spAutoFit/>
          </a:bodyPr>
          <a:lstStyle/>
          <a:p>
            <a:pPr algn="l"/>
            <a:r>
              <a:rPr lang="en-GB" sz="1100" i="1">
                <a:solidFill>
                  <a:srgbClr val="FF0000"/>
                </a:solidFill>
              </a:rPr>
              <a:t>Governance is not just for Agile lifecycles – The Enabling Enterprise Agility Series guide included in the source materials for this course identifies four paces</a:t>
            </a:r>
          </a:p>
          <a:p>
            <a:pPr algn="l"/>
            <a:r>
              <a:rPr lang="en-GB" sz="1100" i="1">
                <a:solidFill>
                  <a:srgbClr val="FF0000"/>
                </a:solidFill>
              </a:rPr>
              <a:t>Sprint, Middle Distance, Long Distance and Marathon – so have changed the last bullet.</a:t>
            </a:r>
          </a:p>
        </p:txBody>
      </p:sp>
    </p:spTree>
    <p:extLst>
      <p:ext uri="{BB962C8B-B14F-4D97-AF65-F5344CB8AC3E}">
        <p14:creationId xmlns:p14="http://schemas.microsoft.com/office/powerpoint/2010/main" val="25274180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EEF1C-E1FC-DA85-8D68-0F3CD19AD8FC}"/>
              </a:ext>
            </a:extLst>
          </p:cNvPr>
          <p:cNvSpPr>
            <a:spLocks noGrp="1"/>
          </p:cNvSpPr>
          <p:nvPr>
            <p:ph type="title"/>
          </p:nvPr>
        </p:nvSpPr>
        <p:spPr/>
        <p:txBody>
          <a:bodyPr>
            <a:normAutofit fontScale="90000"/>
          </a:bodyPr>
          <a:lstStyle/>
          <a:p>
            <a:r>
              <a:rPr lang="en-GB"/>
              <a:t>Business Architecture Guidelines – Techniques  08/11</a:t>
            </a:r>
          </a:p>
        </p:txBody>
      </p:sp>
      <p:sp>
        <p:nvSpPr>
          <p:cNvPr id="3" name="Footer Placeholder 2">
            <a:extLst>
              <a:ext uri="{FF2B5EF4-FFF2-40B4-BE49-F238E27FC236}">
                <a16:creationId xmlns:a16="http://schemas.microsoft.com/office/drawing/2014/main" id="{41D8CB2B-C2F7-9918-1D88-EFDF3B572381}"/>
              </a:ext>
            </a:extLst>
          </p:cNvPr>
          <p:cNvSpPr>
            <a:spLocks noGrp="1"/>
          </p:cNvSpPr>
          <p:nvPr>
            <p:ph type="ftr" sz="quarter" idx="10"/>
          </p:nvPr>
        </p:nvSpPr>
        <p:spPr/>
        <p:txBody>
          <a:bodyPr/>
          <a:lstStyle/>
          <a:p>
            <a:r>
              <a:rPr lang="en-GB"/>
              <a:t>23/27</a:t>
            </a:r>
          </a:p>
        </p:txBody>
      </p:sp>
      <p:sp>
        <p:nvSpPr>
          <p:cNvPr id="4" name="TextBox 3">
            <a:extLst>
              <a:ext uri="{FF2B5EF4-FFF2-40B4-BE49-F238E27FC236}">
                <a16:creationId xmlns:a16="http://schemas.microsoft.com/office/drawing/2014/main" id="{E3315F78-BFEE-5B89-5FBF-8862F3A06C25}"/>
              </a:ext>
            </a:extLst>
          </p:cNvPr>
          <p:cNvSpPr txBox="1"/>
          <p:nvPr/>
        </p:nvSpPr>
        <p:spPr>
          <a:xfrm>
            <a:off x="509598" y="668734"/>
            <a:ext cx="5748952" cy="3535583"/>
          </a:xfrm>
          <a:prstGeom prst="rect">
            <a:avLst/>
          </a:prstGeom>
          <a:noFill/>
        </p:spPr>
        <p:txBody>
          <a:bodyPr wrap="square" rtlCol="0">
            <a:spAutoFit/>
          </a:bodyPr>
          <a:lstStyle/>
          <a:p>
            <a:r>
              <a:rPr lang="en-GB" sz="1500" b="1"/>
              <a:t>Information Mapping</a:t>
            </a:r>
          </a:p>
          <a:p>
            <a:pPr algn="l"/>
            <a:endParaRPr lang="en-GB" sz="825"/>
          </a:p>
          <a:p>
            <a:pPr marL="266700" indent="-128588">
              <a:spcBef>
                <a:spcPts val="450"/>
              </a:spcBef>
              <a:buFont typeface="Courier New" panose="02070309020205020404" pitchFamily="49" charset="0"/>
              <a:buChar char="o"/>
            </a:pPr>
            <a:r>
              <a:rPr lang="en-GB" sz="1350"/>
              <a:t>An Information Map is a collection of information concepts and their relationships to one another.</a:t>
            </a:r>
          </a:p>
          <a:p>
            <a:pPr marL="266700" indent="-128588">
              <a:spcBef>
                <a:spcPts val="450"/>
              </a:spcBef>
              <a:buFont typeface="Courier New" panose="02070309020205020404" pitchFamily="49" charset="0"/>
              <a:buChar char="o"/>
            </a:pPr>
            <a:r>
              <a:rPr lang="en-GB" sz="1350"/>
              <a:t>Information concepts, in effect, reflect the business’ vocabulary; e.g., client, account, or product. </a:t>
            </a:r>
          </a:p>
          <a:p>
            <a:pPr marL="266700" indent="-128588">
              <a:spcBef>
                <a:spcPts val="450"/>
              </a:spcBef>
              <a:buFont typeface="Courier New" panose="02070309020205020404" pitchFamily="49" charset="0"/>
              <a:buChar char="o"/>
            </a:pPr>
            <a:r>
              <a:rPr lang="en-GB" sz="1350"/>
              <a:t>List those elements that matter most to the business and how they are described in business terms. </a:t>
            </a:r>
          </a:p>
          <a:p>
            <a:pPr marL="266700" indent="-128588">
              <a:spcBef>
                <a:spcPts val="450"/>
              </a:spcBef>
              <a:buFont typeface="Courier New" panose="02070309020205020404" pitchFamily="49" charset="0"/>
              <a:buChar char="o"/>
            </a:pPr>
            <a:r>
              <a:rPr lang="en-GB" sz="1350"/>
              <a:t>Discern an information concept by listening for the nouns used when talking about the business. Every noun is potentially an information concept. </a:t>
            </a:r>
          </a:p>
          <a:p>
            <a:pPr marL="266700" indent="-128588">
              <a:spcBef>
                <a:spcPts val="450"/>
              </a:spcBef>
              <a:buFont typeface="Courier New" panose="02070309020205020404" pitchFamily="49" charset="0"/>
              <a:buChar char="o"/>
            </a:pPr>
            <a:r>
              <a:rPr lang="en-GB" sz="1350"/>
              <a:t>Determine if the noun represents an item of information that the business cares about.</a:t>
            </a:r>
          </a:p>
          <a:p>
            <a:pPr marL="266700" indent="-128588">
              <a:spcBef>
                <a:spcPts val="450"/>
              </a:spcBef>
              <a:buFont typeface="Courier New" panose="02070309020205020404" pitchFamily="49" charset="0"/>
              <a:buChar char="o"/>
            </a:pPr>
            <a:r>
              <a:rPr lang="en-GB" sz="1350"/>
              <a:t>Does anyone in the business need to know, store, or manipulate the thing that the noun represents.</a:t>
            </a:r>
          </a:p>
        </p:txBody>
      </p:sp>
      <p:sp>
        <p:nvSpPr>
          <p:cNvPr id="5" name="Ref">
            <a:extLst>
              <a:ext uri="{FF2B5EF4-FFF2-40B4-BE49-F238E27FC236}">
                <a16:creationId xmlns:a16="http://schemas.microsoft.com/office/drawing/2014/main" id="{3BAA7C5C-6BAC-2D2E-4A63-7168B0E9E17A}"/>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Information Mapping : Page 1 : §1</a:t>
            </a:r>
          </a:p>
        </p:txBody>
      </p:sp>
      <p:pic>
        <p:nvPicPr>
          <p:cNvPr id="7" name="Picture 6">
            <a:extLst>
              <a:ext uri="{FF2B5EF4-FFF2-40B4-BE49-F238E27FC236}">
                <a16:creationId xmlns:a16="http://schemas.microsoft.com/office/drawing/2014/main" id="{2D369C58-2CE2-F1A6-6C92-C4A49B04B816}"/>
              </a:ext>
            </a:extLst>
          </p:cNvPr>
          <p:cNvPicPr>
            <a:picLocks noChangeAspect="1"/>
          </p:cNvPicPr>
          <p:nvPr/>
        </p:nvPicPr>
        <p:blipFill>
          <a:blip r:embed="rId3"/>
          <a:stretch>
            <a:fillRect/>
          </a:stretch>
        </p:blipFill>
        <p:spPr>
          <a:xfrm>
            <a:off x="6273666" y="578874"/>
            <a:ext cx="2320886" cy="845216"/>
          </a:xfrm>
          <a:prstGeom prst="rect">
            <a:avLst/>
          </a:prstGeom>
          <a:ln w="12700">
            <a:solidFill>
              <a:schemeClr val="accent1">
                <a:shade val="50000"/>
              </a:schemeClr>
            </a:solidFill>
          </a:ln>
        </p:spPr>
      </p:pic>
      <p:pic>
        <p:nvPicPr>
          <p:cNvPr id="9" name="Picture 8">
            <a:extLst>
              <a:ext uri="{FF2B5EF4-FFF2-40B4-BE49-F238E27FC236}">
                <a16:creationId xmlns:a16="http://schemas.microsoft.com/office/drawing/2014/main" id="{E21F28C2-EC8C-119E-FACB-C53FEA31D778}"/>
              </a:ext>
            </a:extLst>
          </p:cNvPr>
          <p:cNvPicPr>
            <a:picLocks noChangeAspect="1"/>
          </p:cNvPicPr>
          <p:nvPr/>
        </p:nvPicPr>
        <p:blipFill>
          <a:blip r:embed="rId4"/>
          <a:stretch>
            <a:fillRect/>
          </a:stretch>
        </p:blipFill>
        <p:spPr>
          <a:xfrm>
            <a:off x="6264446" y="1483651"/>
            <a:ext cx="2330106" cy="1028537"/>
          </a:xfrm>
          <a:prstGeom prst="rect">
            <a:avLst/>
          </a:prstGeom>
          <a:ln w="12700">
            <a:solidFill>
              <a:schemeClr val="accent1">
                <a:shade val="50000"/>
              </a:schemeClr>
            </a:solidFill>
          </a:ln>
        </p:spPr>
      </p:pic>
      <p:pic>
        <p:nvPicPr>
          <p:cNvPr id="11" name="Picture 10">
            <a:extLst>
              <a:ext uri="{FF2B5EF4-FFF2-40B4-BE49-F238E27FC236}">
                <a16:creationId xmlns:a16="http://schemas.microsoft.com/office/drawing/2014/main" id="{06E4E5EB-DB90-8912-C6DD-A530FF5ADA67}"/>
              </a:ext>
            </a:extLst>
          </p:cNvPr>
          <p:cNvPicPr>
            <a:picLocks noChangeAspect="1"/>
          </p:cNvPicPr>
          <p:nvPr/>
        </p:nvPicPr>
        <p:blipFill rotWithShape="1">
          <a:blip r:embed="rId5"/>
          <a:srcRect l="2821" t="6074"/>
          <a:stretch/>
        </p:blipFill>
        <p:spPr>
          <a:xfrm>
            <a:off x="6264446" y="2571750"/>
            <a:ext cx="2330107" cy="1693274"/>
          </a:xfrm>
          <a:prstGeom prst="rect">
            <a:avLst/>
          </a:prstGeom>
          <a:ln w="12700">
            <a:solidFill>
              <a:schemeClr val="accent1">
                <a:shade val="50000"/>
              </a:schemeClr>
            </a:solidFill>
          </a:ln>
        </p:spPr>
      </p:pic>
      <p:sp>
        <p:nvSpPr>
          <p:cNvPr id="6" name="TextBox 5">
            <a:extLst>
              <a:ext uri="{FF2B5EF4-FFF2-40B4-BE49-F238E27FC236}">
                <a16:creationId xmlns:a16="http://schemas.microsoft.com/office/drawing/2014/main" id="{14B61166-089B-DEF5-9092-A4F74FF0CDC8}"/>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26992296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2A72B4-C534-472B-B29B-265D7F15E7A1}"/>
              </a:ext>
            </a:extLst>
          </p:cNvPr>
          <p:cNvSpPr>
            <a:spLocks noGrp="1"/>
          </p:cNvSpPr>
          <p:nvPr>
            <p:ph type="title"/>
          </p:nvPr>
        </p:nvSpPr>
        <p:spPr/>
        <p:txBody>
          <a:bodyPr>
            <a:normAutofit fontScale="90000"/>
          </a:bodyPr>
          <a:lstStyle/>
          <a:p>
            <a:r>
              <a:rPr lang="en-GB"/>
              <a:t>Business Architecture Guidelines – Techniques  09/11</a:t>
            </a:r>
          </a:p>
        </p:txBody>
      </p:sp>
      <p:sp>
        <p:nvSpPr>
          <p:cNvPr id="2" name="Footer Placeholder 1">
            <a:extLst>
              <a:ext uri="{FF2B5EF4-FFF2-40B4-BE49-F238E27FC236}">
                <a16:creationId xmlns:a16="http://schemas.microsoft.com/office/drawing/2014/main" id="{A6F3F6C6-3225-4C66-B23E-5F5259171D40}"/>
              </a:ext>
            </a:extLst>
          </p:cNvPr>
          <p:cNvSpPr>
            <a:spLocks noGrp="1"/>
          </p:cNvSpPr>
          <p:nvPr>
            <p:ph type="ftr" sz="quarter" idx="10"/>
          </p:nvPr>
        </p:nvSpPr>
        <p:spPr/>
        <p:txBody>
          <a:bodyPr/>
          <a:lstStyle/>
          <a:p>
            <a:r>
              <a:rPr lang="en-GB"/>
              <a:t>17/27</a:t>
            </a:r>
          </a:p>
        </p:txBody>
      </p:sp>
      <p:sp>
        <p:nvSpPr>
          <p:cNvPr id="4" name="Ref">
            <a:extLst>
              <a:ext uri="{FF2B5EF4-FFF2-40B4-BE49-F238E27FC236}">
                <a16:creationId xmlns:a16="http://schemas.microsoft.com/office/drawing/2014/main" id="{1B151C6E-CF31-49FB-AD4F-FA257215DC72}"/>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53 : §4.5.6</a:t>
            </a:r>
          </a:p>
        </p:txBody>
      </p:sp>
      <p:sp>
        <p:nvSpPr>
          <p:cNvPr id="7" name="TextBox 6">
            <a:extLst>
              <a:ext uri="{FF2B5EF4-FFF2-40B4-BE49-F238E27FC236}">
                <a16:creationId xmlns:a16="http://schemas.microsoft.com/office/drawing/2014/main" id="{DB2DC7EC-9B2D-4495-BDB2-EF0FA9EE95D4}"/>
              </a:ext>
            </a:extLst>
          </p:cNvPr>
          <p:cNvSpPr txBox="1"/>
          <p:nvPr/>
        </p:nvSpPr>
        <p:spPr>
          <a:xfrm>
            <a:off x="510306" y="671195"/>
            <a:ext cx="4629717" cy="4342214"/>
          </a:xfrm>
          <a:prstGeom prst="rect">
            <a:avLst/>
          </a:prstGeom>
          <a:noFill/>
        </p:spPr>
        <p:txBody>
          <a:bodyPr wrap="square">
            <a:spAutoFit/>
          </a:bodyPr>
          <a:lstStyle/>
          <a:p>
            <a:r>
              <a:rPr lang="en-GB" sz="1500" b="1"/>
              <a:t>Applying Information Maps</a:t>
            </a:r>
          </a:p>
          <a:p>
            <a:endParaRPr lang="en-GB" sz="800"/>
          </a:p>
          <a:p>
            <a:pPr marL="358775" indent="-214313">
              <a:spcBef>
                <a:spcPts val="200"/>
              </a:spcBef>
              <a:buFont typeface="Courier New" panose="02070309020205020404" pitchFamily="49" charset="0"/>
              <a:buChar char="o"/>
            </a:pPr>
            <a:r>
              <a:rPr lang="en-GB" sz="1350"/>
              <a:t>Characterizing information in the Business Architecture phase starts with the elements that matter most to the business such as: </a:t>
            </a:r>
          </a:p>
          <a:p>
            <a:pPr marL="715963" lvl="1" indent="-214313">
              <a:spcBef>
                <a:spcPts val="200"/>
              </a:spcBef>
              <a:buFont typeface="Arial" panose="020B0604020202020204" pitchFamily="34" charset="0"/>
              <a:buChar char="•"/>
            </a:pPr>
            <a:r>
              <a:rPr lang="en-GB" sz="1350"/>
              <a:t>Product</a:t>
            </a:r>
          </a:p>
          <a:p>
            <a:pPr marL="715963" lvl="1" indent="-214313">
              <a:spcBef>
                <a:spcPts val="200"/>
              </a:spcBef>
              <a:buFont typeface="Arial" panose="020B0604020202020204" pitchFamily="34" charset="0"/>
              <a:buChar char="•"/>
            </a:pPr>
            <a:r>
              <a:rPr lang="en-GB" sz="1350"/>
              <a:t>Customer</a:t>
            </a:r>
          </a:p>
          <a:p>
            <a:pPr marL="715963" lvl="1" indent="-214313">
              <a:spcBef>
                <a:spcPts val="200"/>
              </a:spcBef>
              <a:buFont typeface="Arial" panose="020B0604020202020204" pitchFamily="34" charset="0"/>
              <a:buChar char="•"/>
            </a:pPr>
            <a:r>
              <a:rPr lang="en-GB" sz="1350"/>
              <a:t>Factory, etc. </a:t>
            </a:r>
          </a:p>
          <a:p>
            <a:pPr marL="358775" lvl="1">
              <a:spcBef>
                <a:spcPts val="200"/>
              </a:spcBef>
            </a:pPr>
            <a:r>
              <a:rPr lang="en-GB" sz="1350"/>
              <a:t>and how it is described using business terms.</a:t>
            </a:r>
          </a:p>
          <a:p>
            <a:pPr marL="358775" indent="-214313">
              <a:spcBef>
                <a:spcPts val="200"/>
              </a:spcBef>
              <a:buFont typeface="Courier New" panose="02070309020205020404" pitchFamily="49" charset="0"/>
              <a:buChar char="o"/>
            </a:pPr>
            <a:r>
              <a:rPr lang="en-GB" sz="1350"/>
              <a:t>Domains of information can be derived from groupings or categories that the business terms fall into logically.</a:t>
            </a:r>
          </a:p>
          <a:p>
            <a:pPr marL="358775" indent="-214313">
              <a:spcBef>
                <a:spcPts val="200"/>
              </a:spcBef>
              <a:buFont typeface="Courier New" panose="02070309020205020404" pitchFamily="49" charset="0"/>
              <a:buChar char="o"/>
            </a:pPr>
            <a:r>
              <a:rPr lang="en-GB" sz="1350"/>
              <a:t>The most significant benefit then comes from building matrices between information and business capabilities.</a:t>
            </a:r>
          </a:p>
          <a:p>
            <a:pPr marL="358775" indent="-214313">
              <a:spcBef>
                <a:spcPts val="200"/>
              </a:spcBef>
              <a:buFont typeface="Courier New" panose="02070309020205020404" pitchFamily="49" charset="0"/>
              <a:buChar char="o"/>
            </a:pPr>
            <a:r>
              <a:rPr lang="en-GB" sz="1350"/>
              <a:t> The linkage between the information that matters most to the business and the business capabilities … is a key aspect of Business Architecture.</a:t>
            </a:r>
          </a:p>
          <a:p>
            <a:pPr marL="358775" indent="-214313">
              <a:spcBef>
                <a:spcPts val="200"/>
              </a:spcBef>
              <a:buFont typeface="Courier New" panose="02070309020205020404" pitchFamily="49" charset="0"/>
              <a:buChar char="o"/>
            </a:pPr>
            <a:r>
              <a:rPr lang="en-GB" sz="1350"/>
              <a:t>These information maps and relationships to business capabilities apply in later architecture phases on data characterization, applications, and infrastructure.</a:t>
            </a:r>
          </a:p>
        </p:txBody>
      </p:sp>
      <p:sp>
        <p:nvSpPr>
          <p:cNvPr id="8" name="TextBox 7">
            <a:extLst>
              <a:ext uri="{FF2B5EF4-FFF2-40B4-BE49-F238E27FC236}">
                <a16:creationId xmlns:a16="http://schemas.microsoft.com/office/drawing/2014/main" id="{9648CBD2-4875-4D52-87BA-FF997A27F41F}"/>
              </a:ext>
            </a:extLst>
          </p:cNvPr>
          <p:cNvSpPr txBox="1"/>
          <p:nvPr/>
        </p:nvSpPr>
        <p:spPr>
          <a:xfrm>
            <a:off x="5454181" y="4664819"/>
            <a:ext cx="2280794" cy="190437"/>
          </a:xfrm>
          <a:prstGeom prst="rect">
            <a:avLst/>
          </a:prstGeom>
          <a:noFill/>
        </p:spPr>
        <p:txBody>
          <a:bodyPr wrap="square">
            <a:spAutoFit/>
          </a:bodyPr>
          <a:lstStyle/>
          <a:p>
            <a:r>
              <a:rPr lang="en-GB" sz="525"/>
              <a:t>see the </a:t>
            </a:r>
            <a:r>
              <a:rPr lang="en-GB" sz="788"/>
              <a:t>TOGAF</a:t>
            </a:r>
            <a:r>
              <a:rPr lang="en-GB" sz="525"/>
              <a:t>® Series Guide: Information Mapping</a:t>
            </a:r>
          </a:p>
        </p:txBody>
      </p:sp>
      <p:pic>
        <p:nvPicPr>
          <p:cNvPr id="11" name="Picture 10">
            <a:extLst>
              <a:ext uri="{FF2B5EF4-FFF2-40B4-BE49-F238E27FC236}">
                <a16:creationId xmlns:a16="http://schemas.microsoft.com/office/drawing/2014/main" id="{2D057738-7A9F-4761-A61E-ADA6B68EA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8603" y="1088136"/>
            <a:ext cx="3565230" cy="2392523"/>
          </a:xfrm>
          <a:prstGeom prst="rect">
            <a:avLst/>
          </a:prstGeom>
          <a:ln w="15875">
            <a:solidFill>
              <a:schemeClr val="accent1">
                <a:shade val="50000"/>
              </a:schemeClr>
            </a:solidFill>
          </a:ln>
        </p:spPr>
      </p:pic>
      <p:sp>
        <p:nvSpPr>
          <p:cNvPr id="12" name="TextBox 11">
            <a:extLst>
              <a:ext uri="{FF2B5EF4-FFF2-40B4-BE49-F238E27FC236}">
                <a16:creationId xmlns:a16="http://schemas.microsoft.com/office/drawing/2014/main" id="{A00D5B3C-CDA9-4E5D-AD8E-997B6232FC50}"/>
              </a:ext>
            </a:extLst>
          </p:cNvPr>
          <p:cNvSpPr txBox="1"/>
          <p:nvPr/>
        </p:nvSpPr>
        <p:spPr>
          <a:xfrm>
            <a:off x="7993378" y="3347025"/>
            <a:ext cx="1114408" cy="173124"/>
          </a:xfrm>
          <a:prstGeom prst="rect">
            <a:avLst/>
          </a:prstGeom>
          <a:noFill/>
        </p:spPr>
        <p:txBody>
          <a:bodyPr wrap="none" rtlCol="0">
            <a:spAutoFit/>
          </a:bodyPr>
          <a:lstStyle/>
          <a:p>
            <a:pPr algn="l"/>
            <a:r>
              <a:rPr lang="en-GB" sz="675"/>
              <a:t>D. Dwayne Simpson</a:t>
            </a:r>
          </a:p>
        </p:txBody>
      </p:sp>
      <p:sp>
        <p:nvSpPr>
          <p:cNvPr id="3" name="TextBox 2">
            <a:extLst>
              <a:ext uri="{FF2B5EF4-FFF2-40B4-BE49-F238E27FC236}">
                <a16:creationId xmlns:a16="http://schemas.microsoft.com/office/drawing/2014/main" id="{A041A735-BFFD-7377-DB4B-3526A92EF9B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6" name="TextBox 5">
            <a:extLst>
              <a:ext uri="{FF2B5EF4-FFF2-40B4-BE49-F238E27FC236}">
                <a16:creationId xmlns:a16="http://schemas.microsoft.com/office/drawing/2014/main" id="{D2DE07D5-002A-BE2A-BD93-0EFAC2063F5E}"/>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33518163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0F7D85-043E-4371-B4C8-11E546A70E37}"/>
              </a:ext>
            </a:extLst>
          </p:cNvPr>
          <p:cNvSpPr>
            <a:spLocks noGrp="1"/>
          </p:cNvSpPr>
          <p:nvPr>
            <p:ph type="title"/>
          </p:nvPr>
        </p:nvSpPr>
        <p:spPr/>
        <p:txBody>
          <a:bodyPr>
            <a:normAutofit fontScale="90000"/>
          </a:bodyPr>
          <a:lstStyle/>
          <a:p>
            <a:r>
              <a:rPr lang="en-GB"/>
              <a:t>Business Architecture Guidelines – Techniques  10/11</a:t>
            </a:r>
          </a:p>
        </p:txBody>
      </p:sp>
      <p:sp>
        <p:nvSpPr>
          <p:cNvPr id="2" name="Footer Placeholder 1">
            <a:extLst>
              <a:ext uri="{FF2B5EF4-FFF2-40B4-BE49-F238E27FC236}">
                <a16:creationId xmlns:a16="http://schemas.microsoft.com/office/drawing/2014/main" id="{8E15E07A-8698-4C9C-9429-8FBD7CF7BC9E}"/>
              </a:ext>
            </a:extLst>
          </p:cNvPr>
          <p:cNvSpPr>
            <a:spLocks noGrp="1"/>
          </p:cNvSpPr>
          <p:nvPr>
            <p:ph type="ftr" sz="quarter" idx="10"/>
          </p:nvPr>
        </p:nvSpPr>
        <p:spPr/>
        <p:txBody>
          <a:bodyPr/>
          <a:lstStyle/>
          <a:p>
            <a:r>
              <a:rPr lang="en-GB"/>
              <a:t>18/27</a:t>
            </a:r>
          </a:p>
        </p:txBody>
      </p:sp>
      <p:sp>
        <p:nvSpPr>
          <p:cNvPr id="4" name="Ref">
            <a:extLst>
              <a:ext uri="{FF2B5EF4-FFF2-40B4-BE49-F238E27FC236}">
                <a16:creationId xmlns:a16="http://schemas.microsoft.com/office/drawing/2014/main" id="{D2BD809E-2895-4A3B-9D6A-B0F2D25DF3C5}"/>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53 : §4.5.7</a:t>
            </a:r>
          </a:p>
        </p:txBody>
      </p:sp>
      <p:sp>
        <p:nvSpPr>
          <p:cNvPr id="6" name="TextBox 5">
            <a:extLst>
              <a:ext uri="{FF2B5EF4-FFF2-40B4-BE49-F238E27FC236}">
                <a16:creationId xmlns:a16="http://schemas.microsoft.com/office/drawing/2014/main" id="{9C852C0A-43DF-4F1B-81DA-BF91D4AEA7E5}"/>
              </a:ext>
            </a:extLst>
          </p:cNvPr>
          <p:cNvSpPr txBox="1"/>
          <p:nvPr/>
        </p:nvSpPr>
        <p:spPr>
          <a:xfrm>
            <a:off x="507023" y="671640"/>
            <a:ext cx="8145193" cy="4189609"/>
          </a:xfrm>
          <a:prstGeom prst="rect">
            <a:avLst/>
          </a:prstGeom>
          <a:noFill/>
        </p:spPr>
        <p:txBody>
          <a:bodyPr wrap="square">
            <a:spAutoFit/>
          </a:bodyPr>
          <a:lstStyle/>
          <a:p>
            <a:r>
              <a:rPr lang="en-GB" sz="1500" b="1" dirty="0"/>
              <a:t>Applying Modelling Techniques</a:t>
            </a:r>
            <a:endParaRPr lang="en-GB" sz="750" b="1" dirty="0"/>
          </a:p>
          <a:p>
            <a:endParaRPr lang="en-GB" sz="450" dirty="0"/>
          </a:p>
          <a:p>
            <a:r>
              <a:rPr lang="en-GB" sz="1050" dirty="0"/>
              <a:t>The modelling and mapping techniques provided here are extensions that expand the operating model.</a:t>
            </a:r>
          </a:p>
          <a:p>
            <a:endParaRPr lang="en-GB" sz="1050" dirty="0"/>
          </a:p>
          <a:p>
            <a:r>
              <a:rPr lang="en-GB" sz="1050" dirty="0"/>
              <a:t>Additional techniques include:</a:t>
            </a:r>
          </a:p>
          <a:p>
            <a:pPr marL="266700" indent="-128588">
              <a:spcBef>
                <a:spcPts val="900"/>
              </a:spcBef>
              <a:buFont typeface="Courier New" panose="02070309020205020404" pitchFamily="49" charset="0"/>
              <a:buChar char="o"/>
            </a:pPr>
            <a:r>
              <a:rPr lang="en-GB" sz="1050" dirty="0"/>
              <a:t>Activity Models [Business Process Models] that describe:</a:t>
            </a:r>
          </a:p>
          <a:p>
            <a:pPr marL="471488" lvl="1" indent="-128588">
              <a:buFont typeface="Arial" panose="020B0604020202020204" pitchFamily="34" charset="0"/>
              <a:buChar char="•"/>
            </a:pPr>
            <a:r>
              <a:rPr lang="en-GB" sz="1050" dirty="0"/>
              <a:t>The enterprise’s business activities</a:t>
            </a:r>
          </a:p>
          <a:p>
            <a:pPr marL="471488" lvl="1" indent="-128588">
              <a:buFont typeface="Arial" panose="020B0604020202020204" pitchFamily="34" charset="0"/>
              <a:buChar char="•"/>
            </a:pPr>
            <a:r>
              <a:rPr lang="en-GB" sz="1050" dirty="0"/>
              <a:t>The data and/or information exchanged between activities (internal exchanges)</a:t>
            </a:r>
          </a:p>
          <a:p>
            <a:pPr marL="471488" lvl="1" indent="-128588">
              <a:buFont typeface="Arial" panose="020B0604020202020204" pitchFamily="34" charset="0"/>
              <a:buChar char="•"/>
            </a:pPr>
            <a:r>
              <a:rPr lang="en-GB" sz="1050" dirty="0"/>
              <a:t>The data and/or information exchanged with other activities that are outside the scope of the model (external exchanges)</a:t>
            </a:r>
          </a:p>
          <a:p>
            <a:pPr lvl="1"/>
            <a:r>
              <a:rPr lang="en-GB" sz="1050" dirty="0"/>
              <a:t>They capture Inputs, Controls, Outputs, and Mechanisms/Resources (ICOMs) of business activities e.g.: </a:t>
            </a:r>
          </a:p>
          <a:p>
            <a:pPr marL="471488" lvl="1" indent="-128588">
              <a:buFont typeface="Arial" panose="020B0604020202020204" pitchFamily="34" charset="0"/>
              <a:buChar char="•"/>
            </a:pPr>
            <a:r>
              <a:rPr lang="en-GB" sz="1050" dirty="0"/>
              <a:t>Integrated Computer Aided Manufacturing (ICAM) </a:t>
            </a:r>
            <a:r>
              <a:rPr lang="en-GB" sz="1050" dirty="0" err="1"/>
              <a:t>DEFinition</a:t>
            </a:r>
            <a:r>
              <a:rPr lang="en-GB" sz="1050" dirty="0"/>
              <a:t> (IDEF) </a:t>
            </a:r>
            <a:r>
              <a:rPr lang="en-GB" sz="1050" dirty="0" err="1"/>
              <a:t>modeling</a:t>
            </a:r>
            <a:r>
              <a:rPr lang="en-GB" sz="1050" dirty="0"/>
              <a:t> technique.</a:t>
            </a:r>
          </a:p>
          <a:p>
            <a:pPr marL="471488" lvl="1" indent="-128588">
              <a:buFont typeface="Arial" panose="020B0604020202020204" pitchFamily="34" charset="0"/>
              <a:buChar char="•"/>
            </a:pPr>
            <a:r>
              <a:rPr lang="en-GB" sz="1050" dirty="0"/>
              <a:t>Object Management Group (OMG)’s Business Process </a:t>
            </a:r>
            <a:r>
              <a:rPr lang="en-GB" sz="1050" dirty="0" err="1"/>
              <a:t>Modeling</a:t>
            </a:r>
            <a:r>
              <a:rPr lang="en-GB" sz="1050" dirty="0"/>
              <a:t> Notation™ (BPMN™).</a:t>
            </a:r>
          </a:p>
          <a:p>
            <a:pPr marL="266700" indent="-128588">
              <a:spcBef>
                <a:spcPts val="900"/>
              </a:spcBef>
              <a:buFont typeface="Courier New" panose="02070309020205020404" pitchFamily="49" charset="0"/>
              <a:buChar char="o"/>
            </a:pPr>
            <a:r>
              <a:rPr lang="en-GB" sz="1050" dirty="0"/>
              <a:t>Use-Case Models describe the business process of an enterprise in terms of:</a:t>
            </a:r>
          </a:p>
          <a:p>
            <a:pPr marL="471488" lvl="1" indent="-128588">
              <a:buFont typeface="Arial" panose="020B0604020202020204" pitchFamily="34" charset="0"/>
              <a:buChar char="•"/>
            </a:pPr>
            <a:r>
              <a:rPr lang="en-GB" sz="1050" dirty="0"/>
              <a:t>Use-cases and actors</a:t>
            </a:r>
          </a:p>
          <a:p>
            <a:pPr marL="471488" lvl="1" indent="-128588">
              <a:buFont typeface="Arial" panose="020B0604020202020204" pitchFamily="34" charset="0"/>
              <a:buChar char="•"/>
            </a:pPr>
            <a:r>
              <a:rPr lang="en-GB" sz="1050" dirty="0"/>
              <a:t>Processes </a:t>
            </a:r>
          </a:p>
          <a:p>
            <a:pPr marL="471488" lvl="1" indent="-128588">
              <a:buFont typeface="Arial" panose="020B0604020202020204" pitchFamily="34" charset="0"/>
              <a:buChar char="•"/>
            </a:pPr>
            <a:r>
              <a:rPr lang="en-GB" sz="1050" dirty="0"/>
              <a:t>Organizational participants</a:t>
            </a:r>
          </a:p>
          <a:p>
            <a:pPr marL="266700" indent="-128588">
              <a:spcBef>
                <a:spcPts val="900"/>
              </a:spcBef>
              <a:buFont typeface="Courier New" panose="02070309020205020404" pitchFamily="49" charset="0"/>
              <a:buChar char="o"/>
            </a:pPr>
            <a:r>
              <a:rPr lang="en-GB" sz="1050" dirty="0"/>
              <a:t>Logical Data Model [Class Model] describe:</a:t>
            </a:r>
          </a:p>
          <a:p>
            <a:pPr marL="471488" lvl="1" indent="-128588">
              <a:buFont typeface="Arial" panose="020B0604020202020204" pitchFamily="34" charset="0"/>
              <a:buChar char="•"/>
            </a:pPr>
            <a:r>
              <a:rPr lang="en-GB" sz="1050" dirty="0"/>
              <a:t>The entities</a:t>
            </a:r>
          </a:p>
          <a:p>
            <a:pPr marL="471488" lvl="1" indent="-128588">
              <a:buFont typeface="Arial" panose="020B0604020202020204" pitchFamily="34" charset="0"/>
              <a:buChar char="•"/>
            </a:pPr>
            <a:r>
              <a:rPr lang="en-GB" sz="1050" dirty="0"/>
              <a:t>Their attributes and the acceptable value for these attributes </a:t>
            </a:r>
          </a:p>
          <a:p>
            <a:pPr marL="471488" lvl="1" indent="-128588">
              <a:buFont typeface="Arial" panose="020B0604020202020204" pitchFamily="34" charset="0"/>
              <a:buChar char="•"/>
            </a:pPr>
            <a:r>
              <a:rPr lang="en-GB" sz="1050" dirty="0"/>
              <a:t>The relationships between the various entities</a:t>
            </a:r>
          </a:p>
          <a:p>
            <a:endParaRPr lang="en-GB" sz="525" dirty="0"/>
          </a:p>
          <a:p>
            <a:r>
              <a:rPr lang="en-GB" sz="1050" dirty="0"/>
              <a:t>Applications and information architects use the class diagram, Business Architects use the logical data model.</a:t>
            </a:r>
          </a:p>
          <a:p>
            <a:endParaRPr lang="en-GB" sz="1050" dirty="0"/>
          </a:p>
        </p:txBody>
      </p:sp>
      <p:sp>
        <p:nvSpPr>
          <p:cNvPr id="7" name="TextBox 6">
            <a:extLst>
              <a:ext uri="{FF2B5EF4-FFF2-40B4-BE49-F238E27FC236}">
                <a16:creationId xmlns:a16="http://schemas.microsoft.com/office/drawing/2014/main" id="{5EF33715-4022-4201-AD10-9B1242A3AC6E}"/>
              </a:ext>
            </a:extLst>
          </p:cNvPr>
          <p:cNvSpPr txBox="1"/>
          <p:nvPr/>
        </p:nvSpPr>
        <p:spPr>
          <a:xfrm>
            <a:off x="1931474" y="4608146"/>
            <a:ext cx="6588955" cy="190437"/>
          </a:xfrm>
          <a:prstGeom prst="rect">
            <a:avLst/>
          </a:prstGeom>
          <a:noFill/>
        </p:spPr>
        <p:txBody>
          <a:bodyPr wrap="square">
            <a:spAutoFit/>
          </a:bodyPr>
          <a:lstStyle/>
          <a:p>
            <a:r>
              <a:rPr lang="en-GB" sz="788"/>
              <a:t>*see </a:t>
            </a:r>
            <a:r>
              <a:rPr lang="en-GB" sz="788" i="1"/>
              <a:t>A Method for Identifying Process Re-Use Opportunities to Enhance the Operating Model</a:t>
            </a:r>
            <a:r>
              <a:rPr lang="en-GB" sz="788"/>
              <a:t>, M. de Vries et al.</a:t>
            </a:r>
          </a:p>
        </p:txBody>
      </p:sp>
      <p:pic>
        <p:nvPicPr>
          <p:cNvPr id="8" name="Picture 7">
            <a:extLst>
              <a:ext uri="{FF2B5EF4-FFF2-40B4-BE49-F238E27FC236}">
                <a16:creationId xmlns:a16="http://schemas.microsoft.com/office/drawing/2014/main" id="{87EB5A8D-57FE-56BB-838B-F7D37ED80F29}"/>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945878" y="3042983"/>
            <a:ext cx="3965242" cy="1210447"/>
          </a:xfrm>
          <a:prstGeom prst="rect">
            <a:avLst/>
          </a:prstGeom>
        </p:spPr>
      </p:pic>
      <p:sp>
        <p:nvSpPr>
          <p:cNvPr id="3" name="TextBox 2">
            <a:extLst>
              <a:ext uri="{FF2B5EF4-FFF2-40B4-BE49-F238E27FC236}">
                <a16:creationId xmlns:a16="http://schemas.microsoft.com/office/drawing/2014/main" id="{590C6CBD-6D6D-902B-6922-BD7959C433F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9" name="TextBox 8">
            <a:extLst>
              <a:ext uri="{FF2B5EF4-FFF2-40B4-BE49-F238E27FC236}">
                <a16:creationId xmlns:a16="http://schemas.microsoft.com/office/drawing/2014/main" id="{FB058046-58B7-03A8-970A-662F916EA250}"/>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22491025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0F7D85-043E-4371-B4C8-11E546A70E37}"/>
              </a:ext>
            </a:extLst>
          </p:cNvPr>
          <p:cNvSpPr>
            <a:spLocks noGrp="1"/>
          </p:cNvSpPr>
          <p:nvPr>
            <p:ph type="title"/>
          </p:nvPr>
        </p:nvSpPr>
        <p:spPr/>
        <p:txBody>
          <a:bodyPr>
            <a:normAutofit fontScale="90000"/>
          </a:bodyPr>
          <a:lstStyle/>
          <a:p>
            <a:r>
              <a:rPr lang="en-GB"/>
              <a:t>Business Architecture Guidelines – Techniques  11/11</a:t>
            </a:r>
          </a:p>
        </p:txBody>
      </p:sp>
      <p:sp>
        <p:nvSpPr>
          <p:cNvPr id="2" name="Footer Placeholder 1">
            <a:extLst>
              <a:ext uri="{FF2B5EF4-FFF2-40B4-BE49-F238E27FC236}">
                <a16:creationId xmlns:a16="http://schemas.microsoft.com/office/drawing/2014/main" id="{8E15E07A-8698-4C9C-9429-8FBD7CF7BC9E}"/>
              </a:ext>
            </a:extLst>
          </p:cNvPr>
          <p:cNvSpPr>
            <a:spLocks noGrp="1"/>
          </p:cNvSpPr>
          <p:nvPr>
            <p:ph type="ftr" sz="quarter" idx="10"/>
          </p:nvPr>
        </p:nvSpPr>
        <p:spPr/>
        <p:txBody>
          <a:bodyPr/>
          <a:lstStyle/>
          <a:p>
            <a:r>
              <a:rPr lang="en-GB"/>
              <a:t>19/27</a:t>
            </a:r>
          </a:p>
        </p:txBody>
      </p:sp>
      <p:sp>
        <p:nvSpPr>
          <p:cNvPr id="4" name="Ref">
            <a:extLst>
              <a:ext uri="{FF2B5EF4-FFF2-40B4-BE49-F238E27FC236}">
                <a16:creationId xmlns:a16="http://schemas.microsoft.com/office/drawing/2014/main" id="{D2BD809E-2895-4A3B-9D6A-B0F2D25DF3C5}"/>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55 : §4.5.8</a:t>
            </a:r>
          </a:p>
        </p:txBody>
      </p:sp>
      <p:sp>
        <p:nvSpPr>
          <p:cNvPr id="9" name="TextBox 8">
            <a:extLst>
              <a:ext uri="{FF2B5EF4-FFF2-40B4-BE49-F238E27FC236}">
                <a16:creationId xmlns:a16="http://schemas.microsoft.com/office/drawing/2014/main" id="{4D647202-1F5F-5B7F-E8DD-144F5FC8CBF9}"/>
              </a:ext>
            </a:extLst>
          </p:cNvPr>
          <p:cNvSpPr txBox="1"/>
          <p:nvPr/>
        </p:nvSpPr>
        <p:spPr>
          <a:xfrm>
            <a:off x="512765" y="668882"/>
            <a:ext cx="7315829" cy="2195473"/>
          </a:xfrm>
          <a:prstGeom prst="rect">
            <a:avLst/>
          </a:prstGeom>
          <a:noFill/>
        </p:spPr>
        <p:txBody>
          <a:bodyPr wrap="square">
            <a:spAutoFit/>
          </a:bodyPr>
          <a:lstStyle/>
          <a:p>
            <a:r>
              <a:rPr lang="en-GB" sz="1500" b="1"/>
              <a:t>Architecture Repository</a:t>
            </a:r>
          </a:p>
          <a:p>
            <a:endParaRPr lang="en-GB" sz="1050"/>
          </a:p>
          <a:p>
            <a:r>
              <a:rPr lang="en-GB" sz="1350"/>
              <a:t>What relevant Business Architecture resources are available from the Architecture Repository:</a:t>
            </a:r>
            <a:br>
              <a:rPr lang="en-GB" sz="1350"/>
            </a:br>
            <a:endParaRPr lang="en-GB" sz="1350"/>
          </a:p>
          <a:p>
            <a:pPr marL="358775" indent="-266700">
              <a:spcBef>
                <a:spcPts val="450"/>
              </a:spcBef>
              <a:buFont typeface="Courier New" panose="02070309020205020404" pitchFamily="49" charset="0"/>
              <a:buChar char="o"/>
            </a:pPr>
            <a:r>
              <a:rPr lang="en-GB" sz="1350"/>
              <a:t>Industry reference models relevant to the organization’s industry sector</a:t>
            </a:r>
          </a:p>
          <a:p>
            <a:pPr marL="358775" indent="-266700">
              <a:spcBef>
                <a:spcPts val="450"/>
              </a:spcBef>
              <a:buFont typeface="Courier New" panose="02070309020205020404" pitchFamily="49" charset="0"/>
              <a:buChar char="o"/>
            </a:pPr>
            <a:r>
              <a:rPr lang="en-GB" sz="1350"/>
              <a:t>Enterprise-speciﬁc Business Architecture views (capability maps, value stream maps, organization maps, etc.)</a:t>
            </a:r>
          </a:p>
          <a:p>
            <a:pPr marL="358775" indent="-266700">
              <a:spcBef>
                <a:spcPts val="450"/>
              </a:spcBef>
              <a:buFont typeface="Courier New" panose="02070309020205020404" pitchFamily="49" charset="0"/>
              <a:buChar char="o"/>
            </a:pPr>
            <a:r>
              <a:rPr lang="en-GB" sz="1350"/>
              <a:t>Enterprise-speciﬁc building blocks (process components, business rules, job descriptions, etc.)</a:t>
            </a:r>
          </a:p>
          <a:p>
            <a:pPr marL="358775" indent="-266700">
              <a:spcBef>
                <a:spcPts val="450"/>
              </a:spcBef>
              <a:buFont typeface="Courier New" panose="02070309020205020404" pitchFamily="49" charset="0"/>
              <a:buChar char="o"/>
            </a:pPr>
            <a:r>
              <a:rPr lang="en-GB" sz="1350"/>
              <a:t>Applicable standards</a:t>
            </a:r>
          </a:p>
        </p:txBody>
      </p:sp>
      <p:sp>
        <p:nvSpPr>
          <p:cNvPr id="3" name="TextBox 2">
            <a:extLst>
              <a:ext uri="{FF2B5EF4-FFF2-40B4-BE49-F238E27FC236}">
                <a16:creationId xmlns:a16="http://schemas.microsoft.com/office/drawing/2014/main" id="{C7B5D801-2624-91C7-E4A2-F793FE8DECD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26436685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01/02</a:t>
            </a:r>
          </a:p>
        </p:txBody>
      </p:sp>
      <p:sp>
        <p:nvSpPr>
          <p:cNvPr id="2" name="Footer Placeholder 1">
            <a:extLst>
              <a:ext uri="{FF2B5EF4-FFF2-40B4-BE49-F238E27FC236}">
                <a16:creationId xmlns:a16="http://schemas.microsoft.com/office/drawing/2014/main" id="{82F437CB-5DEB-4878-960F-70ED4BDCC180}"/>
              </a:ext>
            </a:extLst>
          </p:cNvPr>
          <p:cNvSpPr>
            <a:spLocks noGrp="1"/>
          </p:cNvSpPr>
          <p:nvPr>
            <p:ph type="ftr" sz="quarter" idx="10"/>
          </p:nvPr>
        </p:nvSpPr>
        <p:spPr>
          <a:xfrm>
            <a:off x="6993807" y="4855409"/>
            <a:ext cx="688471" cy="273844"/>
          </a:xfrm>
        </p:spPr>
        <p:txBody>
          <a:bodyPr/>
          <a:lstStyle/>
          <a:p>
            <a:r>
              <a:rPr lang="en-GB"/>
              <a:t>13/44</a:t>
            </a:r>
          </a:p>
        </p:txBody>
      </p:sp>
      <p:graphicFrame>
        <p:nvGraphicFramePr>
          <p:cNvPr id="7" name="Table 9">
            <a:extLst>
              <a:ext uri="{FF2B5EF4-FFF2-40B4-BE49-F238E27FC236}">
                <a16:creationId xmlns:a16="http://schemas.microsoft.com/office/drawing/2014/main" id="{0BFC1C23-57D6-42C3-B2B8-D07D85C42792}"/>
              </a:ext>
            </a:extLst>
          </p:cNvPr>
          <p:cNvGraphicFramePr>
            <a:graphicFrameLocks noGrp="1"/>
          </p:cNvGraphicFramePr>
          <p:nvPr/>
        </p:nvGraphicFramePr>
        <p:xfrm>
          <a:off x="218145" y="666118"/>
          <a:ext cx="8707711" cy="3997241"/>
        </p:xfrm>
        <a:graphic>
          <a:graphicData uri="http://schemas.openxmlformats.org/drawingml/2006/table">
            <a:tbl>
              <a:tblPr firstRow="1" bandRow="1">
                <a:tableStyleId>{B301B821-A1FF-4177-AEE7-76D212191A09}</a:tableStyleId>
              </a:tblPr>
              <a:tblGrid>
                <a:gridCol w="3474453">
                  <a:extLst>
                    <a:ext uri="{9D8B030D-6E8A-4147-A177-3AD203B41FA5}">
                      <a16:colId xmlns:a16="http://schemas.microsoft.com/office/drawing/2014/main" val="1348414937"/>
                    </a:ext>
                  </a:extLst>
                </a:gridCol>
                <a:gridCol w="2330687">
                  <a:extLst>
                    <a:ext uri="{9D8B030D-6E8A-4147-A177-3AD203B41FA5}">
                      <a16:colId xmlns:a16="http://schemas.microsoft.com/office/drawing/2014/main" val="291705685"/>
                    </a:ext>
                  </a:extLst>
                </a:gridCol>
                <a:gridCol w="2902571">
                  <a:extLst>
                    <a:ext uri="{9D8B030D-6E8A-4147-A177-3AD203B41FA5}">
                      <a16:colId xmlns:a16="http://schemas.microsoft.com/office/drawing/2014/main" val="2530141826"/>
                    </a:ext>
                  </a:extLst>
                </a:gridCol>
              </a:tblGrid>
              <a:tr h="219626">
                <a:tc>
                  <a:txBody>
                    <a:bodyPr/>
                    <a:lstStyle/>
                    <a:p>
                      <a:pPr algn="ctr"/>
                      <a:r>
                        <a:rPr lang="en-GB" sz="800"/>
                        <a:t>Objectives</a:t>
                      </a:r>
                    </a:p>
                  </a:txBody>
                  <a:tcPr marL="0" marR="0" marT="0" marB="0" anchor="ctr"/>
                </a:tc>
                <a:tc gridSpan="2">
                  <a:txBody>
                    <a:bodyPr/>
                    <a:lstStyle/>
                    <a:p>
                      <a:pPr algn="ctr"/>
                      <a:r>
                        <a:rPr lang="en-GB" sz="1100"/>
                        <a:t>PHASE B  -  at-a-glance</a:t>
                      </a:r>
                    </a:p>
                  </a:txBody>
                  <a:tcPr marL="0" marR="0" marT="0" marB="0" anchor="ctr"/>
                </a:tc>
                <a:tc hMerge="1">
                  <a:txBody>
                    <a:bodyPr/>
                    <a:lstStyle/>
                    <a:p>
                      <a:endParaRPr lang="en-GB" sz="1100"/>
                    </a:p>
                  </a:txBody>
                  <a:tcPr/>
                </a:tc>
                <a:extLst>
                  <a:ext uri="{0D108BD9-81ED-4DB2-BD59-A6C34878D82A}">
                    <a16:rowId xmlns:a16="http://schemas.microsoft.com/office/drawing/2014/main" val="3820793832"/>
                  </a:ext>
                </a:extLst>
              </a:tr>
              <a:tr h="428625">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800" b="0" u="none" strike="noStrike" cap="none" normalizeH="0" baseline="0">
                          <a:ln>
                            <a:noFill/>
                          </a:ln>
                          <a:solidFill>
                            <a:schemeClr val="tx1"/>
                          </a:solidFill>
                          <a:effectLst/>
                        </a:rPr>
                        <a:t>Develop the Target Business Architecture that describes how the enterprise needs to operate to achieve the business goals, and respond to the strategic drivers set out in the Architecture Vision in a way that addresses the Statement of Architecture Work and stakeholder concerns. Identify candidate Architecture Roadmap components based upon gaps between the Baseline and Target Business Architectures.</a:t>
                      </a:r>
                      <a:endParaRPr lang="en-GB" sz="800">
                        <a:latin typeface="Calibri" panose="020F0502020204030204" pitchFamily="34" charset="0"/>
                      </a:endParaRPr>
                    </a:p>
                  </a:txBody>
                  <a:tcPr marL="68580" marR="68580" marT="34290" marB="34290"/>
                </a:tc>
                <a:tc hMerge="1">
                  <a:txBody>
                    <a:bodyPr/>
                    <a:lstStyle/>
                    <a:p>
                      <a:endParaRPr lang="en-GB" sz="1100"/>
                    </a:p>
                  </a:txBody>
                  <a:tcPr/>
                </a:tc>
                <a:tc hMerge="1">
                  <a:txBody>
                    <a:bodyPr/>
                    <a:lstStyle/>
                    <a:p>
                      <a:endParaRPr lang="en-GB" sz="1100"/>
                    </a:p>
                  </a:txBody>
                  <a:tcPr/>
                </a:tc>
                <a:extLst>
                  <a:ext uri="{0D108BD9-81ED-4DB2-BD59-A6C34878D82A}">
                    <a16:rowId xmlns:a16="http://schemas.microsoft.com/office/drawing/2014/main" val="165059406"/>
                  </a:ext>
                </a:extLst>
              </a:tr>
              <a:tr h="137160">
                <a:tc>
                  <a:txBody>
                    <a:bodyPr/>
                    <a:lstStyle/>
                    <a:p>
                      <a:pPr algn="ctr"/>
                      <a:r>
                        <a:rPr lang="en-GB" sz="900" b="1"/>
                        <a:t>Inputs</a:t>
                      </a:r>
                    </a:p>
                  </a:txBody>
                  <a:tcPr marL="0" marR="0" marT="0" marB="0"/>
                </a:tc>
                <a:tc>
                  <a:txBody>
                    <a:bodyPr/>
                    <a:lstStyle/>
                    <a:p>
                      <a:pPr algn="ctr"/>
                      <a:r>
                        <a:rPr lang="en-GB" sz="900" b="1"/>
                        <a:t>Steps</a:t>
                      </a:r>
                    </a:p>
                  </a:txBody>
                  <a:tcPr marL="0" marR="0" marT="0" marB="0"/>
                </a:tc>
                <a:tc>
                  <a:txBody>
                    <a:bodyPr/>
                    <a:lstStyle/>
                    <a:p>
                      <a:pPr algn="ctr"/>
                      <a:r>
                        <a:rPr lang="en-GB" sz="900" b="1"/>
                        <a:t>Outputs</a:t>
                      </a:r>
                    </a:p>
                  </a:txBody>
                  <a:tcPr marL="0" marR="0" marT="0" marB="0"/>
                </a:tc>
                <a:extLst>
                  <a:ext uri="{0D108BD9-81ED-4DB2-BD59-A6C34878D82A}">
                    <a16:rowId xmlns:a16="http://schemas.microsoft.com/office/drawing/2014/main" val="4249306996"/>
                  </a:ext>
                </a:extLst>
              </a:tr>
              <a:tr h="3211830">
                <a:tc>
                  <a:txBody>
                    <a:bodyPr/>
                    <a:lstStyle/>
                    <a:p>
                      <a:pPr marL="171450" indent="-171450">
                        <a:buFont typeface="Wingdings" panose="05000000000000000000" pitchFamily="2" charset="2"/>
                        <a:buChar char="q"/>
                      </a:pPr>
                      <a:r>
                        <a:rPr lang="en-GB" sz="800"/>
                        <a:t>Request for Architecture Work</a:t>
                      </a:r>
                    </a:p>
                    <a:p>
                      <a:pPr marL="171450" indent="-171450">
                        <a:buFont typeface="Wingdings" panose="05000000000000000000" pitchFamily="2" charset="2"/>
                        <a:buChar char="q"/>
                      </a:pPr>
                      <a:r>
                        <a:rPr lang="en-GB" sz="800"/>
                        <a:t>Business principles, business goals, and business drivers</a:t>
                      </a:r>
                    </a:p>
                    <a:p>
                      <a:pPr marL="171450" indent="-171450">
                        <a:buFont typeface="Wingdings" panose="05000000000000000000" pitchFamily="2" charset="2"/>
                        <a:buChar char="q"/>
                      </a:pPr>
                      <a:r>
                        <a:rPr lang="en-GB" sz="800"/>
                        <a:t>Capability Assessment</a:t>
                      </a:r>
                    </a:p>
                    <a:p>
                      <a:pPr marL="171450" indent="-171450">
                        <a:buFont typeface="Wingdings" panose="05000000000000000000" pitchFamily="2" charset="2"/>
                        <a:buChar char="q"/>
                      </a:pPr>
                      <a:r>
                        <a:rPr lang="en-GB" sz="800"/>
                        <a:t>Communications Plan</a:t>
                      </a:r>
                    </a:p>
                    <a:p>
                      <a:pPr marL="171450" indent="-171450">
                        <a:buFont typeface="Wingdings" panose="05000000000000000000" pitchFamily="2" charset="2"/>
                        <a:buChar char="q"/>
                      </a:pPr>
                      <a:r>
                        <a:rPr lang="en-GB" sz="800"/>
                        <a:t>Organizational Model for Enterprise Architecture</a:t>
                      </a:r>
                    </a:p>
                    <a:p>
                      <a:pPr marL="171450" indent="-171450">
                        <a:buFont typeface="Wingdings" panose="05000000000000000000" pitchFamily="2" charset="2"/>
                        <a:buChar char="q"/>
                      </a:pPr>
                      <a:r>
                        <a:rPr lang="en-GB" sz="800"/>
                        <a:t>Tailored Architecture Framework</a:t>
                      </a:r>
                    </a:p>
                    <a:p>
                      <a:pPr marL="171450" indent="-171450">
                        <a:buFont typeface="Wingdings" panose="05000000000000000000" pitchFamily="2" charset="2"/>
                        <a:buChar char="q"/>
                      </a:pPr>
                      <a:r>
                        <a:rPr lang="en-GB" sz="800"/>
                        <a:t>Approved Statement of Architecture Work</a:t>
                      </a:r>
                    </a:p>
                    <a:p>
                      <a:pPr marL="171450" indent="-171450">
                        <a:buFont typeface="Wingdings" panose="05000000000000000000" pitchFamily="2" charset="2"/>
                        <a:buChar char="q"/>
                      </a:pPr>
                      <a:r>
                        <a:rPr lang="en-GB" sz="800"/>
                        <a:t>Architecture Principles, including business principles, when pre-existing</a:t>
                      </a:r>
                    </a:p>
                    <a:p>
                      <a:pPr marL="171450" indent="-171450">
                        <a:buFont typeface="Wingdings" panose="05000000000000000000" pitchFamily="2" charset="2"/>
                        <a:buChar char="q"/>
                      </a:pPr>
                      <a:r>
                        <a:rPr lang="en-GB" sz="800"/>
                        <a:t>Enterprise Continuum</a:t>
                      </a:r>
                    </a:p>
                    <a:p>
                      <a:pPr marL="171450" indent="-171450">
                        <a:buFont typeface="Wingdings" panose="05000000000000000000" pitchFamily="2" charset="2"/>
                        <a:buChar char="q"/>
                      </a:pPr>
                      <a:r>
                        <a:rPr lang="en-GB" sz="800"/>
                        <a:t>Architecture Repository</a:t>
                      </a:r>
                    </a:p>
                    <a:p>
                      <a:pPr marL="171450" indent="-171450">
                        <a:buFont typeface="Wingdings" panose="05000000000000000000" pitchFamily="2" charset="2"/>
                        <a:buChar char="q"/>
                      </a:pPr>
                      <a:r>
                        <a:rPr lang="en-GB" sz="800"/>
                        <a:t>Architecture Vision, including:</a:t>
                      </a:r>
                    </a:p>
                    <a:p>
                      <a:pPr marL="365760" indent="-182880">
                        <a:buFont typeface="Wingdings" panose="05000000000000000000" pitchFamily="2" charset="2"/>
                        <a:buChar char="v"/>
                      </a:pPr>
                      <a:r>
                        <a:rPr lang="en-GB" sz="800"/>
                        <a:t>Refined key high-level stakeholder requirements</a:t>
                      </a:r>
                    </a:p>
                    <a:p>
                      <a:pPr marL="171450" indent="-171450">
                        <a:buFont typeface="Wingdings" panose="05000000000000000000" pitchFamily="2" charset="2"/>
                        <a:buChar char="q"/>
                      </a:pPr>
                      <a:r>
                        <a:rPr lang="en-GB" sz="800"/>
                        <a:t>Draft Architecture Definition Document, including:</a:t>
                      </a:r>
                    </a:p>
                    <a:p>
                      <a:pPr marL="365760" indent="-182880">
                        <a:buFont typeface="Wingdings" panose="05000000000000000000" pitchFamily="2" charset="2"/>
                        <a:buChar char="v"/>
                      </a:pPr>
                      <a:r>
                        <a:rPr lang="en-GB" sz="800"/>
                        <a:t>Baseline Business Architecture (high-level)</a:t>
                      </a:r>
                    </a:p>
                    <a:p>
                      <a:pPr marL="365760" indent="-182880">
                        <a:buFont typeface="Wingdings" panose="05000000000000000000" pitchFamily="2" charset="2"/>
                        <a:buChar char="v"/>
                      </a:pPr>
                      <a:r>
                        <a:rPr lang="en-GB" sz="800"/>
                        <a:t>Baseline Data Architecture (high-level)</a:t>
                      </a:r>
                    </a:p>
                    <a:p>
                      <a:pPr marL="365760" indent="-182880">
                        <a:buFont typeface="Wingdings" panose="05000000000000000000" pitchFamily="2" charset="2"/>
                        <a:buChar char="v"/>
                      </a:pPr>
                      <a:r>
                        <a:rPr lang="en-GB" sz="800"/>
                        <a:t>Baseline Application Architecture (high-level)</a:t>
                      </a:r>
                    </a:p>
                    <a:p>
                      <a:pPr marL="365760" indent="-182880">
                        <a:buFont typeface="Wingdings" panose="05000000000000000000" pitchFamily="2" charset="2"/>
                        <a:buChar char="v"/>
                      </a:pPr>
                      <a:r>
                        <a:rPr lang="en-GB" sz="800"/>
                        <a:t>Baseline Technology Architecture (high-level)</a:t>
                      </a:r>
                    </a:p>
                    <a:p>
                      <a:pPr marL="365760" indent="-182880">
                        <a:buFont typeface="Wingdings" panose="05000000000000000000" pitchFamily="2" charset="2"/>
                        <a:buChar char="v"/>
                      </a:pPr>
                      <a:r>
                        <a:rPr lang="en-GB" sz="800"/>
                        <a:t>Target Business Architecture (high-level)</a:t>
                      </a:r>
                    </a:p>
                    <a:p>
                      <a:pPr marL="365760" indent="-182880">
                        <a:buFont typeface="Wingdings" panose="05000000000000000000" pitchFamily="2" charset="2"/>
                        <a:buChar char="v"/>
                      </a:pPr>
                      <a:r>
                        <a:rPr lang="en-GB" sz="800"/>
                        <a:t>Target Data Architecture (high-level)</a:t>
                      </a:r>
                    </a:p>
                    <a:p>
                      <a:pPr marL="365760" indent="-182880">
                        <a:buFont typeface="Wingdings" panose="05000000000000000000" pitchFamily="2" charset="2"/>
                        <a:buChar char="v"/>
                      </a:pPr>
                      <a:r>
                        <a:rPr lang="en-GB" sz="800"/>
                        <a:t>Target Application Architecture (high-level)</a:t>
                      </a:r>
                    </a:p>
                    <a:p>
                      <a:pPr marL="365760" indent="-182880">
                        <a:buFont typeface="Wingdings" panose="05000000000000000000" pitchFamily="2" charset="2"/>
                        <a:buChar char="v"/>
                      </a:pPr>
                      <a:r>
                        <a:rPr lang="en-GB" sz="800"/>
                        <a:t>Target Technology Architecture (high-level)</a:t>
                      </a:r>
                    </a:p>
                  </a:txBody>
                  <a:tcPr marL="68580" marR="68580" marT="34290" marB="34290"/>
                </a:tc>
                <a:tc>
                  <a:txBody>
                    <a:bodyPr/>
                    <a:lstStyle/>
                    <a:p>
                      <a:pPr marL="171450" indent="-171450">
                        <a:buFont typeface="Wingdings" panose="05000000000000000000" pitchFamily="2" charset="2"/>
                        <a:buChar char="q"/>
                      </a:pPr>
                      <a:r>
                        <a:rPr lang="en-GB" sz="800"/>
                        <a:t>Select reference models, viewpoints, and tools</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Develop Baseline Business Architecture Description </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Develop Target Business Architecture Description </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Perform Gap Analysis </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Define candidate roadmap components </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Resolve impacts across the Architecture Landscape </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Conduct formal stakeholder review</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Finalize the Business Architecture</a:t>
                      </a:r>
                    </a:p>
                    <a:p>
                      <a:pPr marL="171450" indent="-171450">
                        <a:buFont typeface="Wingdings" panose="05000000000000000000" pitchFamily="2" charset="2"/>
                        <a:buChar char="q"/>
                      </a:pPr>
                      <a:endParaRPr lang="en-GB" sz="800"/>
                    </a:p>
                    <a:p>
                      <a:pPr marL="171450" indent="-171450">
                        <a:buFont typeface="Wingdings" panose="05000000000000000000" pitchFamily="2" charset="2"/>
                        <a:buChar char="q"/>
                      </a:pPr>
                      <a:r>
                        <a:rPr lang="en-GB" sz="800"/>
                        <a:t>Create Architecture Definition Document</a:t>
                      </a:r>
                    </a:p>
                  </a:txBody>
                  <a:tcPr marL="68580" marR="68580" marT="34290" marB="34290"/>
                </a:tc>
                <a:tc>
                  <a:txBody>
                    <a:bodyPr/>
                    <a:lstStyle/>
                    <a:p>
                      <a:pPr marL="171450" indent="-171450">
                        <a:buFont typeface="Wingdings" panose="05000000000000000000" pitchFamily="2" charset="2"/>
                        <a:buChar char="q"/>
                      </a:pPr>
                      <a:r>
                        <a:rPr lang="en-GB" sz="800"/>
                        <a:t>Statement of Architecture Work, updated if necessary</a:t>
                      </a:r>
                    </a:p>
                    <a:p>
                      <a:pPr marL="171450" indent="-171450">
                        <a:buFont typeface="Wingdings" panose="05000000000000000000" pitchFamily="2" charset="2"/>
                        <a:buChar char="q"/>
                      </a:pPr>
                      <a:r>
                        <a:rPr lang="en-GB" sz="800"/>
                        <a:t>Validated business principles, business goals, and business drivers</a:t>
                      </a:r>
                    </a:p>
                    <a:p>
                      <a:pPr marL="171450" indent="-171450">
                        <a:buFont typeface="Wingdings" panose="05000000000000000000" pitchFamily="2" charset="2"/>
                        <a:buChar char="q"/>
                      </a:pPr>
                      <a:r>
                        <a:rPr lang="en-GB" sz="800"/>
                        <a:t>Refined and updated Architecture Principles, if applicable</a:t>
                      </a:r>
                    </a:p>
                    <a:p>
                      <a:pPr marL="171450" indent="-171450">
                        <a:buFont typeface="Wingdings" panose="05000000000000000000" pitchFamily="2" charset="2"/>
                        <a:buChar char="q"/>
                      </a:pPr>
                      <a:r>
                        <a:rPr lang="en-GB" sz="800"/>
                        <a:t>Draft Architecture Definition Document containing content updates:</a:t>
                      </a:r>
                    </a:p>
                    <a:p>
                      <a:pPr marL="365760" indent="-182880">
                        <a:buFont typeface="Wingdings" panose="05000000000000000000" pitchFamily="2" charset="2"/>
                        <a:buChar char="v"/>
                      </a:pPr>
                      <a:r>
                        <a:rPr lang="en-GB" sz="800"/>
                        <a:t>Baseline Business Architecture (detailed), if appropriate</a:t>
                      </a:r>
                    </a:p>
                    <a:p>
                      <a:pPr marL="365760" indent="-182880">
                        <a:buFont typeface="Wingdings" panose="05000000000000000000" pitchFamily="2" charset="2"/>
                        <a:buChar char="v"/>
                      </a:pPr>
                      <a:r>
                        <a:rPr lang="en-GB" sz="800"/>
                        <a:t>Target Business Architecture (detailed with Business Capabilities, Value Streams, and Organization Map as core artifacts)</a:t>
                      </a:r>
                    </a:p>
                    <a:p>
                      <a:pPr marL="365760" indent="-182880">
                        <a:buFont typeface="Wingdings" panose="05000000000000000000" pitchFamily="2" charset="2"/>
                        <a:buChar char="v"/>
                      </a:pPr>
                      <a:r>
                        <a:rPr lang="en-GB" sz="800"/>
                        <a:t>Views corresponding to selected viewpoints addressing key stakeholder concerns</a:t>
                      </a:r>
                    </a:p>
                    <a:p>
                      <a:pPr marL="171450" indent="-171450">
                        <a:buFont typeface="Wingdings" panose="05000000000000000000" pitchFamily="2" charset="2"/>
                        <a:buChar char="q"/>
                      </a:pPr>
                      <a:r>
                        <a:rPr lang="en-GB" sz="800"/>
                        <a:t>Draft Architecture Requirements Specification including content updates:</a:t>
                      </a:r>
                    </a:p>
                    <a:p>
                      <a:pPr marL="365760" indent="-182880">
                        <a:buFont typeface="Wingdings" panose="05000000000000000000" pitchFamily="2" charset="2"/>
                        <a:buChar char="v"/>
                      </a:pPr>
                      <a:r>
                        <a:rPr lang="en-GB" sz="800"/>
                        <a:t>Gap Analysis results</a:t>
                      </a:r>
                    </a:p>
                    <a:p>
                      <a:pPr marL="365760" indent="-182880">
                        <a:buFont typeface="Wingdings" panose="05000000000000000000" pitchFamily="2" charset="2"/>
                        <a:buChar char="v"/>
                      </a:pPr>
                      <a:r>
                        <a:rPr lang="en-GB" sz="800"/>
                        <a:t>Technical requirements</a:t>
                      </a:r>
                    </a:p>
                    <a:p>
                      <a:pPr marL="365760" indent="-182880">
                        <a:buFont typeface="Wingdings" panose="05000000000000000000" pitchFamily="2" charset="2"/>
                        <a:buChar char="v"/>
                      </a:pPr>
                      <a:r>
                        <a:rPr lang="en-GB" sz="800"/>
                        <a:t>Updated business requirements</a:t>
                      </a:r>
                    </a:p>
                    <a:p>
                      <a:pPr marL="171450" indent="-171450">
                        <a:buFont typeface="Wingdings" panose="05000000000000000000" pitchFamily="2" charset="2"/>
                        <a:buChar char="q"/>
                      </a:pPr>
                      <a:r>
                        <a:rPr lang="en-GB" sz="800"/>
                        <a:t>Business Architecture components of an Architecture Roadmap</a:t>
                      </a:r>
                    </a:p>
                    <a:p>
                      <a:endParaRPr lang="en-GB" sz="800"/>
                    </a:p>
                  </a:txBody>
                  <a:tcPr marL="68580" marR="68580" marT="34290" marB="34290"/>
                </a:tc>
                <a:extLst>
                  <a:ext uri="{0D108BD9-81ED-4DB2-BD59-A6C34878D82A}">
                    <a16:rowId xmlns:a16="http://schemas.microsoft.com/office/drawing/2014/main" val="193276978"/>
                  </a:ext>
                </a:extLst>
              </a:tr>
            </a:tbl>
          </a:graphicData>
        </a:graphic>
      </p:graphicFrame>
      <p:sp>
        <p:nvSpPr>
          <p:cNvPr id="3" name="Ref">
            <a:extLst>
              <a:ext uri="{FF2B5EF4-FFF2-40B4-BE49-F238E27FC236}">
                <a16:creationId xmlns:a16="http://schemas.microsoft.com/office/drawing/2014/main" id="{302B0B57-923B-830A-4C62-D399071C57B7}"/>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r>
              <a:rPr lang="en-GB" sz="600">
                <a:solidFill>
                  <a:schemeClr val="bg1"/>
                </a:solidFill>
              </a:rPr>
              <a:t> </a:t>
            </a:r>
            <a:endParaRPr lang="en-GB" sz="675">
              <a:solidFill>
                <a:schemeClr val="bg1"/>
              </a:solidFill>
              <a:latin typeface="Calibri" panose="020F0502020204030204" pitchFamily="34" charset="0"/>
            </a:endParaRPr>
          </a:p>
        </p:txBody>
      </p:sp>
      <p:pic>
        <p:nvPicPr>
          <p:cNvPr id="6" name="Picture 5">
            <a:extLst>
              <a:ext uri="{FF2B5EF4-FFF2-40B4-BE49-F238E27FC236}">
                <a16:creationId xmlns:a16="http://schemas.microsoft.com/office/drawing/2014/main" id="{0517F4DA-FB16-C0DA-7C72-DECEA77E4FE6}"/>
              </a:ext>
            </a:extLst>
          </p:cNvPr>
          <p:cNvPicPr>
            <a:picLocks noChangeAspect="1"/>
          </p:cNvPicPr>
          <p:nvPr/>
        </p:nvPicPr>
        <p:blipFill>
          <a:blip r:embed="rId3"/>
          <a:stretch>
            <a:fillRect/>
          </a:stretch>
        </p:blipFill>
        <p:spPr>
          <a:xfrm>
            <a:off x="8853926" y="165694"/>
            <a:ext cx="135294" cy="97200"/>
          </a:xfrm>
          <a:prstGeom prst="rect">
            <a:avLst/>
          </a:prstGeom>
        </p:spPr>
      </p:pic>
      <p:sp>
        <p:nvSpPr>
          <p:cNvPr id="4" name="TextBox 3">
            <a:extLst>
              <a:ext uri="{FF2B5EF4-FFF2-40B4-BE49-F238E27FC236}">
                <a16:creationId xmlns:a16="http://schemas.microsoft.com/office/drawing/2014/main" id="{302001D8-9487-5D8B-1025-68F6D790134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31642588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02/02</a:t>
            </a:r>
          </a:p>
        </p:txBody>
      </p:sp>
      <p:sp>
        <p:nvSpPr>
          <p:cNvPr id="2" name="Footer Placeholder 1">
            <a:extLst>
              <a:ext uri="{FF2B5EF4-FFF2-40B4-BE49-F238E27FC236}">
                <a16:creationId xmlns:a16="http://schemas.microsoft.com/office/drawing/2014/main" id="{82F437CB-5DEB-4878-960F-70ED4BDCC180}"/>
              </a:ext>
            </a:extLst>
          </p:cNvPr>
          <p:cNvSpPr>
            <a:spLocks noGrp="1"/>
          </p:cNvSpPr>
          <p:nvPr>
            <p:ph type="ftr" sz="quarter" idx="10"/>
          </p:nvPr>
        </p:nvSpPr>
        <p:spPr>
          <a:xfrm>
            <a:off x="6993807" y="4855409"/>
            <a:ext cx="688471" cy="273844"/>
          </a:xfrm>
        </p:spPr>
        <p:txBody>
          <a:bodyPr/>
          <a:lstStyle/>
          <a:p>
            <a:r>
              <a:rPr lang="en-GB"/>
              <a:t>14/44</a:t>
            </a:r>
          </a:p>
        </p:txBody>
      </p:sp>
      <p:pic>
        <p:nvPicPr>
          <p:cNvPr id="10" name="Picture 9">
            <a:extLst>
              <a:ext uri="{FF2B5EF4-FFF2-40B4-BE49-F238E27FC236}">
                <a16:creationId xmlns:a16="http://schemas.microsoft.com/office/drawing/2014/main" id="{1D3A31A9-ED9D-4166-95DD-0D55C093F3C4}"/>
              </a:ext>
            </a:extLst>
          </p:cNvPr>
          <p:cNvPicPr>
            <a:picLocks noChangeAspect="1"/>
          </p:cNvPicPr>
          <p:nvPr/>
        </p:nvPicPr>
        <p:blipFill>
          <a:blip r:embed="rId3"/>
          <a:stretch>
            <a:fillRect/>
          </a:stretch>
        </p:blipFill>
        <p:spPr>
          <a:xfrm>
            <a:off x="85214" y="1143511"/>
            <a:ext cx="2938910" cy="2626384"/>
          </a:xfrm>
          <a:prstGeom prst="rect">
            <a:avLst/>
          </a:prstGeom>
        </p:spPr>
      </p:pic>
      <p:sp>
        <p:nvSpPr>
          <p:cNvPr id="15" name="Ref">
            <a:extLst>
              <a:ext uri="{FF2B5EF4-FFF2-40B4-BE49-F238E27FC236}">
                <a16:creationId xmlns:a16="http://schemas.microsoft.com/office/drawing/2014/main" id="{BDE80E8D-D98C-641F-9444-5099F3F83933}"/>
              </a:ext>
            </a:extLst>
          </p:cNvPr>
          <p:cNvSpPr txBox="1"/>
          <p:nvPr/>
        </p:nvSpPr>
        <p:spPr>
          <a:xfrm>
            <a:off x="2190750" y="4827975"/>
            <a:ext cx="47625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r>
              <a:rPr lang="en-GB" sz="600">
                <a:solidFill>
                  <a:schemeClr val="bg1"/>
                </a:solidFill>
              </a:rPr>
              <a:t> </a:t>
            </a:r>
            <a:endParaRPr lang="en-GB" sz="675">
              <a:solidFill>
                <a:schemeClr val="bg1"/>
              </a:solidFill>
              <a:latin typeface="Calibri" panose="020F0502020204030204" pitchFamily="34" charset="0"/>
            </a:endParaRPr>
          </a:p>
        </p:txBody>
      </p:sp>
      <p:pic>
        <p:nvPicPr>
          <p:cNvPr id="6" name="Picture 5">
            <a:extLst>
              <a:ext uri="{FF2B5EF4-FFF2-40B4-BE49-F238E27FC236}">
                <a16:creationId xmlns:a16="http://schemas.microsoft.com/office/drawing/2014/main" id="{AC44063D-18E5-8AFB-D900-414672A535EC}"/>
              </a:ext>
            </a:extLst>
          </p:cNvPr>
          <p:cNvPicPr>
            <a:picLocks noChangeAspect="1"/>
          </p:cNvPicPr>
          <p:nvPr/>
        </p:nvPicPr>
        <p:blipFill>
          <a:blip r:embed="rId4"/>
          <a:stretch>
            <a:fillRect/>
          </a:stretch>
        </p:blipFill>
        <p:spPr>
          <a:xfrm>
            <a:off x="8853926" y="168075"/>
            <a:ext cx="128150" cy="97200"/>
          </a:xfrm>
          <a:prstGeom prst="rect">
            <a:avLst/>
          </a:prstGeom>
        </p:spPr>
      </p:pic>
      <p:graphicFrame>
        <p:nvGraphicFramePr>
          <p:cNvPr id="14" name="Table 15">
            <a:extLst>
              <a:ext uri="{FF2B5EF4-FFF2-40B4-BE49-F238E27FC236}">
                <a16:creationId xmlns:a16="http://schemas.microsoft.com/office/drawing/2014/main" id="{C0CFE7CA-0C41-71AC-AE7F-2791B718CAC8}"/>
              </a:ext>
            </a:extLst>
          </p:cNvPr>
          <p:cNvGraphicFramePr>
            <a:graphicFrameLocks noGrp="1"/>
          </p:cNvGraphicFramePr>
          <p:nvPr>
            <p:extLst>
              <p:ext uri="{D42A27DB-BD31-4B8C-83A1-F6EECF244321}">
                <p14:modId xmlns:p14="http://schemas.microsoft.com/office/powerpoint/2010/main" val="2349457810"/>
              </p:ext>
            </p:extLst>
          </p:nvPr>
        </p:nvGraphicFramePr>
        <p:xfrm>
          <a:off x="3218523" y="1219723"/>
          <a:ext cx="5739747" cy="2641600"/>
        </p:xfrm>
        <a:graphic>
          <a:graphicData uri="http://schemas.openxmlformats.org/drawingml/2006/table">
            <a:tbl>
              <a:tblPr firstRow="1" bandRow="1">
                <a:tableStyleId>{5C22544A-7EE6-4342-B048-85BDC9FD1C3A}</a:tableStyleId>
              </a:tblPr>
              <a:tblGrid>
                <a:gridCol w="1071427">
                  <a:extLst>
                    <a:ext uri="{9D8B030D-6E8A-4147-A177-3AD203B41FA5}">
                      <a16:colId xmlns:a16="http://schemas.microsoft.com/office/drawing/2014/main" val="4064677879"/>
                    </a:ext>
                  </a:extLst>
                </a:gridCol>
                <a:gridCol w="1778912">
                  <a:extLst>
                    <a:ext uri="{9D8B030D-6E8A-4147-A177-3AD203B41FA5}">
                      <a16:colId xmlns:a16="http://schemas.microsoft.com/office/drawing/2014/main" val="1997334689"/>
                    </a:ext>
                  </a:extLst>
                </a:gridCol>
                <a:gridCol w="2889408">
                  <a:extLst>
                    <a:ext uri="{9D8B030D-6E8A-4147-A177-3AD203B41FA5}">
                      <a16:colId xmlns:a16="http://schemas.microsoft.com/office/drawing/2014/main" val="841828020"/>
                    </a:ext>
                  </a:extLst>
                </a:gridCol>
              </a:tblGrid>
              <a:tr h="370840">
                <a:tc>
                  <a:txBody>
                    <a:bodyPr/>
                    <a:lstStyle/>
                    <a:p>
                      <a:r>
                        <a:rPr lang="en-GB" sz="1100"/>
                        <a:t>Phase</a:t>
                      </a:r>
                    </a:p>
                  </a:txBody>
                  <a:tcPr/>
                </a:tc>
                <a:tc>
                  <a:txBody>
                    <a:bodyPr/>
                    <a:lstStyle/>
                    <a:p>
                      <a:r>
                        <a:rPr lang="en-GB" sz="1100"/>
                        <a:t>Output &amp; Outcome </a:t>
                      </a:r>
                    </a:p>
                  </a:txBody>
                  <a:tcPr/>
                </a:tc>
                <a:tc>
                  <a:txBody>
                    <a:bodyPr/>
                    <a:lstStyle/>
                    <a:p>
                      <a:r>
                        <a:rPr lang="en-GB" sz="1100"/>
                        <a:t>Essential Knowledge</a:t>
                      </a:r>
                    </a:p>
                  </a:txBody>
                  <a:tcPr/>
                </a:tc>
                <a:extLst>
                  <a:ext uri="{0D108BD9-81ED-4DB2-BD59-A6C34878D82A}">
                    <a16:rowId xmlns:a16="http://schemas.microsoft.com/office/drawing/2014/main" val="132840436"/>
                  </a:ext>
                </a:extLst>
              </a:tr>
              <a:tr h="370840">
                <a:tc>
                  <a:txBody>
                    <a:bodyPr/>
                    <a:lstStyle/>
                    <a:p>
                      <a:r>
                        <a:rPr lang="en-GB" sz="1100"/>
                        <a:t>Phase B</a:t>
                      </a:r>
                    </a:p>
                  </a:txBody>
                  <a:tcPr/>
                </a:tc>
                <a:tc>
                  <a:txBody>
                    <a:bodyPr/>
                    <a:lstStyle/>
                    <a:p>
                      <a:r>
                        <a:rPr lang="en-GB" sz="1100"/>
                        <a:t>A set of domain architectures approved by the stakeholders for the problem being addressed, with a set of gaps, and work to clear the gaps understood by the stakeholders.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br>
                        <a:rPr lang="en-GB" sz="1100"/>
                      </a:br>
                      <a:r>
                        <a:rPr lang="en-GB" sz="1100"/>
                        <a:t>How does the current Enterprise fail to meet the preferences of the stakeholders?</a:t>
                      </a:r>
                      <a:br>
                        <a:rPr lang="en-GB" sz="1100"/>
                      </a:br>
                      <a:r>
                        <a:rPr lang="en-GB" sz="1100"/>
                        <a:t>What must change to enable the Enterprise to meet the preferences of the stakeholders? (Gaps)</a:t>
                      </a:r>
                      <a:br>
                        <a:rPr lang="en-GB" sz="1100"/>
                      </a:br>
                      <a:r>
                        <a:rPr lang="en-GB" sz="1100"/>
                        <a:t>What work is necessary to realize the changes, that is consistent with the additional value being created? (Work Package)</a:t>
                      </a:r>
                      <a:br>
                        <a:rPr lang="en-GB" sz="1100"/>
                      </a:br>
                      <a:r>
                        <a:rPr lang="en-GB" sz="1100"/>
                        <a:t>How stakeholder priority and preference adjust in response to value, effort, and risk of change. (Stakeholder Requirements)</a:t>
                      </a:r>
                    </a:p>
                    <a:p>
                      <a:endParaRPr lang="en-GB" sz="1100"/>
                    </a:p>
                  </a:txBody>
                  <a:tcPr/>
                </a:tc>
                <a:extLst>
                  <a:ext uri="{0D108BD9-81ED-4DB2-BD59-A6C34878D82A}">
                    <a16:rowId xmlns:a16="http://schemas.microsoft.com/office/drawing/2014/main" val="1441323819"/>
                  </a:ext>
                </a:extLst>
              </a:tr>
            </a:tbl>
          </a:graphicData>
        </a:graphic>
      </p:graphicFrame>
      <p:sp>
        <p:nvSpPr>
          <p:cNvPr id="13" name="Arrow: Curved Down 12">
            <a:extLst>
              <a:ext uri="{FF2B5EF4-FFF2-40B4-BE49-F238E27FC236}">
                <a16:creationId xmlns:a16="http://schemas.microsoft.com/office/drawing/2014/main" id="{FD06AD11-F8E9-41C0-BD9F-2CC82C73A59A}"/>
              </a:ext>
            </a:extLst>
          </p:cNvPr>
          <p:cNvSpPr/>
          <p:nvPr/>
        </p:nvSpPr>
        <p:spPr>
          <a:xfrm rot="20412808">
            <a:off x="2071125" y="1193891"/>
            <a:ext cx="1503429" cy="712863"/>
          </a:xfrm>
          <a:prstGeom prst="curvedDownArrow">
            <a:avLst>
              <a:gd name="adj1" fmla="val 6197"/>
              <a:gd name="adj2" fmla="val 10618"/>
              <a:gd name="adj3" fmla="val 8733"/>
            </a:avLst>
          </a:prstGeom>
          <a:gradFill>
            <a:gsLst>
              <a:gs pos="99000">
                <a:srgbClr val="E6ECF7"/>
              </a:gs>
              <a:gs pos="1000">
                <a:srgbClr val="002060"/>
              </a:gs>
            </a:gsLst>
            <a:lin ang="0" scaled="1"/>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3" name="TextBox 2">
            <a:extLst>
              <a:ext uri="{FF2B5EF4-FFF2-40B4-BE49-F238E27FC236}">
                <a16:creationId xmlns:a16="http://schemas.microsoft.com/office/drawing/2014/main" id="{4215C2F0-0DDB-A2DF-5202-E3EF395F3D3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4" name="TextBox 3">
            <a:extLst>
              <a:ext uri="{FF2B5EF4-FFF2-40B4-BE49-F238E27FC236}">
                <a16:creationId xmlns:a16="http://schemas.microsoft.com/office/drawing/2014/main" id="{F4B805AD-C53B-662F-3D8D-ED76197AE930}"/>
              </a:ext>
            </a:extLst>
          </p:cNvPr>
          <p:cNvSpPr txBox="1"/>
          <p:nvPr/>
        </p:nvSpPr>
        <p:spPr>
          <a:xfrm>
            <a:off x="100622" y="5474951"/>
            <a:ext cx="8846499" cy="261610"/>
          </a:xfrm>
          <a:prstGeom prst="rect">
            <a:avLst/>
          </a:prstGeom>
          <a:noFill/>
        </p:spPr>
        <p:txBody>
          <a:bodyPr wrap="square" rtlCol="0">
            <a:spAutoFit/>
          </a:bodyPr>
          <a:lstStyle/>
          <a:p>
            <a:pPr algn="l"/>
            <a:r>
              <a:rPr lang="en-GB" sz="1100" i="1">
                <a:solidFill>
                  <a:srgbClr val="FF0000"/>
                </a:solidFill>
              </a:rPr>
              <a:t>Phase entry was wrong have corrected</a:t>
            </a:r>
          </a:p>
        </p:txBody>
      </p:sp>
    </p:spTree>
    <p:extLst>
      <p:ext uri="{BB962C8B-B14F-4D97-AF65-F5344CB8AC3E}">
        <p14:creationId xmlns:p14="http://schemas.microsoft.com/office/powerpoint/2010/main" val="7774515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A925509-2BB6-47CF-B0AF-A73B1B8086FC}"/>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01/12</a:t>
            </a:r>
          </a:p>
        </p:txBody>
      </p:sp>
      <p:sp>
        <p:nvSpPr>
          <p:cNvPr id="3" name="Footer Placeholder 2">
            <a:extLst>
              <a:ext uri="{FF2B5EF4-FFF2-40B4-BE49-F238E27FC236}">
                <a16:creationId xmlns:a16="http://schemas.microsoft.com/office/drawing/2014/main" id="{AC508BCD-68A3-4285-80E1-D4AF13C62C7D}"/>
              </a:ext>
            </a:extLst>
          </p:cNvPr>
          <p:cNvSpPr>
            <a:spLocks noGrp="1"/>
          </p:cNvSpPr>
          <p:nvPr>
            <p:ph type="ftr" sz="quarter" idx="10"/>
          </p:nvPr>
        </p:nvSpPr>
        <p:spPr>
          <a:xfrm>
            <a:off x="6993807" y="4855409"/>
            <a:ext cx="688471" cy="273844"/>
          </a:xfrm>
        </p:spPr>
        <p:txBody>
          <a:bodyPr/>
          <a:lstStyle/>
          <a:p>
            <a:r>
              <a:rPr lang="en-GB"/>
              <a:t>15/44</a:t>
            </a:r>
          </a:p>
        </p:txBody>
      </p:sp>
      <p:grpSp>
        <p:nvGrpSpPr>
          <p:cNvPr id="9" name="Group 8">
            <a:extLst>
              <a:ext uri="{FF2B5EF4-FFF2-40B4-BE49-F238E27FC236}">
                <a16:creationId xmlns:a16="http://schemas.microsoft.com/office/drawing/2014/main" id="{4BAF50E3-5C67-4D20-B6B2-1B866FDA4C07}"/>
              </a:ext>
            </a:extLst>
          </p:cNvPr>
          <p:cNvGrpSpPr/>
          <p:nvPr/>
        </p:nvGrpSpPr>
        <p:grpSpPr>
          <a:xfrm>
            <a:off x="2516371" y="564410"/>
            <a:ext cx="6455351" cy="3646084"/>
            <a:chOff x="1754188" y="724232"/>
            <a:chExt cx="7085012" cy="5157456"/>
          </a:xfrm>
        </p:grpSpPr>
        <p:sp>
          <p:nvSpPr>
            <p:cNvPr id="20" name="Rectangle 13">
              <a:extLst>
                <a:ext uri="{FF2B5EF4-FFF2-40B4-BE49-F238E27FC236}">
                  <a16:creationId xmlns:a16="http://schemas.microsoft.com/office/drawing/2014/main" id="{6810F29C-0220-4246-BC00-96747ED982F9}"/>
                </a:ext>
              </a:extLst>
            </p:cNvPr>
            <p:cNvSpPr>
              <a:spLocks noChangeArrowheads="1"/>
            </p:cNvSpPr>
            <p:nvPr/>
          </p:nvSpPr>
          <p:spPr bwMode="auto">
            <a:xfrm>
              <a:off x="4497387" y="1877521"/>
              <a:ext cx="4340225"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solidFill>
                  <a:srgbClr val="FFFFFF"/>
                </a:solidFill>
              </a:endParaRPr>
            </a:p>
            <a:p>
              <a:pPr marL="257175" indent="-257175"/>
              <a:r>
                <a:rPr lang="en-US" sz="1350">
                  <a:solidFill>
                    <a:srgbClr val="FFFFFF"/>
                  </a:solidFill>
                </a:rPr>
                <a:t>7. Conduct formal stakeholder review</a:t>
              </a:r>
            </a:p>
            <a:p>
              <a:pPr marL="257175" indent="-257175"/>
              <a:endParaRPr lang="en-US" sz="1350">
                <a:solidFill>
                  <a:srgbClr val="FFFFFF"/>
                </a:solidFill>
              </a:endParaRPr>
            </a:p>
          </p:txBody>
        </p:sp>
        <p:sp>
          <p:nvSpPr>
            <p:cNvPr id="15" name="Rectangle 11">
              <a:extLst>
                <a:ext uri="{FF2B5EF4-FFF2-40B4-BE49-F238E27FC236}">
                  <a16:creationId xmlns:a16="http://schemas.microsoft.com/office/drawing/2014/main" id="{5891C0D1-C99C-41E7-AF4E-BE655009DCD9}"/>
                </a:ext>
              </a:extLst>
            </p:cNvPr>
            <p:cNvSpPr>
              <a:spLocks noChangeArrowheads="1"/>
            </p:cNvSpPr>
            <p:nvPr/>
          </p:nvSpPr>
          <p:spPr bwMode="auto">
            <a:xfrm>
              <a:off x="3582988" y="3033695"/>
              <a:ext cx="5256212"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solidFill>
                  <a:srgbClr val="FFFFFF"/>
                </a:solidFill>
              </a:endParaRPr>
            </a:p>
            <a:p>
              <a:pPr marL="257175" indent="-257175"/>
              <a:r>
                <a:rPr lang="en-US" sz="1350">
                  <a:solidFill>
                    <a:srgbClr val="FFFFFF"/>
                  </a:solidFill>
                </a:rPr>
                <a:t>5. Define candidate roadmap components</a:t>
              </a:r>
            </a:p>
            <a:p>
              <a:pPr marL="257175" indent="-257175"/>
              <a:endParaRPr lang="en-US" sz="1350">
                <a:solidFill>
                  <a:srgbClr val="FFFFFF"/>
                </a:solidFill>
              </a:endParaRPr>
            </a:p>
          </p:txBody>
        </p:sp>
        <p:sp>
          <p:nvSpPr>
            <p:cNvPr id="11" name="Rectangle 15">
              <a:extLst>
                <a:ext uri="{FF2B5EF4-FFF2-40B4-BE49-F238E27FC236}">
                  <a16:creationId xmlns:a16="http://schemas.microsoft.com/office/drawing/2014/main" id="{B02798D3-DA4A-4FEC-8E7F-8DA31CD11B37}"/>
                </a:ext>
              </a:extLst>
            </p:cNvPr>
            <p:cNvSpPr>
              <a:spLocks noChangeArrowheads="1"/>
            </p:cNvSpPr>
            <p:nvPr/>
          </p:nvSpPr>
          <p:spPr bwMode="auto">
            <a:xfrm>
              <a:off x="5405441" y="724232"/>
              <a:ext cx="3427413"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solidFill>
                  <a:srgbClr val="FFFFFF"/>
                </a:solidFill>
              </a:endParaRPr>
            </a:p>
            <a:p>
              <a:pPr marL="257175" indent="-257175"/>
              <a:r>
                <a:rPr lang="en-US" sz="1350">
                  <a:solidFill>
                    <a:srgbClr val="FFFFFF"/>
                  </a:solidFill>
                </a:rPr>
                <a:t>9. Create/update Architecture Definition Document</a:t>
              </a:r>
            </a:p>
            <a:p>
              <a:pPr marL="257175" indent="-257175"/>
              <a:endParaRPr lang="en-US" sz="1350">
                <a:solidFill>
                  <a:srgbClr val="FFFFFF"/>
                </a:solidFill>
              </a:endParaRPr>
            </a:p>
          </p:txBody>
        </p:sp>
        <p:sp>
          <p:nvSpPr>
            <p:cNvPr id="12" name="Rectangle 14">
              <a:extLst>
                <a:ext uri="{FF2B5EF4-FFF2-40B4-BE49-F238E27FC236}">
                  <a16:creationId xmlns:a16="http://schemas.microsoft.com/office/drawing/2014/main" id="{471A7112-CE4D-40B0-92D8-7C26142C5FBF}"/>
                </a:ext>
              </a:extLst>
            </p:cNvPr>
            <p:cNvSpPr>
              <a:spLocks noChangeArrowheads="1"/>
            </p:cNvSpPr>
            <p:nvPr/>
          </p:nvSpPr>
          <p:spPr bwMode="auto">
            <a:xfrm>
              <a:off x="4954588" y="1304905"/>
              <a:ext cx="3884612"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p>
            <a:p>
              <a:pPr marL="257175" indent="-257175"/>
              <a:r>
                <a:rPr lang="en-US" sz="1350"/>
                <a:t>8. Finalize the </a:t>
              </a:r>
              <a:r>
                <a:rPr lang="en-US" sz="1350" u="sng">
                  <a:solidFill>
                    <a:srgbClr val="990099"/>
                  </a:solidFill>
                </a:rPr>
                <a:t>	               </a:t>
              </a:r>
              <a:r>
                <a:rPr lang="en-US" sz="1350"/>
                <a:t>Architecture</a:t>
              </a:r>
            </a:p>
            <a:p>
              <a:pPr marL="257175" indent="-257175"/>
              <a:endParaRPr lang="en-US" sz="1350"/>
            </a:p>
          </p:txBody>
        </p:sp>
        <p:sp>
          <p:nvSpPr>
            <p:cNvPr id="16" name="Rectangle 9">
              <a:extLst>
                <a:ext uri="{FF2B5EF4-FFF2-40B4-BE49-F238E27FC236}">
                  <a16:creationId xmlns:a16="http://schemas.microsoft.com/office/drawing/2014/main" id="{9FD29DFE-BAAA-40F1-AFB1-A2C2F453C221}"/>
                </a:ext>
              </a:extLst>
            </p:cNvPr>
            <p:cNvSpPr>
              <a:spLocks noChangeArrowheads="1"/>
            </p:cNvSpPr>
            <p:nvPr/>
          </p:nvSpPr>
          <p:spPr bwMode="auto">
            <a:xfrm>
              <a:off x="3124200" y="3614725"/>
              <a:ext cx="5713413"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4. Perform Gap Analysis</a:t>
              </a:r>
            </a:p>
          </p:txBody>
        </p:sp>
        <p:sp>
          <p:nvSpPr>
            <p:cNvPr id="17" name="Rectangle 8">
              <a:extLst>
                <a:ext uri="{FF2B5EF4-FFF2-40B4-BE49-F238E27FC236}">
                  <a16:creationId xmlns:a16="http://schemas.microsoft.com/office/drawing/2014/main" id="{C6D543E6-212A-42E6-A8F9-CE6C1B8E3288}"/>
                </a:ext>
              </a:extLst>
            </p:cNvPr>
            <p:cNvSpPr>
              <a:spLocks noChangeArrowheads="1"/>
            </p:cNvSpPr>
            <p:nvPr/>
          </p:nvSpPr>
          <p:spPr bwMode="auto">
            <a:xfrm>
              <a:off x="2668588" y="4190992"/>
              <a:ext cx="6170612"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solidFill>
                    <a:srgbClr val="FFFFFF"/>
                  </a:solidFill>
                </a:rPr>
                <a:t>3. Develop Target </a:t>
              </a:r>
              <a:r>
                <a:rPr lang="en-US" sz="1350" u="sng">
                  <a:solidFill>
                    <a:schemeClr val="bg1"/>
                  </a:solidFill>
                </a:rPr>
                <a:t>			</a:t>
              </a:r>
              <a:r>
                <a:rPr lang="en-US" sz="1350">
                  <a:solidFill>
                    <a:srgbClr val="FFFFFF"/>
                  </a:solidFill>
                </a:rPr>
                <a:t>Architecture Description</a:t>
              </a:r>
            </a:p>
          </p:txBody>
        </p:sp>
        <p:sp>
          <p:nvSpPr>
            <p:cNvPr id="18" name="Rectangle 7">
              <a:extLst>
                <a:ext uri="{FF2B5EF4-FFF2-40B4-BE49-F238E27FC236}">
                  <a16:creationId xmlns:a16="http://schemas.microsoft.com/office/drawing/2014/main" id="{16D758B7-6F3D-4621-A0B5-BA7344B0E428}"/>
                </a:ext>
              </a:extLst>
            </p:cNvPr>
            <p:cNvSpPr>
              <a:spLocks noChangeArrowheads="1"/>
            </p:cNvSpPr>
            <p:nvPr/>
          </p:nvSpPr>
          <p:spPr bwMode="auto">
            <a:xfrm>
              <a:off x="2211388" y="4762496"/>
              <a:ext cx="6627812"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2. Develop Baseline   </a:t>
              </a:r>
              <a:r>
                <a:rPr lang="en-US" sz="1350" u="sng">
                  <a:solidFill>
                    <a:srgbClr val="990099"/>
                  </a:solidFill>
                </a:rPr>
                <a:t>		</a:t>
              </a:r>
              <a:r>
                <a:rPr lang="en-US" sz="1350"/>
                <a:t>   Architecture Description</a:t>
              </a:r>
            </a:p>
          </p:txBody>
        </p:sp>
        <p:sp>
          <p:nvSpPr>
            <p:cNvPr id="19" name="Rectangle 6">
              <a:extLst>
                <a:ext uri="{FF2B5EF4-FFF2-40B4-BE49-F238E27FC236}">
                  <a16:creationId xmlns:a16="http://schemas.microsoft.com/office/drawing/2014/main" id="{532B8D91-4FA4-4F3C-A48C-6D5EFA1CC1F1}"/>
                </a:ext>
              </a:extLst>
            </p:cNvPr>
            <p:cNvSpPr>
              <a:spLocks noChangeArrowheads="1"/>
            </p:cNvSpPr>
            <p:nvPr/>
          </p:nvSpPr>
          <p:spPr bwMode="auto">
            <a:xfrm>
              <a:off x="1754188" y="5334000"/>
              <a:ext cx="7085012"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buFontTx/>
                <a:buAutoNum type="arabicPeriod"/>
              </a:pPr>
              <a:r>
                <a:rPr lang="en-US" sz="1350">
                  <a:solidFill>
                    <a:srgbClr val="FFFFFF"/>
                  </a:solidFill>
                </a:rPr>
                <a:t>Select reference models, viewpoints, and tools</a:t>
              </a:r>
            </a:p>
          </p:txBody>
        </p:sp>
        <p:sp>
          <p:nvSpPr>
            <p:cNvPr id="21" name="Rectangle 12">
              <a:extLst>
                <a:ext uri="{FF2B5EF4-FFF2-40B4-BE49-F238E27FC236}">
                  <a16:creationId xmlns:a16="http://schemas.microsoft.com/office/drawing/2014/main" id="{59166121-39BF-4F76-AC54-AF8869BFA94B}"/>
                </a:ext>
              </a:extLst>
            </p:cNvPr>
            <p:cNvSpPr>
              <a:spLocks noChangeArrowheads="1"/>
            </p:cNvSpPr>
            <p:nvPr/>
          </p:nvSpPr>
          <p:spPr bwMode="auto">
            <a:xfrm>
              <a:off x="4038601" y="2449025"/>
              <a:ext cx="4799012"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6. Resolve impacts across the Architecture Landscape</a:t>
              </a:r>
            </a:p>
          </p:txBody>
        </p:sp>
      </p:grpSp>
      <p:sp>
        <p:nvSpPr>
          <p:cNvPr id="22" name="TextBox 21">
            <a:extLst>
              <a:ext uri="{FF2B5EF4-FFF2-40B4-BE49-F238E27FC236}">
                <a16:creationId xmlns:a16="http://schemas.microsoft.com/office/drawing/2014/main" id="{3F7587FA-829D-4667-9639-7615C8C2BB1B}"/>
              </a:ext>
            </a:extLst>
          </p:cNvPr>
          <p:cNvSpPr txBox="1"/>
          <p:nvPr/>
        </p:nvSpPr>
        <p:spPr>
          <a:xfrm>
            <a:off x="234711" y="654966"/>
            <a:ext cx="8802955" cy="3877985"/>
          </a:xfrm>
          <a:prstGeom prst="rect">
            <a:avLst/>
          </a:prstGeom>
          <a:noFill/>
        </p:spPr>
        <p:txBody>
          <a:bodyPr wrap="square" rtlCol="0">
            <a:spAutoFit/>
          </a:bodyPr>
          <a:lstStyle/>
          <a:p>
            <a:pPr>
              <a:tabLst>
                <a:tab pos="1682354" algn="l"/>
              </a:tabLst>
            </a:pPr>
            <a:r>
              <a:rPr lang="en-GB" sz="2100">
                <a:solidFill>
                  <a:srgbClr val="2F528F"/>
                </a:solidFill>
                <a:latin typeface="Calibri" panose="020F0502020204030204" pitchFamily="34" charset="0"/>
                <a:cs typeface="Calibri" panose="020F0502020204030204" pitchFamily="34" charset="0"/>
              </a:rPr>
              <a:t>Phases 	B - </a:t>
            </a:r>
            <a:r>
              <a:rPr lang="en-GB" sz="1350">
                <a:solidFill>
                  <a:srgbClr val="2F528F"/>
                </a:solidFill>
                <a:latin typeface="Calibri" panose="020F0502020204030204" pitchFamily="34" charset="0"/>
                <a:cs typeface="Calibri" panose="020F0502020204030204" pitchFamily="34" charset="0"/>
              </a:rPr>
              <a:t>Business</a:t>
            </a:r>
            <a:endParaRPr lang="en-GB" sz="2100">
              <a:solidFill>
                <a:srgbClr val="2F528F"/>
              </a:solidFill>
              <a:latin typeface="Calibri" panose="020F0502020204030204" pitchFamily="34" charset="0"/>
              <a:cs typeface="Calibri" panose="020F0502020204030204" pitchFamily="34" charset="0"/>
            </a:endParaRPr>
          </a:p>
          <a:p>
            <a:pPr>
              <a:tabLst>
                <a:tab pos="1682354" algn="l"/>
              </a:tabLst>
            </a:pPr>
            <a:r>
              <a:rPr lang="en-GB" sz="2100">
                <a:solidFill>
                  <a:srgbClr val="2F528F"/>
                </a:solidFill>
                <a:latin typeface="Calibri" panose="020F0502020204030204" pitchFamily="34" charset="0"/>
                <a:cs typeface="Calibri" panose="020F0502020204030204" pitchFamily="34" charset="0"/>
              </a:rPr>
              <a:t>Steps	C -</a:t>
            </a:r>
          </a:p>
          <a:p>
            <a:pPr>
              <a:tabLst>
                <a:tab pos="1682354" algn="l"/>
              </a:tabLst>
            </a:pPr>
            <a:r>
              <a:rPr lang="en-GB" sz="2100">
                <a:solidFill>
                  <a:srgbClr val="2F528F"/>
                </a:solidFill>
                <a:latin typeface="Calibri" panose="020F0502020204030204" pitchFamily="34" charset="0"/>
                <a:cs typeface="Calibri" panose="020F0502020204030204" pitchFamily="34" charset="0"/>
              </a:rPr>
              <a:t>Classic View	D - </a:t>
            </a:r>
            <a:r>
              <a:rPr lang="en-GB" sz="1350">
                <a:solidFill>
                  <a:srgbClr val="2F528F"/>
                </a:solidFill>
                <a:latin typeface="Calibri" panose="020F0502020204030204" pitchFamily="34" charset="0"/>
                <a:cs typeface="Calibri" panose="020F0502020204030204" pitchFamily="34" charset="0"/>
              </a:rPr>
              <a:t>Technology</a:t>
            </a:r>
            <a:endParaRPr lang="en-GB" sz="2100">
              <a:solidFill>
                <a:srgbClr val="2F528F"/>
              </a:solidFill>
              <a:latin typeface="Calibri" panose="020F0502020204030204" pitchFamily="34" charset="0"/>
              <a:cs typeface="Calibri" panose="020F0502020204030204" pitchFamily="34" charset="0"/>
            </a:endParaRPr>
          </a:p>
          <a:p>
            <a:pPr algn="l"/>
            <a:br>
              <a:rPr lang="en-GB" sz="1050">
                <a:solidFill>
                  <a:srgbClr val="2F528F"/>
                </a:solidFill>
                <a:latin typeface="Calibri" panose="020F0502020204030204" pitchFamily="34" charset="0"/>
                <a:cs typeface="Calibri" panose="020F0502020204030204" pitchFamily="34" charset="0"/>
              </a:rPr>
            </a:br>
            <a:br>
              <a:rPr lang="en-GB" sz="10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Associated with each step is a generic</a:t>
            </a:r>
            <a:br>
              <a:rPr lang="en-GB" sz="13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list of tasks.</a:t>
            </a:r>
            <a:br>
              <a:rPr lang="en-GB" sz="13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This will be adapted as fitting</a:t>
            </a:r>
            <a:br>
              <a:rPr lang="en-GB" sz="13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for each project.</a:t>
            </a:r>
          </a:p>
          <a:p>
            <a:pPr algn="l"/>
            <a:endParaRPr lang="en-GB" sz="1350">
              <a:solidFill>
                <a:srgbClr val="2F528F"/>
              </a:solidFill>
              <a:latin typeface="Calibri" panose="020F0502020204030204" pitchFamily="34" charset="0"/>
              <a:cs typeface="Calibri" panose="020F0502020204030204" pitchFamily="34" charset="0"/>
            </a:endParaRPr>
          </a:p>
          <a:p>
            <a:pPr algn="l"/>
            <a:r>
              <a:rPr lang="en-GB" sz="1350">
                <a:solidFill>
                  <a:srgbClr val="2F528F"/>
                </a:solidFill>
                <a:latin typeface="Calibri" panose="020F0502020204030204" pitchFamily="34" charset="0"/>
                <a:cs typeface="Calibri" panose="020F0502020204030204" pitchFamily="34" charset="0"/>
              </a:rPr>
              <a:t>The order is not very important.</a:t>
            </a:r>
          </a:p>
          <a:p>
            <a:pPr algn="l"/>
            <a:endParaRPr lang="en-GB" sz="1350">
              <a:solidFill>
                <a:srgbClr val="2F528F"/>
              </a:solidFill>
              <a:latin typeface="Calibri" panose="020F0502020204030204" pitchFamily="34" charset="0"/>
              <a:cs typeface="Calibri" panose="020F0502020204030204" pitchFamily="34" charset="0"/>
            </a:endParaRPr>
          </a:p>
          <a:p>
            <a:pPr algn="l"/>
            <a:r>
              <a:rPr lang="en-GB" sz="1350">
                <a:solidFill>
                  <a:srgbClr val="2F528F"/>
                </a:solidFill>
                <a:latin typeface="Calibri" panose="020F0502020204030204" pitchFamily="34" charset="0"/>
                <a:cs typeface="Calibri" panose="020F0502020204030204" pitchFamily="34" charset="0"/>
              </a:rPr>
              <a:t>It is important that at the</a:t>
            </a:r>
            <a:br>
              <a:rPr lang="en-GB" sz="13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end of the phase there</a:t>
            </a:r>
          </a:p>
          <a:p>
            <a:pPr algn="l"/>
            <a:r>
              <a:rPr lang="en-GB" sz="1350">
                <a:solidFill>
                  <a:srgbClr val="2F528F"/>
                </a:solidFill>
                <a:latin typeface="Calibri" panose="020F0502020204030204" pitchFamily="34" charset="0"/>
                <a:cs typeface="Calibri" panose="020F0502020204030204" pitchFamily="34" charset="0"/>
              </a:rPr>
              <a:t>is a  </a:t>
            </a:r>
            <a:r>
              <a:rPr lang="en-GB" sz="1350">
                <a:solidFill>
                  <a:srgbClr val="2F528F"/>
                </a:solidFill>
                <a:latin typeface="Calibri" panose="020F0502020204030204" pitchFamily="34" charset="0"/>
                <a:cs typeface="Calibri" panose="020F0502020204030204" pitchFamily="34" charset="0"/>
                <a:sym typeface="Wingdings" panose="05000000000000000000" pitchFamily="2" charset="2"/>
              </a:rPr>
              <a:t></a:t>
            </a:r>
            <a:r>
              <a:rPr lang="en-GB" sz="1350">
                <a:solidFill>
                  <a:srgbClr val="2F528F"/>
                </a:solidFill>
                <a:latin typeface="Calibri" panose="020F0502020204030204" pitchFamily="34" charset="0"/>
                <a:cs typeface="Calibri" panose="020F0502020204030204" pitchFamily="34" charset="0"/>
              </a:rPr>
              <a:t> in every box </a:t>
            </a:r>
          </a:p>
          <a:p>
            <a:pPr algn="l"/>
            <a:r>
              <a:rPr lang="en-GB" sz="1350">
                <a:solidFill>
                  <a:srgbClr val="2F528F"/>
                </a:solidFill>
                <a:latin typeface="Calibri" panose="020F0502020204030204" pitchFamily="34" charset="0"/>
                <a:cs typeface="Calibri" panose="020F0502020204030204" pitchFamily="34" charset="0"/>
              </a:rPr>
              <a:t>[of the adapted list] </a:t>
            </a:r>
          </a:p>
          <a:p>
            <a:pPr algn="l"/>
            <a:r>
              <a:rPr lang="en-GB" sz="1350">
                <a:solidFill>
                  <a:srgbClr val="2F528F"/>
                </a:solidFill>
                <a:latin typeface="Calibri" panose="020F0502020204030204" pitchFamily="34" charset="0"/>
                <a:cs typeface="Calibri" panose="020F0502020204030204" pitchFamily="34" charset="0"/>
              </a:rPr>
              <a:t>or a reason why not!</a:t>
            </a:r>
            <a:endParaRPr lang="en-GB" sz="2100">
              <a:solidFill>
                <a:srgbClr val="2F528F"/>
              </a:solidFill>
              <a:latin typeface="Calibri" panose="020F0502020204030204" pitchFamily="34" charset="0"/>
              <a:cs typeface="Calibri" panose="020F0502020204030204" pitchFamily="34" charset="0"/>
            </a:endParaRPr>
          </a:p>
        </p:txBody>
      </p:sp>
      <p:sp>
        <p:nvSpPr>
          <p:cNvPr id="23" name="Freeform: Shape 22">
            <a:extLst>
              <a:ext uri="{FF2B5EF4-FFF2-40B4-BE49-F238E27FC236}">
                <a16:creationId xmlns:a16="http://schemas.microsoft.com/office/drawing/2014/main" id="{B5F7B7EF-3921-40DF-941D-7A6740CEE4C4}"/>
              </a:ext>
            </a:extLst>
          </p:cNvPr>
          <p:cNvSpPr/>
          <p:nvPr/>
        </p:nvSpPr>
        <p:spPr>
          <a:xfrm>
            <a:off x="8865279" y="180924"/>
            <a:ext cx="158445" cy="292023"/>
          </a:xfrm>
          <a:custGeom>
            <a:avLst/>
            <a:gdLst>
              <a:gd name="connsiteX0" fmla="*/ 457200 w 1310247"/>
              <a:gd name="connsiteY0" fmla="*/ 0 h 2645571"/>
              <a:gd name="connsiteX1" fmla="*/ 836318 w 1310247"/>
              <a:gd name="connsiteY1" fmla="*/ 201575 h 2645571"/>
              <a:gd name="connsiteX2" fmla="*/ 873291 w 1310247"/>
              <a:gd name="connsiteY2" fmla="*/ 269694 h 2645571"/>
              <a:gd name="connsiteX3" fmla="*/ 874328 w 1310247"/>
              <a:gd name="connsiteY3" fmla="*/ 269212 h 2645571"/>
              <a:gd name="connsiteX4" fmla="*/ 1260000 w 1310247"/>
              <a:gd name="connsiteY4" fmla="*/ 1098298 h 2645571"/>
              <a:gd name="connsiteX5" fmla="*/ 1253850 w 1310247"/>
              <a:gd name="connsiteY5" fmla="*/ 1101159 h 2645571"/>
              <a:gd name="connsiteX6" fmla="*/ 1274318 w 1310247"/>
              <a:gd name="connsiteY6" fmla="*/ 1138868 h 2645571"/>
              <a:gd name="connsiteX7" fmla="*/ 1310247 w 1310247"/>
              <a:gd name="connsiteY7" fmla="*/ 1316831 h 2645571"/>
              <a:gd name="connsiteX8" fmla="*/ 1274318 w 1310247"/>
              <a:gd name="connsiteY8" fmla="*/ 1494794 h 2645571"/>
              <a:gd name="connsiteX9" fmla="*/ 1262764 w 1310247"/>
              <a:gd name="connsiteY9" fmla="*/ 1516081 h 2645571"/>
              <a:gd name="connsiteX10" fmla="*/ 1263645 w 1310247"/>
              <a:gd name="connsiteY10" fmla="*/ 1516465 h 2645571"/>
              <a:gd name="connsiteX11" fmla="*/ 898673 w 1310247"/>
              <a:gd name="connsiteY11" fmla="*/ 2354870 h 2645571"/>
              <a:gd name="connsiteX12" fmla="*/ 897884 w 1310247"/>
              <a:gd name="connsiteY12" fmla="*/ 2354526 h 2645571"/>
              <a:gd name="connsiteX13" fmla="*/ 894218 w 1310247"/>
              <a:gd name="connsiteY13" fmla="*/ 2366334 h 2645571"/>
              <a:gd name="connsiteX14" fmla="*/ 472947 w 1310247"/>
              <a:gd name="connsiteY14" fmla="*/ 2645571 h 2645571"/>
              <a:gd name="connsiteX15" fmla="*/ 15747 w 1310247"/>
              <a:gd name="connsiteY15" fmla="*/ 2188371 h 2645571"/>
              <a:gd name="connsiteX16" fmla="*/ 51676 w 1310247"/>
              <a:gd name="connsiteY16" fmla="*/ 2010408 h 2645571"/>
              <a:gd name="connsiteX17" fmla="*/ 62323 w 1310247"/>
              <a:gd name="connsiteY17" fmla="*/ 1990793 h 2645571"/>
              <a:gd name="connsiteX18" fmla="*/ 60268 w 1310247"/>
              <a:gd name="connsiteY18" fmla="*/ 1989898 h 2645571"/>
              <a:gd name="connsiteX19" fmla="*/ 353216 w 1310247"/>
              <a:gd name="connsiteY19" fmla="*/ 1316944 h 2645571"/>
              <a:gd name="connsiteX20" fmla="*/ 45241 w 1310247"/>
              <a:gd name="connsiteY20" fmla="*/ 654884 h 2645571"/>
              <a:gd name="connsiteX21" fmla="*/ 46353 w 1310247"/>
              <a:gd name="connsiteY21" fmla="*/ 654367 h 2645571"/>
              <a:gd name="connsiteX22" fmla="*/ 35929 w 1310247"/>
              <a:gd name="connsiteY22" fmla="*/ 635163 h 2645571"/>
              <a:gd name="connsiteX23" fmla="*/ 0 w 1310247"/>
              <a:gd name="connsiteY23" fmla="*/ 457200 h 2645571"/>
              <a:gd name="connsiteX24" fmla="*/ 457200 w 1310247"/>
              <a:gd name="connsiteY24" fmla="*/ 0 h 264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10247" h="2645571">
                <a:moveTo>
                  <a:pt x="457200" y="0"/>
                </a:moveTo>
                <a:cubicBezTo>
                  <a:pt x="615016" y="0"/>
                  <a:pt x="754156" y="79959"/>
                  <a:pt x="836318" y="201575"/>
                </a:cubicBezTo>
                <a:lnTo>
                  <a:pt x="873291" y="269694"/>
                </a:lnTo>
                <a:lnTo>
                  <a:pt x="874328" y="269212"/>
                </a:lnTo>
                <a:lnTo>
                  <a:pt x="1260000" y="1098298"/>
                </a:lnTo>
                <a:lnTo>
                  <a:pt x="1253850" y="1101159"/>
                </a:lnTo>
                <a:lnTo>
                  <a:pt x="1274318" y="1138868"/>
                </a:lnTo>
                <a:cubicBezTo>
                  <a:pt x="1297454" y="1193567"/>
                  <a:pt x="1310247" y="1253705"/>
                  <a:pt x="1310247" y="1316831"/>
                </a:cubicBezTo>
                <a:cubicBezTo>
                  <a:pt x="1310247" y="1379957"/>
                  <a:pt x="1297454" y="1440096"/>
                  <a:pt x="1274318" y="1494794"/>
                </a:cubicBezTo>
                <a:lnTo>
                  <a:pt x="1262764" y="1516081"/>
                </a:lnTo>
                <a:lnTo>
                  <a:pt x="1263645" y="1516465"/>
                </a:lnTo>
                <a:lnTo>
                  <a:pt x="898673" y="2354870"/>
                </a:lnTo>
                <a:lnTo>
                  <a:pt x="897884" y="2354526"/>
                </a:lnTo>
                <a:lnTo>
                  <a:pt x="894218" y="2366334"/>
                </a:lnTo>
                <a:cubicBezTo>
                  <a:pt x="824812" y="2530430"/>
                  <a:pt x="662326" y="2645571"/>
                  <a:pt x="472947" y="2645571"/>
                </a:cubicBezTo>
                <a:cubicBezTo>
                  <a:pt x="220442" y="2645571"/>
                  <a:pt x="15747" y="2440876"/>
                  <a:pt x="15747" y="2188371"/>
                </a:cubicBezTo>
                <a:cubicBezTo>
                  <a:pt x="15747" y="2125245"/>
                  <a:pt x="28541" y="2065107"/>
                  <a:pt x="51676" y="2010408"/>
                </a:cubicBezTo>
                <a:lnTo>
                  <a:pt x="62323" y="1990793"/>
                </a:lnTo>
                <a:lnTo>
                  <a:pt x="60268" y="1989898"/>
                </a:lnTo>
                <a:lnTo>
                  <a:pt x="353216" y="1316944"/>
                </a:lnTo>
                <a:lnTo>
                  <a:pt x="45241" y="654884"/>
                </a:lnTo>
                <a:lnTo>
                  <a:pt x="46353" y="654367"/>
                </a:lnTo>
                <a:lnTo>
                  <a:pt x="35929" y="635163"/>
                </a:lnTo>
                <a:cubicBezTo>
                  <a:pt x="12794" y="580465"/>
                  <a:pt x="0" y="520326"/>
                  <a:pt x="0" y="457200"/>
                </a:cubicBezTo>
                <a:cubicBezTo>
                  <a:pt x="0" y="204695"/>
                  <a:pt x="204695" y="0"/>
                  <a:pt x="457200" y="0"/>
                </a:cubicBezTo>
                <a:close/>
              </a:path>
            </a:pathLst>
          </a:cu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sp>
        <p:nvSpPr>
          <p:cNvPr id="24" name="TextBox 23">
            <a:extLst>
              <a:ext uri="{FF2B5EF4-FFF2-40B4-BE49-F238E27FC236}">
                <a16:creationId xmlns:a16="http://schemas.microsoft.com/office/drawing/2014/main" id="{123E67CF-68E6-4571-9D52-E3C9ACC56133}"/>
              </a:ext>
            </a:extLst>
          </p:cNvPr>
          <p:cNvSpPr txBox="1"/>
          <p:nvPr/>
        </p:nvSpPr>
        <p:spPr>
          <a:xfrm>
            <a:off x="2516371" y="999933"/>
            <a:ext cx="1210588" cy="415498"/>
          </a:xfrm>
          <a:prstGeom prst="rect">
            <a:avLst/>
          </a:prstGeom>
          <a:noFill/>
        </p:spPr>
        <p:txBody>
          <a:bodyPr wrap="square" lIns="0" tIns="0" rIns="0" bIns="0">
            <a:spAutoFit/>
          </a:bodyPr>
          <a:lstStyle/>
          <a:p>
            <a:r>
              <a:rPr lang="en-GB" sz="1350">
                <a:solidFill>
                  <a:srgbClr val="2F528F"/>
                </a:solidFill>
                <a:latin typeface="Calibri" panose="020F0502020204030204" pitchFamily="34" charset="0"/>
              </a:rPr>
              <a:t>Application</a:t>
            </a:r>
          </a:p>
          <a:p>
            <a:r>
              <a:rPr lang="en-GB" sz="1350">
                <a:solidFill>
                  <a:srgbClr val="2F528F"/>
                </a:solidFill>
                <a:latin typeface="Calibri" panose="020F0502020204030204" pitchFamily="34" charset="0"/>
              </a:rPr>
              <a:t>Data</a:t>
            </a:r>
          </a:p>
        </p:txBody>
      </p:sp>
      <p:sp>
        <p:nvSpPr>
          <p:cNvPr id="4" name="TextBox 3">
            <a:extLst>
              <a:ext uri="{FF2B5EF4-FFF2-40B4-BE49-F238E27FC236}">
                <a16:creationId xmlns:a16="http://schemas.microsoft.com/office/drawing/2014/main" id="{6F837A28-812B-48FF-AF7B-A69BD170F568}"/>
              </a:ext>
            </a:extLst>
          </p:cNvPr>
          <p:cNvSpPr txBox="1"/>
          <p:nvPr/>
        </p:nvSpPr>
        <p:spPr>
          <a:xfrm>
            <a:off x="2254470" y="882586"/>
            <a:ext cx="317716" cy="600164"/>
          </a:xfrm>
          <a:prstGeom prst="rect">
            <a:avLst/>
          </a:prstGeom>
          <a:noFill/>
        </p:spPr>
        <p:txBody>
          <a:bodyPr wrap="none" rtlCol="0">
            <a:spAutoFit/>
          </a:bodyPr>
          <a:lstStyle/>
          <a:p>
            <a:pPr algn="l"/>
            <a:r>
              <a:rPr lang="en-GB" sz="3300">
                <a:solidFill>
                  <a:srgbClr val="2F528F"/>
                </a:solidFill>
                <a:latin typeface="Calibri" panose="020F0502020204030204" pitchFamily="34" charset="0"/>
                <a:cs typeface="Calibri" panose="020F0502020204030204" pitchFamily="34" charset="0"/>
              </a:rPr>
              <a:t>{</a:t>
            </a:r>
          </a:p>
        </p:txBody>
      </p:sp>
      <p:sp>
        <p:nvSpPr>
          <p:cNvPr id="6" name="Arrow: Curved Down 5">
            <a:extLst>
              <a:ext uri="{FF2B5EF4-FFF2-40B4-BE49-F238E27FC236}">
                <a16:creationId xmlns:a16="http://schemas.microsoft.com/office/drawing/2014/main" id="{24AC6490-7A7C-43A9-B92A-D798B5C3C92A}"/>
              </a:ext>
            </a:extLst>
          </p:cNvPr>
          <p:cNvSpPr/>
          <p:nvPr/>
        </p:nvSpPr>
        <p:spPr>
          <a:xfrm rot="21332173">
            <a:off x="4451776" y="637977"/>
            <a:ext cx="2313234" cy="415498"/>
          </a:xfrm>
          <a:prstGeom prst="curvedDownArrow">
            <a:avLst>
              <a:gd name="adj1" fmla="val 25000"/>
              <a:gd name="adj2" fmla="val 50000"/>
              <a:gd name="adj3" fmla="val 27978"/>
            </a:avLst>
          </a:prstGeom>
          <a:solidFill>
            <a:srgbClr val="DBEEF4">
              <a:alpha val="46000"/>
            </a:srgb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25" name="Arrow: Curved Down 24">
            <a:extLst>
              <a:ext uri="{FF2B5EF4-FFF2-40B4-BE49-F238E27FC236}">
                <a16:creationId xmlns:a16="http://schemas.microsoft.com/office/drawing/2014/main" id="{FD0B1CF6-414A-479E-8B27-D0FC4B31B487}"/>
              </a:ext>
            </a:extLst>
          </p:cNvPr>
          <p:cNvSpPr/>
          <p:nvPr/>
        </p:nvSpPr>
        <p:spPr>
          <a:xfrm rot="3766064">
            <a:off x="4003218" y="1789235"/>
            <a:ext cx="2392354" cy="450425"/>
          </a:xfrm>
          <a:prstGeom prst="curvedDownArrow">
            <a:avLst/>
          </a:prstGeom>
          <a:solidFill>
            <a:srgbClr val="DBEEF4">
              <a:alpha val="46000"/>
            </a:srgb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27" name="TextBox 26">
            <a:extLst>
              <a:ext uri="{FF2B5EF4-FFF2-40B4-BE49-F238E27FC236}">
                <a16:creationId xmlns:a16="http://schemas.microsoft.com/office/drawing/2014/main" id="{4D974D39-923F-4F8F-9F36-E51665B35696}"/>
              </a:ext>
            </a:extLst>
          </p:cNvPr>
          <p:cNvSpPr txBox="1"/>
          <p:nvPr/>
        </p:nvSpPr>
        <p:spPr>
          <a:xfrm>
            <a:off x="6518589" y="1011313"/>
            <a:ext cx="817985" cy="261738"/>
          </a:xfrm>
          <a:prstGeom prst="rect">
            <a:avLst/>
          </a:prstGeom>
          <a:noFill/>
        </p:spPr>
        <p:txBody>
          <a:bodyPr wrap="square" lIns="0" tIns="0" rIns="0" bIns="0">
            <a:spAutoFit/>
          </a:bodyPr>
          <a:lstStyle/>
          <a:p>
            <a:pPr>
              <a:lnSpc>
                <a:spcPct val="80000"/>
              </a:lnSpc>
            </a:pPr>
            <a:r>
              <a:rPr lang="en-GB" sz="1050">
                <a:solidFill>
                  <a:srgbClr val="2F528F"/>
                </a:solidFill>
                <a:latin typeface="Calibri" panose="020F0502020204030204" pitchFamily="34" charset="0"/>
              </a:rPr>
              <a:t>Application</a:t>
            </a:r>
          </a:p>
          <a:p>
            <a:pPr>
              <a:lnSpc>
                <a:spcPct val="80000"/>
              </a:lnSpc>
            </a:pPr>
            <a:r>
              <a:rPr lang="en-GB" sz="1050">
                <a:solidFill>
                  <a:srgbClr val="2F528F"/>
                </a:solidFill>
                <a:latin typeface="Calibri" panose="020F0502020204030204" pitchFamily="34" charset="0"/>
              </a:rPr>
              <a:t>Data</a:t>
            </a:r>
          </a:p>
        </p:txBody>
      </p:sp>
      <p:sp>
        <p:nvSpPr>
          <p:cNvPr id="28" name="TextBox 27">
            <a:extLst>
              <a:ext uri="{FF2B5EF4-FFF2-40B4-BE49-F238E27FC236}">
                <a16:creationId xmlns:a16="http://schemas.microsoft.com/office/drawing/2014/main" id="{AA170701-B7FA-470D-BD79-FDE76D97EFBE}"/>
              </a:ext>
            </a:extLst>
          </p:cNvPr>
          <p:cNvSpPr txBox="1"/>
          <p:nvPr/>
        </p:nvSpPr>
        <p:spPr>
          <a:xfrm>
            <a:off x="4904832" y="2979124"/>
            <a:ext cx="960930" cy="369332"/>
          </a:xfrm>
          <a:prstGeom prst="rect">
            <a:avLst/>
          </a:prstGeom>
          <a:noFill/>
        </p:spPr>
        <p:txBody>
          <a:bodyPr wrap="square">
            <a:spAutoFit/>
          </a:bodyPr>
          <a:lstStyle/>
          <a:p>
            <a:r>
              <a:rPr lang="en-GB" sz="900">
                <a:solidFill>
                  <a:schemeClr val="bg1"/>
                </a:solidFill>
                <a:latin typeface="Calibri" panose="020F0502020204030204" pitchFamily="34" charset="0"/>
              </a:rPr>
              <a:t>Application</a:t>
            </a:r>
          </a:p>
          <a:p>
            <a:r>
              <a:rPr lang="en-GB" sz="900">
                <a:solidFill>
                  <a:schemeClr val="bg1"/>
                </a:solidFill>
                <a:latin typeface="Calibri" panose="020F0502020204030204" pitchFamily="34" charset="0"/>
              </a:rPr>
              <a:t>Data</a:t>
            </a:r>
          </a:p>
        </p:txBody>
      </p:sp>
      <p:sp>
        <p:nvSpPr>
          <p:cNvPr id="30" name="TextBox 29">
            <a:extLst>
              <a:ext uri="{FF2B5EF4-FFF2-40B4-BE49-F238E27FC236}">
                <a16:creationId xmlns:a16="http://schemas.microsoft.com/office/drawing/2014/main" id="{5F069073-23BB-4B4C-A8D9-D0B45B1C217D}"/>
              </a:ext>
            </a:extLst>
          </p:cNvPr>
          <p:cNvSpPr txBox="1"/>
          <p:nvPr/>
        </p:nvSpPr>
        <p:spPr>
          <a:xfrm>
            <a:off x="4636189" y="3399045"/>
            <a:ext cx="960930" cy="369332"/>
          </a:xfrm>
          <a:prstGeom prst="rect">
            <a:avLst/>
          </a:prstGeom>
          <a:noFill/>
        </p:spPr>
        <p:txBody>
          <a:bodyPr wrap="square">
            <a:spAutoFit/>
          </a:bodyPr>
          <a:lstStyle/>
          <a:p>
            <a:r>
              <a:rPr lang="en-GB" sz="900">
                <a:solidFill>
                  <a:srgbClr val="2F528F"/>
                </a:solidFill>
                <a:latin typeface="Calibri" panose="020F0502020204030204" pitchFamily="34" charset="0"/>
              </a:rPr>
              <a:t>Application</a:t>
            </a:r>
          </a:p>
          <a:p>
            <a:r>
              <a:rPr lang="en-GB" sz="900">
                <a:solidFill>
                  <a:srgbClr val="2F528F"/>
                </a:solidFill>
                <a:latin typeface="Calibri" panose="020F0502020204030204" pitchFamily="34" charset="0"/>
              </a:rPr>
              <a:t>Data</a:t>
            </a:r>
          </a:p>
        </p:txBody>
      </p:sp>
      <p:pic>
        <p:nvPicPr>
          <p:cNvPr id="31" name="Picture 30">
            <a:extLst>
              <a:ext uri="{FF2B5EF4-FFF2-40B4-BE49-F238E27FC236}">
                <a16:creationId xmlns:a16="http://schemas.microsoft.com/office/drawing/2014/main" id="{5B02D572-C502-4BC7-BE42-3EB86C69F9AD}"/>
              </a:ext>
            </a:extLst>
          </p:cNvPr>
          <p:cNvPicPr>
            <a:picLocks noChangeAspect="1"/>
          </p:cNvPicPr>
          <p:nvPr/>
        </p:nvPicPr>
        <p:blipFill>
          <a:blip r:embed="rId3"/>
          <a:stretch>
            <a:fillRect/>
          </a:stretch>
        </p:blipFill>
        <p:spPr>
          <a:xfrm>
            <a:off x="8918202" y="271430"/>
            <a:ext cx="98379" cy="97200"/>
          </a:xfrm>
          <a:prstGeom prst="rect">
            <a:avLst/>
          </a:prstGeom>
        </p:spPr>
      </p:pic>
      <p:sp>
        <p:nvSpPr>
          <p:cNvPr id="29" name="Ref">
            <a:extLst>
              <a:ext uri="{FF2B5EF4-FFF2-40B4-BE49-F238E27FC236}">
                <a16:creationId xmlns:a16="http://schemas.microsoft.com/office/drawing/2014/main" id="{654BCE03-801F-4632-3380-991C45948AD9}"/>
              </a:ext>
            </a:extLst>
          </p:cNvPr>
          <p:cNvSpPr txBox="1"/>
          <p:nvPr/>
        </p:nvSpPr>
        <p:spPr>
          <a:xfrm>
            <a:off x="2190750" y="4801832"/>
            <a:ext cx="4762500" cy="207749"/>
          </a:xfrm>
          <a:prstGeom prst="rect">
            <a:avLst/>
          </a:prstGeom>
          <a:noFill/>
        </p:spPr>
        <p:txBody>
          <a:bodyPr vert="horz" rtlCol="0" anchor="ctr">
            <a:spAutoFit/>
          </a:bodyPr>
          <a:lstStyle/>
          <a:p>
            <a:pPr algn="ctr"/>
            <a:r>
              <a:rPr lang="en-GB" sz="750">
                <a:solidFill>
                  <a:schemeClr val="bg1"/>
                </a:solidFill>
                <a:latin typeface="Calibri" panose="020F0502020204030204" pitchFamily="34" charset="0"/>
              </a:rPr>
              <a:t> Architecture Development Method : Page 67 : §6.5 </a:t>
            </a:r>
          </a:p>
        </p:txBody>
      </p:sp>
      <p:sp>
        <p:nvSpPr>
          <p:cNvPr id="2" name="TextBox 1">
            <a:extLst>
              <a:ext uri="{FF2B5EF4-FFF2-40B4-BE49-F238E27FC236}">
                <a16:creationId xmlns:a16="http://schemas.microsoft.com/office/drawing/2014/main" id="{B58CB0D6-ABA9-78B3-4B56-3E05BA142E3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40184267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B935D2-A492-C90D-71BD-EA7700039645}"/>
              </a:ext>
            </a:extLst>
          </p:cNvPr>
          <p:cNvSpPr/>
          <p:nvPr/>
        </p:nvSpPr>
        <p:spPr>
          <a:xfrm>
            <a:off x="0" y="1375089"/>
            <a:ext cx="9144000" cy="1687209"/>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0F72522B-1467-4835-8C13-D256550885CE}"/>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02/12</a:t>
            </a:r>
          </a:p>
        </p:txBody>
      </p:sp>
      <p:sp>
        <p:nvSpPr>
          <p:cNvPr id="3" name="Footer Placeholder 2">
            <a:extLst>
              <a:ext uri="{FF2B5EF4-FFF2-40B4-BE49-F238E27FC236}">
                <a16:creationId xmlns:a16="http://schemas.microsoft.com/office/drawing/2014/main" id="{3A7BE928-6664-4D02-9FF7-D454617D51A7}"/>
              </a:ext>
            </a:extLst>
          </p:cNvPr>
          <p:cNvSpPr>
            <a:spLocks noGrp="1"/>
          </p:cNvSpPr>
          <p:nvPr>
            <p:ph type="ftr" sz="quarter" idx="10"/>
          </p:nvPr>
        </p:nvSpPr>
        <p:spPr>
          <a:xfrm>
            <a:off x="6993807" y="4855409"/>
            <a:ext cx="688471" cy="273844"/>
          </a:xfrm>
        </p:spPr>
        <p:txBody>
          <a:bodyPr/>
          <a:lstStyle/>
          <a:p>
            <a:r>
              <a:rPr lang="en-GB"/>
              <a:t>16/44</a:t>
            </a:r>
          </a:p>
        </p:txBody>
      </p:sp>
      <p:sp>
        <p:nvSpPr>
          <p:cNvPr id="4" name="Ref">
            <a:extLst>
              <a:ext uri="{FF2B5EF4-FFF2-40B4-BE49-F238E27FC236}">
                <a16:creationId xmlns:a16="http://schemas.microsoft.com/office/drawing/2014/main" id="{1C357835-E878-4700-B464-34526377EA06}"/>
              </a:ext>
            </a:extLst>
          </p:cNvPr>
          <p:cNvSpPr txBox="1"/>
          <p:nvPr/>
        </p:nvSpPr>
        <p:spPr>
          <a:xfrm>
            <a:off x="1397000" y="4812477"/>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58 : §5.1</a:t>
            </a:r>
          </a:p>
        </p:txBody>
      </p:sp>
      <p:sp>
        <p:nvSpPr>
          <p:cNvPr id="8" name="TextBox 7">
            <a:extLst>
              <a:ext uri="{FF2B5EF4-FFF2-40B4-BE49-F238E27FC236}">
                <a16:creationId xmlns:a16="http://schemas.microsoft.com/office/drawing/2014/main" id="{4B15E27A-B956-953B-10B0-CD999EF3F401}"/>
              </a:ext>
            </a:extLst>
          </p:cNvPr>
          <p:cNvSpPr txBox="1"/>
          <p:nvPr/>
        </p:nvSpPr>
        <p:spPr>
          <a:xfrm>
            <a:off x="627745" y="878842"/>
            <a:ext cx="7701608" cy="3531736"/>
          </a:xfrm>
          <a:prstGeom prst="rect">
            <a:avLst/>
          </a:prstGeom>
          <a:noFill/>
        </p:spPr>
        <p:txBody>
          <a:bodyPr wrap="square">
            <a:spAutoFit/>
          </a:bodyPr>
          <a:lstStyle/>
          <a:p>
            <a:r>
              <a:rPr lang="en-GB" sz="1650" b="1">
                <a:solidFill>
                  <a:srgbClr val="2F528F"/>
                </a:solidFill>
                <a:latin typeface="Calibri" panose="020F0502020204030204" pitchFamily="34" charset="0"/>
              </a:rPr>
              <a:t>Objectives</a:t>
            </a:r>
          </a:p>
          <a:p>
            <a:endParaRPr lang="en-GB" sz="1650" b="1">
              <a:solidFill>
                <a:srgbClr val="2F528F"/>
              </a:solidFill>
              <a:latin typeface="Calibri" panose="020F0502020204030204" pitchFamily="34" charset="0"/>
            </a:endParaRPr>
          </a:p>
          <a:p>
            <a:r>
              <a:rPr lang="en-GB" sz="1500">
                <a:solidFill>
                  <a:srgbClr val="2F528F"/>
                </a:solidFill>
              </a:rPr>
              <a:t>Develop Target Information Systems Architectures</a:t>
            </a:r>
            <a:br>
              <a:rPr lang="en-GB" sz="1350">
                <a:solidFill>
                  <a:srgbClr val="2F528F"/>
                </a:solidFill>
              </a:rPr>
            </a:br>
            <a:endParaRPr lang="en-GB" sz="1350">
              <a:solidFill>
                <a:srgbClr val="2F528F"/>
              </a:solidFill>
            </a:endParaRPr>
          </a:p>
          <a:p>
            <a:pPr marL="214313" indent="-214313">
              <a:buFont typeface="Courier New" panose="02070309020205020404" pitchFamily="49" charset="0"/>
              <a:buChar char="o"/>
            </a:pPr>
            <a:r>
              <a:rPr lang="en-GB" sz="1350">
                <a:solidFill>
                  <a:srgbClr val="2F528F"/>
                </a:solidFill>
              </a:rPr>
              <a:t>How Information Systems Architecture will enable:</a:t>
            </a:r>
          </a:p>
          <a:p>
            <a:pPr marL="557213" lvl="1" indent="-214313">
              <a:buFont typeface="Wingdings" panose="05000000000000000000" pitchFamily="2" charset="2"/>
              <a:buChar char="§"/>
            </a:pPr>
            <a:r>
              <a:rPr lang="en-GB" sz="1200">
                <a:solidFill>
                  <a:srgbClr val="2F528F"/>
                </a:solidFill>
              </a:rPr>
              <a:t>Business Architecture</a:t>
            </a:r>
          </a:p>
          <a:p>
            <a:pPr marL="557213" lvl="1" indent="-214313">
              <a:buFont typeface="Wingdings" panose="05000000000000000000" pitchFamily="2" charset="2"/>
              <a:buChar char="§"/>
            </a:pPr>
            <a:r>
              <a:rPr lang="en-GB" sz="1200">
                <a:solidFill>
                  <a:srgbClr val="2F528F"/>
                </a:solidFill>
              </a:rPr>
              <a:t>Architecture Vision</a:t>
            </a:r>
          </a:p>
          <a:p>
            <a:pPr marL="214313" indent="-214313">
              <a:buFont typeface="Courier New" panose="02070309020205020404" pitchFamily="49" charset="0"/>
              <a:buChar char="o"/>
            </a:pPr>
            <a:r>
              <a:rPr lang="en-GB" sz="1350">
                <a:solidFill>
                  <a:srgbClr val="2F528F"/>
                </a:solidFill>
              </a:rPr>
              <a:t>By addressing:</a:t>
            </a:r>
          </a:p>
          <a:p>
            <a:pPr marL="557213" lvl="1" indent="-214313">
              <a:buFont typeface="Wingdings" panose="05000000000000000000" pitchFamily="2" charset="2"/>
              <a:buChar char="§"/>
            </a:pPr>
            <a:r>
              <a:rPr lang="en-GB" sz="1200">
                <a:solidFill>
                  <a:srgbClr val="2F528F"/>
                </a:solidFill>
              </a:rPr>
              <a:t>Statement of Architecture Work </a:t>
            </a:r>
          </a:p>
          <a:p>
            <a:pPr marL="557213" lvl="1" indent="-214313">
              <a:buFont typeface="Wingdings" panose="05000000000000000000" pitchFamily="2" charset="2"/>
              <a:buChar char="§"/>
            </a:pPr>
            <a:r>
              <a:rPr lang="en-GB" sz="1200">
                <a:solidFill>
                  <a:srgbClr val="2F528F"/>
                </a:solidFill>
              </a:rPr>
              <a:t>Stakeholder concerns</a:t>
            </a:r>
          </a:p>
          <a:p>
            <a:endParaRPr lang="en-GB" sz="1500">
              <a:solidFill>
                <a:srgbClr val="2F528F"/>
              </a:solidFill>
            </a:endParaRPr>
          </a:p>
          <a:p>
            <a:r>
              <a:rPr lang="en-GB" sz="1500">
                <a:solidFill>
                  <a:srgbClr val="2F528F"/>
                </a:solidFill>
              </a:rPr>
              <a:t>Identify candidate Architecture Roadmap components</a:t>
            </a:r>
            <a:br>
              <a:rPr lang="en-GB" sz="1350">
                <a:solidFill>
                  <a:srgbClr val="2F528F"/>
                </a:solidFill>
              </a:rPr>
            </a:br>
            <a:endParaRPr lang="en-GB" sz="1350">
              <a:solidFill>
                <a:srgbClr val="2F528F"/>
              </a:solidFill>
            </a:endParaRPr>
          </a:p>
          <a:p>
            <a:pPr marL="214313" indent="-214313">
              <a:buFont typeface="Courier New" panose="02070309020205020404" pitchFamily="49" charset="0"/>
              <a:buChar char="o"/>
            </a:pPr>
            <a:r>
              <a:rPr lang="en-GB" sz="1350">
                <a:solidFill>
                  <a:srgbClr val="2F528F"/>
                </a:solidFill>
              </a:rPr>
              <a:t>Based upon gaps between the:</a:t>
            </a:r>
          </a:p>
          <a:p>
            <a:pPr marL="557213" lvl="1" indent="-214313">
              <a:buFont typeface="Wingdings" panose="05000000000000000000" pitchFamily="2" charset="2"/>
              <a:buChar char="§"/>
            </a:pPr>
            <a:r>
              <a:rPr lang="en-GB" sz="1200">
                <a:solidFill>
                  <a:srgbClr val="2F528F"/>
                </a:solidFill>
              </a:rPr>
              <a:t>Baseline Information Systems Architectures - (Data and Application) </a:t>
            </a:r>
          </a:p>
          <a:p>
            <a:pPr marL="557213" lvl="1" indent="-214313">
              <a:buFont typeface="Wingdings" panose="05000000000000000000" pitchFamily="2" charset="2"/>
              <a:buChar char="§"/>
            </a:pPr>
            <a:r>
              <a:rPr lang="en-GB" sz="1200">
                <a:solidFill>
                  <a:srgbClr val="2F528F"/>
                </a:solidFill>
              </a:rPr>
              <a:t>Target Information Systems Architectures - (Data and Application) </a:t>
            </a:r>
          </a:p>
        </p:txBody>
      </p:sp>
      <p:pic>
        <p:nvPicPr>
          <p:cNvPr id="2" name="Picture 1">
            <a:extLst>
              <a:ext uri="{FF2B5EF4-FFF2-40B4-BE49-F238E27FC236}">
                <a16:creationId xmlns:a16="http://schemas.microsoft.com/office/drawing/2014/main" id="{A83DD015-A77A-C407-E858-DEE0FFD1980A}"/>
              </a:ext>
            </a:extLst>
          </p:cNvPr>
          <p:cNvPicPr>
            <a:picLocks noChangeAspect="1"/>
          </p:cNvPicPr>
          <p:nvPr/>
        </p:nvPicPr>
        <p:blipFill>
          <a:blip r:embed="rId3"/>
          <a:stretch>
            <a:fillRect/>
          </a:stretch>
        </p:blipFill>
        <p:spPr>
          <a:xfrm>
            <a:off x="8913019" y="271430"/>
            <a:ext cx="119886" cy="97200"/>
          </a:xfrm>
          <a:prstGeom prst="rect">
            <a:avLst/>
          </a:prstGeom>
        </p:spPr>
      </p:pic>
      <p:sp>
        <p:nvSpPr>
          <p:cNvPr id="7" name="TextBox 6">
            <a:extLst>
              <a:ext uri="{FF2B5EF4-FFF2-40B4-BE49-F238E27FC236}">
                <a16:creationId xmlns:a16="http://schemas.microsoft.com/office/drawing/2014/main" id="{C59BD3A4-A496-C500-E449-3FBAACC674E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170149388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72522B-1467-4835-8C13-D256550885CE}"/>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03/12</a:t>
            </a:r>
          </a:p>
        </p:txBody>
      </p:sp>
      <p:sp>
        <p:nvSpPr>
          <p:cNvPr id="3" name="Footer Placeholder 2">
            <a:extLst>
              <a:ext uri="{FF2B5EF4-FFF2-40B4-BE49-F238E27FC236}">
                <a16:creationId xmlns:a16="http://schemas.microsoft.com/office/drawing/2014/main" id="{3A7BE928-6664-4D02-9FF7-D454617D51A7}"/>
              </a:ext>
            </a:extLst>
          </p:cNvPr>
          <p:cNvSpPr>
            <a:spLocks noGrp="1"/>
          </p:cNvSpPr>
          <p:nvPr>
            <p:ph type="ftr" sz="quarter" idx="10"/>
          </p:nvPr>
        </p:nvSpPr>
        <p:spPr>
          <a:xfrm>
            <a:off x="6993807" y="4855409"/>
            <a:ext cx="688471" cy="273844"/>
          </a:xfrm>
        </p:spPr>
        <p:txBody>
          <a:bodyPr/>
          <a:lstStyle/>
          <a:p>
            <a:r>
              <a:rPr lang="en-GB"/>
              <a:t>17/44</a:t>
            </a:r>
          </a:p>
        </p:txBody>
      </p:sp>
      <p:sp>
        <p:nvSpPr>
          <p:cNvPr id="4" name="Ref">
            <a:extLst>
              <a:ext uri="{FF2B5EF4-FFF2-40B4-BE49-F238E27FC236}">
                <a16:creationId xmlns:a16="http://schemas.microsoft.com/office/drawing/2014/main" id="{1C357835-E878-4700-B464-34526377EA06}"/>
              </a:ext>
            </a:extLst>
          </p:cNvPr>
          <p:cNvSpPr txBox="1"/>
          <p:nvPr/>
        </p:nvSpPr>
        <p:spPr>
          <a:xfrm>
            <a:off x="1397000" y="4780388"/>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59 : §6.2</a:t>
            </a:r>
          </a:p>
        </p:txBody>
      </p:sp>
      <p:sp>
        <p:nvSpPr>
          <p:cNvPr id="6" name="TextBox 5">
            <a:extLst>
              <a:ext uri="{FF2B5EF4-FFF2-40B4-BE49-F238E27FC236}">
                <a16:creationId xmlns:a16="http://schemas.microsoft.com/office/drawing/2014/main" id="{003337F6-079F-074C-FB41-99C202523686}"/>
              </a:ext>
            </a:extLst>
          </p:cNvPr>
          <p:cNvSpPr txBox="1"/>
          <p:nvPr/>
        </p:nvSpPr>
        <p:spPr>
          <a:xfrm>
            <a:off x="277461" y="733381"/>
            <a:ext cx="4180527" cy="3508653"/>
          </a:xfrm>
          <a:prstGeom prst="rect">
            <a:avLst/>
          </a:prstGeom>
          <a:solidFill>
            <a:schemeClr val="bg1">
              <a:lumMod val="95000"/>
            </a:schemeClr>
          </a:solidFill>
        </p:spPr>
        <p:txBody>
          <a:bodyPr wrap="square">
            <a:spAutoFit/>
          </a:bodyPr>
          <a:lstStyle/>
          <a:p>
            <a:r>
              <a:rPr lang="en-GB" sz="1650" b="1">
                <a:solidFill>
                  <a:srgbClr val="2F528F"/>
                </a:solidFill>
                <a:latin typeface="Calibri" panose="020F0502020204030204" pitchFamily="34" charset="0"/>
              </a:rPr>
              <a:t>Inputs - Data</a:t>
            </a:r>
          </a:p>
          <a:p>
            <a:endParaRPr lang="en-GB" sz="1650" b="1">
              <a:solidFill>
                <a:srgbClr val="2F528F"/>
              </a:solidFill>
              <a:latin typeface="Calibri" panose="020F0502020204030204" pitchFamily="34" charset="0"/>
            </a:endParaRPr>
          </a:p>
          <a:p>
            <a:pPr marL="128588" indent="-128588">
              <a:buFont typeface="Courier New" panose="02070309020205020404" pitchFamily="49" charset="0"/>
              <a:buChar char="o"/>
            </a:pPr>
            <a:r>
              <a:rPr lang="en-GB" sz="1050">
                <a:solidFill>
                  <a:srgbClr val="2F528F"/>
                </a:solidFill>
              </a:rPr>
              <a:t>Architecture reference materials </a:t>
            </a:r>
          </a:p>
          <a:p>
            <a:pPr marL="128588" indent="-128588">
              <a:buFont typeface="Courier New" panose="02070309020205020404" pitchFamily="49" charset="0"/>
              <a:buChar char="o"/>
            </a:pPr>
            <a:r>
              <a:rPr lang="en-GB" sz="1050">
                <a:solidFill>
                  <a:srgbClr val="2F528F"/>
                </a:solidFill>
              </a:rPr>
              <a:t>TOGAF® Series Guide: Information Architecture — Customer Master Data Management</a:t>
            </a:r>
          </a:p>
          <a:p>
            <a:pPr marL="128588" indent="-128588">
              <a:buFont typeface="Courier New" panose="02070309020205020404" pitchFamily="49" charset="0"/>
              <a:buChar char="o"/>
            </a:pPr>
            <a:r>
              <a:rPr lang="en-GB" sz="1050">
                <a:solidFill>
                  <a:srgbClr val="2F528F"/>
                </a:solidFill>
              </a:rPr>
              <a:t>The Open Group Guide: Information Architecture: Business Intelligence &amp; Analytics and Metadata Management Reference Models</a:t>
            </a:r>
          </a:p>
          <a:p>
            <a:pPr marL="128588" indent="-128588">
              <a:buFont typeface="Courier New" panose="02070309020205020404" pitchFamily="49" charset="0"/>
              <a:buChar char="o"/>
            </a:pPr>
            <a:endParaRPr lang="en-GB" sz="1050">
              <a:solidFill>
                <a:srgbClr val="2F528F"/>
              </a:solidFill>
            </a:endParaRPr>
          </a:p>
          <a:p>
            <a:pPr marL="128588" indent="-128588">
              <a:buFont typeface="Courier New" panose="02070309020205020404" pitchFamily="49" charset="0"/>
              <a:buChar char="o"/>
            </a:pPr>
            <a:r>
              <a:rPr lang="en-GB" sz="1050">
                <a:solidFill>
                  <a:srgbClr val="2F528F"/>
                </a:solidFill>
              </a:rPr>
              <a:t>Request for Architecture Work </a:t>
            </a:r>
          </a:p>
          <a:p>
            <a:pPr marL="128588" indent="-128588">
              <a:buFont typeface="Courier New" panose="02070309020205020404" pitchFamily="49" charset="0"/>
              <a:buChar char="o"/>
            </a:pPr>
            <a:r>
              <a:rPr lang="en-GB" sz="1050">
                <a:solidFill>
                  <a:srgbClr val="2F528F"/>
                </a:solidFill>
              </a:rPr>
              <a:t>Capability Assessment</a:t>
            </a:r>
          </a:p>
          <a:p>
            <a:pPr marL="128588" indent="-128588">
              <a:buFont typeface="Courier New" panose="02070309020205020404" pitchFamily="49" charset="0"/>
              <a:buChar char="o"/>
            </a:pPr>
            <a:r>
              <a:rPr lang="en-GB" sz="1050">
                <a:solidFill>
                  <a:srgbClr val="2F528F"/>
                </a:solidFill>
              </a:rPr>
              <a:t>Communications Plan</a:t>
            </a:r>
          </a:p>
          <a:p>
            <a:pPr marL="128588" indent="-128588">
              <a:buFont typeface="Courier New" panose="02070309020205020404" pitchFamily="49" charset="0"/>
              <a:buChar char="o"/>
            </a:pPr>
            <a:endParaRPr lang="en-GB" sz="1050">
              <a:solidFill>
                <a:srgbClr val="2F528F"/>
              </a:solidFill>
            </a:endParaRPr>
          </a:p>
          <a:p>
            <a:pPr marL="128588" indent="-128588">
              <a:buFont typeface="Courier New" panose="02070309020205020404" pitchFamily="49" charset="0"/>
              <a:buChar char="o"/>
            </a:pPr>
            <a:r>
              <a:rPr lang="en-GB" sz="1050">
                <a:solidFill>
                  <a:srgbClr val="2F528F"/>
                </a:solidFill>
              </a:rPr>
              <a:t>Organizational Model for Enterprise Architecture including:</a:t>
            </a:r>
          </a:p>
          <a:p>
            <a:pPr marL="471488" lvl="1" indent="-128588">
              <a:buFont typeface="Wingdings" panose="05000000000000000000" pitchFamily="2" charset="2"/>
              <a:buChar char="§"/>
            </a:pPr>
            <a:r>
              <a:rPr lang="en-GB" sz="1050">
                <a:solidFill>
                  <a:srgbClr val="2F528F"/>
                </a:solidFill>
              </a:rPr>
              <a:t>Scope of organizations impacted</a:t>
            </a:r>
          </a:p>
          <a:p>
            <a:pPr marL="471488" lvl="1" indent="-128588">
              <a:buFont typeface="Wingdings" panose="05000000000000000000" pitchFamily="2" charset="2"/>
              <a:buChar char="§"/>
            </a:pPr>
            <a:r>
              <a:rPr lang="en-GB" sz="1050">
                <a:solidFill>
                  <a:srgbClr val="2F528F"/>
                </a:solidFill>
              </a:rPr>
              <a:t>Maturity assessment, gaps, and resolution approach</a:t>
            </a:r>
          </a:p>
          <a:p>
            <a:pPr marL="471488" lvl="1" indent="-128588">
              <a:buFont typeface="Wingdings" panose="05000000000000000000" pitchFamily="2" charset="2"/>
              <a:buChar char="§"/>
            </a:pPr>
            <a:r>
              <a:rPr lang="en-GB" sz="1050">
                <a:solidFill>
                  <a:srgbClr val="2F528F"/>
                </a:solidFill>
              </a:rPr>
              <a:t>Roles and responsibilities for architecture team(s)</a:t>
            </a:r>
          </a:p>
          <a:p>
            <a:pPr marL="471488" lvl="1" indent="-128588">
              <a:buFont typeface="Wingdings" panose="05000000000000000000" pitchFamily="2" charset="2"/>
              <a:buChar char="§"/>
            </a:pPr>
            <a:r>
              <a:rPr lang="en-GB" sz="1050">
                <a:solidFill>
                  <a:srgbClr val="2F528F"/>
                </a:solidFill>
              </a:rPr>
              <a:t>Constraints on architecture work</a:t>
            </a:r>
          </a:p>
          <a:p>
            <a:pPr marL="471488" lvl="1" indent="-128588">
              <a:buFont typeface="Wingdings" panose="05000000000000000000" pitchFamily="2" charset="2"/>
              <a:buChar char="§"/>
            </a:pPr>
            <a:r>
              <a:rPr lang="en-GB" sz="1050">
                <a:solidFill>
                  <a:srgbClr val="2F528F"/>
                </a:solidFill>
              </a:rPr>
              <a:t>Budget requirements</a:t>
            </a:r>
          </a:p>
          <a:p>
            <a:pPr marL="471488" lvl="1" indent="-128588">
              <a:buFont typeface="Wingdings" panose="05000000000000000000" pitchFamily="2" charset="2"/>
              <a:buChar char="§"/>
            </a:pPr>
            <a:r>
              <a:rPr lang="en-GB" sz="1050">
                <a:solidFill>
                  <a:srgbClr val="2F528F"/>
                </a:solidFill>
              </a:rPr>
              <a:t>Governance and support strategy</a:t>
            </a:r>
          </a:p>
          <a:p>
            <a:pPr marL="342900" lvl="1"/>
            <a:endParaRPr lang="en-GB" sz="1050">
              <a:solidFill>
                <a:srgbClr val="2F528F"/>
              </a:solidFill>
            </a:endParaRPr>
          </a:p>
        </p:txBody>
      </p:sp>
      <p:sp>
        <p:nvSpPr>
          <p:cNvPr id="12" name="TextBox 11">
            <a:extLst>
              <a:ext uri="{FF2B5EF4-FFF2-40B4-BE49-F238E27FC236}">
                <a16:creationId xmlns:a16="http://schemas.microsoft.com/office/drawing/2014/main" id="{3DB0579E-FDB6-6F5E-654C-107D80816EC9}"/>
              </a:ext>
            </a:extLst>
          </p:cNvPr>
          <p:cNvSpPr txBox="1"/>
          <p:nvPr/>
        </p:nvSpPr>
        <p:spPr>
          <a:xfrm>
            <a:off x="4686013" y="733382"/>
            <a:ext cx="4229389" cy="3508653"/>
          </a:xfrm>
          <a:prstGeom prst="rect">
            <a:avLst/>
          </a:prstGeom>
          <a:solidFill>
            <a:schemeClr val="bg1">
              <a:lumMod val="95000"/>
            </a:schemeClr>
          </a:solidFill>
        </p:spPr>
        <p:txBody>
          <a:bodyPr wrap="square">
            <a:spAutoFit/>
          </a:bodyPr>
          <a:lstStyle/>
          <a:p>
            <a:pPr marL="214313" indent="-214313">
              <a:buFont typeface="Courier New" panose="02070309020205020404" pitchFamily="49" charset="0"/>
              <a:buChar char="o"/>
            </a:pPr>
            <a:r>
              <a:rPr lang="en-GB" sz="1050">
                <a:solidFill>
                  <a:srgbClr val="2F528F"/>
                </a:solidFill>
              </a:rPr>
              <a:t>Tailored Architecture Framework including:</a:t>
            </a:r>
          </a:p>
          <a:p>
            <a:pPr marL="471488" lvl="1" indent="-128588">
              <a:buFont typeface="Wingdings" panose="05000000000000000000" pitchFamily="2" charset="2"/>
              <a:buChar char="§"/>
            </a:pPr>
            <a:r>
              <a:rPr lang="en-GB" sz="1050">
                <a:solidFill>
                  <a:srgbClr val="2F528F"/>
                </a:solidFill>
              </a:rPr>
              <a:t>Tailored Architecture method</a:t>
            </a:r>
          </a:p>
          <a:p>
            <a:pPr marL="471488" lvl="1" indent="-128588">
              <a:buFont typeface="Wingdings" panose="05000000000000000000" pitchFamily="2" charset="2"/>
              <a:buChar char="§"/>
            </a:pPr>
            <a:r>
              <a:rPr lang="en-GB" sz="1050">
                <a:solidFill>
                  <a:srgbClr val="2F528F"/>
                </a:solidFill>
              </a:rPr>
              <a:t>Tailored Architecture content (deliverables and artifacts)</a:t>
            </a:r>
          </a:p>
          <a:p>
            <a:pPr marL="471488" lvl="1" indent="-128588">
              <a:buFont typeface="Wingdings" panose="05000000000000000000" pitchFamily="2" charset="2"/>
              <a:buChar char="§"/>
            </a:pPr>
            <a:r>
              <a:rPr lang="en-GB" sz="1050">
                <a:solidFill>
                  <a:srgbClr val="2F528F"/>
                </a:solidFill>
              </a:rPr>
              <a:t>Configured and deployed tools</a:t>
            </a:r>
          </a:p>
          <a:p>
            <a:pPr marL="128588" indent="-128588">
              <a:buFont typeface="Courier New" panose="02070309020205020404" pitchFamily="49" charset="0"/>
              <a:buChar char="o"/>
            </a:pPr>
            <a:r>
              <a:rPr lang="en-GB" sz="1050">
                <a:solidFill>
                  <a:srgbClr val="2F528F"/>
                </a:solidFill>
                <a:latin typeface="Calibri" panose="020F0502020204030204"/>
              </a:rPr>
              <a:t>Data principles </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Statement of Architecture Work </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Architecture Vision </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Architecture Repository  including:</a:t>
            </a:r>
          </a:p>
          <a:p>
            <a:pPr marL="471488" lvl="1" indent="-128588" defTabSz="342900">
              <a:buFont typeface="Wingdings" panose="05000000000000000000" pitchFamily="2" charset="2"/>
              <a:buChar char="§"/>
              <a:defRPr/>
            </a:pPr>
            <a:r>
              <a:rPr lang="en-GB" sz="1050">
                <a:solidFill>
                  <a:srgbClr val="2F528F"/>
                </a:solidFill>
                <a:latin typeface="Calibri" panose="020F0502020204030204"/>
              </a:rPr>
              <a:t>Re-usable building blocks (in particular, definitions of current data)</a:t>
            </a:r>
          </a:p>
          <a:p>
            <a:pPr marL="471488" lvl="1" indent="-128588" defTabSz="342900">
              <a:buFont typeface="Wingdings" panose="05000000000000000000" pitchFamily="2" charset="2"/>
              <a:buChar char="§"/>
              <a:defRPr/>
            </a:pPr>
            <a:r>
              <a:rPr lang="en-GB" sz="1050">
                <a:solidFill>
                  <a:srgbClr val="2F528F"/>
                </a:solidFill>
                <a:latin typeface="Calibri" panose="020F0502020204030204"/>
              </a:rPr>
              <a:t>Publicly available reference models</a:t>
            </a:r>
          </a:p>
          <a:p>
            <a:pPr marL="471488" lvl="1" indent="-128588" defTabSz="342900">
              <a:buFont typeface="Wingdings" panose="05000000000000000000" pitchFamily="2" charset="2"/>
              <a:buChar char="§"/>
              <a:defRPr/>
            </a:pPr>
            <a:r>
              <a:rPr lang="en-GB" sz="1050">
                <a:solidFill>
                  <a:srgbClr val="2F528F"/>
                </a:solidFill>
                <a:latin typeface="Calibri" panose="020F0502020204030204"/>
              </a:rPr>
              <a:t>Organization-specific reference models</a:t>
            </a:r>
          </a:p>
          <a:p>
            <a:pPr marL="471488" lvl="1" indent="-128588" defTabSz="342900">
              <a:buFont typeface="Wingdings" panose="05000000000000000000" pitchFamily="2" charset="2"/>
              <a:buChar char="§"/>
              <a:defRPr/>
            </a:pPr>
            <a:r>
              <a:rPr lang="en-GB" sz="1050">
                <a:solidFill>
                  <a:srgbClr val="2F528F"/>
                </a:solidFill>
                <a:latin typeface="Calibri" panose="020F0502020204030204"/>
              </a:rPr>
              <a:t>Organization standards </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Draft Architecture Definition Document, which may include Baseline and/or Target Architectures of any architecture domain</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Draft Architecture Requirements Specification, including:</a:t>
            </a:r>
          </a:p>
          <a:p>
            <a:pPr marL="471488" lvl="1" indent="-128588">
              <a:buFont typeface="Wingdings" panose="05000000000000000000" pitchFamily="2" charset="2"/>
              <a:buChar char="§"/>
              <a:defRPr/>
            </a:pPr>
            <a:r>
              <a:rPr lang="en-GB" sz="1050">
                <a:solidFill>
                  <a:srgbClr val="2F528F"/>
                </a:solidFill>
                <a:latin typeface="Calibri" panose="020F0502020204030204"/>
              </a:rPr>
              <a:t>Gap Analysis results (from Business Architecture)</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Relevant technical requirements that will apply to this phase</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Business Architecture components of an Architecture Roadmap</a:t>
            </a:r>
          </a:p>
          <a:p>
            <a:pPr defTabSz="342900">
              <a:defRPr/>
            </a:pPr>
            <a:endParaRPr lang="en-GB" sz="1050">
              <a:solidFill>
                <a:srgbClr val="2F528F"/>
              </a:solidFill>
              <a:latin typeface="Calibri" panose="020F0502020204030204"/>
            </a:endParaRPr>
          </a:p>
          <a:p>
            <a:pPr defTabSz="342900">
              <a:defRPr/>
            </a:pPr>
            <a:endParaRPr lang="en-GB" sz="1050">
              <a:solidFill>
                <a:srgbClr val="2F528F"/>
              </a:solidFill>
              <a:latin typeface="Calibri" panose="020F0502020204030204"/>
            </a:endParaRPr>
          </a:p>
        </p:txBody>
      </p:sp>
      <p:pic>
        <p:nvPicPr>
          <p:cNvPr id="9" name="Picture 8">
            <a:extLst>
              <a:ext uri="{FF2B5EF4-FFF2-40B4-BE49-F238E27FC236}">
                <a16:creationId xmlns:a16="http://schemas.microsoft.com/office/drawing/2014/main" id="{5033200E-4670-E57C-8106-124EB01484E7}"/>
              </a:ext>
            </a:extLst>
          </p:cNvPr>
          <p:cNvPicPr>
            <a:picLocks noChangeAspect="1"/>
          </p:cNvPicPr>
          <p:nvPr/>
        </p:nvPicPr>
        <p:blipFill>
          <a:blip r:embed="rId3"/>
          <a:stretch>
            <a:fillRect/>
          </a:stretch>
        </p:blipFill>
        <p:spPr>
          <a:xfrm>
            <a:off x="8915402" y="271430"/>
            <a:ext cx="110360" cy="97200"/>
          </a:xfrm>
          <a:prstGeom prst="rect">
            <a:avLst/>
          </a:prstGeom>
        </p:spPr>
      </p:pic>
      <p:sp>
        <p:nvSpPr>
          <p:cNvPr id="7" name="TextBox 6">
            <a:extLst>
              <a:ext uri="{FF2B5EF4-FFF2-40B4-BE49-F238E27FC236}">
                <a16:creationId xmlns:a16="http://schemas.microsoft.com/office/drawing/2014/main" id="{993E87D8-209F-5700-F337-092F9ED5F3C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22594141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72522B-1467-4835-8C13-D256550885CE}"/>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04/12</a:t>
            </a:r>
          </a:p>
        </p:txBody>
      </p:sp>
      <p:sp>
        <p:nvSpPr>
          <p:cNvPr id="3" name="Footer Placeholder 2">
            <a:extLst>
              <a:ext uri="{FF2B5EF4-FFF2-40B4-BE49-F238E27FC236}">
                <a16:creationId xmlns:a16="http://schemas.microsoft.com/office/drawing/2014/main" id="{3A7BE928-6664-4D02-9FF7-D454617D51A7}"/>
              </a:ext>
            </a:extLst>
          </p:cNvPr>
          <p:cNvSpPr>
            <a:spLocks noGrp="1"/>
          </p:cNvSpPr>
          <p:nvPr>
            <p:ph type="ftr" sz="quarter" idx="10"/>
          </p:nvPr>
        </p:nvSpPr>
        <p:spPr>
          <a:xfrm>
            <a:off x="6993807" y="4855409"/>
            <a:ext cx="688471" cy="273844"/>
          </a:xfrm>
        </p:spPr>
        <p:txBody>
          <a:bodyPr/>
          <a:lstStyle/>
          <a:p>
            <a:r>
              <a:rPr lang="en-GB"/>
              <a:t>18/44</a:t>
            </a:r>
          </a:p>
        </p:txBody>
      </p:sp>
      <p:sp>
        <p:nvSpPr>
          <p:cNvPr id="4" name="Ref">
            <a:extLst>
              <a:ext uri="{FF2B5EF4-FFF2-40B4-BE49-F238E27FC236}">
                <a16:creationId xmlns:a16="http://schemas.microsoft.com/office/drawing/2014/main" id="{1C357835-E878-4700-B464-34526377EA06}"/>
              </a:ext>
            </a:extLst>
          </p:cNvPr>
          <p:cNvSpPr txBox="1"/>
          <p:nvPr/>
        </p:nvSpPr>
        <p:spPr>
          <a:xfrm>
            <a:off x="1389857" y="4822535"/>
            <a:ext cx="6506368" cy="300082"/>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Architecture Development Method : Page 71 : §7.2</a:t>
            </a:r>
          </a:p>
          <a:p>
            <a:pPr algn="ctr"/>
            <a:endParaRPr lang="en-GB" sz="675">
              <a:solidFill>
                <a:schemeClr val="bg1"/>
              </a:solidFill>
              <a:latin typeface="Calibri" panose="020F0502020204030204" pitchFamily="34" charset="0"/>
            </a:endParaRPr>
          </a:p>
        </p:txBody>
      </p:sp>
      <p:sp>
        <p:nvSpPr>
          <p:cNvPr id="8" name="TextBox 7">
            <a:extLst>
              <a:ext uri="{FF2B5EF4-FFF2-40B4-BE49-F238E27FC236}">
                <a16:creationId xmlns:a16="http://schemas.microsoft.com/office/drawing/2014/main" id="{32D59DAD-4DB3-F8C0-2E16-8602959D0A4C}"/>
              </a:ext>
            </a:extLst>
          </p:cNvPr>
          <p:cNvSpPr txBox="1"/>
          <p:nvPr/>
        </p:nvSpPr>
        <p:spPr>
          <a:xfrm>
            <a:off x="270096" y="784750"/>
            <a:ext cx="4260725" cy="3093154"/>
          </a:xfrm>
          <a:prstGeom prst="rect">
            <a:avLst/>
          </a:prstGeom>
          <a:solidFill>
            <a:schemeClr val="bg1">
              <a:lumMod val="95000"/>
            </a:schemeClr>
          </a:solidFill>
        </p:spPr>
        <p:txBody>
          <a:bodyPr wrap="square">
            <a:spAutoFit/>
          </a:bodyPr>
          <a:lstStyle/>
          <a:p>
            <a:r>
              <a:rPr lang="en-GB" sz="1650" b="1">
                <a:solidFill>
                  <a:srgbClr val="2F528F"/>
                </a:solidFill>
                <a:latin typeface="Calibri" panose="020F0502020204030204" pitchFamily="34" charset="0"/>
              </a:rPr>
              <a:t>Inputs - Application</a:t>
            </a:r>
          </a:p>
          <a:p>
            <a:r>
              <a:rPr lang="en-GB" sz="1650" b="1">
                <a:solidFill>
                  <a:srgbClr val="2F528F"/>
                </a:solidFill>
                <a:latin typeface="Calibri" panose="020F0502020204030204" pitchFamily="34" charset="0"/>
              </a:rPr>
              <a:t> </a:t>
            </a:r>
          </a:p>
          <a:p>
            <a:pPr marL="128588" indent="-128588">
              <a:buFont typeface="Courier New" panose="02070309020205020404" pitchFamily="49" charset="0"/>
              <a:buChar char="o"/>
            </a:pPr>
            <a:r>
              <a:rPr lang="en-GB" sz="1050">
                <a:solidFill>
                  <a:srgbClr val="2F528F"/>
                </a:solidFill>
              </a:rPr>
              <a:t>Architecture reference materials</a:t>
            </a:r>
          </a:p>
          <a:p>
            <a:pPr marL="128588" indent="-128588">
              <a:buFont typeface="Courier New" panose="02070309020205020404" pitchFamily="49" charset="0"/>
              <a:buChar char="o"/>
            </a:pPr>
            <a:endParaRPr lang="en-GB" sz="1050">
              <a:solidFill>
                <a:srgbClr val="2F528F"/>
              </a:solidFill>
            </a:endParaRPr>
          </a:p>
          <a:p>
            <a:pPr marL="128588" indent="-128588">
              <a:buFont typeface="Courier New" panose="02070309020205020404" pitchFamily="49" charset="0"/>
              <a:buChar char="o"/>
            </a:pPr>
            <a:r>
              <a:rPr lang="en-GB" sz="1050">
                <a:solidFill>
                  <a:srgbClr val="2F528F"/>
                </a:solidFill>
              </a:rPr>
              <a:t>Request for Architecture Work</a:t>
            </a:r>
          </a:p>
          <a:p>
            <a:pPr marL="128588" indent="-128588">
              <a:buFont typeface="Courier New" panose="02070309020205020404" pitchFamily="49" charset="0"/>
              <a:buChar char="o"/>
            </a:pPr>
            <a:r>
              <a:rPr lang="en-GB" sz="1050">
                <a:solidFill>
                  <a:srgbClr val="2F528F"/>
                </a:solidFill>
              </a:rPr>
              <a:t>Capability Assessment</a:t>
            </a:r>
          </a:p>
          <a:p>
            <a:pPr marL="128588" indent="-128588">
              <a:buFont typeface="Courier New" panose="02070309020205020404" pitchFamily="49" charset="0"/>
              <a:buChar char="o"/>
            </a:pPr>
            <a:r>
              <a:rPr lang="en-GB" sz="1050">
                <a:solidFill>
                  <a:srgbClr val="2F528F"/>
                </a:solidFill>
              </a:rPr>
              <a:t>Communications Plan</a:t>
            </a:r>
          </a:p>
          <a:p>
            <a:pPr marL="128588" indent="-128588">
              <a:buFont typeface="Courier New" panose="02070309020205020404" pitchFamily="49" charset="0"/>
              <a:buChar char="o"/>
            </a:pPr>
            <a:endParaRPr lang="en-GB" sz="1050">
              <a:solidFill>
                <a:srgbClr val="2F528F"/>
              </a:solidFill>
            </a:endParaRPr>
          </a:p>
          <a:p>
            <a:pPr marL="128588" indent="-128588">
              <a:buFont typeface="Courier New" panose="02070309020205020404" pitchFamily="49" charset="0"/>
              <a:buChar char="o"/>
            </a:pPr>
            <a:r>
              <a:rPr lang="en-GB" sz="1050">
                <a:solidFill>
                  <a:srgbClr val="2F528F"/>
                </a:solidFill>
              </a:rPr>
              <a:t>Organizational Model for Enterprise Architecture, including:</a:t>
            </a:r>
          </a:p>
          <a:p>
            <a:pPr marL="471488" lvl="1" indent="-128588">
              <a:buFont typeface="Arial" panose="020B0604020202020204" pitchFamily="34" charset="0"/>
              <a:buChar char="•"/>
            </a:pPr>
            <a:r>
              <a:rPr lang="en-GB" sz="975">
                <a:solidFill>
                  <a:srgbClr val="2F528F"/>
                </a:solidFill>
              </a:rPr>
              <a:t>Scope of organizations impacted</a:t>
            </a:r>
          </a:p>
          <a:p>
            <a:pPr marL="471488" lvl="1" indent="-128588">
              <a:buFont typeface="Arial" panose="020B0604020202020204" pitchFamily="34" charset="0"/>
              <a:buChar char="•"/>
            </a:pPr>
            <a:r>
              <a:rPr lang="en-GB" sz="975">
                <a:solidFill>
                  <a:srgbClr val="2F528F"/>
                </a:solidFill>
              </a:rPr>
              <a:t>Maturity assessment, gaps, and resolution approach</a:t>
            </a:r>
          </a:p>
          <a:p>
            <a:pPr marL="471488" lvl="1" indent="-128588">
              <a:buFont typeface="Arial" panose="020B0604020202020204" pitchFamily="34" charset="0"/>
              <a:buChar char="•"/>
            </a:pPr>
            <a:r>
              <a:rPr lang="en-GB" sz="975">
                <a:solidFill>
                  <a:srgbClr val="2F528F"/>
                </a:solidFill>
              </a:rPr>
              <a:t>Constraints on Architecture Work</a:t>
            </a:r>
          </a:p>
          <a:p>
            <a:pPr marL="471488" lvl="1" indent="-128588">
              <a:buFont typeface="Arial" panose="020B0604020202020204" pitchFamily="34" charset="0"/>
              <a:buChar char="•"/>
            </a:pPr>
            <a:r>
              <a:rPr lang="en-GB" sz="975">
                <a:solidFill>
                  <a:srgbClr val="2F528F"/>
                </a:solidFill>
              </a:rPr>
              <a:t>Budget requirements</a:t>
            </a:r>
          </a:p>
          <a:p>
            <a:pPr marL="471488" lvl="1" indent="-128588">
              <a:buFont typeface="Arial" panose="020B0604020202020204" pitchFamily="34" charset="0"/>
              <a:buChar char="•"/>
            </a:pPr>
            <a:r>
              <a:rPr lang="en-GB" sz="975">
                <a:solidFill>
                  <a:srgbClr val="2F528F"/>
                </a:solidFill>
              </a:rPr>
              <a:t>Governance and support strategy</a:t>
            </a:r>
          </a:p>
          <a:p>
            <a:pPr marL="128588" lvl="1" indent="-128588">
              <a:buFont typeface="Courier New" panose="02070309020205020404" pitchFamily="49" charset="0"/>
              <a:buChar char="o"/>
            </a:pPr>
            <a:r>
              <a:rPr lang="en-GB" sz="1050">
                <a:solidFill>
                  <a:srgbClr val="2F528F"/>
                </a:solidFill>
              </a:rPr>
              <a:t>Tailored Architecture Framework, including:</a:t>
            </a:r>
          </a:p>
          <a:p>
            <a:pPr marL="471488" lvl="1" indent="-128588">
              <a:buFont typeface="Wingdings" panose="05000000000000000000" pitchFamily="2" charset="2"/>
              <a:buChar char="§"/>
            </a:pPr>
            <a:r>
              <a:rPr lang="en-GB" sz="975">
                <a:solidFill>
                  <a:srgbClr val="2F528F"/>
                </a:solidFill>
              </a:rPr>
              <a:t>Tailored Architecture method</a:t>
            </a:r>
          </a:p>
          <a:p>
            <a:pPr marL="471488" lvl="1" indent="-128588">
              <a:buFont typeface="Wingdings" panose="05000000000000000000" pitchFamily="2" charset="2"/>
              <a:buChar char="§"/>
            </a:pPr>
            <a:r>
              <a:rPr lang="en-GB" sz="975">
                <a:solidFill>
                  <a:srgbClr val="2F528F"/>
                </a:solidFill>
              </a:rPr>
              <a:t>Tailored Architecture content (deliverables and artifacts)</a:t>
            </a:r>
          </a:p>
          <a:p>
            <a:pPr marL="471488" lvl="1" indent="-128588">
              <a:buFont typeface="Wingdings" panose="05000000000000000000" pitchFamily="2" charset="2"/>
              <a:buChar char="§"/>
            </a:pPr>
            <a:r>
              <a:rPr lang="en-GB" sz="975">
                <a:solidFill>
                  <a:srgbClr val="2F528F"/>
                </a:solidFill>
              </a:rPr>
              <a:t>Configured and deployed tools</a:t>
            </a:r>
          </a:p>
        </p:txBody>
      </p:sp>
      <p:sp>
        <p:nvSpPr>
          <p:cNvPr id="15" name="TextBox 14">
            <a:extLst>
              <a:ext uri="{FF2B5EF4-FFF2-40B4-BE49-F238E27FC236}">
                <a16:creationId xmlns:a16="http://schemas.microsoft.com/office/drawing/2014/main" id="{5DA30E90-43BD-1FCE-C447-999B06541C1A}"/>
              </a:ext>
            </a:extLst>
          </p:cNvPr>
          <p:cNvSpPr txBox="1"/>
          <p:nvPr/>
        </p:nvSpPr>
        <p:spPr>
          <a:xfrm>
            <a:off x="4655762" y="784750"/>
            <a:ext cx="4250113" cy="3093154"/>
          </a:xfrm>
          <a:prstGeom prst="rect">
            <a:avLst/>
          </a:prstGeom>
          <a:solidFill>
            <a:schemeClr val="bg1">
              <a:lumMod val="95000"/>
            </a:schemeClr>
          </a:solidFill>
        </p:spPr>
        <p:txBody>
          <a:bodyPr wrap="square">
            <a:spAutoFit/>
          </a:bodyPr>
          <a:lstStyle/>
          <a:p>
            <a:pPr marL="128588" indent="-128588" defTabSz="342900">
              <a:buFont typeface="Courier New" panose="02070309020205020404" pitchFamily="49" charset="0"/>
              <a:buChar char="o"/>
              <a:defRPr/>
            </a:pPr>
            <a:r>
              <a:rPr lang="en-GB" sz="1050">
                <a:solidFill>
                  <a:srgbClr val="2F528F"/>
                </a:solidFill>
                <a:latin typeface="Calibri" panose="020F0502020204030204"/>
              </a:rPr>
              <a:t>Application principles</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Statement of Architecture Work</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Architecture Vision</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Architecture Repository, including:</a:t>
            </a:r>
          </a:p>
          <a:p>
            <a:pPr marL="471488" lvl="1" indent="-128588" defTabSz="342900">
              <a:buFont typeface="Wingdings" panose="05000000000000000000" pitchFamily="2" charset="2"/>
              <a:buChar char="§"/>
              <a:defRPr/>
            </a:pPr>
            <a:r>
              <a:rPr lang="en-GB" sz="975">
                <a:solidFill>
                  <a:srgbClr val="2F528F"/>
                </a:solidFill>
                <a:latin typeface="Calibri" panose="020F0502020204030204"/>
              </a:rPr>
              <a:t>Re-usable building blocks</a:t>
            </a:r>
          </a:p>
          <a:p>
            <a:pPr marL="471488" lvl="1" indent="-128588" defTabSz="342900">
              <a:buFont typeface="Wingdings" panose="05000000000000000000" pitchFamily="2" charset="2"/>
              <a:buChar char="§"/>
              <a:defRPr/>
            </a:pPr>
            <a:r>
              <a:rPr lang="en-GB" sz="975">
                <a:solidFill>
                  <a:srgbClr val="2F528F"/>
                </a:solidFill>
                <a:latin typeface="Calibri" panose="020F0502020204030204"/>
              </a:rPr>
              <a:t>Publicly available reference models</a:t>
            </a:r>
          </a:p>
          <a:p>
            <a:pPr marL="471488" lvl="1" indent="-128588" defTabSz="342900">
              <a:buFont typeface="Wingdings" panose="05000000000000000000" pitchFamily="2" charset="2"/>
              <a:buChar char="§"/>
              <a:defRPr/>
            </a:pPr>
            <a:r>
              <a:rPr lang="en-GB" sz="975">
                <a:solidFill>
                  <a:srgbClr val="2F528F"/>
                </a:solidFill>
                <a:latin typeface="Calibri" panose="020F0502020204030204"/>
              </a:rPr>
              <a:t>Organization-specific reference models</a:t>
            </a:r>
          </a:p>
          <a:p>
            <a:pPr marL="471488" lvl="1" indent="-128588" defTabSz="342900">
              <a:buFont typeface="Wingdings" panose="05000000000000000000" pitchFamily="2" charset="2"/>
              <a:buChar char="§"/>
              <a:defRPr/>
            </a:pPr>
            <a:r>
              <a:rPr lang="en-GB" sz="975">
                <a:solidFill>
                  <a:srgbClr val="2F528F"/>
                </a:solidFill>
                <a:latin typeface="Calibri" panose="020F0502020204030204"/>
              </a:rPr>
              <a:t>Organization standards</a:t>
            </a:r>
          </a:p>
          <a:p>
            <a:pPr marL="128588" indent="-128588" defTabSz="342900">
              <a:buFont typeface="Courier New" panose="02070309020205020404" pitchFamily="49" charset="0"/>
              <a:buChar char="o"/>
              <a:defRPr/>
            </a:pPr>
            <a:r>
              <a:rPr lang="en-GB" sz="1050">
                <a:solidFill>
                  <a:srgbClr val="2F528F"/>
                </a:solidFill>
                <a:latin typeface="Calibri" panose="020F0502020204030204"/>
              </a:rPr>
              <a:t>Draft Architecture Definition Document, which may include Baseline and/or Target</a:t>
            </a:r>
          </a:p>
          <a:p>
            <a:pPr marL="471488" lvl="1" indent="-128588">
              <a:buFont typeface="Wingdings" panose="05000000000000000000" pitchFamily="2" charset="2"/>
              <a:buChar char="§"/>
              <a:defRPr/>
            </a:pPr>
            <a:endParaRPr lang="en-GB" sz="975">
              <a:solidFill>
                <a:srgbClr val="2F528F"/>
              </a:solidFill>
              <a:latin typeface="Calibri" panose="020F0502020204030204"/>
            </a:endParaRPr>
          </a:p>
          <a:p>
            <a:pPr marL="128588" indent="-128588" defTabSz="342900">
              <a:buFont typeface="Courier New" panose="02070309020205020404" pitchFamily="49" charset="0"/>
              <a:buChar char="o"/>
              <a:defRPr/>
            </a:pPr>
            <a:r>
              <a:rPr lang="en-GB" sz="1050">
                <a:solidFill>
                  <a:srgbClr val="2F528F"/>
                </a:solidFill>
                <a:latin typeface="Calibri" panose="020F0502020204030204"/>
              </a:rPr>
              <a:t>Draft Architecture Requirements Specification, including:</a:t>
            </a:r>
          </a:p>
          <a:p>
            <a:pPr marL="471488" lvl="1" indent="-128588" defTabSz="342900">
              <a:buFont typeface="Wingdings" panose="05000000000000000000" pitchFamily="2" charset="2"/>
              <a:buChar char="§"/>
              <a:defRPr/>
            </a:pPr>
            <a:r>
              <a:rPr lang="en-GB" sz="975">
                <a:solidFill>
                  <a:srgbClr val="2F528F"/>
                </a:solidFill>
                <a:latin typeface="Calibri" panose="020F0502020204030204"/>
              </a:rPr>
              <a:t>Gap Analysis results (from Business Architecture and Data Architecture)</a:t>
            </a:r>
          </a:p>
          <a:p>
            <a:pPr marL="471488" lvl="1" indent="-128588">
              <a:buFont typeface="Wingdings" panose="05000000000000000000" pitchFamily="2" charset="2"/>
              <a:buChar char="§"/>
              <a:defRPr/>
            </a:pPr>
            <a:r>
              <a:rPr lang="en-GB" sz="975">
                <a:solidFill>
                  <a:srgbClr val="2F528F"/>
                </a:solidFill>
                <a:latin typeface="Calibri" panose="020F0502020204030204"/>
              </a:rPr>
              <a:t>Relevant technical requirements that will apply to this phase</a:t>
            </a:r>
          </a:p>
          <a:p>
            <a:pPr marL="471488" lvl="1" indent="-128588">
              <a:buFont typeface="Wingdings" panose="05000000000000000000" pitchFamily="2" charset="2"/>
              <a:buChar char="§"/>
              <a:defRPr/>
            </a:pPr>
            <a:r>
              <a:rPr lang="en-GB" sz="975">
                <a:solidFill>
                  <a:srgbClr val="2F528F"/>
                </a:solidFill>
                <a:latin typeface="Calibri" panose="020F0502020204030204"/>
              </a:rPr>
              <a:t>Business and Data Architecture components of an Architecture Roadmap, if available</a:t>
            </a:r>
            <a:br>
              <a:rPr lang="en-GB" sz="975">
                <a:solidFill>
                  <a:srgbClr val="2F528F"/>
                </a:solidFill>
                <a:latin typeface="Calibri" panose="020F0502020204030204"/>
              </a:rPr>
            </a:br>
            <a:endParaRPr lang="en-GB" sz="975">
              <a:solidFill>
                <a:srgbClr val="2F528F"/>
              </a:solidFill>
              <a:latin typeface="Calibri" panose="020F0502020204030204"/>
            </a:endParaRPr>
          </a:p>
          <a:p>
            <a:pPr marL="342900" lvl="1">
              <a:defRPr/>
            </a:pPr>
            <a:endParaRPr lang="en-GB" sz="975">
              <a:solidFill>
                <a:srgbClr val="2F528F"/>
              </a:solidFill>
              <a:latin typeface="Calibri" panose="020F0502020204030204"/>
            </a:endParaRPr>
          </a:p>
        </p:txBody>
      </p:sp>
      <p:pic>
        <p:nvPicPr>
          <p:cNvPr id="6" name="Picture 5">
            <a:extLst>
              <a:ext uri="{FF2B5EF4-FFF2-40B4-BE49-F238E27FC236}">
                <a16:creationId xmlns:a16="http://schemas.microsoft.com/office/drawing/2014/main" id="{A2886DF6-D61E-6B5C-9EF6-F4A5B4C3842E}"/>
              </a:ext>
            </a:extLst>
          </p:cNvPr>
          <p:cNvPicPr>
            <a:picLocks noChangeAspect="1"/>
          </p:cNvPicPr>
          <p:nvPr/>
        </p:nvPicPr>
        <p:blipFill>
          <a:blip r:embed="rId3"/>
          <a:stretch>
            <a:fillRect/>
          </a:stretch>
        </p:blipFill>
        <p:spPr>
          <a:xfrm>
            <a:off x="8905875" y="271430"/>
            <a:ext cx="127030" cy="97200"/>
          </a:xfrm>
          <a:prstGeom prst="rect">
            <a:avLst/>
          </a:prstGeom>
        </p:spPr>
      </p:pic>
      <p:sp>
        <p:nvSpPr>
          <p:cNvPr id="7" name="TextBox 6">
            <a:extLst>
              <a:ext uri="{FF2B5EF4-FFF2-40B4-BE49-F238E27FC236}">
                <a16:creationId xmlns:a16="http://schemas.microsoft.com/office/drawing/2014/main" id="{8AC765AC-9827-B7DF-91E2-EA5930FC1B3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1152606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D2526D-2099-46F4-BC49-1B783B55CBE9}"/>
              </a:ext>
            </a:extLst>
          </p:cNvPr>
          <p:cNvSpPr>
            <a:spLocks noGrp="1"/>
          </p:cNvSpPr>
          <p:nvPr>
            <p:ph type="title"/>
          </p:nvPr>
        </p:nvSpPr>
        <p:spPr>
          <a:xfrm>
            <a:off x="111095" y="102393"/>
            <a:ext cx="6543684" cy="306668"/>
          </a:xfrm>
        </p:spPr>
        <p:txBody>
          <a:bodyPr>
            <a:noAutofit/>
          </a:bodyPr>
          <a:lstStyle/>
          <a:p>
            <a:r>
              <a:rPr lang="en-GB" sz="1600">
                <a:solidFill>
                  <a:srgbClr val="2F528F"/>
                </a:solidFill>
              </a:rPr>
              <a:t>Architecture Compliance - levels of conformance reviews</a:t>
            </a:r>
          </a:p>
        </p:txBody>
      </p:sp>
      <p:sp>
        <p:nvSpPr>
          <p:cNvPr id="3" name="Footer Placeholder 2">
            <a:extLst>
              <a:ext uri="{FF2B5EF4-FFF2-40B4-BE49-F238E27FC236}">
                <a16:creationId xmlns:a16="http://schemas.microsoft.com/office/drawing/2014/main" id="{887A851D-80DC-4746-B741-8572A6D7FD10}"/>
              </a:ext>
            </a:extLst>
          </p:cNvPr>
          <p:cNvSpPr>
            <a:spLocks noGrp="1"/>
          </p:cNvSpPr>
          <p:nvPr>
            <p:ph type="ftr" sz="quarter" idx="10"/>
          </p:nvPr>
        </p:nvSpPr>
        <p:spPr>
          <a:xfrm>
            <a:off x="6993807" y="4855409"/>
            <a:ext cx="688471" cy="273844"/>
          </a:xfrm>
        </p:spPr>
        <p:txBody>
          <a:bodyPr/>
          <a:lstStyle/>
          <a:p>
            <a:r>
              <a:rPr lang="en-GB"/>
              <a:t>12/24</a:t>
            </a:r>
          </a:p>
        </p:txBody>
      </p:sp>
      <p:sp>
        <p:nvSpPr>
          <p:cNvPr id="4" name="Ref">
            <a:extLst>
              <a:ext uri="{FF2B5EF4-FFF2-40B4-BE49-F238E27FC236}">
                <a16:creationId xmlns:a16="http://schemas.microsoft.com/office/drawing/2014/main" id="{26C33494-D0E1-42FA-8E1B-1404B4C25809}"/>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Enterprise Architecture Capability and Governance : Page 52 : §6.6.2</a:t>
            </a:r>
          </a:p>
        </p:txBody>
      </p:sp>
      <p:sp>
        <p:nvSpPr>
          <p:cNvPr id="6" name="TextBox 5">
            <a:extLst>
              <a:ext uri="{FF2B5EF4-FFF2-40B4-BE49-F238E27FC236}">
                <a16:creationId xmlns:a16="http://schemas.microsoft.com/office/drawing/2014/main" id="{3E4D95F1-C5E7-489F-988B-1A7A9F4CBC88}"/>
              </a:ext>
            </a:extLst>
          </p:cNvPr>
          <p:cNvSpPr txBox="1"/>
          <p:nvPr/>
        </p:nvSpPr>
        <p:spPr>
          <a:xfrm>
            <a:off x="211293" y="868861"/>
            <a:ext cx="6742060" cy="2854628"/>
          </a:xfrm>
          <a:prstGeom prst="rect">
            <a:avLst/>
          </a:prstGeom>
          <a:noFill/>
        </p:spPr>
        <p:txBody>
          <a:bodyPr wrap="square">
            <a:spAutoFit/>
          </a:bodyPr>
          <a:lstStyle/>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Understand clearly the objectives of those soliciting the review; and stay on track and deliver what was asked for. </a:t>
            </a:r>
          </a:p>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If it becomes obvious during the discussions that there are other issues that need to be addressed, outside the scope of the requested review, bring it up with the meeting chair afterwards. </a:t>
            </a:r>
          </a:p>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Stay "scientific“ … </a:t>
            </a:r>
          </a:p>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Ask "open" questions; i.e., questions that do not presume a particular answer.</a:t>
            </a:r>
          </a:p>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There are often "hidden agendas" or controversial issues among those soliciting a review.</a:t>
            </a:r>
          </a:p>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Treat those being interviewed with respect - they do the best they can under the circumstances in which they are placed.</a:t>
            </a:r>
          </a:p>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Help the exercise become a learning experience for you and the presenters.</a:t>
            </a:r>
          </a:p>
          <a:p>
            <a:pPr marL="214313" indent="-214313">
              <a:spcBef>
                <a:spcPts val="300"/>
              </a:spcBef>
              <a:buFont typeface="Courier New" panose="02070309020205020404" pitchFamily="49" charset="0"/>
              <a:buChar char="o"/>
            </a:pPr>
            <a:r>
              <a:rPr lang="en-GB" sz="1350" dirty="0">
                <a:solidFill>
                  <a:srgbClr val="2F528F"/>
                </a:solidFill>
                <a:latin typeface="Calibri" panose="020F0502020204030204" pitchFamily="34" charset="0"/>
              </a:rPr>
              <a:t>Reviews should include detailed assessment activities against the architectures.</a:t>
            </a:r>
          </a:p>
        </p:txBody>
      </p:sp>
      <p:pic>
        <p:nvPicPr>
          <p:cNvPr id="9" name="Picture 8" descr="Icon&#10;&#10;Description automatically generated">
            <a:extLst>
              <a:ext uri="{FF2B5EF4-FFF2-40B4-BE49-F238E27FC236}">
                <a16:creationId xmlns:a16="http://schemas.microsoft.com/office/drawing/2014/main" id="{D25990D6-5C59-DF46-6331-42F31386C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7528" y="868861"/>
            <a:ext cx="1132130" cy="1132130"/>
          </a:xfrm>
          <a:prstGeom prst="rect">
            <a:avLst/>
          </a:prstGeom>
        </p:spPr>
      </p:pic>
      <p:sp>
        <p:nvSpPr>
          <p:cNvPr id="2" name="TextBox 1">
            <a:extLst>
              <a:ext uri="{FF2B5EF4-FFF2-40B4-BE49-F238E27FC236}">
                <a16:creationId xmlns:a16="http://schemas.microsoft.com/office/drawing/2014/main" id="{88172009-4CAD-204C-A035-8C79E7C5121B}"/>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30954392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F1B266B-7466-48E2-9693-B367C9729138}"/>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05/12</a:t>
            </a:r>
          </a:p>
        </p:txBody>
      </p:sp>
      <p:sp>
        <p:nvSpPr>
          <p:cNvPr id="3" name="Footer Placeholder 2">
            <a:extLst>
              <a:ext uri="{FF2B5EF4-FFF2-40B4-BE49-F238E27FC236}">
                <a16:creationId xmlns:a16="http://schemas.microsoft.com/office/drawing/2014/main" id="{E772E7F7-0A18-4DCC-BCAE-C6C094B248D0}"/>
              </a:ext>
            </a:extLst>
          </p:cNvPr>
          <p:cNvSpPr>
            <a:spLocks noGrp="1"/>
          </p:cNvSpPr>
          <p:nvPr>
            <p:ph type="ftr" sz="quarter" idx="10"/>
          </p:nvPr>
        </p:nvSpPr>
        <p:spPr>
          <a:xfrm>
            <a:off x="6993807" y="4855409"/>
            <a:ext cx="688471" cy="273844"/>
          </a:xfrm>
        </p:spPr>
        <p:txBody>
          <a:bodyPr/>
          <a:lstStyle/>
          <a:p>
            <a:r>
              <a:rPr lang="en-GB"/>
              <a:t>19/44</a:t>
            </a:r>
          </a:p>
        </p:txBody>
      </p:sp>
      <p:sp>
        <p:nvSpPr>
          <p:cNvPr id="4" name="Ref">
            <a:extLst>
              <a:ext uri="{FF2B5EF4-FFF2-40B4-BE49-F238E27FC236}">
                <a16:creationId xmlns:a16="http://schemas.microsoft.com/office/drawing/2014/main" id="{2E3A2445-DEA4-4B4C-8087-F27958169975}"/>
              </a:ext>
            </a:extLst>
          </p:cNvPr>
          <p:cNvSpPr txBox="1"/>
          <p:nvPr/>
        </p:nvSpPr>
        <p:spPr>
          <a:xfrm>
            <a:off x="1993503" y="4844899"/>
            <a:ext cx="5156994"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§5.2.2</a:t>
            </a:r>
          </a:p>
        </p:txBody>
      </p:sp>
      <p:sp>
        <p:nvSpPr>
          <p:cNvPr id="13" name="TextBox 12">
            <a:extLst>
              <a:ext uri="{FF2B5EF4-FFF2-40B4-BE49-F238E27FC236}">
                <a16:creationId xmlns:a16="http://schemas.microsoft.com/office/drawing/2014/main" id="{E89A3489-56C4-5882-2592-77301162AA0F}"/>
              </a:ext>
            </a:extLst>
          </p:cNvPr>
          <p:cNvSpPr txBox="1"/>
          <p:nvPr/>
        </p:nvSpPr>
        <p:spPr>
          <a:xfrm>
            <a:off x="474470" y="821288"/>
            <a:ext cx="5510694" cy="369332"/>
          </a:xfrm>
          <a:prstGeom prst="rect">
            <a:avLst/>
          </a:prstGeom>
          <a:noFill/>
        </p:spPr>
        <p:txBody>
          <a:bodyPr wrap="square">
            <a:spAutoFit/>
          </a:bodyPr>
          <a:lstStyle/>
          <a:p>
            <a:r>
              <a:rPr lang="en-GB">
                <a:solidFill>
                  <a:srgbClr val="2F528F"/>
                </a:solidFill>
              </a:rPr>
              <a:t>Essential outcome and output - Summary </a:t>
            </a:r>
          </a:p>
        </p:txBody>
      </p:sp>
      <p:pic>
        <p:nvPicPr>
          <p:cNvPr id="7" name="Picture 6">
            <a:extLst>
              <a:ext uri="{FF2B5EF4-FFF2-40B4-BE49-F238E27FC236}">
                <a16:creationId xmlns:a16="http://schemas.microsoft.com/office/drawing/2014/main" id="{239D7A25-7543-CED3-905F-6ABD480917F9}"/>
              </a:ext>
            </a:extLst>
          </p:cNvPr>
          <p:cNvPicPr>
            <a:picLocks noChangeAspect="1"/>
          </p:cNvPicPr>
          <p:nvPr/>
        </p:nvPicPr>
        <p:blipFill>
          <a:blip r:embed="rId3"/>
          <a:stretch>
            <a:fillRect/>
          </a:stretch>
        </p:blipFill>
        <p:spPr>
          <a:xfrm>
            <a:off x="8913019" y="271430"/>
            <a:ext cx="119886" cy="97200"/>
          </a:xfrm>
          <a:prstGeom prst="rect">
            <a:avLst/>
          </a:prstGeom>
        </p:spPr>
      </p:pic>
      <p:graphicFrame>
        <p:nvGraphicFramePr>
          <p:cNvPr id="9" name="Table 15">
            <a:extLst>
              <a:ext uri="{FF2B5EF4-FFF2-40B4-BE49-F238E27FC236}">
                <a16:creationId xmlns:a16="http://schemas.microsoft.com/office/drawing/2014/main" id="{BFDAB8FC-D18D-CB4E-E73E-65A53643537E}"/>
              </a:ext>
            </a:extLst>
          </p:cNvPr>
          <p:cNvGraphicFramePr>
            <a:graphicFrameLocks noGrp="1"/>
          </p:cNvGraphicFramePr>
          <p:nvPr>
            <p:extLst>
              <p:ext uri="{D42A27DB-BD31-4B8C-83A1-F6EECF244321}">
                <p14:modId xmlns:p14="http://schemas.microsoft.com/office/powerpoint/2010/main" val="1840631263"/>
              </p:ext>
            </p:extLst>
          </p:nvPr>
        </p:nvGraphicFramePr>
        <p:xfrm>
          <a:off x="1392887" y="1602847"/>
          <a:ext cx="5739747" cy="2641600"/>
        </p:xfrm>
        <a:graphic>
          <a:graphicData uri="http://schemas.openxmlformats.org/drawingml/2006/table">
            <a:tbl>
              <a:tblPr firstRow="1" bandRow="1">
                <a:tableStyleId>{5C22544A-7EE6-4342-B048-85BDC9FD1C3A}</a:tableStyleId>
              </a:tblPr>
              <a:tblGrid>
                <a:gridCol w="1071427">
                  <a:extLst>
                    <a:ext uri="{9D8B030D-6E8A-4147-A177-3AD203B41FA5}">
                      <a16:colId xmlns:a16="http://schemas.microsoft.com/office/drawing/2014/main" val="4064677879"/>
                    </a:ext>
                  </a:extLst>
                </a:gridCol>
                <a:gridCol w="1778912">
                  <a:extLst>
                    <a:ext uri="{9D8B030D-6E8A-4147-A177-3AD203B41FA5}">
                      <a16:colId xmlns:a16="http://schemas.microsoft.com/office/drawing/2014/main" val="1997334689"/>
                    </a:ext>
                  </a:extLst>
                </a:gridCol>
                <a:gridCol w="2889408">
                  <a:extLst>
                    <a:ext uri="{9D8B030D-6E8A-4147-A177-3AD203B41FA5}">
                      <a16:colId xmlns:a16="http://schemas.microsoft.com/office/drawing/2014/main" val="841828020"/>
                    </a:ext>
                  </a:extLst>
                </a:gridCol>
              </a:tblGrid>
              <a:tr h="370840">
                <a:tc>
                  <a:txBody>
                    <a:bodyPr/>
                    <a:lstStyle/>
                    <a:p>
                      <a:r>
                        <a:rPr lang="en-GB" sz="1100"/>
                        <a:t>Phase</a:t>
                      </a:r>
                    </a:p>
                  </a:txBody>
                  <a:tcPr/>
                </a:tc>
                <a:tc>
                  <a:txBody>
                    <a:bodyPr/>
                    <a:lstStyle/>
                    <a:p>
                      <a:r>
                        <a:rPr lang="en-GB" sz="1100"/>
                        <a:t>Output &amp; Outcome </a:t>
                      </a:r>
                    </a:p>
                  </a:txBody>
                  <a:tcPr/>
                </a:tc>
                <a:tc>
                  <a:txBody>
                    <a:bodyPr/>
                    <a:lstStyle/>
                    <a:p>
                      <a:r>
                        <a:rPr lang="en-GB" sz="1100"/>
                        <a:t>Essential Knowledge</a:t>
                      </a:r>
                    </a:p>
                  </a:txBody>
                  <a:tcPr/>
                </a:tc>
                <a:extLst>
                  <a:ext uri="{0D108BD9-81ED-4DB2-BD59-A6C34878D82A}">
                    <a16:rowId xmlns:a16="http://schemas.microsoft.com/office/drawing/2014/main" val="132840436"/>
                  </a:ext>
                </a:extLst>
              </a:tr>
              <a:tr h="370840">
                <a:tc>
                  <a:txBody>
                    <a:bodyPr/>
                    <a:lstStyle/>
                    <a:p>
                      <a:r>
                        <a:rPr lang="en-GB" sz="1100"/>
                        <a:t>Phase C</a:t>
                      </a:r>
                    </a:p>
                  </a:txBody>
                  <a:tcPr/>
                </a:tc>
                <a:tc>
                  <a:txBody>
                    <a:bodyPr/>
                    <a:lstStyle/>
                    <a:p>
                      <a:r>
                        <a:rPr lang="en-GB" sz="1100"/>
                        <a:t>A set of domain architectures approved by the stakeholders for the problem being addressed, with a set of gaps, and work to clear the gaps understood by the stakeholders.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br>
                        <a:rPr lang="en-GB" sz="1100"/>
                      </a:br>
                      <a:r>
                        <a:rPr lang="en-GB" sz="1100"/>
                        <a:t>How does the current Enterprise fail to meet the preferences of the stakeholders?</a:t>
                      </a:r>
                      <a:br>
                        <a:rPr lang="en-GB" sz="1100"/>
                      </a:br>
                      <a:r>
                        <a:rPr lang="en-GB" sz="1100"/>
                        <a:t>What must change to enable the Enterprise to meet the preferences of the stakeholders? (Gaps)</a:t>
                      </a:r>
                      <a:br>
                        <a:rPr lang="en-GB" sz="1100"/>
                      </a:br>
                      <a:r>
                        <a:rPr lang="en-GB" sz="1100"/>
                        <a:t>What work is necessary to realize the changes, that is consistent with the additional value being created? (Work Package)</a:t>
                      </a:r>
                      <a:br>
                        <a:rPr lang="en-GB" sz="1100"/>
                      </a:br>
                      <a:r>
                        <a:rPr lang="en-GB" sz="1100"/>
                        <a:t>How stakeholder priority and preference adjust in response to value, effort, and risk of change. (Stakeholder Requirements)</a:t>
                      </a:r>
                    </a:p>
                    <a:p>
                      <a:endParaRPr lang="en-GB" sz="1100"/>
                    </a:p>
                  </a:txBody>
                  <a:tcPr/>
                </a:tc>
                <a:extLst>
                  <a:ext uri="{0D108BD9-81ED-4DB2-BD59-A6C34878D82A}">
                    <a16:rowId xmlns:a16="http://schemas.microsoft.com/office/drawing/2014/main" val="1441323819"/>
                  </a:ext>
                </a:extLst>
              </a:tr>
            </a:tbl>
          </a:graphicData>
        </a:graphic>
      </p:graphicFrame>
      <p:sp>
        <p:nvSpPr>
          <p:cNvPr id="6" name="TextBox 5">
            <a:extLst>
              <a:ext uri="{FF2B5EF4-FFF2-40B4-BE49-F238E27FC236}">
                <a16:creationId xmlns:a16="http://schemas.microsoft.com/office/drawing/2014/main" id="{15521B02-24BE-5271-C18D-8BD80FF0686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8" name="TextBox 7">
            <a:extLst>
              <a:ext uri="{FF2B5EF4-FFF2-40B4-BE49-F238E27FC236}">
                <a16:creationId xmlns:a16="http://schemas.microsoft.com/office/drawing/2014/main" id="{8499641F-9633-7099-791B-172292F8E025}"/>
              </a:ext>
            </a:extLst>
          </p:cNvPr>
          <p:cNvSpPr txBox="1"/>
          <p:nvPr/>
        </p:nvSpPr>
        <p:spPr>
          <a:xfrm>
            <a:off x="100622" y="5474951"/>
            <a:ext cx="8846499" cy="261610"/>
          </a:xfrm>
          <a:prstGeom prst="rect">
            <a:avLst/>
          </a:prstGeom>
          <a:noFill/>
        </p:spPr>
        <p:txBody>
          <a:bodyPr wrap="square" rtlCol="0">
            <a:spAutoFit/>
          </a:bodyPr>
          <a:lstStyle/>
          <a:p>
            <a:pPr algn="l"/>
            <a:r>
              <a:rPr lang="en-GB" sz="1100" i="1">
                <a:solidFill>
                  <a:srgbClr val="FF0000"/>
                </a:solidFill>
              </a:rPr>
              <a:t>Phase entry was wrong have corrected</a:t>
            </a:r>
          </a:p>
        </p:txBody>
      </p:sp>
    </p:spTree>
    <p:extLst>
      <p:ext uri="{BB962C8B-B14F-4D97-AF65-F5344CB8AC3E}">
        <p14:creationId xmlns:p14="http://schemas.microsoft.com/office/powerpoint/2010/main" val="161177351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92BCD2-4550-8E56-C5D7-73376F305113}"/>
              </a:ext>
            </a:extLst>
          </p:cNvPr>
          <p:cNvSpPr/>
          <p:nvPr/>
        </p:nvSpPr>
        <p:spPr>
          <a:xfrm>
            <a:off x="0" y="1346124"/>
            <a:ext cx="9144000" cy="1180252"/>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56ABEAF7-0285-4A16-B33A-DCB1AF9D536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06/12</a:t>
            </a:r>
          </a:p>
        </p:txBody>
      </p:sp>
      <p:sp>
        <p:nvSpPr>
          <p:cNvPr id="2" name="Footer Placeholder 1">
            <a:extLst>
              <a:ext uri="{FF2B5EF4-FFF2-40B4-BE49-F238E27FC236}">
                <a16:creationId xmlns:a16="http://schemas.microsoft.com/office/drawing/2014/main" id="{BD179700-FE9E-4577-8C82-65DB0BF83AF5}"/>
              </a:ext>
            </a:extLst>
          </p:cNvPr>
          <p:cNvSpPr>
            <a:spLocks noGrp="1"/>
          </p:cNvSpPr>
          <p:nvPr>
            <p:ph type="ftr" sz="quarter" idx="10"/>
          </p:nvPr>
        </p:nvSpPr>
        <p:spPr>
          <a:xfrm>
            <a:off x="6993807" y="4855409"/>
            <a:ext cx="688471" cy="273844"/>
          </a:xfrm>
        </p:spPr>
        <p:txBody>
          <a:bodyPr/>
          <a:lstStyle/>
          <a:p>
            <a:r>
              <a:rPr lang="en-GB"/>
              <a:t>20/44</a:t>
            </a:r>
          </a:p>
        </p:txBody>
      </p:sp>
      <p:sp>
        <p:nvSpPr>
          <p:cNvPr id="4" name="Ref">
            <a:extLst>
              <a:ext uri="{FF2B5EF4-FFF2-40B4-BE49-F238E27FC236}">
                <a16:creationId xmlns:a16="http://schemas.microsoft.com/office/drawing/2014/main" id="{DF36345F-C432-489C-8A52-9FE8B6FA3B8F}"/>
              </a:ext>
            </a:extLst>
          </p:cNvPr>
          <p:cNvSpPr txBox="1"/>
          <p:nvPr/>
        </p:nvSpPr>
        <p:spPr>
          <a:xfrm>
            <a:off x="2172494" y="4824413"/>
            <a:ext cx="4799013"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§5.2.2</a:t>
            </a:r>
          </a:p>
        </p:txBody>
      </p:sp>
      <p:sp>
        <p:nvSpPr>
          <p:cNvPr id="7" name="TextBox 6">
            <a:extLst>
              <a:ext uri="{FF2B5EF4-FFF2-40B4-BE49-F238E27FC236}">
                <a16:creationId xmlns:a16="http://schemas.microsoft.com/office/drawing/2014/main" id="{C7C47BEC-B9EE-4D60-8565-91A311365DA3}"/>
              </a:ext>
            </a:extLst>
          </p:cNvPr>
          <p:cNvSpPr txBox="1"/>
          <p:nvPr/>
        </p:nvSpPr>
        <p:spPr>
          <a:xfrm>
            <a:off x="2739753" y="523601"/>
            <a:ext cx="3392675" cy="346249"/>
          </a:xfrm>
          <a:prstGeom prst="rect">
            <a:avLst/>
          </a:prstGeom>
          <a:noFill/>
        </p:spPr>
        <p:txBody>
          <a:bodyPr wrap="square">
            <a:spAutoFit/>
          </a:bodyPr>
          <a:lstStyle/>
          <a:p>
            <a:r>
              <a:rPr lang="en-GB" sz="1650" b="1">
                <a:solidFill>
                  <a:srgbClr val="2F528F"/>
                </a:solidFill>
                <a:latin typeface="Calibri" panose="020F0502020204030204" pitchFamily="34" charset="0"/>
              </a:rPr>
              <a:t>Key Outputs and Outcomes</a:t>
            </a:r>
          </a:p>
        </p:txBody>
      </p:sp>
      <p:graphicFrame>
        <p:nvGraphicFramePr>
          <p:cNvPr id="8" name="Table 12">
            <a:extLst>
              <a:ext uri="{FF2B5EF4-FFF2-40B4-BE49-F238E27FC236}">
                <a16:creationId xmlns:a16="http://schemas.microsoft.com/office/drawing/2014/main" id="{C271553A-4CD8-44C4-890A-75C63B4F6A4F}"/>
              </a:ext>
            </a:extLst>
          </p:cNvPr>
          <p:cNvGraphicFramePr>
            <a:graphicFrameLocks noGrp="1"/>
          </p:cNvGraphicFramePr>
          <p:nvPr/>
        </p:nvGraphicFramePr>
        <p:xfrm>
          <a:off x="853833" y="3296830"/>
          <a:ext cx="7436334" cy="1443990"/>
        </p:xfrm>
        <a:graphic>
          <a:graphicData uri="http://schemas.openxmlformats.org/drawingml/2006/table">
            <a:tbl>
              <a:tblPr firstRow="1" bandRow="1">
                <a:tableStyleId>{B301B821-A1FF-4177-AEE7-76D212191A09}</a:tableStyleId>
              </a:tblPr>
              <a:tblGrid>
                <a:gridCol w="1079354">
                  <a:extLst>
                    <a:ext uri="{9D8B030D-6E8A-4147-A177-3AD203B41FA5}">
                      <a16:colId xmlns:a16="http://schemas.microsoft.com/office/drawing/2014/main" val="51098641"/>
                    </a:ext>
                  </a:extLst>
                </a:gridCol>
                <a:gridCol w="1843314">
                  <a:extLst>
                    <a:ext uri="{9D8B030D-6E8A-4147-A177-3AD203B41FA5}">
                      <a16:colId xmlns:a16="http://schemas.microsoft.com/office/drawing/2014/main" val="2318674248"/>
                    </a:ext>
                  </a:extLst>
                </a:gridCol>
                <a:gridCol w="4513666">
                  <a:extLst>
                    <a:ext uri="{9D8B030D-6E8A-4147-A177-3AD203B41FA5}">
                      <a16:colId xmlns:a16="http://schemas.microsoft.com/office/drawing/2014/main" val="3578727267"/>
                    </a:ext>
                  </a:extLst>
                </a:gridCol>
              </a:tblGrid>
              <a:tr h="278130">
                <a:tc>
                  <a:txBody>
                    <a:bodyPr/>
                    <a:lstStyle/>
                    <a:p>
                      <a:pPr>
                        <a:lnSpc>
                          <a:spcPct val="107000"/>
                        </a:lnSpc>
                        <a:spcAft>
                          <a:spcPts val="800"/>
                        </a:spcAft>
                      </a:pPr>
                      <a:r>
                        <a:rPr lang="en-GB" sz="1100" b="1">
                          <a:effectLst/>
                        </a:rPr>
                        <a:t>Phase </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1100" b="1">
                          <a:effectLst/>
                        </a:rPr>
                        <a:t>Output &amp; Outcome</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1100" b="1">
                          <a:effectLst/>
                        </a:rPr>
                        <a:t> Essential Knowledge</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951694212"/>
                  </a:ext>
                </a:extLst>
              </a:tr>
              <a:tr h="1165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u="none" strike="noStrike" kern="1200" baseline="0">
                          <a:solidFill>
                            <a:schemeClr val="tx1"/>
                          </a:solidFill>
                        </a:rPr>
                        <a:t>Phase C</a:t>
                      </a:r>
                      <a:r>
                        <a:rPr lang="en-GB" sz="900" b="0" u="none" strike="noStrike" kern="1200" baseline="0">
                          <a:solidFill>
                            <a:schemeClr val="tx1"/>
                          </a:solidFill>
                        </a:rPr>
                        <a:t>	</a:t>
                      </a:r>
                    </a:p>
                    <a:p>
                      <a:endParaRPr lang="en-GB" sz="900"/>
                    </a:p>
                  </a:txBody>
                  <a:tcPr marL="68580" marR="68580" marT="34290" marB="34290" anchor="ctr"/>
                </a:tc>
                <a:tc>
                  <a:txBody>
                    <a:bodyPr/>
                    <a:lstStyle/>
                    <a:p>
                      <a:r>
                        <a:rPr lang="en-GB" sz="900"/>
                        <a:t>A set of domain architectures approved by the stakeholders for the problem being addressed, with a set of gaps, and work to clear the gaps understood by the stakeholders.</a:t>
                      </a:r>
                    </a:p>
                  </a:txBody>
                  <a:tcPr marL="68580" marR="68580" marT="34290" marB="34290"/>
                </a:tc>
                <a:tc>
                  <a:txBody>
                    <a:bodyPr/>
                    <a:lstStyle/>
                    <a:p>
                      <a:r>
                        <a:rPr lang="en-GB" sz="900"/>
                        <a:t>How does the current Enterprise fail to meet the preferences of the stakeholders?</a:t>
                      </a:r>
                    </a:p>
                    <a:p>
                      <a:r>
                        <a:rPr lang="en-GB" sz="900"/>
                        <a:t>What must change to enable the Enterprise to meet the preferences of the stakeholders? (Gaps)</a:t>
                      </a:r>
                    </a:p>
                    <a:p>
                      <a:r>
                        <a:rPr lang="en-GB" sz="900"/>
                        <a:t>What work is necessary to realize the changes, that is consistent with the additional value being created? (Work Package)</a:t>
                      </a:r>
                    </a:p>
                    <a:p>
                      <a:r>
                        <a:rPr lang="en-GB" sz="900"/>
                        <a:t>How stakeholder priority and preference adjust in response to value, effort, and risk of change. (Stakeholder Requirements)</a:t>
                      </a:r>
                    </a:p>
                  </a:txBody>
                  <a:tcPr marL="68580" marR="68580" marT="34290" marB="34290"/>
                </a:tc>
                <a:extLst>
                  <a:ext uri="{0D108BD9-81ED-4DB2-BD59-A6C34878D82A}">
                    <a16:rowId xmlns:a16="http://schemas.microsoft.com/office/drawing/2014/main" val="2955822152"/>
                  </a:ext>
                </a:extLst>
              </a:tr>
            </a:tbl>
          </a:graphicData>
        </a:graphic>
      </p:graphicFrame>
      <p:sp>
        <p:nvSpPr>
          <p:cNvPr id="10" name="TextBox 9">
            <a:extLst>
              <a:ext uri="{FF2B5EF4-FFF2-40B4-BE49-F238E27FC236}">
                <a16:creationId xmlns:a16="http://schemas.microsoft.com/office/drawing/2014/main" id="{30F1D1DB-026A-4F46-B59B-BAFE3730CE23}"/>
              </a:ext>
            </a:extLst>
          </p:cNvPr>
          <p:cNvSpPr txBox="1"/>
          <p:nvPr/>
        </p:nvSpPr>
        <p:spPr>
          <a:xfrm>
            <a:off x="1056526" y="853463"/>
            <a:ext cx="6759131" cy="461665"/>
          </a:xfrm>
          <a:prstGeom prst="rect">
            <a:avLst/>
          </a:prstGeom>
          <a:noFill/>
        </p:spPr>
        <p:txBody>
          <a:bodyPr wrap="square">
            <a:spAutoFit/>
          </a:bodyPr>
          <a:lstStyle/>
          <a:p>
            <a:pPr>
              <a:spcAft>
                <a:spcPts val="450"/>
              </a:spcAft>
            </a:pPr>
            <a:r>
              <a:rPr lang="en-GB" sz="1200" dirty="0">
                <a:solidFill>
                  <a:srgbClr val="2F528F"/>
                </a:solidFill>
                <a:latin typeface="Calibri" panose="020F0502020204030204" pitchFamily="34" charset="0"/>
              </a:rPr>
              <a:t>What the Enterprise values and consumes is typically different than what the EA produces. EAs deliver essential output provided as</a:t>
            </a:r>
          </a:p>
        </p:txBody>
      </p:sp>
      <p:sp>
        <p:nvSpPr>
          <p:cNvPr id="12" name="TextBox 11">
            <a:extLst>
              <a:ext uri="{FF2B5EF4-FFF2-40B4-BE49-F238E27FC236}">
                <a16:creationId xmlns:a16="http://schemas.microsoft.com/office/drawing/2014/main" id="{38FE273F-A1BF-4858-AED3-0CB2C422FB5C}"/>
              </a:ext>
            </a:extLst>
          </p:cNvPr>
          <p:cNvSpPr txBox="1"/>
          <p:nvPr/>
        </p:nvSpPr>
        <p:spPr>
          <a:xfrm>
            <a:off x="2144896" y="2626963"/>
            <a:ext cx="6252881" cy="507831"/>
          </a:xfrm>
          <a:prstGeom prst="rect">
            <a:avLst/>
          </a:prstGeom>
          <a:noFill/>
        </p:spPr>
        <p:txBody>
          <a:bodyPr wrap="square">
            <a:spAutoFit/>
          </a:bodyPr>
          <a:lstStyle/>
          <a:p>
            <a:r>
              <a:rPr lang="en-GB" sz="1350">
                <a:solidFill>
                  <a:srgbClr val="2F528F"/>
                </a:solidFill>
                <a:latin typeface="Calibri" panose="020F0502020204030204" pitchFamily="34" charset="0"/>
              </a:rPr>
              <a:t>Architecture is developed, and the EA landscape populated.</a:t>
            </a:r>
          </a:p>
          <a:p>
            <a:r>
              <a:rPr lang="en-GB" sz="1350">
                <a:solidFill>
                  <a:srgbClr val="2F528F"/>
                </a:solidFill>
                <a:latin typeface="Calibri" panose="020F0502020204030204" pitchFamily="34" charset="0"/>
              </a:rPr>
              <a:t>To do this, practitioners require a set of essential knowledge.</a:t>
            </a:r>
          </a:p>
        </p:txBody>
      </p:sp>
      <p:graphicFrame>
        <p:nvGraphicFramePr>
          <p:cNvPr id="3" name="TextBox 3">
            <a:extLst>
              <a:ext uri="{FF2B5EF4-FFF2-40B4-BE49-F238E27FC236}">
                <a16:creationId xmlns:a16="http://schemas.microsoft.com/office/drawing/2014/main" id="{083FBF2D-FF23-F016-675C-C0FF4EFEF2E0}"/>
              </a:ext>
            </a:extLst>
          </p:cNvPr>
          <p:cNvGraphicFramePr/>
          <p:nvPr/>
        </p:nvGraphicFramePr>
        <p:xfrm>
          <a:off x="-90957" y="1465085"/>
          <a:ext cx="9574306" cy="10612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5A4B9956-9781-C310-B6F4-057E8D26CD50}"/>
              </a:ext>
            </a:extLst>
          </p:cNvPr>
          <p:cNvPicPr>
            <a:picLocks noChangeAspect="1"/>
          </p:cNvPicPr>
          <p:nvPr/>
        </p:nvPicPr>
        <p:blipFill>
          <a:blip r:embed="rId8"/>
          <a:stretch>
            <a:fillRect/>
          </a:stretch>
        </p:blipFill>
        <p:spPr>
          <a:xfrm>
            <a:off x="8913019" y="271430"/>
            <a:ext cx="119886" cy="97200"/>
          </a:xfrm>
          <a:prstGeom prst="rect">
            <a:avLst/>
          </a:prstGeom>
        </p:spPr>
      </p:pic>
      <p:sp>
        <p:nvSpPr>
          <p:cNvPr id="11" name="TextBox 10">
            <a:extLst>
              <a:ext uri="{FF2B5EF4-FFF2-40B4-BE49-F238E27FC236}">
                <a16:creationId xmlns:a16="http://schemas.microsoft.com/office/drawing/2014/main" id="{55527740-088B-9309-4301-E9EFA89FAA7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23715615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A59BDF6-283B-3B4C-89FB-3D34FE65D078}"/>
              </a:ext>
            </a:extLst>
          </p:cNvPr>
          <p:cNvSpPr/>
          <p:nvPr/>
        </p:nvSpPr>
        <p:spPr>
          <a:xfrm>
            <a:off x="0" y="1897615"/>
            <a:ext cx="9144000" cy="1997312"/>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F098835D-425A-46F4-AAD8-2D9D1B9B483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Data Architecture 07/12</a:t>
            </a:r>
          </a:p>
        </p:txBody>
      </p:sp>
      <p:sp>
        <p:nvSpPr>
          <p:cNvPr id="2" name="Footer Placeholder 1">
            <a:extLst>
              <a:ext uri="{FF2B5EF4-FFF2-40B4-BE49-F238E27FC236}">
                <a16:creationId xmlns:a16="http://schemas.microsoft.com/office/drawing/2014/main" id="{A8632C8C-CBEB-434D-99AA-2DE8C4FB0CE5}"/>
              </a:ext>
            </a:extLst>
          </p:cNvPr>
          <p:cNvSpPr>
            <a:spLocks noGrp="1"/>
          </p:cNvSpPr>
          <p:nvPr>
            <p:ph type="ftr" sz="quarter" idx="10"/>
          </p:nvPr>
        </p:nvSpPr>
        <p:spPr>
          <a:xfrm>
            <a:off x="6993807" y="4855409"/>
            <a:ext cx="688471" cy="273844"/>
          </a:xfrm>
        </p:spPr>
        <p:txBody>
          <a:bodyPr/>
          <a:lstStyle/>
          <a:p>
            <a:r>
              <a:rPr lang="en-GB"/>
              <a:t>21/44</a:t>
            </a:r>
          </a:p>
        </p:txBody>
      </p:sp>
      <p:sp>
        <p:nvSpPr>
          <p:cNvPr id="4" name="Ref">
            <a:extLst>
              <a:ext uri="{FF2B5EF4-FFF2-40B4-BE49-F238E27FC236}">
                <a16:creationId xmlns:a16="http://schemas.microsoft.com/office/drawing/2014/main" id="{F9944C8D-E0A6-4D11-89D2-E8857046B752}"/>
              </a:ext>
            </a:extLst>
          </p:cNvPr>
          <p:cNvSpPr txBox="1"/>
          <p:nvPr/>
        </p:nvSpPr>
        <p:spPr>
          <a:xfrm>
            <a:off x="1959372" y="4827975"/>
            <a:ext cx="5225256"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Architecture Development Method : Page 67 : 6.5</a:t>
            </a:r>
          </a:p>
        </p:txBody>
      </p:sp>
      <p:sp>
        <p:nvSpPr>
          <p:cNvPr id="15" name="TextBox 14">
            <a:extLst>
              <a:ext uri="{FF2B5EF4-FFF2-40B4-BE49-F238E27FC236}">
                <a16:creationId xmlns:a16="http://schemas.microsoft.com/office/drawing/2014/main" id="{4D47A7E3-055D-ED51-9CA0-E4EE4C3E737C}"/>
              </a:ext>
            </a:extLst>
          </p:cNvPr>
          <p:cNvSpPr txBox="1"/>
          <p:nvPr/>
        </p:nvSpPr>
        <p:spPr>
          <a:xfrm>
            <a:off x="180870" y="562760"/>
            <a:ext cx="8544676" cy="1546577"/>
          </a:xfrm>
          <a:prstGeom prst="rect">
            <a:avLst/>
          </a:prstGeom>
          <a:noFill/>
        </p:spPr>
        <p:txBody>
          <a:bodyPr wrap="square">
            <a:spAutoFit/>
          </a:bodyPr>
          <a:lstStyle/>
          <a:p>
            <a:pPr algn="l"/>
            <a:r>
              <a:rPr lang="en-GB" sz="1650" b="1">
                <a:solidFill>
                  <a:srgbClr val="2F528F"/>
                </a:solidFill>
                <a:latin typeface="Calibri" panose="020F0502020204030204" pitchFamily="34" charset="0"/>
              </a:rPr>
              <a:t>Approach</a:t>
            </a:r>
          </a:p>
          <a:p>
            <a:r>
              <a:rPr lang="en-GB" sz="1050" b="1">
                <a:solidFill>
                  <a:srgbClr val="2F528F"/>
                </a:solidFill>
              </a:rPr>
              <a:t>Data Structure</a:t>
            </a:r>
          </a:p>
          <a:p>
            <a:pPr marL="128588" indent="-128588">
              <a:buFont typeface="Courier New" panose="02070309020205020404" pitchFamily="49" charset="0"/>
              <a:buChar char="o"/>
            </a:pPr>
            <a:r>
              <a:rPr lang="en-GB" sz="1050">
                <a:solidFill>
                  <a:srgbClr val="2F528F"/>
                </a:solidFill>
              </a:rPr>
              <a:t>Data at rest — data in stores</a:t>
            </a:r>
          </a:p>
          <a:p>
            <a:pPr marL="128588" indent="-128588">
              <a:buFont typeface="Courier New" panose="02070309020205020404" pitchFamily="49" charset="0"/>
              <a:buChar char="o"/>
            </a:pPr>
            <a:r>
              <a:rPr lang="en-GB" sz="1050">
                <a:solidFill>
                  <a:srgbClr val="2F528F"/>
                </a:solidFill>
              </a:rPr>
              <a:t>Data in motion — data in transactions or services/APIs</a:t>
            </a:r>
          </a:p>
          <a:p>
            <a:pPr marL="128588" indent="-128588">
              <a:buFont typeface="Courier New" panose="02070309020205020404" pitchFamily="49" charset="0"/>
              <a:buChar char="o"/>
            </a:pPr>
            <a:r>
              <a:rPr lang="en-GB" sz="1050">
                <a:solidFill>
                  <a:srgbClr val="2F528F"/>
                </a:solidFill>
              </a:rPr>
              <a:t>Data in use — data at the border of the application (e.g., GUI)</a:t>
            </a:r>
          </a:p>
          <a:p>
            <a:pPr marL="128588" indent="-128588">
              <a:buFont typeface="Courier New" panose="02070309020205020404" pitchFamily="49" charset="0"/>
              <a:buChar char="o"/>
            </a:pPr>
            <a:r>
              <a:rPr lang="en-GB" sz="1050">
                <a:solidFill>
                  <a:srgbClr val="2F528F"/>
                </a:solidFill>
              </a:rPr>
              <a:t>Open data — data that the organization provides for public usage</a:t>
            </a:r>
          </a:p>
          <a:p>
            <a:r>
              <a:rPr lang="en-GB" sz="1050">
                <a:solidFill>
                  <a:srgbClr val="2F528F"/>
                </a:solidFill>
              </a:rPr>
              <a:t>All can be used in data exchange models </a:t>
            </a:r>
          </a:p>
          <a:p>
            <a:endParaRPr lang="en-GB" sz="750" b="1">
              <a:solidFill>
                <a:srgbClr val="2F528F"/>
              </a:solidFill>
              <a:latin typeface="Calibri" panose="020F0502020204030204" pitchFamily="34" charset="0"/>
            </a:endParaRPr>
          </a:p>
          <a:p>
            <a:pPr marL="471488" lvl="1" indent="-128588">
              <a:buFont typeface="Wingdings" panose="05000000000000000000" pitchFamily="2" charset="2"/>
              <a:buChar char="§"/>
            </a:pPr>
            <a:endParaRPr lang="es-ES" sz="750">
              <a:solidFill>
                <a:srgbClr val="2F528F"/>
              </a:solidFill>
              <a:latin typeface="Calibri" panose="020F0502020204030204" pitchFamily="34" charset="0"/>
            </a:endParaRPr>
          </a:p>
        </p:txBody>
      </p:sp>
      <p:sp>
        <p:nvSpPr>
          <p:cNvPr id="19" name="TextBox 18">
            <a:extLst>
              <a:ext uri="{FF2B5EF4-FFF2-40B4-BE49-F238E27FC236}">
                <a16:creationId xmlns:a16="http://schemas.microsoft.com/office/drawing/2014/main" id="{D6D12C13-861D-50D7-3079-9A97250A03BF}"/>
              </a:ext>
            </a:extLst>
          </p:cNvPr>
          <p:cNvSpPr txBox="1"/>
          <p:nvPr/>
        </p:nvSpPr>
        <p:spPr>
          <a:xfrm>
            <a:off x="180870" y="1850204"/>
            <a:ext cx="8782260" cy="2916000"/>
          </a:xfrm>
          <a:prstGeom prst="rect">
            <a:avLst/>
          </a:prstGeom>
          <a:noFill/>
        </p:spPr>
        <p:txBody>
          <a:bodyPr wrap="square" numCol="2" spcCol="180000">
            <a:spAutoFit/>
          </a:bodyPr>
          <a:lstStyle/>
          <a:p>
            <a:r>
              <a:rPr lang="en-GB" sz="1500" b="1">
                <a:solidFill>
                  <a:srgbClr val="2F528F"/>
                </a:solidFill>
              </a:rPr>
              <a:t>Key </a:t>
            </a:r>
            <a:r>
              <a:rPr lang="en-GB" sz="1650" b="1">
                <a:solidFill>
                  <a:srgbClr val="2F528F"/>
                </a:solidFill>
              </a:rPr>
              <a:t>Considerations</a:t>
            </a:r>
          </a:p>
          <a:p>
            <a:r>
              <a:rPr lang="en-GB" sz="1050" b="1">
                <a:solidFill>
                  <a:srgbClr val="2F528F"/>
                </a:solidFill>
              </a:rPr>
              <a:t>Data Management</a:t>
            </a:r>
          </a:p>
          <a:p>
            <a:pPr marL="128588" indent="-128588">
              <a:buFont typeface="Courier New" panose="02070309020205020404" pitchFamily="49" charset="0"/>
              <a:buChar char="o"/>
            </a:pPr>
            <a:r>
              <a:rPr lang="en-GB" sz="1050">
                <a:solidFill>
                  <a:srgbClr val="2F528F"/>
                </a:solidFill>
              </a:rPr>
              <a:t>A clear definition of which application components serve as the system of record</a:t>
            </a:r>
          </a:p>
          <a:p>
            <a:pPr marL="128588" indent="-128588">
              <a:buFont typeface="Courier New" panose="02070309020205020404" pitchFamily="49" charset="0"/>
              <a:buChar char="o"/>
            </a:pPr>
            <a:r>
              <a:rPr lang="en-GB" sz="1050">
                <a:solidFill>
                  <a:srgbClr val="2F528F"/>
                </a:solidFill>
              </a:rPr>
              <a:t>Will there be an enterprise-wide standard </a:t>
            </a:r>
          </a:p>
          <a:p>
            <a:pPr marL="128588" indent="-128588">
              <a:buFont typeface="Courier New" panose="02070309020205020404" pitchFamily="49" charset="0"/>
              <a:buChar char="o"/>
            </a:pPr>
            <a:r>
              <a:rPr lang="en-GB" sz="1050">
                <a:solidFill>
                  <a:srgbClr val="2F528F"/>
                </a:solidFill>
              </a:rPr>
              <a:t>Clearly understand how data entities are:</a:t>
            </a:r>
          </a:p>
          <a:p>
            <a:pPr marL="467916" lvl="1" indent="-214313">
              <a:buFont typeface="Wingdings" panose="05000000000000000000" pitchFamily="2" charset="2"/>
              <a:buChar char="§"/>
            </a:pPr>
            <a:r>
              <a:rPr lang="en-GB" sz="900">
                <a:solidFill>
                  <a:srgbClr val="2F528F"/>
                </a:solidFill>
              </a:rPr>
              <a:t>utilized by business capabilities, business functions, processes, application services</a:t>
            </a:r>
          </a:p>
          <a:p>
            <a:pPr marL="467916" lvl="1" indent="-214313">
              <a:buFont typeface="Wingdings" panose="05000000000000000000" pitchFamily="2" charset="2"/>
              <a:buChar char="§"/>
            </a:pPr>
            <a:r>
              <a:rPr lang="en-GB" sz="900">
                <a:solidFill>
                  <a:srgbClr val="2F528F"/>
                </a:solidFill>
              </a:rPr>
              <a:t>created, stored, transported, and reported </a:t>
            </a:r>
          </a:p>
          <a:p>
            <a:pPr marL="128588" indent="-128588">
              <a:buFont typeface="Courier New" panose="02070309020205020404" pitchFamily="49" charset="0"/>
              <a:buChar char="o"/>
            </a:pPr>
            <a:r>
              <a:rPr lang="en-GB" sz="1050">
                <a:solidFill>
                  <a:srgbClr val="2F528F"/>
                </a:solidFill>
              </a:rPr>
              <a:t>Data transformations required to support </a:t>
            </a:r>
          </a:p>
          <a:p>
            <a:pPr marL="471488" lvl="1" indent="-128588">
              <a:buFont typeface="Wingdings" panose="05000000000000000000" pitchFamily="2" charset="2"/>
              <a:buChar char="§"/>
            </a:pPr>
            <a:r>
              <a:rPr lang="en-GB" sz="900">
                <a:solidFill>
                  <a:srgbClr val="2F528F"/>
                </a:solidFill>
              </a:rPr>
              <a:t>information between applications</a:t>
            </a:r>
          </a:p>
          <a:p>
            <a:r>
              <a:rPr lang="en-GB" sz="900">
                <a:solidFill>
                  <a:srgbClr val="2F528F"/>
                </a:solidFill>
              </a:rPr>
              <a:t>data integration with customers/suppliers</a:t>
            </a:r>
          </a:p>
          <a:p>
            <a:endParaRPr lang="en-GB" sz="900" b="1">
              <a:solidFill>
                <a:srgbClr val="2F528F"/>
              </a:solidFill>
            </a:endParaRPr>
          </a:p>
          <a:p>
            <a:r>
              <a:rPr lang="en-GB" sz="1050" b="1">
                <a:solidFill>
                  <a:srgbClr val="2F528F"/>
                </a:solidFill>
              </a:rPr>
              <a:t>Migration</a:t>
            </a:r>
          </a:p>
          <a:p>
            <a:pPr marL="128588" indent="-128588">
              <a:buFont typeface="Courier New" panose="02070309020205020404" pitchFamily="49" charset="0"/>
              <a:buChar char="o"/>
            </a:pPr>
            <a:r>
              <a:rPr lang="en-GB" sz="1050">
                <a:solidFill>
                  <a:srgbClr val="2F528F"/>
                </a:solidFill>
              </a:rPr>
              <a:t>Data Architecture should </a:t>
            </a:r>
          </a:p>
          <a:p>
            <a:pPr marL="471488" lvl="1" indent="-128588">
              <a:buFont typeface="Wingdings" panose="05000000000000000000" pitchFamily="2" charset="2"/>
              <a:buChar char="§"/>
            </a:pPr>
            <a:r>
              <a:rPr lang="en-GB" sz="900">
                <a:solidFill>
                  <a:srgbClr val="2F528F"/>
                </a:solidFill>
              </a:rPr>
              <a:t>identify data migration requirements </a:t>
            </a:r>
          </a:p>
          <a:p>
            <a:pPr marL="471488" lvl="1" indent="-128588">
              <a:buFont typeface="Wingdings" panose="05000000000000000000" pitchFamily="2" charset="2"/>
              <a:buChar char="§"/>
            </a:pPr>
            <a:r>
              <a:rPr lang="en-GB" sz="900">
                <a:solidFill>
                  <a:srgbClr val="2F528F"/>
                </a:solidFill>
              </a:rPr>
              <a:t>provide indicators as to the level of transformation/cleansing </a:t>
            </a:r>
          </a:p>
          <a:p>
            <a:pPr marL="471488" lvl="1" indent="-128588">
              <a:buFont typeface="Wingdings" panose="05000000000000000000" pitchFamily="2" charset="2"/>
              <a:buChar char="§"/>
            </a:pPr>
            <a:r>
              <a:rPr lang="en-GB" sz="900">
                <a:solidFill>
                  <a:srgbClr val="2F528F"/>
                </a:solidFill>
              </a:rPr>
              <a:t>utilize enterprise-wide common data definitions</a:t>
            </a:r>
          </a:p>
          <a:p>
            <a:pPr marL="342900" lvl="1"/>
            <a:endParaRPr lang="en-GB" sz="900">
              <a:solidFill>
                <a:srgbClr val="2F528F"/>
              </a:solidFill>
            </a:endParaRPr>
          </a:p>
          <a:p>
            <a:pPr marL="342900" lvl="1"/>
            <a:endParaRPr lang="en-GB" sz="900">
              <a:solidFill>
                <a:srgbClr val="2F528F"/>
              </a:solidFill>
            </a:endParaRPr>
          </a:p>
          <a:p>
            <a:r>
              <a:rPr lang="en-GB" sz="1050" b="1">
                <a:solidFill>
                  <a:srgbClr val="2F528F"/>
                </a:solidFill>
              </a:rPr>
              <a:t>Governance</a:t>
            </a:r>
          </a:p>
          <a:p>
            <a:pPr marL="128588" indent="-128588">
              <a:buFont typeface="Courier New" panose="02070309020205020404" pitchFamily="49" charset="0"/>
              <a:buChar char="o"/>
            </a:pPr>
            <a:r>
              <a:rPr lang="en-GB" sz="1050">
                <a:solidFill>
                  <a:srgbClr val="2F528F"/>
                </a:solidFill>
              </a:rPr>
              <a:t>Structure: whether the enterprise has the necessary organizational capabilities to manage data entity aspects of transformation</a:t>
            </a:r>
          </a:p>
          <a:p>
            <a:pPr marL="128588" indent="-128588">
              <a:buFont typeface="Courier New" panose="02070309020205020404" pitchFamily="49" charset="0"/>
              <a:buChar char="o"/>
            </a:pPr>
            <a:r>
              <a:rPr lang="en-GB" sz="1050">
                <a:solidFill>
                  <a:srgbClr val="2F528F"/>
                </a:solidFill>
              </a:rPr>
              <a:t>Management system: necessary to manage the governance aspects of data entities throughout its lifecycle</a:t>
            </a:r>
          </a:p>
          <a:p>
            <a:pPr marL="128588" indent="-128588">
              <a:buFont typeface="Courier New" panose="02070309020205020404" pitchFamily="49" charset="0"/>
              <a:buChar char="o"/>
            </a:pPr>
            <a:r>
              <a:rPr lang="en-GB" sz="1050">
                <a:solidFill>
                  <a:srgbClr val="2F528F"/>
                </a:solidFill>
              </a:rPr>
              <a:t>People: addresses what data-related skills and roles the enterprise requires.</a:t>
            </a:r>
          </a:p>
          <a:p>
            <a:pPr algn="l"/>
            <a:endParaRPr lang="en-GB" sz="750">
              <a:solidFill>
                <a:srgbClr val="2F528F"/>
              </a:solidFill>
              <a:latin typeface="Calibri" panose="020F0502020204030204" pitchFamily="34" charset="0"/>
            </a:endParaRPr>
          </a:p>
          <a:p>
            <a:r>
              <a:rPr lang="en-GB" sz="1050" b="1">
                <a:solidFill>
                  <a:srgbClr val="2F528F"/>
                </a:solidFill>
              </a:rPr>
              <a:t>Repository</a:t>
            </a:r>
          </a:p>
          <a:p>
            <a:r>
              <a:rPr lang="en-GB" sz="1050">
                <a:solidFill>
                  <a:srgbClr val="2F528F"/>
                </a:solidFill>
              </a:rPr>
              <a:t>What relevant Data Architecture resources are available e.g. generic data models relevant to the particular </a:t>
            </a:r>
            <a:r>
              <a:rPr lang="es-ES" sz="1050" err="1">
                <a:solidFill>
                  <a:srgbClr val="2F528F"/>
                </a:solidFill>
              </a:rPr>
              <a:t>industry</a:t>
            </a:r>
            <a:r>
              <a:rPr lang="es-ES" sz="1050">
                <a:solidFill>
                  <a:srgbClr val="2F528F"/>
                </a:solidFill>
              </a:rPr>
              <a:t>.</a:t>
            </a:r>
          </a:p>
        </p:txBody>
      </p:sp>
      <p:pic>
        <p:nvPicPr>
          <p:cNvPr id="6" name="Picture 5">
            <a:extLst>
              <a:ext uri="{FF2B5EF4-FFF2-40B4-BE49-F238E27FC236}">
                <a16:creationId xmlns:a16="http://schemas.microsoft.com/office/drawing/2014/main" id="{5FE0FA74-D144-9050-248A-1161F183C16B}"/>
              </a:ext>
            </a:extLst>
          </p:cNvPr>
          <p:cNvPicPr>
            <a:picLocks noChangeAspect="1"/>
          </p:cNvPicPr>
          <p:nvPr/>
        </p:nvPicPr>
        <p:blipFill>
          <a:blip r:embed="rId3"/>
          <a:stretch>
            <a:fillRect/>
          </a:stretch>
        </p:blipFill>
        <p:spPr>
          <a:xfrm>
            <a:off x="8917781" y="271430"/>
            <a:ext cx="115124" cy="97200"/>
          </a:xfrm>
          <a:prstGeom prst="rect">
            <a:avLst/>
          </a:prstGeom>
        </p:spPr>
      </p:pic>
      <p:sp>
        <p:nvSpPr>
          <p:cNvPr id="7" name="TextBox 6">
            <a:extLst>
              <a:ext uri="{FF2B5EF4-FFF2-40B4-BE49-F238E27FC236}">
                <a16:creationId xmlns:a16="http://schemas.microsoft.com/office/drawing/2014/main" id="{F233E2BA-3973-82FF-16E7-68970B9BD7C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9" name="TextBox 8">
            <a:extLst>
              <a:ext uri="{FF2B5EF4-FFF2-40B4-BE49-F238E27FC236}">
                <a16:creationId xmlns:a16="http://schemas.microsoft.com/office/drawing/2014/main" id="{6781C379-20DC-203C-F1CC-711322198299}"/>
              </a:ext>
            </a:extLst>
          </p:cNvPr>
          <p:cNvSpPr txBox="1"/>
          <p:nvPr/>
        </p:nvSpPr>
        <p:spPr>
          <a:xfrm>
            <a:off x="100622" y="5474951"/>
            <a:ext cx="8846499" cy="261610"/>
          </a:xfrm>
          <a:prstGeom prst="rect">
            <a:avLst/>
          </a:prstGeom>
          <a:noFill/>
        </p:spPr>
        <p:txBody>
          <a:bodyPr wrap="square" rtlCol="0">
            <a:spAutoFit/>
          </a:bodyPr>
          <a:lstStyle/>
          <a:p>
            <a:pPr algn="l"/>
            <a:r>
              <a:rPr lang="en-GB" sz="1100" i="1">
                <a:solidFill>
                  <a:srgbClr val="FF0000"/>
                </a:solidFill>
              </a:rPr>
              <a:t>Added Data Architecture to the heading</a:t>
            </a:r>
          </a:p>
        </p:txBody>
      </p:sp>
    </p:spTree>
    <p:extLst>
      <p:ext uri="{BB962C8B-B14F-4D97-AF65-F5344CB8AC3E}">
        <p14:creationId xmlns:p14="http://schemas.microsoft.com/office/powerpoint/2010/main" val="102047704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FFCD70-C563-6990-C5FE-28A729982363}"/>
              </a:ext>
            </a:extLst>
          </p:cNvPr>
          <p:cNvSpPr/>
          <p:nvPr/>
        </p:nvSpPr>
        <p:spPr>
          <a:xfrm>
            <a:off x="0" y="2786324"/>
            <a:ext cx="9144000" cy="1180252"/>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84848844-DD65-4C08-9AF0-6A8835827514}"/>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Application Architecture - 08/12</a:t>
            </a:r>
          </a:p>
        </p:txBody>
      </p:sp>
      <p:sp>
        <p:nvSpPr>
          <p:cNvPr id="2" name="Footer Placeholder 1">
            <a:extLst>
              <a:ext uri="{FF2B5EF4-FFF2-40B4-BE49-F238E27FC236}">
                <a16:creationId xmlns:a16="http://schemas.microsoft.com/office/drawing/2014/main" id="{3543DDC8-7331-4C99-B60F-524EABA84D3C}"/>
              </a:ext>
            </a:extLst>
          </p:cNvPr>
          <p:cNvSpPr>
            <a:spLocks noGrp="1"/>
          </p:cNvSpPr>
          <p:nvPr>
            <p:ph type="ftr" sz="quarter" idx="10"/>
          </p:nvPr>
        </p:nvSpPr>
        <p:spPr>
          <a:xfrm>
            <a:off x="6993807" y="4855409"/>
            <a:ext cx="688471" cy="273844"/>
          </a:xfrm>
        </p:spPr>
        <p:txBody>
          <a:bodyPr/>
          <a:lstStyle/>
          <a:p>
            <a:r>
              <a:rPr lang="en-GB"/>
              <a:t>22/44</a:t>
            </a:r>
          </a:p>
        </p:txBody>
      </p:sp>
      <p:sp>
        <p:nvSpPr>
          <p:cNvPr id="4" name="Ref">
            <a:extLst>
              <a:ext uri="{FF2B5EF4-FFF2-40B4-BE49-F238E27FC236}">
                <a16:creationId xmlns:a16="http://schemas.microsoft.com/office/drawing/2014/main" id="{AE62C728-FFEA-4CF9-8A9C-190A18395268}"/>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79 : §7.5 </a:t>
            </a:r>
          </a:p>
        </p:txBody>
      </p:sp>
      <p:sp>
        <p:nvSpPr>
          <p:cNvPr id="17" name="TextBox 16">
            <a:extLst>
              <a:ext uri="{FF2B5EF4-FFF2-40B4-BE49-F238E27FC236}">
                <a16:creationId xmlns:a16="http://schemas.microsoft.com/office/drawing/2014/main" id="{3B9022C5-E84D-58D8-991F-82683A5ADD74}"/>
              </a:ext>
            </a:extLst>
          </p:cNvPr>
          <p:cNvSpPr txBox="1"/>
          <p:nvPr/>
        </p:nvSpPr>
        <p:spPr>
          <a:xfrm>
            <a:off x="219714" y="732823"/>
            <a:ext cx="4885279" cy="1708160"/>
          </a:xfrm>
          <a:prstGeom prst="rect">
            <a:avLst/>
          </a:prstGeom>
          <a:noFill/>
        </p:spPr>
        <p:txBody>
          <a:bodyPr wrap="square">
            <a:spAutoFit/>
          </a:bodyPr>
          <a:lstStyle/>
          <a:p>
            <a:r>
              <a:rPr lang="en-GB" sz="1650" b="1">
                <a:solidFill>
                  <a:srgbClr val="2F528F"/>
                </a:solidFill>
                <a:latin typeface="Calibri" panose="020F0502020204030204" pitchFamily="34" charset="0"/>
              </a:rPr>
              <a:t>Approach</a:t>
            </a:r>
          </a:p>
          <a:p>
            <a:endParaRPr lang="en-GB" sz="1650" b="1">
              <a:solidFill>
                <a:srgbClr val="2F528F"/>
              </a:solidFill>
              <a:latin typeface="Calibri" panose="020F0502020204030204" pitchFamily="34" charset="0"/>
            </a:endParaRPr>
          </a:p>
          <a:p>
            <a:r>
              <a:rPr lang="en-GB" sz="1200">
                <a:solidFill>
                  <a:srgbClr val="2F528F"/>
                </a:solidFill>
              </a:rPr>
              <a:t>Architecture Repository</a:t>
            </a:r>
          </a:p>
          <a:p>
            <a:pPr marL="557213" lvl="1" indent="-214313">
              <a:buFont typeface="Courier New" panose="02070309020205020404" pitchFamily="49" charset="0"/>
              <a:buChar char="o"/>
            </a:pPr>
            <a:r>
              <a:rPr lang="en-GB" sz="1200">
                <a:solidFill>
                  <a:srgbClr val="2F528F"/>
                </a:solidFill>
              </a:rPr>
              <a:t>Generic business models and related application models relevant to the industry sector</a:t>
            </a:r>
          </a:p>
          <a:p>
            <a:pPr marL="557213" lvl="1" indent="-214313">
              <a:buFont typeface="Courier New" panose="02070309020205020404" pitchFamily="49" charset="0"/>
              <a:buChar char="o"/>
            </a:pPr>
            <a:r>
              <a:rPr lang="en-GB" sz="1200">
                <a:solidFill>
                  <a:srgbClr val="2F528F"/>
                </a:solidFill>
              </a:rPr>
              <a:t>Application models relevant to common high-level business functions, such as electronic </a:t>
            </a:r>
            <a:r>
              <a:rPr lang="fr-FR" sz="1200">
                <a:solidFill>
                  <a:srgbClr val="2F528F"/>
                </a:solidFill>
              </a:rPr>
              <a:t>commerce, </a:t>
            </a:r>
            <a:r>
              <a:rPr lang="fr-FR" sz="1200" err="1">
                <a:solidFill>
                  <a:srgbClr val="2F528F"/>
                </a:solidFill>
              </a:rPr>
              <a:t>supply</a:t>
            </a:r>
            <a:r>
              <a:rPr lang="fr-FR" sz="1200">
                <a:solidFill>
                  <a:srgbClr val="2F528F"/>
                </a:solidFill>
              </a:rPr>
              <a:t> </a:t>
            </a:r>
            <a:r>
              <a:rPr lang="fr-FR" sz="1200" err="1">
                <a:solidFill>
                  <a:srgbClr val="2F528F"/>
                </a:solidFill>
              </a:rPr>
              <a:t>chain</a:t>
            </a:r>
            <a:r>
              <a:rPr lang="fr-FR" sz="1200">
                <a:solidFill>
                  <a:srgbClr val="2F528F"/>
                </a:solidFill>
              </a:rPr>
              <a:t> management, etc.</a:t>
            </a:r>
            <a:endParaRPr lang="en-GB" sz="1200">
              <a:solidFill>
                <a:srgbClr val="2F528F"/>
              </a:solidFill>
            </a:endParaRPr>
          </a:p>
        </p:txBody>
      </p:sp>
      <p:sp>
        <p:nvSpPr>
          <p:cNvPr id="21" name="TextBox 20">
            <a:extLst>
              <a:ext uri="{FF2B5EF4-FFF2-40B4-BE49-F238E27FC236}">
                <a16:creationId xmlns:a16="http://schemas.microsoft.com/office/drawing/2014/main" id="{BEAB1F7A-82B7-6F92-D524-140AFA386F67}"/>
              </a:ext>
            </a:extLst>
          </p:cNvPr>
          <p:cNvSpPr txBox="1"/>
          <p:nvPr/>
        </p:nvSpPr>
        <p:spPr>
          <a:xfrm>
            <a:off x="111096" y="2692179"/>
            <a:ext cx="5165042" cy="1200329"/>
          </a:xfrm>
          <a:prstGeom prst="rect">
            <a:avLst/>
          </a:prstGeom>
          <a:noFill/>
        </p:spPr>
        <p:txBody>
          <a:bodyPr wrap="square">
            <a:spAutoFit/>
          </a:bodyPr>
          <a:lstStyle/>
          <a:p>
            <a:endParaRPr lang="en-GB" sz="1200">
              <a:solidFill>
                <a:srgbClr val="2F528F"/>
              </a:solidFill>
            </a:endParaRPr>
          </a:p>
          <a:p>
            <a:r>
              <a:rPr lang="en-GB" sz="1200">
                <a:solidFill>
                  <a:srgbClr val="2F528F"/>
                </a:solidFill>
              </a:rPr>
              <a:t>The Open Group - Reference Model </a:t>
            </a:r>
          </a:p>
          <a:p>
            <a:pPr marL="214313" indent="-214313">
              <a:buFont typeface="Courier New" panose="02070309020205020404" pitchFamily="49" charset="0"/>
              <a:buChar char="o"/>
            </a:pPr>
            <a:r>
              <a:rPr lang="en-GB" sz="1200">
                <a:solidFill>
                  <a:srgbClr val="2F528F"/>
                </a:solidFill>
              </a:rPr>
              <a:t>Integrated Information Infrastructure (III-RM) focuses on</a:t>
            </a:r>
          </a:p>
          <a:p>
            <a:pPr marL="557213" lvl="1" indent="-214313">
              <a:buFont typeface="Wingdings" panose="05000000000000000000" pitchFamily="2" charset="2"/>
              <a:buChar char="§"/>
            </a:pPr>
            <a:r>
              <a:rPr lang="en-GB" sz="1200">
                <a:solidFill>
                  <a:srgbClr val="2F528F"/>
                </a:solidFill>
              </a:rPr>
              <a:t>the application-level components </a:t>
            </a:r>
          </a:p>
          <a:p>
            <a:pPr marL="557213" lvl="1" indent="-214313">
              <a:buFont typeface="Wingdings" panose="05000000000000000000" pitchFamily="2" charset="2"/>
              <a:buChar char="§"/>
            </a:pPr>
            <a:r>
              <a:rPr lang="en-GB" sz="1200">
                <a:solidFill>
                  <a:srgbClr val="2F528F"/>
                </a:solidFill>
              </a:rPr>
              <a:t>services </a:t>
            </a:r>
          </a:p>
          <a:p>
            <a:pPr marL="177800" lvl="1"/>
            <a:r>
              <a:rPr lang="en-GB" sz="1200">
                <a:solidFill>
                  <a:srgbClr val="2F528F"/>
                </a:solidFill>
              </a:rPr>
              <a:t>that are necessary to provide an integrated information infrastructure.</a:t>
            </a:r>
          </a:p>
        </p:txBody>
      </p:sp>
      <p:pic>
        <p:nvPicPr>
          <p:cNvPr id="22" name="Picture 21">
            <a:extLst>
              <a:ext uri="{FF2B5EF4-FFF2-40B4-BE49-F238E27FC236}">
                <a16:creationId xmlns:a16="http://schemas.microsoft.com/office/drawing/2014/main" id="{1BECD0E9-194C-2B9A-2FD1-5E68B6051851}"/>
              </a:ext>
            </a:extLst>
          </p:cNvPr>
          <p:cNvPicPr>
            <a:picLocks noChangeAspect="1"/>
          </p:cNvPicPr>
          <p:nvPr/>
        </p:nvPicPr>
        <p:blipFill>
          <a:blip r:embed="rId3"/>
          <a:stretch>
            <a:fillRect/>
          </a:stretch>
        </p:blipFill>
        <p:spPr>
          <a:xfrm>
            <a:off x="5297996" y="844923"/>
            <a:ext cx="3725728" cy="2670872"/>
          </a:xfrm>
          <a:prstGeom prst="rect">
            <a:avLst/>
          </a:prstGeom>
          <a:ln>
            <a:solidFill>
              <a:schemeClr val="accent1"/>
            </a:solidFill>
          </a:ln>
        </p:spPr>
      </p:pic>
      <p:sp>
        <p:nvSpPr>
          <p:cNvPr id="24" name="TextBox 23">
            <a:extLst>
              <a:ext uri="{FF2B5EF4-FFF2-40B4-BE49-F238E27FC236}">
                <a16:creationId xmlns:a16="http://schemas.microsoft.com/office/drawing/2014/main" id="{7968A55F-6492-DADE-57C7-24A906E77E6F}"/>
              </a:ext>
            </a:extLst>
          </p:cNvPr>
          <p:cNvSpPr txBox="1"/>
          <p:nvPr/>
        </p:nvSpPr>
        <p:spPr>
          <a:xfrm>
            <a:off x="5319854" y="3515795"/>
            <a:ext cx="3725728" cy="184666"/>
          </a:xfrm>
          <a:prstGeom prst="rect">
            <a:avLst/>
          </a:prstGeom>
          <a:noFill/>
        </p:spPr>
        <p:txBody>
          <a:bodyPr wrap="square">
            <a:spAutoFit/>
          </a:bodyPr>
          <a:lstStyle/>
          <a:p>
            <a:r>
              <a:rPr lang="en-GB" sz="600">
                <a:solidFill>
                  <a:srgbClr val="2F528F"/>
                </a:solidFill>
              </a:rPr>
              <a:t>see: TOGAF® Series Guide: The TOGAF Integrated Information Infrastructure Reference Model (III-RM) </a:t>
            </a:r>
          </a:p>
        </p:txBody>
      </p:sp>
      <p:pic>
        <p:nvPicPr>
          <p:cNvPr id="6" name="Picture 5">
            <a:extLst>
              <a:ext uri="{FF2B5EF4-FFF2-40B4-BE49-F238E27FC236}">
                <a16:creationId xmlns:a16="http://schemas.microsoft.com/office/drawing/2014/main" id="{29932A9E-E291-6AC0-AC95-BFF956C00A0A}"/>
              </a:ext>
            </a:extLst>
          </p:cNvPr>
          <p:cNvPicPr>
            <a:picLocks noChangeAspect="1"/>
          </p:cNvPicPr>
          <p:nvPr/>
        </p:nvPicPr>
        <p:blipFill>
          <a:blip r:embed="rId4"/>
          <a:stretch>
            <a:fillRect/>
          </a:stretch>
        </p:blipFill>
        <p:spPr>
          <a:xfrm>
            <a:off x="8910637" y="271430"/>
            <a:ext cx="122611" cy="97200"/>
          </a:xfrm>
          <a:prstGeom prst="rect">
            <a:avLst/>
          </a:prstGeom>
        </p:spPr>
      </p:pic>
      <p:sp>
        <p:nvSpPr>
          <p:cNvPr id="7" name="TextBox 6">
            <a:extLst>
              <a:ext uri="{FF2B5EF4-FFF2-40B4-BE49-F238E27FC236}">
                <a16:creationId xmlns:a16="http://schemas.microsoft.com/office/drawing/2014/main" id="{68B628CF-BC91-4EE1-9019-7A26874D20A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8" name="TextBox 7">
            <a:extLst>
              <a:ext uri="{FF2B5EF4-FFF2-40B4-BE49-F238E27FC236}">
                <a16:creationId xmlns:a16="http://schemas.microsoft.com/office/drawing/2014/main" id="{D0D932E0-F971-E4FC-6D47-83DF7BC8FDB8}"/>
              </a:ext>
            </a:extLst>
          </p:cNvPr>
          <p:cNvSpPr txBox="1"/>
          <p:nvPr/>
        </p:nvSpPr>
        <p:spPr>
          <a:xfrm>
            <a:off x="100622" y="5474951"/>
            <a:ext cx="8846499" cy="261610"/>
          </a:xfrm>
          <a:prstGeom prst="rect">
            <a:avLst/>
          </a:prstGeom>
          <a:noFill/>
        </p:spPr>
        <p:txBody>
          <a:bodyPr wrap="square" rtlCol="0">
            <a:spAutoFit/>
          </a:bodyPr>
          <a:lstStyle/>
          <a:p>
            <a:pPr algn="l"/>
            <a:r>
              <a:rPr lang="en-GB" sz="1100" i="1">
                <a:solidFill>
                  <a:srgbClr val="FF0000"/>
                </a:solidFill>
              </a:rPr>
              <a:t>Added Application Architecture to the heading</a:t>
            </a:r>
          </a:p>
        </p:txBody>
      </p:sp>
    </p:spTree>
    <p:extLst>
      <p:ext uri="{BB962C8B-B14F-4D97-AF65-F5344CB8AC3E}">
        <p14:creationId xmlns:p14="http://schemas.microsoft.com/office/powerpoint/2010/main" val="29556181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98835D-425A-46F4-AAD8-2D9D1B9B483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10/12</a:t>
            </a:r>
          </a:p>
        </p:txBody>
      </p:sp>
      <p:sp>
        <p:nvSpPr>
          <p:cNvPr id="2" name="Footer Placeholder 1">
            <a:extLst>
              <a:ext uri="{FF2B5EF4-FFF2-40B4-BE49-F238E27FC236}">
                <a16:creationId xmlns:a16="http://schemas.microsoft.com/office/drawing/2014/main" id="{A8632C8C-CBEB-434D-99AA-2DE8C4FB0CE5}"/>
              </a:ext>
            </a:extLst>
          </p:cNvPr>
          <p:cNvSpPr>
            <a:spLocks noGrp="1"/>
          </p:cNvSpPr>
          <p:nvPr>
            <p:ph type="ftr" sz="quarter" idx="10"/>
          </p:nvPr>
        </p:nvSpPr>
        <p:spPr>
          <a:xfrm>
            <a:off x="6993807" y="4855409"/>
            <a:ext cx="688471" cy="273844"/>
          </a:xfrm>
        </p:spPr>
        <p:txBody>
          <a:bodyPr/>
          <a:lstStyle/>
          <a:p>
            <a:r>
              <a:rPr lang="en-GB"/>
              <a:t>24/44</a:t>
            </a:r>
          </a:p>
        </p:txBody>
      </p:sp>
      <p:sp>
        <p:nvSpPr>
          <p:cNvPr id="4" name="Ref">
            <a:extLst>
              <a:ext uri="{FF2B5EF4-FFF2-40B4-BE49-F238E27FC236}">
                <a16:creationId xmlns:a16="http://schemas.microsoft.com/office/drawing/2014/main" id="{F9944C8D-E0A6-4D11-89D2-E8857046B752}"/>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p>
        </p:txBody>
      </p:sp>
      <p:sp>
        <p:nvSpPr>
          <p:cNvPr id="10" name="TextBox 9">
            <a:extLst>
              <a:ext uri="{FF2B5EF4-FFF2-40B4-BE49-F238E27FC236}">
                <a16:creationId xmlns:a16="http://schemas.microsoft.com/office/drawing/2014/main" id="{D17CC945-F2B8-3516-EBF8-7B3DF694EB04}"/>
              </a:ext>
            </a:extLst>
          </p:cNvPr>
          <p:cNvSpPr txBox="1"/>
          <p:nvPr/>
        </p:nvSpPr>
        <p:spPr>
          <a:xfrm>
            <a:off x="474470" y="821288"/>
            <a:ext cx="5510694" cy="369332"/>
          </a:xfrm>
          <a:prstGeom prst="rect">
            <a:avLst/>
          </a:prstGeom>
          <a:noFill/>
        </p:spPr>
        <p:txBody>
          <a:bodyPr wrap="square">
            <a:spAutoFit/>
          </a:bodyPr>
          <a:lstStyle/>
          <a:p>
            <a:r>
              <a:rPr lang="en-GB">
                <a:solidFill>
                  <a:srgbClr val="2F528F"/>
                </a:solidFill>
              </a:rPr>
              <a:t>Essential outcome and output - Summary </a:t>
            </a:r>
          </a:p>
        </p:txBody>
      </p:sp>
      <p:pic>
        <p:nvPicPr>
          <p:cNvPr id="6" name="Picture 5">
            <a:extLst>
              <a:ext uri="{FF2B5EF4-FFF2-40B4-BE49-F238E27FC236}">
                <a16:creationId xmlns:a16="http://schemas.microsoft.com/office/drawing/2014/main" id="{3F3870B4-8AAF-4252-CBF2-D851F50196C0}"/>
              </a:ext>
            </a:extLst>
          </p:cNvPr>
          <p:cNvPicPr>
            <a:picLocks noChangeAspect="1"/>
          </p:cNvPicPr>
          <p:nvPr/>
        </p:nvPicPr>
        <p:blipFill>
          <a:blip r:embed="rId3"/>
          <a:stretch>
            <a:fillRect/>
          </a:stretch>
        </p:blipFill>
        <p:spPr>
          <a:xfrm>
            <a:off x="8915402" y="271430"/>
            <a:ext cx="110360" cy="97200"/>
          </a:xfrm>
          <a:prstGeom prst="rect">
            <a:avLst/>
          </a:prstGeom>
        </p:spPr>
      </p:pic>
      <p:graphicFrame>
        <p:nvGraphicFramePr>
          <p:cNvPr id="3" name="Table 15">
            <a:extLst>
              <a:ext uri="{FF2B5EF4-FFF2-40B4-BE49-F238E27FC236}">
                <a16:creationId xmlns:a16="http://schemas.microsoft.com/office/drawing/2014/main" id="{A8A3CFCF-865A-AFB2-5018-2BD81141966D}"/>
              </a:ext>
            </a:extLst>
          </p:cNvPr>
          <p:cNvGraphicFramePr>
            <a:graphicFrameLocks noGrp="1"/>
          </p:cNvGraphicFramePr>
          <p:nvPr>
            <p:extLst>
              <p:ext uri="{D42A27DB-BD31-4B8C-83A1-F6EECF244321}">
                <p14:modId xmlns:p14="http://schemas.microsoft.com/office/powerpoint/2010/main" val="2077473437"/>
              </p:ext>
            </p:extLst>
          </p:nvPr>
        </p:nvGraphicFramePr>
        <p:xfrm>
          <a:off x="1305502" y="1667298"/>
          <a:ext cx="5739747" cy="2641600"/>
        </p:xfrm>
        <a:graphic>
          <a:graphicData uri="http://schemas.openxmlformats.org/drawingml/2006/table">
            <a:tbl>
              <a:tblPr firstRow="1" bandRow="1">
                <a:tableStyleId>{5C22544A-7EE6-4342-B048-85BDC9FD1C3A}</a:tableStyleId>
              </a:tblPr>
              <a:tblGrid>
                <a:gridCol w="1071427">
                  <a:extLst>
                    <a:ext uri="{9D8B030D-6E8A-4147-A177-3AD203B41FA5}">
                      <a16:colId xmlns:a16="http://schemas.microsoft.com/office/drawing/2014/main" val="4064677879"/>
                    </a:ext>
                  </a:extLst>
                </a:gridCol>
                <a:gridCol w="1778912">
                  <a:extLst>
                    <a:ext uri="{9D8B030D-6E8A-4147-A177-3AD203B41FA5}">
                      <a16:colId xmlns:a16="http://schemas.microsoft.com/office/drawing/2014/main" val="1997334689"/>
                    </a:ext>
                  </a:extLst>
                </a:gridCol>
                <a:gridCol w="2889408">
                  <a:extLst>
                    <a:ext uri="{9D8B030D-6E8A-4147-A177-3AD203B41FA5}">
                      <a16:colId xmlns:a16="http://schemas.microsoft.com/office/drawing/2014/main" val="841828020"/>
                    </a:ext>
                  </a:extLst>
                </a:gridCol>
              </a:tblGrid>
              <a:tr h="370840">
                <a:tc>
                  <a:txBody>
                    <a:bodyPr/>
                    <a:lstStyle/>
                    <a:p>
                      <a:r>
                        <a:rPr lang="en-GB" sz="1100"/>
                        <a:t>Phase</a:t>
                      </a:r>
                    </a:p>
                  </a:txBody>
                  <a:tcPr/>
                </a:tc>
                <a:tc>
                  <a:txBody>
                    <a:bodyPr/>
                    <a:lstStyle/>
                    <a:p>
                      <a:r>
                        <a:rPr lang="en-GB" sz="1100"/>
                        <a:t>Output &amp; Outcome </a:t>
                      </a:r>
                    </a:p>
                  </a:txBody>
                  <a:tcPr/>
                </a:tc>
                <a:tc>
                  <a:txBody>
                    <a:bodyPr/>
                    <a:lstStyle/>
                    <a:p>
                      <a:r>
                        <a:rPr lang="en-GB" sz="1100"/>
                        <a:t>Essential Knowledge</a:t>
                      </a:r>
                    </a:p>
                  </a:txBody>
                  <a:tcPr/>
                </a:tc>
                <a:extLst>
                  <a:ext uri="{0D108BD9-81ED-4DB2-BD59-A6C34878D82A}">
                    <a16:rowId xmlns:a16="http://schemas.microsoft.com/office/drawing/2014/main" val="132840436"/>
                  </a:ext>
                </a:extLst>
              </a:tr>
              <a:tr h="370840">
                <a:tc>
                  <a:txBody>
                    <a:bodyPr/>
                    <a:lstStyle/>
                    <a:p>
                      <a:r>
                        <a:rPr lang="en-GB" sz="1100"/>
                        <a:t>Phase C</a:t>
                      </a:r>
                    </a:p>
                  </a:txBody>
                  <a:tcPr/>
                </a:tc>
                <a:tc>
                  <a:txBody>
                    <a:bodyPr/>
                    <a:lstStyle/>
                    <a:p>
                      <a:r>
                        <a:rPr lang="en-GB" sz="1100"/>
                        <a:t>A set of domain architectures approved by the stakeholders for the problem being addressed, with a set of gaps, and work to clear the gaps understood by the stakeholders.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br>
                        <a:rPr lang="en-GB" sz="1100"/>
                      </a:br>
                      <a:r>
                        <a:rPr lang="en-GB" sz="1100"/>
                        <a:t>How does the current Enterprise fail to meet the preferences of the stakeholders?</a:t>
                      </a:r>
                      <a:br>
                        <a:rPr lang="en-GB" sz="1100"/>
                      </a:br>
                      <a:r>
                        <a:rPr lang="en-GB" sz="1100"/>
                        <a:t>What must change to enable the Enterprise to meet the preferences of the stakeholders? (Gaps)</a:t>
                      </a:r>
                      <a:br>
                        <a:rPr lang="en-GB" sz="1100"/>
                      </a:br>
                      <a:r>
                        <a:rPr lang="en-GB" sz="1100"/>
                        <a:t>What work is necessary to realize the changes, that is consistent with the additional value being created? (Work Package)</a:t>
                      </a:r>
                      <a:br>
                        <a:rPr lang="en-GB" sz="1100"/>
                      </a:br>
                      <a:r>
                        <a:rPr lang="en-GB" sz="1100"/>
                        <a:t>How stakeholder priority and preference adjust in response to value, effort, and risk of change. (Stakeholder Requirements)</a:t>
                      </a:r>
                    </a:p>
                    <a:p>
                      <a:endParaRPr lang="en-GB" sz="1100"/>
                    </a:p>
                  </a:txBody>
                  <a:tcPr/>
                </a:tc>
                <a:extLst>
                  <a:ext uri="{0D108BD9-81ED-4DB2-BD59-A6C34878D82A}">
                    <a16:rowId xmlns:a16="http://schemas.microsoft.com/office/drawing/2014/main" val="1441323819"/>
                  </a:ext>
                </a:extLst>
              </a:tr>
            </a:tbl>
          </a:graphicData>
        </a:graphic>
      </p:graphicFrame>
      <p:sp>
        <p:nvSpPr>
          <p:cNvPr id="7" name="TextBox 6">
            <a:extLst>
              <a:ext uri="{FF2B5EF4-FFF2-40B4-BE49-F238E27FC236}">
                <a16:creationId xmlns:a16="http://schemas.microsoft.com/office/drawing/2014/main" id="{7C18C2EA-2BDA-9DCD-E5D6-0A12BDBBC59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8" name="TextBox 7">
            <a:extLst>
              <a:ext uri="{FF2B5EF4-FFF2-40B4-BE49-F238E27FC236}">
                <a16:creationId xmlns:a16="http://schemas.microsoft.com/office/drawing/2014/main" id="{DBD8E66D-36BD-0458-6182-D13515CF8E37}"/>
              </a:ext>
            </a:extLst>
          </p:cNvPr>
          <p:cNvSpPr txBox="1"/>
          <p:nvPr/>
        </p:nvSpPr>
        <p:spPr>
          <a:xfrm>
            <a:off x="100622" y="5474951"/>
            <a:ext cx="8846499" cy="261610"/>
          </a:xfrm>
          <a:prstGeom prst="rect">
            <a:avLst/>
          </a:prstGeom>
          <a:noFill/>
        </p:spPr>
        <p:txBody>
          <a:bodyPr wrap="square" rtlCol="0">
            <a:spAutoFit/>
          </a:bodyPr>
          <a:lstStyle/>
          <a:p>
            <a:pPr algn="l"/>
            <a:r>
              <a:rPr lang="en-GB" sz="1100" i="1">
                <a:solidFill>
                  <a:srgbClr val="FF0000"/>
                </a:solidFill>
              </a:rPr>
              <a:t>Phase entry was wrong have corrected</a:t>
            </a:r>
          </a:p>
        </p:txBody>
      </p:sp>
    </p:spTree>
    <p:extLst>
      <p:ext uri="{BB962C8B-B14F-4D97-AF65-F5344CB8AC3E}">
        <p14:creationId xmlns:p14="http://schemas.microsoft.com/office/powerpoint/2010/main" val="2891893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F72CC17-3792-5E77-E632-DDF76EA286E8}"/>
              </a:ext>
            </a:extLst>
          </p:cNvPr>
          <p:cNvSpPr/>
          <p:nvPr/>
        </p:nvSpPr>
        <p:spPr>
          <a:xfrm>
            <a:off x="0" y="1346124"/>
            <a:ext cx="9144000" cy="1180252"/>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56ABEAF7-0285-4A16-B33A-DCB1AF9D536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11/12</a:t>
            </a:r>
          </a:p>
        </p:txBody>
      </p:sp>
      <p:sp>
        <p:nvSpPr>
          <p:cNvPr id="2" name="Footer Placeholder 1">
            <a:extLst>
              <a:ext uri="{FF2B5EF4-FFF2-40B4-BE49-F238E27FC236}">
                <a16:creationId xmlns:a16="http://schemas.microsoft.com/office/drawing/2014/main" id="{BD179700-FE9E-4577-8C82-65DB0BF83AF5}"/>
              </a:ext>
            </a:extLst>
          </p:cNvPr>
          <p:cNvSpPr>
            <a:spLocks noGrp="1"/>
          </p:cNvSpPr>
          <p:nvPr>
            <p:ph type="ftr" sz="quarter" idx="10"/>
          </p:nvPr>
        </p:nvSpPr>
        <p:spPr>
          <a:xfrm>
            <a:off x="6993807" y="4855409"/>
            <a:ext cx="688471" cy="273844"/>
          </a:xfrm>
        </p:spPr>
        <p:txBody>
          <a:bodyPr/>
          <a:lstStyle/>
          <a:p>
            <a:r>
              <a:rPr lang="en-GB"/>
              <a:t>25/44</a:t>
            </a:r>
          </a:p>
        </p:txBody>
      </p:sp>
      <p:sp>
        <p:nvSpPr>
          <p:cNvPr id="4" name="Ref">
            <a:extLst>
              <a:ext uri="{FF2B5EF4-FFF2-40B4-BE49-F238E27FC236}">
                <a16:creationId xmlns:a16="http://schemas.microsoft.com/office/drawing/2014/main" id="{DF36345F-C432-489C-8A52-9FE8B6FA3B8F}"/>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§5.2.2</a:t>
            </a:r>
          </a:p>
        </p:txBody>
      </p:sp>
      <p:sp>
        <p:nvSpPr>
          <p:cNvPr id="7" name="TextBox 6">
            <a:extLst>
              <a:ext uri="{FF2B5EF4-FFF2-40B4-BE49-F238E27FC236}">
                <a16:creationId xmlns:a16="http://schemas.microsoft.com/office/drawing/2014/main" id="{C7C47BEC-B9EE-4D60-8565-91A311365DA3}"/>
              </a:ext>
            </a:extLst>
          </p:cNvPr>
          <p:cNvSpPr txBox="1"/>
          <p:nvPr/>
        </p:nvSpPr>
        <p:spPr>
          <a:xfrm>
            <a:off x="2714171" y="519716"/>
            <a:ext cx="3392675" cy="346249"/>
          </a:xfrm>
          <a:prstGeom prst="rect">
            <a:avLst/>
          </a:prstGeom>
          <a:noFill/>
        </p:spPr>
        <p:txBody>
          <a:bodyPr wrap="square">
            <a:spAutoFit/>
          </a:bodyPr>
          <a:lstStyle/>
          <a:p>
            <a:r>
              <a:rPr lang="en-GB" sz="1650" b="1">
                <a:solidFill>
                  <a:srgbClr val="2F528F"/>
                </a:solidFill>
                <a:latin typeface="Calibri" panose="020F0502020204030204" pitchFamily="34" charset="0"/>
              </a:rPr>
              <a:t>Key Outputs and Outcomes</a:t>
            </a:r>
          </a:p>
        </p:txBody>
      </p:sp>
      <p:graphicFrame>
        <p:nvGraphicFramePr>
          <p:cNvPr id="8" name="Table 12">
            <a:extLst>
              <a:ext uri="{FF2B5EF4-FFF2-40B4-BE49-F238E27FC236}">
                <a16:creationId xmlns:a16="http://schemas.microsoft.com/office/drawing/2014/main" id="{C271553A-4CD8-44C4-890A-75C63B4F6A4F}"/>
              </a:ext>
            </a:extLst>
          </p:cNvPr>
          <p:cNvGraphicFramePr>
            <a:graphicFrameLocks noGrp="1"/>
          </p:cNvGraphicFramePr>
          <p:nvPr/>
        </p:nvGraphicFramePr>
        <p:xfrm>
          <a:off x="865179" y="3313755"/>
          <a:ext cx="7413643" cy="1443990"/>
        </p:xfrm>
        <a:graphic>
          <a:graphicData uri="http://schemas.openxmlformats.org/drawingml/2006/table">
            <a:tbl>
              <a:tblPr firstRow="1" bandRow="1">
                <a:tableStyleId>{B301B821-A1FF-4177-AEE7-76D212191A09}</a:tableStyleId>
              </a:tblPr>
              <a:tblGrid>
                <a:gridCol w="1076061">
                  <a:extLst>
                    <a:ext uri="{9D8B030D-6E8A-4147-A177-3AD203B41FA5}">
                      <a16:colId xmlns:a16="http://schemas.microsoft.com/office/drawing/2014/main" val="51098641"/>
                    </a:ext>
                  </a:extLst>
                </a:gridCol>
                <a:gridCol w="1837689">
                  <a:extLst>
                    <a:ext uri="{9D8B030D-6E8A-4147-A177-3AD203B41FA5}">
                      <a16:colId xmlns:a16="http://schemas.microsoft.com/office/drawing/2014/main" val="2318674248"/>
                    </a:ext>
                  </a:extLst>
                </a:gridCol>
                <a:gridCol w="4499893">
                  <a:extLst>
                    <a:ext uri="{9D8B030D-6E8A-4147-A177-3AD203B41FA5}">
                      <a16:colId xmlns:a16="http://schemas.microsoft.com/office/drawing/2014/main" val="3578727267"/>
                    </a:ext>
                  </a:extLst>
                </a:gridCol>
              </a:tblGrid>
              <a:tr h="278130">
                <a:tc>
                  <a:txBody>
                    <a:bodyPr/>
                    <a:lstStyle/>
                    <a:p>
                      <a:pPr>
                        <a:lnSpc>
                          <a:spcPct val="107000"/>
                        </a:lnSpc>
                        <a:spcAft>
                          <a:spcPts val="800"/>
                        </a:spcAft>
                      </a:pPr>
                      <a:r>
                        <a:rPr lang="en-GB" sz="1100" b="1">
                          <a:effectLst/>
                        </a:rPr>
                        <a:t>Phase </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1100" b="1">
                          <a:effectLst/>
                        </a:rPr>
                        <a:t>Output &amp; Outcome</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1100" b="1">
                          <a:effectLst/>
                        </a:rPr>
                        <a:t> Essential Knowledge</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951694212"/>
                  </a:ext>
                </a:extLst>
              </a:tr>
              <a:tr h="1165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u="none" strike="noStrike" kern="1200" baseline="0">
                          <a:solidFill>
                            <a:schemeClr val="tx1"/>
                          </a:solidFill>
                        </a:rPr>
                        <a:t>Phase C</a:t>
                      </a:r>
                      <a:r>
                        <a:rPr lang="en-GB" sz="900" b="0" u="none" strike="noStrike" kern="1200" baseline="0">
                          <a:solidFill>
                            <a:schemeClr val="tx1"/>
                          </a:solidFill>
                        </a:rPr>
                        <a:t>	</a:t>
                      </a:r>
                    </a:p>
                    <a:p>
                      <a:endParaRPr lang="en-GB" sz="900"/>
                    </a:p>
                  </a:txBody>
                  <a:tcPr marL="68580" marR="68580" marT="34290" marB="34290" anchor="ctr"/>
                </a:tc>
                <a:tc>
                  <a:txBody>
                    <a:bodyPr/>
                    <a:lstStyle/>
                    <a:p>
                      <a:r>
                        <a:rPr lang="en-GB" sz="900"/>
                        <a:t>A set of domain architectures approved by the stakeholders for the problem being addressed, with a set of gaps, and work to clear the gaps understood by the stakeholders.</a:t>
                      </a:r>
                    </a:p>
                  </a:txBody>
                  <a:tcPr marL="68580" marR="68580" marT="34290" marB="34290"/>
                </a:tc>
                <a:tc>
                  <a:txBody>
                    <a:bodyPr/>
                    <a:lstStyle/>
                    <a:p>
                      <a:r>
                        <a:rPr lang="en-GB" sz="900"/>
                        <a:t>How does the current Enterprise fail to meet the preferences of the stakeholders?</a:t>
                      </a:r>
                    </a:p>
                    <a:p>
                      <a:r>
                        <a:rPr lang="en-GB" sz="900"/>
                        <a:t>What must change to enable the Enterprise to meet the preferences of the stakeholders? (Gaps)</a:t>
                      </a:r>
                    </a:p>
                    <a:p>
                      <a:r>
                        <a:rPr lang="en-GB" sz="900"/>
                        <a:t>What work is necessary to realize the changes, that is consistent with the additional value being created? (Work Package)</a:t>
                      </a:r>
                    </a:p>
                    <a:p>
                      <a:r>
                        <a:rPr lang="en-GB" sz="900"/>
                        <a:t>How stakeholder priority and preference adjust in response to value, effort, and risk of change. (Stakeholder Requirements)</a:t>
                      </a:r>
                    </a:p>
                  </a:txBody>
                  <a:tcPr marL="68580" marR="68580" marT="34290" marB="34290"/>
                </a:tc>
                <a:extLst>
                  <a:ext uri="{0D108BD9-81ED-4DB2-BD59-A6C34878D82A}">
                    <a16:rowId xmlns:a16="http://schemas.microsoft.com/office/drawing/2014/main" val="2955822152"/>
                  </a:ext>
                </a:extLst>
              </a:tr>
            </a:tbl>
          </a:graphicData>
        </a:graphic>
      </p:graphicFrame>
      <p:sp>
        <p:nvSpPr>
          <p:cNvPr id="10" name="TextBox 9">
            <a:extLst>
              <a:ext uri="{FF2B5EF4-FFF2-40B4-BE49-F238E27FC236}">
                <a16:creationId xmlns:a16="http://schemas.microsoft.com/office/drawing/2014/main" id="{30F1D1DB-026A-4F46-B59B-BAFE3730CE23}"/>
              </a:ext>
            </a:extLst>
          </p:cNvPr>
          <p:cNvSpPr txBox="1"/>
          <p:nvPr/>
        </p:nvSpPr>
        <p:spPr>
          <a:xfrm>
            <a:off x="1192434" y="850057"/>
            <a:ext cx="6759131" cy="461665"/>
          </a:xfrm>
          <a:prstGeom prst="rect">
            <a:avLst/>
          </a:prstGeom>
          <a:noFill/>
        </p:spPr>
        <p:txBody>
          <a:bodyPr wrap="square">
            <a:spAutoFit/>
          </a:bodyPr>
          <a:lstStyle/>
          <a:p>
            <a:pPr>
              <a:spcAft>
                <a:spcPts val="450"/>
              </a:spcAft>
            </a:pPr>
            <a:r>
              <a:rPr lang="en-GB" sz="1200">
                <a:solidFill>
                  <a:srgbClr val="2F528F"/>
                </a:solidFill>
                <a:latin typeface="Calibri" panose="020F0502020204030204" pitchFamily="34" charset="0"/>
              </a:rPr>
              <a:t>What the Enterprise values and consumes is typically different than what the EA produces. EAs deliver essential output provided as</a:t>
            </a:r>
          </a:p>
        </p:txBody>
      </p:sp>
      <p:sp>
        <p:nvSpPr>
          <p:cNvPr id="12" name="TextBox 11">
            <a:extLst>
              <a:ext uri="{FF2B5EF4-FFF2-40B4-BE49-F238E27FC236}">
                <a16:creationId xmlns:a16="http://schemas.microsoft.com/office/drawing/2014/main" id="{38FE273F-A1BF-4858-AED3-0CB2C422FB5C}"/>
              </a:ext>
            </a:extLst>
          </p:cNvPr>
          <p:cNvSpPr txBox="1"/>
          <p:nvPr/>
        </p:nvSpPr>
        <p:spPr>
          <a:xfrm>
            <a:off x="2062455" y="2649125"/>
            <a:ext cx="6252881" cy="507831"/>
          </a:xfrm>
          <a:prstGeom prst="rect">
            <a:avLst/>
          </a:prstGeom>
          <a:noFill/>
        </p:spPr>
        <p:txBody>
          <a:bodyPr wrap="square">
            <a:spAutoFit/>
          </a:bodyPr>
          <a:lstStyle/>
          <a:p>
            <a:r>
              <a:rPr lang="en-GB" sz="1350">
                <a:solidFill>
                  <a:srgbClr val="2F528F"/>
                </a:solidFill>
                <a:latin typeface="Calibri" panose="020F0502020204030204" pitchFamily="34" charset="0"/>
              </a:rPr>
              <a:t>Architecture is developed, and the EA Landscape populated.</a:t>
            </a:r>
          </a:p>
          <a:p>
            <a:r>
              <a:rPr lang="en-GB" sz="1350">
                <a:solidFill>
                  <a:srgbClr val="2F528F"/>
                </a:solidFill>
                <a:latin typeface="Calibri" panose="020F0502020204030204" pitchFamily="34" charset="0"/>
              </a:rPr>
              <a:t>To do this, practitioners require a set of essential knowledge.</a:t>
            </a:r>
          </a:p>
        </p:txBody>
      </p:sp>
      <p:graphicFrame>
        <p:nvGraphicFramePr>
          <p:cNvPr id="3" name="TextBox 3">
            <a:extLst>
              <a:ext uri="{FF2B5EF4-FFF2-40B4-BE49-F238E27FC236}">
                <a16:creationId xmlns:a16="http://schemas.microsoft.com/office/drawing/2014/main" id="{083FBF2D-FF23-F016-675C-C0FF4EFEF2E0}"/>
              </a:ext>
            </a:extLst>
          </p:cNvPr>
          <p:cNvGraphicFramePr/>
          <p:nvPr/>
        </p:nvGraphicFramePr>
        <p:xfrm>
          <a:off x="46393" y="1431035"/>
          <a:ext cx="9574306" cy="10612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3FDCD8DD-D9D5-AE9C-D4E5-AB6D1826F290}"/>
              </a:ext>
            </a:extLst>
          </p:cNvPr>
          <p:cNvPicPr>
            <a:picLocks noChangeAspect="1"/>
          </p:cNvPicPr>
          <p:nvPr/>
        </p:nvPicPr>
        <p:blipFill>
          <a:blip r:embed="rId8"/>
          <a:stretch>
            <a:fillRect/>
          </a:stretch>
        </p:blipFill>
        <p:spPr>
          <a:xfrm>
            <a:off x="8917781" y="271430"/>
            <a:ext cx="115124" cy="97200"/>
          </a:xfrm>
          <a:prstGeom prst="rect">
            <a:avLst/>
          </a:prstGeom>
        </p:spPr>
      </p:pic>
      <p:sp>
        <p:nvSpPr>
          <p:cNvPr id="11" name="TextBox 10">
            <a:extLst>
              <a:ext uri="{FF2B5EF4-FFF2-40B4-BE49-F238E27FC236}">
                <a16:creationId xmlns:a16="http://schemas.microsoft.com/office/drawing/2014/main" id="{6D692C30-8857-792D-EDDE-2BB5395961C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422192490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8A60FE-F6B6-4EE9-BAC7-FD9337FFDA42}"/>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C – Information Systems Architecture – 12/12</a:t>
            </a:r>
          </a:p>
        </p:txBody>
      </p:sp>
      <p:sp>
        <p:nvSpPr>
          <p:cNvPr id="2" name="Footer Placeholder 1">
            <a:extLst>
              <a:ext uri="{FF2B5EF4-FFF2-40B4-BE49-F238E27FC236}">
                <a16:creationId xmlns:a16="http://schemas.microsoft.com/office/drawing/2014/main" id="{0530E3F7-7156-4FA9-955F-8726A65B1792}"/>
              </a:ext>
            </a:extLst>
          </p:cNvPr>
          <p:cNvSpPr>
            <a:spLocks noGrp="1"/>
          </p:cNvSpPr>
          <p:nvPr>
            <p:ph type="ftr" sz="quarter" idx="10"/>
          </p:nvPr>
        </p:nvSpPr>
        <p:spPr>
          <a:xfrm>
            <a:off x="6993807" y="4855409"/>
            <a:ext cx="688471" cy="273844"/>
          </a:xfrm>
        </p:spPr>
        <p:txBody>
          <a:bodyPr/>
          <a:lstStyle/>
          <a:p>
            <a:r>
              <a:rPr lang="en-GB"/>
              <a:t>26/44</a:t>
            </a:r>
          </a:p>
        </p:txBody>
      </p:sp>
      <p:sp>
        <p:nvSpPr>
          <p:cNvPr id="4" name="Ref">
            <a:extLst>
              <a:ext uri="{FF2B5EF4-FFF2-40B4-BE49-F238E27FC236}">
                <a16:creationId xmlns:a16="http://schemas.microsoft.com/office/drawing/2014/main" id="{08C991C4-3583-496C-BF58-20FDD0091CF1}"/>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78 : §7.4</a:t>
            </a:r>
          </a:p>
        </p:txBody>
      </p:sp>
      <p:pic>
        <p:nvPicPr>
          <p:cNvPr id="8" name="Picture 7">
            <a:extLst>
              <a:ext uri="{FF2B5EF4-FFF2-40B4-BE49-F238E27FC236}">
                <a16:creationId xmlns:a16="http://schemas.microsoft.com/office/drawing/2014/main" id="{E0691CE1-DEC6-4A11-A45B-73261679AF79}"/>
              </a:ext>
            </a:extLst>
          </p:cNvPr>
          <p:cNvPicPr>
            <a:picLocks noChangeAspect="1"/>
          </p:cNvPicPr>
          <p:nvPr/>
        </p:nvPicPr>
        <p:blipFill>
          <a:blip r:embed="rId3"/>
          <a:stretch>
            <a:fillRect/>
          </a:stretch>
        </p:blipFill>
        <p:spPr>
          <a:xfrm>
            <a:off x="85214" y="1232958"/>
            <a:ext cx="2938910" cy="2626384"/>
          </a:xfrm>
          <a:prstGeom prst="rect">
            <a:avLst/>
          </a:prstGeom>
        </p:spPr>
      </p:pic>
      <p:pic>
        <p:nvPicPr>
          <p:cNvPr id="11" name="Picture 10">
            <a:extLst>
              <a:ext uri="{FF2B5EF4-FFF2-40B4-BE49-F238E27FC236}">
                <a16:creationId xmlns:a16="http://schemas.microsoft.com/office/drawing/2014/main" id="{B3AC5DD1-04DB-C7A3-5D33-34149D594496}"/>
              </a:ext>
            </a:extLst>
          </p:cNvPr>
          <p:cNvPicPr>
            <a:picLocks noChangeAspect="1"/>
          </p:cNvPicPr>
          <p:nvPr/>
        </p:nvPicPr>
        <p:blipFill>
          <a:blip r:embed="rId4"/>
          <a:stretch>
            <a:fillRect/>
          </a:stretch>
        </p:blipFill>
        <p:spPr>
          <a:xfrm>
            <a:off x="8910639" y="271430"/>
            <a:ext cx="117504" cy="97200"/>
          </a:xfrm>
          <a:prstGeom prst="rect">
            <a:avLst/>
          </a:prstGeom>
        </p:spPr>
      </p:pic>
      <p:sp>
        <p:nvSpPr>
          <p:cNvPr id="10" name="TextBox 9">
            <a:extLst>
              <a:ext uri="{FF2B5EF4-FFF2-40B4-BE49-F238E27FC236}">
                <a16:creationId xmlns:a16="http://schemas.microsoft.com/office/drawing/2014/main" id="{1D9F82D9-99EC-BABF-75C7-584DB9733F92}"/>
              </a:ext>
            </a:extLst>
          </p:cNvPr>
          <p:cNvSpPr txBox="1"/>
          <p:nvPr/>
        </p:nvSpPr>
        <p:spPr>
          <a:xfrm>
            <a:off x="3832374" y="1085658"/>
            <a:ext cx="4575008" cy="3439403"/>
          </a:xfrm>
          <a:prstGeom prst="rect">
            <a:avLst/>
          </a:prstGeom>
          <a:noFill/>
        </p:spPr>
        <p:txBody>
          <a:bodyPr wrap="square">
            <a:spAutoFit/>
          </a:bodyPr>
          <a:lstStyle/>
          <a:p>
            <a:pPr marL="171450" indent="-171450">
              <a:buFont typeface="Courier New" panose="02070309020205020404" pitchFamily="49" charset="0"/>
              <a:buChar char="o"/>
            </a:pPr>
            <a:r>
              <a:rPr lang="en-GB" sz="1200"/>
              <a:t>Update the Architecture Vision phase deliverables:</a:t>
            </a:r>
          </a:p>
          <a:p>
            <a:pPr marL="628650" lvl="1" indent="-171450">
              <a:buFont typeface="Arial" panose="020B0604020202020204" pitchFamily="34" charset="0"/>
              <a:buChar char="•"/>
            </a:pPr>
            <a:r>
              <a:rPr lang="en-GB" sz="1050"/>
              <a:t>Statement of Architecture Work</a:t>
            </a:r>
          </a:p>
          <a:p>
            <a:pPr marL="628650" lvl="1" indent="-171450">
              <a:buFont typeface="Arial" panose="020B0604020202020204" pitchFamily="34" charset="0"/>
              <a:buChar char="•"/>
            </a:pPr>
            <a:r>
              <a:rPr lang="en-GB" sz="1050"/>
              <a:t>Validated application and data principles, or new application and data principles </a:t>
            </a:r>
            <a:br>
              <a:rPr lang="en-GB" sz="1050"/>
            </a:br>
            <a:endParaRPr lang="en-GB" sz="1050"/>
          </a:p>
          <a:p>
            <a:pPr marL="171450" indent="-171450">
              <a:buFont typeface="Courier New" panose="02070309020205020404" pitchFamily="49" charset="0"/>
              <a:buChar char="o"/>
            </a:pPr>
            <a:r>
              <a:rPr lang="en-GB" sz="1200"/>
              <a:t>Draft Architecture Deﬁnition Document:</a:t>
            </a:r>
          </a:p>
          <a:p>
            <a:pPr marL="628650" lvl="1" indent="-171450">
              <a:buFont typeface="Arial" panose="020B0604020202020204" pitchFamily="34" charset="0"/>
              <a:buChar char="•"/>
            </a:pPr>
            <a:r>
              <a:rPr lang="en-GB" sz="1050"/>
              <a:t>Baseline Application and Data Architecture Approved</a:t>
            </a:r>
          </a:p>
          <a:p>
            <a:pPr marL="628650" lvl="1" indent="-171450">
              <a:buFont typeface="Arial" panose="020B0604020202020204" pitchFamily="34" charset="0"/>
              <a:buChar char="•"/>
            </a:pPr>
            <a:r>
              <a:rPr lang="en-GB" sz="1050"/>
              <a:t>Target Application and Data Architecture Approved</a:t>
            </a:r>
          </a:p>
          <a:p>
            <a:pPr marL="628650" lvl="1" indent="-171450">
              <a:buFont typeface="Arial" panose="020B0604020202020204" pitchFamily="34" charset="0"/>
              <a:buChar char="•"/>
            </a:pPr>
            <a:r>
              <a:rPr lang="en-GB" sz="1050"/>
              <a:t>Views addressing stakeholder concerns</a:t>
            </a:r>
            <a:br>
              <a:rPr lang="en-GB" sz="1050"/>
            </a:br>
            <a:endParaRPr lang="en-GB" sz="1050"/>
          </a:p>
          <a:p>
            <a:pPr marL="171450" indent="-171450">
              <a:buFont typeface="Courier New" panose="02070309020205020404" pitchFamily="49" charset="0"/>
              <a:buChar char="o"/>
            </a:pPr>
            <a:r>
              <a:rPr lang="en-GB" sz="1200"/>
              <a:t>Draft Architecture Requirements Speciﬁcation:</a:t>
            </a:r>
          </a:p>
          <a:p>
            <a:pPr marL="628650" lvl="1" indent="-171450">
              <a:buFont typeface="Arial" panose="020B0604020202020204" pitchFamily="34" charset="0"/>
              <a:buChar char="•"/>
            </a:pPr>
            <a:r>
              <a:rPr lang="en-GB" sz="1050"/>
              <a:t>Gap analysis results</a:t>
            </a:r>
          </a:p>
          <a:p>
            <a:pPr marL="628650" lvl="1" indent="-171450">
              <a:buFont typeface="Arial" panose="020B0604020202020204" pitchFamily="34" charset="0"/>
              <a:buChar char="•"/>
            </a:pPr>
            <a:r>
              <a:rPr lang="en-GB" sz="1050"/>
              <a:t>Applications and Data interoperability requirements</a:t>
            </a:r>
          </a:p>
          <a:p>
            <a:pPr marL="628650" lvl="1" indent="-171450">
              <a:buFont typeface="Arial" panose="020B0604020202020204" pitchFamily="34" charset="0"/>
              <a:buChar char="•"/>
            </a:pPr>
            <a:r>
              <a:rPr lang="en-GB" sz="1050"/>
              <a:t>Relevant associated technical requirement</a:t>
            </a:r>
          </a:p>
          <a:p>
            <a:pPr marL="628650" lvl="1" indent="-171450">
              <a:buFont typeface="Arial" panose="020B0604020202020204" pitchFamily="34" charset="0"/>
              <a:buChar char="•"/>
            </a:pPr>
            <a:r>
              <a:rPr lang="en-GB" sz="1050"/>
              <a:t>Constraints on the Technology Architecture about to be designed</a:t>
            </a:r>
          </a:p>
          <a:p>
            <a:pPr marL="628650" lvl="1" indent="-171450">
              <a:buFont typeface="Arial" panose="020B0604020202020204" pitchFamily="34" charset="0"/>
              <a:buChar char="•"/>
            </a:pPr>
            <a:r>
              <a:rPr lang="en-GB" sz="1050"/>
              <a:t>Updated business requirements</a:t>
            </a:r>
          </a:p>
          <a:p>
            <a:pPr marL="628650" lvl="1" indent="-171450">
              <a:buFont typeface="Arial" panose="020B0604020202020204" pitchFamily="34" charset="0"/>
              <a:buChar char="•"/>
            </a:pPr>
            <a:r>
              <a:rPr lang="en-GB" sz="1050"/>
              <a:t>Updated application and or data requirements</a:t>
            </a:r>
            <a:br>
              <a:rPr lang="en-GB" sz="1050"/>
            </a:br>
            <a:endParaRPr lang="en-GB" sz="1050"/>
          </a:p>
          <a:p>
            <a:pPr marL="171450" indent="-171450">
              <a:buFont typeface="Courier New" panose="02070309020205020404" pitchFamily="49" charset="0"/>
              <a:buChar char="o"/>
            </a:pPr>
            <a:r>
              <a:rPr lang="en-GB" sz="1200"/>
              <a:t>Application Architecture and Data components of an Architecture Roadmap</a:t>
            </a:r>
          </a:p>
        </p:txBody>
      </p:sp>
      <p:sp>
        <p:nvSpPr>
          <p:cNvPr id="3" name="TextBox 2">
            <a:extLst>
              <a:ext uri="{FF2B5EF4-FFF2-40B4-BE49-F238E27FC236}">
                <a16:creationId xmlns:a16="http://schemas.microsoft.com/office/drawing/2014/main" id="{5C1F1084-B478-9F0A-A55E-24225FC7DFF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6" name="TextBox 5">
            <a:extLst>
              <a:ext uri="{FF2B5EF4-FFF2-40B4-BE49-F238E27FC236}">
                <a16:creationId xmlns:a16="http://schemas.microsoft.com/office/drawing/2014/main" id="{81F44CDE-37CF-F8ED-C97B-F0E147771059}"/>
              </a:ext>
            </a:extLst>
          </p:cNvPr>
          <p:cNvSpPr txBox="1"/>
          <p:nvPr/>
        </p:nvSpPr>
        <p:spPr>
          <a:xfrm>
            <a:off x="100622" y="5474951"/>
            <a:ext cx="8846499" cy="261610"/>
          </a:xfrm>
          <a:prstGeom prst="rect">
            <a:avLst/>
          </a:prstGeom>
          <a:noFill/>
        </p:spPr>
        <p:txBody>
          <a:bodyPr wrap="square" rtlCol="0">
            <a:spAutoFit/>
          </a:bodyPr>
          <a:lstStyle/>
          <a:p>
            <a:pPr algn="l"/>
            <a:r>
              <a:rPr lang="en-GB" sz="1100" i="1">
                <a:solidFill>
                  <a:srgbClr val="FF0000"/>
                </a:solidFill>
              </a:rPr>
              <a:t>Many references to business in these bullets when it should be information systems or Application and Data – have changed them</a:t>
            </a:r>
          </a:p>
        </p:txBody>
      </p:sp>
    </p:spTree>
    <p:extLst>
      <p:ext uri="{BB962C8B-B14F-4D97-AF65-F5344CB8AC3E}">
        <p14:creationId xmlns:p14="http://schemas.microsoft.com/office/powerpoint/2010/main" val="34529966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solidFill>
                  <a:srgbClr val="2F528F"/>
                </a:solidFill>
              </a:rPr>
              <a:t>Example Application and Data Artifacts</a:t>
            </a:r>
            <a:endParaRPr lang="en-GB" b="1"/>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4/27</a:t>
            </a:r>
          </a:p>
        </p:txBody>
      </p:sp>
      <p:sp>
        <p:nvSpPr>
          <p:cNvPr id="4" name="TextBox 3">
            <a:extLst>
              <a:ext uri="{FF2B5EF4-FFF2-40B4-BE49-F238E27FC236}">
                <a16:creationId xmlns:a16="http://schemas.microsoft.com/office/drawing/2014/main" id="{FBBA5BD2-5784-EF89-FCA6-538B537F97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sp>
        <p:nvSpPr>
          <p:cNvPr id="87" name="TextBox 86">
            <a:extLst>
              <a:ext uri="{FF2B5EF4-FFF2-40B4-BE49-F238E27FC236}">
                <a16:creationId xmlns:a16="http://schemas.microsoft.com/office/drawing/2014/main" id="{B0D9D044-6DB4-71D8-DB73-B2EC486A4F76}"/>
              </a:ext>
            </a:extLst>
          </p:cNvPr>
          <p:cNvSpPr txBox="1"/>
          <p:nvPr/>
        </p:nvSpPr>
        <p:spPr>
          <a:xfrm>
            <a:off x="165100" y="601866"/>
            <a:ext cx="4131892" cy="738664"/>
          </a:xfrm>
          <a:prstGeom prst="rect">
            <a:avLst/>
          </a:prstGeom>
          <a:noFill/>
        </p:spPr>
        <p:txBody>
          <a:bodyPr wrap="square" rtlCol="0">
            <a:spAutoFit/>
          </a:bodyPr>
          <a:lstStyle/>
          <a:p>
            <a:pPr algn="ctr"/>
            <a:r>
              <a:rPr lang="en-GB" sz="1400" b="1"/>
              <a:t>Software Code Building  Blocks</a:t>
            </a:r>
          </a:p>
          <a:p>
            <a:pPr algn="ctr"/>
            <a:r>
              <a:rPr lang="en-GB" sz="1400"/>
              <a:t>Described By A</a:t>
            </a:r>
          </a:p>
          <a:p>
            <a:pPr algn="ctr"/>
            <a:r>
              <a:rPr lang="en-GB" sz="1400"/>
              <a:t>Software Processing Diagram Artifact</a:t>
            </a:r>
          </a:p>
        </p:txBody>
      </p:sp>
      <p:sp>
        <p:nvSpPr>
          <p:cNvPr id="88" name="TextBox 87">
            <a:extLst>
              <a:ext uri="{FF2B5EF4-FFF2-40B4-BE49-F238E27FC236}">
                <a16:creationId xmlns:a16="http://schemas.microsoft.com/office/drawing/2014/main" id="{D77EF191-BE60-DF5B-FEF1-36776283CB3E}"/>
              </a:ext>
            </a:extLst>
          </p:cNvPr>
          <p:cNvSpPr txBox="1"/>
          <p:nvPr/>
        </p:nvSpPr>
        <p:spPr>
          <a:xfrm>
            <a:off x="4682003" y="601866"/>
            <a:ext cx="4059357" cy="738664"/>
          </a:xfrm>
          <a:prstGeom prst="rect">
            <a:avLst/>
          </a:prstGeom>
          <a:noFill/>
        </p:spPr>
        <p:txBody>
          <a:bodyPr wrap="square" rtlCol="0">
            <a:spAutoFit/>
          </a:bodyPr>
          <a:lstStyle/>
          <a:p>
            <a:pPr algn="ctr"/>
            <a:r>
              <a:rPr lang="en-GB" sz="1400" b="1"/>
              <a:t>Data Building Blocks</a:t>
            </a:r>
          </a:p>
          <a:p>
            <a:pPr algn="ctr"/>
            <a:r>
              <a:rPr lang="en-GB" sz="1400"/>
              <a:t>Described By An</a:t>
            </a:r>
          </a:p>
          <a:p>
            <a:pPr algn="ctr"/>
            <a:r>
              <a:rPr lang="en-GB" sz="1400"/>
              <a:t>Entity Relationship Diagram Artifact </a:t>
            </a:r>
          </a:p>
        </p:txBody>
      </p:sp>
      <p:sp>
        <p:nvSpPr>
          <p:cNvPr id="91" name="TextBox 90">
            <a:extLst>
              <a:ext uri="{FF2B5EF4-FFF2-40B4-BE49-F238E27FC236}">
                <a16:creationId xmlns:a16="http://schemas.microsoft.com/office/drawing/2014/main" id="{76B95ED8-1D9A-7DEB-F805-9E8FD5E6CEFA}"/>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some example building blocks</a:t>
            </a:r>
          </a:p>
        </p:txBody>
      </p:sp>
      <p:pic>
        <p:nvPicPr>
          <p:cNvPr id="5" name="Picture 4">
            <a:extLst>
              <a:ext uri="{FF2B5EF4-FFF2-40B4-BE49-F238E27FC236}">
                <a16:creationId xmlns:a16="http://schemas.microsoft.com/office/drawing/2014/main" id="{88D26D8B-0D10-8F37-D446-9AFEF145327D}"/>
              </a:ext>
            </a:extLst>
          </p:cNvPr>
          <p:cNvPicPr>
            <a:picLocks noChangeAspect="1"/>
          </p:cNvPicPr>
          <p:nvPr/>
        </p:nvPicPr>
        <p:blipFill>
          <a:blip r:embed="rId3"/>
          <a:stretch>
            <a:fillRect/>
          </a:stretch>
        </p:blipFill>
        <p:spPr>
          <a:xfrm>
            <a:off x="165100" y="1451984"/>
            <a:ext cx="4193947" cy="2147977"/>
          </a:xfrm>
          <a:prstGeom prst="rect">
            <a:avLst/>
          </a:prstGeom>
        </p:spPr>
      </p:pic>
      <p:cxnSp>
        <p:nvCxnSpPr>
          <p:cNvPr id="10" name="Connector: Elbow 9">
            <a:extLst>
              <a:ext uri="{FF2B5EF4-FFF2-40B4-BE49-F238E27FC236}">
                <a16:creationId xmlns:a16="http://schemas.microsoft.com/office/drawing/2014/main" id="{02A8A220-62D2-C2F0-89A7-D80A2BAED75D}"/>
              </a:ext>
            </a:extLst>
          </p:cNvPr>
          <p:cNvCxnSpPr>
            <a:cxnSpLocks/>
            <a:stCxn id="5" idx="2"/>
          </p:cNvCxnSpPr>
          <p:nvPr/>
        </p:nvCxnSpPr>
        <p:spPr>
          <a:xfrm rot="16200000" flipH="1">
            <a:off x="4484435" y="1377600"/>
            <a:ext cx="4887" cy="4449608"/>
          </a:xfrm>
          <a:prstGeom prst="bentConnector3">
            <a:avLst>
              <a:gd name="adj1" fmla="val 9560937"/>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2AD940C-BACF-A3FD-DC20-148A7EDF7109}"/>
              </a:ext>
            </a:extLst>
          </p:cNvPr>
          <p:cNvSpPr txBox="1"/>
          <p:nvPr/>
        </p:nvSpPr>
        <p:spPr>
          <a:xfrm>
            <a:off x="2185410" y="3726382"/>
            <a:ext cx="4575436" cy="307777"/>
          </a:xfrm>
          <a:prstGeom prst="rect">
            <a:avLst/>
          </a:prstGeom>
          <a:noFill/>
        </p:spPr>
        <p:txBody>
          <a:bodyPr wrap="square">
            <a:spAutoFit/>
          </a:bodyPr>
          <a:lstStyle/>
          <a:p>
            <a:pPr algn="ctr"/>
            <a:r>
              <a:rPr lang="en-GB" sz="1400"/>
              <a:t>Code processes data (at rest, in motion and in use) </a:t>
            </a:r>
          </a:p>
        </p:txBody>
      </p:sp>
      <p:sp>
        <p:nvSpPr>
          <p:cNvPr id="14" name="TextBox 13">
            <a:extLst>
              <a:ext uri="{FF2B5EF4-FFF2-40B4-BE49-F238E27FC236}">
                <a16:creationId xmlns:a16="http://schemas.microsoft.com/office/drawing/2014/main" id="{0C2F65E2-E1D6-5C95-29F0-B5477424062A}"/>
              </a:ext>
            </a:extLst>
          </p:cNvPr>
          <p:cNvSpPr txBox="1"/>
          <p:nvPr/>
        </p:nvSpPr>
        <p:spPr>
          <a:xfrm>
            <a:off x="124619" y="4155693"/>
            <a:ext cx="8724518" cy="646331"/>
          </a:xfrm>
          <a:prstGeom prst="rect">
            <a:avLst/>
          </a:prstGeom>
          <a:noFill/>
        </p:spPr>
        <p:txBody>
          <a:bodyPr wrap="square" rtlCol="0">
            <a:spAutoFit/>
          </a:bodyPr>
          <a:lstStyle/>
          <a:p>
            <a:pPr algn="ctr"/>
            <a:r>
              <a:rPr lang="en-GB" sz="1200" i="1"/>
              <a:t>The solution building blocks are the configurations of the actual code, the devices, the data centres, the locations, the people, the data, the processes etc. and the associated deployed components in the sub-systems and systems that have been created to deliver the changed business services in line with the specifications provided by the architecture building blocks. </a:t>
            </a:r>
          </a:p>
        </p:txBody>
      </p:sp>
      <p:pic>
        <p:nvPicPr>
          <p:cNvPr id="7" name="Picture 6">
            <a:extLst>
              <a:ext uri="{FF2B5EF4-FFF2-40B4-BE49-F238E27FC236}">
                <a16:creationId xmlns:a16="http://schemas.microsoft.com/office/drawing/2014/main" id="{44B7F265-26FD-CED6-F63B-CF23BA99B423}"/>
              </a:ext>
            </a:extLst>
          </p:cNvPr>
          <p:cNvPicPr>
            <a:picLocks noChangeAspect="1"/>
          </p:cNvPicPr>
          <p:nvPr/>
        </p:nvPicPr>
        <p:blipFill>
          <a:blip r:embed="rId4"/>
          <a:stretch>
            <a:fillRect/>
          </a:stretch>
        </p:blipFill>
        <p:spPr>
          <a:xfrm>
            <a:off x="4716591" y="1445880"/>
            <a:ext cx="3990179" cy="1853345"/>
          </a:xfrm>
          <a:prstGeom prst="rect">
            <a:avLst/>
          </a:prstGeom>
        </p:spPr>
      </p:pic>
    </p:spTree>
    <p:extLst>
      <p:ext uri="{BB962C8B-B14F-4D97-AF65-F5344CB8AC3E}">
        <p14:creationId xmlns:p14="http://schemas.microsoft.com/office/powerpoint/2010/main" val="110329931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57862E-9483-488A-9E00-AB63E6B1F6F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D – Technology Architecture – 01/09</a:t>
            </a:r>
          </a:p>
        </p:txBody>
      </p:sp>
      <p:sp>
        <p:nvSpPr>
          <p:cNvPr id="2" name="Footer Placeholder 1">
            <a:extLst>
              <a:ext uri="{FF2B5EF4-FFF2-40B4-BE49-F238E27FC236}">
                <a16:creationId xmlns:a16="http://schemas.microsoft.com/office/drawing/2014/main" id="{B8A7FF92-0488-42CD-B720-40F5DC5C2E26}"/>
              </a:ext>
            </a:extLst>
          </p:cNvPr>
          <p:cNvSpPr>
            <a:spLocks noGrp="1"/>
          </p:cNvSpPr>
          <p:nvPr>
            <p:ph type="ftr" sz="quarter" idx="10"/>
          </p:nvPr>
        </p:nvSpPr>
        <p:spPr>
          <a:xfrm>
            <a:off x="6993807" y="4855409"/>
            <a:ext cx="688471" cy="273844"/>
          </a:xfrm>
        </p:spPr>
        <p:txBody>
          <a:bodyPr/>
          <a:lstStyle/>
          <a:p>
            <a:r>
              <a:rPr lang="en-GB"/>
              <a:t>27/44</a:t>
            </a:r>
          </a:p>
        </p:txBody>
      </p:sp>
      <p:sp>
        <p:nvSpPr>
          <p:cNvPr id="4" name="Ref">
            <a:extLst>
              <a:ext uri="{FF2B5EF4-FFF2-40B4-BE49-F238E27FC236}">
                <a16:creationId xmlns:a16="http://schemas.microsoft.com/office/drawing/2014/main" id="{B10882BB-C76A-414F-AD12-984B5B33E86B}"/>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§5.2.2</a:t>
            </a:r>
          </a:p>
        </p:txBody>
      </p:sp>
      <p:sp>
        <p:nvSpPr>
          <p:cNvPr id="8" name="TextBox 7">
            <a:extLst>
              <a:ext uri="{FF2B5EF4-FFF2-40B4-BE49-F238E27FC236}">
                <a16:creationId xmlns:a16="http://schemas.microsoft.com/office/drawing/2014/main" id="{89B10EF0-DF2D-4D85-B3B0-72A7B2E65564}"/>
              </a:ext>
            </a:extLst>
          </p:cNvPr>
          <p:cNvSpPr txBox="1"/>
          <p:nvPr/>
        </p:nvSpPr>
        <p:spPr>
          <a:xfrm>
            <a:off x="382492" y="649224"/>
            <a:ext cx="3085214" cy="346249"/>
          </a:xfrm>
          <a:prstGeom prst="rect">
            <a:avLst/>
          </a:prstGeom>
          <a:noFill/>
        </p:spPr>
        <p:txBody>
          <a:bodyPr wrap="square">
            <a:spAutoFit/>
          </a:bodyPr>
          <a:lstStyle/>
          <a:p>
            <a:r>
              <a:rPr lang="en-GB" sz="1650" b="1">
                <a:solidFill>
                  <a:srgbClr val="2F528F"/>
                </a:solidFill>
                <a:latin typeface="Calibri" panose="020F0502020204030204" pitchFamily="34" charset="0"/>
              </a:rPr>
              <a:t>Objectives</a:t>
            </a:r>
          </a:p>
        </p:txBody>
      </p:sp>
      <p:pic>
        <p:nvPicPr>
          <p:cNvPr id="12" name="Picture 11">
            <a:extLst>
              <a:ext uri="{FF2B5EF4-FFF2-40B4-BE49-F238E27FC236}">
                <a16:creationId xmlns:a16="http://schemas.microsoft.com/office/drawing/2014/main" id="{736A306C-4E18-4CBF-A2D5-F3859823C9CD}"/>
              </a:ext>
            </a:extLst>
          </p:cNvPr>
          <p:cNvPicPr>
            <a:picLocks noChangeAspect="1"/>
          </p:cNvPicPr>
          <p:nvPr/>
        </p:nvPicPr>
        <p:blipFill>
          <a:blip r:embed="rId3"/>
          <a:stretch>
            <a:fillRect/>
          </a:stretch>
        </p:blipFill>
        <p:spPr>
          <a:xfrm>
            <a:off x="8854993" y="377468"/>
            <a:ext cx="117558" cy="97200"/>
          </a:xfrm>
          <a:prstGeom prst="rect">
            <a:avLst/>
          </a:prstGeom>
        </p:spPr>
      </p:pic>
      <p:graphicFrame>
        <p:nvGraphicFramePr>
          <p:cNvPr id="9" name="TextBox 2">
            <a:extLst>
              <a:ext uri="{FF2B5EF4-FFF2-40B4-BE49-F238E27FC236}">
                <a16:creationId xmlns:a16="http://schemas.microsoft.com/office/drawing/2014/main" id="{FC3E7D5B-247C-4D94-9862-516E4D224746}"/>
              </a:ext>
            </a:extLst>
          </p:cNvPr>
          <p:cNvGraphicFramePr/>
          <p:nvPr>
            <p:extLst>
              <p:ext uri="{D42A27DB-BD31-4B8C-83A1-F6EECF244321}">
                <p14:modId xmlns:p14="http://schemas.microsoft.com/office/powerpoint/2010/main" val="1677814416"/>
              </p:ext>
            </p:extLst>
          </p:nvPr>
        </p:nvGraphicFramePr>
        <p:xfrm>
          <a:off x="866321" y="1717221"/>
          <a:ext cx="7411357" cy="17090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516C5F8B-6A2B-69F0-FCD8-3C5FDA004B1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6" name="TextBox 5">
            <a:extLst>
              <a:ext uri="{FF2B5EF4-FFF2-40B4-BE49-F238E27FC236}">
                <a16:creationId xmlns:a16="http://schemas.microsoft.com/office/drawing/2014/main" id="{82544DD0-1FF7-08B2-5FB8-3E1187EA2699}"/>
              </a:ext>
            </a:extLst>
          </p:cNvPr>
          <p:cNvSpPr txBox="1"/>
          <p:nvPr/>
        </p:nvSpPr>
        <p:spPr>
          <a:xfrm>
            <a:off x="2735516" y="5693869"/>
            <a:ext cx="3262432" cy="261610"/>
          </a:xfrm>
          <a:prstGeom prst="rect">
            <a:avLst/>
          </a:prstGeom>
          <a:noFill/>
        </p:spPr>
        <p:txBody>
          <a:bodyPr wrap="none" rtlCol="0">
            <a:spAutoFit/>
          </a:bodyPr>
          <a:lstStyle/>
          <a:p>
            <a:pPr algn="l"/>
            <a:r>
              <a:rPr lang="en-GB" sz="1100" i="1">
                <a:solidFill>
                  <a:srgbClr val="FF0000"/>
                </a:solidFill>
              </a:rPr>
              <a:t>Changed second objective to say Technology bot Data</a:t>
            </a:r>
          </a:p>
        </p:txBody>
      </p:sp>
    </p:spTree>
    <p:extLst>
      <p:ext uri="{BB962C8B-B14F-4D97-AF65-F5344CB8AC3E}">
        <p14:creationId xmlns:p14="http://schemas.microsoft.com/office/powerpoint/2010/main" val="24405245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3F7587FA-829D-4667-9639-7615C8C2BB1B}"/>
              </a:ext>
            </a:extLst>
          </p:cNvPr>
          <p:cNvSpPr txBox="1"/>
          <p:nvPr/>
        </p:nvSpPr>
        <p:spPr>
          <a:xfrm>
            <a:off x="531012" y="564410"/>
            <a:ext cx="3731328" cy="1708160"/>
          </a:xfrm>
          <a:prstGeom prst="rect">
            <a:avLst/>
          </a:prstGeom>
          <a:noFill/>
        </p:spPr>
        <p:txBody>
          <a:bodyPr wrap="square" rtlCol="0">
            <a:spAutoFit/>
          </a:bodyPr>
          <a:lstStyle/>
          <a:p>
            <a:pPr>
              <a:tabLst>
                <a:tab pos="1682354" algn="l"/>
              </a:tabLst>
            </a:pPr>
            <a:r>
              <a:rPr lang="en-GB" sz="2100" b="1">
                <a:solidFill>
                  <a:srgbClr val="2F528F"/>
                </a:solidFill>
                <a:latin typeface="Calibri" panose="020F0502020204030204" pitchFamily="34" charset="0"/>
                <a:cs typeface="Calibri" panose="020F0502020204030204" pitchFamily="34" charset="0"/>
              </a:rPr>
              <a:t>Phases</a:t>
            </a:r>
            <a:r>
              <a:rPr lang="en-GB" sz="2100">
                <a:solidFill>
                  <a:srgbClr val="2F528F"/>
                </a:solidFill>
                <a:latin typeface="Calibri" panose="020F0502020204030204" pitchFamily="34" charset="0"/>
                <a:cs typeface="Calibri" panose="020F0502020204030204" pitchFamily="34" charset="0"/>
              </a:rPr>
              <a:t> 			B - </a:t>
            </a:r>
            <a:r>
              <a:rPr lang="en-GB" sz="1350">
                <a:solidFill>
                  <a:srgbClr val="2F528F"/>
                </a:solidFill>
                <a:latin typeface="Calibri" panose="020F0502020204030204" pitchFamily="34" charset="0"/>
                <a:cs typeface="Calibri" panose="020F0502020204030204" pitchFamily="34" charset="0"/>
              </a:rPr>
              <a:t>Business</a:t>
            </a:r>
            <a:endParaRPr lang="en-GB" sz="2100">
              <a:solidFill>
                <a:srgbClr val="2F528F"/>
              </a:solidFill>
              <a:latin typeface="Calibri" panose="020F0502020204030204" pitchFamily="34" charset="0"/>
              <a:cs typeface="Calibri" panose="020F0502020204030204" pitchFamily="34" charset="0"/>
            </a:endParaRPr>
          </a:p>
          <a:p>
            <a:pPr>
              <a:tabLst>
                <a:tab pos="1682354" algn="l"/>
              </a:tabLst>
            </a:pPr>
            <a:r>
              <a:rPr lang="en-GB" sz="2100" b="1">
                <a:solidFill>
                  <a:srgbClr val="2F528F"/>
                </a:solidFill>
                <a:latin typeface="Calibri" panose="020F0502020204030204" pitchFamily="34" charset="0"/>
                <a:cs typeface="Calibri" panose="020F0502020204030204" pitchFamily="34" charset="0"/>
              </a:rPr>
              <a:t>Steps</a:t>
            </a:r>
            <a:r>
              <a:rPr lang="en-GB" sz="2100">
                <a:solidFill>
                  <a:srgbClr val="2F528F"/>
                </a:solidFill>
                <a:latin typeface="Calibri" panose="020F0502020204030204" pitchFamily="34" charset="0"/>
                <a:cs typeface="Calibri" panose="020F0502020204030204" pitchFamily="34" charset="0"/>
              </a:rPr>
              <a:t>			C -</a:t>
            </a:r>
          </a:p>
          <a:p>
            <a:pPr>
              <a:tabLst>
                <a:tab pos="1682354" algn="l"/>
              </a:tabLst>
            </a:pPr>
            <a:r>
              <a:rPr lang="en-GB" sz="2100" b="1">
                <a:solidFill>
                  <a:srgbClr val="2F528F"/>
                </a:solidFill>
                <a:latin typeface="Calibri" panose="020F0502020204030204" pitchFamily="34" charset="0"/>
                <a:cs typeface="Calibri" panose="020F0502020204030204" pitchFamily="34" charset="0"/>
              </a:rPr>
              <a:t>Classic View</a:t>
            </a:r>
            <a:r>
              <a:rPr lang="en-GB" sz="2100">
                <a:solidFill>
                  <a:srgbClr val="2F528F"/>
                </a:solidFill>
                <a:latin typeface="Calibri" panose="020F0502020204030204" pitchFamily="34" charset="0"/>
                <a:cs typeface="Calibri" panose="020F0502020204030204" pitchFamily="34" charset="0"/>
              </a:rPr>
              <a:t>			D - </a:t>
            </a:r>
            <a:r>
              <a:rPr lang="en-GB" sz="1350">
                <a:solidFill>
                  <a:srgbClr val="2F528F"/>
                </a:solidFill>
                <a:latin typeface="Calibri" panose="020F0502020204030204" pitchFamily="34" charset="0"/>
                <a:cs typeface="Calibri" panose="020F0502020204030204" pitchFamily="34" charset="0"/>
              </a:rPr>
              <a:t>Technology</a:t>
            </a:r>
            <a:endParaRPr lang="en-GB" sz="2100">
              <a:solidFill>
                <a:srgbClr val="2F528F"/>
              </a:solidFill>
              <a:latin typeface="Calibri" panose="020F0502020204030204" pitchFamily="34" charset="0"/>
              <a:cs typeface="Calibri" panose="020F0502020204030204" pitchFamily="34" charset="0"/>
            </a:endParaRPr>
          </a:p>
          <a:p>
            <a:pPr algn="l"/>
            <a:br>
              <a:rPr lang="en-GB" sz="1050">
                <a:solidFill>
                  <a:srgbClr val="2F528F"/>
                </a:solidFill>
                <a:latin typeface="Calibri" panose="020F0502020204030204" pitchFamily="34" charset="0"/>
                <a:cs typeface="Calibri" panose="020F0502020204030204" pitchFamily="34" charset="0"/>
              </a:rPr>
            </a:br>
            <a:br>
              <a:rPr lang="en-GB" sz="1050">
                <a:solidFill>
                  <a:srgbClr val="2F528F"/>
                </a:solidFill>
                <a:latin typeface="Calibri" panose="020F0502020204030204" pitchFamily="34" charset="0"/>
                <a:cs typeface="Calibri" panose="020F0502020204030204" pitchFamily="34" charset="0"/>
              </a:rPr>
            </a:br>
            <a:endParaRPr lang="en-GB" sz="2100">
              <a:solidFill>
                <a:srgbClr val="2F528F"/>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F837A28-812B-48FF-AF7B-A69BD170F568}"/>
              </a:ext>
            </a:extLst>
          </p:cNvPr>
          <p:cNvSpPr txBox="1"/>
          <p:nvPr/>
        </p:nvSpPr>
        <p:spPr>
          <a:xfrm>
            <a:off x="2234128" y="790363"/>
            <a:ext cx="1241045" cy="600164"/>
          </a:xfrm>
          <a:prstGeom prst="rect">
            <a:avLst/>
          </a:prstGeom>
          <a:noFill/>
        </p:spPr>
        <p:txBody>
          <a:bodyPr wrap="none" rtlCol="0">
            <a:spAutoFit/>
          </a:bodyPr>
          <a:lstStyle/>
          <a:p>
            <a:pPr algn="l"/>
            <a:r>
              <a:rPr lang="en-GB" sz="3300">
                <a:solidFill>
                  <a:srgbClr val="2F528F"/>
                </a:solidFill>
                <a:latin typeface="Calibri" panose="020F0502020204030204" pitchFamily="34" charset="0"/>
                <a:cs typeface="Calibri" panose="020F0502020204030204" pitchFamily="34" charset="0"/>
              </a:rPr>
              <a:t>		{</a:t>
            </a:r>
          </a:p>
        </p:txBody>
      </p:sp>
      <p:sp>
        <p:nvSpPr>
          <p:cNvPr id="5" name="Title">
            <a:extLst>
              <a:ext uri="{FF2B5EF4-FFF2-40B4-BE49-F238E27FC236}">
                <a16:creationId xmlns:a16="http://schemas.microsoft.com/office/drawing/2014/main" id="{3871C3A2-D175-4593-9C9B-CDD9C05318E0}"/>
              </a:ext>
            </a:extLst>
          </p:cNvPr>
          <p:cNvSpPr>
            <a:spLocks noGrp="1"/>
          </p:cNvSpPr>
          <p:nvPr>
            <p:ph type="title"/>
          </p:nvPr>
        </p:nvSpPr>
        <p:spPr>
          <a:xfrm>
            <a:off x="111095" y="102393"/>
            <a:ext cx="7623880" cy="306668"/>
          </a:xfrm>
        </p:spPr>
        <p:txBody>
          <a:bodyPr>
            <a:normAutofit fontScale="90000"/>
          </a:bodyPr>
          <a:lstStyle/>
          <a:p>
            <a:r>
              <a:rPr lang="en-GB" sz="1650">
                <a:solidFill>
                  <a:srgbClr val="2F528F"/>
                </a:solidFill>
              </a:rPr>
              <a:t>Phase D – Technology Architecture – 02/09</a:t>
            </a:r>
          </a:p>
        </p:txBody>
      </p:sp>
      <p:sp>
        <p:nvSpPr>
          <p:cNvPr id="3" name="Footer Placeholder 2">
            <a:extLst>
              <a:ext uri="{FF2B5EF4-FFF2-40B4-BE49-F238E27FC236}">
                <a16:creationId xmlns:a16="http://schemas.microsoft.com/office/drawing/2014/main" id="{AC508BCD-68A3-4285-80E1-D4AF13C62C7D}"/>
              </a:ext>
            </a:extLst>
          </p:cNvPr>
          <p:cNvSpPr>
            <a:spLocks noGrp="1"/>
          </p:cNvSpPr>
          <p:nvPr>
            <p:ph type="ftr" sz="quarter" idx="10"/>
          </p:nvPr>
        </p:nvSpPr>
        <p:spPr>
          <a:xfrm>
            <a:off x="6993807" y="4855409"/>
            <a:ext cx="688471" cy="273844"/>
          </a:xfrm>
        </p:spPr>
        <p:txBody>
          <a:bodyPr/>
          <a:lstStyle/>
          <a:p>
            <a:r>
              <a:rPr lang="en-GB"/>
              <a:t>28/44</a:t>
            </a:r>
          </a:p>
        </p:txBody>
      </p:sp>
      <p:grpSp>
        <p:nvGrpSpPr>
          <p:cNvPr id="9" name="Group 8">
            <a:extLst>
              <a:ext uri="{FF2B5EF4-FFF2-40B4-BE49-F238E27FC236}">
                <a16:creationId xmlns:a16="http://schemas.microsoft.com/office/drawing/2014/main" id="{4BAF50E3-5C67-4D20-B6B2-1B866FDA4C07}"/>
              </a:ext>
            </a:extLst>
          </p:cNvPr>
          <p:cNvGrpSpPr/>
          <p:nvPr/>
        </p:nvGrpSpPr>
        <p:grpSpPr>
          <a:xfrm>
            <a:off x="2008664" y="564410"/>
            <a:ext cx="6904453" cy="3646084"/>
            <a:chOff x="1754188" y="724232"/>
            <a:chExt cx="7085012" cy="5157456"/>
          </a:xfrm>
        </p:grpSpPr>
        <p:sp>
          <p:nvSpPr>
            <p:cNvPr id="20" name="Rectangle 13">
              <a:extLst>
                <a:ext uri="{FF2B5EF4-FFF2-40B4-BE49-F238E27FC236}">
                  <a16:creationId xmlns:a16="http://schemas.microsoft.com/office/drawing/2014/main" id="{6810F29C-0220-4246-BC00-96747ED982F9}"/>
                </a:ext>
              </a:extLst>
            </p:cNvPr>
            <p:cNvSpPr>
              <a:spLocks noChangeArrowheads="1"/>
            </p:cNvSpPr>
            <p:nvPr/>
          </p:nvSpPr>
          <p:spPr bwMode="auto">
            <a:xfrm>
              <a:off x="4497387" y="1877521"/>
              <a:ext cx="4340225"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solidFill>
                  <a:srgbClr val="FFFFFF"/>
                </a:solidFill>
              </a:endParaRPr>
            </a:p>
            <a:p>
              <a:pPr marL="257175" indent="-257175"/>
              <a:r>
                <a:rPr lang="en-US" sz="1350">
                  <a:solidFill>
                    <a:srgbClr val="FFFFFF"/>
                  </a:solidFill>
                </a:rPr>
                <a:t>7. Conduct formal stakeholder review</a:t>
              </a:r>
            </a:p>
            <a:p>
              <a:pPr marL="257175" indent="-257175"/>
              <a:endParaRPr lang="en-US" sz="1350">
                <a:solidFill>
                  <a:srgbClr val="FFFFFF"/>
                </a:solidFill>
              </a:endParaRPr>
            </a:p>
          </p:txBody>
        </p:sp>
        <p:sp>
          <p:nvSpPr>
            <p:cNvPr id="15" name="Rectangle 11">
              <a:extLst>
                <a:ext uri="{FF2B5EF4-FFF2-40B4-BE49-F238E27FC236}">
                  <a16:creationId xmlns:a16="http://schemas.microsoft.com/office/drawing/2014/main" id="{5891C0D1-C99C-41E7-AF4E-BE655009DCD9}"/>
                </a:ext>
              </a:extLst>
            </p:cNvPr>
            <p:cNvSpPr>
              <a:spLocks noChangeArrowheads="1"/>
            </p:cNvSpPr>
            <p:nvPr/>
          </p:nvSpPr>
          <p:spPr bwMode="auto">
            <a:xfrm>
              <a:off x="3582988" y="3033695"/>
              <a:ext cx="5256212"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solidFill>
                  <a:srgbClr val="FFFFFF"/>
                </a:solidFill>
              </a:endParaRPr>
            </a:p>
            <a:p>
              <a:pPr marL="257175" indent="-257175"/>
              <a:r>
                <a:rPr lang="en-US" sz="1350">
                  <a:solidFill>
                    <a:srgbClr val="FFFFFF"/>
                  </a:solidFill>
                </a:rPr>
                <a:t>5. Define candidate roadmap components</a:t>
              </a:r>
            </a:p>
            <a:p>
              <a:pPr marL="257175" indent="-257175"/>
              <a:endParaRPr lang="en-US" sz="1350">
                <a:solidFill>
                  <a:srgbClr val="FFFFFF"/>
                </a:solidFill>
              </a:endParaRPr>
            </a:p>
          </p:txBody>
        </p:sp>
        <p:sp>
          <p:nvSpPr>
            <p:cNvPr id="11" name="Rectangle 15">
              <a:extLst>
                <a:ext uri="{FF2B5EF4-FFF2-40B4-BE49-F238E27FC236}">
                  <a16:creationId xmlns:a16="http://schemas.microsoft.com/office/drawing/2014/main" id="{B02798D3-DA4A-4FEC-8E7F-8DA31CD11B37}"/>
                </a:ext>
              </a:extLst>
            </p:cNvPr>
            <p:cNvSpPr>
              <a:spLocks noChangeArrowheads="1"/>
            </p:cNvSpPr>
            <p:nvPr/>
          </p:nvSpPr>
          <p:spPr bwMode="auto">
            <a:xfrm>
              <a:off x="5405441" y="724232"/>
              <a:ext cx="3427413"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solidFill>
                  <a:srgbClr val="FFFFFF"/>
                </a:solidFill>
              </a:endParaRPr>
            </a:p>
            <a:p>
              <a:pPr marL="257175" indent="-257175"/>
              <a:r>
                <a:rPr lang="en-US" sz="1350">
                  <a:solidFill>
                    <a:srgbClr val="FFFFFF"/>
                  </a:solidFill>
                </a:rPr>
                <a:t>9. Create/Update Architecture Definition Document</a:t>
              </a:r>
            </a:p>
            <a:p>
              <a:pPr marL="257175" indent="-257175"/>
              <a:endParaRPr lang="en-US" sz="1350">
                <a:solidFill>
                  <a:srgbClr val="FFFFFF"/>
                </a:solidFill>
              </a:endParaRPr>
            </a:p>
          </p:txBody>
        </p:sp>
        <p:sp>
          <p:nvSpPr>
            <p:cNvPr id="12" name="Rectangle 14">
              <a:extLst>
                <a:ext uri="{FF2B5EF4-FFF2-40B4-BE49-F238E27FC236}">
                  <a16:creationId xmlns:a16="http://schemas.microsoft.com/office/drawing/2014/main" id="{471A7112-CE4D-40B0-92D8-7C26142C5FBF}"/>
                </a:ext>
              </a:extLst>
            </p:cNvPr>
            <p:cNvSpPr>
              <a:spLocks noChangeArrowheads="1"/>
            </p:cNvSpPr>
            <p:nvPr/>
          </p:nvSpPr>
          <p:spPr bwMode="auto">
            <a:xfrm>
              <a:off x="4954588" y="1304905"/>
              <a:ext cx="3884612"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endParaRPr lang="en-US" sz="1350"/>
            </a:p>
            <a:p>
              <a:pPr marL="257175" indent="-257175"/>
              <a:r>
                <a:rPr lang="en-US" sz="1350"/>
                <a:t>8. Finalize the </a:t>
              </a:r>
              <a:r>
                <a:rPr lang="en-US" sz="1350" u="sng">
                  <a:solidFill>
                    <a:srgbClr val="990099"/>
                  </a:solidFill>
                </a:rPr>
                <a:t>	Technology               </a:t>
              </a:r>
              <a:r>
                <a:rPr lang="en-US" sz="1350"/>
                <a:t>Architecture</a:t>
              </a:r>
            </a:p>
            <a:p>
              <a:pPr marL="257175" indent="-257175"/>
              <a:endParaRPr lang="en-US" sz="1350"/>
            </a:p>
          </p:txBody>
        </p:sp>
        <p:sp>
          <p:nvSpPr>
            <p:cNvPr id="16" name="Rectangle 9">
              <a:extLst>
                <a:ext uri="{FF2B5EF4-FFF2-40B4-BE49-F238E27FC236}">
                  <a16:creationId xmlns:a16="http://schemas.microsoft.com/office/drawing/2014/main" id="{9FD29DFE-BAAA-40F1-AFB1-A2C2F453C221}"/>
                </a:ext>
              </a:extLst>
            </p:cNvPr>
            <p:cNvSpPr>
              <a:spLocks noChangeArrowheads="1"/>
            </p:cNvSpPr>
            <p:nvPr/>
          </p:nvSpPr>
          <p:spPr bwMode="auto">
            <a:xfrm>
              <a:off x="3124200" y="3614725"/>
              <a:ext cx="5713413"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4. Perform Gap Analysis</a:t>
              </a:r>
            </a:p>
          </p:txBody>
        </p:sp>
        <p:sp>
          <p:nvSpPr>
            <p:cNvPr id="17" name="Rectangle 8">
              <a:extLst>
                <a:ext uri="{FF2B5EF4-FFF2-40B4-BE49-F238E27FC236}">
                  <a16:creationId xmlns:a16="http://schemas.microsoft.com/office/drawing/2014/main" id="{C6D543E6-212A-42E6-A8F9-CE6C1B8E3288}"/>
                </a:ext>
              </a:extLst>
            </p:cNvPr>
            <p:cNvSpPr>
              <a:spLocks noChangeArrowheads="1"/>
            </p:cNvSpPr>
            <p:nvPr/>
          </p:nvSpPr>
          <p:spPr bwMode="auto">
            <a:xfrm>
              <a:off x="2668588" y="4190992"/>
              <a:ext cx="6170612"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solidFill>
                    <a:srgbClr val="FFFFFF"/>
                  </a:solidFill>
                </a:rPr>
                <a:t>3. Develop Target </a:t>
              </a:r>
              <a:r>
                <a:rPr lang="en-US" sz="1350" u="sng">
                  <a:solidFill>
                    <a:schemeClr val="bg1"/>
                  </a:solidFill>
                </a:rPr>
                <a:t>Technology</a:t>
              </a:r>
              <a:r>
                <a:rPr lang="en-US" sz="1350" u="sng">
                  <a:solidFill>
                    <a:srgbClr val="990099"/>
                  </a:solidFill>
                </a:rPr>
                <a:t> </a:t>
              </a:r>
              <a:r>
                <a:rPr lang="en-US" sz="1350">
                  <a:solidFill>
                    <a:srgbClr val="FFFFFF"/>
                  </a:solidFill>
                </a:rPr>
                <a:t>Architecture Description</a:t>
              </a:r>
            </a:p>
          </p:txBody>
        </p:sp>
        <p:sp>
          <p:nvSpPr>
            <p:cNvPr id="18" name="Rectangle 7">
              <a:extLst>
                <a:ext uri="{FF2B5EF4-FFF2-40B4-BE49-F238E27FC236}">
                  <a16:creationId xmlns:a16="http://schemas.microsoft.com/office/drawing/2014/main" id="{16D758B7-6F3D-4621-A0B5-BA7344B0E428}"/>
                </a:ext>
              </a:extLst>
            </p:cNvPr>
            <p:cNvSpPr>
              <a:spLocks noChangeArrowheads="1"/>
            </p:cNvSpPr>
            <p:nvPr/>
          </p:nvSpPr>
          <p:spPr bwMode="auto">
            <a:xfrm>
              <a:off x="2211388" y="4762496"/>
              <a:ext cx="6627812"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2. Develop Baseline </a:t>
              </a:r>
              <a:r>
                <a:rPr lang="en-US" sz="1350" u="sng">
                  <a:solidFill>
                    <a:srgbClr val="990099"/>
                  </a:solidFill>
                </a:rPr>
                <a:t>Technology </a:t>
              </a:r>
              <a:r>
                <a:rPr lang="en-US" sz="1350"/>
                <a:t>Architecture Description</a:t>
              </a:r>
            </a:p>
          </p:txBody>
        </p:sp>
        <p:sp>
          <p:nvSpPr>
            <p:cNvPr id="19" name="Rectangle 6">
              <a:extLst>
                <a:ext uri="{FF2B5EF4-FFF2-40B4-BE49-F238E27FC236}">
                  <a16:creationId xmlns:a16="http://schemas.microsoft.com/office/drawing/2014/main" id="{532B8D91-4FA4-4F3C-A48C-6D5EFA1CC1F1}"/>
                </a:ext>
              </a:extLst>
            </p:cNvPr>
            <p:cNvSpPr>
              <a:spLocks noChangeArrowheads="1"/>
            </p:cNvSpPr>
            <p:nvPr/>
          </p:nvSpPr>
          <p:spPr bwMode="auto">
            <a:xfrm>
              <a:off x="1754188" y="5334000"/>
              <a:ext cx="7085012"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buFontTx/>
                <a:buAutoNum type="arabicPeriod"/>
              </a:pPr>
              <a:r>
                <a:rPr lang="en-US" sz="1350">
                  <a:solidFill>
                    <a:srgbClr val="FFFFFF"/>
                  </a:solidFill>
                </a:rPr>
                <a:t>Select reference models, viewpoints, and tools</a:t>
              </a:r>
            </a:p>
          </p:txBody>
        </p:sp>
        <p:sp>
          <p:nvSpPr>
            <p:cNvPr id="21" name="Rectangle 12">
              <a:extLst>
                <a:ext uri="{FF2B5EF4-FFF2-40B4-BE49-F238E27FC236}">
                  <a16:creationId xmlns:a16="http://schemas.microsoft.com/office/drawing/2014/main" id="{59166121-39BF-4F76-AC54-AF8869BFA94B}"/>
                </a:ext>
              </a:extLst>
            </p:cNvPr>
            <p:cNvSpPr>
              <a:spLocks noChangeArrowheads="1"/>
            </p:cNvSpPr>
            <p:nvPr/>
          </p:nvSpPr>
          <p:spPr bwMode="auto">
            <a:xfrm>
              <a:off x="4038601" y="2449025"/>
              <a:ext cx="4799012"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6. Resolve impacts across the Architecture Landscape</a:t>
              </a:r>
            </a:p>
          </p:txBody>
        </p:sp>
      </p:grpSp>
      <p:sp>
        <p:nvSpPr>
          <p:cNvPr id="23" name="Freeform: Shape 22">
            <a:extLst>
              <a:ext uri="{FF2B5EF4-FFF2-40B4-BE49-F238E27FC236}">
                <a16:creationId xmlns:a16="http://schemas.microsoft.com/office/drawing/2014/main" id="{B5F7B7EF-3921-40DF-941D-7A6740CEE4C4}"/>
              </a:ext>
            </a:extLst>
          </p:cNvPr>
          <p:cNvSpPr/>
          <p:nvPr/>
        </p:nvSpPr>
        <p:spPr>
          <a:xfrm>
            <a:off x="8858709" y="139935"/>
            <a:ext cx="174196" cy="347096"/>
          </a:xfrm>
          <a:custGeom>
            <a:avLst/>
            <a:gdLst>
              <a:gd name="connsiteX0" fmla="*/ 457200 w 1310247"/>
              <a:gd name="connsiteY0" fmla="*/ 0 h 2645571"/>
              <a:gd name="connsiteX1" fmla="*/ 836318 w 1310247"/>
              <a:gd name="connsiteY1" fmla="*/ 201575 h 2645571"/>
              <a:gd name="connsiteX2" fmla="*/ 873291 w 1310247"/>
              <a:gd name="connsiteY2" fmla="*/ 269694 h 2645571"/>
              <a:gd name="connsiteX3" fmla="*/ 874328 w 1310247"/>
              <a:gd name="connsiteY3" fmla="*/ 269212 h 2645571"/>
              <a:gd name="connsiteX4" fmla="*/ 1260000 w 1310247"/>
              <a:gd name="connsiteY4" fmla="*/ 1098298 h 2645571"/>
              <a:gd name="connsiteX5" fmla="*/ 1253850 w 1310247"/>
              <a:gd name="connsiteY5" fmla="*/ 1101159 h 2645571"/>
              <a:gd name="connsiteX6" fmla="*/ 1274318 w 1310247"/>
              <a:gd name="connsiteY6" fmla="*/ 1138868 h 2645571"/>
              <a:gd name="connsiteX7" fmla="*/ 1310247 w 1310247"/>
              <a:gd name="connsiteY7" fmla="*/ 1316831 h 2645571"/>
              <a:gd name="connsiteX8" fmla="*/ 1274318 w 1310247"/>
              <a:gd name="connsiteY8" fmla="*/ 1494794 h 2645571"/>
              <a:gd name="connsiteX9" fmla="*/ 1262764 w 1310247"/>
              <a:gd name="connsiteY9" fmla="*/ 1516081 h 2645571"/>
              <a:gd name="connsiteX10" fmla="*/ 1263645 w 1310247"/>
              <a:gd name="connsiteY10" fmla="*/ 1516465 h 2645571"/>
              <a:gd name="connsiteX11" fmla="*/ 898673 w 1310247"/>
              <a:gd name="connsiteY11" fmla="*/ 2354870 h 2645571"/>
              <a:gd name="connsiteX12" fmla="*/ 897884 w 1310247"/>
              <a:gd name="connsiteY12" fmla="*/ 2354526 h 2645571"/>
              <a:gd name="connsiteX13" fmla="*/ 894218 w 1310247"/>
              <a:gd name="connsiteY13" fmla="*/ 2366334 h 2645571"/>
              <a:gd name="connsiteX14" fmla="*/ 472947 w 1310247"/>
              <a:gd name="connsiteY14" fmla="*/ 2645571 h 2645571"/>
              <a:gd name="connsiteX15" fmla="*/ 15747 w 1310247"/>
              <a:gd name="connsiteY15" fmla="*/ 2188371 h 2645571"/>
              <a:gd name="connsiteX16" fmla="*/ 51676 w 1310247"/>
              <a:gd name="connsiteY16" fmla="*/ 2010408 h 2645571"/>
              <a:gd name="connsiteX17" fmla="*/ 62323 w 1310247"/>
              <a:gd name="connsiteY17" fmla="*/ 1990793 h 2645571"/>
              <a:gd name="connsiteX18" fmla="*/ 60268 w 1310247"/>
              <a:gd name="connsiteY18" fmla="*/ 1989898 h 2645571"/>
              <a:gd name="connsiteX19" fmla="*/ 353216 w 1310247"/>
              <a:gd name="connsiteY19" fmla="*/ 1316944 h 2645571"/>
              <a:gd name="connsiteX20" fmla="*/ 45241 w 1310247"/>
              <a:gd name="connsiteY20" fmla="*/ 654884 h 2645571"/>
              <a:gd name="connsiteX21" fmla="*/ 46353 w 1310247"/>
              <a:gd name="connsiteY21" fmla="*/ 654367 h 2645571"/>
              <a:gd name="connsiteX22" fmla="*/ 35929 w 1310247"/>
              <a:gd name="connsiteY22" fmla="*/ 635163 h 2645571"/>
              <a:gd name="connsiteX23" fmla="*/ 0 w 1310247"/>
              <a:gd name="connsiteY23" fmla="*/ 457200 h 2645571"/>
              <a:gd name="connsiteX24" fmla="*/ 457200 w 1310247"/>
              <a:gd name="connsiteY24" fmla="*/ 0 h 264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10247" h="2645571">
                <a:moveTo>
                  <a:pt x="457200" y="0"/>
                </a:moveTo>
                <a:cubicBezTo>
                  <a:pt x="615016" y="0"/>
                  <a:pt x="754156" y="79959"/>
                  <a:pt x="836318" y="201575"/>
                </a:cubicBezTo>
                <a:lnTo>
                  <a:pt x="873291" y="269694"/>
                </a:lnTo>
                <a:lnTo>
                  <a:pt x="874328" y="269212"/>
                </a:lnTo>
                <a:lnTo>
                  <a:pt x="1260000" y="1098298"/>
                </a:lnTo>
                <a:lnTo>
                  <a:pt x="1253850" y="1101159"/>
                </a:lnTo>
                <a:lnTo>
                  <a:pt x="1274318" y="1138868"/>
                </a:lnTo>
                <a:cubicBezTo>
                  <a:pt x="1297454" y="1193567"/>
                  <a:pt x="1310247" y="1253705"/>
                  <a:pt x="1310247" y="1316831"/>
                </a:cubicBezTo>
                <a:cubicBezTo>
                  <a:pt x="1310247" y="1379957"/>
                  <a:pt x="1297454" y="1440096"/>
                  <a:pt x="1274318" y="1494794"/>
                </a:cubicBezTo>
                <a:lnTo>
                  <a:pt x="1262764" y="1516081"/>
                </a:lnTo>
                <a:lnTo>
                  <a:pt x="1263645" y="1516465"/>
                </a:lnTo>
                <a:lnTo>
                  <a:pt x="898673" y="2354870"/>
                </a:lnTo>
                <a:lnTo>
                  <a:pt x="897884" y="2354526"/>
                </a:lnTo>
                <a:lnTo>
                  <a:pt x="894218" y="2366334"/>
                </a:lnTo>
                <a:cubicBezTo>
                  <a:pt x="824812" y="2530430"/>
                  <a:pt x="662326" y="2645571"/>
                  <a:pt x="472947" y="2645571"/>
                </a:cubicBezTo>
                <a:cubicBezTo>
                  <a:pt x="220442" y="2645571"/>
                  <a:pt x="15747" y="2440876"/>
                  <a:pt x="15747" y="2188371"/>
                </a:cubicBezTo>
                <a:cubicBezTo>
                  <a:pt x="15747" y="2125245"/>
                  <a:pt x="28541" y="2065107"/>
                  <a:pt x="51676" y="2010408"/>
                </a:cubicBezTo>
                <a:lnTo>
                  <a:pt x="62323" y="1990793"/>
                </a:lnTo>
                <a:lnTo>
                  <a:pt x="60268" y="1989898"/>
                </a:lnTo>
                <a:lnTo>
                  <a:pt x="353216" y="1316944"/>
                </a:lnTo>
                <a:lnTo>
                  <a:pt x="45241" y="654884"/>
                </a:lnTo>
                <a:lnTo>
                  <a:pt x="46353" y="654367"/>
                </a:lnTo>
                <a:lnTo>
                  <a:pt x="35929" y="635163"/>
                </a:lnTo>
                <a:cubicBezTo>
                  <a:pt x="12794" y="580465"/>
                  <a:pt x="0" y="520326"/>
                  <a:pt x="0" y="457200"/>
                </a:cubicBezTo>
                <a:cubicBezTo>
                  <a:pt x="0" y="204695"/>
                  <a:pt x="204695" y="0"/>
                  <a:pt x="457200" y="0"/>
                </a:cubicBezTo>
                <a:close/>
              </a:path>
            </a:pathLst>
          </a:cu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sp>
        <p:nvSpPr>
          <p:cNvPr id="24" name="TextBox 23">
            <a:extLst>
              <a:ext uri="{FF2B5EF4-FFF2-40B4-BE49-F238E27FC236}">
                <a16:creationId xmlns:a16="http://schemas.microsoft.com/office/drawing/2014/main" id="{123E67CF-68E6-4571-9D52-E3C9ACC56133}"/>
              </a:ext>
            </a:extLst>
          </p:cNvPr>
          <p:cNvSpPr txBox="1"/>
          <p:nvPr/>
        </p:nvSpPr>
        <p:spPr>
          <a:xfrm>
            <a:off x="3444355" y="876763"/>
            <a:ext cx="817985" cy="415498"/>
          </a:xfrm>
          <a:prstGeom prst="rect">
            <a:avLst/>
          </a:prstGeom>
          <a:noFill/>
        </p:spPr>
        <p:txBody>
          <a:bodyPr wrap="square" lIns="0" tIns="0" rIns="0" bIns="0">
            <a:spAutoFit/>
          </a:bodyPr>
          <a:lstStyle/>
          <a:p>
            <a:r>
              <a:rPr lang="en-GB" sz="1350">
                <a:solidFill>
                  <a:srgbClr val="2F528F"/>
                </a:solidFill>
                <a:latin typeface="Calibri" panose="020F0502020204030204" pitchFamily="34" charset="0"/>
              </a:rPr>
              <a:t>Application</a:t>
            </a:r>
          </a:p>
          <a:p>
            <a:r>
              <a:rPr lang="en-GB" sz="1350">
                <a:solidFill>
                  <a:srgbClr val="2F528F"/>
                </a:solidFill>
                <a:latin typeface="Calibri" panose="020F0502020204030204" pitchFamily="34" charset="0"/>
              </a:rPr>
              <a:t>Data</a:t>
            </a:r>
          </a:p>
        </p:txBody>
      </p:sp>
      <p:sp>
        <p:nvSpPr>
          <p:cNvPr id="6" name="Arrow: Curved Down 5">
            <a:extLst>
              <a:ext uri="{FF2B5EF4-FFF2-40B4-BE49-F238E27FC236}">
                <a16:creationId xmlns:a16="http://schemas.microsoft.com/office/drawing/2014/main" id="{24AC6490-7A7C-43A9-B92A-D798B5C3C92A}"/>
              </a:ext>
            </a:extLst>
          </p:cNvPr>
          <p:cNvSpPr/>
          <p:nvPr/>
        </p:nvSpPr>
        <p:spPr>
          <a:xfrm rot="21037301">
            <a:off x="4158996" y="698394"/>
            <a:ext cx="2565142" cy="520410"/>
          </a:xfrm>
          <a:prstGeom prst="curvedDownArrow">
            <a:avLst/>
          </a:prstGeom>
          <a:solidFill>
            <a:srgbClr val="DBEEF4">
              <a:alpha val="46000"/>
            </a:srgb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25" name="Arrow: Curved Down 24">
            <a:extLst>
              <a:ext uri="{FF2B5EF4-FFF2-40B4-BE49-F238E27FC236}">
                <a16:creationId xmlns:a16="http://schemas.microsoft.com/office/drawing/2014/main" id="{FD0B1CF6-414A-479E-8B27-D0FC4B31B487}"/>
              </a:ext>
            </a:extLst>
          </p:cNvPr>
          <p:cNvSpPr/>
          <p:nvPr/>
        </p:nvSpPr>
        <p:spPr>
          <a:xfrm rot="4214281">
            <a:off x="3793556" y="1891130"/>
            <a:ext cx="2074573" cy="544959"/>
          </a:xfrm>
          <a:prstGeom prst="curvedDownArrow">
            <a:avLst/>
          </a:prstGeom>
          <a:solidFill>
            <a:srgbClr val="DBEEF4">
              <a:alpha val="46000"/>
            </a:srgb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2" name="TextBox 1">
            <a:extLst>
              <a:ext uri="{FF2B5EF4-FFF2-40B4-BE49-F238E27FC236}">
                <a16:creationId xmlns:a16="http://schemas.microsoft.com/office/drawing/2014/main" id="{33FC3D58-AD17-A63A-5BA0-CFC8E5F9F503}"/>
              </a:ext>
            </a:extLst>
          </p:cNvPr>
          <p:cNvSpPr txBox="1"/>
          <p:nvPr/>
        </p:nvSpPr>
        <p:spPr>
          <a:xfrm>
            <a:off x="141555" y="1673530"/>
            <a:ext cx="2175001" cy="2316019"/>
          </a:xfrm>
          <a:prstGeom prst="rect">
            <a:avLst/>
          </a:prstGeom>
          <a:noFill/>
        </p:spPr>
        <p:txBody>
          <a:bodyPr wrap="square">
            <a:spAutoFit/>
          </a:bodyPr>
          <a:lstStyle/>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Associated with each step is a generic list of tasks.</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This will be adapted as fitting</a:t>
            </a:r>
            <a:br>
              <a:rPr lang="en-GB" sz="1200">
                <a:solidFill>
                  <a:srgbClr val="2F528F"/>
                </a:solidFill>
                <a:latin typeface="Calibri" panose="020F0502020204030204" pitchFamily="34" charset="0"/>
                <a:cs typeface="Calibri" panose="020F0502020204030204" pitchFamily="34" charset="0"/>
              </a:rPr>
            </a:br>
            <a:r>
              <a:rPr lang="en-GB" sz="1200">
                <a:solidFill>
                  <a:srgbClr val="2F528F"/>
                </a:solidFill>
                <a:latin typeface="Calibri" panose="020F0502020204030204" pitchFamily="34" charset="0"/>
                <a:cs typeface="Calibri" panose="020F0502020204030204" pitchFamily="34" charset="0"/>
              </a:rPr>
              <a:t>for each project.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The order is not very Important.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It is important that at the end of the phase there is a </a:t>
            </a:r>
            <a:r>
              <a:rPr lang="en-GB" sz="1200">
                <a:solidFill>
                  <a:srgbClr val="2F528F"/>
                </a:solidFill>
                <a:latin typeface="Calibri" panose="020F0502020204030204" pitchFamily="34" charset="0"/>
                <a:cs typeface="Calibri" panose="020F0502020204030204" pitchFamily="34" charset="0"/>
                <a:sym typeface="Wingdings" panose="05000000000000000000" pitchFamily="2" charset="2"/>
              </a:rPr>
              <a:t> </a:t>
            </a:r>
            <a:r>
              <a:rPr lang="en-GB" sz="1200">
                <a:solidFill>
                  <a:srgbClr val="2F528F"/>
                </a:solidFill>
                <a:latin typeface="Calibri" panose="020F0502020204030204" pitchFamily="34" charset="0"/>
                <a:cs typeface="Calibri" panose="020F0502020204030204" pitchFamily="34" charset="0"/>
              </a:rPr>
              <a:t>in every box [of the adapted list] or a reason why not!</a:t>
            </a:r>
          </a:p>
        </p:txBody>
      </p:sp>
      <p:pic>
        <p:nvPicPr>
          <p:cNvPr id="7" name="Picture 6">
            <a:extLst>
              <a:ext uri="{FF2B5EF4-FFF2-40B4-BE49-F238E27FC236}">
                <a16:creationId xmlns:a16="http://schemas.microsoft.com/office/drawing/2014/main" id="{930DC483-B0ED-D2C4-3FD8-958BC297F72B}"/>
              </a:ext>
            </a:extLst>
          </p:cNvPr>
          <p:cNvPicPr>
            <a:picLocks noChangeAspect="1"/>
          </p:cNvPicPr>
          <p:nvPr/>
        </p:nvPicPr>
        <p:blipFill>
          <a:blip r:embed="rId3"/>
          <a:stretch>
            <a:fillRect/>
          </a:stretch>
        </p:blipFill>
        <p:spPr>
          <a:xfrm>
            <a:off x="8874041" y="377468"/>
            <a:ext cx="97200" cy="97200"/>
          </a:xfrm>
          <a:prstGeom prst="rect">
            <a:avLst/>
          </a:prstGeom>
        </p:spPr>
      </p:pic>
      <p:sp>
        <p:nvSpPr>
          <p:cNvPr id="8" name="TextBox 1">
            <a:extLst>
              <a:ext uri="{FF2B5EF4-FFF2-40B4-BE49-F238E27FC236}">
                <a16:creationId xmlns:a16="http://schemas.microsoft.com/office/drawing/2014/main" id="{718E914D-1B8A-78F9-9B01-6BD8E05AF751}"/>
              </a:ext>
            </a:extLst>
          </p:cNvPr>
          <p:cNvSpPr txBox="1"/>
          <p:nvPr/>
        </p:nvSpPr>
        <p:spPr>
          <a:xfrm>
            <a:off x="6127666" y="91122"/>
            <a:ext cx="857185" cy="338554"/>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a:solidFill>
                  <a:srgbClr val="66CCE5"/>
                </a:solidFill>
                <a:ea typeface="Calibri"/>
                <a:cs typeface="Calibri"/>
              </a:rPr>
              <a:t>Std. 9.2</a:t>
            </a:r>
          </a:p>
        </p:txBody>
      </p:sp>
      <p:sp>
        <p:nvSpPr>
          <p:cNvPr id="10" name="TextBox 9">
            <a:extLst>
              <a:ext uri="{FF2B5EF4-FFF2-40B4-BE49-F238E27FC236}">
                <a16:creationId xmlns:a16="http://schemas.microsoft.com/office/drawing/2014/main" id="{9C62AB84-DC8A-7E4C-C8C0-065B34CCB1D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853033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C4DF0B-2960-4190-924B-E89720FC5010}"/>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Alignment to Organizational Objectives – 01/06</a:t>
            </a:r>
          </a:p>
        </p:txBody>
      </p:sp>
      <p:sp>
        <p:nvSpPr>
          <p:cNvPr id="3" name="Footer Placeholder 2">
            <a:extLst>
              <a:ext uri="{FF2B5EF4-FFF2-40B4-BE49-F238E27FC236}">
                <a16:creationId xmlns:a16="http://schemas.microsoft.com/office/drawing/2014/main" id="{1FA445FA-3AA5-4C97-B6CC-BB20C793F9BE}"/>
              </a:ext>
            </a:extLst>
          </p:cNvPr>
          <p:cNvSpPr>
            <a:spLocks noGrp="1"/>
          </p:cNvSpPr>
          <p:nvPr>
            <p:ph type="ftr" sz="quarter" idx="10"/>
          </p:nvPr>
        </p:nvSpPr>
        <p:spPr>
          <a:xfrm>
            <a:off x="6993807" y="4855409"/>
            <a:ext cx="688471" cy="273844"/>
          </a:xfrm>
        </p:spPr>
        <p:txBody>
          <a:bodyPr/>
          <a:lstStyle/>
          <a:p>
            <a:r>
              <a:rPr lang="en-GB"/>
              <a:t>15/24</a:t>
            </a:r>
          </a:p>
        </p:txBody>
      </p:sp>
      <p:sp>
        <p:nvSpPr>
          <p:cNvPr id="4" name="Ref">
            <a:extLst>
              <a:ext uri="{FF2B5EF4-FFF2-40B4-BE49-F238E27FC236}">
                <a16:creationId xmlns:a16="http://schemas.microsoft.com/office/drawing/2014/main" id="{C191A479-9AEF-43C0-9D13-31F7590F572B}"/>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98 : §12.1</a:t>
            </a:r>
          </a:p>
        </p:txBody>
      </p:sp>
      <p:sp>
        <p:nvSpPr>
          <p:cNvPr id="6" name="TextBox 5">
            <a:extLst>
              <a:ext uri="{FF2B5EF4-FFF2-40B4-BE49-F238E27FC236}">
                <a16:creationId xmlns:a16="http://schemas.microsoft.com/office/drawing/2014/main" id="{0CE64A8E-0B1F-4A65-86B0-9F09A1AC6983}"/>
              </a:ext>
            </a:extLst>
          </p:cNvPr>
          <p:cNvSpPr txBox="1"/>
          <p:nvPr/>
        </p:nvSpPr>
        <p:spPr>
          <a:xfrm>
            <a:off x="255202" y="765096"/>
            <a:ext cx="8888798" cy="3727944"/>
          </a:xfrm>
          <a:prstGeom prst="rect">
            <a:avLst/>
          </a:prstGeom>
          <a:noFill/>
        </p:spPr>
        <p:txBody>
          <a:bodyPr wrap="square">
            <a:spAutoFit/>
          </a:bodyPr>
          <a:lstStyle/>
          <a:p>
            <a:pPr algn="ctr"/>
            <a:r>
              <a:rPr lang="en-GB" sz="1350" dirty="0">
                <a:solidFill>
                  <a:srgbClr val="2F528F"/>
                </a:solidFill>
                <a:latin typeface="Calibri" panose="020F0502020204030204" pitchFamily="34" charset="0"/>
              </a:rPr>
              <a:t>There has been a great deal of conversation about aligning with Agile implementation methods</a:t>
            </a:r>
          </a:p>
          <a:p>
            <a:pPr algn="ctr"/>
            <a:r>
              <a:rPr lang="en-GB" sz="1350" dirty="0">
                <a:solidFill>
                  <a:srgbClr val="2F528F"/>
                </a:solidFill>
                <a:latin typeface="Calibri" panose="020F0502020204030204" pitchFamily="34" charset="0"/>
              </a:rPr>
              <a:t> but this has blurred the line between implementation and architecture</a:t>
            </a:r>
            <a:r>
              <a:rPr lang="en-GB" sz="675" dirty="0">
                <a:solidFill>
                  <a:srgbClr val="2F528F"/>
                </a:solidFill>
                <a:latin typeface="Calibri" panose="020F0502020204030204" pitchFamily="34" charset="0"/>
              </a:rPr>
              <a:t>. </a:t>
            </a:r>
          </a:p>
          <a:p>
            <a:pPr algn="ctr"/>
            <a:br>
              <a:rPr lang="en-GB" sz="675" dirty="0">
                <a:solidFill>
                  <a:srgbClr val="2F528F"/>
                </a:solidFill>
                <a:latin typeface="Calibri" panose="020F0502020204030204" pitchFamily="34" charset="0"/>
              </a:rPr>
            </a:b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675" dirty="0">
              <a:solidFill>
                <a:srgbClr val="2F528F"/>
              </a:solidFill>
              <a:latin typeface="Calibri" panose="020F0502020204030204" pitchFamily="34" charset="0"/>
            </a:endParaRPr>
          </a:p>
          <a:p>
            <a:pPr algn="ctr"/>
            <a:endParaRPr lang="en-GB" sz="1350" dirty="0">
              <a:solidFill>
                <a:srgbClr val="2F528F"/>
              </a:solidFill>
              <a:latin typeface="Calibri" panose="020F0502020204030204" pitchFamily="34" charset="0"/>
            </a:endParaRPr>
          </a:p>
          <a:p>
            <a:pPr algn="ctr"/>
            <a:endParaRPr lang="en-GB" sz="1350" dirty="0">
              <a:solidFill>
                <a:srgbClr val="2F528F"/>
              </a:solidFill>
              <a:latin typeface="Calibri" panose="020F0502020204030204" pitchFamily="34" charset="0"/>
            </a:endParaRPr>
          </a:p>
          <a:p>
            <a:pPr algn="ctr"/>
            <a:endParaRPr lang="en-GB" sz="1350" dirty="0">
              <a:solidFill>
                <a:srgbClr val="2F528F"/>
              </a:solidFill>
              <a:latin typeface="Calibri" panose="020F0502020204030204" pitchFamily="34" charset="0"/>
            </a:endParaRPr>
          </a:p>
          <a:p>
            <a:pPr algn="ctr"/>
            <a:br>
              <a:rPr lang="en-GB" sz="1350" dirty="0">
                <a:solidFill>
                  <a:srgbClr val="2F528F"/>
                </a:solidFill>
                <a:latin typeface="Calibri" panose="020F0502020204030204" pitchFamily="34" charset="0"/>
              </a:rPr>
            </a:br>
            <a:r>
              <a:rPr lang="en-GB" sz="1350" dirty="0">
                <a:solidFill>
                  <a:srgbClr val="2F528F"/>
                </a:solidFill>
                <a:latin typeface="Calibri" panose="020F0502020204030204" pitchFamily="34" charset="0"/>
              </a:rPr>
              <a:t>Architecture to support Project and Solution delivery will have</a:t>
            </a:r>
            <a:br>
              <a:rPr lang="en-GB" sz="1350" dirty="0">
                <a:solidFill>
                  <a:srgbClr val="2F528F"/>
                </a:solidFill>
                <a:latin typeface="Calibri" panose="020F0502020204030204" pitchFamily="34" charset="0"/>
              </a:rPr>
            </a:br>
            <a:r>
              <a:rPr lang="en-GB" sz="1350" dirty="0">
                <a:solidFill>
                  <a:srgbClr val="2F528F"/>
                </a:solidFill>
                <a:latin typeface="Calibri" panose="020F0502020204030204" pitchFamily="34" charset="0"/>
              </a:rPr>
              <a:t> a set of constraints that may or may not limit the choices of the implementation team.</a:t>
            </a:r>
          </a:p>
          <a:p>
            <a:pPr algn="ctr"/>
            <a:endParaRPr lang="en-GB" sz="675" dirty="0">
              <a:solidFill>
                <a:srgbClr val="2F528F"/>
              </a:solidFill>
              <a:latin typeface="Calibri" panose="020F0502020204030204" pitchFamily="34" charset="0"/>
            </a:endParaRPr>
          </a:p>
        </p:txBody>
      </p:sp>
      <p:graphicFrame>
        <p:nvGraphicFramePr>
          <p:cNvPr id="8" name="Diagram 7">
            <a:extLst>
              <a:ext uri="{FF2B5EF4-FFF2-40B4-BE49-F238E27FC236}">
                <a16:creationId xmlns:a16="http://schemas.microsoft.com/office/drawing/2014/main" id="{8D23411E-5F8F-4EE5-A5EE-CC7AE076DFCF}"/>
              </a:ext>
            </a:extLst>
          </p:cNvPr>
          <p:cNvGraphicFramePr/>
          <p:nvPr/>
        </p:nvGraphicFramePr>
        <p:xfrm>
          <a:off x="111095" y="1899798"/>
          <a:ext cx="4395974" cy="1348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7F5AABE2-D9F9-773D-253A-16AF2BC7B973}"/>
              </a:ext>
            </a:extLst>
          </p:cNvPr>
          <p:cNvGraphicFramePr/>
          <p:nvPr/>
        </p:nvGraphicFramePr>
        <p:xfrm>
          <a:off x="4507069" y="1832998"/>
          <a:ext cx="4519016" cy="283112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1">
            <a:extLst>
              <a:ext uri="{FF2B5EF4-FFF2-40B4-BE49-F238E27FC236}">
                <a16:creationId xmlns:a16="http://schemas.microsoft.com/office/drawing/2014/main" id="{583A9502-E23A-05B7-ED10-8D1DB6F94A6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3835722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7FA542-A18E-4FFA-9D06-718B2733CEDA}"/>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D – Technology Architecture – 03/09</a:t>
            </a:r>
          </a:p>
        </p:txBody>
      </p:sp>
      <p:sp>
        <p:nvSpPr>
          <p:cNvPr id="2" name="Footer Placeholder 1">
            <a:extLst>
              <a:ext uri="{FF2B5EF4-FFF2-40B4-BE49-F238E27FC236}">
                <a16:creationId xmlns:a16="http://schemas.microsoft.com/office/drawing/2014/main" id="{C9CAE468-DE32-44BD-B32E-8B3CA673FDB4}"/>
              </a:ext>
            </a:extLst>
          </p:cNvPr>
          <p:cNvSpPr>
            <a:spLocks noGrp="1"/>
          </p:cNvSpPr>
          <p:nvPr>
            <p:ph type="ftr" sz="quarter" idx="10"/>
          </p:nvPr>
        </p:nvSpPr>
        <p:spPr>
          <a:xfrm>
            <a:off x="6993807" y="4855409"/>
            <a:ext cx="688471" cy="273844"/>
          </a:xfrm>
        </p:spPr>
        <p:txBody>
          <a:bodyPr/>
          <a:lstStyle/>
          <a:p>
            <a:r>
              <a:rPr lang="en-GB"/>
              <a:t>29/44</a:t>
            </a:r>
          </a:p>
        </p:txBody>
      </p:sp>
      <p:sp>
        <p:nvSpPr>
          <p:cNvPr id="4" name="Ref">
            <a:extLst>
              <a:ext uri="{FF2B5EF4-FFF2-40B4-BE49-F238E27FC236}">
                <a16:creationId xmlns:a16="http://schemas.microsoft.com/office/drawing/2014/main" id="{D32A1643-D275-462B-843F-832FE3981C80}"/>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82 : §8.2</a:t>
            </a:r>
          </a:p>
        </p:txBody>
      </p:sp>
      <p:sp>
        <p:nvSpPr>
          <p:cNvPr id="8" name="TextBox 7">
            <a:extLst>
              <a:ext uri="{FF2B5EF4-FFF2-40B4-BE49-F238E27FC236}">
                <a16:creationId xmlns:a16="http://schemas.microsoft.com/office/drawing/2014/main" id="{79B2A925-1906-0926-6FB1-4C89FA013F0A}"/>
              </a:ext>
            </a:extLst>
          </p:cNvPr>
          <p:cNvSpPr txBox="1"/>
          <p:nvPr/>
        </p:nvSpPr>
        <p:spPr>
          <a:xfrm>
            <a:off x="4630153" y="868932"/>
            <a:ext cx="4110975" cy="3526606"/>
          </a:xfrm>
          <a:prstGeom prst="rect">
            <a:avLst/>
          </a:prstGeom>
          <a:noFill/>
        </p:spPr>
        <p:txBody>
          <a:bodyPr wrap="square">
            <a:spAutoFit/>
          </a:bodyPr>
          <a:lstStyle/>
          <a:p>
            <a:r>
              <a:rPr lang="en-GB" sz="1350" b="1">
                <a:solidFill>
                  <a:srgbClr val="2F528F"/>
                </a:solidFill>
                <a:latin typeface="Calibri" panose="020F0502020204030204" pitchFamily="34" charset="0"/>
              </a:rPr>
              <a:t>Architectural Inputs</a:t>
            </a:r>
          </a:p>
          <a:p>
            <a:pPr marL="411480" lvl="1"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Organizational Model for Enterprise Architecture</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Business, Data, and Application Architecture components</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Tailored Architecture Framework</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Technology principles </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Statement of Architecture Work </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Architecture Vision </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Architecture Repository</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Re-usable building blocks</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Draft Architecture Definition Document</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Draft Architecture Requirements Specification— Gap Analysis results</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Business, Data, and Application Architecture components of an Architecture Roadmap</a:t>
            </a:r>
          </a:p>
        </p:txBody>
      </p:sp>
      <p:grpSp>
        <p:nvGrpSpPr>
          <p:cNvPr id="10" name="Group 9">
            <a:extLst>
              <a:ext uri="{FF2B5EF4-FFF2-40B4-BE49-F238E27FC236}">
                <a16:creationId xmlns:a16="http://schemas.microsoft.com/office/drawing/2014/main" id="{F021778C-9E7A-4E5A-969E-CBED0997A129}"/>
              </a:ext>
            </a:extLst>
          </p:cNvPr>
          <p:cNvGrpSpPr/>
          <p:nvPr/>
        </p:nvGrpSpPr>
        <p:grpSpPr>
          <a:xfrm>
            <a:off x="797903" y="3235837"/>
            <a:ext cx="2957286" cy="1516902"/>
            <a:chOff x="787400" y="4357132"/>
            <a:chExt cx="2957286" cy="1876727"/>
          </a:xfrm>
        </p:grpSpPr>
        <p:pic>
          <p:nvPicPr>
            <p:cNvPr id="11" name="Picture 10">
              <a:extLst>
                <a:ext uri="{FF2B5EF4-FFF2-40B4-BE49-F238E27FC236}">
                  <a16:creationId xmlns:a16="http://schemas.microsoft.com/office/drawing/2014/main" id="{9B599A15-6659-4F25-0B26-A01AF3900B2E}"/>
                </a:ext>
              </a:extLst>
            </p:cNvPr>
            <p:cNvPicPr>
              <a:picLocks noChangeAspect="1"/>
            </p:cNvPicPr>
            <p:nvPr/>
          </p:nvPicPr>
          <p:blipFill>
            <a:blip r:embed="rId3"/>
            <a:stretch>
              <a:fillRect/>
            </a:stretch>
          </p:blipFill>
          <p:spPr>
            <a:xfrm>
              <a:off x="787400" y="4357132"/>
              <a:ext cx="2957286" cy="1666077"/>
            </a:xfrm>
            <a:prstGeom prst="rect">
              <a:avLst/>
            </a:prstGeom>
          </p:spPr>
        </p:pic>
        <p:sp>
          <p:nvSpPr>
            <p:cNvPr id="12" name="TextBox 11">
              <a:extLst>
                <a:ext uri="{FF2B5EF4-FFF2-40B4-BE49-F238E27FC236}">
                  <a16:creationId xmlns:a16="http://schemas.microsoft.com/office/drawing/2014/main" id="{5AF2071D-3F7F-C6B0-E26D-183E5443E351}"/>
                </a:ext>
              </a:extLst>
            </p:cNvPr>
            <p:cNvSpPr txBox="1"/>
            <p:nvPr/>
          </p:nvSpPr>
          <p:spPr>
            <a:xfrm>
              <a:off x="2353697" y="5772194"/>
              <a:ext cx="1223993" cy="461665"/>
            </a:xfrm>
            <a:prstGeom prst="rect">
              <a:avLst/>
            </a:prstGeom>
            <a:noFill/>
          </p:spPr>
          <p:txBody>
            <a:bodyPr wrap="square" rtlCol="0">
              <a:spAutoFit/>
            </a:bodyPr>
            <a:lstStyle/>
            <a:p>
              <a:pPr algn="l"/>
              <a:r>
                <a:rPr lang="en-GB" sz="825">
                  <a:solidFill>
                    <a:schemeClr val="bg1"/>
                  </a:solidFill>
                </a:rPr>
                <a:t>Cub having ‘input’</a:t>
              </a:r>
            </a:p>
          </p:txBody>
        </p:sp>
      </p:grpSp>
      <p:sp>
        <p:nvSpPr>
          <p:cNvPr id="13" name="TextBox 12">
            <a:extLst>
              <a:ext uri="{FF2B5EF4-FFF2-40B4-BE49-F238E27FC236}">
                <a16:creationId xmlns:a16="http://schemas.microsoft.com/office/drawing/2014/main" id="{478D6367-569A-4D1B-9109-6CB491AAF5C5}"/>
              </a:ext>
            </a:extLst>
          </p:cNvPr>
          <p:cNvSpPr txBox="1"/>
          <p:nvPr/>
        </p:nvSpPr>
        <p:spPr>
          <a:xfrm>
            <a:off x="474206" y="522683"/>
            <a:ext cx="1210588" cy="346249"/>
          </a:xfrm>
          <a:prstGeom prst="rect">
            <a:avLst/>
          </a:prstGeom>
          <a:noFill/>
        </p:spPr>
        <p:txBody>
          <a:bodyPr wrap="square">
            <a:spAutoFit/>
          </a:bodyPr>
          <a:lstStyle/>
          <a:p>
            <a:r>
              <a:rPr lang="en-GB" sz="1650" b="1">
                <a:solidFill>
                  <a:srgbClr val="2F528F"/>
                </a:solidFill>
                <a:latin typeface="Calibri" panose="020F0502020204030204" pitchFamily="34" charset="0"/>
              </a:rPr>
              <a:t>Inputs</a:t>
            </a:r>
            <a:endParaRPr lang="en-US" sz="1650" b="1">
              <a:solidFill>
                <a:srgbClr val="2F528F"/>
              </a:solidFill>
            </a:endParaRPr>
          </a:p>
        </p:txBody>
      </p:sp>
      <p:sp>
        <p:nvSpPr>
          <p:cNvPr id="15" name="TextBox 14">
            <a:extLst>
              <a:ext uri="{FF2B5EF4-FFF2-40B4-BE49-F238E27FC236}">
                <a16:creationId xmlns:a16="http://schemas.microsoft.com/office/drawing/2014/main" id="{2167590E-6527-496D-9F74-65C26C06AD46}"/>
              </a:ext>
            </a:extLst>
          </p:cNvPr>
          <p:cNvSpPr txBox="1"/>
          <p:nvPr/>
        </p:nvSpPr>
        <p:spPr>
          <a:xfrm>
            <a:off x="734930" y="868932"/>
            <a:ext cx="3083231" cy="2080057"/>
          </a:xfrm>
          <a:prstGeom prst="rect">
            <a:avLst/>
          </a:prstGeom>
          <a:noFill/>
        </p:spPr>
        <p:txBody>
          <a:bodyPr wrap="square">
            <a:spAutoFit/>
          </a:bodyPr>
          <a:lstStyle/>
          <a:p>
            <a:r>
              <a:rPr lang="en-GB" sz="1350" b="1">
                <a:solidFill>
                  <a:srgbClr val="2F528F"/>
                </a:solidFill>
                <a:latin typeface="Calibri" panose="020F0502020204030204" pitchFamily="34" charset="0"/>
              </a:rPr>
              <a:t>Reference Materials External to the Enterprise</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Architecture reference materials </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Product information on candidate products</a:t>
            </a:r>
            <a:endParaRPr lang="en-GB" sz="1350">
              <a:solidFill>
                <a:srgbClr val="2F528F"/>
              </a:solidFill>
              <a:latin typeface="Calibri" panose="020F0502020204030204" pitchFamily="34" charset="0"/>
            </a:endParaRPr>
          </a:p>
          <a:p>
            <a:r>
              <a:rPr lang="en-GB" sz="1350" b="1">
                <a:solidFill>
                  <a:srgbClr val="2F528F"/>
                </a:solidFill>
                <a:latin typeface="Calibri" panose="020F0502020204030204" pitchFamily="34" charset="0"/>
              </a:rPr>
              <a:t>Non-Architectural Inputs</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Request for Architecture Work </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Capability Assessment </a:t>
            </a:r>
          </a:p>
          <a:p>
            <a:pPr marL="411480" indent="-274320">
              <a:spcAft>
                <a:spcPts val="450"/>
              </a:spcAft>
              <a:buFont typeface="Wingdings" panose="05000000000000000000" pitchFamily="2" charset="2"/>
              <a:buChar char="q"/>
            </a:pPr>
            <a:r>
              <a:rPr lang="en-GB" sz="1200">
                <a:solidFill>
                  <a:srgbClr val="2F528F"/>
                </a:solidFill>
                <a:latin typeface="Calibri" panose="020F0502020204030204" pitchFamily="34" charset="0"/>
              </a:rPr>
              <a:t>Communications Plan</a:t>
            </a:r>
            <a:endParaRPr lang="en-US" sz="1200">
              <a:solidFill>
                <a:srgbClr val="2F528F"/>
              </a:solidFill>
            </a:endParaRPr>
          </a:p>
        </p:txBody>
      </p:sp>
      <p:pic>
        <p:nvPicPr>
          <p:cNvPr id="6" name="Picture 5">
            <a:extLst>
              <a:ext uri="{FF2B5EF4-FFF2-40B4-BE49-F238E27FC236}">
                <a16:creationId xmlns:a16="http://schemas.microsoft.com/office/drawing/2014/main" id="{BCDC1F88-FB30-EE4F-7EC1-26BE23601FA2}"/>
              </a:ext>
            </a:extLst>
          </p:cNvPr>
          <p:cNvPicPr>
            <a:picLocks noChangeAspect="1"/>
          </p:cNvPicPr>
          <p:nvPr/>
        </p:nvPicPr>
        <p:blipFill>
          <a:blip r:embed="rId4"/>
          <a:stretch>
            <a:fillRect/>
          </a:stretch>
        </p:blipFill>
        <p:spPr>
          <a:xfrm>
            <a:off x="8857373" y="377468"/>
            <a:ext cx="124701" cy="97200"/>
          </a:xfrm>
          <a:prstGeom prst="rect">
            <a:avLst/>
          </a:prstGeom>
        </p:spPr>
      </p:pic>
      <p:sp>
        <p:nvSpPr>
          <p:cNvPr id="3" name="TextBox 2">
            <a:extLst>
              <a:ext uri="{FF2B5EF4-FFF2-40B4-BE49-F238E27FC236}">
                <a16:creationId xmlns:a16="http://schemas.microsoft.com/office/drawing/2014/main" id="{6866C452-719E-7FCF-CBCF-AF9CB3E6A1B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9553825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7EB751F8-45FC-FCF0-A46D-0FD60151695D}"/>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D – Technology Architecture – 04/09</a:t>
            </a:r>
          </a:p>
        </p:txBody>
      </p:sp>
      <p:sp>
        <p:nvSpPr>
          <p:cNvPr id="2" name="Footer Placeholder 1">
            <a:extLst>
              <a:ext uri="{FF2B5EF4-FFF2-40B4-BE49-F238E27FC236}">
                <a16:creationId xmlns:a16="http://schemas.microsoft.com/office/drawing/2014/main" id="{A8632C8C-CBEB-434D-99AA-2DE8C4FB0CE5}"/>
              </a:ext>
            </a:extLst>
          </p:cNvPr>
          <p:cNvSpPr>
            <a:spLocks noGrp="1"/>
          </p:cNvSpPr>
          <p:nvPr>
            <p:ph type="ftr" sz="quarter" idx="10"/>
          </p:nvPr>
        </p:nvSpPr>
        <p:spPr>
          <a:xfrm>
            <a:off x="6993807" y="4855409"/>
            <a:ext cx="688471" cy="273844"/>
          </a:xfrm>
        </p:spPr>
        <p:txBody>
          <a:bodyPr/>
          <a:lstStyle/>
          <a:p>
            <a:r>
              <a:rPr lang="en-GB"/>
              <a:t>30/44</a:t>
            </a:r>
          </a:p>
        </p:txBody>
      </p:sp>
      <p:sp>
        <p:nvSpPr>
          <p:cNvPr id="4" name="Ref">
            <a:extLst>
              <a:ext uri="{FF2B5EF4-FFF2-40B4-BE49-F238E27FC236}">
                <a16:creationId xmlns:a16="http://schemas.microsoft.com/office/drawing/2014/main" id="{F9944C8D-E0A6-4D11-89D2-E8857046B752}"/>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p>
        </p:txBody>
      </p:sp>
      <p:sp>
        <p:nvSpPr>
          <p:cNvPr id="10" name="TextBox 9">
            <a:extLst>
              <a:ext uri="{FF2B5EF4-FFF2-40B4-BE49-F238E27FC236}">
                <a16:creationId xmlns:a16="http://schemas.microsoft.com/office/drawing/2014/main" id="{D17CC945-F2B8-3516-EBF8-7B3DF694EB04}"/>
              </a:ext>
            </a:extLst>
          </p:cNvPr>
          <p:cNvSpPr txBox="1"/>
          <p:nvPr/>
        </p:nvSpPr>
        <p:spPr>
          <a:xfrm>
            <a:off x="1816653" y="821288"/>
            <a:ext cx="5510694" cy="369332"/>
          </a:xfrm>
          <a:prstGeom prst="rect">
            <a:avLst/>
          </a:prstGeom>
          <a:noFill/>
        </p:spPr>
        <p:txBody>
          <a:bodyPr wrap="square">
            <a:spAutoFit/>
          </a:bodyPr>
          <a:lstStyle/>
          <a:p>
            <a:r>
              <a:rPr lang="en-GB">
                <a:solidFill>
                  <a:srgbClr val="2F528F"/>
                </a:solidFill>
              </a:rPr>
              <a:t>Essential outcome and output - Summary </a:t>
            </a:r>
          </a:p>
        </p:txBody>
      </p:sp>
      <p:pic>
        <p:nvPicPr>
          <p:cNvPr id="3" name="Picture 2">
            <a:extLst>
              <a:ext uri="{FF2B5EF4-FFF2-40B4-BE49-F238E27FC236}">
                <a16:creationId xmlns:a16="http://schemas.microsoft.com/office/drawing/2014/main" id="{019FD949-DF4B-D489-4933-F9DDF5663894}"/>
              </a:ext>
            </a:extLst>
          </p:cNvPr>
          <p:cNvPicPr>
            <a:picLocks noChangeAspect="1"/>
          </p:cNvPicPr>
          <p:nvPr/>
        </p:nvPicPr>
        <p:blipFill>
          <a:blip r:embed="rId3"/>
          <a:stretch>
            <a:fillRect/>
          </a:stretch>
        </p:blipFill>
        <p:spPr>
          <a:xfrm>
            <a:off x="8854992" y="375087"/>
            <a:ext cx="122321" cy="97200"/>
          </a:xfrm>
          <a:prstGeom prst="rect">
            <a:avLst/>
          </a:prstGeom>
        </p:spPr>
      </p:pic>
      <p:graphicFrame>
        <p:nvGraphicFramePr>
          <p:cNvPr id="5" name="Table 15">
            <a:extLst>
              <a:ext uri="{FF2B5EF4-FFF2-40B4-BE49-F238E27FC236}">
                <a16:creationId xmlns:a16="http://schemas.microsoft.com/office/drawing/2014/main" id="{CF8CE2CD-3440-13CD-4387-FB63C06B586D}"/>
              </a:ext>
            </a:extLst>
          </p:cNvPr>
          <p:cNvGraphicFramePr>
            <a:graphicFrameLocks noGrp="1"/>
          </p:cNvGraphicFramePr>
          <p:nvPr>
            <p:extLst>
              <p:ext uri="{D42A27DB-BD31-4B8C-83A1-F6EECF244321}">
                <p14:modId xmlns:p14="http://schemas.microsoft.com/office/powerpoint/2010/main" val="3811145658"/>
              </p:ext>
            </p:extLst>
          </p:nvPr>
        </p:nvGraphicFramePr>
        <p:xfrm>
          <a:off x="1702127" y="1490433"/>
          <a:ext cx="5739747" cy="2641600"/>
        </p:xfrm>
        <a:graphic>
          <a:graphicData uri="http://schemas.openxmlformats.org/drawingml/2006/table">
            <a:tbl>
              <a:tblPr firstRow="1" bandRow="1">
                <a:tableStyleId>{5C22544A-7EE6-4342-B048-85BDC9FD1C3A}</a:tableStyleId>
              </a:tblPr>
              <a:tblGrid>
                <a:gridCol w="1071427">
                  <a:extLst>
                    <a:ext uri="{9D8B030D-6E8A-4147-A177-3AD203B41FA5}">
                      <a16:colId xmlns:a16="http://schemas.microsoft.com/office/drawing/2014/main" val="4064677879"/>
                    </a:ext>
                  </a:extLst>
                </a:gridCol>
                <a:gridCol w="1778912">
                  <a:extLst>
                    <a:ext uri="{9D8B030D-6E8A-4147-A177-3AD203B41FA5}">
                      <a16:colId xmlns:a16="http://schemas.microsoft.com/office/drawing/2014/main" val="1997334689"/>
                    </a:ext>
                  </a:extLst>
                </a:gridCol>
                <a:gridCol w="2889408">
                  <a:extLst>
                    <a:ext uri="{9D8B030D-6E8A-4147-A177-3AD203B41FA5}">
                      <a16:colId xmlns:a16="http://schemas.microsoft.com/office/drawing/2014/main" val="841828020"/>
                    </a:ext>
                  </a:extLst>
                </a:gridCol>
              </a:tblGrid>
              <a:tr h="370840">
                <a:tc>
                  <a:txBody>
                    <a:bodyPr/>
                    <a:lstStyle/>
                    <a:p>
                      <a:r>
                        <a:rPr lang="en-GB" sz="1100"/>
                        <a:t>Phase</a:t>
                      </a:r>
                    </a:p>
                  </a:txBody>
                  <a:tcPr/>
                </a:tc>
                <a:tc>
                  <a:txBody>
                    <a:bodyPr/>
                    <a:lstStyle/>
                    <a:p>
                      <a:r>
                        <a:rPr lang="en-GB" sz="1100"/>
                        <a:t>Output &amp; Outcome </a:t>
                      </a:r>
                    </a:p>
                  </a:txBody>
                  <a:tcPr/>
                </a:tc>
                <a:tc>
                  <a:txBody>
                    <a:bodyPr/>
                    <a:lstStyle/>
                    <a:p>
                      <a:r>
                        <a:rPr lang="en-GB" sz="1100"/>
                        <a:t>Essential Knowledge</a:t>
                      </a:r>
                    </a:p>
                  </a:txBody>
                  <a:tcPr/>
                </a:tc>
                <a:extLst>
                  <a:ext uri="{0D108BD9-81ED-4DB2-BD59-A6C34878D82A}">
                    <a16:rowId xmlns:a16="http://schemas.microsoft.com/office/drawing/2014/main" val="132840436"/>
                  </a:ext>
                </a:extLst>
              </a:tr>
              <a:tr h="370840">
                <a:tc>
                  <a:txBody>
                    <a:bodyPr/>
                    <a:lstStyle/>
                    <a:p>
                      <a:r>
                        <a:rPr lang="en-GB" sz="1100"/>
                        <a:t>Phase D </a:t>
                      </a:r>
                    </a:p>
                  </a:txBody>
                  <a:tcPr/>
                </a:tc>
                <a:tc>
                  <a:txBody>
                    <a:bodyPr/>
                    <a:lstStyle/>
                    <a:p>
                      <a:r>
                        <a:rPr lang="en-GB" sz="1100"/>
                        <a:t>A set of domain architectures approved by the stakeholders for the problem being addressed, with a set of gaps, and work to clear the gaps understood by the stakeholders.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br>
                        <a:rPr lang="en-GB" sz="1100"/>
                      </a:br>
                      <a:r>
                        <a:rPr lang="en-GB" sz="1100"/>
                        <a:t>How does the current Enterprise fail to meet the preferences of the stakeholders?</a:t>
                      </a:r>
                      <a:br>
                        <a:rPr lang="en-GB" sz="1100"/>
                      </a:br>
                      <a:r>
                        <a:rPr lang="en-GB" sz="1100"/>
                        <a:t>What must change to enable the Enterprise to meet the preferences of the stakeholders? (Gaps)</a:t>
                      </a:r>
                      <a:br>
                        <a:rPr lang="en-GB" sz="1100"/>
                      </a:br>
                      <a:r>
                        <a:rPr lang="en-GB" sz="1100"/>
                        <a:t>What work is necessary to realize the changes, that is consistent with the additional value being created? (Work Package)</a:t>
                      </a:r>
                      <a:br>
                        <a:rPr lang="en-GB" sz="1100"/>
                      </a:br>
                      <a:r>
                        <a:rPr lang="en-GB" sz="1100"/>
                        <a:t>How stakeholder priority and preference adjust in response to value, effort, and risk of change. (Stakeholder Requirements)</a:t>
                      </a:r>
                    </a:p>
                    <a:p>
                      <a:endParaRPr lang="en-GB" sz="1100"/>
                    </a:p>
                  </a:txBody>
                  <a:tcPr/>
                </a:tc>
                <a:extLst>
                  <a:ext uri="{0D108BD9-81ED-4DB2-BD59-A6C34878D82A}">
                    <a16:rowId xmlns:a16="http://schemas.microsoft.com/office/drawing/2014/main" val="1441323819"/>
                  </a:ext>
                </a:extLst>
              </a:tr>
            </a:tbl>
          </a:graphicData>
        </a:graphic>
      </p:graphicFrame>
      <p:sp>
        <p:nvSpPr>
          <p:cNvPr id="6" name="TextBox 5">
            <a:extLst>
              <a:ext uri="{FF2B5EF4-FFF2-40B4-BE49-F238E27FC236}">
                <a16:creationId xmlns:a16="http://schemas.microsoft.com/office/drawing/2014/main" id="{D8BF1600-ED26-43E8-DCA1-A7F115F1D24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7" name="TextBox 6">
            <a:extLst>
              <a:ext uri="{FF2B5EF4-FFF2-40B4-BE49-F238E27FC236}">
                <a16:creationId xmlns:a16="http://schemas.microsoft.com/office/drawing/2014/main" id="{E4FAB220-D32A-6956-3ADE-1BF995E35366}"/>
              </a:ext>
            </a:extLst>
          </p:cNvPr>
          <p:cNvSpPr txBox="1"/>
          <p:nvPr/>
        </p:nvSpPr>
        <p:spPr>
          <a:xfrm>
            <a:off x="100622" y="5474951"/>
            <a:ext cx="8846499" cy="261610"/>
          </a:xfrm>
          <a:prstGeom prst="rect">
            <a:avLst/>
          </a:prstGeom>
          <a:noFill/>
        </p:spPr>
        <p:txBody>
          <a:bodyPr wrap="square" rtlCol="0">
            <a:spAutoFit/>
          </a:bodyPr>
          <a:lstStyle/>
          <a:p>
            <a:pPr algn="l"/>
            <a:r>
              <a:rPr lang="en-GB" sz="1100" i="1">
                <a:solidFill>
                  <a:srgbClr val="FF0000"/>
                </a:solidFill>
              </a:rPr>
              <a:t>Phase entry was wrong have corrected</a:t>
            </a:r>
          </a:p>
        </p:txBody>
      </p:sp>
    </p:spTree>
    <p:extLst>
      <p:ext uri="{BB962C8B-B14F-4D97-AF65-F5344CB8AC3E}">
        <p14:creationId xmlns:p14="http://schemas.microsoft.com/office/powerpoint/2010/main" val="11579606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FABFEA-7FDD-4BAA-904A-FE525CA6CCC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D – Technology Architecture – 05/09</a:t>
            </a:r>
          </a:p>
        </p:txBody>
      </p:sp>
      <p:sp>
        <p:nvSpPr>
          <p:cNvPr id="2" name="Footer Placeholder 1">
            <a:extLst>
              <a:ext uri="{FF2B5EF4-FFF2-40B4-BE49-F238E27FC236}">
                <a16:creationId xmlns:a16="http://schemas.microsoft.com/office/drawing/2014/main" id="{5B6FEFA1-1052-4376-B5B4-8EB175195C6A}"/>
              </a:ext>
            </a:extLst>
          </p:cNvPr>
          <p:cNvSpPr>
            <a:spLocks noGrp="1"/>
          </p:cNvSpPr>
          <p:nvPr>
            <p:ph type="ftr" sz="quarter" idx="10"/>
          </p:nvPr>
        </p:nvSpPr>
        <p:spPr>
          <a:xfrm>
            <a:off x="6993807" y="4855409"/>
            <a:ext cx="688471" cy="273844"/>
          </a:xfrm>
        </p:spPr>
        <p:txBody>
          <a:bodyPr/>
          <a:lstStyle/>
          <a:p>
            <a:r>
              <a:rPr lang="en-GB"/>
              <a:t>31/44</a:t>
            </a:r>
          </a:p>
        </p:txBody>
      </p:sp>
      <p:sp>
        <p:nvSpPr>
          <p:cNvPr id="4" name="Ref">
            <a:extLst>
              <a:ext uri="{FF2B5EF4-FFF2-40B4-BE49-F238E27FC236}">
                <a16:creationId xmlns:a16="http://schemas.microsoft.com/office/drawing/2014/main" id="{9EC18C32-5512-410F-A99E-644A1665DE4D}"/>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90 : §8.4 </a:t>
            </a:r>
          </a:p>
        </p:txBody>
      </p:sp>
      <p:sp>
        <p:nvSpPr>
          <p:cNvPr id="7" name="TextBox 6">
            <a:extLst>
              <a:ext uri="{FF2B5EF4-FFF2-40B4-BE49-F238E27FC236}">
                <a16:creationId xmlns:a16="http://schemas.microsoft.com/office/drawing/2014/main" id="{B14600C4-3308-4F09-B983-F7CCC159D084}"/>
              </a:ext>
            </a:extLst>
          </p:cNvPr>
          <p:cNvSpPr txBox="1"/>
          <p:nvPr/>
        </p:nvSpPr>
        <p:spPr>
          <a:xfrm>
            <a:off x="2782046" y="546785"/>
            <a:ext cx="3579908" cy="346249"/>
          </a:xfrm>
          <a:prstGeom prst="rect">
            <a:avLst/>
          </a:prstGeom>
          <a:noFill/>
        </p:spPr>
        <p:txBody>
          <a:bodyPr wrap="square">
            <a:spAutoFit/>
          </a:bodyPr>
          <a:lstStyle/>
          <a:p>
            <a:r>
              <a:rPr lang="en-GB" sz="1650" b="1">
                <a:solidFill>
                  <a:srgbClr val="2F528F"/>
                </a:solidFill>
                <a:latin typeface="Calibri" panose="020F0502020204030204" pitchFamily="34" charset="0"/>
              </a:rPr>
              <a:t>Key Outputs and Outcomes</a:t>
            </a:r>
          </a:p>
        </p:txBody>
      </p:sp>
      <p:graphicFrame>
        <p:nvGraphicFramePr>
          <p:cNvPr id="8" name="Table 12">
            <a:extLst>
              <a:ext uri="{FF2B5EF4-FFF2-40B4-BE49-F238E27FC236}">
                <a16:creationId xmlns:a16="http://schemas.microsoft.com/office/drawing/2014/main" id="{3F90FB9C-D0DC-4B74-BA00-8290593711BD}"/>
              </a:ext>
            </a:extLst>
          </p:cNvPr>
          <p:cNvGraphicFramePr>
            <a:graphicFrameLocks noGrp="1"/>
          </p:cNvGraphicFramePr>
          <p:nvPr/>
        </p:nvGraphicFramePr>
        <p:xfrm>
          <a:off x="902499" y="3399612"/>
          <a:ext cx="7339003" cy="1352550"/>
        </p:xfrm>
        <a:graphic>
          <a:graphicData uri="http://schemas.openxmlformats.org/drawingml/2006/table">
            <a:tbl>
              <a:tblPr firstRow="1" bandRow="1">
                <a:tableStyleId>{B301B821-A1FF-4177-AEE7-76D212191A09}</a:tableStyleId>
              </a:tblPr>
              <a:tblGrid>
                <a:gridCol w="1065226">
                  <a:extLst>
                    <a:ext uri="{9D8B030D-6E8A-4147-A177-3AD203B41FA5}">
                      <a16:colId xmlns:a16="http://schemas.microsoft.com/office/drawing/2014/main" val="51098641"/>
                    </a:ext>
                  </a:extLst>
                </a:gridCol>
                <a:gridCol w="1819188">
                  <a:extLst>
                    <a:ext uri="{9D8B030D-6E8A-4147-A177-3AD203B41FA5}">
                      <a16:colId xmlns:a16="http://schemas.microsoft.com/office/drawing/2014/main" val="2318674248"/>
                    </a:ext>
                  </a:extLst>
                </a:gridCol>
                <a:gridCol w="4454589">
                  <a:extLst>
                    <a:ext uri="{9D8B030D-6E8A-4147-A177-3AD203B41FA5}">
                      <a16:colId xmlns:a16="http://schemas.microsoft.com/office/drawing/2014/main" val="3578727267"/>
                    </a:ext>
                  </a:extLst>
                </a:gridCol>
              </a:tblGrid>
              <a:tr h="278130">
                <a:tc>
                  <a:txBody>
                    <a:bodyPr/>
                    <a:lstStyle/>
                    <a:p>
                      <a:pPr>
                        <a:lnSpc>
                          <a:spcPct val="107000"/>
                        </a:lnSpc>
                        <a:spcAft>
                          <a:spcPts val="800"/>
                        </a:spcAft>
                      </a:pPr>
                      <a:r>
                        <a:rPr lang="en-GB" sz="900" b="1">
                          <a:effectLst/>
                        </a:rPr>
                        <a:t>Phase </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900" b="1">
                          <a:effectLst/>
                        </a:rPr>
                        <a:t>Output &amp; Outcome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900" b="1">
                          <a:effectLst/>
                        </a:rPr>
                        <a:t> Essential Knowledge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951694212"/>
                  </a:ext>
                </a:extLst>
              </a:tr>
              <a:tr h="10744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u="none" strike="noStrike" kern="1200" baseline="0">
                          <a:solidFill>
                            <a:schemeClr val="tx1"/>
                          </a:solidFill>
                        </a:rPr>
                        <a:t>Phase D</a:t>
                      </a:r>
                      <a:endParaRPr lang="en-GB" sz="800" b="0" u="none" strike="noStrike" kern="1200" baseline="0">
                        <a:solidFill>
                          <a:schemeClr val="tx1"/>
                        </a:solidFill>
                      </a:endParaRPr>
                    </a:p>
                    <a:p>
                      <a:endParaRPr lang="en-GB" sz="800"/>
                    </a:p>
                  </a:txBody>
                  <a:tcPr marL="68580" marR="68580" marT="34290" marB="34290" anchor="ctr"/>
                </a:tc>
                <a:tc>
                  <a:txBody>
                    <a:bodyPr/>
                    <a:lstStyle/>
                    <a:p>
                      <a:r>
                        <a:rPr lang="en-GB" sz="800"/>
                        <a:t>A set of domain architectures approved by the stakeholders for the problem being addressed, with a set of gaps, and work to clear the gaps understood by the stakeholders.</a:t>
                      </a:r>
                    </a:p>
                  </a:txBody>
                  <a:tcPr marL="68580" marR="68580" marT="34290" marB="34290"/>
                </a:tc>
                <a:tc>
                  <a:txBody>
                    <a:bodyPr/>
                    <a:lstStyle/>
                    <a:p>
                      <a:r>
                        <a:rPr lang="en-GB" sz="800"/>
                        <a:t>How does the current Enterprise fail to meet the preferences of the stakeholders?</a:t>
                      </a:r>
                    </a:p>
                    <a:p>
                      <a:r>
                        <a:rPr lang="en-GB" sz="800"/>
                        <a:t>What must change to enable the Enterprise to meet the preferences of the stakeholders? (Gaps)</a:t>
                      </a:r>
                    </a:p>
                    <a:p>
                      <a:r>
                        <a:rPr lang="en-GB" sz="800"/>
                        <a:t>What work is necessary to realize the changes, that is consistent with the additional value being created? (Work Package)</a:t>
                      </a:r>
                    </a:p>
                    <a:p>
                      <a:r>
                        <a:rPr lang="en-GB" sz="800"/>
                        <a:t>How stakeholder priority and preference adjust in response to value, effort, and risk of change. (Stakeholder Requirements)</a:t>
                      </a:r>
                    </a:p>
                  </a:txBody>
                  <a:tcPr marL="68580" marR="68580" marT="34290" marB="34290"/>
                </a:tc>
                <a:extLst>
                  <a:ext uri="{0D108BD9-81ED-4DB2-BD59-A6C34878D82A}">
                    <a16:rowId xmlns:a16="http://schemas.microsoft.com/office/drawing/2014/main" val="2955822152"/>
                  </a:ext>
                </a:extLst>
              </a:tr>
            </a:tbl>
          </a:graphicData>
        </a:graphic>
      </p:graphicFrame>
      <p:sp>
        <p:nvSpPr>
          <p:cNvPr id="10" name="TextBox 9">
            <a:extLst>
              <a:ext uri="{FF2B5EF4-FFF2-40B4-BE49-F238E27FC236}">
                <a16:creationId xmlns:a16="http://schemas.microsoft.com/office/drawing/2014/main" id="{CE547272-E1B7-4A51-B6E7-59D76C185B4C}"/>
              </a:ext>
            </a:extLst>
          </p:cNvPr>
          <p:cNvSpPr txBox="1"/>
          <p:nvPr/>
        </p:nvSpPr>
        <p:spPr>
          <a:xfrm>
            <a:off x="390452" y="870249"/>
            <a:ext cx="7922276" cy="525785"/>
          </a:xfrm>
          <a:prstGeom prst="rect">
            <a:avLst/>
          </a:prstGeom>
          <a:noFill/>
        </p:spPr>
        <p:txBody>
          <a:bodyPr wrap="square">
            <a:spAutoFit/>
          </a:bodyPr>
          <a:lstStyle/>
          <a:p>
            <a:pPr>
              <a:spcAft>
                <a:spcPts val="450"/>
              </a:spcAft>
            </a:pPr>
            <a:r>
              <a:rPr lang="en-GB" sz="1200">
                <a:solidFill>
                  <a:srgbClr val="2F528F"/>
                </a:solidFill>
                <a:latin typeface="Calibri" panose="020F0502020204030204" pitchFamily="34" charset="0"/>
              </a:rPr>
              <a:t>What the Enterprise values and consumes is typically different than what the EA produces. EAs deliver essential output.</a:t>
            </a:r>
          </a:p>
          <a:p>
            <a:pPr>
              <a:spcAft>
                <a:spcPts val="450"/>
              </a:spcAft>
            </a:pPr>
            <a:r>
              <a:rPr lang="en-GB" sz="1200">
                <a:solidFill>
                  <a:srgbClr val="2F528F"/>
                </a:solidFill>
                <a:latin typeface="Calibri" panose="020F0502020204030204" pitchFamily="34" charset="0"/>
              </a:rPr>
              <a:t>It is provided as:</a:t>
            </a:r>
          </a:p>
        </p:txBody>
      </p:sp>
      <p:graphicFrame>
        <p:nvGraphicFramePr>
          <p:cNvPr id="11" name="TextBox 3">
            <a:extLst>
              <a:ext uri="{FF2B5EF4-FFF2-40B4-BE49-F238E27FC236}">
                <a16:creationId xmlns:a16="http://schemas.microsoft.com/office/drawing/2014/main" id="{A1887A6B-8227-4984-8A11-9A66D0B937CF}"/>
              </a:ext>
            </a:extLst>
          </p:cNvPr>
          <p:cNvGraphicFramePr/>
          <p:nvPr/>
        </p:nvGraphicFramePr>
        <p:xfrm>
          <a:off x="-40148" y="1522572"/>
          <a:ext cx="9224296" cy="10612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3A11E30E-FF32-49C9-85BF-00B84B781995}"/>
              </a:ext>
            </a:extLst>
          </p:cNvPr>
          <p:cNvSpPr txBox="1"/>
          <p:nvPr/>
        </p:nvSpPr>
        <p:spPr>
          <a:xfrm>
            <a:off x="1812133" y="2710401"/>
            <a:ext cx="5922842" cy="507831"/>
          </a:xfrm>
          <a:prstGeom prst="rect">
            <a:avLst/>
          </a:prstGeom>
          <a:noFill/>
        </p:spPr>
        <p:txBody>
          <a:bodyPr wrap="square">
            <a:spAutoFit/>
          </a:bodyPr>
          <a:lstStyle/>
          <a:p>
            <a:r>
              <a:rPr lang="en-GB" sz="1350">
                <a:solidFill>
                  <a:srgbClr val="2F528F"/>
                </a:solidFill>
                <a:latin typeface="Calibri" panose="020F0502020204030204" pitchFamily="34" charset="0"/>
              </a:rPr>
              <a:t>Architecture is developed, and the EA Landscape populated.</a:t>
            </a:r>
          </a:p>
          <a:p>
            <a:r>
              <a:rPr lang="en-GB" sz="1350">
                <a:solidFill>
                  <a:srgbClr val="2F528F"/>
                </a:solidFill>
                <a:latin typeface="Calibri" panose="020F0502020204030204" pitchFamily="34" charset="0"/>
              </a:rPr>
              <a:t>To do this, practitioners require a set of essential knowledge.</a:t>
            </a:r>
          </a:p>
        </p:txBody>
      </p:sp>
      <p:pic>
        <p:nvPicPr>
          <p:cNvPr id="6" name="Picture 5">
            <a:extLst>
              <a:ext uri="{FF2B5EF4-FFF2-40B4-BE49-F238E27FC236}">
                <a16:creationId xmlns:a16="http://schemas.microsoft.com/office/drawing/2014/main" id="{F6B229B6-6006-AB04-F4E6-4B064173EC07}"/>
              </a:ext>
            </a:extLst>
          </p:cNvPr>
          <p:cNvPicPr>
            <a:picLocks noChangeAspect="1"/>
          </p:cNvPicPr>
          <p:nvPr/>
        </p:nvPicPr>
        <p:blipFill>
          <a:blip r:embed="rId8"/>
          <a:stretch>
            <a:fillRect/>
          </a:stretch>
        </p:blipFill>
        <p:spPr>
          <a:xfrm>
            <a:off x="8854993" y="377468"/>
            <a:ext cx="131846" cy="97200"/>
          </a:xfrm>
          <a:prstGeom prst="rect">
            <a:avLst/>
          </a:prstGeom>
        </p:spPr>
      </p:pic>
      <p:sp>
        <p:nvSpPr>
          <p:cNvPr id="3" name="TextBox 2">
            <a:extLst>
              <a:ext uri="{FF2B5EF4-FFF2-40B4-BE49-F238E27FC236}">
                <a16:creationId xmlns:a16="http://schemas.microsoft.com/office/drawing/2014/main" id="{D60D503C-2A34-8757-A790-1605B2677F9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184162160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E974B-98EC-40AE-98C9-BC74DFD9239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D – Technology Architecture – 06/09</a:t>
            </a:r>
          </a:p>
        </p:txBody>
      </p:sp>
      <p:sp>
        <p:nvSpPr>
          <p:cNvPr id="3" name="Footer Placeholder 2">
            <a:extLst>
              <a:ext uri="{FF2B5EF4-FFF2-40B4-BE49-F238E27FC236}">
                <a16:creationId xmlns:a16="http://schemas.microsoft.com/office/drawing/2014/main" id="{1072690C-1271-433C-BF30-2DF4B3B4F78C}"/>
              </a:ext>
            </a:extLst>
          </p:cNvPr>
          <p:cNvSpPr>
            <a:spLocks noGrp="1"/>
          </p:cNvSpPr>
          <p:nvPr>
            <p:ph type="ftr" sz="quarter" idx="10"/>
          </p:nvPr>
        </p:nvSpPr>
        <p:spPr>
          <a:xfrm>
            <a:off x="6993807" y="4855409"/>
            <a:ext cx="688471" cy="273844"/>
          </a:xfrm>
        </p:spPr>
        <p:txBody>
          <a:bodyPr/>
          <a:lstStyle/>
          <a:p>
            <a:r>
              <a:rPr lang="en-GB"/>
              <a:t>32/44</a:t>
            </a:r>
          </a:p>
        </p:txBody>
      </p:sp>
      <p:sp>
        <p:nvSpPr>
          <p:cNvPr id="5" name="TextBox 4">
            <a:extLst>
              <a:ext uri="{FF2B5EF4-FFF2-40B4-BE49-F238E27FC236}">
                <a16:creationId xmlns:a16="http://schemas.microsoft.com/office/drawing/2014/main" id="{32640F69-67C1-436A-AE0E-33EE42FD441D}"/>
              </a:ext>
            </a:extLst>
          </p:cNvPr>
          <p:cNvSpPr txBox="1"/>
          <p:nvPr/>
        </p:nvSpPr>
        <p:spPr>
          <a:xfrm>
            <a:off x="289560" y="669677"/>
            <a:ext cx="1524726" cy="346249"/>
          </a:xfrm>
          <a:prstGeom prst="rect">
            <a:avLst/>
          </a:prstGeom>
          <a:noFill/>
        </p:spPr>
        <p:txBody>
          <a:bodyPr wrap="square">
            <a:spAutoFit/>
          </a:bodyPr>
          <a:lstStyle/>
          <a:p>
            <a:r>
              <a:rPr lang="en-GB" sz="1650" b="1">
                <a:solidFill>
                  <a:srgbClr val="2F528F"/>
                </a:solidFill>
                <a:latin typeface="Calibri" panose="020F0502020204030204" pitchFamily="34" charset="0"/>
              </a:rPr>
              <a:t>Approach</a:t>
            </a:r>
          </a:p>
        </p:txBody>
      </p:sp>
      <p:graphicFrame>
        <p:nvGraphicFramePr>
          <p:cNvPr id="9" name="TextBox 1">
            <a:extLst>
              <a:ext uri="{FF2B5EF4-FFF2-40B4-BE49-F238E27FC236}">
                <a16:creationId xmlns:a16="http://schemas.microsoft.com/office/drawing/2014/main" id="{A16269E8-5D90-48DA-4820-425558FF0361}"/>
              </a:ext>
            </a:extLst>
          </p:cNvPr>
          <p:cNvGraphicFramePr/>
          <p:nvPr/>
        </p:nvGraphicFramePr>
        <p:xfrm>
          <a:off x="289560" y="1484673"/>
          <a:ext cx="8564880" cy="2362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189C2D95-761A-1132-BDD8-4A0D3FA23ED0}"/>
              </a:ext>
            </a:extLst>
          </p:cNvPr>
          <p:cNvPicPr>
            <a:picLocks noChangeAspect="1"/>
          </p:cNvPicPr>
          <p:nvPr/>
        </p:nvPicPr>
        <p:blipFill>
          <a:blip r:embed="rId8"/>
          <a:stretch>
            <a:fillRect/>
          </a:stretch>
        </p:blipFill>
        <p:spPr>
          <a:xfrm>
            <a:off x="8850230" y="376282"/>
            <a:ext cx="122321" cy="105653"/>
          </a:xfrm>
          <a:prstGeom prst="rect">
            <a:avLst/>
          </a:prstGeom>
        </p:spPr>
      </p:pic>
      <p:sp>
        <p:nvSpPr>
          <p:cNvPr id="4" name="TextBox 3">
            <a:extLst>
              <a:ext uri="{FF2B5EF4-FFF2-40B4-BE49-F238E27FC236}">
                <a16:creationId xmlns:a16="http://schemas.microsoft.com/office/drawing/2014/main" id="{FE58C033-92E8-93F6-934D-5811964C368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40602092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0F02DA-D240-43C7-8006-82BFBFA7BC2D}"/>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D – Technology Architecture – 09/09</a:t>
            </a:r>
          </a:p>
        </p:txBody>
      </p:sp>
      <p:sp>
        <p:nvSpPr>
          <p:cNvPr id="2" name="Footer Placeholder 1">
            <a:extLst>
              <a:ext uri="{FF2B5EF4-FFF2-40B4-BE49-F238E27FC236}">
                <a16:creationId xmlns:a16="http://schemas.microsoft.com/office/drawing/2014/main" id="{5B6C517A-980F-4CAE-A376-746061CC60C3}"/>
              </a:ext>
            </a:extLst>
          </p:cNvPr>
          <p:cNvSpPr>
            <a:spLocks noGrp="1"/>
          </p:cNvSpPr>
          <p:nvPr>
            <p:ph type="ftr" sz="quarter" idx="10"/>
          </p:nvPr>
        </p:nvSpPr>
        <p:spPr>
          <a:xfrm>
            <a:off x="6993807" y="4855409"/>
            <a:ext cx="688471" cy="273844"/>
          </a:xfrm>
        </p:spPr>
        <p:txBody>
          <a:bodyPr/>
          <a:lstStyle/>
          <a:p>
            <a:r>
              <a:rPr lang="en-GB"/>
              <a:t>35/44</a:t>
            </a:r>
          </a:p>
        </p:txBody>
      </p:sp>
      <p:sp>
        <p:nvSpPr>
          <p:cNvPr id="4" name="Ref">
            <a:extLst>
              <a:ext uri="{FF2B5EF4-FFF2-40B4-BE49-F238E27FC236}">
                <a16:creationId xmlns:a16="http://schemas.microsoft.com/office/drawing/2014/main" id="{6C49456E-476D-4B6E-A6A4-4A1F9ACC2A00}"/>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90 : §8.4</a:t>
            </a:r>
          </a:p>
        </p:txBody>
      </p:sp>
      <p:sp>
        <p:nvSpPr>
          <p:cNvPr id="9" name="TextBox 8">
            <a:extLst>
              <a:ext uri="{FF2B5EF4-FFF2-40B4-BE49-F238E27FC236}">
                <a16:creationId xmlns:a16="http://schemas.microsoft.com/office/drawing/2014/main" id="{8C713E74-6DD4-487A-9216-2B1E8E224528}"/>
              </a:ext>
            </a:extLst>
          </p:cNvPr>
          <p:cNvSpPr txBox="1"/>
          <p:nvPr/>
        </p:nvSpPr>
        <p:spPr>
          <a:xfrm>
            <a:off x="377370" y="756905"/>
            <a:ext cx="1150983" cy="346249"/>
          </a:xfrm>
          <a:prstGeom prst="rect">
            <a:avLst/>
          </a:prstGeom>
          <a:noFill/>
        </p:spPr>
        <p:txBody>
          <a:bodyPr wrap="square">
            <a:spAutoFit/>
          </a:bodyPr>
          <a:lstStyle/>
          <a:p>
            <a:pPr>
              <a:spcBef>
                <a:spcPts val="450"/>
              </a:spcBef>
            </a:pPr>
            <a:r>
              <a:rPr lang="en-GB" sz="1650" b="1">
                <a:solidFill>
                  <a:srgbClr val="2F528F"/>
                </a:solidFill>
                <a:latin typeface="Calibri" panose="020F0502020204030204" pitchFamily="34" charset="0"/>
              </a:rPr>
              <a:t>Outputs</a:t>
            </a:r>
          </a:p>
        </p:txBody>
      </p:sp>
      <p:graphicFrame>
        <p:nvGraphicFramePr>
          <p:cNvPr id="10" name="TextBox 1">
            <a:extLst>
              <a:ext uri="{FF2B5EF4-FFF2-40B4-BE49-F238E27FC236}">
                <a16:creationId xmlns:a16="http://schemas.microsoft.com/office/drawing/2014/main" id="{7E757F4D-2926-437B-BC3D-391F5005692A}"/>
              </a:ext>
            </a:extLst>
          </p:cNvPr>
          <p:cNvGraphicFramePr/>
          <p:nvPr>
            <p:extLst>
              <p:ext uri="{D42A27DB-BD31-4B8C-83A1-F6EECF244321}">
                <p14:modId xmlns:p14="http://schemas.microsoft.com/office/powerpoint/2010/main" val="1333419778"/>
              </p:ext>
            </p:extLst>
          </p:nvPr>
        </p:nvGraphicFramePr>
        <p:xfrm>
          <a:off x="1405160" y="1669131"/>
          <a:ext cx="6350000" cy="2046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D4A639E2-FF91-B86F-895F-2F044517958A}"/>
              </a:ext>
            </a:extLst>
          </p:cNvPr>
          <p:cNvPicPr>
            <a:picLocks noChangeAspect="1"/>
          </p:cNvPicPr>
          <p:nvPr/>
        </p:nvPicPr>
        <p:blipFill>
          <a:blip r:embed="rId8"/>
          <a:stretch>
            <a:fillRect/>
          </a:stretch>
        </p:blipFill>
        <p:spPr>
          <a:xfrm>
            <a:off x="8854993" y="377468"/>
            <a:ext cx="124702" cy="97200"/>
          </a:xfrm>
          <a:prstGeom prst="rect">
            <a:avLst/>
          </a:prstGeom>
        </p:spPr>
      </p:pic>
      <p:sp>
        <p:nvSpPr>
          <p:cNvPr id="3" name="TextBox 2">
            <a:extLst>
              <a:ext uri="{FF2B5EF4-FFF2-40B4-BE49-F238E27FC236}">
                <a16:creationId xmlns:a16="http://schemas.microsoft.com/office/drawing/2014/main" id="{567BFD16-72A1-F1E6-F752-1282611B9C7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224465882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solidFill>
                  <a:srgbClr val="2F528F"/>
                </a:solidFill>
              </a:rPr>
              <a:t>Example Technology Artifacts Describing Building Blocks</a:t>
            </a:r>
            <a:endParaRPr lang="en-GB" b="1"/>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4/27</a:t>
            </a:r>
          </a:p>
        </p:txBody>
      </p:sp>
      <p:sp>
        <p:nvSpPr>
          <p:cNvPr id="4" name="TextBox 3">
            <a:extLst>
              <a:ext uri="{FF2B5EF4-FFF2-40B4-BE49-F238E27FC236}">
                <a16:creationId xmlns:a16="http://schemas.microsoft.com/office/drawing/2014/main" id="{FBBA5BD2-5784-EF89-FCA6-538B537F97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pic>
        <p:nvPicPr>
          <p:cNvPr id="84" name="Picture 83">
            <a:extLst>
              <a:ext uri="{FF2B5EF4-FFF2-40B4-BE49-F238E27FC236}">
                <a16:creationId xmlns:a16="http://schemas.microsoft.com/office/drawing/2014/main" id="{703B8ECD-064C-90D9-9F33-773ACA48C009}"/>
              </a:ext>
            </a:extLst>
          </p:cNvPr>
          <p:cNvPicPr>
            <a:picLocks noChangeAspect="1"/>
          </p:cNvPicPr>
          <p:nvPr/>
        </p:nvPicPr>
        <p:blipFill>
          <a:blip r:embed="rId3"/>
          <a:stretch>
            <a:fillRect/>
          </a:stretch>
        </p:blipFill>
        <p:spPr>
          <a:xfrm>
            <a:off x="5784770" y="662767"/>
            <a:ext cx="3152828" cy="1696012"/>
          </a:xfrm>
          <a:prstGeom prst="rect">
            <a:avLst/>
          </a:prstGeom>
        </p:spPr>
      </p:pic>
      <p:pic>
        <p:nvPicPr>
          <p:cNvPr id="86" name="Picture 85">
            <a:extLst>
              <a:ext uri="{FF2B5EF4-FFF2-40B4-BE49-F238E27FC236}">
                <a16:creationId xmlns:a16="http://schemas.microsoft.com/office/drawing/2014/main" id="{13FE29DA-C2E8-3BE5-D03D-B0670EB55580}"/>
              </a:ext>
            </a:extLst>
          </p:cNvPr>
          <p:cNvPicPr>
            <a:picLocks noChangeAspect="1"/>
          </p:cNvPicPr>
          <p:nvPr/>
        </p:nvPicPr>
        <p:blipFill>
          <a:blip r:embed="rId4"/>
          <a:stretch>
            <a:fillRect/>
          </a:stretch>
        </p:blipFill>
        <p:spPr>
          <a:xfrm>
            <a:off x="5797550" y="2583861"/>
            <a:ext cx="3152828" cy="2038652"/>
          </a:xfrm>
          <a:prstGeom prst="rect">
            <a:avLst/>
          </a:prstGeom>
        </p:spPr>
      </p:pic>
      <p:sp>
        <p:nvSpPr>
          <p:cNvPr id="87" name="TextBox 86">
            <a:extLst>
              <a:ext uri="{FF2B5EF4-FFF2-40B4-BE49-F238E27FC236}">
                <a16:creationId xmlns:a16="http://schemas.microsoft.com/office/drawing/2014/main" id="{B0D9D044-6DB4-71D8-DB73-B2EC486A4F76}"/>
              </a:ext>
            </a:extLst>
          </p:cNvPr>
          <p:cNvSpPr txBox="1"/>
          <p:nvPr/>
        </p:nvSpPr>
        <p:spPr>
          <a:xfrm>
            <a:off x="3513904" y="639900"/>
            <a:ext cx="936794" cy="1277273"/>
          </a:xfrm>
          <a:prstGeom prst="rect">
            <a:avLst/>
          </a:prstGeom>
          <a:noFill/>
        </p:spPr>
        <p:txBody>
          <a:bodyPr wrap="square" rtlCol="0">
            <a:spAutoFit/>
          </a:bodyPr>
          <a:lstStyle/>
          <a:p>
            <a:pPr algn="l"/>
            <a:r>
              <a:rPr lang="en-GB" sz="1100" b="1"/>
              <a:t>Deployment</a:t>
            </a:r>
          </a:p>
          <a:p>
            <a:pPr algn="l"/>
            <a:r>
              <a:rPr lang="en-GB" sz="1100" b="1"/>
              <a:t>Diagram</a:t>
            </a:r>
          </a:p>
          <a:p>
            <a:pPr algn="l"/>
            <a:endParaRPr lang="en-GB" sz="1100" b="1"/>
          </a:p>
          <a:p>
            <a:pPr algn="l"/>
            <a:r>
              <a:rPr lang="en-GB" sz="1100"/>
              <a:t>Device, Container, Component</a:t>
            </a:r>
          </a:p>
          <a:p>
            <a:pPr algn="l"/>
            <a:r>
              <a:rPr lang="en-GB" sz="1100"/>
              <a:t>Connector</a:t>
            </a:r>
          </a:p>
        </p:txBody>
      </p:sp>
      <p:sp>
        <p:nvSpPr>
          <p:cNvPr id="88" name="TextBox 87">
            <a:extLst>
              <a:ext uri="{FF2B5EF4-FFF2-40B4-BE49-F238E27FC236}">
                <a16:creationId xmlns:a16="http://schemas.microsoft.com/office/drawing/2014/main" id="{D77EF191-BE60-DF5B-FEF1-36776283CB3E}"/>
              </a:ext>
            </a:extLst>
          </p:cNvPr>
          <p:cNvSpPr txBox="1"/>
          <p:nvPr/>
        </p:nvSpPr>
        <p:spPr>
          <a:xfrm>
            <a:off x="4648706" y="616759"/>
            <a:ext cx="1048180" cy="1538883"/>
          </a:xfrm>
          <a:prstGeom prst="rect">
            <a:avLst/>
          </a:prstGeom>
          <a:noFill/>
        </p:spPr>
        <p:txBody>
          <a:bodyPr wrap="square" rtlCol="0">
            <a:spAutoFit/>
          </a:bodyPr>
          <a:lstStyle/>
          <a:p>
            <a:pPr algn="l"/>
            <a:r>
              <a:rPr lang="en-GB" sz="1100" b="1"/>
              <a:t>Data Dissemination Diagram</a:t>
            </a:r>
          </a:p>
          <a:p>
            <a:pPr algn="l"/>
            <a:endParaRPr lang="en-GB" sz="1100" b="1"/>
          </a:p>
          <a:p>
            <a:pPr algn="l"/>
            <a:r>
              <a:rPr lang="en-GB" sz="1000"/>
              <a:t>Data, Technology, Application Location </a:t>
            </a:r>
          </a:p>
          <a:p>
            <a:pPr algn="l"/>
            <a:r>
              <a:rPr lang="en-GB" sz="1000"/>
              <a:t>Role</a:t>
            </a:r>
          </a:p>
        </p:txBody>
      </p:sp>
      <p:sp>
        <p:nvSpPr>
          <p:cNvPr id="89" name="TextBox 88">
            <a:extLst>
              <a:ext uri="{FF2B5EF4-FFF2-40B4-BE49-F238E27FC236}">
                <a16:creationId xmlns:a16="http://schemas.microsoft.com/office/drawing/2014/main" id="{070C430D-2D33-C3C2-A7BF-3ABB0A4B8380}"/>
              </a:ext>
            </a:extLst>
          </p:cNvPr>
          <p:cNvSpPr txBox="1"/>
          <p:nvPr/>
        </p:nvSpPr>
        <p:spPr>
          <a:xfrm>
            <a:off x="3505185" y="2615852"/>
            <a:ext cx="1117614" cy="1384995"/>
          </a:xfrm>
          <a:prstGeom prst="rect">
            <a:avLst/>
          </a:prstGeom>
          <a:noFill/>
        </p:spPr>
        <p:txBody>
          <a:bodyPr wrap="square" rtlCol="0">
            <a:spAutoFit/>
          </a:bodyPr>
          <a:lstStyle/>
          <a:p>
            <a:pPr algn="l"/>
            <a:r>
              <a:rPr lang="en-GB" sz="1100" b="1"/>
              <a:t>Data Centre Environment</a:t>
            </a:r>
          </a:p>
          <a:p>
            <a:pPr algn="l"/>
            <a:r>
              <a:rPr lang="en-GB" sz="1100" b="1"/>
              <a:t>Diagram</a:t>
            </a:r>
          </a:p>
          <a:p>
            <a:pPr algn="l"/>
            <a:endParaRPr lang="en-GB" sz="1100" b="1"/>
          </a:p>
          <a:p>
            <a:pPr algn="l"/>
            <a:r>
              <a:rPr lang="en-GB" sz="1000"/>
              <a:t>Domain, </a:t>
            </a:r>
          </a:p>
          <a:p>
            <a:pPr algn="l"/>
            <a:r>
              <a:rPr lang="en-GB" sz="1000"/>
              <a:t>Server, </a:t>
            </a:r>
          </a:p>
          <a:p>
            <a:pPr algn="l"/>
            <a:r>
              <a:rPr lang="en-GB" sz="1000"/>
              <a:t>Network, Location</a:t>
            </a:r>
          </a:p>
        </p:txBody>
      </p:sp>
      <p:sp>
        <p:nvSpPr>
          <p:cNvPr id="90" name="TextBox 89">
            <a:extLst>
              <a:ext uri="{FF2B5EF4-FFF2-40B4-BE49-F238E27FC236}">
                <a16:creationId xmlns:a16="http://schemas.microsoft.com/office/drawing/2014/main" id="{E04E28D1-5370-1A6C-2C91-C167D4462B46}"/>
              </a:ext>
            </a:extLst>
          </p:cNvPr>
          <p:cNvSpPr txBox="1"/>
          <p:nvPr/>
        </p:nvSpPr>
        <p:spPr>
          <a:xfrm>
            <a:off x="4601746" y="2594103"/>
            <a:ext cx="1117614" cy="1384995"/>
          </a:xfrm>
          <a:prstGeom prst="rect">
            <a:avLst/>
          </a:prstGeom>
          <a:noFill/>
        </p:spPr>
        <p:txBody>
          <a:bodyPr wrap="square" rtlCol="0">
            <a:spAutoFit/>
          </a:bodyPr>
          <a:lstStyle/>
          <a:p>
            <a:pPr algn="l"/>
            <a:r>
              <a:rPr lang="en-GB" sz="1100" b="1"/>
              <a:t>Environments And Locations Diagram</a:t>
            </a:r>
          </a:p>
          <a:p>
            <a:pPr algn="l"/>
            <a:endParaRPr lang="en-GB" sz="1100" b="1"/>
          </a:p>
          <a:p>
            <a:pPr algn="l"/>
            <a:r>
              <a:rPr lang="en-GB" sz="1000"/>
              <a:t>Location, Network, Technology and Role</a:t>
            </a:r>
          </a:p>
        </p:txBody>
      </p:sp>
      <p:sp>
        <p:nvSpPr>
          <p:cNvPr id="91" name="TextBox 90">
            <a:extLst>
              <a:ext uri="{FF2B5EF4-FFF2-40B4-BE49-F238E27FC236}">
                <a16:creationId xmlns:a16="http://schemas.microsoft.com/office/drawing/2014/main" id="{76B95ED8-1D9A-7DEB-F805-9E8FD5E6CEFA}"/>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some example artifacts</a:t>
            </a:r>
          </a:p>
        </p:txBody>
      </p:sp>
      <p:pic>
        <p:nvPicPr>
          <p:cNvPr id="237" name="Picture 236">
            <a:extLst>
              <a:ext uri="{FF2B5EF4-FFF2-40B4-BE49-F238E27FC236}">
                <a16:creationId xmlns:a16="http://schemas.microsoft.com/office/drawing/2014/main" id="{9465C364-2E52-7D74-1CF7-B72DF4DEED71}"/>
              </a:ext>
            </a:extLst>
          </p:cNvPr>
          <p:cNvPicPr>
            <a:picLocks noChangeAspect="1"/>
          </p:cNvPicPr>
          <p:nvPr/>
        </p:nvPicPr>
        <p:blipFill>
          <a:blip r:embed="rId5"/>
          <a:stretch>
            <a:fillRect/>
          </a:stretch>
        </p:blipFill>
        <p:spPr>
          <a:xfrm>
            <a:off x="193622" y="2678796"/>
            <a:ext cx="3254427" cy="2028548"/>
          </a:xfrm>
          <a:prstGeom prst="rect">
            <a:avLst/>
          </a:prstGeom>
        </p:spPr>
      </p:pic>
      <p:pic>
        <p:nvPicPr>
          <p:cNvPr id="281" name="Picture 280">
            <a:extLst>
              <a:ext uri="{FF2B5EF4-FFF2-40B4-BE49-F238E27FC236}">
                <a16:creationId xmlns:a16="http://schemas.microsoft.com/office/drawing/2014/main" id="{B7166678-0078-AC46-8F32-C962DA90AD66}"/>
              </a:ext>
            </a:extLst>
          </p:cNvPr>
          <p:cNvPicPr>
            <a:picLocks noChangeAspect="1"/>
          </p:cNvPicPr>
          <p:nvPr/>
        </p:nvPicPr>
        <p:blipFill>
          <a:blip r:embed="rId6"/>
          <a:stretch>
            <a:fillRect/>
          </a:stretch>
        </p:blipFill>
        <p:spPr>
          <a:xfrm>
            <a:off x="534115" y="616759"/>
            <a:ext cx="2308563" cy="1759893"/>
          </a:xfrm>
          <a:prstGeom prst="rect">
            <a:avLst/>
          </a:prstGeom>
        </p:spPr>
      </p:pic>
    </p:spTree>
    <p:extLst>
      <p:ext uri="{BB962C8B-B14F-4D97-AF65-F5344CB8AC3E}">
        <p14:creationId xmlns:p14="http://schemas.microsoft.com/office/powerpoint/2010/main" val="31840786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ABEAF7-0285-4A16-B33A-DCB1AF9D536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Architecture Development 02/03</a:t>
            </a:r>
          </a:p>
        </p:txBody>
      </p:sp>
      <p:sp>
        <p:nvSpPr>
          <p:cNvPr id="2" name="Footer Placeholder 1">
            <a:extLst>
              <a:ext uri="{FF2B5EF4-FFF2-40B4-BE49-F238E27FC236}">
                <a16:creationId xmlns:a16="http://schemas.microsoft.com/office/drawing/2014/main" id="{BD179700-FE9E-4577-8C82-65DB0BF83AF5}"/>
              </a:ext>
            </a:extLst>
          </p:cNvPr>
          <p:cNvSpPr>
            <a:spLocks noGrp="1"/>
          </p:cNvSpPr>
          <p:nvPr>
            <p:ph type="ftr" sz="quarter" idx="10"/>
          </p:nvPr>
        </p:nvSpPr>
        <p:spPr>
          <a:xfrm>
            <a:off x="6993807" y="4855409"/>
            <a:ext cx="688471" cy="273844"/>
          </a:xfrm>
        </p:spPr>
        <p:txBody>
          <a:bodyPr/>
          <a:lstStyle/>
          <a:p>
            <a:r>
              <a:rPr lang="en-GB"/>
              <a:t>37/44</a:t>
            </a:r>
          </a:p>
        </p:txBody>
      </p:sp>
      <p:sp>
        <p:nvSpPr>
          <p:cNvPr id="4" name="Ref">
            <a:extLst>
              <a:ext uri="{FF2B5EF4-FFF2-40B4-BE49-F238E27FC236}">
                <a16:creationId xmlns:a16="http://schemas.microsoft.com/office/drawing/2014/main" id="{DF36345F-C432-489C-8A52-9FE8B6FA3B8F}"/>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p>
        </p:txBody>
      </p:sp>
      <p:sp>
        <p:nvSpPr>
          <p:cNvPr id="7" name="TextBox 6">
            <a:extLst>
              <a:ext uri="{FF2B5EF4-FFF2-40B4-BE49-F238E27FC236}">
                <a16:creationId xmlns:a16="http://schemas.microsoft.com/office/drawing/2014/main" id="{C7C47BEC-B9EE-4D60-8565-91A311365DA3}"/>
              </a:ext>
            </a:extLst>
          </p:cNvPr>
          <p:cNvSpPr txBox="1"/>
          <p:nvPr/>
        </p:nvSpPr>
        <p:spPr>
          <a:xfrm>
            <a:off x="2875662" y="520501"/>
            <a:ext cx="3392675" cy="346249"/>
          </a:xfrm>
          <a:prstGeom prst="rect">
            <a:avLst/>
          </a:prstGeom>
          <a:noFill/>
        </p:spPr>
        <p:txBody>
          <a:bodyPr wrap="square">
            <a:spAutoFit/>
          </a:bodyPr>
          <a:lstStyle/>
          <a:p>
            <a:r>
              <a:rPr lang="en-GB" sz="1650" b="1">
                <a:solidFill>
                  <a:srgbClr val="2F528F"/>
                </a:solidFill>
                <a:latin typeface="Calibri" panose="020F0502020204030204" pitchFamily="34" charset="0"/>
              </a:rPr>
              <a:t>Key Outputs and Outcomes</a:t>
            </a:r>
          </a:p>
        </p:txBody>
      </p:sp>
      <p:graphicFrame>
        <p:nvGraphicFramePr>
          <p:cNvPr id="8" name="Table 12">
            <a:extLst>
              <a:ext uri="{FF2B5EF4-FFF2-40B4-BE49-F238E27FC236}">
                <a16:creationId xmlns:a16="http://schemas.microsoft.com/office/drawing/2014/main" id="{C271553A-4CD8-44C4-890A-75C63B4F6A4F}"/>
              </a:ext>
            </a:extLst>
          </p:cNvPr>
          <p:cNvGraphicFramePr>
            <a:graphicFrameLocks noGrp="1"/>
          </p:cNvGraphicFramePr>
          <p:nvPr>
            <p:extLst>
              <p:ext uri="{D42A27DB-BD31-4B8C-83A1-F6EECF244321}">
                <p14:modId xmlns:p14="http://schemas.microsoft.com/office/powerpoint/2010/main" val="1108489529"/>
              </p:ext>
            </p:extLst>
          </p:nvPr>
        </p:nvGraphicFramePr>
        <p:xfrm>
          <a:off x="832968" y="3322970"/>
          <a:ext cx="7478065" cy="1306830"/>
        </p:xfrm>
        <a:graphic>
          <a:graphicData uri="http://schemas.openxmlformats.org/drawingml/2006/table">
            <a:tbl>
              <a:tblPr firstRow="1" bandRow="1">
                <a:tableStyleId>{B301B821-A1FF-4177-AEE7-76D212191A09}</a:tableStyleId>
              </a:tblPr>
              <a:tblGrid>
                <a:gridCol w="780503">
                  <a:extLst>
                    <a:ext uri="{9D8B030D-6E8A-4147-A177-3AD203B41FA5}">
                      <a16:colId xmlns:a16="http://schemas.microsoft.com/office/drawing/2014/main" val="51098641"/>
                    </a:ext>
                  </a:extLst>
                </a:gridCol>
                <a:gridCol w="1859432">
                  <a:extLst>
                    <a:ext uri="{9D8B030D-6E8A-4147-A177-3AD203B41FA5}">
                      <a16:colId xmlns:a16="http://schemas.microsoft.com/office/drawing/2014/main" val="2318674248"/>
                    </a:ext>
                  </a:extLst>
                </a:gridCol>
                <a:gridCol w="4838130">
                  <a:extLst>
                    <a:ext uri="{9D8B030D-6E8A-4147-A177-3AD203B41FA5}">
                      <a16:colId xmlns:a16="http://schemas.microsoft.com/office/drawing/2014/main" val="3578727267"/>
                    </a:ext>
                  </a:extLst>
                </a:gridCol>
              </a:tblGrid>
              <a:tr h="278130">
                <a:tc>
                  <a:txBody>
                    <a:bodyPr/>
                    <a:lstStyle/>
                    <a:p>
                      <a:pPr>
                        <a:lnSpc>
                          <a:spcPct val="107000"/>
                        </a:lnSpc>
                        <a:spcAft>
                          <a:spcPts val="800"/>
                        </a:spcAft>
                      </a:pPr>
                      <a:r>
                        <a:rPr lang="en-GB" sz="1100" b="1">
                          <a:effectLst/>
                        </a:rPr>
                        <a:t>Phase </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1100" b="1">
                          <a:effectLst/>
                        </a:rPr>
                        <a:t>Output &amp; Outcome</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1100" b="1">
                          <a:effectLst/>
                        </a:rPr>
                        <a:t> Essential Knowledge</a:t>
                      </a:r>
                      <a:endParaRPr lang="en-GB" sz="11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951694212"/>
                  </a:ext>
                </a:extLst>
              </a:tr>
              <a:tr h="10287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u="none" strike="noStrike" kern="1200" baseline="0">
                          <a:solidFill>
                            <a:schemeClr val="tx1"/>
                          </a:solidFill>
                        </a:rPr>
                        <a:t>Phase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u="none" strike="noStrike" kern="1200" baseline="0">
                          <a:solidFill>
                            <a:schemeClr val="tx1"/>
                          </a:solidFill>
                        </a:rPr>
                        <a:t>B, C &amp; D</a:t>
                      </a:r>
                      <a:r>
                        <a:rPr lang="en-GB" sz="900" b="0" u="none" strike="noStrike" kern="1200" baseline="0">
                          <a:solidFill>
                            <a:schemeClr val="tx1"/>
                          </a:solidFill>
                        </a:rPr>
                        <a:t>	</a:t>
                      </a:r>
                    </a:p>
                    <a:p>
                      <a:endParaRPr lang="en-GB" sz="900"/>
                    </a:p>
                  </a:txBody>
                  <a:tcPr marL="68580" marR="68580" marT="34290" marB="34290" anchor="ctr"/>
                </a:tc>
                <a:tc>
                  <a:txBody>
                    <a:bodyPr/>
                    <a:lstStyle/>
                    <a:p>
                      <a:r>
                        <a:rPr lang="en-GB" sz="900"/>
                        <a:t>A set of domain architectures approved by the stakeholders for the problem being addressed, with a set of gaps, and work to clear the gaps understood by the stakeholders.</a:t>
                      </a:r>
                    </a:p>
                  </a:txBody>
                  <a:tcPr marL="68580" marR="68580" marT="34290" marB="34290"/>
                </a:tc>
                <a:tc>
                  <a:txBody>
                    <a:bodyPr/>
                    <a:lstStyle/>
                    <a:p>
                      <a:r>
                        <a:rPr lang="en-GB" sz="900"/>
                        <a:t>How does the current Enterprise fail to meet the preferences of the stakeholders?</a:t>
                      </a:r>
                    </a:p>
                    <a:p>
                      <a:r>
                        <a:rPr lang="en-GB" sz="900"/>
                        <a:t>What must change to enable the Enterprise to meet the preferences of the stakeholders? (Gaps)</a:t>
                      </a:r>
                    </a:p>
                    <a:p>
                      <a:r>
                        <a:rPr lang="en-GB" sz="900"/>
                        <a:t>What work is necessary to realize the changes, that is consistent with the additional value being created? (Work Package)</a:t>
                      </a:r>
                    </a:p>
                    <a:p>
                      <a:r>
                        <a:rPr lang="en-GB" sz="900"/>
                        <a:t>How stakeholder priority and preference adjust in response to value, effort, and risk of change. (Stakeholder Requirements)</a:t>
                      </a:r>
                    </a:p>
                  </a:txBody>
                  <a:tcPr marL="68580" marR="68580" marT="34290" marB="34290"/>
                </a:tc>
                <a:extLst>
                  <a:ext uri="{0D108BD9-81ED-4DB2-BD59-A6C34878D82A}">
                    <a16:rowId xmlns:a16="http://schemas.microsoft.com/office/drawing/2014/main" val="2955822152"/>
                  </a:ext>
                </a:extLst>
              </a:tr>
            </a:tbl>
          </a:graphicData>
        </a:graphic>
      </p:graphicFrame>
      <p:sp>
        <p:nvSpPr>
          <p:cNvPr id="10" name="TextBox 9">
            <a:extLst>
              <a:ext uri="{FF2B5EF4-FFF2-40B4-BE49-F238E27FC236}">
                <a16:creationId xmlns:a16="http://schemas.microsoft.com/office/drawing/2014/main" id="{30F1D1DB-026A-4F46-B59B-BAFE3730CE23}"/>
              </a:ext>
            </a:extLst>
          </p:cNvPr>
          <p:cNvSpPr txBox="1"/>
          <p:nvPr/>
        </p:nvSpPr>
        <p:spPr>
          <a:xfrm>
            <a:off x="204213" y="859558"/>
            <a:ext cx="8548599" cy="276999"/>
          </a:xfrm>
          <a:prstGeom prst="rect">
            <a:avLst/>
          </a:prstGeom>
          <a:noFill/>
        </p:spPr>
        <p:txBody>
          <a:bodyPr wrap="square">
            <a:spAutoFit/>
          </a:bodyPr>
          <a:lstStyle/>
          <a:p>
            <a:pPr>
              <a:spcAft>
                <a:spcPts val="450"/>
              </a:spcAft>
            </a:pPr>
            <a:r>
              <a:rPr lang="en-GB" sz="1200">
                <a:solidFill>
                  <a:srgbClr val="2F528F"/>
                </a:solidFill>
                <a:latin typeface="Calibri" panose="020F0502020204030204" pitchFamily="34" charset="0"/>
              </a:rPr>
              <a:t>What the Enterprise values and consumes is typically different than what the EA produces. EAs deliver essential output provided as:</a:t>
            </a:r>
          </a:p>
        </p:txBody>
      </p:sp>
      <p:sp>
        <p:nvSpPr>
          <p:cNvPr id="12" name="TextBox 11">
            <a:extLst>
              <a:ext uri="{FF2B5EF4-FFF2-40B4-BE49-F238E27FC236}">
                <a16:creationId xmlns:a16="http://schemas.microsoft.com/office/drawing/2014/main" id="{38FE273F-A1BF-4858-AED3-0CB2C422FB5C}"/>
              </a:ext>
            </a:extLst>
          </p:cNvPr>
          <p:cNvSpPr txBox="1"/>
          <p:nvPr/>
        </p:nvSpPr>
        <p:spPr>
          <a:xfrm>
            <a:off x="1518765" y="2702334"/>
            <a:ext cx="6252881" cy="507831"/>
          </a:xfrm>
          <a:prstGeom prst="rect">
            <a:avLst/>
          </a:prstGeom>
          <a:noFill/>
        </p:spPr>
        <p:txBody>
          <a:bodyPr wrap="square">
            <a:spAutoFit/>
          </a:bodyPr>
          <a:lstStyle/>
          <a:p>
            <a:r>
              <a:rPr lang="en-GB" sz="1350">
                <a:solidFill>
                  <a:srgbClr val="2F528F"/>
                </a:solidFill>
                <a:latin typeface="Calibri" panose="020F0502020204030204" pitchFamily="34" charset="0"/>
              </a:rPr>
              <a:t>Architecture is developed, and the EA Landscape populated.</a:t>
            </a:r>
          </a:p>
          <a:p>
            <a:r>
              <a:rPr lang="en-GB" sz="1350">
                <a:solidFill>
                  <a:srgbClr val="2F528F"/>
                </a:solidFill>
                <a:latin typeface="Calibri" panose="020F0502020204030204" pitchFamily="34" charset="0"/>
              </a:rPr>
              <a:t>To do this, practitioners require a set of essential knowledge.</a:t>
            </a:r>
          </a:p>
        </p:txBody>
      </p:sp>
      <p:pic>
        <p:nvPicPr>
          <p:cNvPr id="9" name="Picture 8">
            <a:extLst>
              <a:ext uri="{FF2B5EF4-FFF2-40B4-BE49-F238E27FC236}">
                <a16:creationId xmlns:a16="http://schemas.microsoft.com/office/drawing/2014/main" id="{05F70BD0-290D-0F33-A3BF-36AD9BA23851}"/>
              </a:ext>
            </a:extLst>
          </p:cNvPr>
          <p:cNvPicPr>
            <a:picLocks noChangeAspect="1"/>
          </p:cNvPicPr>
          <p:nvPr/>
        </p:nvPicPr>
        <p:blipFill>
          <a:blip r:embed="rId3"/>
          <a:stretch>
            <a:fillRect/>
          </a:stretch>
        </p:blipFill>
        <p:spPr>
          <a:xfrm>
            <a:off x="8854992" y="377468"/>
            <a:ext cx="127083" cy="97200"/>
          </a:xfrm>
          <a:prstGeom prst="rect">
            <a:avLst/>
          </a:prstGeom>
        </p:spPr>
      </p:pic>
      <p:graphicFrame>
        <p:nvGraphicFramePr>
          <p:cNvPr id="6" name="TextBox 3">
            <a:extLst>
              <a:ext uri="{FF2B5EF4-FFF2-40B4-BE49-F238E27FC236}">
                <a16:creationId xmlns:a16="http://schemas.microsoft.com/office/drawing/2014/main" id="{63CD4D6A-707E-B635-8F73-AA0C4DA84032}"/>
              </a:ext>
            </a:extLst>
          </p:cNvPr>
          <p:cNvGraphicFramePr/>
          <p:nvPr/>
        </p:nvGraphicFramePr>
        <p:xfrm>
          <a:off x="-40148" y="1522572"/>
          <a:ext cx="9224296" cy="10612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92290A4D-109B-CEFA-2B62-C45515CC340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11" name="TextBox 10">
            <a:extLst>
              <a:ext uri="{FF2B5EF4-FFF2-40B4-BE49-F238E27FC236}">
                <a16:creationId xmlns:a16="http://schemas.microsoft.com/office/drawing/2014/main" id="{2AEC9D21-4C90-7095-BB8D-1254F71A3234}"/>
              </a:ext>
            </a:extLst>
          </p:cNvPr>
          <p:cNvSpPr txBox="1"/>
          <p:nvPr/>
        </p:nvSpPr>
        <p:spPr>
          <a:xfrm>
            <a:off x="1092200" y="5454650"/>
            <a:ext cx="3166251" cy="261610"/>
          </a:xfrm>
          <a:prstGeom prst="rect">
            <a:avLst/>
          </a:prstGeom>
          <a:noFill/>
        </p:spPr>
        <p:txBody>
          <a:bodyPr wrap="none" rtlCol="0">
            <a:spAutoFit/>
          </a:bodyPr>
          <a:lstStyle/>
          <a:p>
            <a:pPr algn="l"/>
            <a:r>
              <a:rPr lang="en-GB" sz="1100" i="1">
                <a:solidFill>
                  <a:srgbClr val="FF0000"/>
                </a:solidFill>
              </a:rPr>
              <a:t>Phase should say Phase B, c &amp; D so I have changed it</a:t>
            </a:r>
          </a:p>
        </p:txBody>
      </p:sp>
    </p:spTree>
    <p:extLst>
      <p:ext uri="{BB962C8B-B14F-4D97-AF65-F5344CB8AC3E}">
        <p14:creationId xmlns:p14="http://schemas.microsoft.com/office/powerpoint/2010/main" val="30546073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11095" y="102393"/>
            <a:ext cx="7623880" cy="306668"/>
          </a:xfrm>
        </p:spPr>
        <p:txBody>
          <a:bodyPr>
            <a:normAutofit fontScale="90000"/>
          </a:bodyPr>
          <a:lstStyle/>
          <a:p>
            <a:r>
              <a:rPr lang="en-GB" b="1">
                <a:solidFill>
                  <a:srgbClr val="2F528F"/>
                </a:solidFill>
              </a:rPr>
              <a:t>Summary of Module 11</a:t>
            </a:r>
          </a:p>
        </p:txBody>
      </p:sp>
      <p:sp>
        <p:nvSpPr>
          <p:cNvPr id="3" name="Footer Placeholder 2">
            <a:extLst>
              <a:ext uri="{FF2B5EF4-FFF2-40B4-BE49-F238E27FC236}">
                <a16:creationId xmlns:a16="http://schemas.microsoft.com/office/drawing/2014/main" id="{5E0C1ED0-7F6E-497E-AD00-A815020BA5E6}"/>
              </a:ext>
            </a:extLst>
          </p:cNvPr>
          <p:cNvSpPr>
            <a:spLocks noGrp="1"/>
          </p:cNvSpPr>
          <p:nvPr>
            <p:ph type="ftr" sz="quarter" idx="10"/>
          </p:nvPr>
        </p:nvSpPr>
        <p:spPr>
          <a:xfrm>
            <a:off x="6993807" y="4855409"/>
            <a:ext cx="688471" cy="273844"/>
          </a:xfrm>
        </p:spPr>
        <p:txBody>
          <a:bodyPr/>
          <a:lstStyle/>
          <a:p>
            <a:pPr defTabSz="342900">
              <a:defRPr/>
            </a:pPr>
            <a:r>
              <a:rPr lang="en-GB" sz="1100">
                <a:cs typeface="Arial"/>
              </a:rPr>
              <a:t>44/44</a:t>
            </a:r>
          </a:p>
        </p:txBody>
      </p:sp>
      <p:sp>
        <p:nvSpPr>
          <p:cNvPr id="5" name="Rectangle 4">
            <a:extLst>
              <a:ext uri="{FF2B5EF4-FFF2-40B4-BE49-F238E27FC236}">
                <a16:creationId xmlns:a16="http://schemas.microsoft.com/office/drawing/2014/main" id="{FE07D063-76F0-0EE2-74F0-A69237A71207}"/>
              </a:ext>
            </a:extLst>
          </p:cNvPr>
          <p:cNvSpPr/>
          <p:nvPr/>
        </p:nvSpPr>
        <p:spPr>
          <a:xfrm>
            <a:off x="367175" y="1176332"/>
            <a:ext cx="2743200" cy="7319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4.5a/b: Explain the information relevant to Phase C (Data and Applications) to produce outputs relevant to the Architecture Development.</a:t>
            </a:r>
            <a:endParaRPr lang="en-US" sz="1100">
              <a:solidFill>
                <a:schemeClr val="bg1"/>
              </a:solidFill>
            </a:endParaRPr>
          </a:p>
        </p:txBody>
      </p:sp>
      <p:sp>
        <p:nvSpPr>
          <p:cNvPr id="16" name="Rectangle 15">
            <a:extLst>
              <a:ext uri="{FF2B5EF4-FFF2-40B4-BE49-F238E27FC236}">
                <a16:creationId xmlns:a16="http://schemas.microsoft.com/office/drawing/2014/main" id="{4FAB85CC-AEB7-461D-53D8-AAFD2397E932}"/>
              </a:ext>
            </a:extLst>
          </p:cNvPr>
          <p:cNvSpPr/>
          <p:nvPr/>
        </p:nvSpPr>
        <p:spPr>
          <a:xfrm>
            <a:off x="367175" y="2097289"/>
            <a:ext cx="2743200" cy="591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indent="-274320" defTabSz="685800">
              <a:defRPr/>
            </a:pPr>
            <a:r>
              <a:rPr lang="en-GB" sz="1100">
                <a:solidFill>
                  <a:schemeClr val="bg1"/>
                </a:solidFill>
                <a:latin typeface="Calibri" panose="020F0502020204030204" pitchFamily="34" charset="0"/>
              </a:rPr>
              <a:t>4.8a/b: Explain how to apply Phase D and how it contributes to the Architecture Development work.</a:t>
            </a:r>
            <a:endParaRPr lang="en-US" sz="1100">
              <a:solidFill>
                <a:schemeClr val="bg1"/>
              </a:solidFill>
            </a:endParaRPr>
          </a:p>
        </p:txBody>
      </p:sp>
      <p:sp>
        <p:nvSpPr>
          <p:cNvPr id="22" name="Rectangle 21">
            <a:extLst>
              <a:ext uri="{FF2B5EF4-FFF2-40B4-BE49-F238E27FC236}">
                <a16:creationId xmlns:a16="http://schemas.microsoft.com/office/drawing/2014/main" id="{26592EF3-AF78-E3E2-3C67-C0A9A691F6F7}"/>
              </a:ext>
            </a:extLst>
          </p:cNvPr>
          <p:cNvSpPr/>
          <p:nvPr/>
        </p:nvSpPr>
        <p:spPr>
          <a:xfrm>
            <a:off x="3200400" y="1176805"/>
            <a:ext cx="2743200" cy="7319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indent="-274320" defTabSz="685800">
              <a:defRPr/>
            </a:pPr>
            <a:r>
              <a:rPr lang="en-GB" sz="1100">
                <a:solidFill>
                  <a:schemeClr val="bg1"/>
                </a:solidFill>
                <a:latin typeface="Calibri" panose="020F0502020204030204" pitchFamily="34" charset="0"/>
              </a:rPr>
              <a:t>4.6a/c: Explain how to apply Phase C and how it contributes to the Architecture Development work.</a:t>
            </a:r>
            <a:endParaRPr lang="en-US" sz="1100">
              <a:solidFill>
                <a:schemeClr val="bg1"/>
              </a:solidFill>
            </a:endParaRPr>
          </a:p>
        </p:txBody>
      </p:sp>
      <p:sp>
        <p:nvSpPr>
          <p:cNvPr id="23" name="Rectangle 22">
            <a:extLst>
              <a:ext uri="{FF2B5EF4-FFF2-40B4-BE49-F238E27FC236}">
                <a16:creationId xmlns:a16="http://schemas.microsoft.com/office/drawing/2014/main" id="{E1E96D80-A05D-8FBD-0F81-9157CAF7BC89}"/>
              </a:ext>
            </a:extLst>
          </p:cNvPr>
          <p:cNvSpPr/>
          <p:nvPr/>
        </p:nvSpPr>
        <p:spPr>
          <a:xfrm>
            <a:off x="3200400" y="2085693"/>
            <a:ext cx="2743200" cy="626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4.9a/e: Explain the outputs of Phases B, C, and D necessary to proceed with the Architecture Development work.</a:t>
            </a:r>
            <a:endParaRPr lang="en-US" sz="1100">
              <a:solidFill>
                <a:schemeClr val="bg1"/>
              </a:solidFill>
            </a:endParaRPr>
          </a:p>
          <a:p>
            <a:endParaRPr lang="en-US" sz="1100">
              <a:solidFill>
                <a:schemeClr val="bg1"/>
              </a:solidFill>
            </a:endParaRPr>
          </a:p>
        </p:txBody>
      </p:sp>
      <p:sp>
        <p:nvSpPr>
          <p:cNvPr id="25" name="Rectangle 24">
            <a:extLst>
              <a:ext uri="{FF2B5EF4-FFF2-40B4-BE49-F238E27FC236}">
                <a16:creationId xmlns:a16="http://schemas.microsoft.com/office/drawing/2014/main" id="{4EF98B38-6323-8C47-9BB4-C4772E39819C}"/>
              </a:ext>
            </a:extLst>
          </p:cNvPr>
          <p:cNvSpPr/>
          <p:nvPr/>
        </p:nvSpPr>
        <p:spPr>
          <a:xfrm>
            <a:off x="6033625" y="1176332"/>
            <a:ext cx="2743200" cy="7319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tabLst>
                <a:tab pos="604838" algn="l"/>
              </a:tabLst>
            </a:pPr>
            <a:r>
              <a:rPr lang="en-GB" sz="1100">
                <a:solidFill>
                  <a:schemeClr val="bg1"/>
                </a:solidFill>
                <a:latin typeface="Calibri" panose="020F0502020204030204" pitchFamily="34" charset="0"/>
              </a:rPr>
              <a:t>4.7a/b: Explain the information needed in Phase D to produce outputs relevant to the Architecture Development.</a:t>
            </a:r>
          </a:p>
        </p:txBody>
      </p:sp>
      <p:graphicFrame>
        <p:nvGraphicFramePr>
          <p:cNvPr id="7" name="Table 5">
            <a:extLst>
              <a:ext uri="{FF2B5EF4-FFF2-40B4-BE49-F238E27FC236}">
                <a16:creationId xmlns:a16="http://schemas.microsoft.com/office/drawing/2014/main" id="{1F566D3E-0865-D8FC-F7FC-F60D28C5286C}"/>
              </a:ext>
            </a:extLst>
          </p:cNvPr>
          <p:cNvGraphicFramePr>
            <a:graphicFrameLocks noGrp="1"/>
          </p:cNvGraphicFramePr>
          <p:nvPr>
            <p:extLst>
              <p:ext uri="{D42A27DB-BD31-4B8C-83A1-F6EECF244321}">
                <p14:modId xmlns:p14="http://schemas.microsoft.com/office/powerpoint/2010/main" val="765251657"/>
              </p:ext>
            </p:extLst>
          </p:nvPr>
        </p:nvGraphicFramePr>
        <p:xfrm>
          <a:off x="367175" y="820044"/>
          <a:ext cx="8409650" cy="281940"/>
        </p:xfrm>
        <a:graphic>
          <a:graphicData uri="http://schemas.openxmlformats.org/drawingml/2006/table">
            <a:tbl>
              <a:tblPr firstRow="1" bandRow="1">
                <a:tableStyleId>{5C22544A-7EE6-4342-B048-85BDC9FD1C3A}</a:tableStyleId>
              </a:tblPr>
              <a:tblGrid>
                <a:gridCol w="8409650">
                  <a:extLst>
                    <a:ext uri="{9D8B030D-6E8A-4147-A177-3AD203B41FA5}">
                      <a16:colId xmlns:a16="http://schemas.microsoft.com/office/drawing/2014/main" val="765003737"/>
                    </a:ext>
                  </a:extLst>
                </a:gridCol>
              </a:tblGrid>
              <a:tr h="263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latin typeface="Calibri" panose="020F0502020204030204" pitchFamily="34" charset="0"/>
                        </a:rPr>
                        <a:t>The 43 Learning points covered in Module 11 are:</a:t>
                      </a:r>
                    </a:p>
                  </a:txBody>
                  <a:tcPr marL="68580" marR="68580" marT="34290" marB="34290"/>
                </a:tc>
                <a:extLst>
                  <a:ext uri="{0D108BD9-81ED-4DB2-BD59-A6C34878D82A}">
                    <a16:rowId xmlns:a16="http://schemas.microsoft.com/office/drawing/2014/main" val="1719854662"/>
                  </a:ext>
                </a:extLst>
              </a:tr>
            </a:tbl>
          </a:graphicData>
        </a:graphic>
      </p:graphicFrame>
      <p:pic>
        <p:nvPicPr>
          <p:cNvPr id="8" name="Picture 7">
            <a:extLst>
              <a:ext uri="{FF2B5EF4-FFF2-40B4-BE49-F238E27FC236}">
                <a16:creationId xmlns:a16="http://schemas.microsoft.com/office/drawing/2014/main" id="{9B31D4AD-C593-AADF-5000-0D8003E8193F}"/>
              </a:ext>
            </a:extLst>
          </p:cNvPr>
          <p:cNvPicPr>
            <a:picLocks noChangeAspect="1"/>
          </p:cNvPicPr>
          <p:nvPr/>
        </p:nvPicPr>
        <p:blipFill>
          <a:blip r:embed="rId3"/>
          <a:stretch>
            <a:fillRect/>
          </a:stretch>
        </p:blipFill>
        <p:spPr>
          <a:xfrm>
            <a:off x="8854993" y="379849"/>
            <a:ext cx="131846" cy="97200"/>
          </a:xfrm>
          <a:prstGeom prst="rect">
            <a:avLst/>
          </a:prstGeom>
        </p:spPr>
      </p:pic>
      <p:sp>
        <p:nvSpPr>
          <p:cNvPr id="6" name="TextBox 5">
            <a:extLst>
              <a:ext uri="{FF2B5EF4-FFF2-40B4-BE49-F238E27FC236}">
                <a16:creationId xmlns:a16="http://schemas.microsoft.com/office/drawing/2014/main" id="{BCE2E509-B8E7-24B2-8D57-99CA795B239B}"/>
              </a:ext>
            </a:extLst>
          </p:cNvPr>
          <p:cNvSpPr txBox="1"/>
          <p:nvPr/>
        </p:nvSpPr>
        <p:spPr>
          <a:xfrm>
            <a:off x="7561851" y="4488656"/>
            <a:ext cx="1140056" cy="261610"/>
          </a:xfrm>
          <a:prstGeom prst="rect">
            <a:avLst/>
          </a:prstGeom>
          <a:noFill/>
        </p:spPr>
        <p:txBody>
          <a:bodyPr wrap="none" rtlCol="0">
            <a:spAutoFit/>
          </a:bodyPr>
          <a:lstStyle/>
          <a:p>
            <a:pPr algn="l"/>
            <a:r>
              <a:rPr lang="en-GB" sz="1100">
                <a:solidFill>
                  <a:schemeClr val="bg1"/>
                </a:solidFill>
              </a:rPr>
              <a:t>Initially  MOD 11</a:t>
            </a:r>
          </a:p>
        </p:txBody>
      </p:sp>
      <p:sp>
        <p:nvSpPr>
          <p:cNvPr id="4" name="Rectangle 3">
            <a:extLst>
              <a:ext uri="{FF2B5EF4-FFF2-40B4-BE49-F238E27FC236}">
                <a16:creationId xmlns:a16="http://schemas.microsoft.com/office/drawing/2014/main" id="{50F09845-38BF-FE07-4CDC-277F45CECF19}"/>
              </a:ext>
            </a:extLst>
          </p:cNvPr>
          <p:cNvSpPr/>
          <p:nvPr/>
        </p:nvSpPr>
        <p:spPr>
          <a:xfrm>
            <a:off x="6033625" y="2085377"/>
            <a:ext cx="2743200" cy="6268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8.11a/m :Briefly explain the guidelines and techniques that can be used during the Business Architecture phase.</a:t>
            </a:r>
            <a:endParaRPr lang="en-US" sz="1100">
              <a:solidFill>
                <a:schemeClr val="bg1"/>
              </a:solidFill>
            </a:endParaRPr>
          </a:p>
        </p:txBody>
      </p:sp>
      <p:sp>
        <p:nvSpPr>
          <p:cNvPr id="9" name="Rectangle 8">
            <a:extLst>
              <a:ext uri="{FF2B5EF4-FFF2-40B4-BE49-F238E27FC236}">
                <a16:creationId xmlns:a16="http://schemas.microsoft.com/office/drawing/2014/main" id="{DD5ABFC6-8C1B-53B5-9BE2-00B194D8AF74}"/>
              </a:ext>
            </a:extLst>
          </p:cNvPr>
          <p:cNvSpPr/>
          <p:nvPr/>
        </p:nvSpPr>
        <p:spPr>
          <a:xfrm>
            <a:off x="367175" y="2877388"/>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4.6a/c: Explain the information that is relevant to Phase C (Data and Applications) to produce outputs relevant to the architecture development.</a:t>
            </a:r>
            <a:endParaRPr lang="en-US" sz="1100">
              <a:solidFill>
                <a:schemeClr val="bg1"/>
              </a:solidFill>
            </a:endParaRPr>
          </a:p>
        </p:txBody>
      </p:sp>
      <p:sp>
        <p:nvSpPr>
          <p:cNvPr id="10" name="Rectangle 9">
            <a:extLst>
              <a:ext uri="{FF2B5EF4-FFF2-40B4-BE49-F238E27FC236}">
                <a16:creationId xmlns:a16="http://schemas.microsoft.com/office/drawing/2014/main" id="{F58A1445-1269-CD47-1E2A-AEB2E9AF6DF9}"/>
              </a:ext>
            </a:extLst>
          </p:cNvPr>
          <p:cNvSpPr/>
          <p:nvPr/>
        </p:nvSpPr>
        <p:spPr>
          <a:xfrm>
            <a:off x="367175" y="4007622"/>
            <a:ext cx="2743200" cy="5917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4.9a/b: Explain the information needed in Phase D to produce outputs relevant to the architecture development.</a:t>
            </a:r>
            <a:endParaRPr lang="en-US" sz="1100">
              <a:solidFill>
                <a:schemeClr val="bg1"/>
              </a:solidFill>
            </a:endParaRPr>
          </a:p>
        </p:txBody>
      </p:sp>
      <p:sp>
        <p:nvSpPr>
          <p:cNvPr id="11" name="Rectangle 10">
            <a:extLst>
              <a:ext uri="{FF2B5EF4-FFF2-40B4-BE49-F238E27FC236}">
                <a16:creationId xmlns:a16="http://schemas.microsoft.com/office/drawing/2014/main" id="{27F5089E-0714-1F83-6C98-353E926F8D7B}"/>
              </a:ext>
            </a:extLst>
          </p:cNvPr>
          <p:cNvSpPr/>
          <p:nvPr/>
        </p:nvSpPr>
        <p:spPr>
          <a:xfrm>
            <a:off x="3194808" y="4007622"/>
            <a:ext cx="2743200" cy="5917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4.10a/b: Explain how to apply Phase D and how it contributes to the architecture development work.</a:t>
            </a:r>
            <a:endParaRPr lang="en-US" sz="1100">
              <a:solidFill>
                <a:schemeClr val="bg1"/>
              </a:solidFill>
            </a:endParaRPr>
          </a:p>
        </p:txBody>
      </p:sp>
      <p:sp>
        <p:nvSpPr>
          <p:cNvPr id="12" name="Rectangle 11">
            <a:extLst>
              <a:ext uri="{FF2B5EF4-FFF2-40B4-BE49-F238E27FC236}">
                <a16:creationId xmlns:a16="http://schemas.microsoft.com/office/drawing/2014/main" id="{72D3D2B4-C5D6-A6E3-EBC7-A833052855F0}"/>
              </a:ext>
            </a:extLst>
          </p:cNvPr>
          <p:cNvSpPr/>
          <p:nvPr/>
        </p:nvSpPr>
        <p:spPr>
          <a:xfrm>
            <a:off x="6033625" y="4007622"/>
            <a:ext cx="2743200" cy="5917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8.2a/c : Briefly explain the business scenario technique.</a:t>
            </a:r>
            <a:endParaRPr lang="en-US" sz="1100">
              <a:solidFill>
                <a:schemeClr val="bg1"/>
              </a:solidFill>
            </a:endParaRPr>
          </a:p>
        </p:txBody>
      </p:sp>
      <p:sp>
        <p:nvSpPr>
          <p:cNvPr id="13" name="Rectangle 12">
            <a:extLst>
              <a:ext uri="{FF2B5EF4-FFF2-40B4-BE49-F238E27FC236}">
                <a16:creationId xmlns:a16="http://schemas.microsoft.com/office/drawing/2014/main" id="{5E4D1D99-7585-8FA5-342B-D9BCC2BAE630}"/>
              </a:ext>
            </a:extLst>
          </p:cNvPr>
          <p:cNvSpPr/>
          <p:nvPr/>
        </p:nvSpPr>
        <p:spPr>
          <a:xfrm>
            <a:off x="3194808" y="2889459"/>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4.7a/c: Explain how to apply Phase C and how it contributes to the architecture development work.</a:t>
            </a:r>
            <a:endParaRPr lang="en-US" sz="1100">
              <a:solidFill>
                <a:schemeClr val="bg1"/>
              </a:solidFill>
            </a:endParaRPr>
          </a:p>
        </p:txBody>
      </p:sp>
      <p:sp>
        <p:nvSpPr>
          <p:cNvPr id="14" name="Rectangle 13">
            <a:extLst>
              <a:ext uri="{FF2B5EF4-FFF2-40B4-BE49-F238E27FC236}">
                <a16:creationId xmlns:a16="http://schemas.microsoft.com/office/drawing/2014/main" id="{31140120-18CC-59B1-7C5C-544803B7188F}"/>
              </a:ext>
            </a:extLst>
          </p:cNvPr>
          <p:cNvSpPr/>
          <p:nvPr/>
        </p:nvSpPr>
        <p:spPr>
          <a:xfrm>
            <a:off x="6033625" y="2889302"/>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4.8a/c: Explain the outputs necessary to proceed with the architecture development work.</a:t>
            </a:r>
            <a:endParaRPr lang="en-US" sz="1100">
              <a:solidFill>
                <a:schemeClr val="bg1"/>
              </a:solidFill>
            </a:endParaRPr>
          </a:p>
        </p:txBody>
      </p:sp>
    </p:spTree>
    <p:extLst>
      <p:ext uri="{BB962C8B-B14F-4D97-AF65-F5344CB8AC3E}">
        <p14:creationId xmlns:p14="http://schemas.microsoft.com/office/powerpoint/2010/main" val="81201262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t>45/72</a:t>
            </a:r>
          </a:p>
        </p:txBody>
      </p:sp>
      <p:sp>
        <p:nvSpPr>
          <p:cNvPr id="6" name="TextBox 5">
            <a:extLst>
              <a:ext uri="{FF2B5EF4-FFF2-40B4-BE49-F238E27FC236}">
                <a16:creationId xmlns:a16="http://schemas.microsoft.com/office/drawing/2014/main" id="{94C32073-85A5-4926-BA75-51D67EB2E332}"/>
              </a:ext>
            </a:extLst>
          </p:cNvPr>
          <p:cNvSpPr txBox="1"/>
          <p:nvPr/>
        </p:nvSpPr>
        <p:spPr>
          <a:xfrm>
            <a:off x="3803201" y="2075460"/>
            <a:ext cx="1537600" cy="1015663"/>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11</a:t>
            </a:r>
          </a:p>
        </p:txBody>
      </p:sp>
      <p:sp>
        <p:nvSpPr>
          <p:cNvPr id="8" name="TextBox 7">
            <a:extLst>
              <a:ext uri="{FF2B5EF4-FFF2-40B4-BE49-F238E27FC236}">
                <a16:creationId xmlns:a16="http://schemas.microsoft.com/office/drawing/2014/main" id="{5E264669-017A-4BAE-BE69-3102A9653C71}"/>
              </a:ext>
            </a:extLst>
          </p:cNvPr>
          <p:cNvSpPr txBox="1"/>
          <p:nvPr/>
        </p:nvSpPr>
        <p:spPr>
          <a:xfrm>
            <a:off x="3033380" y="3561618"/>
            <a:ext cx="3077253" cy="415498"/>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Architecture Development</a:t>
            </a:r>
          </a:p>
        </p:txBody>
      </p:sp>
      <p:sp>
        <p:nvSpPr>
          <p:cNvPr id="2" name="TextBox 1">
            <a:extLst>
              <a:ext uri="{FF2B5EF4-FFF2-40B4-BE49-F238E27FC236}">
                <a16:creationId xmlns:a16="http://schemas.microsoft.com/office/drawing/2014/main" id="{4F0AEE38-8432-8B63-951E-AED6C4DA30C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40355154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87A79EA7-CD65-4524-BE0C-CD13975BAAF1}"/>
              </a:ext>
            </a:extLst>
          </p:cNvPr>
          <p:cNvSpPr>
            <a:spLocks noGrp="1"/>
          </p:cNvSpPr>
          <p:nvPr>
            <p:ph type="title"/>
          </p:nvPr>
        </p:nvSpPr>
        <p:spPr>
          <a:xfrm>
            <a:off x="111095" y="102393"/>
            <a:ext cx="7623880" cy="306668"/>
          </a:xfrm>
        </p:spPr>
        <p:txBody>
          <a:bodyPr>
            <a:noAutofit/>
          </a:bodyPr>
          <a:lstStyle/>
          <a:p>
            <a:r>
              <a:rPr lang="en-GB">
                <a:solidFill>
                  <a:srgbClr val="2F528F"/>
                </a:solidFill>
              </a:rPr>
              <a:t>Module Title</a:t>
            </a:r>
          </a:p>
        </p:txBody>
      </p:sp>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a:xfrm>
            <a:off x="6993807" y="4855409"/>
            <a:ext cx="688471" cy="273844"/>
          </a:xfrm>
        </p:spPr>
        <p:txBody>
          <a:bodyPr/>
          <a:lstStyle/>
          <a:p>
            <a:r>
              <a:rPr lang="en-GB">
                <a:solidFill>
                  <a:schemeClr val="bg1"/>
                </a:solidFill>
              </a:rPr>
              <a:t>1/37</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1747594" cy="415498"/>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12/17</a:t>
            </a:r>
          </a:p>
        </p:txBody>
      </p:sp>
      <p:sp>
        <p:nvSpPr>
          <p:cNvPr id="11" name="TextBox 10">
            <a:extLst>
              <a:ext uri="{FF2B5EF4-FFF2-40B4-BE49-F238E27FC236}">
                <a16:creationId xmlns:a16="http://schemas.microsoft.com/office/drawing/2014/main" id="{44E1DABB-25EF-417E-84B5-E38BFE1BDC1E}"/>
              </a:ext>
            </a:extLst>
          </p:cNvPr>
          <p:cNvSpPr txBox="1"/>
          <p:nvPr/>
        </p:nvSpPr>
        <p:spPr>
          <a:xfrm>
            <a:off x="2794149" y="3561618"/>
            <a:ext cx="3555717"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Module 12</a:t>
            </a:r>
            <a:br>
              <a:rPr lang="en-GB" sz="2100">
                <a:solidFill>
                  <a:srgbClr val="2F528F"/>
                </a:solidFill>
                <a:latin typeface="Calibri" panose="020F0502020204030204" pitchFamily="34" charset="0"/>
                <a:cs typeface="Calibri" panose="020F0502020204030204" pitchFamily="34" charset="0"/>
              </a:rPr>
            </a:br>
            <a:br>
              <a:rPr lang="en-GB" sz="2100">
                <a:solidFill>
                  <a:srgbClr val="2F528F"/>
                </a:solidFill>
                <a:latin typeface="Calibri" panose="020F0502020204030204" pitchFamily="34" charset="0"/>
                <a:cs typeface="Calibri" panose="020F0502020204030204" pitchFamily="34" charset="0"/>
              </a:rPr>
            </a:br>
            <a:r>
              <a:rPr lang="en-GB" sz="2100">
                <a:solidFill>
                  <a:srgbClr val="2F528F"/>
                </a:solidFill>
                <a:latin typeface="Calibri" panose="020F0502020204030204" pitchFamily="34" charset="0"/>
                <a:cs typeface="Calibri" panose="020F0502020204030204" pitchFamily="34" charset="0"/>
              </a:rPr>
              <a:t>Implementing the Architecture</a:t>
            </a:r>
          </a:p>
        </p:txBody>
      </p:sp>
      <p:sp>
        <p:nvSpPr>
          <p:cNvPr id="2" name="TextBox 1">
            <a:extLst>
              <a:ext uri="{FF2B5EF4-FFF2-40B4-BE49-F238E27FC236}">
                <a16:creationId xmlns:a16="http://schemas.microsoft.com/office/drawing/2014/main" id="{4BE7DC08-BFA1-6352-6F89-31B13346582F}"/>
              </a:ext>
            </a:extLst>
          </p:cNvPr>
          <p:cNvSpPr txBox="1"/>
          <p:nvPr/>
        </p:nvSpPr>
        <p:spPr>
          <a:xfrm>
            <a:off x="1910922" y="2764500"/>
            <a:ext cx="5322155" cy="415498"/>
          </a:xfrm>
          <a:prstGeom prst="rect">
            <a:avLst/>
          </a:prstGeom>
          <a:noFill/>
        </p:spPr>
        <p:txBody>
          <a:bodyPr wrap="square" rtlCol="0">
            <a:spAutoFit/>
          </a:bodyPr>
          <a:lstStyle/>
          <a:p>
            <a:pPr algn="ctr"/>
            <a:r>
              <a:rPr lang="en-GB" sz="2100">
                <a:solidFill>
                  <a:srgbClr val="2F528F"/>
                </a:solidFill>
                <a:latin typeface="Calibri" panose="020F0502020204030204" pitchFamily="34" charset="0"/>
              </a:rPr>
              <a:t>TOGAF® Standard, 10th Edition</a:t>
            </a:r>
          </a:p>
        </p:txBody>
      </p:sp>
      <p:sp>
        <p:nvSpPr>
          <p:cNvPr id="5" name="TextBox 4">
            <a:extLst>
              <a:ext uri="{FF2B5EF4-FFF2-40B4-BE49-F238E27FC236}">
                <a16:creationId xmlns:a16="http://schemas.microsoft.com/office/drawing/2014/main" id="{3C2C5F34-BCA8-9826-B881-E68536DFB2BA}"/>
              </a:ext>
            </a:extLst>
          </p:cNvPr>
          <p:cNvSpPr txBox="1"/>
          <p:nvPr/>
        </p:nvSpPr>
        <p:spPr>
          <a:xfrm>
            <a:off x="478148" y="2283209"/>
            <a:ext cx="8143101" cy="600164"/>
          </a:xfrm>
          <a:prstGeom prst="rect">
            <a:avLst/>
          </a:prstGeom>
          <a:noFill/>
        </p:spPr>
        <p:txBody>
          <a:bodyPr wrap="square">
            <a:spAutoFit/>
          </a:bodyPr>
          <a:lstStyle/>
          <a:p>
            <a:pPr algn="ctr"/>
            <a:r>
              <a:rPr lang="en-GB" sz="3300">
                <a:solidFill>
                  <a:srgbClr val="2F528F"/>
                </a:solidFill>
              </a:rPr>
              <a:t>TOGAF® EA Training - Practitioner </a:t>
            </a:r>
          </a:p>
        </p:txBody>
      </p:sp>
      <p:sp>
        <p:nvSpPr>
          <p:cNvPr id="7" name="TextBox 6">
            <a:extLst>
              <a:ext uri="{FF2B5EF4-FFF2-40B4-BE49-F238E27FC236}">
                <a16:creationId xmlns:a16="http://schemas.microsoft.com/office/drawing/2014/main" id="{094CC9A1-8311-B945-4BC0-051B1BC4E529}"/>
              </a:ext>
            </a:extLst>
          </p:cNvPr>
          <p:cNvSpPr txBox="1"/>
          <p:nvPr/>
        </p:nvSpPr>
        <p:spPr>
          <a:xfrm>
            <a:off x="1469552" y="4649175"/>
            <a:ext cx="6160294" cy="300082"/>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4" name="TextBox 3">
            <a:extLst>
              <a:ext uri="{FF2B5EF4-FFF2-40B4-BE49-F238E27FC236}">
                <a16:creationId xmlns:a16="http://schemas.microsoft.com/office/drawing/2014/main" id="{D133C67C-F051-1B22-DEA2-6F93FB6431D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212803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5DDC1-8178-442D-9FB7-94CF0A954846}"/>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Alignment to Organizational Objectives – 02/06</a:t>
            </a:r>
          </a:p>
        </p:txBody>
      </p:sp>
      <p:sp>
        <p:nvSpPr>
          <p:cNvPr id="2" name="Footer Placeholder 1">
            <a:extLst>
              <a:ext uri="{FF2B5EF4-FFF2-40B4-BE49-F238E27FC236}">
                <a16:creationId xmlns:a16="http://schemas.microsoft.com/office/drawing/2014/main" id="{DFA97D6F-4E64-44F6-A752-B22A22232AE9}"/>
              </a:ext>
            </a:extLst>
          </p:cNvPr>
          <p:cNvSpPr>
            <a:spLocks noGrp="1"/>
          </p:cNvSpPr>
          <p:nvPr>
            <p:ph type="ftr" sz="quarter" idx="10"/>
          </p:nvPr>
        </p:nvSpPr>
        <p:spPr>
          <a:xfrm>
            <a:off x="6993807" y="4855409"/>
            <a:ext cx="688471" cy="273844"/>
          </a:xfrm>
        </p:spPr>
        <p:txBody>
          <a:bodyPr/>
          <a:lstStyle/>
          <a:p>
            <a:r>
              <a:rPr lang="en-GB"/>
              <a:t>16/24</a:t>
            </a:r>
          </a:p>
        </p:txBody>
      </p:sp>
      <p:sp>
        <p:nvSpPr>
          <p:cNvPr id="4" name="Ref">
            <a:extLst>
              <a:ext uri="{FF2B5EF4-FFF2-40B4-BE49-F238E27FC236}">
                <a16:creationId xmlns:a16="http://schemas.microsoft.com/office/drawing/2014/main" id="{03C12105-F180-470A-821B-AEC31D502FA7}"/>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96 : §11.4</a:t>
            </a:r>
          </a:p>
        </p:txBody>
      </p:sp>
      <p:sp>
        <p:nvSpPr>
          <p:cNvPr id="6" name="TextBox 5">
            <a:extLst>
              <a:ext uri="{FF2B5EF4-FFF2-40B4-BE49-F238E27FC236}">
                <a16:creationId xmlns:a16="http://schemas.microsoft.com/office/drawing/2014/main" id="{C3A00E6E-7B6C-4BBC-B79E-78403DF03616}"/>
              </a:ext>
            </a:extLst>
          </p:cNvPr>
          <p:cNvSpPr txBox="1"/>
          <p:nvPr/>
        </p:nvSpPr>
        <p:spPr>
          <a:xfrm>
            <a:off x="583079" y="831742"/>
            <a:ext cx="7977841" cy="3416320"/>
          </a:xfrm>
          <a:prstGeom prst="rect">
            <a:avLst/>
          </a:prstGeom>
          <a:noFill/>
        </p:spPr>
        <p:txBody>
          <a:bodyPr wrap="square">
            <a:spAutoFit/>
          </a:bodyPr>
          <a:lstStyle/>
          <a:p>
            <a:r>
              <a:rPr lang="en-GB" sz="1350" dirty="0">
                <a:solidFill>
                  <a:srgbClr val="2F528F"/>
                </a:solidFill>
                <a:latin typeface="Calibri" panose="020F0502020204030204" pitchFamily="34" charset="0"/>
              </a:rPr>
              <a:t>Top-down direction and planning provides part of the answer for a nimble organization - sometimes the correct decision is to embark on unplanned change.</a:t>
            </a:r>
          </a:p>
          <a:p>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Every project will have some form of benefits statement. </a:t>
            </a:r>
          </a:p>
          <a:p>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Phase G is where the Practitioner provides guidance to the Implementation Project - EA Practitioners should look at the context.</a:t>
            </a:r>
          </a:p>
          <a:p>
            <a:br>
              <a:rPr lang="en-GB" sz="1350" dirty="0">
                <a:solidFill>
                  <a:srgbClr val="2F528F"/>
                </a:solidFill>
                <a:latin typeface="Calibri" panose="020F0502020204030204" pitchFamily="34" charset="0"/>
              </a:rPr>
            </a:br>
            <a:r>
              <a:rPr lang="en-GB" sz="1350" dirty="0">
                <a:solidFill>
                  <a:srgbClr val="2F528F"/>
                </a:solidFill>
                <a:latin typeface="Calibri" panose="020F0502020204030204" pitchFamily="34" charset="0"/>
              </a:rPr>
              <a:t>EAs must focus on project benefits within the superior architecture of Enterprise benefits realization. </a:t>
            </a:r>
            <a:br>
              <a:rPr lang="en-GB" sz="1350" dirty="0">
                <a:solidFill>
                  <a:srgbClr val="2F528F"/>
                </a:solidFill>
                <a:latin typeface="Calibri" panose="020F0502020204030204" pitchFamily="34" charset="0"/>
              </a:rPr>
            </a:br>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When the EA’s organization is in a hurry, they are focused on receiving value through differentiation and experimentation.</a:t>
            </a:r>
            <a:br>
              <a:rPr lang="en-GB" sz="1350" dirty="0">
                <a:solidFill>
                  <a:srgbClr val="2F528F"/>
                </a:solidFill>
                <a:latin typeface="Calibri" panose="020F0502020204030204" pitchFamily="34" charset="0"/>
              </a:rPr>
            </a:br>
            <a:br>
              <a:rPr lang="en-GB" sz="1350" dirty="0">
                <a:solidFill>
                  <a:srgbClr val="2F528F"/>
                </a:solidFill>
                <a:latin typeface="Calibri" panose="020F0502020204030204" pitchFamily="34" charset="0"/>
              </a:rPr>
            </a:br>
            <a:r>
              <a:rPr lang="en-GB" sz="1350" dirty="0">
                <a:solidFill>
                  <a:srgbClr val="2F528F"/>
                </a:solidFill>
                <a:latin typeface="Calibri" panose="020F0502020204030204" pitchFamily="34" charset="0"/>
              </a:rPr>
              <a:t>There will be constant micro-iterations exploring discrete statements of the value realized.</a:t>
            </a:r>
          </a:p>
          <a:p>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In Phase G, the EA is the stakeholders’ agent -  be aware of the danger in this dual role.</a:t>
            </a:r>
          </a:p>
        </p:txBody>
      </p:sp>
      <p:sp>
        <p:nvSpPr>
          <p:cNvPr id="3" name="TextBox 2">
            <a:extLst>
              <a:ext uri="{FF2B5EF4-FFF2-40B4-BE49-F238E27FC236}">
                <a16:creationId xmlns:a16="http://schemas.microsoft.com/office/drawing/2014/main" id="{8B3D3EC9-D2DE-884F-ECF3-0E3DD1374FFB}"/>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
        <p:nvSpPr>
          <p:cNvPr id="9" name="TextBox 8">
            <a:extLst>
              <a:ext uri="{FF2B5EF4-FFF2-40B4-BE49-F238E27FC236}">
                <a16:creationId xmlns:a16="http://schemas.microsoft.com/office/drawing/2014/main" id="{4561E8E4-6436-D728-2F55-CDD8DFAEE6A8}"/>
              </a:ext>
            </a:extLst>
          </p:cNvPr>
          <p:cNvSpPr txBox="1"/>
          <p:nvPr/>
        </p:nvSpPr>
        <p:spPr>
          <a:xfrm>
            <a:off x="111095" y="5455901"/>
            <a:ext cx="8846499" cy="430887"/>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“EAs must focus not on project benefits but on Enterprise benefits realization” has never made sense so changed  the more correct</a:t>
            </a:r>
          </a:p>
          <a:p>
            <a:pPr algn="l"/>
            <a:r>
              <a:rPr lang="en-GB" sz="1100" i="1">
                <a:solidFill>
                  <a:srgbClr val="FF0000"/>
                </a:solidFill>
                <a:latin typeface="Calibri" panose="020F0502020204030204" pitchFamily="34" charset="0"/>
              </a:rPr>
              <a:t>“EAs must focus on project benefits within the superior architecture of Enterprise benefits realization”</a:t>
            </a:r>
            <a:endParaRPr lang="en-GB" sz="1100" i="1">
              <a:solidFill>
                <a:srgbClr val="FF0000"/>
              </a:solidFill>
            </a:endParaRPr>
          </a:p>
        </p:txBody>
      </p:sp>
    </p:spTree>
    <p:extLst>
      <p:ext uri="{BB962C8B-B14F-4D97-AF65-F5344CB8AC3E}">
        <p14:creationId xmlns:p14="http://schemas.microsoft.com/office/powerpoint/2010/main" val="381354927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11095" y="102393"/>
            <a:ext cx="7623880" cy="306668"/>
          </a:xfrm>
        </p:spPr>
        <p:txBody>
          <a:bodyPr>
            <a:noAutofit/>
          </a:bodyPr>
          <a:lstStyle/>
          <a:p>
            <a:r>
              <a:rPr lang="en-GB">
                <a:solidFill>
                  <a:srgbClr val="2F528F"/>
                </a:solidFill>
              </a:rPr>
              <a:t>Course Module Index</a:t>
            </a:r>
          </a:p>
        </p:txBody>
      </p:sp>
      <p:sp>
        <p:nvSpPr>
          <p:cNvPr id="3" name="Footer Placeholder 2">
            <a:extLst>
              <a:ext uri="{FF2B5EF4-FFF2-40B4-BE49-F238E27FC236}">
                <a16:creationId xmlns:a16="http://schemas.microsoft.com/office/drawing/2014/main" id="{9ADC1DFA-5E0E-43E7-A780-AC6630246B5E}"/>
              </a:ext>
            </a:extLst>
          </p:cNvPr>
          <p:cNvSpPr>
            <a:spLocks noGrp="1"/>
          </p:cNvSpPr>
          <p:nvPr>
            <p:ph type="ftr" sz="quarter" idx="10"/>
          </p:nvPr>
        </p:nvSpPr>
        <p:spPr>
          <a:xfrm>
            <a:off x="6993807" y="4855409"/>
            <a:ext cx="688471" cy="273844"/>
          </a:xfrm>
        </p:spPr>
        <p:txBody>
          <a:bodyPr/>
          <a:lstStyle/>
          <a:p>
            <a:r>
              <a:rPr lang="en-GB">
                <a:solidFill>
                  <a:schemeClr val="bg1"/>
                </a:solidFill>
              </a:rPr>
              <a:t>2/37</a:t>
            </a:r>
          </a:p>
        </p:txBody>
      </p:sp>
      <p:sp>
        <p:nvSpPr>
          <p:cNvPr id="2" name="Flowchart: Off-page Connector 5">
            <a:extLst>
              <a:ext uri="{FF2B5EF4-FFF2-40B4-BE49-F238E27FC236}">
                <a16:creationId xmlns:a16="http://schemas.microsoft.com/office/drawing/2014/main" id="{6060F0AF-B9AC-E521-8129-6A2038F8AA87}"/>
              </a:ext>
            </a:extLst>
          </p:cNvPr>
          <p:cNvSpPr/>
          <p:nvPr/>
        </p:nvSpPr>
        <p:spPr>
          <a:xfrm rot="16200000">
            <a:off x="12895" y="1541304"/>
            <a:ext cx="2965268" cy="1893770"/>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6" name="Title 3">
            <a:extLst>
              <a:ext uri="{FF2B5EF4-FFF2-40B4-BE49-F238E27FC236}">
                <a16:creationId xmlns:a16="http://schemas.microsoft.com/office/drawing/2014/main" id="{D356A363-81EC-76C0-670C-2DC4F88D0228}"/>
              </a:ext>
            </a:extLst>
          </p:cNvPr>
          <p:cNvSpPr txBox="1">
            <a:spLocks/>
          </p:cNvSpPr>
          <p:nvPr/>
        </p:nvSpPr>
        <p:spPr>
          <a:xfrm>
            <a:off x="548641" y="1532966"/>
            <a:ext cx="1893771" cy="191044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chemeClr val="bg1"/>
                </a:solidFill>
                <a:latin typeface="+mj-lt"/>
                <a:ea typeface="+mj-ea"/>
                <a:cs typeface="+mj-cs"/>
              </a:rPr>
              <a:t>Course Module Index</a:t>
            </a:r>
          </a:p>
        </p:txBody>
      </p:sp>
      <p:graphicFrame>
        <p:nvGraphicFramePr>
          <p:cNvPr id="7" name="Table 6">
            <a:extLst>
              <a:ext uri="{FF2B5EF4-FFF2-40B4-BE49-F238E27FC236}">
                <a16:creationId xmlns:a16="http://schemas.microsoft.com/office/drawing/2014/main" id="{A6DFE87C-ADF9-41EE-E4FF-8EA4AD89B88E}"/>
              </a:ext>
            </a:extLst>
          </p:cNvPr>
          <p:cNvGraphicFramePr>
            <a:graphicFrameLocks noGrp="1"/>
          </p:cNvGraphicFramePr>
          <p:nvPr/>
        </p:nvGraphicFramePr>
        <p:xfrm>
          <a:off x="3192186" y="640433"/>
          <a:ext cx="4490092" cy="4105000"/>
        </p:xfrm>
        <a:graphic>
          <a:graphicData uri="http://schemas.openxmlformats.org/drawingml/2006/table">
            <a:tbl>
              <a:tblPr firstRow="1" bandRow="1">
                <a:solidFill>
                  <a:schemeClr val="bg1"/>
                </a:solidFill>
                <a:tableStyleId>{7DF18680-E054-41AD-8BC1-D1AEF772440D}</a:tableStyleId>
              </a:tblPr>
              <a:tblGrid>
                <a:gridCol w="414407">
                  <a:extLst>
                    <a:ext uri="{9D8B030D-6E8A-4147-A177-3AD203B41FA5}">
                      <a16:colId xmlns:a16="http://schemas.microsoft.com/office/drawing/2014/main" val="3169063116"/>
                    </a:ext>
                  </a:extLst>
                </a:gridCol>
                <a:gridCol w="3675924">
                  <a:extLst>
                    <a:ext uri="{9D8B030D-6E8A-4147-A177-3AD203B41FA5}">
                      <a16:colId xmlns:a16="http://schemas.microsoft.com/office/drawing/2014/main" val="2094349767"/>
                    </a:ext>
                  </a:extLst>
                </a:gridCol>
                <a:gridCol w="399761">
                  <a:extLst>
                    <a:ext uri="{9D8B030D-6E8A-4147-A177-3AD203B41FA5}">
                      <a16:colId xmlns:a16="http://schemas.microsoft.com/office/drawing/2014/main" val="145428050"/>
                    </a:ext>
                  </a:extLst>
                </a:gridCol>
              </a:tblGrid>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5" name="TextBox 4">
            <a:extLst>
              <a:ext uri="{FF2B5EF4-FFF2-40B4-BE49-F238E27FC236}">
                <a16:creationId xmlns:a16="http://schemas.microsoft.com/office/drawing/2014/main" id="{9D740435-D65A-F190-6D11-C055C0140FF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219306797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33F5F4-61A0-4497-B740-C80C8BE26225}"/>
              </a:ext>
            </a:extLst>
          </p:cNvPr>
          <p:cNvSpPr>
            <a:spLocks noGrp="1"/>
          </p:cNvSpPr>
          <p:nvPr>
            <p:ph type="title"/>
          </p:nvPr>
        </p:nvSpPr>
        <p:spPr>
          <a:xfrm>
            <a:off x="111095" y="102393"/>
            <a:ext cx="7623880" cy="306668"/>
          </a:xfrm>
        </p:spPr>
        <p:txBody>
          <a:bodyPr>
            <a:noAutofit/>
          </a:bodyPr>
          <a:lstStyle/>
          <a:p>
            <a:r>
              <a:rPr lang="en-GB">
                <a:solidFill>
                  <a:srgbClr val="2F528F"/>
                </a:solidFill>
              </a:rPr>
              <a:t>The Realization Phases</a:t>
            </a:r>
          </a:p>
        </p:txBody>
      </p:sp>
      <p:sp>
        <p:nvSpPr>
          <p:cNvPr id="12" name="Footer Placeholder 11">
            <a:extLst>
              <a:ext uri="{FF2B5EF4-FFF2-40B4-BE49-F238E27FC236}">
                <a16:creationId xmlns:a16="http://schemas.microsoft.com/office/drawing/2014/main" id="{A9B5AEA1-78EA-4493-BAE3-039283D36225}"/>
              </a:ext>
            </a:extLst>
          </p:cNvPr>
          <p:cNvSpPr>
            <a:spLocks noGrp="1"/>
          </p:cNvSpPr>
          <p:nvPr>
            <p:ph type="ftr" sz="quarter" idx="10"/>
          </p:nvPr>
        </p:nvSpPr>
        <p:spPr>
          <a:xfrm>
            <a:off x="6993807" y="4855409"/>
            <a:ext cx="688471" cy="273844"/>
          </a:xfrm>
        </p:spPr>
        <p:txBody>
          <a:bodyPr/>
          <a:lstStyle/>
          <a:p>
            <a:r>
              <a:rPr lang="en-GB">
                <a:solidFill>
                  <a:schemeClr val="bg1"/>
                </a:solidFill>
              </a:rPr>
              <a:t>4/37</a:t>
            </a:r>
          </a:p>
        </p:txBody>
      </p:sp>
      <p:pic>
        <p:nvPicPr>
          <p:cNvPr id="7" name="Picture 6">
            <a:extLst>
              <a:ext uri="{FF2B5EF4-FFF2-40B4-BE49-F238E27FC236}">
                <a16:creationId xmlns:a16="http://schemas.microsoft.com/office/drawing/2014/main" id="{8C12C1F0-355D-45EC-8A2A-C00683259C71}"/>
              </a:ext>
            </a:extLst>
          </p:cNvPr>
          <p:cNvPicPr>
            <a:picLocks noChangeAspect="1"/>
          </p:cNvPicPr>
          <p:nvPr/>
        </p:nvPicPr>
        <p:blipFill>
          <a:blip r:embed="rId3"/>
          <a:stretch>
            <a:fillRect/>
          </a:stretch>
        </p:blipFill>
        <p:spPr>
          <a:xfrm>
            <a:off x="6141571" y="882668"/>
            <a:ext cx="2743200" cy="3361438"/>
          </a:xfrm>
          <a:prstGeom prst="rect">
            <a:avLst/>
          </a:prstGeom>
        </p:spPr>
      </p:pic>
      <p:graphicFrame>
        <p:nvGraphicFramePr>
          <p:cNvPr id="6" name="TextBox 2">
            <a:extLst>
              <a:ext uri="{FF2B5EF4-FFF2-40B4-BE49-F238E27FC236}">
                <a16:creationId xmlns:a16="http://schemas.microsoft.com/office/drawing/2014/main" id="{59E0822B-68E3-494E-BF3E-4EE52849C137}"/>
              </a:ext>
            </a:extLst>
          </p:cNvPr>
          <p:cNvGraphicFramePr/>
          <p:nvPr/>
        </p:nvGraphicFramePr>
        <p:xfrm>
          <a:off x="259229" y="1020364"/>
          <a:ext cx="5707213" cy="32237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E22CA720-67A9-C3B3-580D-4A7F0530E15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1924378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33F5F4-61A0-4497-B740-C80C8BE26225}"/>
              </a:ext>
            </a:extLst>
          </p:cNvPr>
          <p:cNvSpPr>
            <a:spLocks noGrp="1"/>
          </p:cNvSpPr>
          <p:nvPr>
            <p:ph type="title"/>
          </p:nvPr>
        </p:nvSpPr>
        <p:spPr>
          <a:xfrm>
            <a:off x="111095" y="102393"/>
            <a:ext cx="7623880" cy="306668"/>
          </a:xfrm>
        </p:spPr>
        <p:txBody>
          <a:bodyPr>
            <a:noAutofit/>
          </a:bodyPr>
          <a:lstStyle/>
          <a:p>
            <a:r>
              <a:rPr lang="en-GB">
                <a:solidFill>
                  <a:srgbClr val="2F528F"/>
                </a:solidFill>
              </a:rPr>
              <a:t>Risk and Security Considerations – 01/03</a:t>
            </a:r>
          </a:p>
        </p:txBody>
      </p:sp>
      <p:sp>
        <p:nvSpPr>
          <p:cNvPr id="2" name="Footer Placeholder 1">
            <a:extLst>
              <a:ext uri="{FF2B5EF4-FFF2-40B4-BE49-F238E27FC236}">
                <a16:creationId xmlns:a16="http://schemas.microsoft.com/office/drawing/2014/main" id="{01074F7D-3989-4D66-9771-629B962E55EA}"/>
              </a:ext>
            </a:extLst>
          </p:cNvPr>
          <p:cNvSpPr>
            <a:spLocks noGrp="1"/>
          </p:cNvSpPr>
          <p:nvPr>
            <p:ph type="ftr" sz="quarter" idx="10"/>
          </p:nvPr>
        </p:nvSpPr>
        <p:spPr>
          <a:xfrm>
            <a:off x="6993807" y="4855409"/>
            <a:ext cx="688471" cy="273844"/>
          </a:xfrm>
        </p:spPr>
        <p:txBody>
          <a:bodyPr/>
          <a:lstStyle/>
          <a:p>
            <a:r>
              <a:rPr lang="en-GB">
                <a:solidFill>
                  <a:schemeClr val="bg1"/>
                </a:solidFill>
              </a:rPr>
              <a:t>5/37</a:t>
            </a:r>
          </a:p>
        </p:txBody>
      </p:sp>
      <p:sp>
        <p:nvSpPr>
          <p:cNvPr id="4" name="Ref">
            <a:extLst>
              <a:ext uri="{FF2B5EF4-FFF2-40B4-BE49-F238E27FC236}">
                <a16:creationId xmlns:a16="http://schemas.microsoft.com/office/drawing/2014/main" id="{D111DC0A-87C6-478E-A73D-5538A714DD18}"/>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24 : §5.6</a:t>
            </a:r>
          </a:p>
        </p:txBody>
      </p:sp>
      <p:sp>
        <p:nvSpPr>
          <p:cNvPr id="7" name="TextBox 6">
            <a:extLst>
              <a:ext uri="{FF2B5EF4-FFF2-40B4-BE49-F238E27FC236}">
                <a16:creationId xmlns:a16="http://schemas.microsoft.com/office/drawing/2014/main" id="{18420E7F-A77D-4CB2-8F80-8D8DB16E3B44}"/>
              </a:ext>
            </a:extLst>
          </p:cNvPr>
          <p:cNvSpPr txBox="1"/>
          <p:nvPr/>
        </p:nvSpPr>
        <p:spPr>
          <a:xfrm>
            <a:off x="136338" y="705666"/>
            <a:ext cx="4664262" cy="346249"/>
          </a:xfrm>
          <a:prstGeom prst="rect">
            <a:avLst/>
          </a:prstGeom>
          <a:noFill/>
        </p:spPr>
        <p:txBody>
          <a:bodyPr wrap="square">
            <a:spAutoFit/>
          </a:bodyPr>
          <a:lstStyle/>
          <a:p>
            <a:r>
              <a:rPr lang="en-GB" sz="1650" b="1">
                <a:solidFill>
                  <a:srgbClr val="2F528F"/>
                </a:solidFill>
              </a:rPr>
              <a:t>Phase E – Opportunities and Solutions</a:t>
            </a:r>
          </a:p>
        </p:txBody>
      </p:sp>
      <p:graphicFrame>
        <p:nvGraphicFramePr>
          <p:cNvPr id="8" name="TextBox 2">
            <a:extLst>
              <a:ext uri="{FF2B5EF4-FFF2-40B4-BE49-F238E27FC236}">
                <a16:creationId xmlns:a16="http://schemas.microsoft.com/office/drawing/2014/main" id="{455D84EC-DA6C-48EF-B3A6-DB4DCE6E77B7}"/>
              </a:ext>
            </a:extLst>
          </p:cNvPr>
          <p:cNvGraphicFramePr/>
          <p:nvPr/>
        </p:nvGraphicFramePr>
        <p:xfrm>
          <a:off x="1173618" y="1650344"/>
          <a:ext cx="7368932" cy="2388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8075802-BC7E-05BE-74C6-F543FE2A587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108347398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ACD3A8-ABD1-4DBC-A537-B3B3C37E6384}"/>
              </a:ext>
            </a:extLst>
          </p:cNvPr>
          <p:cNvSpPr>
            <a:spLocks noGrp="1"/>
          </p:cNvSpPr>
          <p:nvPr>
            <p:ph type="title"/>
          </p:nvPr>
        </p:nvSpPr>
        <p:spPr>
          <a:xfrm>
            <a:off x="111095" y="102393"/>
            <a:ext cx="7623880" cy="306668"/>
          </a:xfrm>
        </p:spPr>
        <p:txBody>
          <a:bodyPr>
            <a:noAutofit/>
          </a:bodyPr>
          <a:lstStyle/>
          <a:p>
            <a:r>
              <a:rPr lang="en-GB">
                <a:solidFill>
                  <a:srgbClr val="2F528F"/>
                </a:solidFill>
              </a:rPr>
              <a:t>Risk and Security Considerations – 02/03</a:t>
            </a:r>
          </a:p>
        </p:txBody>
      </p:sp>
      <p:sp>
        <p:nvSpPr>
          <p:cNvPr id="3" name="Footer Placeholder 2">
            <a:extLst>
              <a:ext uri="{FF2B5EF4-FFF2-40B4-BE49-F238E27FC236}">
                <a16:creationId xmlns:a16="http://schemas.microsoft.com/office/drawing/2014/main" id="{1A592532-1D2A-424E-A86A-4B41F9D778F5}"/>
              </a:ext>
            </a:extLst>
          </p:cNvPr>
          <p:cNvSpPr>
            <a:spLocks noGrp="1"/>
          </p:cNvSpPr>
          <p:nvPr>
            <p:ph type="ftr" sz="quarter" idx="10"/>
          </p:nvPr>
        </p:nvSpPr>
        <p:spPr>
          <a:xfrm>
            <a:off x="6993807" y="4855409"/>
            <a:ext cx="688471" cy="273844"/>
          </a:xfrm>
        </p:spPr>
        <p:txBody>
          <a:bodyPr/>
          <a:lstStyle/>
          <a:p>
            <a:r>
              <a:rPr lang="en-GB">
                <a:solidFill>
                  <a:schemeClr val="bg1"/>
                </a:solidFill>
              </a:rPr>
              <a:t>6/37</a:t>
            </a:r>
          </a:p>
        </p:txBody>
      </p:sp>
      <p:sp>
        <p:nvSpPr>
          <p:cNvPr id="4" name="Ref">
            <a:extLst>
              <a:ext uri="{FF2B5EF4-FFF2-40B4-BE49-F238E27FC236}">
                <a16:creationId xmlns:a16="http://schemas.microsoft.com/office/drawing/2014/main" id="{59AD3F03-9883-43BB-B3FA-1CF12D93BAC7}"/>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25 : §5.7</a:t>
            </a:r>
          </a:p>
        </p:txBody>
      </p:sp>
      <p:sp>
        <p:nvSpPr>
          <p:cNvPr id="7" name="TextBox 6">
            <a:extLst>
              <a:ext uri="{FF2B5EF4-FFF2-40B4-BE49-F238E27FC236}">
                <a16:creationId xmlns:a16="http://schemas.microsoft.com/office/drawing/2014/main" id="{05EC2DD8-6F8B-4AD6-96C5-0296800F2769}"/>
              </a:ext>
            </a:extLst>
          </p:cNvPr>
          <p:cNvSpPr txBox="1"/>
          <p:nvPr/>
        </p:nvSpPr>
        <p:spPr>
          <a:xfrm>
            <a:off x="136338" y="705666"/>
            <a:ext cx="4664262" cy="346249"/>
          </a:xfrm>
          <a:prstGeom prst="rect">
            <a:avLst/>
          </a:prstGeom>
          <a:noFill/>
        </p:spPr>
        <p:txBody>
          <a:bodyPr wrap="square">
            <a:spAutoFit/>
          </a:bodyPr>
          <a:lstStyle/>
          <a:p>
            <a:r>
              <a:rPr lang="en-GB" sz="1650" b="1">
                <a:solidFill>
                  <a:srgbClr val="2F528F"/>
                </a:solidFill>
              </a:rPr>
              <a:t>Phase E, F &amp; G</a:t>
            </a:r>
          </a:p>
        </p:txBody>
      </p:sp>
      <p:graphicFrame>
        <p:nvGraphicFramePr>
          <p:cNvPr id="9" name="TextBox 2">
            <a:extLst>
              <a:ext uri="{FF2B5EF4-FFF2-40B4-BE49-F238E27FC236}">
                <a16:creationId xmlns:a16="http://schemas.microsoft.com/office/drawing/2014/main" id="{E1D4D85D-EED1-4721-874B-6AE8CA161503}"/>
              </a:ext>
            </a:extLst>
          </p:cNvPr>
          <p:cNvGraphicFramePr/>
          <p:nvPr>
            <p:extLst>
              <p:ext uri="{D42A27DB-BD31-4B8C-83A1-F6EECF244321}">
                <p14:modId xmlns:p14="http://schemas.microsoft.com/office/powerpoint/2010/main" val="65959563"/>
              </p:ext>
            </p:extLst>
          </p:nvPr>
        </p:nvGraphicFramePr>
        <p:xfrm>
          <a:off x="832365" y="1243585"/>
          <a:ext cx="7623880" cy="3479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C7FDF263-5C3D-5AA2-CFB9-38FDE41E1B1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
        <p:nvSpPr>
          <p:cNvPr id="6" name="TextBox 5">
            <a:extLst>
              <a:ext uri="{FF2B5EF4-FFF2-40B4-BE49-F238E27FC236}">
                <a16:creationId xmlns:a16="http://schemas.microsoft.com/office/drawing/2014/main" id="{EB1A606A-E7C8-01A7-0DE4-AB5B9C5DAB8A}"/>
              </a:ext>
            </a:extLst>
          </p:cNvPr>
          <p:cNvSpPr txBox="1"/>
          <p:nvPr/>
        </p:nvSpPr>
        <p:spPr>
          <a:xfrm>
            <a:off x="1733550" y="5426624"/>
            <a:ext cx="3469219" cy="261610"/>
          </a:xfrm>
          <a:prstGeom prst="rect">
            <a:avLst/>
          </a:prstGeom>
          <a:noFill/>
        </p:spPr>
        <p:txBody>
          <a:bodyPr wrap="none" rtlCol="0">
            <a:spAutoFit/>
          </a:bodyPr>
          <a:lstStyle/>
          <a:p>
            <a:pPr algn="l"/>
            <a:r>
              <a:rPr lang="en-GB" sz="1100" i="1">
                <a:solidFill>
                  <a:srgbClr val="FF0000"/>
                </a:solidFill>
              </a:rPr>
              <a:t>Top line should say Phases E, F &amp; G – so I have changed it.</a:t>
            </a:r>
          </a:p>
        </p:txBody>
      </p:sp>
    </p:spTree>
    <p:extLst>
      <p:ext uri="{BB962C8B-B14F-4D97-AF65-F5344CB8AC3E}">
        <p14:creationId xmlns:p14="http://schemas.microsoft.com/office/powerpoint/2010/main" val="29047031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5A6F2E-EE4B-49C0-9267-2D53DD4A622B}"/>
              </a:ext>
            </a:extLst>
          </p:cNvPr>
          <p:cNvSpPr>
            <a:spLocks noGrp="1"/>
          </p:cNvSpPr>
          <p:nvPr>
            <p:ph type="title"/>
          </p:nvPr>
        </p:nvSpPr>
        <p:spPr>
          <a:xfrm>
            <a:off x="111095" y="102393"/>
            <a:ext cx="7623880" cy="306668"/>
          </a:xfrm>
        </p:spPr>
        <p:txBody>
          <a:bodyPr>
            <a:noAutofit/>
          </a:bodyPr>
          <a:lstStyle/>
          <a:p>
            <a:r>
              <a:rPr lang="en-GB">
                <a:solidFill>
                  <a:srgbClr val="2F528F"/>
                </a:solidFill>
              </a:rPr>
              <a:t>Risk and Security Considerations – 03/03</a:t>
            </a:r>
          </a:p>
        </p:txBody>
      </p:sp>
      <p:sp>
        <p:nvSpPr>
          <p:cNvPr id="10" name="Footer Placeholder 9">
            <a:extLst>
              <a:ext uri="{FF2B5EF4-FFF2-40B4-BE49-F238E27FC236}">
                <a16:creationId xmlns:a16="http://schemas.microsoft.com/office/drawing/2014/main" id="{09833D91-C38C-4605-BEEA-94DF7D962DC9}"/>
              </a:ext>
            </a:extLst>
          </p:cNvPr>
          <p:cNvSpPr>
            <a:spLocks noGrp="1"/>
          </p:cNvSpPr>
          <p:nvPr>
            <p:ph type="ftr" sz="quarter" idx="10"/>
          </p:nvPr>
        </p:nvSpPr>
        <p:spPr>
          <a:xfrm>
            <a:off x="6993807" y="4855409"/>
            <a:ext cx="688471" cy="273844"/>
          </a:xfrm>
        </p:spPr>
        <p:txBody>
          <a:bodyPr/>
          <a:lstStyle/>
          <a:p>
            <a:r>
              <a:rPr lang="en-GB">
                <a:solidFill>
                  <a:schemeClr val="bg1"/>
                </a:solidFill>
              </a:rPr>
              <a:t>7/37</a:t>
            </a:r>
          </a:p>
        </p:txBody>
      </p:sp>
      <p:sp>
        <p:nvSpPr>
          <p:cNvPr id="4" name="Ref">
            <a:extLst>
              <a:ext uri="{FF2B5EF4-FFF2-40B4-BE49-F238E27FC236}">
                <a16:creationId xmlns:a16="http://schemas.microsoft.com/office/drawing/2014/main" id="{49A9D805-8FDA-4633-9209-D19A98449E5B}"/>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25 : §5.8</a:t>
            </a:r>
          </a:p>
        </p:txBody>
      </p:sp>
      <p:sp>
        <p:nvSpPr>
          <p:cNvPr id="7" name="TextBox 6">
            <a:extLst>
              <a:ext uri="{FF2B5EF4-FFF2-40B4-BE49-F238E27FC236}">
                <a16:creationId xmlns:a16="http://schemas.microsoft.com/office/drawing/2014/main" id="{E01AF688-F46F-4FEC-9045-192B3D2C3974}"/>
              </a:ext>
            </a:extLst>
          </p:cNvPr>
          <p:cNvSpPr txBox="1"/>
          <p:nvPr/>
        </p:nvSpPr>
        <p:spPr>
          <a:xfrm>
            <a:off x="136337" y="705666"/>
            <a:ext cx="5180245" cy="346249"/>
          </a:xfrm>
          <a:prstGeom prst="rect">
            <a:avLst/>
          </a:prstGeom>
          <a:noFill/>
        </p:spPr>
        <p:txBody>
          <a:bodyPr wrap="square">
            <a:spAutoFit/>
          </a:bodyPr>
          <a:lstStyle/>
          <a:p>
            <a:r>
              <a:rPr lang="en-GB" sz="1650" b="1">
                <a:solidFill>
                  <a:srgbClr val="2F528F"/>
                </a:solidFill>
              </a:rPr>
              <a:t>Phase  E, F &amp; G</a:t>
            </a:r>
          </a:p>
        </p:txBody>
      </p:sp>
      <p:graphicFrame>
        <p:nvGraphicFramePr>
          <p:cNvPr id="8" name="TextBox 2">
            <a:extLst>
              <a:ext uri="{FF2B5EF4-FFF2-40B4-BE49-F238E27FC236}">
                <a16:creationId xmlns:a16="http://schemas.microsoft.com/office/drawing/2014/main" id="{B43CA0D2-9ABD-4364-B60D-9071F2F1718C}"/>
              </a:ext>
            </a:extLst>
          </p:cNvPr>
          <p:cNvGraphicFramePr/>
          <p:nvPr>
            <p:extLst>
              <p:ext uri="{D42A27DB-BD31-4B8C-83A1-F6EECF244321}">
                <p14:modId xmlns:p14="http://schemas.microsoft.com/office/powerpoint/2010/main" val="157868015"/>
              </p:ext>
            </p:extLst>
          </p:nvPr>
        </p:nvGraphicFramePr>
        <p:xfrm>
          <a:off x="902195" y="1214581"/>
          <a:ext cx="6894766" cy="3112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EE795F6C-641C-50D5-B582-10FF98C0FB8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
        <p:nvSpPr>
          <p:cNvPr id="3" name="TextBox 2">
            <a:extLst>
              <a:ext uri="{FF2B5EF4-FFF2-40B4-BE49-F238E27FC236}">
                <a16:creationId xmlns:a16="http://schemas.microsoft.com/office/drawing/2014/main" id="{B52DA093-CE7F-4E4E-C9D3-36E5451E9E27}"/>
              </a:ext>
            </a:extLst>
          </p:cNvPr>
          <p:cNvSpPr txBox="1"/>
          <p:nvPr/>
        </p:nvSpPr>
        <p:spPr>
          <a:xfrm>
            <a:off x="1733550" y="5426624"/>
            <a:ext cx="3469219" cy="261610"/>
          </a:xfrm>
          <a:prstGeom prst="rect">
            <a:avLst/>
          </a:prstGeom>
          <a:noFill/>
        </p:spPr>
        <p:txBody>
          <a:bodyPr wrap="none" rtlCol="0">
            <a:spAutoFit/>
          </a:bodyPr>
          <a:lstStyle/>
          <a:p>
            <a:pPr algn="l"/>
            <a:r>
              <a:rPr lang="en-GB" sz="1100" i="1">
                <a:solidFill>
                  <a:srgbClr val="FF0000"/>
                </a:solidFill>
              </a:rPr>
              <a:t>Top line should say Phases E, F &amp; G – so I have changed it.</a:t>
            </a:r>
          </a:p>
        </p:txBody>
      </p:sp>
    </p:spTree>
    <p:extLst>
      <p:ext uri="{BB962C8B-B14F-4D97-AF65-F5344CB8AC3E}">
        <p14:creationId xmlns:p14="http://schemas.microsoft.com/office/powerpoint/2010/main" val="57646597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0405E-11E9-4115-B404-E354F0A7E83B}"/>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01/13</a:t>
            </a:r>
          </a:p>
        </p:txBody>
      </p:sp>
      <p:sp>
        <p:nvSpPr>
          <p:cNvPr id="3" name="Footer Placeholder 2">
            <a:extLst>
              <a:ext uri="{FF2B5EF4-FFF2-40B4-BE49-F238E27FC236}">
                <a16:creationId xmlns:a16="http://schemas.microsoft.com/office/drawing/2014/main" id="{B7B9EAFB-DA0C-4686-9CD0-A8B8D78453A0}"/>
              </a:ext>
            </a:extLst>
          </p:cNvPr>
          <p:cNvSpPr>
            <a:spLocks noGrp="1"/>
          </p:cNvSpPr>
          <p:nvPr>
            <p:ph type="ftr" sz="quarter" idx="10"/>
          </p:nvPr>
        </p:nvSpPr>
        <p:spPr>
          <a:xfrm>
            <a:off x="6993807" y="4855409"/>
            <a:ext cx="688471" cy="273844"/>
          </a:xfrm>
        </p:spPr>
        <p:txBody>
          <a:bodyPr/>
          <a:lstStyle/>
          <a:p>
            <a:r>
              <a:rPr lang="en-GB">
                <a:solidFill>
                  <a:schemeClr val="bg1"/>
                </a:solidFill>
              </a:rPr>
              <a:t>8/37</a:t>
            </a:r>
          </a:p>
        </p:txBody>
      </p:sp>
      <p:pic>
        <p:nvPicPr>
          <p:cNvPr id="7" name="Picture 6">
            <a:extLst>
              <a:ext uri="{FF2B5EF4-FFF2-40B4-BE49-F238E27FC236}">
                <a16:creationId xmlns:a16="http://schemas.microsoft.com/office/drawing/2014/main" id="{515C3914-8CC3-4F4C-B978-BC9D401ABBFF}"/>
              </a:ext>
            </a:extLst>
          </p:cNvPr>
          <p:cNvPicPr>
            <a:picLocks noChangeAspect="1"/>
          </p:cNvPicPr>
          <p:nvPr/>
        </p:nvPicPr>
        <p:blipFill>
          <a:blip r:embed="rId3"/>
          <a:stretch>
            <a:fillRect/>
          </a:stretch>
        </p:blipFill>
        <p:spPr>
          <a:xfrm flipH="1">
            <a:off x="8715893" y="413823"/>
            <a:ext cx="111400" cy="97200"/>
          </a:xfrm>
          <a:prstGeom prst="rect">
            <a:avLst/>
          </a:prstGeom>
        </p:spPr>
      </p:pic>
      <p:sp>
        <p:nvSpPr>
          <p:cNvPr id="8" name="TextBox 7">
            <a:extLst>
              <a:ext uri="{FF2B5EF4-FFF2-40B4-BE49-F238E27FC236}">
                <a16:creationId xmlns:a16="http://schemas.microsoft.com/office/drawing/2014/main" id="{EBDAFC78-0AB0-4E28-97DE-FB77A52EBB4E}"/>
              </a:ext>
            </a:extLst>
          </p:cNvPr>
          <p:cNvSpPr txBox="1"/>
          <p:nvPr/>
        </p:nvSpPr>
        <p:spPr>
          <a:xfrm>
            <a:off x="136337" y="705666"/>
            <a:ext cx="5180245" cy="346249"/>
          </a:xfrm>
          <a:prstGeom prst="rect">
            <a:avLst/>
          </a:prstGeom>
          <a:noFill/>
        </p:spPr>
        <p:txBody>
          <a:bodyPr wrap="square">
            <a:spAutoFit/>
          </a:bodyPr>
          <a:lstStyle/>
          <a:p>
            <a:r>
              <a:rPr lang="en-GB" sz="1650" b="1">
                <a:solidFill>
                  <a:srgbClr val="2F528F"/>
                </a:solidFill>
              </a:rPr>
              <a:t>Phase E – Opportunities and Solutions</a:t>
            </a:r>
          </a:p>
        </p:txBody>
      </p:sp>
      <p:graphicFrame>
        <p:nvGraphicFramePr>
          <p:cNvPr id="9" name="TextBox 2">
            <a:extLst>
              <a:ext uri="{FF2B5EF4-FFF2-40B4-BE49-F238E27FC236}">
                <a16:creationId xmlns:a16="http://schemas.microsoft.com/office/drawing/2014/main" id="{5EDF5173-6CD1-4C06-84F4-D961DC9FDD0C}"/>
              </a:ext>
            </a:extLst>
          </p:cNvPr>
          <p:cNvGraphicFramePr/>
          <p:nvPr>
            <p:extLst>
              <p:ext uri="{D42A27DB-BD31-4B8C-83A1-F6EECF244321}">
                <p14:modId xmlns:p14="http://schemas.microsoft.com/office/powerpoint/2010/main" val="2970171365"/>
              </p:ext>
            </p:extLst>
          </p:nvPr>
        </p:nvGraphicFramePr>
        <p:xfrm>
          <a:off x="566778" y="1028831"/>
          <a:ext cx="8018957" cy="35431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D6DBFB49-2A82-F0B4-EAA4-0FB249CC5DE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426800509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8F48-970E-4344-AE9A-AD3E285783F0}"/>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02/13</a:t>
            </a:r>
          </a:p>
        </p:txBody>
      </p:sp>
      <p:sp>
        <p:nvSpPr>
          <p:cNvPr id="3" name="Footer Placeholder 2">
            <a:extLst>
              <a:ext uri="{FF2B5EF4-FFF2-40B4-BE49-F238E27FC236}">
                <a16:creationId xmlns:a16="http://schemas.microsoft.com/office/drawing/2014/main" id="{B4C01E4B-6A20-4BED-BE85-64E2D22ED193}"/>
              </a:ext>
            </a:extLst>
          </p:cNvPr>
          <p:cNvSpPr>
            <a:spLocks noGrp="1"/>
          </p:cNvSpPr>
          <p:nvPr>
            <p:ph type="ftr" sz="quarter" idx="10"/>
          </p:nvPr>
        </p:nvSpPr>
        <p:spPr>
          <a:xfrm>
            <a:off x="6993807" y="4855409"/>
            <a:ext cx="688471" cy="273844"/>
          </a:xfrm>
        </p:spPr>
        <p:txBody>
          <a:bodyPr/>
          <a:lstStyle/>
          <a:p>
            <a:r>
              <a:rPr lang="en-GB">
                <a:solidFill>
                  <a:schemeClr val="bg1"/>
                </a:solidFill>
              </a:rPr>
              <a:t>9/37</a:t>
            </a:r>
          </a:p>
        </p:txBody>
      </p:sp>
      <p:graphicFrame>
        <p:nvGraphicFramePr>
          <p:cNvPr id="4" name="Diagram 3">
            <a:extLst>
              <a:ext uri="{FF2B5EF4-FFF2-40B4-BE49-F238E27FC236}">
                <a16:creationId xmlns:a16="http://schemas.microsoft.com/office/drawing/2014/main" id="{FFF08A92-2EFE-46E6-83C2-4117C17E3936}"/>
              </a:ext>
            </a:extLst>
          </p:cNvPr>
          <p:cNvGraphicFramePr/>
          <p:nvPr>
            <p:extLst>
              <p:ext uri="{D42A27DB-BD31-4B8C-83A1-F6EECF244321}">
                <p14:modId xmlns:p14="http://schemas.microsoft.com/office/powerpoint/2010/main" val="2225334852"/>
              </p:ext>
            </p:extLst>
          </p:nvPr>
        </p:nvGraphicFramePr>
        <p:xfrm>
          <a:off x="2061179" y="4383536"/>
          <a:ext cx="4575778" cy="230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DC34F2F5-C028-4754-8FD7-D8F6979E7EB0}"/>
              </a:ext>
            </a:extLst>
          </p:cNvPr>
          <p:cNvSpPr txBox="1"/>
          <p:nvPr/>
        </p:nvSpPr>
        <p:spPr>
          <a:xfrm>
            <a:off x="136337" y="705666"/>
            <a:ext cx="5180245" cy="346249"/>
          </a:xfrm>
          <a:prstGeom prst="rect">
            <a:avLst/>
          </a:prstGeom>
          <a:noFill/>
        </p:spPr>
        <p:txBody>
          <a:bodyPr wrap="square">
            <a:spAutoFit/>
          </a:bodyPr>
          <a:lstStyle/>
          <a:p>
            <a:r>
              <a:rPr lang="en-GB" sz="1650" b="1">
                <a:solidFill>
                  <a:srgbClr val="2F528F"/>
                </a:solidFill>
              </a:rPr>
              <a:t>Objectives</a:t>
            </a:r>
          </a:p>
        </p:txBody>
      </p:sp>
      <p:graphicFrame>
        <p:nvGraphicFramePr>
          <p:cNvPr id="12" name="TextBox 1">
            <a:extLst>
              <a:ext uri="{FF2B5EF4-FFF2-40B4-BE49-F238E27FC236}">
                <a16:creationId xmlns:a16="http://schemas.microsoft.com/office/drawing/2014/main" id="{08E4262D-1362-473F-A9B6-33A264253DE6}"/>
              </a:ext>
            </a:extLst>
          </p:cNvPr>
          <p:cNvGraphicFramePr/>
          <p:nvPr>
            <p:extLst>
              <p:ext uri="{D42A27DB-BD31-4B8C-83A1-F6EECF244321}">
                <p14:modId xmlns:p14="http://schemas.microsoft.com/office/powerpoint/2010/main" val="3467253373"/>
              </p:ext>
            </p:extLst>
          </p:nvPr>
        </p:nvGraphicFramePr>
        <p:xfrm>
          <a:off x="1278755" y="1212703"/>
          <a:ext cx="6833489" cy="28390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Picture 6">
            <a:extLst>
              <a:ext uri="{FF2B5EF4-FFF2-40B4-BE49-F238E27FC236}">
                <a16:creationId xmlns:a16="http://schemas.microsoft.com/office/drawing/2014/main" id="{27BE7D49-3C10-6F60-1E14-74F35D18CCF1}"/>
              </a:ext>
            </a:extLst>
          </p:cNvPr>
          <p:cNvPicPr>
            <a:picLocks noChangeAspect="1"/>
          </p:cNvPicPr>
          <p:nvPr/>
        </p:nvPicPr>
        <p:blipFill>
          <a:blip r:embed="rId13"/>
          <a:stretch>
            <a:fillRect/>
          </a:stretch>
        </p:blipFill>
        <p:spPr>
          <a:xfrm flipH="1">
            <a:off x="8715373" y="418585"/>
            <a:ext cx="112251" cy="93383"/>
          </a:xfrm>
          <a:prstGeom prst="rect">
            <a:avLst/>
          </a:prstGeom>
        </p:spPr>
      </p:pic>
      <p:sp>
        <p:nvSpPr>
          <p:cNvPr id="6" name="TextBox 5">
            <a:extLst>
              <a:ext uri="{FF2B5EF4-FFF2-40B4-BE49-F238E27FC236}">
                <a16:creationId xmlns:a16="http://schemas.microsoft.com/office/drawing/2014/main" id="{2D8CA12E-A27A-2BD7-0858-4409691E578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158832519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8F48-970E-4344-AE9A-AD3E285783F0}"/>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03/13</a:t>
            </a:r>
          </a:p>
        </p:txBody>
      </p:sp>
      <p:sp>
        <p:nvSpPr>
          <p:cNvPr id="3" name="Footer Placeholder 2">
            <a:extLst>
              <a:ext uri="{FF2B5EF4-FFF2-40B4-BE49-F238E27FC236}">
                <a16:creationId xmlns:a16="http://schemas.microsoft.com/office/drawing/2014/main" id="{B4C01E4B-6A20-4BED-BE85-64E2D22ED193}"/>
              </a:ext>
            </a:extLst>
          </p:cNvPr>
          <p:cNvSpPr>
            <a:spLocks noGrp="1"/>
          </p:cNvSpPr>
          <p:nvPr>
            <p:ph type="ftr" sz="quarter" idx="10"/>
          </p:nvPr>
        </p:nvSpPr>
        <p:spPr>
          <a:xfrm>
            <a:off x="6993807" y="4855409"/>
            <a:ext cx="688471" cy="273844"/>
          </a:xfrm>
        </p:spPr>
        <p:txBody>
          <a:bodyPr/>
          <a:lstStyle/>
          <a:p>
            <a:r>
              <a:rPr lang="en-GB">
                <a:solidFill>
                  <a:schemeClr val="bg1"/>
                </a:solidFill>
              </a:rPr>
              <a:t>10/37</a:t>
            </a:r>
          </a:p>
        </p:txBody>
      </p:sp>
      <p:sp>
        <p:nvSpPr>
          <p:cNvPr id="8" name="TextBox 7">
            <a:extLst>
              <a:ext uri="{FF2B5EF4-FFF2-40B4-BE49-F238E27FC236}">
                <a16:creationId xmlns:a16="http://schemas.microsoft.com/office/drawing/2014/main" id="{F8F3DEAA-8114-44A7-A725-4CC3A2528DC6}"/>
              </a:ext>
            </a:extLst>
          </p:cNvPr>
          <p:cNvSpPr txBox="1"/>
          <p:nvPr/>
        </p:nvSpPr>
        <p:spPr>
          <a:xfrm>
            <a:off x="50244" y="506080"/>
            <a:ext cx="5180245" cy="346249"/>
          </a:xfrm>
          <a:prstGeom prst="rect">
            <a:avLst/>
          </a:prstGeom>
          <a:noFill/>
        </p:spPr>
        <p:txBody>
          <a:bodyPr wrap="square">
            <a:spAutoFit/>
          </a:bodyPr>
          <a:lstStyle/>
          <a:p>
            <a:r>
              <a:rPr lang="en-GB" sz="1650" b="1">
                <a:solidFill>
                  <a:srgbClr val="2F528F"/>
                </a:solidFill>
              </a:rPr>
              <a:t>Approach</a:t>
            </a:r>
          </a:p>
        </p:txBody>
      </p:sp>
      <p:graphicFrame>
        <p:nvGraphicFramePr>
          <p:cNvPr id="12" name="TextBox 1">
            <a:extLst>
              <a:ext uri="{FF2B5EF4-FFF2-40B4-BE49-F238E27FC236}">
                <a16:creationId xmlns:a16="http://schemas.microsoft.com/office/drawing/2014/main" id="{AD11AE34-BBA3-482A-8FFD-72CB47B4C48F}"/>
              </a:ext>
            </a:extLst>
          </p:cNvPr>
          <p:cNvGraphicFramePr/>
          <p:nvPr>
            <p:extLst>
              <p:ext uri="{D42A27DB-BD31-4B8C-83A1-F6EECF244321}">
                <p14:modId xmlns:p14="http://schemas.microsoft.com/office/powerpoint/2010/main" val="3636043716"/>
              </p:ext>
            </p:extLst>
          </p:nvPr>
        </p:nvGraphicFramePr>
        <p:xfrm>
          <a:off x="588189" y="791262"/>
          <a:ext cx="7959045" cy="3665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513A177C-DAD1-4106-9351-BF65C24C0BDE}"/>
              </a:ext>
            </a:extLst>
          </p:cNvPr>
          <p:cNvGraphicFramePr/>
          <p:nvPr/>
        </p:nvGraphicFramePr>
        <p:xfrm>
          <a:off x="1978145" y="4475749"/>
          <a:ext cx="5359897" cy="28518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 name="Picture 6">
            <a:extLst>
              <a:ext uri="{FF2B5EF4-FFF2-40B4-BE49-F238E27FC236}">
                <a16:creationId xmlns:a16="http://schemas.microsoft.com/office/drawing/2014/main" id="{A4114071-7A47-6231-49B2-46D8B65DCC3D}"/>
              </a:ext>
            </a:extLst>
          </p:cNvPr>
          <p:cNvPicPr>
            <a:picLocks noChangeAspect="1"/>
          </p:cNvPicPr>
          <p:nvPr/>
        </p:nvPicPr>
        <p:blipFill>
          <a:blip r:embed="rId13"/>
          <a:stretch>
            <a:fillRect/>
          </a:stretch>
        </p:blipFill>
        <p:spPr>
          <a:xfrm flipH="1">
            <a:off x="8718275" y="417666"/>
            <a:ext cx="113780" cy="97200"/>
          </a:xfrm>
          <a:prstGeom prst="rect">
            <a:avLst/>
          </a:prstGeom>
        </p:spPr>
      </p:pic>
      <p:sp>
        <p:nvSpPr>
          <p:cNvPr id="5" name="TextBox 4">
            <a:extLst>
              <a:ext uri="{FF2B5EF4-FFF2-40B4-BE49-F238E27FC236}">
                <a16:creationId xmlns:a16="http://schemas.microsoft.com/office/drawing/2014/main" id="{8653AA83-450F-F92B-3E68-E4F923594F3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18495073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F2E5A46-237A-F7D4-1670-5970209EAC6D}"/>
              </a:ext>
            </a:extLst>
          </p:cNvPr>
          <p:cNvSpPr/>
          <p:nvPr/>
        </p:nvSpPr>
        <p:spPr>
          <a:xfrm>
            <a:off x="0" y="1595315"/>
            <a:ext cx="9144000" cy="166334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solidFill>
                <a:schemeClr val="bg1">
                  <a:lumMod val="95000"/>
                </a:schemeClr>
              </a:solidFill>
            </a:endParaRPr>
          </a:p>
        </p:txBody>
      </p:sp>
      <p:sp>
        <p:nvSpPr>
          <p:cNvPr id="2" name="Title 1">
            <a:extLst>
              <a:ext uri="{FF2B5EF4-FFF2-40B4-BE49-F238E27FC236}">
                <a16:creationId xmlns:a16="http://schemas.microsoft.com/office/drawing/2014/main" id="{42710CB0-3B21-4DAF-8CF6-68A8CE398352}"/>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04/13</a:t>
            </a:r>
          </a:p>
        </p:txBody>
      </p:sp>
      <p:sp>
        <p:nvSpPr>
          <p:cNvPr id="3" name="Footer Placeholder 2">
            <a:extLst>
              <a:ext uri="{FF2B5EF4-FFF2-40B4-BE49-F238E27FC236}">
                <a16:creationId xmlns:a16="http://schemas.microsoft.com/office/drawing/2014/main" id="{1CA8F077-4588-40F3-BF92-DADA7932CE70}"/>
              </a:ext>
            </a:extLst>
          </p:cNvPr>
          <p:cNvSpPr>
            <a:spLocks noGrp="1"/>
          </p:cNvSpPr>
          <p:nvPr>
            <p:ph type="ftr" sz="quarter" idx="10"/>
          </p:nvPr>
        </p:nvSpPr>
        <p:spPr>
          <a:xfrm>
            <a:off x="6993807" y="4855409"/>
            <a:ext cx="688471" cy="273844"/>
          </a:xfrm>
        </p:spPr>
        <p:txBody>
          <a:bodyPr/>
          <a:lstStyle/>
          <a:p>
            <a:r>
              <a:rPr lang="en-GB">
                <a:solidFill>
                  <a:schemeClr val="bg1"/>
                </a:solidFill>
              </a:rPr>
              <a:t>11/37</a:t>
            </a:r>
          </a:p>
        </p:txBody>
      </p:sp>
      <p:sp>
        <p:nvSpPr>
          <p:cNvPr id="10" name="TextBox 9">
            <a:extLst>
              <a:ext uri="{FF2B5EF4-FFF2-40B4-BE49-F238E27FC236}">
                <a16:creationId xmlns:a16="http://schemas.microsoft.com/office/drawing/2014/main" id="{6CF2BDA3-C0E3-47CF-B9BE-FE3F50352F9D}"/>
              </a:ext>
            </a:extLst>
          </p:cNvPr>
          <p:cNvSpPr txBox="1"/>
          <p:nvPr/>
        </p:nvSpPr>
        <p:spPr>
          <a:xfrm>
            <a:off x="111095" y="601378"/>
            <a:ext cx="5180245" cy="346249"/>
          </a:xfrm>
          <a:prstGeom prst="rect">
            <a:avLst/>
          </a:prstGeom>
          <a:noFill/>
        </p:spPr>
        <p:txBody>
          <a:bodyPr wrap="square">
            <a:spAutoFit/>
          </a:bodyPr>
          <a:lstStyle/>
          <a:p>
            <a:r>
              <a:rPr lang="en-GB" sz="1650" b="1">
                <a:solidFill>
                  <a:srgbClr val="2F528F"/>
                </a:solidFill>
              </a:rPr>
              <a:t>Steps</a:t>
            </a:r>
          </a:p>
        </p:txBody>
      </p:sp>
      <p:sp>
        <p:nvSpPr>
          <p:cNvPr id="11" name="TextBox 10">
            <a:extLst>
              <a:ext uri="{FF2B5EF4-FFF2-40B4-BE49-F238E27FC236}">
                <a16:creationId xmlns:a16="http://schemas.microsoft.com/office/drawing/2014/main" id="{B14B70ED-89F7-4BFD-BA31-AAC974D20613}"/>
              </a:ext>
            </a:extLst>
          </p:cNvPr>
          <p:cNvSpPr txBox="1"/>
          <p:nvPr/>
        </p:nvSpPr>
        <p:spPr>
          <a:xfrm>
            <a:off x="302357" y="954644"/>
            <a:ext cx="8489995" cy="533479"/>
          </a:xfrm>
          <a:prstGeom prst="rect">
            <a:avLst/>
          </a:prstGeom>
          <a:noFill/>
        </p:spPr>
        <p:txBody>
          <a:bodyPr wrap="square">
            <a:spAutoFit/>
          </a:bodyPr>
          <a:lstStyle/>
          <a:p>
            <a:pPr>
              <a:spcBef>
                <a:spcPts val="225"/>
              </a:spcBef>
            </a:pPr>
            <a:r>
              <a:rPr lang="en-GB" sz="1350">
                <a:solidFill>
                  <a:srgbClr val="2F528F"/>
                </a:solidFill>
              </a:rPr>
              <a:t>The TOGAF® Standard includes a generic set of Steps.</a:t>
            </a:r>
          </a:p>
          <a:p>
            <a:pPr>
              <a:spcBef>
                <a:spcPts val="225"/>
              </a:spcBef>
            </a:pPr>
            <a:r>
              <a:rPr lang="en-GB" sz="1350">
                <a:solidFill>
                  <a:srgbClr val="2F528F"/>
                </a:solidFill>
              </a:rPr>
              <a:t>The main benefits of having ‘tick lists’ are threefold:</a:t>
            </a:r>
          </a:p>
        </p:txBody>
      </p:sp>
      <p:grpSp>
        <p:nvGrpSpPr>
          <p:cNvPr id="12" name="Group 11">
            <a:extLst>
              <a:ext uri="{FF2B5EF4-FFF2-40B4-BE49-F238E27FC236}">
                <a16:creationId xmlns:a16="http://schemas.microsoft.com/office/drawing/2014/main" id="{1FDA9A24-E755-9712-3534-17A857DBE936}"/>
              </a:ext>
            </a:extLst>
          </p:cNvPr>
          <p:cNvGrpSpPr/>
          <p:nvPr/>
        </p:nvGrpSpPr>
        <p:grpSpPr>
          <a:xfrm>
            <a:off x="399908" y="1635839"/>
            <a:ext cx="8294891" cy="1622821"/>
            <a:chOff x="5702844" y="660770"/>
            <a:chExt cx="7967306" cy="1333380"/>
          </a:xfrm>
        </p:grpSpPr>
        <p:grpSp>
          <p:nvGrpSpPr>
            <p:cNvPr id="13" name="Group 12">
              <a:extLst>
                <a:ext uri="{FF2B5EF4-FFF2-40B4-BE49-F238E27FC236}">
                  <a16:creationId xmlns:a16="http://schemas.microsoft.com/office/drawing/2014/main" id="{D6A34513-8D36-03F4-EBAD-6A582A3CAA73}"/>
                </a:ext>
              </a:extLst>
            </p:cNvPr>
            <p:cNvGrpSpPr/>
            <p:nvPr/>
          </p:nvGrpSpPr>
          <p:grpSpPr>
            <a:xfrm>
              <a:off x="5702844" y="660770"/>
              <a:ext cx="7967306" cy="434941"/>
              <a:chOff x="5702844" y="660770"/>
              <a:chExt cx="7967306" cy="434941"/>
            </a:xfrm>
          </p:grpSpPr>
          <p:sp>
            <p:nvSpPr>
              <p:cNvPr id="20" name="Rectangle 19" descr="Check List">
                <a:extLst>
                  <a:ext uri="{FF2B5EF4-FFF2-40B4-BE49-F238E27FC236}">
                    <a16:creationId xmlns:a16="http://schemas.microsoft.com/office/drawing/2014/main" id="{B6A41AD8-CF15-C3ED-CCA9-C0DC28FED80C}"/>
                  </a:ext>
                </a:extLst>
              </p:cNvPr>
              <p:cNvSpPr/>
              <p:nvPr/>
            </p:nvSpPr>
            <p:spPr>
              <a:xfrm>
                <a:off x="5702844" y="660770"/>
                <a:ext cx="457200" cy="43494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NL"/>
              </a:p>
            </p:txBody>
          </p:sp>
          <p:sp>
            <p:nvSpPr>
              <p:cNvPr id="21" name="Freeform: Shape 20">
                <a:extLst>
                  <a:ext uri="{FF2B5EF4-FFF2-40B4-BE49-F238E27FC236}">
                    <a16:creationId xmlns:a16="http://schemas.microsoft.com/office/drawing/2014/main" id="{582C0B4E-90AF-2232-A1EC-967A6242909C}"/>
                  </a:ext>
                </a:extLst>
              </p:cNvPr>
              <p:cNvSpPr/>
              <p:nvPr/>
            </p:nvSpPr>
            <p:spPr>
              <a:xfrm>
                <a:off x="6295357" y="660770"/>
                <a:ext cx="7374793" cy="4349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533400">
                  <a:lnSpc>
                    <a:spcPct val="90000"/>
                  </a:lnSpc>
                  <a:spcBef>
                    <a:spcPct val="0"/>
                  </a:spcBef>
                  <a:spcAft>
                    <a:spcPct val="35000"/>
                  </a:spcAft>
                </a:pPr>
                <a:r>
                  <a:rPr lang="en-GB" sz="1200"/>
                  <a:t>1. You can see clearly what must be done and organize resources accordingly.</a:t>
                </a:r>
                <a:endParaRPr lang="en-US" sz="1200"/>
              </a:p>
            </p:txBody>
          </p:sp>
        </p:grpSp>
        <p:grpSp>
          <p:nvGrpSpPr>
            <p:cNvPr id="14" name="Group 13">
              <a:extLst>
                <a:ext uri="{FF2B5EF4-FFF2-40B4-BE49-F238E27FC236}">
                  <a16:creationId xmlns:a16="http://schemas.microsoft.com/office/drawing/2014/main" id="{1DA9D932-A2BF-CFCC-9514-ECF720FEE448}"/>
                </a:ext>
              </a:extLst>
            </p:cNvPr>
            <p:cNvGrpSpPr/>
            <p:nvPr/>
          </p:nvGrpSpPr>
          <p:grpSpPr>
            <a:xfrm>
              <a:off x="5702844" y="1126594"/>
              <a:ext cx="7967306" cy="434941"/>
              <a:chOff x="5702844" y="1406810"/>
              <a:chExt cx="7967306" cy="434941"/>
            </a:xfrm>
          </p:grpSpPr>
          <p:sp>
            <p:nvSpPr>
              <p:cNvPr id="18" name="Rectangle 17" descr="Target">
                <a:extLst>
                  <a:ext uri="{FF2B5EF4-FFF2-40B4-BE49-F238E27FC236}">
                    <a16:creationId xmlns:a16="http://schemas.microsoft.com/office/drawing/2014/main" id="{C9EAB2D1-3F8C-0175-9C14-A70976C67F5F}"/>
                  </a:ext>
                </a:extLst>
              </p:cNvPr>
              <p:cNvSpPr/>
              <p:nvPr/>
            </p:nvSpPr>
            <p:spPr>
              <a:xfrm>
                <a:off x="5702844" y="1406810"/>
                <a:ext cx="457200" cy="43494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NL"/>
              </a:p>
            </p:txBody>
          </p:sp>
          <p:sp>
            <p:nvSpPr>
              <p:cNvPr id="19" name="Freeform: Shape 18">
                <a:extLst>
                  <a:ext uri="{FF2B5EF4-FFF2-40B4-BE49-F238E27FC236}">
                    <a16:creationId xmlns:a16="http://schemas.microsoft.com/office/drawing/2014/main" id="{007EA802-A6EE-2E00-87E1-B8EF4EE74E30}"/>
                  </a:ext>
                </a:extLst>
              </p:cNvPr>
              <p:cNvSpPr/>
              <p:nvPr/>
            </p:nvSpPr>
            <p:spPr>
              <a:xfrm>
                <a:off x="6295357" y="1406811"/>
                <a:ext cx="7374793" cy="4349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533400">
                  <a:lnSpc>
                    <a:spcPct val="90000"/>
                  </a:lnSpc>
                  <a:spcBef>
                    <a:spcPct val="0"/>
                  </a:spcBef>
                  <a:spcAft>
                    <a:spcPct val="35000"/>
                  </a:spcAft>
                </a:pPr>
                <a:r>
                  <a:rPr lang="en-GB" sz="1200"/>
                  <a:t>2. Management is less arduous – there is a clear list of what must be done and to what precision.</a:t>
                </a:r>
                <a:endParaRPr lang="en-US" sz="1200"/>
              </a:p>
            </p:txBody>
          </p:sp>
        </p:grpSp>
        <p:grpSp>
          <p:nvGrpSpPr>
            <p:cNvPr id="15" name="Group 14">
              <a:extLst>
                <a:ext uri="{FF2B5EF4-FFF2-40B4-BE49-F238E27FC236}">
                  <a16:creationId xmlns:a16="http://schemas.microsoft.com/office/drawing/2014/main" id="{927A00CC-B251-4E97-E735-CFA16EB529FB}"/>
                </a:ext>
              </a:extLst>
            </p:cNvPr>
            <p:cNvGrpSpPr/>
            <p:nvPr/>
          </p:nvGrpSpPr>
          <p:grpSpPr>
            <a:xfrm>
              <a:off x="5702844" y="1559209"/>
              <a:ext cx="7967306" cy="434941"/>
              <a:chOff x="5702844" y="1963089"/>
              <a:chExt cx="7967306" cy="434941"/>
            </a:xfrm>
          </p:grpSpPr>
          <p:sp>
            <p:nvSpPr>
              <p:cNvPr id="16" name="Rectangle 15" descr="Map compass">
                <a:extLst>
                  <a:ext uri="{FF2B5EF4-FFF2-40B4-BE49-F238E27FC236}">
                    <a16:creationId xmlns:a16="http://schemas.microsoft.com/office/drawing/2014/main" id="{7491B742-DFBB-F37B-C25B-C22B0EC110C9}"/>
                  </a:ext>
                </a:extLst>
              </p:cNvPr>
              <p:cNvSpPr/>
              <p:nvPr/>
            </p:nvSpPr>
            <p:spPr>
              <a:xfrm>
                <a:off x="5702844" y="1963089"/>
                <a:ext cx="457200" cy="43494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NL"/>
              </a:p>
            </p:txBody>
          </p:sp>
          <p:sp>
            <p:nvSpPr>
              <p:cNvPr id="17" name="Freeform: Shape 16">
                <a:extLst>
                  <a:ext uri="{FF2B5EF4-FFF2-40B4-BE49-F238E27FC236}">
                    <a16:creationId xmlns:a16="http://schemas.microsoft.com/office/drawing/2014/main" id="{94EBAC67-38D8-DE6D-6EC7-788B34D2A4B3}"/>
                  </a:ext>
                </a:extLst>
              </p:cNvPr>
              <p:cNvSpPr/>
              <p:nvPr/>
            </p:nvSpPr>
            <p:spPr>
              <a:xfrm>
                <a:off x="6295357" y="1963089"/>
                <a:ext cx="7374793" cy="4349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533400">
                  <a:lnSpc>
                    <a:spcPct val="90000"/>
                  </a:lnSpc>
                  <a:spcBef>
                    <a:spcPct val="0"/>
                  </a:spcBef>
                  <a:spcAft>
                    <a:spcPct val="35000"/>
                  </a:spcAft>
                </a:pPr>
                <a:r>
                  <a:rPr lang="en-GB" sz="1200"/>
                  <a:t>3. You clearly know when you have finished.</a:t>
                </a:r>
                <a:endParaRPr lang="en-US" sz="1200"/>
              </a:p>
            </p:txBody>
          </p:sp>
        </p:grpSp>
      </p:grpSp>
      <p:sp>
        <p:nvSpPr>
          <p:cNvPr id="22" name="TextBox 21">
            <a:extLst>
              <a:ext uri="{FF2B5EF4-FFF2-40B4-BE49-F238E27FC236}">
                <a16:creationId xmlns:a16="http://schemas.microsoft.com/office/drawing/2014/main" id="{1E350F25-C9B5-95C3-AE84-3DD3ED29617F}"/>
              </a:ext>
            </a:extLst>
          </p:cNvPr>
          <p:cNvSpPr txBox="1"/>
          <p:nvPr/>
        </p:nvSpPr>
        <p:spPr>
          <a:xfrm>
            <a:off x="302357" y="3381905"/>
            <a:ext cx="6505000" cy="1246495"/>
          </a:xfrm>
          <a:prstGeom prst="rect">
            <a:avLst/>
          </a:prstGeom>
          <a:noFill/>
        </p:spPr>
        <p:txBody>
          <a:bodyPr wrap="square">
            <a:spAutoFit/>
          </a:bodyPr>
          <a:lstStyle/>
          <a:p>
            <a:pPr>
              <a:spcAft>
                <a:spcPts val="900"/>
              </a:spcAft>
            </a:pPr>
            <a:r>
              <a:rPr lang="en-GB" sz="1350">
                <a:solidFill>
                  <a:srgbClr val="2F528F"/>
                </a:solidFill>
                <a:latin typeface="Calibri" panose="020F0502020204030204" pitchFamily="34" charset="0"/>
                <a:cs typeface="Calibri" panose="020F0502020204030204" pitchFamily="34" charset="0"/>
              </a:rPr>
              <a:t>Phase E comprises work and effort in terms of synchronising, typically coordinating the efforts of many internal and external stakeholders.</a:t>
            </a:r>
          </a:p>
          <a:p>
            <a:pPr>
              <a:spcAft>
                <a:spcPts val="900"/>
              </a:spcAft>
            </a:pPr>
            <a:r>
              <a:rPr lang="en-GB" sz="1350">
                <a:solidFill>
                  <a:srgbClr val="2F528F"/>
                </a:solidFill>
                <a:latin typeface="Calibri" panose="020F0502020204030204" pitchFamily="34" charset="0"/>
                <a:cs typeface="Calibri" panose="020F0502020204030204" pitchFamily="34" charset="0"/>
              </a:rPr>
              <a:t>The TOGAF® Standard generic set of Steps is in the next slides. Consider these as a template from which to construct the set that is tailored to your specific Architecture cycle.</a:t>
            </a:r>
            <a:endParaRPr lang="en-GB" sz="1350">
              <a:solidFill>
                <a:srgbClr val="2F528F"/>
              </a:solidFill>
            </a:endParaRPr>
          </a:p>
        </p:txBody>
      </p:sp>
      <p:pic>
        <p:nvPicPr>
          <p:cNvPr id="5" name="Picture 6">
            <a:extLst>
              <a:ext uri="{FF2B5EF4-FFF2-40B4-BE49-F238E27FC236}">
                <a16:creationId xmlns:a16="http://schemas.microsoft.com/office/drawing/2014/main" id="{84322AD7-432B-3738-619F-3280CAA9E1C9}"/>
              </a:ext>
            </a:extLst>
          </p:cNvPr>
          <p:cNvPicPr>
            <a:picLocks noChangeAspect="1"/>
          </p:cNvPicPr>
          <p:nvPr/>
        </p:nvPicPr>
        <p:blipFill>
          <a:blip r:embed="rId6"/>
          <a:stretch>
            <a:fillRect/>
          </a:stretch>
        </p:blipFill>
        <p:spPr>
          <a:xfrm flipH="1">
            <a:off x="8715373" y="413823"/>
            <a:ext cx="118351" cy="97200"/>
          </a:xfrm>
          <a:prstGeom prst="rect">
            <a:avLst/>
          </a:prstGeom>
        </p:spPr>
      </p:pic>
      <p:pic>
        <p:nvPicPr>
          <p:cNvPr id="7" name="Afbeelding 6">
            <a:extLst>
              <a:ext uri="{FF2B5EF4-FFF2-40B4-BE49-F238E27FC236}">
                <a16:creationId xmlns:a16="http://schemas.microsoft.com/office/drawing/2014/main" id="{619777E1-4581-4675-B7D6-D7E77D6E9881}"/>
              </a:ext>
            </a:extLst>
          </p:cNvPr>
          <p:cNvPicPr>
            <a:picLocks noChangeAspect="1"/>
          </p:cNvPicPr>
          <p:nvPr/>
        </p:nvPicPr>
        <p:blipFill>
          <a:blip r:embed="rId7">
            <a:duotone>
              <a:schemeClr val="accent5">
                <a:shade val="45000"/>
                <a:satMod val="135000"/>
              </a:schemeClr>
              <a:prstClr val="white"/>
            </a:duotone>
            <a:extLst>
              <a:ext uri="{BEBA8EAE-BF5A-486C-A8C5-ECC9F3942E4B}">
                <a14:imgProps xmlns:a14="http://schemas.microsoft.com/office/drawing/2010/main">
                  <a14:imgLayer r:embed="rId8">
                    <a14:imgEffect>
                      <a14:colorTemperature colorTemp="4700"/>
                    </a14:imgEffect>
                    <a14:imgEffect>
                      <a14:saturation sat="0"/>
                    </a14:imgEffect>
                  </a14:imgLayer>
                </a14:imgProps>
              </a:ext>
            </a:extLst>
          </a:blip>
          <a:stretch>
            <a:fillRect/>
          </a:stretch>
        </p:blipFill>
        <p:spPr>
          <a:xfrm>
            <a:off x="7682278" y="3438285"/>
            <a:ext cx="994194" cy="994194"/>
          </a:xfrm>
          <a:prstGeom prst="rect">
            <a:avLst/>
          </a:prstGeom>
        </p:spPr>
      </p:pic>
      <p:sp>
        <p:nvSpPr>
          <p:cNvPr id="4" name="TextBox 3">
            <a:extLst>
              <a:ext uri="{FF2B5EF4-FFF2-40B4-BE49-F238E27FC236}">
                <a16:creationId xmlns:a16="http://schemas.microsoft.com/office/drawing/2014/main" id="{98D22758-A8F9-AF8B-4452-59CE90E6070A}"/>
              </a:ext>
            </a:extLst>
          </p:cNvPr>
          <p:cNvSpPr txBox="1"/>
          <p:nvPr/>
        </p:nvSpPr>
        <p:spPr>
          <a:xfrm>
            <a:off x="7734975" y="4461905"/>
            <a:ext cx="966931" cy="230832"/>
          </a:xfrm>
          <a:prstGeom prst="rect">
            <a:avLst/>
          </a:prstGeom>
          <a:noFill/>
        </p:spPr>
        <p:txBody>
          <a:bodyPr wrap="none" rtlCol="0">
            <a:spAutoFit/>
          </a:bodyPr>
          <a:lstStyle/>
          <a:p>
            <a:r>
              <a:rPr lang="en-NL" sz="900">
                <a:solidFill>
                  <a:schemeClr val="bg2">
                    <a:lumMod val="75000"/>
                  </a:schemeClr>
                </a:solidFill>
              </a:rPr>
              <a:t>Illustration steps</a:t>
            </a:r>
          </a:p>
        </p:txBody>
      </p:sp>
      <p:sp>
        <p:nvSpPr>
          <p:cNvPr id="8" name="TextBox 7">
            <a:extLst>
              <a:ext uri="{FF2B5EF4-FFF2-40B4-BE49-F238E27FC236}">
                <a16:creationId xmlns:a16="http://schemas.microsoft.com/office/drawing/2014/main" id="{607F1620-49B2-BC2C-C54E-F8ADE12F3B2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58600617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10CB0-3B21-4DAF-8CF6-68A8CE398352}"/>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05/13</a:t>
            </a:r>
          </a:p>
        </p:txBody>
      </p:sp>
      <p:sp>
        <p:nvSpPr>
          <p:cNvPr id="3" name="Footer Placeholder 2">
            <a:extLst>
              <a:ext uri="{FF2B5EF4-FFF2-40B4-BE49-F238E27FC236}">
                <a16:creationId xmlns:a16="http://schemas.microsoft.com/office/drawing/2014/main" id="{1CA8F077-4588-40F3-BF92-DADA7932CE70}"/>
              </a:ext>
            </a:extLst>
          </p:cNvPr>
          <p:cNvSpPr>
            <a:spLocks noGrp="1"/>
          </p:cNvSpPr>
          <p:nvPr>
            <p:ph type="ftr" sz="quarter" idx="10"/>
          </p:nvPr>
        </p:nvSpPr>
        <p:spPr>
          <a:xfrm>
            <a:off x="6993807" y="4855409"/>
            <a:ext cx="688471" cy="273844"/>
          </a:xfrm>
        </p:spPr>
        <p:txBody>
          <a:bodyPr/>
          <a:lstStyle/>
          <a:p>
            <a:r>
              <a:rPr lang="en-GB">
                <a:solidFill>
                  <a:schemeClr val="bg1"/>
                </a:solidFill>
              </a:rPr>
              <a:t>12/37</a:t>
            </a:r>
          </a:p>
        </p:txBody>
      </p:sp>
      <p:grpSp>
        <p:nvGrpSpPr>
          <p:cNvPr id="21" name="Group 20">
            <a:extLst>
              <a:ext uri="{FF2B5EF4-FFF2-40B4-BE49-F238E27FC236}">
                <a16:creationId xmlns:a16="http://schemas.microsoft.com/office/drawing/2014/main" id="{C370112A-CAAB-4A76-B687-D606E9D09252}"/>
              </a:ext>
            </a:extLst>
          </p:cNvPr>
          <p:cNvGrpSpPr/>
          <p:nvPr/>
        </p:nvGrpSpPr>
        <p:grpSpPr>
          <a:xfrm>
            <a:off x="1806039" y="673566"/>
            <a:ext cx="6735912" cy="3576860"/>
            <a:chOff x="400119" y="413337"/>
            <a:chExt cx="7315200" cy="4988253"/>
          </a:xfrm>
        </p:grpSpPr>
        <p:sp>
          <p:nvSpPr>
            <p:cNvPr id="22" name="Rectangle: Rounded Corners 21">
              <a:extLst>
                <a:ext uri="{FF2B5EF4-FFF2-40B4-BE49-F238E27FC236}">
                  <a16:creationId xmlns:a16="http://schemas.microsoft.com/office/drawing/2014/main" id="{E24863F7-E68D-439F-9766-A2AE2C110806}"/>
                </a:ext>
              </a:extLst>
            </p:cNvPr>
            <p:cNvSpPr/>
            <p:nvPr/>
          </p:nvSpPr>
          <p:spPr>
            <a:xfrm>
              <a:off x="4972119" y="413337"/>
              <a:ext cx="2743200" cy="408891"/>
            </a:xfrm>
            <a:prstGeom prst="roundRect">
              <a:avLst/>
            </a:prstGeom>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825">
                  <a:solidFill>
                    <a:srgbClr val="FFFFFF"/>
                  </a:solidFill>
                </a:rPr>
                <a:t>11. </a:t>
              </a:r>
              <a:r>
                <a:rPr lang="en-GB" sz="825">
                  <a:solidFill>
                    <a:srgbClr val="FFFFFF"/>
                  </a:solidFill>
                </a:rPr>
                <a:t>Create Architecture Roadmap &amp; Implementation and Migration Plan</a:t>
              </a:r>
              <a:endParaRPr lang="en-US" sz="825"/>
            </a:p>
          </p:txBody>
        </p:sp>
        <p:sp>
          <p:nvSpPr>
            <p:cNvPr id="23" name="Rectangle: Rounded Corners 22">
              <a:extLst>
                <a:ext uri="{FF2B5EF4-FFF2-40B4-BE49-F238E27FC236}">
                  <a16:creationId xmlns:a16="http://schemas.microsoft.com/office/drawing/2014/main" id="{64030B6B-19C5-425E-96FE-042C5F5D1819}"/>
                </a:ext>
              </a:extLst>
            </p:cNvPr>
            <p:cNvSpPr/>
            <p:nvPr/>
          </p:nvSpPr>
          <p:spPr>
            <a:xfrm>
              <a:off x="4514919" y="871273"/>
              <a:ext cx="32004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10. Identify Transition Architecture</a:t>
              </a:r>
            </a:p>
          </p:txBody>
        </p:sp>
        <p:sp>
          <p:nvSpPr>
            <p:cNvPr id="24" name="Rectangle: Rounded Corners 23">
              <a:extLst>
                <a:ext uri="{FF2B5EF4-FFF2-40B4-BE49-F238E27FC236}">
                  <a16:creationId xmlns:a16="http://schemas.microsoft.com/office/drawing/2014/main" id="{786FB00B-B173-4DAD-B48A-C6CC45B49B23}"/>
                </a:ext>
              </a:extLst>
            </p:cNvPr>
            <p:cNvSpPr/>
            <p:nvPr/>
          </p:nvSpPr>
          <p:spPr>
            <a:xfrm>
              <a:off x="4057719" y="1329209"/>
              <a:ext cx="36576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9. Identify and group major work packages</a:t>
              </a:r>
            </a:p>
          </p:txBody>
        </p:sp>
        <p:sp>
          <p:nvSpPr>
            <p:cNvPr id="25" name="Rectangle: Rounded Corners 24">
              <a:extLst>
                <a:ext uri="{FF2B5EF4-FFF2-40B4-BE49-F238E27FC236}">
                  <a16:creationId xmlns:a16="http://schemas.microsoft.com/office/drawing/2014/main" id="{FCB8D378-8126-45F0-9BF8-89BD4045676C}"/>
                </a:ext>
              </a:extLst>
            </p:cNvPr>
            <p:cNvSpPr/>
            <p:nvPr/>
          </p:nvSpPr>
          <p:spPr>
            <a:xfrm>
              <a:off x="3600519" y="1787145"/>
              <a:ext cx="41148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8. Formulate Implementation &amp; Migration Strategy</a:t>
              </a:r>
            </a:p>
          </p:txBody>
        </p:sp>
        <p:sp>
          <p:nvSpPr>
            <p:cNvPr id="26" name="Rectangle: Rounded Corners 25">
              <a:extLst>
                <a:ext uri="{FF2B5EF4-FFF2-40B4-BE49-F238E27FC236}">
                  <a16:creationId xmlns:a16="http://schemas.microsoft.com/office/drawing/2014/main" id="{58C4AB14-EF1F-4171-A569-5F275C393FB0}"/>
                </a:ext>
              </a:extLst>
            </p:cNvPr>
            <p:cNvSpPr/>
            <p:nvPr/>
          </p:nvSpPr>
          <p:spPr>
            <a:xfrm>
              <a:off x="3143319" y="2245081"/>
              <a:ext cx="45720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7. Confirm readiness and risk for business transformation</a:t>
              </a:r>
            </a:p>
          </p:txBody>
        </p:sp>
        <p:sp>
          <p:nvSpPr>
            <p:cNvPr id="27" name="Rectangle: Rounded Corners 26">
              <a:extLst>
                <a:ext uri="{FF2B5EF4-FFF2-40B4-BE49-F238E27FC236}">
                  <a16:creationId xmlns:a16="http://schemas.microsoft.com/office/drawing/2014/main" id="{5D7627F2-1E8C-4E2E-8B89-40575DA6C9B9}"/>
                </a:ext>
              </a:extLst>
            </p:cNvPr>
            <p:cNvSpPr/>
            <p:nvPr/>
          </p:nvSpPr>
          <p:spPr>
            <a:xfrm>
              <a:off x="2686119" y="2703017"/>
              <a:ext cx="50292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6. Refine and validate dependencies</a:t>
              </a:r>
            </a:p>
          </p:txBody>
        </p:sp>
        <p:sp>
          <p:nvSpPr>
            <p:cNvPr id="28" name="Rectangle: Rounded Corners 27">
              <a:extLst>
                <a:ext uri="{FF2B5EF4-FFF2-40B4-BE49-F238E27FC236}">
                  <a16:creationId xmlns:a16="http://schemas.microsoft.com/office/drawing/2014/main" id="{70A4E91C-962E-44C5-A803-D1181FFB44EA}"/>
                </a:ext>
              </a:extLst>
            </p:cNvPr>
            <p:cNvSpPr/>
            <p:nvPr/>
          </p:nvSpPr>
          <p:spPr>
            <a:xfrm>
              <a:off x="2228919" y="3160953"/>
              <a:ext cx="54864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5. Consolidate and reconcile interoperability requirements</a:t>
              </a:r>
            </a:p>
          </p:txBody>
        </p:sp>
        <p:sp>
          <p:nvSpPr>
            <p:cNvPr id="29" name="Rectangle: Rounded Corners 28">
              <a:extLst>
                <a:ext uri="{FF2B5EF4-FFF2-40B4-BE49-F238E27FC236}">
                  <a16:creationId xmlns:a16="http://schemas.microsoft.com/office/drawing/2014/main" id="{30CC5A8A-0368-47D2-A7FD-C8A6E6609F0B}"/>
                </a:ext>
              </a:extLst>
            </p:cNvPr>
            <p:cNvSpPr/>
            <p:nvPr/>
          </p:nvSpPr>
          <p:spPr>
            <a:xfrm>
              <a:off x="1771719" y="3618889"/>
              <a:ext cx="59436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4. Review consolidated requirements across related business functions</a:t>
              </a:r>
            </a:p>
          </p:txBody>
        </p:sp>
        <p:sp>
          <p:nvSpPr>
            <p:cNvPr id="30" name="Rectangle: Rounded Corners 29">
              <a:extLst>
                <a:ext uri="{FF2B5EF4-FFF2-40B4-BE49-F238E27FC236}">
                  <a16:creationId xmlns:a16="http://schemas.microsoft.com/office/drawing/2014/main" id="{E80E73CF-6C1B-413E-B651-638FDF9AC8D1}"/>
                </a:ext>
              </a:extLst>
            </p:cNvPr>
            <p:cNvSpPr/>
            <p:nvPr/>
          </p:nvSpPr>
          <p:spPr>
            <a:xfrm>
              <a:off x="1314519" y="4076825"/>
              <a:ext cx="64008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3. Review and consolidate Gap Analysis results from Phases B to D</a:t>
              </a:r>
            </a:p>
          </p:txBody>
        </p:sp>
        <p:sp>
          <p:nvSpPr>
            <p:cNvPr id="31" name="Rectangle: Rounded Corners 30">
              <a:extLst>
                <a:ext uri="{FF2B5EF4-FFF2-40B4-BE49-F238E27FC236}">
                  <a16:creationId xmlns:a16="http://schemas.microsoft.com/office/drawing/2014/main" id="{AEF0FD58-82F2-42A5-ACF1-83EA712B67A1}"/>
                </a:ext>
              </a:extLst>
            </p:cNvPr>
            <p:cNvSpPr/>
            <p:nvPr/>
          </p:nvSpPr>
          <p:spPr>
            <a:xfrm>
              <a:off x="857319" y="4534761"/>
              <a:ext cx="68580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2. Determine business constraints for implementation</a:t>
              </a:r>
            </a:p>
          </p:txBody>
        </p:sp>
        <p:sp>
          <p:nvSpPr>
            <p:cNvPr id="32" name="Rectangle: Rounded Corners 31">
              <a:extLst>
                <a:ext uri="{FF2B5EF4-FFF2-40B4-BE49-F238E27FC236}">
                  <a16:creationId xmlns:a16="http://schemas.microsoft.com/office/drawing/2014/main" id="{316BB539-5829-48B9-94E4-570B3D33A996}"/>
                </a:ext>
              </a:extLst>
            </p:cNvPr>
            <p:cNvSpPr/>
            <p:nvPr/>
          </p:nvSpPr>
          <p:spPr>
            <a:xfrm>
              <a:off x="400119" y="4992699"/>
              <a:ext cx="73152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1. Determine corporate change attributes</a:t>
              </a:r>
            </a:p>
          </p:txBody>
        </p:sp>
      </p:grpSp>
      <p:sp>
        <p:nvSpPr>
          <p:cNvPr id="33" name="TextBox 32">
            <a:extLst>
              <a:ext uri="{FF2B5EF4-FFF2-40B4-BE49-F238E27FC236}">
                <a16:creationId xmlns:a16="http://schemas.microsoft.com/office/drawing/2014/main" id="{7A5CB409-CD7B-47BF-961E-E19B9215EB77}"/>
              </a:ext>
            </a:extLst>
          </p:cNvPr>
          <p:cNvSpPr txBox="1"/>
          <p:nvPr/>
        </p:nvSpPr>
        <p:spPr>
          <a:xfrm>
            <a:off x="487372" y="686410"/>
            <a:ext cx="1960946" cy="553998"/>
          </a:xfrm>
          <a:prstGeom prst="rect">
            <a:avLst/>
          </a:prstGeom>
          <a:noFill/>
        </p:spPr>
        <p:txBody>
          <a:bodyPr wrap="square">
            <a:spAutoFit/>
          </a:bodyPr>
          <a:lstStyle/>
          <a:p>
            <a:pPr>
              <a:tabLst>
                <a:tab pos="1682354" algn="l"/>
              </a:tabLst>
            </a:pPr>
            <a:r>
              <a:rPr lang="en-GB" sz="1650" b="1">
                <a:solidFill>
                  <a:srgbClr val="2F528F"/>
                </a:solidFill>
                <a:latin typeface="Calibri" panose="020F0502020204030204" pitchFamily="34" charset="0"/>
                <a:cs typeface="Calibri" panose="020F0502020204030204" pitchFamily="34" charset="0"/>
              </a:rPr>
              <a:t>Phase E</a:t>
            </a:r>
          </a:p>
          <a:p>
            <a:pPr>
              <a:tabLst>
                <a:tab pos="1682354" algn="l"/>
              </a:tabLst>
            </a:pPr>
            <a:r>
              <a:rPr lang="en-GB" sz="1350" b="1">
                <a:solidFill>
                  <a:srgbClr val="2F528F"/>
                </a:solidFill>
                <a:latin typeface="Calibri" panose="020F0502020204030204" pitchFamily="34" charset="0"/>
                <a:cs typeface="Calibri" panose="020F0502020204030204" pitchFamily="34" charset="0"/>
              </a:rPr>
              <a:t>Steps: Classic View	</a:t>
            </a:r>
          </a:p>
        </p:txBody>
      </p:sp>
      <p:sp>
        <p:nvSpPr>
          <p:cNvPr id="34" name="TextBox 33">
            <a:extLst>
              <a:ext uri="{FF2B5EF4-FFF2-40B4-BE49-F238E27FC236}">
                <a16:creationId xmlns:a16="http://schemas.microsoft.com/office/drawing/2014/main" id="{87E4C977-78A9-49E1-A9B1-D2AB1007B0CC}"/>
              </a:ext>
            </a:extLst>
          </p:cNvPr>
          <p:cNvSpPr txBox="1"/>
          <p:nvPr/>
        </p:nvSpPr>
        <p:spPr>
          <a:xfrm>
            <a:off x="487373" y="1336228"/>
            <a:ext cx="2371399" cy="1946687"/>
          </a:xfrm>
          <a:prstGeom prst="rect">
            <a:avLst/>
          </a:prstGeom>
          <a:noFill/>
        </p:spPr>
        <p:txBody>
          <a:bodyPr wrap="square">
            <a:spAutoFit/>
          </a:bodyPr>
          <a:lstStyle/>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Associated with each step is a generic list of tasks.</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This will be adapted as fitting</a:t>
            </a:r>
            <a:br>
              <a:rPr lang="en-GB" sz="1200">
                <a:solidFill>
                  <a:srgbClr val="2F528F"/>
                </a:solidFill>
                <a:latin typeface="Calibri" panose="020F0502020204030204" pitchFamily="34" charset="0"/>
                <a:cs typeface="Calibri" panose="020F0502020204030204" pitchFamily="34" charset="0"/>
              </a:rPr>
            </a:br>
            <a:r>
              <a:rPr lang="en-GB" sz="1200">
                <a:solidFill>
                  <a:srgbClr val="2F528F"/>
                </a:solidFill>
                <a:latin typeface="Calibri" panose="020F0502020204030204" pitchFamily="34" charset="0"/>
                <a:cs typeface="Calibri" panose="020F0502020204030204" pitchFamily="34" charset="0"/>
              </a:rPr>
              <a:t>for each project.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The order is not very Important.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It is important that at the end of the phase there is a </a:t>
            </a:r>
            <a:r>
              <a:rPr lang="en-GB" sz="1200">
                <a:solidFill>
                  <a:srgbClr val="2F528F"/>
                </a:solidFill>
                <a:latin typeface="Calibri" panose="020F0502020204030204" pitchFamily="34" charset="0"/>
                <a:cs typeface="Calibri" panose="020F0502020204030204" pitchFamily="34" charset="0"/>
                <a:sym typeface="Wingdings" panose="05000000000000000000" pitchFamily="2" charset="2"/>
              </a:rPr>
              <a:t> </a:t>
            </a:r>
            <a:r>
              <a:rPr lang="en-GB" sz="1200">
                <a:solidFill>
                  <a:srgbClr val="2F528F"/>
                </a:solidFill>
                <a:latin typeface="Calibri" panose="020F0502020204030204" pitchFamily="34" charset="0"/>
                <a:cs typeface="Calibri" panose="020F0502020204030204" pitchFamily="34" charset="0"/>
              </a:rPr>
              <a:t>in every box [of the adapted list] or a reason why not!</a:t>
            </a:r>
          </a:p>
        </p:txBody>
      </p:sp>
      <p:pic>
        <p:nvPicPr>
          <p:cNvPr id="4" name="Picture 6">
            <a:extLst>
              <a:ext uri="{FF2B5EF4-FFF2-40B4-BE49-F238E27FC236}">
                <a16:creationId xmlns:a16="http://schemas.microsoft.com/office/drawing/2014/main" id="{6283516E-B614-5B37-82CB-153D58FFF7DF}"/>
              </a:ext>
            </a:extLst>
          </p:cNvPr>
          <p:cNvPicPr>
            <a:picLocks noChangeAspect="1"/>
          </p:cNvPicPr>
          <p:nvPr/>
        </p:nvPicPr>
        <p:blipFill>
          <a:blip r:embed="rId3"/>
          <a:stretch>
            <a:fillRect/>
          </a:stretch>
        </p:blipFill>
        <p:spPr>
          <a:xfrm flipH="1">
            <a:off x="8718403" y="413823"/>
            <a:ext cx="108890" cy="97200"/>
          </a:xfrm>
          <a:prstGeom prst="rect">
            <a:avLst/>
          </a:prstGeom>
        </p:spPr>
      </p:pic>
      <p:sp>
        <p:nvSpPr>
          <p:cNvPr id="5" name="TextBox 4">
            <a:extLst>
              <a:ext uri="{FF2B5EF4-FFF2-40B4-BE49-F238E27FC236}">
                <a16:creationId xmlns:a16="http://schemas.microsoft.com/office/drawing/2014/main" id="{CE0C17B1-6180-207B-A182-4BDB7A294F8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555601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2EBD7F-6131-B376-9597-B13F03FAA63F}"/>
              </a:ext>
            </a:extLst>
          </p:cNvPr>
          <p:cNvSpPr/>
          <p:nvPr/>
        </p:nvSpPr>
        <p:spPr>
          <a:xfrm>
            <a:off x="0" y="3946327"/>
            <a:ext cx="9144000" cy="85225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2C4C030A-3272-450C-A98F-E26AC728717E}"/>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Alignment to Organizational Objectives – 03/06</a:t>
            </a:r>
          </a:p>
        </p:txBody>
      </p:sp>
      <p:sp>
        <p:nvSpPr>
          <p:cNvPr id="3" name="Footer Placeholder 2">
            <a:extLst>
              <a:ext uri="{FF2B5EF4-FFF2-40B4-BE49-F238E27FC236}">
                <a16:creationId xmlns:a16="http://schemas.microsoft.com/office/drawing/2014/main" id="{6A762D34-ECA5-4F0F-AAD7-C5DD0431B335}"/>
              </a:ext>
            </a:extLst>
          </p:cNvPr>
          <p:cNvSpPr>
            <a:spLocks noGrp="1"/>
          </p:cNvSpPr>
          <p:nvPr>
            <p:ph type="ftr" sz="quarter" idx="10"/>
          </p:nvPr>
        </p:nvSpPr>
        <p:spPr>
          <a:xfrm>
            <a:off x="6993807" y="4855409"/>
            <a:ext cx="688471" cy="273844"/>
          </a:xfrm>
        </p:spPr>
        <p:txBody>
          <a:bodyPr/>
          <a:lstStyle/>
          <a:p>
            <a:r>
              <a:rPr lang="en-GB"/>
              <a:t>17/24</a:t>
            </a:r>
          </a:p>
        </p:txBody>
      </p:sp>
      <p:sp>
        <p:nvSpPr>
          <p:cNvPr id="4" name="Ref">
            <a:extLst>
              <a:ext uri="{FF2B5EF4-FFF2-40B4-BE49-F238E27FC236}">
                <a16:creationId xmlns:a16="http://schemas.microsoft.com/office/drawing/2014/main" id="{9AEBA07B-81A5-4EED-817D-ADAB2E515512}"/>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Enabling Enterprise Agility : Page 22 : §4.5</a:t>
            </a:r>
          </a:p>
        </p:txBody>
      </p:sp>
      <p:sp>
        <p:nvSpPr>
          <p:cNvPr id="6" name="TextBox 5">
            <a:extLst>
              <a:ext uri="{FF2B5EF4-FFF2-40B4-BE49-F238E27FC236}">
                <a16:creationId xmlns:a16="http://schemas.microsoft.com/office/drawing/2014/main" id="{3999EF9A-C71D-4415-9BB3-805CD851A7ED}"/>
              </a:ext>
            </a:extLst>
          </p:cNvPr>
          <p:cNvSpPr txBox="1"/>
          <p:nvPr/>
        </p:nvSpPr>
        <p:spPr>
          <a:xfrm>
            <a:off x="1299856" y="3930502"/>
            <a:ext cx="6544287" cy="1061829"/>
          </a:xfrm>
          <a:prstGeom prst="rect">
            <a:avLst/>
          </a:prstGeom>
          <a:noFill/>
        </p:spPr>
        <p:txBody>
          <a:bodyPr wrap="square">
            <a:spAutoFit/>
          </a:bodyPr>
          <a:lstStyle/>
          <a:p>
            <a:r>
              <a:rPr lang="en-GB" sz="1050" b="1">
                <a:solidFill>
                  <a:srgbClr val="2F528F"/>
                </a:solidFill>
                <a:latin typeface="Calibri" panose="020F0502020204030204" pitchFamily="34" charset="0"/>
              </a:rPr>
              <a:t>Agile techniques </a:t>
            </a:r>
            <a:r>
              <a:rPr lang="en-GB" sz="1050">
                <a:solidFill>
                  <a:srgbClr val="2F528F"/>
                </a:solidFill>
                <a:latin typeface="Calibri" panose="020F0502020204030204" pitchFamily="34" charset="0"/>
              </a:rPr>
              <a:t>consider that development and delivery work can progress-based on one integrated team across all levels (business, technical, solution, build, and delivery) working in single connected sprints or across the types of boundaries (as shown) that may have separate styles of sprints. </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	</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Each level of planning and delivery may cycle through all of the TOGAF phases from A to G.</a:t>
            </a:r>
          </a:p>
          <a:p>
            <a:endParaRPr lang="en-GB" sz="1050">
              <a:solidFill>
                <a:srgbClr val="2F528F"/>
              </a:solidFill>
              <a:latin typeface="Calibri" panose="020F0502020204030204" pitchFamily="34" charset="0"/>
            </a:endParaRPr>
          </a:p>
        </p:txBody>
      </p:sp>
      <p:pic>
        <p:nvPicPr>
          <p:cNvPr id="2" name="Picture 1">
            <a:extLst>
              <a:ext uri="{FF2B5EF4-FFF2-40B4-BE49-F238E27FC236}">
                <a16:creationId xmlns:a16="http://schemas.microsoft.com/office/drawing/2014/main" id="{722E42D4-3AA0-4F53-9EF6-E0757DD1F1E0}"/>
              </a:ext>
            </a:extLst>
          </p:cNvPr>
          <p:cNvPicPr>
            <a:picLocks noChangeAspect="1"/>
          </p:cNvPicPr>
          <p:nvPr/>
        </p:nvPicPr>
        <p:blipFill rotWithShape="1">
          <a:blip r:embed="rId3"/>
          <a:srcRect b="1899"/>
          <a:stretch/>
        </p:blipFill>
        <p:spPr>
          <a:xfrm>
            <a:off x="2533650" y="558555"/>
            <a:ext cx="6058471" cy="3341725"/>
          </a:xfrm>
          <a:prstGeom prst="rect">
            <a:avLst/>
          </a:prstGeom>
        </p:spPr>
      </p:pic>
      <p:sp>
        <p:nvSpPr>
          <p:cNvPr id="8" name="TextBox 7">
            <a:extLst>
              <a:ext uri="{FF2B5EF4-FFF2-40B4-BE49-F238E27FC236}">
                <a16:creationId xmlns:a16="http://schemas.microsoft.com/office/drawing/2014/main" id="{B2D8BFEB-6E2E-DCF8-0BD9-52FDC7322CC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
        <p:nvSpPr>
          <p:cNvPr id="9" name="TextBox 8">
            <a:extLst>
              <a:ext uri="{FF2B5EF4-FFF2-40B4-BE49-F238E27FC236}">
                <a16:creationId xmlns:a16="http://schemas.microsoft.com/office/drawing/2014/main" id="{9D95A0FE-F099-3368-54FD-C4C9F0850572}"/>
              </a:ext>
            </a:extLst>
          </p:cNvPr>
          <p:cNvSpPr txBox="1"/>
          <p:nvPr/>
        </p:nvSpPr>
        <p:spPr>
          <a:xfrm>
            <a:off x="111095" y="5455901"/>
            <a:ext cx="8846499" cy="430887"/>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 finalised this diagram for the Enabling Enterprise Agility Series Guide and wrote the section on different styles and paces of change – it should be noted that specific agile techniques tend to only work well for small teams and small-scale change</a:t>
            </a:r>
            <a:endParaRPr lang="en-GB" sz="1100" i="1">
              <a:solidFill>
                <a:srgbClr val="FF0000"/>
              </a:solidFill>
            </a:endParaRPr>
          </a:p>
        </p:txBody>
      </p:sp>
      <p:sp>
        <p:nvSpPr>
          <p:cNvPr id="10" name="TextBox 9">
            <a:extLst>
              <a:ext uri="{FF2B5EF4-FFF2-40B4-BE49-F238E27FC236}">
                <a16:creationId xmlns:a16="http://schemas.microsoft.com/office/drawing/2014/main" id="{98F5BDB8-E4DC-A4C4-60ED-51D00DB2D928}"/>
              </a:ext>
            </a:extLst>
          </p:cNvPr>
          <p:cNvSpPr txBox="1"/>
          <p:nvPr/>
        </p:nvSpPr>
        <p:spPr>
          <a:xfrm>
            <a:off x="111094" y="735709"/>
            <a:ext cx="2206655" cy="2970044"/>
          </a:xfrm>
          <a:prstGeom prst="rect">
            <a:avLst/>
          </a:prstGeom>
          <a:noFill/>
        </p:spPr>
        <p:txBody>
          <a:bodyPr wrap="square" rtlCol="0">
            <a:spAutoFit/>
          </a:bodyPr>
          <a:lstStyle/>
          <a:p>
            <a:pPr algn="l"/>
            <a:r>
              <a:rPr lang="en-GB" sz="1100" i="1"/>
              <a:t>Different approaches are relevant for different types of change. </a:t>
            </a:r>
          </a:p>
          <a:p>
            <a:pPr algn="l"/>
            <a:endParaRPr lang="en-GB" sz="1100" i="1"/>
          </a:p>
          <a:p>
            <a:pPr algn="l"/>
            <a:r>
              <a:rPr lang="en-GB" sz="1100" i="1"/>
              <a:t>TOGAF identifies Robust / Agile / Rapid change.</a:t>
            </a:r>
          </a:p>
          <a:p>
            <a:pPr algn="l"/>
            <a:endParaRPr lang="en-GB" sz="1100" i="1"/>
          </a:p>
          <a:p>
            <a:pPr algn="l"/>
            <a:r>
              <a:rPr lang="en-GB" sz="1100" i="1"/>
              <a:t>For more detail on when agile techniques are appropriate – see the Enabling Enterprise Agility Series Guide for the characteristic aspects that identify the most appropriate types of change.</a:t>
            </a:r>
          </a:p>
          <a:p>
            <a:pPr algn="l"/>
            <a:endParaRPr lang="en-GB" sz="1100" i="1"/>
          </a:p>
          <a:p>
            <a:pPr algn="l"/>
            <a:r>
              <a:rPr lang="en-GB" sz="1100" i="1"/>
              <a:t>Agile techniques generally apply for smaller scale change and change teams undertaking discovery lead change.</a:t>
            </a:r>
          </a:p>
        </p:txBody>
      </p:sp>
    </p:spTree>
    <p:extLst>
      <p:ext uri="{BB962C8B-B14F-4D97-AF65-F5344CB8AC3E}">
        <p14:creationId xmlns:p14="http://schemas.microsoft.com/office/powerpoint/2010/main" val="200146847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A4489D-F58F-4D0D-9699-59EB1D71D0E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Gap Analysis Phase E - 01/04</a:t>
            </a:r>
          </a:p>
        </p:txBody>
      </p:sp>
      <p:sp>
        <p:nvSpPr>
          <p:cNvPr id="2" name="Footer Placeholder 1">
            <a:extLst>
              <a:ext uri="{FF2B5EF4-FFF2-40B4-BE49-F238E27FC236}">
                <a16:creationId xmlns:a16="http://schemas.microsoft.com/office/drawing/2014/main" id="{434C8B13-3F07-4D2E-BB6F-74C5DDE90D8C}"/>
              </a:ext>
            </a:extLst>
          </p:cNvPr>
          <p:cNvSpPr>
            <a:spLocks noGrp="1"/>
          </p:cNvSpPr>
          <p:nvPr>
            <p:ph type="ftr" sz="quarter" idx="10"/>
          </p:nvPr>
        </p:nvSpPr>
        <p:spPr>
          <a:xfrm>
            <a:off x="6993807" y="4855409"/>
            <a:ext cx="688471" cy="273844"/>
          </a:xfrm>
        </p:spPr>
        <p:txBody>
          <a:bodyPr/>
          <a:lstStyle/>
          <a:p>
            <a:r>
              <a:rPr lang="en-GB"/>
              <a:t>29/43</a:t>
            </a:r>
          </a:p>
        </p:txBody>
      </p:sp>
      <p:sp>
        <p:nvSpPr>
          <p:cNvPr id="4" name="Ref">
            <a:extLst>
              <a:ext uri="{FF2B5EF4-FFF2-40B4-BE49-F238E27FC236}">
                <a16:creationId xmlns:a16="http://schemas.microsoft.com/office/drawing/2014/main" id="{6A25BF4A-8AD3-489B-97BE-EDB348C3703F}"/>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ADM Techniques : Page 49 : §6</a:t>
            </a:r>
            <a:endParaRPr lang="en-GB" sz="675">
              <a:solidFill>
                <a:schemeClr val="bg1"/>
              </a:solidFill>
              <a:latin typeface="Calibri" panose="020F0502020204030204" pitchFamily="34" charset="0"/>
            </a:endParaRPr>
          </a:p>
        </p:txBody>
      </p:sp>
      <p:pic>
        <p:nvPicPr>
          <p:cNvPr id="3" name="Picture 2">
            <a:extLst>
              <a:ext uri="{FF2B5EF4-FFF2-40B4-BE49-F238E27FC236}">
                <a16:creationId xmlns:a16="http://schemas.microsoft.com/office/drawing/2014/main" id="{0B90ADB4-7869-42E8-9F2D-91CED207EA8C}"/>
              </a:ext>
            </a:extLst>
          </p:cNvPr>
          <p:cNvPicPr>
            <a:picLocks noChangeAspect="1"/>
          </p:cNvPicPr>
          <p:nvPr/>
        </p:nvPicPr>
        <p:blipFill>
          <a:blip r:embed="rId3"/>
          <a:stretch>
            <a:fillRect/>
          </a:stretch>
        </p:blipFill>
        <p:spPr>
          <a:xfrm>
            <a:off x="1289121" y="1869125"/>
            <a:ext cx="5804658" cy="2154235"/>
          </a:xfrm>
          <a:prstGeom prst="rect">
            <a:avLst/>
          </a:prstGeom>
        </p:spPr>
      </p:pic>
      <p:sp>
        <p:nvSpPr>
          <p:cNvPr id="8" name="TextBox 7">
            <a:extLst>
              <a:ext uri="{FF2B5EF4-FFF2-40B4-BE49-F238E27FC236}">
                <a16:creationId xmlns:a16="http://schemas.microsoft.com/office/drawing/2014/main" id="{7848228F-1AED-46C9-975C-80BAC9180FE9}"/>
              </a:ext>
            </a:extLst>
          </p:cNvPr>
          <p:cNvSpPr txBox="1"/>
          <p:nvPr/>
        </p:nvSpPr>
        <p:spPr>
          <a:xfrm>
            <a:off x="657464" y="999394"/>
            <a:ext cx="7679531" cy="692497"/>
          </a:xfrm>
          <a:prstGeom prst="rect">
            <a:avLst/>
          </a:prstGeom>
          <a:noFill/>
        </p:spPr>
        <p:txBody>
          <a:bodyPr wrap="square">
            <a:spAutoFit/>
          </a:bodyPr>
          <a:lstStyle/>
          <a:p>
            <a:pPr marL="214313" indent="-214313">
              <a:buFont typeface="Courier New" panose="02070309020205020404" pitchFamily="49" charset="0"/>
              <a:buChar char="o"/>
            </a:pPr>
            <a:r>
              <a:rPr lang="en-GB" sz="1350">
                <a:solidFill>
                  <a:srgbClr val="2F528F"/>
                </a:solidFill>
                <a:latin typeface="Calibri" panose="020F0502020204030204" pitchFamily="34" charset="0"/>
              </a:rPr>
              <a:t>The working analysis may be conveniently be represented as shown here.</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This is a convenient form when mapping potential [COT] solutions.</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This matrix can be used as a planning tool when creating work packages.</a:t>
            </a:r>
          </a:p>
        </p:txBody>
      </p:sp>
      <p:sp>
        <p:nvSpPr>
          <p:cNvPr id="10" name="TextBox 9">
            <a:extLst>
              <a:ext uri="{FF2B5EF4-FFF2-40B4-BE49-F238E27FC236}">
                <a16:creationId xmlns:a16="http://schemas.microsoft.com/office/drawing/2014/main" id="{5462D8AA-6CE4-46DC-82F0-217F22CE3DE8}"/>
              </a:ext>
            </a:extLst>
          </p:cNvPr>
          <p:cNvSpPr txBox="1"/>
          <p:nvPr/>
        </p:nvSpPr>
        <p:spPr>
          <a:xfrm>
            <a:off x="512684" y="3854345"/>
            <a:ext cx="7965282" cy="692497"/>
          </a:xfrm>
          <a:prstGeom prst="rect">
            <a:avLst/>
          </a:prstGeom>
          <a:noFill/>
        </p:spPr>
        <p:txBody>
          <a:bodyPr wrap="square">
            <a:spAutoFit/>
          </a:bodyPr>
          <a:lstStyle/>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Identified dependencies will drive the creation of projects and migration planning in Phases E and F.</a:t>
            </a:r>
          </a:p>
        </p:txBody>
      </p:sp>
      <p:sp>
        <p:nvSpPr>
          <p:cNvPr id="12" name="TextBox 11">
            <a:extLst>
              <a:ext uri="{FF2B5EF4-FFF2-40B4-BE49-F238E27FC236}">
                <a16:creationId xmlns:a16="http://schemas.microsoft.com/office/drawing/2014/main" id="{C6665257-767B-4589-B4BA-A9440B8E5554}"/>
              </a:ext>
            </a:extLst>
          </p:cNvPr>
          <p:cNvSpPr txBox="1"/>
          <p:nvPr/>
        </p:nvSpPr>
        <p:spPr>
          <a:xfrm>
            <a:off x="503238" y="671195"/>
            <a:ext cx="7411476" cy="323165"/>
          </a:xfrm>
          <a:prstGeom prst="rect">
            <a:avLst/>
          </a:prstGeom>
          <a:noFill/>
        </p:spPr>
        <p:txBody>
          <a:bodyPr wrap="square">
            <a:spAutoFit/>
          </a:bodyPr>
          <a:lstStyle/>
          <a:p>
            <a:r>
              <a:rPr lang="en-GB" sz="1500" b="1"/>
              <a:t>Consolidated Gaps, Solutions, &amp; Dependencies Matrix</a:t>
            </a:r>
          </a:p>
        </p:txBody>
      </p:sp>
      <p:sp>
        <p:nvSpPr>
          <p:cNvPr id="6" name="TextBox 5">
            <a:extLst>
              <a:ext uri="{FF2B5EF4-FFF2-40B4-BE49-F238E27FC236}">
                <a16:creationId xmlns:a16="http://schemas.microsoft.com/office/drawing/2014/main" id="{30EF9E61-F3D9-BB32-4F0B-F4FEA07B6B5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7" name="TextBox 6">
            <a:extLst>
              <a:ext uri="{FF2B5EF4-FFF2-40B4-BE49-F238E27FC236}">
                <a16:creationId xmlns:a16="http://schemas.microsoft.com/office/drawing/2014/main" id="{BE1859B1-775F-B4CA-8621-795CF97CCD8F}"/>
              </a:ext>
            </a:extLst>
          </p:cNvPr>
          <p:cNvSpPr txBox="1"/>
          <p:nvPr/>
        </p:nvSpPr>
        <p:spPr>
          <a:xfrm>
            <a:off x="1092200" y="5454650"/>
            <a:ext cx="2763898" cy="261610"/>
          </a:xfrm>
          <a:prstGeom prst="rect">
            <a:avLst/>
          </a:prstGeom>
          <a:noFill/>
        </p:spPr>
        <p:txBody>
          <a:bodyPr wrap="none" rtlCol="0">
            <a:spAutoFit/>
          </a:bodyPr>
          <a:lstStyle/>
          <a:p>
            <a:pPr algn="l"/>
            <a:r>
              <a:rPr lang="en-GB" sz="1100" i="1">
                <a:solidFill>
                  <a:srgbClr val="FF0000"/>
                </a:solidFill>
              </a:rPr>
              <a:t>Moved to Phase E where it should be located</a:t>
            </a:r>
          </a:p>
        </p:txBody>
      </p:sp>
    </p:spTree>
    <p:extLst>
      <p:ext uri="{BB962C8B-B14F-4D97-AF65-F5344CB8AC3E}">
        <p14:creationId xmlns:p14="http://schemas.microsoft.com/office/powerpoint/2010/main" val="171353811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A4489D-F58F-4D0D-9699-59EB1D71D0E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Gap Analysis Phase E - 02/04</a:t>
            </a:r>
          </a:p>
        </p:txBody>
      </p:sp>
      <p:sp>
        <p:nvSpPr>
          <p:cNvPr id="2" name="Footer Placeholder 1">
            <a:extLst>
              <a:ext uri="{FF2B5EF4-FFF2-40B4-BE49-F238E27FC236}">
                <a16:creationId xmlns:a16="http://schemas.microsoft.com/office/drawing/2014/main" id="{434C8B13-3F07-4D2E-BB6F-74C5DDE90D8C}"/>
              </a:ext>
            </a:extLst>
          </p:cNvPr>
          <p:cNvSpPr>
            <a:spLocks noGrp="1"/>
          </p:cNvSpPr>
          <p:nvPr>
            <p:ph type="ftr" sz="quarter" idx="10"/>
          </p:nvPr>
        </p:nvSpPr>
        <p:spPr>
          <a:xfrm>
            <a:off x="6993807" y="4855409"/>
            <a:ext cx="688471" cy="273844"/>
          </a:xfrm>
        </p:spPr>
        <p:txBody>
          <a:bodyPr/>
          <a:lstStyle/>
          <a:p>
            <a:r>
              <a:rPr lang="en-GB"/>
              <a:t>31/43</a:t>
            </a:r>
          </a:p>
        </p:txBody>
      </p:sp>
      <p:sp>
        <p:nvSpPr>
          <p:cNvPr id="4" name="Ref">
            <a:extLst>
              <a:ext uri="{FF2B5EF4-FFF2-40B4-BE49-F238E27FC236}">
                <a16:creationId xmlns:a16="http://schemas.microsoft.com/office/drawing/2014/main" id="{6A25BF4A-8AD3-489B-97BE-EDB348C3703F}"/>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ADM Techniques : Page 50 : §6</a:t>
            </a:r>
            <a:endParaRPr lang="en-GB" sz="675">
              <a:solidFill>
                <a:schemeClr val="bg1"/>
              </a:solidFill>
              <a:latin typeface="Calibri" panose="020F0502020204030204" pitchFamily="34" charset="0"/>
            </a:endParaRPr>
          </a:p>
        </p:txBody>
      </p:sp>
      <p:sp>
        <p:nvSpPr>
          <p:cNvPr id="3" name="TextBox 11">
            <a:extLst>
              <a:ext uri="{FF2B5EF4-FFF2-40B4-BE49-F238E27FC236}">
                <a16:creationId xmlns:a16="http://schemas.microsoft.com/office/drawing/2014/main" id="{5061AB04-A021-5C96-6C51-9FBDB8AB68CF}"/>
              </a:ext>
            </a:extLst>
          </p:cNvPr>
          <p:cNvSpPr txBox="1"/>
          <p:nvPr/>
        </p:nvSpPr>
        <p:spPr>
          <a:xfrm>
            <a:off x="503238" y="667355"/>
            <a:ext cx="7411476" cy="323165"/>
          </a:xfrm>
          <a:prstGeom prst="rect">
            <a:avLst/>
          </a:prstGeom>
          <a:noFill/>
        </p:spPr>
        <p:txBody>
          <a:bodyPr wrap="square">
            <a:spAutoFit/>
          </a:bodyPr>
          <a:lstStyle/>
          <a:p>
            <a:r>
              <a:rPr lang="en-GB" sz="1500" b="1"/>
              <a:t>Architecture Definition Increments Table</a:t>
            </a:r>
          </a:p>
        </p:txBody>
      </p:sp>
      <p:sp>
        <p:nvSpPr>
          <p:cNvPr id="8" name="TextBox 5">
            <a:extLst>
              <a:ext uri="{FF2B5EF4-FFF2-40B4-BE49-F238E27FC236}">
                <a16:creationId xmlns:a16="http://schemas.microsoft.com/office/drawing/2014/main" id="{FB3421B1-ACF4-6E13-31FD-ED5DE51AA5E9}"/>
              </a:ext>
            </a:extLst>
          </p:cNvPr>
          <p:cNvSpPr txBox="1"/>
          <p:nvPr/>
        </p:nvSpPr>
        <p:spPr>
          <a:xfrm>
            <a:off x="514075" y="971714"/>
            <a:ext cx="5890242" cy="507831"/>
          </a:xfrm>
          <a:prstGeom prst="rect">
            <a:avLst/>
          </a:prstGeom>
          <a:noFill/>
        </p:spPr>
        <p:txBody>
          <a:bodyPr wrap="square">
            <a:spAutoFit/>
          </a:bodyPr>
          <a:lstStyle/>
          <a:p>
            <a:r>
              <a:rPr lang="en-GB" sz="1350"/>
              <a:t>Allows the architect to plan a series of Transition Architectures outlining the status of the Enterprise Architecture at specified times. </a:t>
            </a:r>
            <a:endParaRPr lang="en-GB" sz="1200"/>
          </a:p>
        </p:txBody>
      </p:sp>
      <p:sp>
        <p:nvSpPr>
          <p:cNvPr id="9" name="TextBox 2">
            <a:extLst>
              <a:ext uri="{FF2B5EF4-FFF2-40B4-BE49-F238E27FC236}">
                <a16:creationId xmlns:a16="http://schemas.microsoft.com/office/drawing/2014/main" id="{DD4E268F-100D-A5CF-E665-9000D2BB87E8}"/>
              </a:ext>
            </a:extLst>
          </p:cNvPr>
          <p:cNvSpPr txBox="1"/>
          <p:nvPr/>
        </p:nvSpPr>
        <p:spPr>
          <a:xfrm>
            <a:off x="6885033" y="1879905"/>
            <a:ext cx="1965872" cy="1638910"/>
          </a:xfrm>
          <a:prstGeom prst="rect">
            <a:avLst/>
          </a:prstGeom>
          <a:noFill/>
        </p:spPr>
        <p:txBody>
          <a:bodyPr wrap="square">
            <a:spAutoFit/>
          </a:bodyPr>
          <a:lstStyle/>
          <a:p>
            <a:r>
              <a:rPr lang="en-GB" sz="1350"/>
              <a:t>The Table</a:t>
            </a:r>
            <a:br>
              <a:rPr lang="en-GB" sz="1350"/>
            </a:br>
            <a:endParaRPr lang="en-GB" sz="1350"/>
          </a:p>
          <a:p>
            <a:pPr marL="0" lvl="1">
              <a:buFont typeface="Courier New" panose="02070309020205020404" pitchFamily="49" charset="0"/>
              <a:buChar char="o"/>
            </a:pPr>
            <a:r>
              <a:rPr lang="en-GB" sz="1200"/>
              <a:t> Lists the projects</a:t>
            </a:r>
          </a:p>
          <a:p>
            <a:pPr marL="92075" lvl="1" indent="-92075">
              <a:buFont typeface="Courier New" panose="02070309020205020404" pitchFamily="49" charset="0"/>
              <a:buChar char="o"/>
            </a:pPr>
            <a:r>
              <a:rPr lang="en-GB" sz="1200"/>
              <a:t> Assigns their incremental</a:t>
            </a:r>
            <a:br>
              <a:rPr lang="en-GB" sz="1200"/>
            </a:br>
            <a:r>
              <a:rPr lang="en-GB" sz="1200"/>
              <a:t>deliverables…</a:t>
            </a:r>
            <a:br>
              <a:rPr lang="en-GB" sz="1200"/>
            </a:br>
            <a:r>
              <a:rPr lang="en-GB" sz="1200"/>
              <a:t> </a:t>
            </a:r>
          </a:p>
          <a:p>
            <a:pPr marL="92075"/>
            <a:r>
              <a:rPr lang="en-GB" sz="1200"/>
              <a:t>across the Transition Architectures</a:t>
            </a:r>
            <a:r>
              <a:rPr lang="en-GB" sz="1350"/>
              <a:t>.</a:t>
            </a:r>
          </a:p>
        </p:txBody>
      </p:sp>
      <p:graphicFrame>
        <p:nvGraphicFramePr>
          <p:cNvPr id="10" name="Table 8">
            <a:extLst>
              <a:ext uri="{FF2B5EF4-FFF2-40B4-BE49-F238E27FC236}">
                <a16:creationId xmlns:a16="http://schemas.microsoft.com/office/drawing/2014/main" id="{E49B8BC3-8171-0FC2-7A50-55894E125EC9}"/>
              </a:ext>
            </a:extLst>
          </p:cNvPr>
          <p:cNvGraphicFramePr>
            <a:graphicFrameLocks noGrp="1"/>
          </p:cNvGraphicFramePr>
          <p:nvPr/>
        </p:nvGraphicFramePr>
        <p:xfrm>
          <a:off x="658855" y="1612263"/>
          <a:ext cx="6096000" cy="3104920"/>
        </p:xfrm>
        <a:graphic>
          <a:graphicData uri="http://schemas.openxmlformats.org/drawingml/2006/table">
            <a:tbl>
              <a:tblPr firstRow="1" bandRow="1">
                <a:tableStyleId>{0505E3EF-67EA-436B-97B2-0124C06EBD24}</a:tableStyleId>
              </a:tblPr>
              <a:tblGrid>
                <a:gridCol w="1219200">
                  <a:extLst>
                    <a:ext uri="{9D8B030D-6E8A-4147-A177-3AD203B41FA5}">
                      <a16:colId xmlns:a16="http://schemas.microsoft.com/office/drawing/2014/main" val="3709244217"/>
                    </a:ext>
                  </a:extLst>
                </a:gridCol>
                <a:gridCol w="1219200">
                  <a:extLst>
                    <a:ext uri="{9D8B030D-6E8A-4147-A177-3AD203B41FA5}">
                      <a16:colId xmlns:a16="http://schemas.microsoft.com/office/drawing/2014/main" val="2613589782"/>
                    </a:ext>
                  </a:extLst>
                </a:gridCol>
                <a:gridCol w="1219200">
                  <a:extLst>
                    <a:ext uri="{9D8B030D-6E8A-4147-A177-3AD203B41FA5}">
                      <a16:colId xmlns:a16="http://schemas.microsoft.com/office/drawing/2014/main" val="625753592"/>
                    </a:ext>
                  </a:extLst>
                </a:gridCol>
                <a:gridCol w="1219200">
                  <a:extLst>
                    <a:ext uri="{9D8B030D-6E8A-4147-A177-3AD203B41FA5}">
                      <a16:colId xmlns:a16="http://schemas.microsoft.com/office/drawing/2014/main" val="823609182"/>
                    </a:ext>
                  </a:extLst>
                </a:gridCol>
                <a:gridCol w="1219200">
                  <a:extLst>
                    <a:ext uri="{9D8B030D-6E8A-4147-A177-3AD203B41FA5}">
                      <a16:colId xmlns:a16="http://schemas.microsoft.com/office/drawing/2014/main" val="3927856551"/>
                    </a:ext>
                  </a:extLst>
                </a:gridCol>
              </a:tblGrid>
              <a:tr h="295841">
                <a:tc gridSpan="5">
                  <a:txBody>
                    <a:bodyPr/>
                    <a:lstStyle/>
                    <a:p>
                      <a:pPr algn="ctr"/>
                      <a:r>
                        <a:rPr lang="en-GB"/>
                        <a:t>Architecture Definition – Project Objectives by Increment - Example</a:t>
                      </a:r>
                    </a:p>
                  </a:txBody>
                  <a:tcPr marL="36000" marR="36000" anchor="ctr">
                    <a:solidFill>
                      <a:srgbClr val="C7C5E2"/>
                    </a:solidFill>
                  </a:tcPr>
                </a:tc>
                <a:tc hMerge="1">
                  <a:txBody>
                    <a:bodyPr/>
                    <a:lstStyle/>
                    <a:p>
                      <a:endParaRPr lang="en-GB"/>
                    </a:p>
                  </a:txBody>
                  <a:tcPr>
                    <a:solidFill>
                      <a:srgbClr val="C7C5E2"/>
                    </a:solidFill>
                  </a:tcPr>
                </a:tc>
                <a:tc hMerge="1">
                  <a:txBody>
                    <a:bodyPr/>
                    <a:lstStyle/>
                    <a:p>
                      <a:endParaRPr lang="en-GB"/>
                    </a:p>
                  </a:txBody>
                  <a:tcPr>
                    <a:solidFill>
                      <a:srgbClr val="C7C5E2"/>
                    </a:solidFill>
                  </a:tcPr>
                </a:tc>
                <a:tc hMerge="1">
                  <a:txBody>
                    <a:bodyPr/>
                    <a:lstStyle/>
                    <a:p>
                      <a:endParaRPr lang="en-GB"/>
                    </a:p>
                  </a:txBody>
                  <a:tcPr>
                    <a:solidFill>
                      <a:srgbClr val="C7C5E2"/>
                    </a:solidFill>
                  </a:tcPr>
                </a:tc>
                <a:tc hMerge="1">
                  <a:txBody>
                    <a:bodyPr/>
                    <a:lstStyle/>
                    <a:p>
                      <a:endParaRPr lang="en-GB"/>
                    </a:p>
                  </a:txBody>
                  <a:tcPr>
                    <a:solidFill>
                      <a:srgbClr val="C7C5E2"/>
                    </a:solidFill>
                  </a:tcPr>
                </a:tc>
                <a:extLst>
                  <a:ext uri="{0D108BD9-81ED-4DB2-BD59-A6C34878D82A}">
                    <a16:rowId xmlns:a16="http://schemas.microsoft.com/office/drawing/2014/main" val="993153359"/>
                  </a:ext>
                </a:extLst>
              </a:tr>
              <a:tr h="255350">
                <a:tc rowSpan="2">
                  <a:txBody>
                    <a:bodyPr/>
                    <a:lstStyle/>
                    <a:p>
                      <a:pPr algn="ctr"/>
                      <a:r>
                        <a:rPr lang="en-GB" sz="1200" b="1"/>
                        <a:t>Project</a:t>
                      </a:r>
                    </a:p>
                  </a:txBody>
                  <a:tcPr marL="36000" marR="36000" anchor="ctr"/>
                </a:tc>
                <a:tc>
                  <a:txBody>
                    <a:bodyPr/>
                    <a:lstStyle/>
                    <a:p>
                      <a:r>
                        <a:rPr lang="en-GB" sz="1200" b="1"/>
                        <a:t>April – Year1/2</a:t>
                      </a:r>
                    </a:p>
                  </a:txBody>
                  <a:tcPr marL="36000" marR="36000"/>
                </a:tc>
                <a:tc>
                  <a:txBody>
                    <a:bodyPr/>
                    <a:lstStyle/>
                    <a:p>
                      <a:r>
                        <a:rPr lang="en-GB" sz="1200" b="1"/>
                        <a:t>April – Year 3</a:t>
                      </a:r>
                    </a:p>
                  </a:txBody>
                  <a:tcPr marL="36000" marR="36000"/>
                </a:tc>
                <a:tc>
                  <a:txBody>
                    <a:bodyPr/>
                    <a:lstStyle/>
                    <a:p>
                      <a:r>
                        <a:rPr lang="en-GB" sz="1200" b="1"/>
                        <a:t>April – Year 4</a:t>
                      </a:r>
                    </a:p>
                  </a:txBody>
                  <a:tcPr marL="36000" marR="36000"/>
                </a:tc>
                <a:tc rowSpan="2">
                  <a:txBody>
                    <a:bodyPr/>
                    <a:lstStyle/>
                    <a:p>
                      <a:pPr algn="ctr"/>
                      <a:r>
                        <a:rPr lang="en-GB" sz="1200" b="1"/>
                        <a:t>Comments</a:t>
                      </a:r>
                    </a:p>
                  </a:txBody>
                  <a:tcPr marL="36000" marR="36000" anchor="ctr"/>
                </a:tc>
                <a:extLst>
                  <a:ext uri="{0D108BD9-81ED-4DB2-BD59-A6C34878D82A}">
                    <a16:rowId xmlns:a16="http://schemas.microsoft.com/office/drawing/2014/main" val="1901697459"/>
                  </a:ext>
                </a:extLst>
              </a:tr>
              <a:tr h="787109">
                <a:tc vMerge="1">
                  <a:txBody>
                    <a:bodyPr/>
                    <a:lstStyle/>
                    <a:p>
                      <a:endParaRPr lang="en-GB"/>
                    </a:p>
                  </a:txBody>
                  <a:tcPr>
                    <a:solidFill>
                      <a:srgbClr val="E1E1E1"/>
                    </a:solidFill>
                  </a:tcPr>
                </a:tc>
                <a:tc>
                  <a:txBody>
                    <a:bodyPr/>
                    <a:lstStyle/>
                    <a:p>
                      <a:pPr algn="ctr"/>
                      <a:r>
                        <a:rPr lang="en-GB" sz="1050" b="1"/>
                        <a:t>Transition Architecture 1:</a:t>
                      </a:r>
                      <a:br>
                        <a:rPr lang="en-GB" sz="1050" b="1"/>
                      </a:br>
                      <a:r>
                        <a:rPr lang="en-GB" sz="1050" b="1"/>
                        <a:t>Preparation</a:t>
                      </a:r>
                    </a:p>
                  </a:txBody>
                  <a:tcPr marL="36000" marR="36000" marT="36000" marB="36000">
                    <a:solidFill>
                      <a:srgbClr val="E1E1E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002060"/>
                          </a:solidFill>
                          <a:effectLst/>
                          <a:uLnTx/>
                          <a:uFillTx/>
                          <a:latin typeface="+mn-lt"/>
                          <a:ea typeface="+mn-ea"/>
                          <a:cs typeface="+mn-cs"/>
                        </a:rPr>
                        <a:t>Transition Architecture 2:</a:t>
                      </a:r>
                      <a:br>
                        <a:rPr kumimoji="0" lang="en-GB" sz="1050" b="1" i="0" u="none" strike="noStrike" kern="1200" cap="none" spc="0" normalizeH="0" baseline="0" noProof="0">
                          <a:ln>
                            <a:noFill/>
                          </a:ln>
                          <a:solidFill>
                            <a:srgbClr val="002060"/>
                          </a:solidFill>
                          <a:effectLst/>
                          <a:uLnTx/>
                          <a:uFillTx/>
                          <a:latin typeface="+mn-lt"/>
                          <a:ea typeface="+mn-ea"/>
                          <a:cs typeface="+mn-cs"/>
                        </a:rPr>
                      </a:br>
                      <a:r>
                        <a:rPr kumimoji="0" lang="en-GB" sz="1050" b="1" i="0" u="none" strike="noStrike" kern="1200" cap="none" spc="0" normalizeH="0" baseline="0" noProof="0">
                          <a:ln>
                            <a:noFill/>
                          </a:ln>
                          <a:solidFill>
                            <a:srgbClr val="002060"/>
                          </a:solidFill>
                          <a:effectLst/>
                          <a:uLnTx/>
                          <a:uFillTx/>
                          <a:latin typeface="+mn-lt"/>
                          <a:ea typeface="+mn-ea"/>
                          <a:cs typeface="+mn-cs"/>
                        </a:rPr>
                        <a:t>Initial Operational Capability</a:t>
                      </a:r>
                    </a:p>
                    <a:p>
                      <a:pPr algn="ctr"/>
                      <a:endParaRPr lang="en-GB" sz="1100" b="1"/>
                    </a:p>
                  </a:txBody>
                  <a:tcPr marL="36000" marR="36000" marT="36000" marB="36000">
                    <a:solidFill>
                      <a:srgbClr val="E1E1E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002060"/>
                          </a:solidFill>
                          <a:effectLst/>
                          <a:uLnTx/>
                          <a:uFillTx/>
                          <a:latin typeface="+mn-lt"/>
                          <a:ea typeface="+mn-ea"/>
                          <a:cs typeface="+mn-cs"/>
                        </a:rPr>
                        <a:t>Transition Architecture 1:</a:t>
                      </a:r>
                      <a:br>
                        <a:rPr kumimoji="0" lang="en-GB" sz="1050" b="1" i="0" u="none" strike="noStrike" kern="1200" cap="none" spc="0" normalizeH="0" baseline="0" noProof="0">
                          <a:ln>
                            <a:noFill/>
                          </a:ln>
                          <a:solidFill>
                            <a:srgbClr val="002060"/>
                          </a:solidFill>
                          <a:effectLst/>
                          <a:uLnTx/>
                          <a:uFillTx/>
                          <a:latin typeface="+mn-lt"/>
                          <a:ea typeface="+mn-ea"/>
                          <a:cs typeface="+mn-cs"/>
                        </a:rPr>
                      </a:br>
                      <a:r>
                        <a:rPr kumimoji="0" lang="en-GB" sz="1050" b="1" i="0" u="none" strike="noStrike" kern="1200" cap="none" spc="0" normalizeH="0" baseline="0" noProof="0">
                          <a:ln>
                            <a:noFill/>
                          </a:ln>
                          <a:solidFill>
                            <a:srgbClr val="002060"/>
                          </a:solidFill>
                          <a:effectLst/>
                          <a:uLnTx/>
                          <a:uFillTx/>
                          <a:latin typeface="+mn-lt"/>
                          <a:ea typeface="+mn-ea"/>
                          <a:cs typeface="+mn-cs"/>
                        </a:rPr>
                        <a:t>Benefits</a:t>
                      </a:r>
                    </a:p>
                    <a:p>
                      <a:pPr algn="ctr"/>
                      <a:endParaRPr lang="en-GB" sz="1100" b="1"/>
                    </a:p>
                  </a:txBody>
                  <a:tcPr marL="36000" marR="36000" marT="36000" marB="36000">
                    <a:solidFill>
                      <a:srgbClr val="E1E1E1"/>
                    </a:solidFill>
                  </a:tcPr>
                </a:tc>
                <a:tc vMerge="1">
                  <a:txBody>
                    <a:bodyPr/>
                    <a:lstStyle/>
                    <a:p>
                      <a:endParaRPr lang="en-GB"/>
                    </a:p>
                  </a:txBody>
                  <a:tcPr>
                    <a:solidFill>
                      <a:srgbClr val="E1E1E1"/>
                    </a:solidFill>
                  </a:tcPr>
                </a:tc>
                <a:extLst>
                  <a:ext uri="{0D108BD9-81ED-4DB2-BD59-A6C34878D82A}">
                    <a16:rowId xmlns:a16="http://schemas.microsoft.com/office/drawing/2014/main" val="2154970019"/>
                  </a:ext>
                </a:extLst>
              </a:tr>
              <a:tr h="368162">
                <a:tc>
                  <a:txBody>
                    <a:bodyPr/>
                    <a:lstStyle/>
                    <a:p>
                      <a:r>
                        <a:rPr lang="en-GB" sz="1050"/>
                        <a:t>Enterprise</a:t>
                      </a:r>
                      <a:br>
                        <a:rPr lang="en-GB" sz="1050"/>
                      </a:br>
                      <a:r>
                        <a:rPr lang="en-GB" sz="1050"/>
                        <a:t>e-Services Capability</a:t>
                      </a:r>
                    </a:p>
                  </a:txBody>
                  <a:tcPr marL="36000" marR="36000">
                    <a:solidFill>
                      <a:schemeClr val="bg1"/>
                    </a:solidFill>
                  </a:tcPr>
                </a:tc>
                <a:tc>
                  <a:txBody>
                    <a:bodyPr/>
                    <a:lstStyle/>
                    <a:p>
                      <a:r>
                        <a:rPr lang="en-GB" sz="1050"/>
                        <a:t>Training and Business Process</a:t>
                      </a:r>
                    </a:p>
                  </a:txBody>
                  <a:tcPr marL="36000" marR="36000">
                    <a:solidFill>
                      <a:schemeClr val="bg1"/>
                    </a:solidFill>
                  </a:tcPr>
                </a:tc>
                <a:tc>
                  <a:txBody>
                    <a:bodyPr/>
                    <a:lstStyle/>
                    <a:p>
                      <a:r>
                        <a:rPr lang="en-GB" sz="1050"/>
                        <a:t>E-Licensing Capability</a:t>
                      </a:r>
                    </a:p>
                  </a:txBody>
                  <a:tcPr marL="36000" marR="36000">
                    <a:solidFill>
                      <a:schemeClr val="bg1"/>
                    </a:solidFill>
                  </a:tcPr>
                </a:tc>
                <a:tc>
                  <a:txBody>
                    <a:bodyPr/>
                    <a:lstStyle/>
                    <a:p>
                      <a:r>
                        <a:rPr lang="en-GB" sz="1050"/>
                        <a:t>e-Employment Benefits</a:t>
                      </a:r>
                    </a:p>
                  </a:txBody>
                  <a:tcPr marL="36000" marR="36000">
                    <a:solidFill>
                      <a:schemeClr val="bg1"/>
                    </a:solidFill>
                  </a:tcPr>
                </a:tc>
                <a:tc>
                  <a:txBody>
                    <a:bodyPr/>
                    <a:lstStyle/>
                    <a:p>
                      <a:endParaRPr lang="en-GB" sz="1050"/>
                    </a:p>
                  </a:txBody>
                  <a:tcPr marL="36000" marR="36000">
                    <a:solidFill>
                      <a:schemeClr val="bg1"/>
                    </a:solidFill>
                  </a:tcPr>
                </a:tc>
                <a:extLst>
                  <a:ext uri="{0D108BD9-81ED-4DB2-BD59-A6C34878D82A}">
                    <a16:rowId xmlns:a16="http://schemas.microsoft.com/office/drawing/2014/main" val="3639816334"/>
                  </a:ext>
                </a:extLst>
              </a:tr>
              <a:tr h="255350">
                <a:tc>
                  <a:txBody>
                    <a:bodyPr/>
                    <a:lstStyle/>
                    <a:p>
                      <a:r>
                        <a:rPr lang="en-GB" sz="1050"/>
                        <a:t>IT e-Forms</a:t>
                      </a:r>
                    </a:p>
                  </a:txBody>
                  <a:tcPr marL="36000" marR="36000">
                    <a:solidFill>
                      <a:schemeClr val="bg1"/>
                    </a:solidFill>
                  </a:tcPr>
                </a:tc>
                <a:tc>
                  <a:txBody>
                    <a:bodyPr/>
                    <a:lstStyle/>
                    <a:p>
                      <a:r>
                        <a:rPr lang="en-GB" sz="1050"/>
                        <a:t>Design and Build</a:t>
                      </a:r>
                    </a:p>
                  </a:txBody>
                  <a:tcPr marL="36000" marR="36000">
                    <a:solidFill>
                      <a:schemeClr val="bg1"/>
                    </a:solidFill>
                  </a:tcPr>
                </a:tc>
                <a:tc>
                  <a:txBody>
                    <a:bodyPr/>
                    <a:lstStyle/>
                    <a:p>
                      <a:endParaRPr lang="en-GB" sz="1050"/>
                    </a:p>
                  </a:txBody>
                  <a:tcPr marL="36000" marR="36000">
                    <a:solidFill>
                      <a:schemeClr val="bg1"/>
                    </a:solidFill>
                  </a:tcPr>
                </a:tc>
                <a:tc>
                  <a:txBody>
                    <a:bodyPr/>
                    <a:lstStyle/>
                    <a:p>
                      <a:endParaRPr lang="en-GB" sz="1050"/>
                    </a:p>
                  </a:txBody>
                  <a:tcPr marL="36000" marR="36000">
                    <a:solidFill>
                      <a:schemeClr val="bg1"/>
                    </a:solidFill>
                  </a:tcPr>
                </a:tc>
                <a:tc>
                  <a:txBody>
                    <a:bodyPr/>
                    <a:lstStyle/>
                    <a:p>
                      <a:endParaRPr lang="en-GB" sz="1050"/>
                    </a:p>
                  </a:txBody>
                  <a:tcPr marL="36000" marR="36000">
                    <a:solidFill>
                      <a:schemeClr val="bg1"/>
                    </a:solidFill>
                  </a:tcPr>
                </a:tc>
                <a:extLst>
                  <a:ext uri="{0D108BD9-81ED-4DB2-BD59-A6C34878D82A}">
                    <a16:rowId xmlns:a16="http://schemas.microsoft.com/office/drawing/2014/main" val="3737778412"/>
                  </a:ext>
                </a:extLst>
              </a:tr>
              <a:tr h="654510">
                <a:tc>
                  <a:txBody>
                    <a:bodyPr/>
                    <a:lstStyle/>
                    <a:p>
                      <a:r>
                        <a:rPr lang="en-GB" sz="1050"/>
                        <a:t>IT e-Information Environment</a:t>
                      </a:r>
                    </a:p>
                  </a:txBody>
                  <a:tcPr marL="36000" marR="36000">
                    <a:solidFill>
                      <a:schemeClr val="bg1"/>
                    </a:solidFill>
                  </a:tcPr>
                </a:tc>
                <a:tc>
                  <a:txBody>
                    <a:bodyPr/>
                    <a:lstStyle/>
                    <a:p>
                      <a:r>
                        <a:rPr lang="en-GB" sz="1050"/>
                        <a:t>Design and Build Information Environment</a:t>
                      </a:r>
                    </a:p>
                  </a:txBody>
                  <a:tcPr marL="36000" marR="36000">
                    <a:solidFill>
                      <a:schemeClr val="bg1"/>
                    </a:solidFill>
                  </a:tcPr>
                </a:tc>
                <a:tc>
                  <a:txBody>
                    <a:bodyPr/>
                    <a:lstStyle/>
                    <a:p>
                      <a:r>
                        <a:rPr lang="en-GB" sz="1050"/>
                        <a:t>Client Common Data Web Content Design and Build</a:t>
                      </a:r>
                    </a:p>
                  </a:txBody>
                  <a:tcPr marL="36000" marR="36000">
                    <a:solidFill>
                      <a:schemeClr val="bg1"/>
                    </a:solidFill>
                  </a:tcPr>
                </a:tc>
                <a:tc>
                  <a:txBody>
                    <a:bodyPr/>
                    <a:lstStyle/>
                    <a:p>
                      <a:r>
                        <a:rPr lang="en-GB" sz="1050"/>
                        <a:t>Enterprise Common Data Component Management Design and Build</a:t>
                      </a:r>
                    </a:p>
                  </a:txBody>
                  <a:tcPr marL="36000" marR="36000">
                    <a:solidFill>
                      <a:schemeClr val="bg1"/>
                    </a:solidFill>
                  </a:tcPr>
                </a:tc>
                <a:tc>
                  <a:txBody>
                    <a:bodyPr/>
                    <a:lstStyle/>
                    <a:p>
                      <a:endParaRPr lang="en-GB" sz="1050"/>
                    </a:p>
                  </a:txBody>
                  <a:tcPr marL="36000" marR="36000">
                    <a:solidFill>
                      <a:schemeClr val="bg1"/>
                    </a:solidFill>
                  </a:tcPr>
                </a:tc>
                <a:extLst>
                  <a:ext uri="{0D108BD9-81ED-4DB2-BD59-A6C34878D82A}">
                    <a16:rowId xmlns:a16="http://schemas.microsoft.com/office/drawing/2014/main" val="3925387344"/>
                  </a:ext>
                </a:extLst>
              </a:tr>
              <a:tr h="255350">
                <a:tc>
                  <a:txBody>
                    <a:bodyPr/>
                    <a:lstStyle/>
                    <a:p>
                      <a:r>
                        <a:rPr lang="en-GB" sz="1050"/>
                        <a:t>…</a:t>
                      </a:r>
                    </a:p>
                  </a:txBody>
                  <a:tcPr marL="36000" marR="36000">
                    <a:solidFill>
                      <a:schemeClr val="bg1"/>
                    </a:solidFill>
                  </a:tcPr>
                </a:tc>
                <a:tc>
                  <a:txBody>
                    <a:bodyPr/>
                    <a:lstStyle/>
                    <a:p>
                      <a:r>
                        <a:rPr lang="en-GB" sz="1050"/>
                        <a:t>…</a:t>
                      </a:r>
                    </a:p>
                  </a:txBody>
                  <a:tcPr marL="36000" marR="36000">
                    <a:solidFill>
                      <a:schemeClr val="bg1"/>
                    </a:solidFill>
                  </a:tcPr>
                </a:tc>
                <a:tc>
                  <a:txBody>
                    <a:bodyPr/>
                    <a:lstStyle/>
                    <a:p>
                      <a:r>
                        <a:rPr lang="en-GB" sz="1050"/>
                        <a:t>…</a:t>
                      </a:r>
                    </a:p>
                  </a:txBody>
                  <a:tcPr marL="36000" marR="36000">
                    <a:solidFill>
                      <a:schemeClr val="bg1"/>
                    </a:solidFill>
                  </a:tcPr>
                </a:tc>
                <a:tc>
                  <a:txBody>
                    <a:bodyPr/>
                    <a:lstStyle/>
                    <a:p>
                      <a:r>
                        <a:rPr lang="en-GB" sz="1050"/>
                        <a:t>…</a:t>
                      </a:r>
                    </a:p>
                  </a:txBody>
                  <a:tcPr marL="36000" marR="36000">
                    <a:solidFill>
                      <a:schemeClr val="bg1"/>
                    </a:solidFill>
                  </a:tcPr>
                </a:tc>
                <a:tc>
                  <a:txBody>
                    <a:bodyPr/>
                    <a:lstStyle/>
                    <a:p>
                      <a:r>
                        <a:rPr lang="en-GB" sz="1050"/>
                        <a:t>…</a:t>
                      </a:r>
                    </a:p>
                  </a:txBody>
                  <a:tcPr marL="36000" marR="36000">
                    <a:solidFill>
                      <a:schemeClr val="bg1"/>
                    </a:solidFill>
                  </a:tcPr>
                </a:tc>
                <a:extLst>
                  <a:ext uri="{0D108BD9-81ED-4DB2-BD59-A6C34878D82A}">
                    <a16:rowId xmlns:a16="http://schemas.microsoft.com/office/drawing/2014/main" val="4221794449"/>
                  </a:ext>
                </a:extLst>
              </a:tr>
            </a:tbl>
          </a:graphicData>
        </a:graphic>
      </p:graphicFrame>
      <p:sp>
        <p:nvSpPr>
          <p:cNvPr id="6" name="TextBox 5">
            <a:extLst>
              <a:ext uri="{FF2B5EF4-FFF2-40B4-BE49-F238E27FC236}">
                <a16:creationId xmlns:a16="http://schemas.microsoft.com/office/drawing/2014/main" id="{25826EA7-E534-22A4-8AF9-DDDC15C44D43}"/>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7" name="TextBox 6">
            <a:extLst>
              <a:ext uri="{FF2B5EF4-FFF2-40B4-BE49-F238E27FC236}">
                <a16:creationId xmlns:a16="http://schemas.microsoft.com/office/drawing/2014/main" id="{A84FCD80-C1EE-D01E-5E67-15FA8C8EA1E4}"/>
              </a:ext>
            </a:extLst>
          </p:cNvPr>
          <p:cNvSpPr txBox="1"/>
          <p:nvPr/>
        </p:nvSpPr>
        <p:spPr>
          <a:xfrm>
            <a:off x="1092200" y="5454650"/>
            <a:ext cx="2763898" cy="261610"/>
          </a:xfrm>
          <a:prstGeom prst="rect">
            <a:avLst/>
          </a:prstGeom>
          <a:noFill/>
        </p:spPr>
        <p:txBody>
          <a:bodyPr wrap="none" rtlCol="0">
            <a:spAutoFit/>
          </a:bodyPr>
          <a:lstStyle/>
          <a:p>
            <a:pPr algn="l"/>
            <a:r>
              <a:rPr lang="en-GB" sz="1100" i="1">
                <a:solidFill>
                  <a:srgbClr val="FF0000"/>
                </a:solidFill>
              </a:rPr>
              <a:t>Moved to Phase E where it should be located</a:t>
            </a:r>
          </a:p>
        </p:txBody>
      </p:sp>
    </p:spTree>
    <p:extLst>
      <p:ext uri="{BB962C8B-B14F-4D97-AF65-F5344CB8AC3E}">
        <p14:creationId xmlns:p14="http://schemas.microsoft.com/office/powerpoint/2010/main" val="310528839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4C8B13-3F07-4D2E-BB6F-74C5DDE90D8C}"/>
              </a:ext>
            </a:extLst>
          </p:cNvPr>
          <p:cNvSpPr>
            <a:spLocks noGrp="1"/>
          </p:cNvSpPr>
          <p:nvPr>
            <p:ph type="ftr" sz="quarter" idx="10"/>
          </p:nvPr>
        </p:nvSpPr>
        <p:spPr>
          <a:xfrm>
            <a:off x="6993807" y="4855409"/>
            <a:ext cx="688471" cy="273844"/>
          </a:xfrm>
        </p:spPr>
        <p:txBody>
          <a:bodyPr/>
          <a:lstStyle/>
          <a:p>
            <a:r>
              <a:rPr lang="en-GB"/>
              <a:t>32/43</a:t>
            </a:r>
          </a:p>
        </p:txBody>
      </p:sp>
      <p:sp>
        <p:nvSpPr>
          <p:cNvPr id="4" name="Ref">
            <a:extLst>
              <a:ext uri="{FF2B5EF4-FFF2-40B4-BE49-F238E27FC236}">
                <a16:creationId xmlns:a16="http://schemas.microsoft.com/office/drawing/2014/main" id="{6A25BF4A-8AD3-489B-97BE-EDB348C3703F}"/>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ADM Techniques : Page 51 : §6</a:t>
            </a:r>
            <a:endParaRPr lang="en-GB" sz="675">
              <a:solidFill>
                <a:schemeClr val="bg1"/>
              </a:solidFill>
              <a:latin typeface="Calibri" panose="020F0502020204030204" pitchFamily="34" charset="0"/>
            </a:endParaRPr>
          </a:p>
        </p:txBody>
      </p:sp>
      <p:sp>
        <p:nvSpPr>
          <p:cNvPr id="12" name="TextBox 11">
            <a:extLst>
              <a:ext uri="{FF2B5EF4-FFF2-40B4-BE49-F238E27FC236}">
                <a16:creationId xmlns:a16="http://schemas.microsoft.com/office/drawing/2014/main" id="{C6665257-767B-4589-B4BA-A9440B8E5554}"/>
              </a:ext>
            </a:extLst>
          </p:cNvPr>
          <p:cNvSpPr txBox="1"/>
          <p:nvPr/>
        </p:nvSpPr>
        <p:spPr>
          <a:xfrm>
            <a:off x="515145" y="671195"/>
            <a:ext cx="7411476" cy="323165"/>
          </a:xfrm>
          <a:prstGeom prst="rect">
            <a:avLst/>
          </a:prstGeom>
          <a:noFill/>
        </p:spPr>
        <p:txBody>
          <a:bodyPr wrap="square">
            <a:spAutoFit/>
          </a:bodyPr>
          <a:lstStyle/>
          <a:p>
            <a:r>
              <a:rPr lang="en-GB" sz="1500" b="1"/>
              <a:t>Transition Architecture State Evolution Table</a:t>
            </a:r>
          </a:p>
        </p:txBody>
      </p:sp>
      <p:sp>
        <p:nvSpPr>
          <p:cNvPr id="7" name="TextBox 6">
            <a:extLst>
              <a:ext uri="{FF2B5EF4-FFF2-40B4-BE49-F238E27FC236}">
                <a16:creationId xmlns:a16="http://schemas.microsoft.com/office/drawing/2014/main" id="{217ED395-1C0B-53D4-D2EA-C5E4FBD2585B}"/>
              </a:ext>
            </a:extLst>
          </p:cNvPr>
          <p:cNvSpPr txBox="1"/>
          <p:nvPr/>
        </p:nvSpPr>
        <p:spPr>
          <a:xfrm>
            <a:off x="514004" y="923771"/>
            <a:ext cx="8212974" cy="1661993"/>
          </a:xfrm>
          <a:prstGeom prst="rect">
            <a:avLst/>
          </a:prstGeom>
          <a:noFill/>
        </p:spPr>
        <p:txBody>
          <a:bodyPr wrap="square">
            <a:spAutoFit/>
          </a:bodyPr>
          <a:lstStyle/>
          <a:p>
            <a:r>
              <a:rPr lang="en-GB" sz="1350"/>
              <a:t>Tabulates the proposed state of the architectures at various levels using the defined taxonomy (e.g., the TOGAF TRM) listing:</a:t>
            </a:r>
          </a:p>
          <a:p>
            <a:pPr marL="557213" lvl="1" indent="-214313">
              <a:buFont typeface="Courier New" panose="02070309020205020404" pitchFamily="49" charset="0"/>
              <a:buChar char="o"/>
            </a:pPr>
            <a:r>
              <a:rPr lang="en-GB" sz="1200"/>
              <a:t>Listing the services from the taxonomy used in the enterprise</a:t>
            </a:r>
          </a:p>
          <a:p>
            <a:pPr marL="557213" lvl="1" indent="-214313">
              <a:buFont typeface="Courier New" panose="02070309020205020404" pitchFamily="49" charset="0"/>
              <a:buChar char="o"/>
            </a:pPr>
            <a:r>
              <a:rPr lang="en-GB" sz="1200"/>
              <a:t>Transition Architectures</a:t>
            </a:r>
          </a:p>
          <a:p>
            <a:pPr marL="557213" lvl="1" indent="-214313">
              <a:buFont typeface="Courier New" panose="02070309020205020404" pitchFamily="49" charset="0"/>
              <a:buChar char="o"/>
            </a:pPr>
            <a:r>
              <a:rPr lang="en-GB" sz="1200"/>
              <a:t>Proposed transformations</a:t>
            </a:r>
          </a:p>
          <a:p>
            <a:r>
              <a:rPr lang="en-GB" sz="1350"/>
              <a:t>SBBs are:</a:t>
            </a:r>
          </a:p>
          <a:p>
            <a:pPr marL="557213" lvl="1" indent="-214313">
              <a:buFont typeface="Courier New" panose="02070309020205020404" pitchFamily="49" charset="0"/>
              <a:buChar char="o"/>
            </a:pPr>
            <a:r>
              <a:rPr lang="en-GB" sz="1200"/>
              <a:t>Described with respect to their delivery and impact on these services</a:t>
            </a:r>
          </a:p>
          <a:p>
            <a:pPr marL="557213" lvl="1" indent="-214313">
              <a:buFont typeface="Courier New" panose="02070309020205020404" pitchFamily="49" charset="0"/>
              <a:buChar char="o"/>
            </a:pPr>
            <a:r>
              <a:rPr lang="en-GB" sz="1200"/>
              <a:t>Marked to show the progression of the Enterprise Architecture</a:t>
            </a:r>
          </a:p>
        </p:txBody>
      </p:sp>
      <p:pic>
        <p:nvPicPr>
          <p:cNvPr id="16" name="Picture 15">
            <a:extLst>
              <a:ext uri="{FF2B5EF4-FFF2-40B4-BE49-F238E27FC236}">
                <a16:creationId xmlns:a16="http://schemas.microsoft.com/office/drawing/2014/main" id="{DC140B1B-C347-258F-7C83-123E7ECB7F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262" y="2694381"/>
            <a:ext cx="6591802" cy="1932633"/>
          </a:xfrm>
          <a:prstGeom prst="rect">
            <a:avLst/>
          </a:prstGeom>
        </p:spPr>
      </p:pic>
      <p:sp>
        <p:nvSpPr>
          <p:cNvPr id="3" name="TextBox 2">
            <a:extLst>
              <a:ext uri="{FF2B5EF4-FFF2-40B4-BE49-F238E27FC236}">
                <a16:creationId xmlns:a16="http://schemas.microsoft.com/office/drawing/2014/main" id="{EF5B8DFD-4F02-29C6-9237-C3E1DB94AE7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6" name="TextBox 5">
            <a:extLst>
              <a:ext uri="{FF2B5EF4-FFF2-40B4-BE49-F238E27FC236}">
                <a16:creationId xmlns:a16="http://schemas.microsoft.com/office/drawing/2014/main" id="{599F784F-035B-DBDE-E795-A52FB64256D6}"/>
              </a:ext>
            </a:extLst>
          </p:cNvPr>
          <p:cNvSpPr txBox="1"/>
          <p:nvPr/>
        </p:nvSpPr>
        <p:spPr>
          <a:xfrm>
            <a:off x="1092200" y="5454650"/>
            <a:ext cx="2763898" cy="261610"/>
          </a:xfrm>
          <a:prstGeom prst="rect">
            <a:avLst/>
          </a:prstGeom>
          <a:noFill/>
        </p:spPr>
        <p:txBody>
          <a:bodyPr wrap="none" rtlCol="0">
            <a:spAutoFit/>
          </a:bodyPr>
          <a:lstStyle/>
          <a:p>
            <a:pPr algn="l"/>
            <a:r>
              <a:rPr lang="en-GB" sz="1100" i="1">
                <a:solidFill>
                  <a:srgbClr val="FF0000"/>
                </a:solidFill>
              </a:rPr>
              <a:t>Moved to Phase E where it should be located</a:t>
            </a:r>
          </a:p>
        </p:txBody>
      </p:sp>
      <p:sp>
        <p:nvSpPr>
          <p:cNvPr id="9" name="Title 4">
            <a:extLst>
              <a:ext uri="{FF2B5EF4-FFF2-40B4-BE49-F238E27FC236}">
                <a16:creationId xmlns:a16="http://schemas.microsoft.com/office/drawing/2014/main" id="{B4938061-A2EF-854B-CCD5-E77BCB1219E1}"/>
              </a:ext>
            </a:extLst>
          </p:cNvPr>
          <p:cNvSpPr txBox="1">
            <a:spLocks/>
          </p:cNvSpPr>
          <p:nvPr/>
        </p:nvSpPr>
        <p:spPr>
          <a:xfrm>
            <a:off x="263495" y="254793"/>
            <a:ext cx="7623880" cy="306668"/>
          </a:xfrm>
          <a:prstGeom prst="rect">
            <a:avLst/>
          </a:prstGeom>
        </p:spPr>
        <p:txBody>
          <a:bodyPr vert="horz" lIns="91440" tIns="45720" rIns="91440" bIns="45720" rtlCol="0" anchor="ctr">
            <a:normAutofit fontScale="90000" lnSpcReduction="10000"/>
          </a:bodyPr>
          <a:lstStyle>
            <a:lvl1pPr algn="l" defTabSz="685800" rtl="0" eaLnBrk="1" latinLnBrk="0" hangingPunct="1">
              <a:lnSpc>
                <a:spcPct val="90000"/>
              </a:lnSpc>
              <a:spcBef>
                <a:spcPct val="0"/>
              </a:spcBef>
              <a:buNone/>
              <a:defRPr sz="18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endParaRPr lang="en-GB">
              <a:solidFill>
                <a:srgbClr val="2F528F"/>
              </a:solidFill>
            </a:endParaRPr>
          </a:p>
        </p:txBody>
      </p:sp>
      <p:sp>
        <p:nvSpPr>
          <p:cNvPr id="11" name="Title 10">
            <a:extLst>
              <a:ext uri="{FF2B5EF4-FFF2-40B4-BE49-F238E27FC236}">
                <a16:creationId xmlns:a16="http://schemas.microsoft.com/office/drawing/2014/main" id="{630B7D9A-DC82-3E95-5060-4136E08BEDBC}"/>
              </a:ext>
            </a:extLst>
          </p:cNvPr>
          <p:cNvSpPr>
            <a:spLocks noGrp="1"/>
          </p:cNvSpPr>
          <p:nvPr>
            <p:ph type="title"/>
          </p:nvPr>
        </p:nvSpPr>
        <p:spPr/>
        <p:txBody>
          <a:bodyPr>
            <a:normAutofit fontScale="90000"/>
          </a:bodyPr>
          <a:lstStyle/>
          <a:p>
            <a:r>
              <a:rPr lang="en-GB">
                <a:solidFill>
                  <a:srgbClr val="2F528F"/>
                </a:solidFill>
              </a:rPr>
              <a:t>Gap Analysis Phase E - 03/04</a:t>
            </a:r>
            <a:endParaRPr lang="en-GB"/>
          </a:p>
        </p:txBody>
      </p:sp>
    </p:spTree>
    <p:extLst>
      <p:ext uri="{BB962C8B-B14F-4D97-AF65-F5344CB8AC3E}">
        <p14:creationId xmlns:p14="http://schemas.microsoft.com/office/powerpoint/2010/main" val="257445190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A4489D-F58F-4D0D-9699-59EB1D71D0E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Gap Analysis Phase E - 04/04</a:t>
            </a:r>
          </a:p>
        </p:txBody>
      </p:sp>
      <p:sp>
        <p:nvSpPr>
          <p:cNvPr id="2" name="Footer Placeholder 1">
            <a:extLst>
              <a:ext uri="{FF2B5EF4-FFF2-40B4-BE49-F238E27FC236}">
                <a16:creationId xmlns:a16="http://schemas.microsoft.com/office/drawing/2014/main" id="{434C8B13-3F07-4D2E-BB6F-74C5DDE90D8C}"/>
              </a:ext>
            </a:extLst>
          </p:cNvPr>
          <p:cNvSpPr>
            <a:spLocks noGrp="1"/>
          </p:cNvSpPr>
          <p:nvPr>
            <p:ph type="ftr" sz="quarter" idx="10"/>
          </p:nvPr>
        </p:nvSpPr>
        <p:spPr>
          <a:xfrm>
            <a:off x="6993807" y="4855409"/>
            <a:ext cx="688471" cy="273844"/>
          </a:xfrm>
        </p:spPr>
        <p:txBody>
          <a:bodyPr/>
          <a:lstStyle/>
          <a:p>
            <a:r>
              <a:rPr lang="en-GB"/>
              <a:t>33/43</a:t>
            </a:r>
          </a:p>
        </p:txBody>
      </p:sp>
      <p:sp>
        <p:nvSpPr>
          <p:cNvPr id="4" name="Ref">
            <a:extLst>
              <a:ext uri="{FF2B5EF4-FFF2-40B4-BE49-F238E27FC236}">
                <a16:creationId xmlns:a16="http://schemas.microsoft.com/office/drawing/2014/main" id="{6A25BF4A-8AD3-489B-97BE-EDB348C3703F}"/>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ADM Techniques : Page 49 : §6</a:t>
            </a:r>
            <a:endParaRPr lang="en-GB" sz="675">
              <a:solidFill>
                <a:schemeClr val="bg1"/>
              </a:solidFill>
              <a:latin typeface="Calibri" panose="020F0502020204030204" pitchFamily="34" charset="0"/>
            </a:endParaRPr>
          </a:p>
        </p:txBody>
      </p:sp>
      <p:sp>
        <p:nvSpPr>
          <p:cNvPr id="12" name="TextBox 11">
            <a:extLst>
              <a:ext uri="{FF2B5EF4-FFF2-40B4-BE49-F238E27FC236}">
                <a16:creationId xmlns:a16="http://schemas.microsoft.com/office/drawing/2014/main" id="{C6665257-767B-4589-B4BA-A9440B8E5554}"/>
              </a:ext>
            </a:extLst>
          </p:cNvPr>
          <p:cNvSpPr txBox="1"/>
          <p:nvPr/>
        </p:nvSpPr>
        <p:spPr>
          <a:xfrm>
            <a:off x="513999" y="667969"/>
            <a:ext cx="7411476" cy="323165"/>
          </a:xfrm>
          <a:prstGeom prst="rect">
            <a:avLst/>
          </a:prstGeom>
          <a:noFill/>
        </p:spPr>
        <p:txBody>
          <a:bodyPr wrap="square">
            <a:spAutoFit/>
          </a:bodyPr>
          <a:lstStyle/>
          <a:p>
            <a:r>
              <a:rPr lang="en-GB" sz="1500" b="1"/>
              <a:t> Implementation Factor </a:t>
            </a:r>
            <a:r>
              <a:rPr lang="en-GB" sz="1500" b="1" err="1"/>
              <a:t>Catalog</a:t>
            </a:r>
            <a:endParaRPr lang="en-GB" sz="1500" b="1"/>
          </a:p>
        </p:txBody>
      </p:sp>
      <p:sp>
        <p:nvSpPr>
          <p:cNvPr id="7" name="TextBox 6">
            <a:extLst>
              <a:ext uri="{FF2B5EF4-FFF2-40B4-BE49-F238E27FC236}">
                <a16:creationId xmlns:a16="http://schemas.microsoft.com/office/drawing/2014/main" id="{0FA5F2E8-3D14-74CE-0A09-00E707146C08}"/>
              </a:ext>
            </a:extLst>
          </p:cNvPr>
          <p:cNvSpPr txBox="1"/>
          <p:nvPr/>
        </p:nvSpPr>
        <p:spPr>
          <a:xfrm>
            <a:off x="567441" y="887489"/>
            <a:ext cx="8311129" cy="1823576"/>
          </a:xfrm>
          <a:prstGeom prst="rect">
            <a:avLst/>
          </a:prstGeom>
          <a:noFill/>
        </p:spPr>
        <p:txBody>
          <a:bodyPr wrap="square">
            <a:spAutoFit/>
          </a:bodyPr>
          <a:lstStyle/>
          <a:p>
            <a:br>
              <a:rPr lang="en-GB" sz="1350"/>
            </a:br>
            <a:r>
              <a:rPr lang="en-GB" sz="1350"/>
              <a:t>Used to document factors impacting the Architecture Implementation and Migration Plan - typically:</a:t>
            </a:r>
          </a:p>
          <a:p>
            <a:pPr marL="557213" lvl="1" indent="-214313">
              <a:buFont typeface="Courier New" panose="02070309020205020404" pitchFamily="49" charset="0"/>
              <a:buChar char="o"/>
            </a:pPr>
            <a:r>
              <a:rPr lang="en-GB" sz="1200"/>
              <a:t>Risks</a:t>
            </a:r>
          </a:p>
          <a:p>
            <a:pPr marL="557213" lvl="1" indent="-214313">
              <a:buFont typeface="Courier New" panose="02070309020205020404" pitchFamily="49" charset="0"/>
              <a:buChar char="o"/>
            </a:pPr>
            <a:r>
              <a:rPr lang="en-GB" sz="1200"/>
              <a:t>Issues</a:t>
            </a:r>
          </a:p>
          <a:p>
            <a:pPr marL="557213" lvl="1" indent="-214313">
              <a:buFont typeface="Courier New" panose="02070309020205020404" pitchFamily="49" charset="0"/>
              <a:buChar char="o"/>
            </a:pPr>
            <a:r>
              <a:rPr lang="en-GB" sz="1200"/>
              <a:t>Assumptions</a:t>
            </a:r>
          </a:p>
          <a:p>
            <a:pPr marL="557213" lvl="1" indent="-214313">
              <a:buFont typeface="Courier New" panose="02070309020205020404" pitchFamily="49" charset="0"/>
              <a:buChar char="o"/>
            </a:pPr>
            <a:r>
              <a:rPr lang="en-GB" sz="1200"/>
              <a:t>Dependencies</a:t>
            </a:r>
          </a:p>
          <a:p>
            <a:pPr marL="557213" lvl="1" indent="-214313">
              <a:buFont typeface="Courier New" panose="02070309020205020404" pitchFamily="49" charset="0"/>
              <a:buChar char="o"/>
            </a:pPr>
            <a:r>
              <a:rPr lang="en-GB" sz="1200"/>
              <a:t>Actions</a:t>
            </a:r>
          </a:p>
          <a:p>
            <a:pPr marL="557213" lvl="1" indent="-214313">
              <a:buFont typeface="Courier New" panose="02070309020205020404" pitchFamily="49" charset="0"/>
              <a:buChar char="o"/>
            </a:pPr>
            <a:r>
              <a:rPr lang="en-GB" sz="1200"/>
              <a:t>Impacts</a:t>
            </a:r>
          </a:p>
          <a:p>
            <a:endParaRPr lang="en-GB" sz="1350"/>
          </a:p>
        </p:txBody>
      </p:sp>
      <p:sp>
        <p:nvSpPr>
          <p:cNvPr id="11" name="TextBox 10">
            <a:extLst>
              <a:ext uri="{FF2B5EF4-FFF2-40B4-BE49-F238E27FC236}">
                <a16:creationId xmlns:a16="http://schemas.microsoft.com/office/drawing/2014/main" id="{E1E87835-4AB1-F3A4-E747-6AE872D130DE}"/>
              </a:ext>
            </a:extLst>
          </p:cNvPr>
          <p:cNvSpPr txBox="1"/>
          <p:nvPr/>
        </p:nvSpPr>
        <p:spPr>
          <a:xfrm>
            <a:off x="3592417" y="1662083"/>
            <a:ext cx="4576156" cy="553998"/>
          </a:xfrm>
          <a:prstGeom prst="rect">
            <a:avLst/>
          </a:prstGeom>
          <a:noFill/>
        </p:spPr>
        <p:txBody>
          <a:bodyPr wrap="square">
            <a:spAutoFit/>
          </a:bodyPr>
          <a:lstStyle/>
          <a:p>
            <a:r>
              <a:rPr lang="en-GB" sz="1050"/>
              <a:t>descriptions, and the deductions that indicate the actions or constraints that have to be taken into consideration when formulating the plans.</a:t>
            </a:r>
          </a:p>
        </p:txBody>
      </p:sp>
      <p:sp>
        <p:nvSpPr>
          <p:cNvPr id="13" name="Double Brace 12">
            <a:extLst>
              <a:ext uri="{FF2B5EF4-FFF2-40B4-BE49-F238E27FC236}">
                <a16:creationId xmlns:a16="http://schemas.microsoft.com/office/drawing/2014/main" id="{7FA0106B-A5E3-D7FD-FADC-7BDD0A87B422}"/>
              </a:ext>
            </a:extLst>
          </p:cNvPr>
          <p:cNvSpPr/>
          <p:nvPr/>
        </p:nvSpPr>
        <p:spPr>
          <a:xfrm flipH="1">
            <a:off x="2435629" y="1387463"/>
            <a:ext cx="1156788" cy="1103237"/>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350"/>
          </a:p>
        </p:txBody>
      </p:sp>
      <p:pic>
        <p:nvPicPr>
          <p:cNvPr id="15" name="Picture 14">
            <a:extLst>
              <a:ext uri="{FF2B5EF4-FFF2-40B4-BE49-F238E27FC236}">
                <a16:creationId xmlns:a16="http://schemas.microsoft.com/office/drawing/2014/main" id="{A0638120-C4B7-5F0C-8418-3D8ED02EC2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3769" y="2594266"/>
            <a:ext cx="4090817" cy="2215859"/>
          </a:xfrm>
          <a:prstGeom prst="rect">
            <a:avLst/>
          </a:prstGeom>
        </p:spPr>
      </p:pic>
      <p:sp>
        <p:nvSpPr>
          <p:cNvPr id="3" name="TextBox 2">
            <a:extLst>
              <a:ext uri="{FF2B5EF4-FFF2-40B4-BE49-F238E27FC236}">
                <a16:creationId xmlns:a16="http://schemas.microsoft.com/office/drawing/2014/main" id="{DA62D2CA-6C5C-7114-7E51-386092D5979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6" name="TextBox 5">
            <a:extLst>
              <a:ext uri="{FF2B5EF4-FFF2-40B4-BE49-F238E27FC236}">
                <a16:creationId xmlns:a16="http://schemas.microsoft.com/office/drawing/2014/main" id="{EB44B8CA-2E74-9294-1A5D-60578B1C1949}"/>
              </a:ext>
            </a:extLst>
          </p:cNvPr>
          <p:cNvSpPr txBox="1"/>
          <p:nvPr/>
        </p:nvSpPr>
        <p:spPr>
          <a:xfrm>
            <a:off x="1092200" y="5454650"/>
            <a:ext cx="2763898" cy="261610"/>
          </a:xfrm>
          <a:prstGeom prst="rect">
            <a:avLst/>
          </a:prstGeom>
          <a:noFill/>
        </p:spPr>
        <p:txBody>
          <a:bodyPr wrap="none" rtlCol="0">
            <a:spAutoFit/>
          </a:bodyPr>
          <a:lstStyle/>
          <a:p>
            <a:pPr algn="l"/>
            <a:r>
              <a:rPr lang="en-GB" sz="1100" i="1">
                <a:solidFill>
                  <a:srgbClr val="FF0000"/>
                </a:solidFill>
              </a:rPr>
              <a:t>Moved to Phase E where it should be located</a:t>
            </a:r>
          </a:p>
        </p:txBody>
      </p:sp>
    </p:spTree>
    <p:extLst>
      <p:ext uri="{BB962C8B-B14F-4D97-AF65-F5344CB8AC3E}">
        <p14:creationId xmlns:p14="http://schemas.microsoft.com/office/powerpoint/2010/main" val="129574060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3A649F-B7BC-4F92-9DE6-0A086485A918}"/>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08/13</a:t>
            </a:r>
          </a:p>
        </p:txBody>
      </p:sp>
      <p:sp>
        <p:nvSpPr>
          <p:cNvPr id="21" name="Footer Placeholder 20">
            <a:extLst>
              <a:ext uri="{FF2B5EF4-FFF2-40B4-BE49-F238E27FC236}">
                <a16:creationId xmlns:a16="http://schemas.microsoft.com/office/drawing/2014/main" id="{26C4D8C4-AD58-48E9-9B4A-34A49242C846}"/>
              </a:ext>
            </a:extLst>
          </p:cNvPr>
          <p:cNvSpPr>
            <a:spLocks noGrp="1"/>
          </p:cNvSpPr>
          <p:nvPr>
            <p:ph type="ftr" sz="quarter" idx="10"/>
          </p:nvPr>
        </p:nvSpPr>
        <p:spPr>
          <a:xfrm>
            <a:off x="6993807" y="4855409"/>
            <a:ext cx="688471" cy="273844"/>
          </a:xfrm>
        </p:spPr>
        <p:txBody>
          <a:bodyPr/>
          <a:lstStyle/>
          <a:p>
            <a:r>
              <a:rPr lang="en-GB">
                <a:solidFill>
                  <a:schemeClr val="bg1"/>
                </a:solidFill>
              </a:rPr>
              <a:t>15/37</a:t>
            </a:r>
          </a:p>
        </p:txBody>
      </p:sp>
      <p:sp>
        <p:nvSpPr>
          <p:cNvPr id="4" name="Ref">
            <a:extLst>
              <a:ext uri="{FF2B5EF4-FFF2-40B4-BE49-F238E27FC236}">
                <a16:creationId xmlns:a16="http://schemas.microsoft.com/office/drawing/2014/main" id="{E9FE1D02-F21D-4AAE-B555-416D22EA00D7}"/>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98 : §9.3.8</a:t>
            </a:r>
          </a:p>
        </p:txBody>
      </p:sp>
      <p:sp>
        <p:nvSpPr>
          <p:cNvPr id="6" name="TextBox 5">
            <a:extLst>
              <a:ext uri="{FF2B5EF4-FFF2-40B4-BE49-F238E27FC236}">
                <a16:creationId xmlns:a16="http://schemas.microsoft.com/office/drawing/2014/main" id="{366B09D5-8F59-4705-9854-7B25B0939438}"/>
              </a:ext>
            </a:extLst>
          </p:cNvPr>
          <p:cNvSpPr txBox="1"/>
          <p:nvPr/>
        </p:nvSpPr>
        <p:spPr>
          <a:xfrm>
            <a:off x="548865" y="798961"/>
            <a:ext cx="5863051" cy="738664"/>
          </a:xfrm>
          <a:prstGeom prst="rect">
            <a:avLst/>
          </a:prstGeom>
          <a:noFill/>
        </p:spPr>
        <p:txBody>
          <a:bodyPr wrap="square">
            <a:spAutoFit/>
          </a:bodyPr>
          <a:lstStyle/>
          <a:p>
            <a:pPr>
              <a:spcBef>
                <a:spcPts val="900"/>
              </a:spcBef>
              <a:spcAft>
                <a:spcPts val="900"/>
              </a:spcAft>
            </a:pPr>
            <a:r>
              <a:rPr lang="en-GB" sz="1350">
                <a:solidFill>
                  <a:srgbClr val="2F528F"/>
                </a:solidFill>
              </a:rPr>
              <a:t>Formulate Implementation and Migration Strategy</a:t>
            </a:r>
          </a:p>
          <a:p>
            <a:pPr>
              <a:spcBef>
                <a:spcPts val="900"/>
              </a:spcBef>
              <a:spcAft>
                <a:spcPts val="900"/>
              </a:spcAft>
            </a:pPr>
            <a:r>
              <a:rPr lang="en-GB" sz="1350">
                <a:solidFill>
                  <a:srgbClr val="2F528F"/>
                </a:solidFill>
              </a:rPr>
              <a:t>Three basic approaches:</a:t>
            </a:r>
          </a:p>
        </p:txBody>
      </p:sp>
      <p:grpSp>
        <p:nvGrpSpPr>
          <p:cNvPr id="12" name="Group 11">
            <a:extLst>
              <a:ext uri="{FF2B5EF4-FFF2-40B4-BE49-F238E27FC236}">
                <a16:creationId xmlns:a16="http://schemas.microsoft.com/office/drawing/2014/main" id="{13C81CD2-9EEE-1F9F-EED4-A7CE721EBA39}"/>
              </a:ext>
            </a:extLst>
          </p:cNvPr>
          <p:cNvGrpSpPr/>
          <p:nvPr/>
        </p:nvGrpSpPr>
        <p:grpSpPr>
          <a:xfrm>
            <a:off x="548865" y="1684516"/>
            <a:ext cx="5280435" cy="2385679"/>
            <a:chOff x="5890839" y="751088"/>
            <a:chExt cx="5817064" cy="2370616"/>
          </a:xfrm>
        </p:grpSpPr>
        <p:grpSp>
          <p:nvGrpSpPr>
            <p:cNvPr id="13" name="Group 12">
              <a:extLst>
                <a:ext uri="{FF2B5EF4-FFF2-40B4-BE49-F238E27FC236}">
                  <a16:creationId xmlns:a16="http://schemas.microsoft.com/office/drawing/2014/main" id="{4D669E78-9E7B-BA65-D1F7-9C56CF7A87C2}"/>
                </a:ext>
              </a:extLst>
            </p:cNvPr>
            <p:cNvGrpSpPr/>
            <p:nvPr/>
          </p:nvGrpSpPr>
          <p:grpSpPr>
            <a:xfrm>
              <a:off x="5890839" y="751088"/>
              <a:ext cx="5798021" cy="552316"/>
              <a:chOff x="5890839" y="751088"/>
              <a:chExt cx="5798021" cy="552316"/>
            </a:xfrm>
          </p:grpSpPr>
          <p:sp>
            <p:nvSpPr>
              <p:cNvPr id="20" name="Rectangle 19" descr="Workflow">
                <a:extLst>
                  <a:ext uri="{FF2B5EF4-FFF2-40B4-BE49-F238E27FC236}">
                    <a16:creationId xmlns:a16="http://schemas.microsoft.com/office/drawing/2014/main" id="{442478E6-6F82-A06C-40D0-1AE91CBD86D0}"/>
                  </a:ext>
                </a:extLst>
              </p:cNvPr>
              <p:cNvSpPr/>
              <p:nvPr/>
            </p:nvSpPr>
            <p:spPr>
              <a:xfrm>
                <a:off x="5890839" y="754768"/>
                <a:ext cx="548636" cy="548636"/>
              </a:xfrm>
              <a:prstGeom prst="rect">
                <a:avLst/>
              </a:prstGeom>
              <a:blipFill dpi="0" rotWithShape="1">
                <a:blip>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NL"/>
              </a:p>
            </p:txBody>
          </p:sp>
          <p:sp>
            <p:nvSpPr>
              <p:cNvPr id="23" name="Freeform: Shape 22">
                <a:extLst>
                  <a:ext uri="{FF2B5EF4-FFF2-40B4-BE49-F238E27FC236}">
                    <a16:creationId xmlns:a16="http://schemas.microsoft.com/office/drawing/2014/main" id="{821F11E1-4E2D-55F7-1114-DF2377257CCB}"/>
                  </a:ext>
                </a:extLst>
              </p:cNvPr>
              <p:cNvSpPr/>
              <p:nvPr/>
            </p:nvSpPr>
            <p:spPr>
              <a:xfrm>
                <a:off x="7116973" y="751088"/>
                <a:ext cx="4571887" cy="5486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833438">
                  <a:lnSpc>
                    <a:spcPct val="90000"/>
                  </a:lnSpc>
                  <a:spcBef>
                    <a:spcPct val="0"/>
                  </a:spcBef>
                  <a:spcAft>
                    <a:spcPct val="35000"/>
                  </a:spcAft>
                </a:pPr>
                <a:r>
                  <a:rPr lang="en-GB" sz="1200"/>
                  <a:t>Greenfield: a completely new implementation</a:t>
                </a:r>
                <a:endParaRPr lang="en-US" sz="1200"/>
              </a:p>
            </p:txBody>
          </p:sp>
        </p:grpSp>
        <p:grpSp>
          <p:nvGrpSpPr>
            <p:cNvPr id="14" name="Group 13">
              <a:extLst>
                <a:ext uri="{FF2B5EF4-FFF2-40B4-BE49-F238E27FC236}">
                  <a16:creationId xmlns:a16="http://schemas.microsoft.com/office/drawing/2014/main" id="{16826E03-55B4-E8E3-0AAF-5B90315054DA}"/>
                </a:ext>
              </a:extLst>
            </p:cNvPr>
            <p:cNvGrpSpPr/>
            <p:nvPr/>
          </p:nvGrpSpPr>
          <p:grpSpPr>
            <a:xfrm>
              <a:off x="5890839" y="1604141"/>
              <a:ext cx="5817064" cy="548640"/>
              <a:chOff x="5890839" y="2856190"/>
              <a:chExt cx="5817064" cy="548640"/>
            </a:xfrm>
          </p:grpSpPr>
          <p:sp>
            <p:nvSpPr>
              <p:cNvPr id="18" name="Rectangle 17" descr="Comet">
                <a:extLst>
                  <a:ext uri="{FF2B5EF4-FFF2-40B4-BE49-F238E27FC236}">
                    <a16:creationId xmlns:a16="http://schemas.microsoft.com/office/drawing/2014/main" id="{4283E931-16E1-736B-EAB7-5A927DE1649C}"/>
                  </a:ext>
                </a:extLst>
              </p:cNvPr>
              <p:cNvSpPr/>
              <p:nvPr/>
            </p:nvSpPr>
            <p:spPr>
              <a:xfrm>
                <a:off x="5890839" y="2856192"/>
                <a:ext cx="548636" cy="548636"/>
              </a:xfrm>
              <a:prstGeom prst="rect">
                <a:avLst/>
              </a:prstGeom>
              <a:blipFill dpi="0" rotWithShape="1">
                <a:blip>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NL"/>
              </a:p>
            </p:txBody>
          </p:sp>
          <p:sp>
            <p:nvSpPr>
              <p:cNvPr id="19" name="Freeform: Shape 18">
                <a:extLst>
                  <a:ext uri="{FF2B5EF4-FFF2-40B4-BE49-F238E27FC236}">
                    <a16:creationId xmlns:a16="http://schemas.microsoft.com/office/drawing/2014/main" id="{DB6E66E4-7CCC-F945-37D8-74ACD8ED3245}"/>
                  </a:ext>
                </a:extLst>
              </p:cNvPr>
              <p:cNvSpPr/>
              <p:nvPr/>
            </p:nvSpPr>
            <p:spPr>
              <a:xfrm>
                <a:off x="7136016" y="2856190"/>
                <a:ext cx="4571887" cy="5486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833438">
                  <a:lnSpc>
                    <a:spcPct val="90000"/>
                  </a:lnSpc>
                  <a:spcBef>
                    <a:spcPct val="0"/>
                  </a:spcBef>
                  <a:spcAft>
                    <a:spcPct val="35000"/>
                  </a:spcAft>
                </a:pPr>
                <a:r>
                  <a:rPr lang="en-GB" sz="1200"/>
                  <a:t>Revolutionary: a radical change</a:t>
                </a:r>
                <a:endParaRPr lang="en-US" sz="1200"/>
              </a:p>
            </p:txBody>
          </p:sp>
        </p:grpSp>
        <p:grpSp>
          <p:nvGrpSpPr>
            <p:cNvPr id="15" name="Group 14">
              <a:extLst>
                <a:ext uri="{FF2B5EF4-FFF2-40B4-BE49-F238E27FC236}">
                  <a16:creationId xmlns:a16="http://schemas.microsoft.com/office/drawing/2014/main" id="{6EDFD50F-8994-16DA-2484-668A80FC5F8A}"/>
                </a:ext>
              </a:extLst>
            </p:cNvPr>
            <p:cNvGrpSpPr/>
            <p:nvPr/>
          </p:nvGrpSpPr>
          <p:grpSpPr>
            <a:xfrm>
              <a:off x="5890839" y="2573064"/>
              <a:ext cx="5817064" cy="548640"/>
              <a:chOff x="5890839" y="4957615"/>
              <a:chExt cx="5817064" cy="548640"/>
            </a:xfrm>
          </p:grpSpPr>
          <p:sp>
            <p:nvSpPr>
              <p:cNvPr id="16" name="Rectangle 15" descr="DNA">
                <a:extLst>
                  <a:ext uri="{FF2B5EF4-FFF2-40B4-BE49-F238E27FC236}">
                    <a16:creationId xmlns:a16="http://schemas.microsoft.com/office/drawing/2014/main" id="{BA6155DE-73E9-D2A6-B46F-D6377DB047CE}"/>
                  </a:ext>
                </a:extLst>
              </p:cNvPr>
              <p:cNvSpPr/>
              <p:nvPr/>
            </p:nvSpPr>
            <p:spPr>
              <a:xfrm>
                <a:off x="5890839" y="4957617"/>
                <a:ext cx="548636" cy="548636"/>
              </a:xfrm>
              <a:prstGeom prst="rect">
                <a:avLst/>
              </a:prstGeom>
              <a:blipFill dpi="0" rotWithShape="1">
                <a:blip>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NL"/>
              </a:p>
            </p:txBody>
          </p:sp>
          <p:sp>
            <p:nvSpPr>
              <p:cNvPr id="17" name="Freeform: Shape 16">
                <a:extLst>
                  <a:ext uri="{FF2B5EF4-FFF2-40B4-BE49-F238E27FC236}">
                    <a16:creationId xmlns:a16="http://schemas.microsoft.com/office/drawing/2014/main" id="{88CA7446-76FA-750D-5884-E53F8B03C184}"/>
                  </a:ext>
                </a:extLst>
              </p:cNvPr>
              <p:cNvSpPr/>
              <p:nvPr/>
            </p:nvSpPr>
            <p:spPr>
              <a:xfrm>
                <a:off x="7136016" y="4957615"/>
                <a:ext cx="4571887" cy="5486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833438">
                  <a:lnSpc>
                    <a:spcPct val="90000"/>
                  </a:lnSpc>
                  <a:spcBef>
                    <a:spcPct val="0"/>
                  </a:spcBef>
                  <a:spcAft>
                    <a:spcPct val="35000"/>
                  </a:spcAft>
                </a:pPr>
                <a:r>
                  <a:rPr lang="en-GB" sz="1200"/>
                  <a:t>Evolutionary: a strategy of convergence</a:t>
                </a:r>
                <a:endParaRPr lang="en-US" sz="1200"/>
              </a:p>
            </p:txBody>
          </p:sp>
        </p:grpSp>
      </p:grpSp>
      <p:pic>
        <p:nvPicPr>
          <p:cNvPr id="7" name="Picture 6">
            <a:extLst>
              <a:ext uri="{FF2B5EF4-FFF2-40B4-BE49-F238E27FC236}">
                <a16:creationId xmlns:a16="http://schemas.microsoft.com/office/drawing/2014/main" id="{A04515BC-16C3-0129-CAF6-6B092B40083E}"/>
              </a:ext>
            </a:extLst>
          </p:cNvPr>
          <p:cNvPicPr>
            <a:picLocks noChangeAspect="1"/>
          </p:cNvPicPr>
          <p:nvPr/>
        </p:nvPicPr>
        <p:blipFill>
          <a:blip r:embed="rId6"/>
          <a:stretch>
            <a:fillRect/>
          </a:stretch>
        </p:blipFill>
        <p:spPr>
          <a:xfrm flipH="1">
            <a:off x="8713512" y="409061"/>
            <a:ext cx="122573" cy="102908"/>
          </a:xfrm>
          <a:prstGeom prst="rect">
            <a:avLst/>
          </a:prstGeom>
        </p:spPr>
      </p:pic>
      <p:sp>
        <p:nvSpPr>
          <p:cNvPr id="3" name="TextBox 2">
            <a:extLst>
              <a:ext uri="{FF2B5EF4-FFF2-40B4-BE49-F238E27FC236}">
                <a16:creationId xmlns:a16="http://schemas.microsoft.com/office/drawing/2014/main" id="{554BC2D1-15D9-FD24-9A7E-534FFD79EDD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94872799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3A649F-B7BC-4F92-9DE6-0A086485A918}"/>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09/13</a:t>
            </a:r>
          </a:p>
        </p:txBody>
      </p:sp>
      <p:sp>
        <p:nvSpPr>
          <p:cNvPr id="9" name="Footer Placeholder 8">
            <a:extLst>
              <a:ext uri="{FF2B5EF4-FFF2-40B4-BE49-F238E27FC236}">
                <a16:creationId xmlns:a16="http://schemas.microsoft.com/office/drawing/2014/main" id="{7CC5B6E8-A4C5-45B5-88BA-384CAB13AD0A}"/>
              </a:ext>
            </a:extLst>
          </p:cNvPr>
          <p:cNvSpPr>
            <a:spLocks noGrp="1"/>
          </p:cNvSpPr>
          <p:nvPr>
            <p:ph type="ftr" sz="quarter" idx="10"/>
          </p:nvPr>
        </p:nvSpPr>
        <p:spPr>
          <a:xfrm>
            <a:off x="6993807" y="4855409"/>
            <a:ext cx="688471" cy="273844"/>
          </a:xfrm>
        </p:spPr>
        <p:txBody>
          <a:bodyPr/>
          <a:lstStyle/>
          <a:p>
            <a:r>
              <a:rPr lang="en-GB">
                <a:solidFill>
                  <a:schemeClr val="bg1"/>
                </a:solidFill>
              </a:rPr>
              <a:t>16/37</a:t>
            </a:r>
          </a:p>
        </p:txBody>
      </p:sp>
      <p:sp>
        <p:nvSpPr>
          <p:cNvPr id="4" name="Ref">
            <a:extLst>
              <a:ext uri="{FF2B5EF4-FFF2-40B4-BE49-F238E27FC236}">
                <a16:creationId xmlns:a16="http://schemas.microsoft.com/office/drawing/2014/main" id="{E9FE1D02-F21D-4AAE-B555-416D22EA00D7}"/>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98 : §9.3.8</a:t>
            </a:r>
          </a:p>
        </p:txBody>
      </p:sp>
      <p:sp>
        <p:nvSpPr>
          <p:cNvPr id="13" name="TextBox 12">
            <a:extLst>
              <a:ext uri="{FF2B5EF4-FFF2-40B4-BE49-F238E27FC236}">
                <a16:creationId xmlns:a16="http://schemas.microsoft.com/office/drawing/2014/main" id="{E78AC40A-FF9D-4B5B-BEB4-8D56F9924600}"/>
              </a:ext>
            </a:extLst>
          </p:cNvPr>
          <p:cNvSpPr txBox="1"/>
          <p:nvPr/>
        </p:nvSpPr>
        <p:spPr>
          <a:xfrm>
            <a:off x="542994" y="808601"/>
            <a:ext cx="5591091" cy="715581"/>
          </a:xfrm>
          <a:prstGeom prst="rect">
            <a:avLst/>
          </a:prstGeom>
          <a:noFill/>
        </p:spPr>
        <p:txBody>
          <a:bodyPr wrap="square">
            <a:spAutoFit/>
          </a:bodyPr>
          <a:lstStyle/>
          <a:p>
            <a:r>
              <a:rPr lang="en-GB" sz="1350">
                <a:solidFill>
                  <a:srgbClr val="2F528F"/>
                </a:solidFill>
              </a:rPr>
              <a:t>Determine an approach for the overall strategic direction </a:t>
            </a:r>
          </a:p>
          <a:p>
            <a:endParaRPr lang="en-GB" sz="1350">
              <a:solidFill>
                <a:srgbClr val="2F528F"/>
              </a:solidFill>
            </a:endParaRPr>
          </a:p>
          <a:p>
            <a:r>
              <a:rPr lang="en-GB" sz="1350">
                <a:solidFill>
                  <a:srgbClr val="2F528F"/>
                </a:solidFill>
              </a:rPr>
              <a:t>The most common implementation methodologies are:</a:t>
            </a:r>
          </a:p>
        </p:txBody>
      </p:sp>
      <p:grpSp>
        <p:nvGrpSpPr>
          <p:cNvPr id="11" name="Group 10">
            <a:extLst>
              <a:ext uri="{FF2B5EF4-FFF2-40B4-BE49-F238E27FC236}">
                <a16:creationId xmlns:a16="http://schemas.microsoft.com/office/drawing/2014/main" id="{3A52173D-2930-96B1-FCAE-FFD941244BFA}"/>
              </a:ext>
            </a:extLst>
          </p:cNvPr>
          <p:cNvGrpSpPr/>
          <p:nvPr/>
        </p:nvGrpSpPr>
        <p:grpSpPr>
          <a:xfrm>
            <a:off x="542994" y="1804067"/>
            <a:ext cx="4392689" cy="2290890"/>
            <a:chOff x="6661466" y="610913"/>
            <a:chExt cx="6117223" cy="3841557"/>
          </a:xfrm>
        </p:grpSpPr>
        <p:grpSp>
          <p:nvGrpSpPr>
            <p:cNvPr id="12" name="Group 11">
              <a:extLst>
                <a:ext uri="{FF2B5EF4-FFF2-40B4-BE49-F238E27FC236}">
                  <a16:creationId xmlns:a16="http://schemas.microsoft.com/office/drawing/2014/main" id="{DCF1D3CB-4623-DE64-0668-4030B76C800F}"/>
                </a:ext>
              </a:extLst>
            </p:cNvPr>
            <p:cNvGrpSpPr/>
            <p:nvPr/>
          </p:nvGrpSpPr>
          <p:grpSpPr>
            <a:xfrm>
              <a:off x="6674123" y="3735954"/>
              <a:ext cx="6104565" cy="716516"/>
              <a:chOff x="6599294" y="4051544"/>
              <a:chExt cx="6104565" cy="716516"/>
            </a:xfrm>
          </p:grpSpPr>
          <p:sp>
            <p:nvSpPr>
              <p:cNvPr id="21" name="Freeform: Shape 20">
                <a:extLst>
                  <a:ext uri="{FF2B5EF4-FFF2-40B4-BE49-F238E27FC236}">
                    <a16:creationId xmlns:a16="http://schemas.microsoft.com/office/drawing/2014/main" id="{2ADE3E40-990D-6FC9-EA6D-E533D5C406AF}"/>
                  </a:ext>
                </a:extLst>
              </p:cNvPr>
              <p:cNvSpPr/>
              <p:nvPr/>
            </p:nvSpPr>
            <p:spPr>
              <a:xfrm>
                <a:off x="8131972" y="4051544"/>
                <a:ext cx="4571887" cy="5486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833438">
                  <a:lnSpc>
                    <a:spcPct val="90000"/>
                  </a:lnSpc>
                  <a:spcBef>
                    <a:spcPct val="0"/>
                  </a:spcBef>
                  <a:spcAft>
                    <a:spcPct val="35000"/>
                  </a:spcAft>
                </a:pPr>
                <a:r>
                  <a:rPr lang="en-GB" sz="1200"/>
                  <a:t>Value chain method</a:t>
                </a:r>
                <a:endParaRPr lang="en-US" sz="1200"/>
              </a:p>
            </p:txBody>
          </p:sp>
          <p:pic>
            <p:nvPicPr>
              <p:cNvPr id="22" name="그래픽 9" descr="Upward trend">
                <a:extLst>
                  <a:ext uri="{FF2B5EF4-FFF2-40B4-BE49-F238E27FC236}">
                    <a16:creationId xmlns:a16="http://schemas.microsoft.com/office/drawing/2014/main" id="{8C820BFA-F222-FE51-1DEE-A0B4114BE85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99294" y="4078450"/>
                <a:ext cx="689610" cy="689610"/>
              </a:xfrm>
              <a:prstGeom prst="rect">
                <a:avLst/>
              </a:prstGeom>
            </p:spPr>
          </p:pic>
        </p:grpSp>
        <p:grpSp>
          <p:nvGrpSpPr>
            <p:cNvPr id="14" name="Group 13">
              <a:extLst>
                <a:ext uri="{FF2B5EF4-FFF2-40B4-BE49-F238E27FC236}">
                  <a16:creationId xmlns:a16="http://schemas.microsoft.com/office/drawing/2014/main" id="{8FD16C1F-DE91-D6BB-C61E-42328DEF0AA0}"/>
                </a:ext>
              </a:extLst>
            </p:cNvPr>
            <p:cNvGrpSpPr/>
            <p:nvPr/>
          </p:nvGrpSpPr>
          <p:grpSpPr>
            <a:xfrm>
              <a:off x="6674123" y="610913"/>
              <a:ext cx="6104566" cy="689611"/>
              <a:chOff x="6599294" y="828005"/>
              <a:chExt cx="6104566" cy="689611"/>
            </a:xfrm>
          </p:grpSpPr>
          <p:sp>
            <p:nvSpPr>
              <p:cNvPr id="18" name="Freeform: Shape 17">
                <a:extLst>
                  <a:ext uri="{FF2B5EF4-FFF2-40B4-BE49-F238E27FC236}">
                    <a16:creationId xmlns:a16="http://schemas.microsoft.com/office/drawing/2014/main" id="{55D59D88-CDBC-F689-90F5-EEEB6C354CF5}"/>
                  </a:ext>
                </a:extLst>
              </p:cNvPr>
              <p:cNvSpPr/>
              <p:nvPr/>
            </p:nvSpPr>
            <p:spPr>
              <a:xfrm>
                <a:off x="8131973" y="828007"/>
                <a:ext cx="4571887" cy="5486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833438">
                  <a:lnSpc>
                    <a:spcPct val="90000"/>
                  </a:lnSpc>
                  <a:spcBef>
                    <a:spcPct val="0"/>
                  </a:spcBef>
                  <a:spcAft>
                    <a:spcPct val="35000"/>
                  </a:spcAft>
                </a:pPr>
                <a:r>
                  <a:rPr lang="en-GB" sz="1200"/>
                  <a:t>Quick win (snapshots)</a:t>
                </a:r>
                <a:endParaRPr lang="en-US" sz="1200"/>
              </a:p>
            </p:txBody>
          </p:sp>
          <p:pic>
            <p:nvPicPr>
              <p:cNvPr id="20" name="Graphic 19" descr="Laptop Secure">
                <a:extLst>
                  <a:ext uri="{FF2B5EF4-FFF2-40B4-BE49-F238E27FC236}">
                    <a16:creationId xmlns:a16="http://schemas.microsoft.com/office/drawing/2014/main" id="{4164B91F-36F0-4FD6-577C-22E274FA6F9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99294" y="828005"/>
                <a:ext cx="689610" cy="689611"/>
              </a:xfrm>
              <a:prstGeom prst="rect">
                <a:avLst/>
              </a:prstGeom>
            </p:spPr>
          </p:pic>
        </p:grpSp>
        <p:grpSp>
          <p:nvGrpSpPr>
            <p:cNvPr id="15" name="Group 14">
              <a:extLst>
                <a:ext uri="{FF2B5EF4-FFF2-40B4-BE49-F238E27FC236}">
                  <a16:creationId xmlns:a16="http://schemas.microsoft.com/office/drawing/2014/main" id="{01B9F149-5ADE-DD6E-2E6B-BEE725D005BB}"/>
                </a:ext>
              </a:extLst>
            </p:cNvPr>
            <p:cNvGrpSpPr/>
            <p:nvPr/>
          </p:nvGrpSpPr>
          <p:grpSpPr>
            <a:xfrm>
              <a:off x="6661466" y="2176012"/>
              <a:ext cx="6117222" cy="724114"/>
              <a:chOff x="6586637" y="2393104"/>
              <a:chExt cx="6117222" cy="724114"/>
            </a:xfrm>
          </p:grpSpPr>
          <p:sp>
            <p:nvSpPr>
              <p:cNvPr id="16" name="Freeform: Shape 15">
                <a:extLst>
                  <a:ext uri="{FF2B5EF4-FFF2-40B4-BE49-F238E27FC236}">
                    <a16:creationId xmlns:a16="http://schemas.microsoft.com/office/drawing/2014/main" id="{0C1387FF-3E24-44B1-01EC-4B2A2CFA74A9}"/>
                  </a:ext>
                </a:extLst>
              </p:cNvPr>
              <p:cNvSpPr/>
              <p:nvPr/>
            </p:nvSpPr>
            <p:spPr>
              <a:xfrm>
                <a:off x="8131972" y="2393104"/>
                <a:ext cx="4571887" cy="548640"/>
              </a:xfrm>
              <a:custGeom>
                <a:avLst/>
                <a:gdLst>
                  <a:gd name="connsiteX0" fmla="*/ 0 w 4571887"/>
                  <a:gd name="connsiteY0" fmla="*/ 0 h 1681139"/>
                  <a:gd name="connsiteX1" fmla="*/ 4571887 w 4571887"/>
                  <a:gd name="connsiteY1" fmla="*/ 0 h 1681139"/>
                  <a:gd name="connsiteX2" fmla="*/ 4571887 w 4571887"/>
                  <a:gd name="connsiteY2" fmla="*/ 1681139 h 1681139"/>
                  <a:gd name="connsiteX3" fmla="*/ 0 w 4571887"/>
                  <a:gd name="connsiteY3" fmla="*/ 1681139 h 1681139"/>
                  <a:gd name="connsiteX4" fmla="*/ 0 w 4571887"/>
                  <a:gd name="connsiteY4" fmla="*/ 0 h 1681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887" h="1681139">
                    <a:moveTo>
                      <a:pt x="0" y="0"/>
                    </a:moveTo>
                    <a:lnTo>
                      <a:pt x="4571887" y="0"/>
                    </a:lnTo>
                    <a:lnTo>
                      <a:pt x="4571887" y="1681139"/>
                    </a:lnTo>
                    <a:lnTo>
                      <a:pt x="0" y="1681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3441" tIns="133441" rIns="133441" bIns="133441" numCol="1" spcCol="1270" anchor="ctr" anchorCtr="0">
                <a:noAutofit/>
              </a:bodyPr>
              <a:lstStyle/>
              <a:p>
                <a:pPr defTabSz="833438">
                  <a:lnSpc>
                    <a:spcPct val="90000"/>
                  </a:lnSpc>
                  <a:spcBef>
                    <a:spcPct val="0"/>
                  </a:spcBef>
                  <a:spcAft>
                    <a:spcPct val="35000"/>
                  </a:spcAft>
                </a:pPr>
                <a:r>
                  <a:rPr lang="en-GB" sz="1200"/>
                  <a:t>Achievable targets</a:t>
                </a:r>
                <a:endParaRPr lang="en-US" sz="1200"/>
              </a:p>
            </p:txBody>
          </p:sp>
          <p:pic>
            <p:nvPicPr>
              <p:cNvPr id="17" name="圖形 60" descr="Bullseye">
                <a:extLst>
                  <a:ext uri="{FF2B5EF4-FFF2-40B4-BE49-F238E27FC236}">
                    <a16:creationId xmlns:a16="http://schemas.microsoft.com/office/drawing/2014/main" id="{2CB62506-C040-19DD-FC4D-25A3054C1D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86637" y="2427608"/>
                <a:ext cx="689610" cy="689610"/>
              </a:xfrm>
              <a:prstGeom prst="rect">
                <a:avLst/>
              </a:prstGeom>
            </p:spPr>
          </p:pic>
        </p:grpSp>
      </p:grpSp>
      <p:pic>
        <p:nvPicPr>
          <p:cNvPr id="10" name="Picture 6">
            <a:extLst>
              <a:ext uri="{FF2B5EF4-FFF2-40B4-BE49-F238E27FC236}">
                <a16:creationId xmlns:a16="http://schemas.microsoft.com/office/drawing/2014/main" id="{53E7F348-EDCE-8DF9-4F70-0A1B5ED97296}"/>
              </a:ext>
            </a:extLst>
          </p:cNvPr>
          <p:cNvPicPr>
            <a:picLocks noChangeAspect="1"/>
          </p:cNvPicPr>
          <p:nvPr/>
        </p:nvPicPr>
        <p:blipFill>
          <a:blip r:embed="rId6"/>
          <a:stretch>
            <a:fillRect/>
          </a:stretch>
        </p:blipFill>
        <p:spPr>
          <a:xfrm flipH="1">
            <a:off x="8712992" y="421735"/>
            <a:ext cx="116682" cy="97200"/>
          </a:xfrm>
          <a:prstGeom prst="rect">
            <a:avLst/>
          </a:prstGeom>
        </p:spPr>
      </p:pic>
      <p:sp>
        <p:nvSpPr>
          <p:cNvPr id="3" name="TextBox 2">
            <a:extLst>
              <a:ext uri="{FF2B5EF4-FFF2-40B4-BE49-F238E27FC236}">
                <a16:creationId xmlns:a16="http://schemas.microsoft.com/office/drawing/2014/main" id="{A364B8BE-C1A9-2B45-9C18-75AB486872C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67043325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017C4-1B41-4D80-A3FC-088BC674C5D4}"/>
              </a:ext>
            </a:extLst>
          </p:cNvPr>
          <p:cNvSpPr>
            <a:spLocks noGrp="1"/>
          </p:cNvSpPr>
          <p:nvPr>
            <p:ph type="title"/>
          </p:nvPr>
        </p:nvSpPr>
        <p:spPr>
          <a:xfrm>
            <a:off x="111095" y="102393"/>
            <a:ext cx="7623880" cy="306668"/>
          </a:xfrm>
        </p:spPr>
        <p:txBody>
          <a:bodyPr>
            <a:noAutofit/>
          </a:bodyPr>
          <a:lstStyle/>
          <a:p>
            <a:r>
              <a:rPr lang="en-GB">
                <a:solidFill>
                  <a:srgbClr val="2F528F"/>
                </a:solidFill>
              </a:rPr>
              <a:t>Phase E – Opportunities and Solutions – 13/13</a:t>
            </a:r>
          </a:p>
        </p:txBody>
      </p:sp>
      <p:sp>
        <p:nvSpPr>
          <p:cNvPr id="3" name="Footer Placeholder 2">
            <a:extLst>
              <a:ext uri="{FF2B5EF4-FFF2-40B4-BE49-F238E27FC236}">
                <a16:creationId xmlns:a16="http://schemas.microsoft.com/office/drawing/2014/main" id="{07486FB7-5AA3-4A25-B01E-0DEA07C7DB54}"/>
              </a:ext>
            </a:extLst>
          </p:cNvPr>
          <p:cNvSpPr>
            <a:spLocks noGrp="1"/>
          </p:cNvSpPr>
          <p:nvPr>
            <p:ph type="ftr" sz="quarter" idx="10"/>
          </p:nvPr>
        </p:nvSpPr>
        <p:spPr>
          <a:xfrm>
            <a:off x="6993807" y="4855409"/>
            <a:ext cx="688471" cy="273844"/>
          </a:xfrm>
        </p:spPr>
        <p:txBody>
          <a:bodyPr/>
          <a:lstStyle/>
          <a:p>
            <a:r>
              <a:rPr lang="en-GB">
                <a:solidFill>
                  <a:schemeClr val="bg1"/>
                </a:solidFill>
              </a:rPr>
              <a:t>20/37</a:t>
            </a:r>
          </a:p>
        </p:txBody>
      </p:sp>
      <p:sp>
        <p:nvSpPr>
          <p:cNvPr id="10" name="TextBox 9">
            <a:extLst>
              <a:ext uri="{FF2B5EF4-FFF2-40B4-BE49-F238E27FC236}">
                <a16:creationId xmlns:a16="http://schemas.microsoft.com/office/drawing/2014/main" id="{30DFD9B9-9C66-4F06-9610-BE5CE9631F2C}"/>
              </a:ext>
            </a:extLst>
          </p:cNvPr>
          <p:cNvSpPr txBox="1"/>
          <p:nvPr/>
        </p:nvSpPr>
        <p:spPr>
          <a:xfrm>
            <a:off x="98501" y="552473"/>
            <a:ext cx="3050560" cy="346249"/>
          </a:xfrm>
          <a:prstGeom prst="rect">
            <a:avLst/>
          </a:prstGeom>
          <a:noFill/>
        </p:spPr>
        <p:txBody>
          <a:bodyPr wrap="square">
            <a:spAutoFit/>
          </a:bodyPr>
          <a:lstStyle/>
          <a:p>
            <a:r>
              <a:rPr lang="en-GB" sz="1650" b="1">
                <a:solidFill>
                  <a:srgbClr val="2F528F"/>
                </a:solidFill>
              </a:rPr>
              <a:t>Outputs of Phase E</a:t>
            </a:r>
          </a:p>
        </p:txBody>
      </p:sp>
      <p:grpSp>
        <p:nvGrpSpPr>
          <p:cNvPr id="11" name="Groep 10">
            <a:extLst>
              <a:ext uri="{FF2B5EF4-FFF2-40B4-BE49-F238E27FC236}">
                <a16:creationId xmlns:a16="http://schemas.microsoft.com/office/drawing/2014/main" id="{A3D584D2-2B5B-5D08-7DA9-20C941E679E3}"/>
              </a:ext>
            </a:extLst>
          </p:cNvPr>
          <p:cNvGrpSpPr/>
          <p:nvPr/>
        </p:nvGrpSpPr>
        <p:grpSpPr>
          <a:xfrm>
            <a:off x="155928" y="898722"/>
            <a:ext cx="8796443" cy="2289296"/>
            <a:chOff x="148751" y="880353"/>
            <a:chExt cx="8796443" cy="2289296"/>
          </a:xfrm>
        </p:grpSpPr>
        <p:grpSp>
          <p:nvGrpSpPr>
            <p:cNvPr id="4" name="Group 3">
              <a:extLst>
                <a:ext uri="{FF2B5EF4-FFF2-40B4-BE49-F238E27FC236}">
                  <a16:creationId xmlns:a16="http://schemas.microsoft.com/office/drawing/2014/main" id="{C053FE1E-38A5-569F-BA36-6EBC68B00F20}"/>
                </a:ext>
              </a:extLst>
            </p:cNvPr>
            <p:cNvGrpSpPr/>
            <p:nvPr/>
          </p:nvGrpSpPr>
          <p:grpSpPr>
            <a:xfrm>
              <a:off x="148751" y="880353"/>
              <a:ext cx="1227199" cy="2289296"/>
              <a:chOff x="-974921" y="1440727"/>
              <a:chExt cx="1563924" cy="4069570"/>
            </a:xfrm>
          </p:grpSpPr>
          <p:grpSp>
            <p:nvGrpSpPr>
              <p:cNvPr id="80" name="Group 79">
                <a:extLst>
                  <a:ext uri="{FF2B5EF4-FFF2-40B4-BE49-F238E27FC236}">
                    <a16:creationId xmlns:a16="http://schemas.microsoft.com/office/drawing/2014/main" id="{2BC4FD62-D303-9692-F2A4-B22F105D9790}"/>
                  </a:ext>
                </a:extLst>
              </p:cNvPr>
              <p:cNvGrpSpPr/>
              <p:nvPr/>
            </p:nvGrpSpPr>
            <p:grpSpPr>
              <a:xfrm>
                <a:off x="-956745" y="1440727"/>
                <a:ext cx="1545748" cy="1702378"/>
                <a:chOff x="-1428310" y="243786"/>
                <a:chExt cx="1943432" cy="1975168"/>
              </a:xfrm>
            </p:grpSpPr>
            <p:grpSp>
              <p:nvGrpSpPr>
                <p:cNvPr id="86" name="Group 85">
                  <a:extLst>
                    <a:ext uri="{FF2B5EF4-FFF2-40B4-BE49-F238E27FC236}">
                      <a16:creationId xmlns:a16="http://schemas.microsoft.com/office/drawing/2014/main" id="{C2D06754-7CFB-CA4B-132C-F72884553529}"/>
                    </a:ext>
                  </a:extLst>
                </p:cNvPr>
                <p:cNvGrpSpPr/>
                <p:nvPr/>
              </p:nvGrpSpPr>
              <p:grpSpPr>
                <a:xfrm>
                  <a:off x="-935668" y="243786"/>
                  <a:ext cx="973618" cy="973617"/>
                  <a:chOff x="-935668" y="243786"/>
                  <a:chExt cx="973618" cy="973617"/>
                </a:xfrm>
              </p:grpSpPr>
              <p:sp>
                <p:nvSpPr>
                  <p:cNvPr id="88" name="Oval 87">
                    <a:extLst>
                      <a:ext uri="{FF2B5EF4-FFF2-40B4-BE49-F238E27FC236}">
                        <a16:creationId xmlns:a16="http://schemas.microsoft.com/office/drawing/2014/main" id="{2BF6185D-7A13-06FB-62D3-496EFA707955}"/>
                      </a:ext>
                    </a:extLst>
                  </p:cNvPr>
                  <p:cNvSpPr/>
                  <p:nvPr/>
                </p:nvSpPr>
                <p:spPr>
                  <a:xfrm>
                    <a:off x="-935668" y="243786"/>
                    <a:ext cx="973618" cy="973617"/>
                  </a:xfrm>
                  <a:prstGeom prst="ellipse">
                    <a:avLst/>
                  </a:prstGeom>
                  <a:solidFill>
                    <a:srgbClr val="002060"/>
                  </a:solidFill>
                </p:spPr>
                <p:style>
                  <a:lnRef idx="2">
                    <a:schemeClr val="dk1">
                      <a:shade val="50000"/>
                    </a:schemeClr>
                  </a:lnRef>
                  <a:fillRef idx="1">
                    <a:schemeClr val="dk1"/>
                  </a:fillRef>
                  <a:effectRef idx="0">
                    <a:schemeClr val="dk1"/>
                  </a:effectRef>
                  <a:fontRef idx="minor">
                    <a:schemeClr val="lt1"/>
                  </a:fontRef>
                </p:style>
                <p:txBody>
                  <a:bodyPr/>
                  <a:lstStyle/>
                  <a:p>
                    <a:endParaRPr lang="en-NL"/>
                  </a:p>
                </p:txBody>
              </p:sp>
              <p:sp>
                <p:nvSpPr>
                  <p:cNvPr id="89" name="Rectangle 88" descr="Database">
                    <a:extLst>
                      <a:ext uri="{FF2B5EF4-FFF2-40B4-BE49-F238E27FC236}">
                        <a16:creationId xmlns:a16="http://schemas.microsoft.com/office/drawing/2014/main" id="{A4D6B3E5-165E-7CDA-1047-9CF3688FDE47}"/>
                      </a:ext>
                    </a:extLst>
                  </p:cNvPr>
                  <p:cNvSpPr/>
                  <p:nvPr/>
                </p:nvSpPr>
                <p:spPr>
                  <a:xfrm>
                    <a:off x="-728153" y="451278"/>
                    <a:ext cx="558631" cy="55863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grpSp>
            <p:sp>
              <p:nvSpPr>
                <p:cNvPr id="87" name="Freeform: Shape 86">
                  <a:extLst>
                    <a:ext uri="{FF2B5EF4-FFF2-40B4-BE49-F238E27FC236}">
                      <a16:creationId xmlns:a16="http://schemas.microsoft.com/office/drawing/2014/main" id="{450A9CD0-F2F3-8B93-9EE5-AF95DE576C4A}"/>
                    </a:ext>
                  </a:extLst>
                </p:cNvPr>
                <p:cNvSpPr/>
                <p:nvPr/>
              </p:nvSpPr>
              <p:spPr>
                <a:xfrm>
                  <a:off x="-1428310" y="1520663"/>
                  <a:ext cx="1943432" cy="698291"/>
                </a:xfrm>
                <a:custGeom>
                  <a:avLst/>
                  <a:gdLst>
                    <a:gd name="connsiteX0" fmla="*/ 0 w 1596093"/>
                    <a:gd name="connsiteY0" fmla="*/ 0 h 698291"/>
                    <a:gd name="connsiteX1" fmla="*/ 1596093 w 1596093"/>
                    <a:gd name="connsiteY1" fmla="*/ 0 h 698291"/>
                    <a:gd name="connsiteX2" fmla="*/ 1596093 w 1596093"/>
                    <a:gd name="connsiteY2" fmla="*/ 698291 h 698291"/>
                    <a:gd name="connsiteX3" fmla="*/ 0 w 1596093"/>
                    <a:gd name="connsiteY3" fmla="*/ 698291 h 698291"/>
                    <a:gd name="connsiteX4" fmla="*/ 0 w 1596093"/>
                    <a:gd name="connsiteY4" fmla="*/ 0 h 69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093" h="698291">
                      <a:moveTo>
                        <a:pt x="0" y="0"/>
                      </a:moveTo>
                      <a:lnTo>
                        <a:pt x="1596093" y="0"/>
                      </a:lnTo>
                      <a:lnTo>
                        <a:pt x="1596093" y="698291"/>
                      </a:lnTo>
                      <a:lnTo>
                        <a:pt x="0" y="6982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366713">
                    <a:lnSpc>
                      <a:spcPct val="90000"/>
                    </a:lnSpc>
                    <a:spcBef>
                      <a:spcPct val="0"/>
                    </a:spcBef>
                    <a:spcAft>
                      <a:spcPct val="35000"/>
                    </a:spcAft>
                    <a:defRPr cap="all"/>
                  </a:pPr>
                  <a:r>
                    <a:rPr lang="en-GB" sz="900"/>
                    <a:t>Statement of Architecture Work</a:t>
                  </a:r>
                  <a:endParaRPr lang="en-US" sz="900"/>
                </a:p>
              </p:txBody>
            </p:sp>
          </p:grpSp>
          <p:grpSp>
            <p:nvGrpSpPr>
              <p:cNvPr id="81" name="Group 80">
                <a:extLst>
                  <a:ext uri="{FF2B5EF4-FFF2-40B4-BE49-F238E27FC236}">
                    <a16:creationId xmlns:a16="http://schemas.microsoft.com/office/drawing/2014/main" id="{F0AF9267-5E87-2598-F347-DBEC7F05B6A5}"/>
                  </a:ext>
                </a:extLst>
              </p:cNvPr>
              <p:cNvGrpSpPr/>
              <p:nvPr/>
            </p:nvGrpSpPr>
            <p:grpSpPr>
              <a:xfrm>
                <a:off x="-974921" y="3812240"/>
                <a:ext cx="1545746" cy="1698057"/>
                <a:chOff x="-1485579" y="3008405"/>
                <a:chExt cx="1943427" cy="1970155"/>
              </a:xfrm>
            </p:grpSpPr>
            <p:sp>
              <p:nvSpPr>
                <p:cNvPr id="82" name="Freeform: Shape 81">
                  <a:extLst>
                    <a:ext uri="{FF2B5EF4-FFF2-40B4-BE49-F238E27FC236}">
                      <a16:creationId xmlns:a16="http://schemas.microsoft.com/office/drawing/2014/main" id="{E5CB764C-DCF6-12E4-69A3-A42C3E569FEA}"/>
                    </a:ext>
                  </a:extLst>
                </p:cNvPr>
                <p:cNvSpPr/>
                <p:nvPr/>
              </p:nvSpPr>
              <p:spPr>
                <a:xfrm>
                  <a:off x="-1485579" y="4321842"/>
                  <a:ext cx="1943427"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lnSpc>
                      <a:spcPct val="90000"/>
                    </a:lnSpc>
                    <a:spcBef>
                      <a:spcPct val="0"/>
                    </a:spcBef>
                    <a:spcAft>
                      <a:spcPct val="35000"/>
                    </a:spcAft>
                    <a:defRPr cap="all"/>
                  </a:pPr>
                  <a:r>
                    <a:rPr lang="en-US" sz="900">
                      <a:solidFill>
                        <a:schemeClr val="tx1"/>
                      </a:solidFill>
                    </a:rPr>
                    <a:t>Organizational model for Enterprise Architecture</a:t>
                  </a:r>
                  <a:endParaRPr lang="en-US" sz="900"/>
                </a:p>
              </p:txBody>
            </p:sp>
            <p:grpSp>
              <p:nvGrpSpPr>
                <p:cNvPr id="83" name="Group 82">
                  <a:extLst>
                    <a:ext uri="{FF2B5EF4-FFF2-40B4-BE49-F238E27FC236}">
                      <a16:creationId xmlns:a16="http://schemas.microsoft.com/office/drawing/2014/main" id="{62DBD6F6-CF83-B2AD-2FA0-71852F165A8E}"/>
                    </a:ext>
                  </a:extLst>
                </p:cNvPr>
                <p:cNvGrpSpPr/>
                <p:nvPr/>
              </p:nvGrpSpPr>
              <p:grpSpPr>
                <a:xfrm>
                  <a:off x="-984029" y="3008405"/>
                  <a:ext cx="1001496" cy="1001496"/>
                  <a:chOff x="-984029" y="3008405"/>
                  <a:chExt cx="1001496" cy="1001496"/>
                </a:xfrm>
              </p:grpSpPr>
              <p:sp>
                <p:nvSpPr>
                  <p:cNvPr id="84" name="Oval 83">
                    <a:extLst>
                      <a:ext uri="{FF2B5EF4-FFF2-40B4-BE49-F238E27FC236}">
                        <a16:creationId xmlns:a16="http://schemas.microsoft.com/office/drawing/2014/main" id="{C63C1172-DC09-948B-122C-FB36188E90BC}"/>
                      </a:ext>
                    </a:extLst>
                  </p:cNvPr>
                  <p:cNvSpPr/>
                  <p:nvPr/>
                </p:nvSpPr>
                <p:spPr>
                  <a:xfrm>
                    <a:off x="-984029" y="3008405"/>
                    <a:ext cx="1001496" cy="1001496"/>
                  </a:xfrm>
                  <a:prstGeom prst="ellipse">
                    <a:avLst/>
                  </a:prstGeom>
                </p:spPr>
                <p:style>
                  <a:lnRef idx="3">
                    <a:schemeClr val="lt1"/>
                  </a:lnRef>
                  <a:fillRef idx="1">
                    <a:schemeClr val="dk1"/>
                  </a:fillRef>
                  <a:effectRef idx="1">
                    <a:schemeClr val="dk1"/>
                  </a:effectRef>
                  <a:fontRef idx="minor">
                    <a:schemeClr val="lt1"/>
                  </a:fontRef>
                </p:style>
                <p:txBody>
                  <a:bodyPr/>
                  <a:lstStyle/>
                  <a:p>
                    <a:endParaRPr lang="en-NL"/>
                  </a:p>
                </p:txBody>
              </p:sp>
              <p:pic>
                <p:nvPicPr>
                  <p:cNvPr id="85" name="Graphic 84" descr="Abacus outline">
                    <a:extLst>
                      <a:ext uri="{FF2B5EF4-FFF2-40B4-BE49-F238E27FC236}">
                        <a16:creationId xmlns:a16="http://schemas.microsoft.com/office/drawing/2014/main" id="{8713A56A-2994-626D-D028-9511EB44FD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157" y="3230260"/>
                    <a:ext cx="557783" cy="557783"/>
                  </a:xfrm>
                  <a:prstGeom prst="rect">
                    <a:avLst/>
                  </a:prstGeom>
                </p:spPr>
              </p:pic>
            </p:grpSp>
          </p:grpSp>
        </p:grpSp>
        <p:grpSp>
          <p:nvGrpSpPr>
            <p:cNvPr id="5" name="Group 4">
              <a:extLst>
                <a:ext uri="{FF2B5EF4-FFF2-40B4-BE49-F238E27FC236}">
                  <a16:creationId xmlns:a16="http://schemas.microsoft.com/office/drawing/2014/main" id="{F0960363-85EF-E7DE-9E66-074D31C054A1}"/>
                </a:ext>
              </a:extLst>
            </p:cNvPr>
            <p:cNvGrpSpPr/>
            <p:nvPr/>
          </p:nvGrpSpPr>
          <p:grpSpPr>
            <a:xfrm>
              <a:off x="1410285" y="880353"/>
              <a:ext cx="1227198" cy="2289296"/>
              <a:chOff x="1404511" y="1440727"/>
              <a:chExt cx="1563925" cy="4069570"/>
            </a:xfrm>
          </p:grpSpPr>
          <p:grpSp>
            <p:nvGrpSpPr>
              <p:cNvPr id="70" name="Group 69">
                <a:extLst>
                  <a:ext uri="{FF2B5EF4-FFF2-40B4-BE49-F238E27FC236}">
                    <a16:creationId xmlns:a16="http://schemas.microsoft.com/office/drawing/2014/main" id="{09A1FA8D-362E-3762-FE97-153A4CB9B0B8}"/>
                  </a:ext>
                </a:extLst>
              </p:cNvPr>
              <p:cNvGrpSpPr/>
              <p:nvPr/>
            </p:nvGrpSpPr>
            <p:grpSpPr>
              <a:xfrm>
                <a:off x="1422688" y="1440727"/>
                <a:ext cx="1545748" cy="1702376"/>
                <a:chOff x="1786626" y="243786"/>
                <a:chExt cx="1943428" cy="1975166"/>
              </a:xfrm>
            </p:grpSpPr>
            <p:grpSp>
              <p:nvGrpSpPr>
                <p:cNvPr id="76" name="Group 75">
                  <a:extLst>
                    <a:ext uri="{FF2B5EF4-FFF2-40B4-BE49-F238E27FC236}">
                      <a16:creationId xmlns:a16="http://schemas.microsoft.com/office/drawing/2014/main" id="{83348E43-41B6-10D2-D25C-457CBDA45EEC}"/>
                    </a:ext>
                  </a:extLst>
                </p:cNvPr>
                <p:cNvGrpSpPr/>
                <p:nvPr/>
              </p:nvGrpSpPr>
              <p:grpSpPr>
                <a:xfrm>
                  <a:off x="2279260" y="243786"/>
                  <a:ext cx="973617" cy="973617"/>
                  <a:chOff x="2279260" y="243786"/>
                  <a:chExt cx="973617" cy="973617"/>
                </a:xfrm>
              </p:grpSpPr>
              <p:sp>
                <p:nvSpPr>
                  <p:cNvPr id="78" name="Oval 77">
                    <a:extLst>
                      <a:ext uri="{FF2B5EF4-FFF2-40B4-BE49-F238E27FC236}">
                        <a16:creationId xmlns:a16="http://schemas.microsoft.com/office/drawing/2014/main" id="{741CD7A2-99AB-8DFB-EEF3-1AEA834DE0F5}"/>
                      </a:ext>
                    </a:extLst>
                  </p:cNvPr>
                  <p:cNvSpPr/>
                  <p:nvPr/>
                </p:nvSpPr>
                <p:spPr>
                  <a:xfrm>
                    <a:off x="2279260" y="243786"/>
                    <a:ext cx="973617" cy="973617"/>
                  </a:xfrm>
                  <a:prstGeom prst="ellipse">
                    <a:avLst/>
                  </a:prstGeom>
                  <a:solidFill>
                    <a:srgbClr val="113C76"/>
                  </a:solidFill>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NL"/>
                  </a:p>
                </p:txBody>
              </p:sp>
              <p:sp>
                <p:nvSpPr>
                  <p:cNvPr id="79" name="Rectangle 78" descr="Eye">
                    <a:extLst>
                      <a:ext uri="{FF2B5EF4-FFF2-40B4-BE49-F238E27FC236}">
                        <a16:creationId xmlns:a16="http://schemas.microsoft.com/office/drawing/2014/main" id="{9A048A09-931D-393C-2DF2-65AF9FA7EB83}"/>
                      </a:ext>
                    </a:extLst>
                  </p:cNvPr>
                  <p:cNvSpPr/>
                  <p:nvPr/>
                </p:nvSpPr>
                <p:spPr>
                  <a:xfrm>
                    <a:off x="2486752" y="451278"/>
                    <a:ext cx="558630" cy="55863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grpSp>
            <p:sp>
              <p:nvSpPr>
                <p:cNvPr id="77" name="Freeform: Shape 76">
                  <a:extLst>
                    <a:ext uri="{FF2B5EF4-FFF2-40B4-BE49-F238E27FC236}">
                      <a16:creationId xmlns:a16="http://schemas.microsoft.com/office/drawing/2014/main" id="{FC53C871-97B4-9914-D876-5F2A6FE5FDDC}"/>
                    </a:ext>
                  </a:extLst>
                </p:cNvPr>
                <p:cNvSpPr/>
                <p:nvPr/>
              </p:nvSpPr>
              <p:spPr>
                <a:xfrm>
                  <a:off x="1786626" y="1520661"/>
                  <a:ext cx="1943428" cy="698291"/>
                </a:xfrm>
                <a:custGeom>
                  <a:avLst/>
                  <a:gdLst>
                    <a:gd name="connsiteX0" fmla="*/ 0 w 1596093"/>
                    <a:gd name="connsiteY0" fmla="*/ 0 h 698291"/>
                    <a:gd name="connsiteX1" fmla="*/ 1596093 w 1596093"/>
                    <a:gd name="connsiteY1" fmla="*/ 0 h 698291"/>
                    <a:gd name="connsiteX2" fmla="*/ 1596093 w 1596093"/>
                    <a:gd name="connsiteY2" fmla="*/ 698291 h 698291"/>
                    <a:gd name="connsiteX3" fmla="*/ 0 w 1596093"/>
                    <a:gd name="connsiteY3" fmla="*/ 698291 h 698291"/>
                    <a:gd name="connsiteX4" fmla="*/ 0 w 1596093"/>
                    <a:gd name="connsiteY4" fmla="*/ 0 h 69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093" h="698291">
                      <a:moveTo>
                        <a:pt x="0" y="0"/>
                      </a:moveTo>
                      <a:lnTo>
                        <a:pt x="1596093" y="0"/>
                      </a:lnTo>
                      <a:lnTo>
                        <a:pt x="1596093" y="698291"/>
                      </a:lnTo>
                      <a:lnTo>
                        <a:pt x="0" y="6982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366713">
                    <a:lnSpc>
                      <a:spcPct val="90000"/>
                    </a:lnSpc>
                    <a:spcBef>
                      <a:spcPct val="0"/>
                    </a:spcBef>
                    <a:spcAft>
                      <a:spcPct val="35000"/>
                    </a:spcAft>
                    <a:defRPr cap="all"/>
                  </a:pPr>
                  <a:r>
                    <a:rPr lang="en-GB" sz="900"/>
                    <a:t>Architecture Vision</a:t>
                  </a:r>
                  <a:endParaRPr lang="en-US" sz="900"/>
                </a:p>
              </p:txBody>
            </p:sp>
          </p:grpSp>
          <p:grpSp>
            <p:nvGrpSpPr>
              <p:cNvPr id="71" name="Group 70">
                <a:extLst>
                  <a:ext uri="{FF2B5EF4-FFF2-40B4-BE49-F238E27FC236}">
                    <a16:creationId xmlns:a16="http://schemas.microsoft.com/office/drawing/2014/main" id="{48D48127-A4EE-2A4A-C2DF-9E00FC18C16D}"/>
                  </a:ext>
                </a:extLst>
              </p:cNvPr>
              <p:cNvGrpSpPr/>
              <p:nvPr/>
            </p:nvGrpSpPr>
            <p:grpSpPr>
              <a:xfrm>
                <a:off x="1404511" y="3812240"/>
                <a:ext cx="1545748" cy="1698057"/>
                <a:chOff x="1506019" y="3052650"/>
                <a:chExt cx="1943429" cy="1970155"/>
              </a:xfrm>
            </p:grpSpPr>
            <p:sp>
              <p:nvSpPr>
                <p:cNvPr id="72" name="Freeform: Shape 71">
                  <a:extLst>
                    <a:ext uri="{FF2B5EF4-FFF2-40B4-BE49-F238E27FC236}">
                      <a16:creationId xmlns:a16="http://schemas.microsoft.com/office/drawing/2014/main" id="{C0D69A5E-2632-9B74-92A8-AD3F3EFE2DEA}"/>
                    </a:ext>
                  </a:extLst>
                </p:cNvPr>
                <p:cNvSpPr/>
                <p:nvPr/>
              </p:nvSpPr>
              <p:spPr>
                <a:xfrm>
                  <a:off x="1506019" y="4366087"/>
                  <a:ext cx="1943429"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lnSpc>
                      <a:spcPct val="90000"/>
                    </a:lnSpc>
                    <a:spcBef>
                      <a:spcPct val="0"/>
                    </a:spcBef>
                    <a:spcAft>
                      <a:spcPct val="35000"/>
                    </a:spcAft>
                    <a:defRPr cap="all"/>
                  </a:pPr>
                  <a:r>
                    <a:rPr lang="en-US" sz="900">
                      <a:solidFill>
                        <a:schemeClr val="tx1"/>
                      </a:solidFill>
                    </a:rPr>
                    <a:t>Governance Models and Frameworks</a:t>
                  </a:r>
                  <a:endParaRPr lang="en-US" sz="900"/>
                </a:p>
              </p:txBody>
            </p:sp>
            <p:grpSp>
              <p:nvGrpSpPr>
                <p:cNvPr id="73" name="Group 72">
                  <a:extLst>
                    <a:ext uri="{FF2B5EF4-FFF2-40B4-BE49-F238E27FC236}">
                      <a16:creationId xmlns:a16="http://schemas.microsoft.com/office/drawing/2014/main" id="{D962AEFA-4DB8-C139-077C-5B33B69BF1AA}"/>
                    </a:ext>
                  </a:extLst>
                </p:cNvPr>
                <p:cNvGrpSpPr/>
                <p:nvPr/>
              </p:nvGrpSpPr>
              <p:grpSpPr>
                <a:xfrm>
                  <a:off x="2007569" y="3052650"/>
                  <a:ext cx="1001496" cy="1001496"/>
                  <a:chOff x="2007569" y="3052650"/>
                  <a:chExt cx="1001496" cy="1001496"/>
                </a:xfrm>
              </p:grpSpPr>
              <p:sp>
                <p:nvSpPr>
                  <p:cNvPr id="74" name="Oval 73">
                    <a:extLst>
                      <a:ext uri="{FF2B5EF4-FFF2-40B4-BE49-F238E27FC236}">
                        <a16:creationId xmlns:a16="http://schemas.microsoft.com/office/drawing/2014/main" id="{FD0C0F58-F164-5A01-0CE1-E25522BA53CF}"/>
                      </a:ext>
                    </a:extLst>
                  </p:cNvPr>
                  <p:cNvSpPr/>
                  <p:nvPr/>
                </p:nvSpPr>
                <p:spPr>
                  <a:xfrm>
                    <a:off x="2007569" y="3052650"/>
                    <a:ext cx="1001496" cy="1001496"/>
                  </a:xfrm>
                  <a:prstGeom prst="ellipse">
                    <a:avLst/>
                  </a:prstGeom>
                  <a:solidFill>
                    <a:srgbClr val="113C76"/>
                  </a:solidFill>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NL"/>
                  </a:p>
                </p:txBody>
              </p:sp>
              <p:pic>
                <p:nvPicPr>
                  <p:cNvPr id="75" name="Graphic 74" descr="Arrow circle with solid fill">
                    <a:extLst>
                      <a:ext uri="{FF2B5EF4-FFF2-40B4-BE49-F238E27FC236}">
                        <a16:creationId xmlns:a16="http://schemas.microsoft.com/office/drawing/2014/main" id="{24B7CF7E-BC2C-F15D-6A6B-92FFB94EC1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29425" y="3274506"/>
                    <a:ext cx="557784" cy="557784"/>
                  </a:xfrm>
                  <a:prstGeom prst="rect">
                    <a:avLst/>
                  </a:prstGeom>
                </p:spPr>
              </p:pic>
            </p:grpSp>
          </p:grpSp>
        </p:grpSp>
        <p:grpSp>
          <p:nvGrpSpPr>
            <p:cNvPr id="6" name="Group 5">
              <a:extLst>
                <a:ext uri="{FF2B5EF4-FFF2-40B4-BE49-F238E27FC236}">
                  <a16:creationId xmlns:a16="http://schemas.microsoft.com/office/drawing/2014/main" id="{99C31248-E169-C349-998B-FD245A451E53}"/>
                </a:ext>
              </a:extLst>
            </p:cNvPr>
            <p:cNvGrpSpPr/>
            <p:nvPr/>
          </p:nvGrpSpPr>
          <p:grpSpPr>
            <a:xfrm>
              <a:off x="2671829" y="880353"/>
              <a:ext cx="1227193" cy="2289296"/>
              <a:chOff x="2665465" y="1440727"/>
              <a:chExt cx="1563920" cy="4069570"/>
            </a:xfrm>
          </p:grpSpPr>
          <p:grpSp>
            <p:nvGrpSpPr>
              <p:cNvPr id="60" name="Group 59">
                <a:extLst>
                  <a:ext uri="{FF2B5EF4-FFF2-40B4-BE49-F238E27FC236}">
                    <a16:creationId xmlns:a16="http://schemas.microsoft.com/office/drawing/2014/main" id="{C33C6302-597A-6F3A-E479-28B5AEA4149D}"/>
                  </a:ext>
                </a:extLst>
              </p:cNvPr>
              <p:cNvGrpSpPr/>
              <p:nvPr/>
            </p:nvGrpSpPr>
            <p:grpSpPr>
              <a:xfrm>
                <a:off x="2683637" y="1440727"/>
                <a:ext cx="1545748" cy="1702376"/>
                <a:chOff x="3662039" y="243786"/>
                <a:chExt cx="1943431" cy="1975166"/>
              </a:xfrm>
            </p:grpSpPr>
            <p:grpSp>
              <p:nvGrpSpPr>
                <p:cNvPr id="66" name="Group 65">
                  <a:extLst>
                    <a:ext uri="{FF2B5EF4-FFF2-40B4-BE49-F238E27FC236}">
                      <a16:creationId xmlns:a16="http://schemas.microsoft.com/office/drawing/2014/main" id="{2EFC65F9-D2F9-A3B1-5B7F-CF3171920E43}"/>
                    </a:ext>
                  </a:extLst>
                </p:cNvPr>
                <p:cNvGrpSpPr/>
                <p:nvPr/>
              </p:nvGrpSpPr>
              <p:grpSpPr>
                <a:xfrm>
                  <a:off x="4154675" y="243786"/>
                  <a:ext cx="973617" cy="973617"/>
                  <a:chOff x="4154675" y="243786"/>
                  <a:chExt cx="973617" cy="973617"/>
                </a:xfrm>
              </p:grpSpPr>
              <p:sp>
                <p:nvSpPr>
                  <p:cNvPr id="68" name="Oval 67">
                    <a:extLst>
                      <a:ext uri="{FF2B5EF4-FFF2-40B4-BE49-F238E27FC236}">
                        <a16:creationId xmlns:a16="http://schemas.microsoft.com/office/drawing/2014/main" id="{4B94365A-5677-6570-E062-DE943FEB6DAC}"/>
                      </a:ext>
                    </a:extLst>
                  </p:cNvPr>
                  <p:cNvSpPr/>
                  <p:nvPr/>
                </p:nvSpPr>
                <p:spPr>
                  <a:xfrm>
                    <a:off x="4154675" y="243786"/>
                    <a:ext cx="973617" cy="973617"/>
                  </a:xfrm>
                  <a:prstGeom prst="ellipse">
                    <a:avLst/>
                  </a:prstGeom>
                  <a:solidFill>
                    <a:srgbClr val="22598C"/>
                  </a:solidFill>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NL"/>
                  </a:p>
                </p:txBody>
              </p:sp>
              <p:sp>
                <p:nvSpPr>
                  <p:cNvPr id="69" name="Rectangle 68" descr="Document">
                    <a:extLst>
                      <a:ext uri="{FF2B5EF4-FFF2-40B4-BE49-F238E27FC236}">
                        <a16:creationId xmlns:a16="http://schemas.microsoft.com/office/drawing/2014/main" id="{E723A40D-004E-6F29-5AB5-CF714D78DF23}"/>
                      </a:ext>
                    </a:extLst>
                  </p:cNvPr>
                  <p:cNvSpPr/>
                  <p:nvPr/>
                </p:nvSpPr>
                <p:spPr>
                  <a:xfrm>
                    <a:off x="4362167" y="451278"/>
                    <a:ext cx="558632" cy="55863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grpSp>
            <p:sp>
              <p:nvSpPr>
                <p:cNvPr id="67" name="Freeform: Shape 66">
                  <a:extLst>
                    <a:ext uri="{FF2B5EF4-FFF2-40B4-BE49-F238E27FC236}">
                      <a16:creationId xmlns:a16="http://schemas.microsoft.com/office/drawing/2014/main" id="{43801362-08D0-C0C0-B225-C3BE4ABF0B21}"/>
                    </a:ext>
                  </a:extLst>
                </p:cNvPr>
                <p:cNvSpPr/>
                <p:nvPr/>
              </p:nvSpPr>
              <p:spPr>
                <a:xfrm>
                  <a:off x="3662039" y="1520661"/>
                  <a:ext cx="1943431" cy="698291"/>
                </a:xfrm>
                <a:custGeom>
                  <a:avLst/>
                  <a:gdLst>
                    <a:gd name="connsiteX0" fmla="*/ 0 w 1596093"/>
                    <a:gd name="connsiteY0" fmla="*/ 0 h 698291"/>
                    <a:gd name="connsiteX1" fmla="*/ 1596093 w 1596093"/>
                    <a:gd name="connsiteY1" fmla="*/ 0 h 698291"/>
                    <a:gd name="connsiteX2" fmla="*/ 1596093 w 1596093"/>
                    <a:gd name="connsiteY2" fmla="*/ 698291 h 698291"/>
                    <a:gd name="connsiteX3" fmla="*/ 0 w 1596093"/>
                    <a:gd name="connsiteY3" fmla="*/ 698291 h 698291"/>
                    <a:gd name="connsiteX4" fmla="*/ 0 w 1596093"/>
                    <a:gd name="connsiteY4" fmla="*/ 0 h 69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093" h="698291">
                      <a:moveTo>
                        <a:pt x="0" y="0"/>
                      </a:moveTo>
                      <a:lnTo>
                        <a:pt x="1596093" y="0"/>
                      </a:lnTo>
                      <a:lnTo>
                        <a:pt x="1596093" y="698291"/>
                      </a:lnTo>
                      <a:lnTo>
                        <a:pt x="0" y="6982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366713">
                    <a:lnSpc>
                      <a:spcPct val="90000"/>
                    </a:lnSpc>
                    <a:spcBef>
                      <a:spcPct val="0"/>
                    </a:spcBef>
                    <a:spcAft>
                      <a:spcPct val="35000"/>
                    </a:spcAft>
                    <a:defRPr cap="all"/>
                  </a:pPr>
                  <a:r>
                    <a:rPr lang="en-GB" sz="900"/>
                    <a:t>Draft Architecture Definition Document, Draft Architecture Requirements Specification</a:t>
                  </a:r>
                  <a:endParaRPr lang="en-US" sz="900"/>
                </a:p>
              </p:txBody>
            </p:sp>
          </p:grpSp>
          <p:grpSp>
            <p:nvGrpSpPr>
              <p:cNvPr id="61" name="Group 60">
                <a:extLst>
                  <a:ext uri="{FF2B5EF4-FFF2-40B4-BE49-F238E27FC236}">
                    <a16:creationId xmlns:a16="http://schemas.microsoft.com/office/drawing/2014/main" id="{76B2C4B6-2F65-32FA-3748-AA125B1CFA92}"/>
                  </a:ext>
                </a:extLst>
              </p:cNvPr>
              <p:cNvGrpSpPr/>
              <p:nvPr/>
            </p:nvGrpSpPr>
            <p:grpSpPr>
              <a:xfrm>
                <a:off x="2665465" y="3812240"/>
                <a:ext cx="1545748" cy="1698057"/>
                <a:chOff x="3091381" y="3052650"/>
                <a:chExt cx="1943429" cy="1970155"/>
              </a:xfrm>
            </p:grpSpPr>
            <p:sp>
              <p:nvSpPr>
                <p:cNvPr id="62" name="Freeform: Shape 61">
                  <a:extLst>
                    <a:ext uri="{FF2B5EF4-FFF2-40B4-BE49-F238E27FC236}">
                      <a16:creationId xmlns:a16="http://schemas.microsoft.com/office/drawing/2014/main" id="{4E01220E-C0A2-57C8-A93C-61B81CACEA2A}"/>
                    </a:ext>
                  </a:extLst>
                </p:cNvPr>
                <p:cNvSpPr/>
                <p:nvPr/>
              </p:nvSpPr>
              <p:spPr>
                <a:xfrm>
                  <a:off x="3091381" y="4366087"/>
                  <a:ext cx="1943429"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lnSpc>
                      <a:spcPct val="90000"/>
                    </a:lnSpc>
                    <a:spcBef>
                      <a:spcPct val="0"/>
                    </a:spcBef>
                    <a:spcAft>
                      <a:spcPct val="35000"/>
                    </a:spcAft>
                    <a:defRPr cap="all"/>
                  </a:pPr>
                  <a:r>
                    <a:rPr lang="en-US" sz="900">
                      <a:solidFill>
                        <a:schemeClr val="tx1"/>
                      </a:solidFill>
                    </a:rPr>
                    <a:t>Tailored Architecture Framework</a:t>
                  </a:r>
                  <a:endParaRPr lang="en-US" sz="900"/>
                </a:p>
              </p:txBody>
            </p:sp>
            <p:grpSp>
              <p:nvGrpSpPr>
                <p:cNvPr id="63" name="Group 62">
                  <a:extLst>
                    <a:ext uri="{FF2B5EF4-FFF2-40B4-BE49-F238E27FC236}">
                      <a16:creationId xmlns:a16="http://schemas.microsoft.com/office/drawing/2014/main" id="{AB1FBC93-2D77-7E04-3FE2-728DE5A6C899}"/>
                    </a:ext>
                  </a:extLst>
                </p:cNvPr>
                <p:cNvGrpSpPr/>
                <p:nvPr/>
              </p:nvGrpSpPr>
              <p:grpSpPr>
                <a:xfrm>
                  <a:off x="3592929" y="3052650"/>
                  <a:ext cx="1001496" cy="1001496"/>
                  <a:chOff x="3592929" y="3052650"/>
                  <a:chExt cx="1001496" cy="1001496"/>
                </a:xfrm>
              </p:grpSpPr>
              <p:sp>
                <p:nvSpPr>
                  <p:cNvPr id="64" name="Oval 63">
                    <a:extLst>
                      <a:ext uri="{FF2B5EF4-FFF2-40B4-BE49-F238E27FC236}">
                        <a16:creationId xmlns:a16="http://schemas.microsoft.com/office/drawing/2014/main" id="{F609F670-D81A-0AFC-363F-049A3140A3AD}"/>
                      </a:ext>
                    </a:extLst>
                  </p:cNvPr>
                  <p:cNvSpPr/>
                  <p:nvPr/>
                </p:nvSpPr>
                <p:spPr>
                  <a:xfrm>
                    <a:off x="3592929" y="3052650"/>
                    <a:ext cx="1001496" cy="1001496"/>
                  </a:xfrm>
                  <a:prstGeom prst="ellipse">
                    <a:avLst/>
                  </a:prstGeom>
                  <a:solidFill>
                    <a:srgbClr val="22598C"/>
                  </a:solidFill>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NL"/>
                  </a:p>
                </p:txBody>
              </p:sp>
              <p:pic>
                <p:nvPicPr>
                  <p:cNvPr id="65" name="Graphic 64" descr="Castle scene outline">
                    <a:extLst>
                      <a:ext uri="{FF2B5EF4-FFF2-40B4-BE49-F238E27FC236}">
                        <a16:creationId xmlns:a16="http://schemas.microsoft.com/office/drawing/2014/main" id="{603794F8-ABFF-213A-FC1A-D64F84B85F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14785" y="3274506"/>
                    <a:ext cx="557784" cy="557784"/>
                  </a:xfrm>
                  <a:prstGeom prst="rect">
                    <a:avLst/>
                  </a:prstGeom>
                </p:spPr>
              </p:pic>
            </p:grpSp>
          </p:grpSp>
        </p:grpSp>
        <p:grpSp>
          <p:nvGrpSpPr>
            <p:cNvPr id="7" name="Group 6">
              <a:extLst>
                <a:ext uri="{FF2B5EF4-FFF2-40B4-BE49-F238E27FC236}">
                  <a16:creationId xmlns:a16="http://schemas.microsoft.com/office/drawing/2014/main" id="{2213E50A-69BC-A965-E178-CC24C0C15CC1}"/>
                </a:ext>
              </a:extLst>
            </p:cNvPr>
            <p:cNvGrpSpPr/>
            <p:nvPr/>
          </p:nvGrpSpPr>
          <p:grpSpPr>
            <a:xfrm>
              <a:off x="3947650" y="880353"/>
              <a:ext cx="1212937" cy="1712076"/>
              <a:chOff x="3926838" y="1440727"/>
              <a:chExt cx="1545748" cy="3043475"/>
            </a:xfrm>
          </p:grpSpPr>
          <p:grpSp>
            <p:nvGrpSpPr>
              <p:cNvPr id="50" name="Group 49">
                <a:extLst>
                  <a:ext uri="{FF2B5EF4-FFF2-40B4-BE49-F238E27FC236}">
                    <a16:creationId xmlns:a16="http://schemas.microsoft.com/office/drawing/2014/main" id="{5E9A8805-54A6-0FB8-C843-0162F2ECACB3}"/>
                  </a:ext>
                </a:extLst>
              </p:cNvPr>
              <p:cNvGrpSpPr/>
              <p:nvPr/>
            </p:nvGrpSpPr>
            <p:grpSpPr>
              <a:xfrm>
                <a:off x="3926838" y="1440727"/>
                <a:ext cx="1545748" cy="1702376"/>
                <a:chOff x="5537445" y="243786"/>
                <a:chExt cx="1943432" cy="1975166"/>
              </a:xfrm>
            </p:grpSpPr>
            <p:grpSp>
              <p:nvGrpSpPr>
                <p:cNvPr id="56" name="Group 55">
                  <a:extLst>
                    <a:ext uri="{FF2B5EF4-FFF2-40B4-BE49-F238E27FC236}">
                      <a16:creationId xmlns:a16="http://schemas.microsoft.com/office/drawing/2014/main" id="{2CA97DEA-1CFC-DFAF-0C7D-B8C90E644D70}"/>
                    </a:ext>
                  </a:extLst>
                </p:cNvPr>
                <p:cNvGrpSpPr/>
                <p:nvPr/>
              </p:nvGrpSpPr>
              <p:grpSpPr>
                <a:xfrm>
                  <a:off x="6030085" y="243786"/>
                  <a:ext cx="973617" cy="973617"/>
                  <a:chOff x="6030085" y="243786"/>
                  <a:chExt cx="973617" cy="973617"/>
                </a:xfrm>
              </p:grpSpPr>
              <p:sp>
                <p:nvSpPr>
                  <p:cNvPr id="58" name="Oval 57">
                    <a:extLst>
                      <a:ext uri="{FF2B5EF4-FFF2-40B4-BE49-F238E27FC236}">
                        <a16:creationId xmlns:a16="http://schemas.microsoft.com/office/drawing/2014/main" id="{12F8AD14-71C3-26EF-5071-79E9A25EE9F7}"/>
                      </a:ext>
                    </a:extLst>
                  </p:cNvPr>
                  <p:cNvSpPr/>
                  <p:nvPr/>
                </p:nvSpPr>
                <p:spPr>
                  <a:xfrm>
                    <a:off x="6030085" y="243786"/>
                    <a:ext cx="973617" cy="973617"/>
                  </a:xfrm>
                  <a:prstGeom prst="ellipse">
                    <a:avLst/>
                  </a:prstGeom>
                  <a:solidFill>
                    <a:srgbClr val="3375A2"/>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NL"/>
                  </a:p>
                </p:txBody>
              </p:sp>
              <p:sp>
                <p:nvSpPr>
                  <p:cNvPr id="59" name="Rectangle 58" descr="Presentation with Checklist">
                    <a:extLst>
                      <a:ext uri="{FF2B5EF4-FFF2-40B4-BE49-F238E27FC236}">
                        <a16:creationId xmlns:a16="http://schemas.microsoft.com/office/drawing/2014/main" id="{9065035F-47EB-D8CA-36DA-D960DA7D04E6}"/>
                      </a:ext>
                    </a:extLst>
                  </p:cNvPr>
                  <p:cNvSpPr/>
                  <p:nvPr/>
                </p:nvSpPr>
                <p:spPr>
                  <a:xfrm>
                    <a:off x="6237577" y="451278"/>
                    <a:ext cx="558632" cy="55863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grpSp>
            <p:sp>
              <p:nvSpPr>
                <p:cNvPr id="57" name="Freeform: Shape 56">
                  <a:extLst>
                    <a:ext uri="{FF2B5EF4-FFF2-40B4-BE49-F238E27FC236}">
                      <a16:creationId xmlns:a16="http://schemas.microsoft.com/office/drawing/2014/main" id="{3472DA7A-C52A-A724-670F-CC8F2DCF9CA6}"/>
                    </a:ext>
                  </a:extLst>
                </p:cNvPr>
                <p:cNvSpPr/>
                <p:nvPr/>
              </p:nvSpPr>
              <p:spPr>
                <a:xfrm>
                  <a:off x="5537445" y="1520661"/>
                  <a:ext cx="1943432" cy="698291"/>
                </a:xfrm>
                <a:custGeom>
                  <a:avLst/>
                  <a:gdLst>
                    <a:gd name="connsiteX0" fmla="*/ 0 w 1596093"/>
                    <a:gd name="connsiteY0" fmla="*/ 0 h 698291"/>
                    <a:gd name="connsiteX1" fmla="*/ 1596093 w 1596093"/>
                    <a:gd name="connsiteY1" fmla="*/ 0 h 698291"/>
                    <a:gd name="connsiteX2" fmla="*/ 1596093 w 1596093"/>
                    <a:gd name="connsiteY2" fmla="*/ 698291 h 698291"/>
                    <a:gd name="connsiteX3" fmla="*/ 0 w 1596093"/>
                    <a:gd name="connsiteY3" fmla="*/ 698291 h 698291"/>
                    <a:gd name="connsiteX4" fmla="*/ 0 w 1596093"/>
                    <a:gd name="connsiteY4" fmla="*/ 0 h 69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093" h="698291">
                      <a:moveTo>
                        <a:pt x="0" y="0"/>
                      </a:moveTo>
                      <a:lnTo>
                        <a:pt x="1596093" y="0"/>
                      </a:lnTo>
                      <a:lnTo>
                        <a:pt x="1596093" y="698291"/>
                      </a:lnTo>
                      <a:lnTo>
                        <a:pt x="0" y="6982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366713">
                    <a:lnSpc>
                      <a:spcPct val="90000"/>
                    </a:lnSpc>
                    <a:spcBef>
                      <a:spcPct val="0"/>
                    </a:spcBef>
                    <a:spcAft>
                      <a:spcPct val="35000"/>
                    </a:spcAft>
                    <a:defRPr cap="all"/>
                  </a:pPr>
                  <a:r>
                    <a:rPr lang="en-GB" sz="900"/>
                    <a:t>Consolidated Gaps, Solutions, and Dependencies Assessment</a:t>
                  </a:r>
                  <a:endParaRPr lang="en-US" sz="900"/>
                </a:p>
              </p:txBody>
            </p:sp>
          </p:grpSp>
          <p:pic>
            <p:nvPicPr>
              <p:cNvPr id="55" name="Graphic 54" descr="Blog outline">
                <a:extLst>
                  <a:ext uri="{FF2B5EF4-FFF2-40B4-BE49-F238E27FC236}">
                    <a16:creationId xmlns:a16="http://schemas.microsoft.com/office/drawing/2014/main" id="{DA2B7D7E-6D5C-727D-423D-4FEC2328F9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84046" y="4003454"/>
                <a:ext cx="443645" cy="480748"/>
              </a:xfrm>
              <a:prstGeom prst="rect">
                <a:avLst/>
              </a:prstGeom>
            </p:spPr>
          </p:pic>
        </p:grpSp>
        <p:grpSp>
          <p:nvGrpSpPr>
            <p:cNvPr id="90" name="Group 89">
              <a:extLst>
                <a:ext uri="{FF2B5EF4-FFF2-40B4-BE49-F238E27FC236}">
                  <a16:creationId xmlns:a16="http://schemas.microsoft.com/office/drawing/2014/main" id="{F1B11850-C064-ACDE-1DF4-41FA823D2C45}"/>
                </a:ext>
              </a:extLst>
            </p:cNvPr>
            <p:cNvGrpSpPr/>
            <p:nvPr/>
          </p:nvGrpSpPr>
          <p:grpSpPr>
            <a:xfrm>
              <a:off x="5209180" y="880353"/>
              <a:ext cx="1212934" cy="1712076"/>
              <a:chOff x="5123120" y="1440727"/>
              <a:chExt cx="1545749" cy="3043475"/>
            </a:xfrm>
          </p:grpSpPr>
          <p:grpSp>
            <p:nvGrpSpPr>
              <p:cNvPr id="40" name="Group 39">
                <a:extLst>
                  <a:ext uri="{FF2B5EF4-FFF2-40B4-BE49-F238E27FC236}">
                    <a16:creationId xmlns:a16="http://schemas.microsoft.com/office/drawing/2014/main" id="{1EEE536F-5D41-4180-22A4-BF1B64CED43B}"/>
                  </a:ext>
                </a:extLst>
              </p:cNvPr>
              <p:cNvGrpSpPr/>
              <p:nvPr/>
            </p:nvGrpSpPr>
            <p:grpSpPr>
              <a:xfrm>
                <a:off x="5123120" y="1440727"/>
                <a:ext cx="1545749" cy="1702376"/>
                <a:chOff x="7412854" y="243786"/>
                <a:chExt cx="1943432" cy="1975166"/>
              </a:xfrm>
            </p:grpSpPr>
            <p:grpSp>
              <p:nvGrpSpPr>
                <p:cNvPr id="46" name="Group 45">
                  <a:extLst>
                    <a:ext uri="{FF2B5EF4-FFF2-40B4-BE49-F238E27FC236}">
                      <a16:creationId xmlns:a16="http://schemas.microsoft.com/office/drawing/2014/main" id="{0135297A-7AC6-8D5C-2289-176F790184E0}"/>
                    </a:ext>
                  </a:extLst>
                </p:cNvPr>
                <p:cNvGrpSpPr/>
                <p:nvPr/>
              </p:nvGrpSpPr>
              <p:grpSpPr>
                <a:xfrm>
                  <a:off x="7905495" y="243786"/>
                  <a:ext cx="973617" cy="973617"/>
                  <a:chOff x="7905495" y="243786"/>
                  <a:chExt cx="973617" cy="973617"/>
                </a:xfrm>
              </p:grpSpPr>
              <p:sp>
                <p:nvSpPr>
                  <p:cNvPr id="48" name="Oval 47">
                    <a:extLst>
                      <a:ext uri="{FF2B5EF4-FFF2-40B4-BE49-F238E27FC236}">
                        <a16:creationId xmlns:a16="http://schemas.microsoft.com/office/drawing/2014/main" id="{AFECBB37-5CC4-A6D1-BF7C-3696E6CBB522}"/>
                      </a:ext>
                    </a:extLst>
                  </p:cNvPr>
                  <p:cNvSpPr/>
                  <p:nvPr/>
                </p:nvSpPr>
                <p:spPr>
                  <a:xfrm>
                    <a:off x="7905495" y="243786"/>
                    <a:ext cx="973617" cy="973617"/>
                  </a:xfrm>
                  <a:prstGeom prst="ellipse">
                    <a:avLst/>
                  </a:prstGeom>
                  <a:solidFill>
                    <a:srgbClr val="4492B8"/>
                  </a:solidFill>
                </p:spPr>
                <p:style>
                  <a:lnRef idx="0">
                    <a:schemeClr val="lt1">
                      <a:alpha val="0"/>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p:style>
                <p:txBody>
                  <a:bodyPr/>
                  <a:lstStyle/>
                  <a:p>
                    <a:endParaRPr lang="en-NL"/>
                  </a:p>
                </p:txBody>
              </p:sp>
              <p:sp>
                <p:nvSpPr>
                  <p:cNvPr id="49" name="Rectangle 48" descr="Checkmark">
                    <a:extLst>
                      <a:ext uri="{FF2B5EF4-FFF2-40B4-BE49-F238E27FC236}">
                        <a16:creationId xmlns:a16="http://schemas.microsoft.com/office/drawing/2014/main" id="{BE0440F9-3CBA-A4DA-5770-5D960D0F909F}"/>
                      </a:ext>
                    </a:extLst>
                  </p:cNvPr>
                  <p:cNvSpPr/>
                  <p:nvPr/>
                </p:nvSpPr>
                <p:spPr>
                  <a:xfrm>
                    <a:off x="8112987" y="451278"/>
                    <a:ext cx="558632" cy="55863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grpSp>
            <p:sp>
              <p:nvSpPr>
                <p:cNvPr id="47" name="Freeform: Shape 46">
                  <a:extLst>
                    <a:ext uri="{FF2B5EF4-FFF2-40B4-BE49-F238E27FC236}">
                      <a16:creationId xmlns:a16="http://schemas.microsoft.com/office/drawing/2014/main" id="{670697F5-C73F-05F6-45F0-C3A87F9A56A4}"/>
                    </a:ext>
                  </a:extLst>
                </p:cNvPr>
                <p:cNvSpPr/>
                <p:nvPr/>
              </p:nvSpPr>
              <p:spPr>
                <a:xfrm>
                  <a:off x="7412854" y="1520661"/>
                  <a:ext cx="1943432" cy="698291"/>
                </a:xfrm>
                <a:custGeom>
                  <a:avLst/>
                  <a:gdLst>
                    <a:gd name="connsiteX0" fmla="*/ 0 w 1596093"/>
                    <a:gd name="connsiteY0" fmla="*/ 0 h 698291"/>
                    <a:gd name="connsiteX1" fmla="*/ 1596093 w 1596093"/>
                    <a:gd name="connsiteY1" fmla="*/ 0 h 698291"/>
                    <a:gd name="connsiteX2" fmla="*/ 1596093 w 1596093"/>
                    <a:gd name="connsiteY2" fmla="*/ 698291 h 698291"/>
                    <a:gd name="connsiteX3" fmla="*/ 0 w 1596093"/>
                    <a:gd name="connsiteY3" fmla="*/ 698291 h 698291"/>
                    <a:gd name="connsiteX4" fmla="*/ 0 w 1596093"/>
                    <a:gd name="connsiteY4" fmla="*/ 0 h 69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093" h="698291">
                      <a:moveTo>
                        <a:pt x="0" y="0"/>
                      </a:moveTo>
                      <a:lnTo>
                        <a:pt x="1596093" y="0"/>
                      </a:lnTo>
                      <a:lnTo>
                        <a:pt x="1596093" y="698291"/>
                      </a:lnTo>
                      <a:lnTo>
                        <a:pt x="0" y="6982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366713">
                    <a:lnSpc>
                      <a:spcPct val="90000"/>
                    </a:lnSpc>
                    <a:spcBef>
                      <a:spcPct val="0"/>
                    </a:spcBef>
                    <a:spcAft>
                      <a:spcPct val="35000"/>
                    </a:spcAft>
                    <a:defRPr cap="all"/>
                  </a:pPr>
                  <a:r>
                    <a:rPr lang="en-US" sz="900"/>
                    <a:t>Capability Assessment</a:t>
                  </a:r>
                </a:p>
              </p:txBody>
            </p:sp>
          </p:grpSp>
          <p:pic>
            <p:nvPicPr>
              <p:cNvPr id="45" name="Graphic 44" descr="Bug under magnifying glass outline">
                <a:extLst>
                  <a:ext uri="{FF2B5EF4-FFF2-40B4-BE49-F238E27FC236}">
                    <a16:creationId xmlns:a16="http://schemas.microsoft.com/office/drawing/2014/main" id="{CAB6C53C-BA7B-0F27-A67B-03AB1369C7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80327" y="4003454"/>
                <a:ext cx="443645" cy="480748"/>
              </a:xfrm>
              <a:prstGeom prst="rect">
                <a:avLst/>
              </a:prstGeom>
            </p:spPr>
          </p:pic>
        </p:grpSp>
        <p:grpSp>
          <p:nvGrpSpPr>
            <p:cNvPr id="91" name="Group 90">
              <a:extLst>
                <a:ext uri="{FF2B5EF4-FFF2-40B4-BE49-F238E27FC236}">
                  <a16:creationId xmlns:a16="http://schemas.microsoft.com/office/drawing/2014/main" id="{A9FF740F-EA97-81A3-E7F7-F3A4B9C060CD}"/>
                </a:ext>
              </a:extLst>
            </p:cNvPr>
            <p:cNvGrpSpPr/>
            <p:nvPr/>
          </p:nvGrpSpPr>
          <p:grpSpPr>
            <a:xfrm>
              <a:off x="6456464" y="880353"/>
              <a:ext cx="1227205" cy="2289296"/>
              <a:chOff x="6303979" y="1440727"/>
              <a:chExt cx="1563931" cy="4069570"/>
            </a:xfrm>
          </p:grpSpPr>
          <p:grpSp>
            <p:nvGrpSpPr>
              <p:cNvPr id="30" name="Group 29">
                <a:extLst>
                  <a:ext uri="{FF2B5EF4-FFF2-40B4-BE49-F238E27FC236}">
                    <a16:creationId xmlns:a16="http://schemas.microsoft.com/office/drawing/2014/main" id="{D94AE87F-AE38-1D56-4638-13C784E958BE}"/>
                  </a:ext>
                </a:extLst>
              </p:cNvPr>
              <p:cNvGrpSpPr/>
              <p:nvPr/>
            </p:nvGrpSpPr>
            <p:grpSpPr>
              <a:xfrm>
                <a:off x="6322162" y="1440727"/>
                <a:ext cx="1545748" cy="1702375"/>
                <a:chOff x="8762784" y="271782"/>
                <a:chExt cx="1943432" cy="1975166"/>
              </a:xfrm>
            </p:grpSpPr>
            <p:grpSp>
              <p:nvGrpSpPr>
                <p:cNvPr id="36" name="Group 35">
                  <a:extLst>
                    <a:ext uri="{FF2B5EF4-FFF2-40B4-BE49-F238E27FC236}">
                      <a16:creationId xmlns:a16="http://schemas.microsoft.com/office/drawing/2014/main" id="{FEACE3B4-1702-0F0C-E0DE-38870EAA9D46}"/>
                    </a:ext>
                  </a:extLst>
                </p:cNvPr>
                <p:cNvGrpSpPr/>
                <p:nvPr/>
              </p:nvGrpSpPr>
              <p:grpSpPr>
                <a:xfrm>
                  <a:off x="9255424" y="271782"/>
                  <a:ext cx="973617" cy="973617"/>
                  <a:chOff x="9255424" y="271782"/>
                  <a:chExt cx="973617" cy="973617"/>
                </a:xfrm>
              </p:grpSpPr>
              <p:sp>
                <p:nvSpPr>
                  <p:cNvPr id="38" name="Oval 37">
                    <a:extLst>
                      <a:ext uri="{FF2B5EF4-FFF2-40B4-BE49-F238E27FC236}">
                        <a16:creationId xmlns:a16="http://schemas.microsoft.com/office/drawing/2014/main" id="{956D4761-CD19-933E-4C2C-C2C0C89CAE5B}"/>
                      </a:ext>
                    </a:extLst>
                  </p:cNvPr>
                  <p:cNvSpPr/>
                  <p:nvPr/>
                </p:nvSpPr>
                <p:spPr>
                  <a:xfrm>
                    <a:off x="9255424" y="271782"/>
                    <a:ext cx="973617" cy="973617"/>
                  </a:xfrm>
                  <a:prstGeom prst="ellipse">
                    <a:avLst/>
                  </a:prstGeom>
                  <a:solidFill>
                    <a:srgbClr val="55AECE"/>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NL"/>
                  </a:p>
                </p:txBody>
              </p:sp>
              <p:sp>
                <p:nvSpPr>
                  <p:cNvPr id="39" name="Rectangle 38" descr="User">
                    <a:extLst>
                      <a:ext uri="{FF2B5EF4-FFF2-40B4-BE49-F238E27FC236}">
                        <a16:creationId xmlns:a16="http://schemas.microsoft.com/office/drawing/2014/main" id="{136FBFA6-F32F-A52B-412D-4B417A774649}"/>
                      </a:ext>
                    </a:extLst>
                  </p:cNvPr>
                  <p:cNvSpPr/>
                  <p:nvPr/>
                </p:nvSpPr>
                <p:spPr>
                  <a:xfrm>
                    <a:off x="9462916" y="479274"/>
                    <a:ext cx="558632" cy="55863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grpSp>
            <p:sp>
              <p:nvSpPr>
                <p:cNvPr id="37" name="Freeform: Shape 36">
                  <a:extLst>
                    <a:ext uri="{FF2B5EF4-FFF2-40B4-BE49-F238E27FC236}">
                      <a16:creationId xmlns:a16="http://schemas.microsoft.com/office/drawing/2014/main" id="{4258A54F-176F-833B-B185-7C0059BC325C}"/>
                    </a:ext>
                  </a:extLst>
                </p:cNvPr>
                <p:cNvSpPr/>
                <p:nvPr/>
              </p:nvSpPr>
              <p:spPr>
                <a:xfrm>
                  <a:off x="8762784" y="1548656"/>
                  <a:ext cx="1943432" cy="698292"/>
                </a:xfrm>
                <a:custGeom>
                  <a:avLst/>
                  <a:gdLst>
                    <a:gd name="connsiteX0" fmla="*/ 0 w 1596093"/>
                    <a:gd name="connsiteY0" fmla="*/ 0 h 698291"/>
                    <a:gd name="connsiteX1" fmla="*/ 1596093 w 1596093"/>
                    <a:gd name="connsiteY1" fmla="*/ 0 h 698291"/>
                    <a:gd name="connsiteX2" fmla="*/ 1596093 w 1596093"/>
                    <a:gd name="connsiteY2" fmla="*/ 698291 h 698291"/>
                    <a:gd name="connsiteX3" fmla="*/ 0 w 1596093"/>
                    <a:gd name="connsiteY3" fmla="*/ 698291 h 698291"/>
                    <a:gd name="connsiteX4" fmla="*/ 0 w 1596093"/>
                    <a:gd name="connsiteY4" fmla="*/ 0 h 69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093" h="698291">
                      <a:moveTo>
                        <a:pt x="0" y="0"/>
                      </a:moveTo>
                      <a:lnTo>
                        <a:pt x="1596093" y="0"/>
                      </a:lnTo>
                      <a:lnTo>
                        <a:pt x="1596093" y="698291"/>
                      </a:lnTo>
                      <a:lnTo>
                        <a:pt x="0" y="6982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366713">
                    <a:lnSpc>
                      <a:spcPct val="90000"/>
                    </a:lnSpc>
                    <a:spcBef>
                      <a:spcPct val="0"/>
                    </a:spcBef>
                    <a:spcAft>
                      <a:spcPct val="35000"/>
                    </a:spcAft>
                    <a:defRPr cap="all"/>
                  </a:pPr>
                  <a:r>
                    <a:rPr lang="en-US" sz="900"/>
                    <a:t>Request for Architecture Work</a:t>
                  </a:r>
                </a:p>
              </p:txBody>
            </p:sp>
          </p:grpSp>
          <p:grpSp>
            <p:nvGrpSpPr>
              <p:cNvPr id="31" name="Group 30">
                <a:extLst>
                  <a:ext uri="{FF2B5EF4-FFF2-40B4-BE49-F238E27FC236}">
                    <a16:creationId xmlns:a16="http://schemas.microsoft.com/office/drawing/2014/main" id="{E97A84FA-32C0-9363-C0D5-8E1E7F4C64DB}"/>
                  </a:ext>
                </a:extLst>
              </p:cNvPr>
              <p:cNvGrpSpPr/>
              <p:nvPr/>
            </p:nvGrpSpPr>
            <p:grpSpPr>
              <a:xfrm>
                <a:off x="6303979" y="3812240"/>
                <a:ext cx="1545748" cy="1698057"/>
                <a:chOff x="7665997" y="2951068"/>
                <a:chExt cx="1943431" cy="1970156"/>
              </a:xfrm>
            </p:grpSpPr>
            <p:sp>
              <p:nvSpPr>
                <p:cNvPr id="32" name="Freeform: Shape 31">
                  <a:extLst>
                    <a:ext uri="{FF2B5EF4-FFF2-40B4-BE49-F238E27FC236}">
                      <a16:creationId xmlns:a16="http://schemas.microsoft.com/office/drawing/2014/main" id="{D5C6D2E1-36B0-3F34-5708-D47F82F5A47E}"/>
                    </a:ext>
                  </a:extLst>
                </p:cNvPr>
                <p:cNvSpPr/>
                <p:nvPr/>
              </p:nvSpPr>
              <p:spPr>
                <a:xfrm>
                  <a:off x="7665997" y="4264506"/>
                  <a:ext cx="1943431"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lnSpc>
                      <a:spcPct val="90000"/>
                    </a:lnSpc>
                    <a:spcBef>
                      <a:spcPct val="0"/>
                    </a:spcBef>
                    <a:spcAft>
                      <a:spcPct val="35000"/>
                    </a:spcAft>
                    <a:defRPr cap="all"/>
                  </a:pPr>
                  <a:r>
                    <a:rPr lang="en-US" sz="900">
                      <a:solidFill>
                        <a:schemeClr val="tx1"/>
                      </a:solidFill>
                    </a:rPr>
                    <a:t>Architecture Repository</a:t>
                  </a:r>
                  <a:endParaRPr lang="en-US" sz="900"/>
                </a:p>
              </p:txBody>
            </p:sp>
            <p:grpSp>
              <p:nvGrpSpPr>
                <p:cNvPr id="33" name="Group 32">
                  <a:extLst>
                    <a:ext uri="{FF2B5EF4-FFF2-40B4-BE49-F238E27FC236}">
                      <a16:creationId xmlns:a16="http://schemas.microsoft.com/office/drawing/2014/main" id="{6A43B417-854B-255A-9ACD-032965D59869}"/>
                    </a:ext>
                  </a:extLst>
                </p:cNvPr>
                <p:cNvGrpSpPr/>
                <p:nvPr/>
              </p:nvGrpSpPr>
              <p:grpSpPr>
                <a:xfrm>
                  <a:off x="8167567" y="2951068"/>
                  <a:ext cx="1001496" cy="1001496"/>
                  <a:chOff x="8167567" y="2951068"/>
                  <a:chExt cx="1001496" cy="1001496"/>
                </a:xfrm>
              </p:grpSpPr>
              <p:sp>
                <p:nvSpPr>
                  <p:cNvPr id="34" name="Oval 33">
                    <a:extLst>
                      <a:ext uri="{FF2B5EF4-FFF2-40B4-BE49-F238E27FC236}">
                        <a16:creationId xmlns:a16="http://schemas.microsoft.com/office/drawing/2014/main" id="{23CD1E84-F328-CB9D-3EA9-1E5C71F5CDC3}"/>
                      </a:ext>
                    </a:extLst>
                  </p:cNvPr>
                  <p:cNvSpPr/>
                  <p:nvPr/>
                </p:nvSpPr>
                <p:spPr>
                  <a:xfrm>
                    <a:off x="8167567" y="2951068"/>
                    <a:ext cx="1001496" cy="1001496"/>
                  </a:xfrm>
                  <a:prstGeom prst="ellipse">
                    <a:avLst/>
                  </a:prstGeom>
                  <a:solidFill>
                    <a:srgbClr val="55AECE"/>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NL"/>
                  </a:p>
                </p:txBody>
              </p:sp>
              <p:pic>
                <p:nvPicPr>
                  <p:cNvPr id="35" name="Graphic 34" descr="Open folder with solid fill">
                    <a:extLst>
                      <a:ext uri="{FF2B5EF4-FFF2-40B4-BE49-F238E27FC236}">
                        <a16:creationId xmlns:a16="http://schemas.microsoft.com/office/drawing/2014/main" id="{3F663B9C-61FC-430B-44B5-D93F722065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89423" y="3172924"/>
                    <a:ext cx="557784" cy="557784"/>
                  </a:xfrm>
                  <a:prstGeom prst="rect">
                    <a:avLst/>
                  </a:prstGeom>
                </p:spPr>
              </p:pic>
            </p:grpSp>
          </p:grpSp>
        </p:grpSp>
        <p:grpSp>
          <p:nvGrpSpPr>
            <p:cNvPr id="92" name="Group 91">
              <a:extLst>
                <a:ext uri="{FF2B5EF4-FFF2-40B4-BE49-F238E27FC236}">
                  <a16:creationId xmlns:a16="http://schemas.microsoft.com/office/drawing/2014/main" id="{0285A846-FB25-7F3C-174F-446B43018595}"/>
                </a:ext>
              </a:extLst>
            </p:cNvPr>
            <p:cNvGrpSpPr/>
            <p:nvPr/>
          </p:nvGrpSpPr>
          <p:grpSpPr>
            <a:xfrm>
              <a:off x="7717983" y="880353"/>
              <a:ext cx="1227211" cy="2289296"/>
              <a:chOff x="8671247" y="1440727"/>
              <a:chExt cx="1563948" cy="4069570"/>
            </a:xfrm>
          </p:grpSpPr>
          <p:grpSp>
            <p:nvGrpSpPr>
              <p:cNvPr id="20" name="Group 19">
                <a:extLst>
                  <a:ext uri="{FF2B5EF4-FFF2-40B4-BE49-F238E27FC236}">
                    <a16:creationId xmlns:a16="http://schemas.microsoft.com/office/drawing/2014/main" id="{2F07DFBB-8BBD-DC67-18D4-2E7297CE3CB2}"/>
                  </a:ext>
                </a:extLst>
              </p:cNvPr>
              <p:cNvGrpSpPr/>
              <p:nvPr/>
            </p:nvGrpSpPr>
            <p:grpSpPr>
              <a:xfrm>
                <a:off x="8689446" y="1440727"/>
                <a:ext cx="1545749" cy="1702375"/>
                <a:chOff x="11935889" y="271782"/>
                <a:chExt cx="1943432" cy="1975166"/>
              </a:xfrm>
            </p:grpSpPr>
            <p:grpSp>
              <p:nvGrpSpPr>
                <p:cNvPr id="26" name="Group 25">
                  <a:extLst>
                    <a:ext uri="{FF2B5EF4-FFF2-40B4-BE49-F238E27FC236}">
                      <a16:creationId xmlns:a16="http://schemas.microsoft.com/office/drawing/2014/main" id="{842C824E-5DE4-05E1-0944-9993A8375C9D}"/>
                    </a:ext>
                  </a:extLst>
                </p:cNvPr>
                <p:cNvGrpSpPr/>
                <p:nvPr/>
              </p:nvGrpSpPr>
              <p:grpSpPr>
                <a:xfrm>
                  <a:off x="12428502" y="271782"/>
                  <a:ext cx="973617" cy="973617"/>
                  <a:chOff x="12428502" y="271782"/>
                  <a:chExt cx="973617" cy="973617"/>
                </a:xfrm>
              </p:grpSpPr>
              <p:sp>
                <p:nvSpPr>
                  <p:cNvPr id="28" name="Oval 27">
                    <a:extLst>
                      <a:ext uri="{FF2B5EF4-FFF2-40B4-BE49-F238E27FC236}">
                        <a16:creationId xmlns:a16="http://schemas.microsoft.com/office/drawing/2014/main" id="{692801DF-35EC-7EE0-7341-798FB134E160}"/>
                      </a:ext>
                    </a:extLst>
                  </p:cNvPr>
                  <p:cNvSpPr/>
                  <p:nvPr/>
                </p:nvSpPr>
                <p:spPr>
                  <a:xfrm>
                    <a:off x="12428502" y="271782"/>
                    <a:ext cx="973617" cy="973617"/>
                  </a:xfrm>
                  <a:prstGeom prst="ellipse">
                    <a:avLst/>
                  </a:prstGeom>
                  <a:solidFill>
                    <a:srgbClr val="66CBE4"/>
                  </a:solidFill>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NL"/>
                  </a:p>
                </p:txBody>
              </p:sp>
              <p:sp>
                <p:nvSpPr>
                  <p:cNvPr id="29" name="Rectangle 28" descr="Megaphone">
                    <a:extLst>
                      <a:ext uri="{FF2B5EF4-FFF2-40B4-BE49-F238E27FC236}">
                        <a16:creationId xmlns:a16="http://schemas.microsoft.com/office/drawing/2014/main" id="{8D332AA5-C601-8D15-514F-DC8DFB0A2A29}"/>
                      </a:ext>
                    </a:extLst>
                  </p:cNvPr>
                  <p:cNvSpPr/>
                  <p:nvPr/>
                </p:nvSpPr>
                <p:spPr>
                  <a:xfrm>
                    <a:off x="12635996" y="479274"/>
                    <a:ext cx="558631" cy="55863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NL"/>
                  </a:p>
                </p:txBody>
              </p:sp>
            </p:grpSp>
            <p:sp>
              <p:nvSpPr>
                <p:cNvPr id="27" name="Freeform: Shape 26">
                  <a:extLst>
                    <a:ext uri="{FF2B5EF4-FFF2-40B4-BE49-F238E27FC236}">
                      <a16:creationId xmlns:a16="http://schemas.microsoft.com/office/drawing/2014/main" id="{B22C7553-9C4A-D715-1ABF-41D934F9E25A}"/>
                    </a:ext>
                  </a:extLst>
                </p:cNvPr>
                <p:cNvSpPr/>
                <p:nvPr/>
              </p:nvSpPr>
              <p:spPr>
                <a:xfrm>
                  <a:off x="11935889" y="1548656"/>
                  <a:ext cx="1943432" cy="698292"/>
                </a:xfrm>
                <a:custGeom>
                  <a:avLst/>
                  <a:gdLst>
                    <a:gd name="connsiteX0" fmla="*/ 0 w 1596093"/>
                    <a:gd name="connsiteY0" fmla="*/ 0 h 698291"/>
                    <a:gd name="connsiteX1" fmla="*/ 1596093 w 1596093"/>
                    <a:gd name="connsiteY1" fmla="*/ 0 h 698291"/>
                    <a:gd name="connsiteX2" fmla="*/ 1596093 w 1596093"/>
                    <a:gd name="connsiteY2" fmla="*/ 698291 h 698291"/>
                    <a:gd name="connsiteX3" fmla="*/ 0 w 1596093"/>
                    <a:gd name="connsiteY3" fmla="*/ 698291 h 698291"/>
                    <a:gd name="connsiteX4" fmla="*/ 0 w 1596093"/>
                    <a:gd name="connsiteY4" fmla="*/ 0 h 69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093" h="698291">
                      <a:moveTo>
                        <a:pt x="0" y="0"/>
                      </a:moveTo>
                      <a:lnTo>
                        <a:pt x="1596093" y="0"/>
                      </a:lnTo>
                      <a:lnTo>
                        <a:pt x="1596093" y="698291"/>
                      </a:lnTo>
                      <a:lnTo>
                        <a:pt x="0" y="6982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366713">
                    <a:lnSpc>
                      <a:spcPct val="90000"/>
                    </a:lnSpc>
                    <a:spcBef>
                      <a:spcPct val="0"/>
                    </a:spcBef>
                    <a:spcAft>
                      <a:spcPct val="35000"/>
                    </a:spcAft>
                    <a:defRPr cap="all"/>
                  </a:pPr>
                  <a:r>
                    <a:rPr lang="en-US" sz="900"/>
                    <a:t>Communications Plan</a:t>
                  </a:r>
                </a:p>
              </p:txBody>
            </p:sp>
          </p:grpSp>
          <p:grpSp>
            <p:nvGrpSpPr>
              <p:cNvPr id="21" name="Group 20">
                <a:extLst>
                  <a:ext uri="{FF2B5EF4-FFF2-40B4-BE49-F238E27FC236}">
                    <a16:creationId xmlns:a16="http://schemas.microsoft.com/office/drawing/2014/main" id="{141C4A02-D317-33EA-9B36-0E0BE163B4DF}"/>
                  </a:ext>
                </a:extLst>
              </p:cNvPr>
              <p:cNvGrpSpPr/>
              <p:nvPr/>
            </p:nvGrpSpPr>
            <p:grpSpPr>
              <a:xfrm>
                <a:off x="8671247" y="3812240"/>
                <a:ext cx="1545749" cy="1698057"/>
                <a:chOff x="10642292" y="2951068"/>
                <a:chExt cx="1943431" cy="1970156"/>
              </a:xfrm>
            </p:grpSpPr>
            <p:sp>
              <p:nvSpPr>
                <p:cNvPr id="22" name="Freeform: Shape 21">
                  <a:extLst>
                    <a:ext uri="{FF2B5EF4-FFF2-40B4-BE49-F238E27FC236}">
                      <a16:creationId xmlns:a16="http://schemas.microsoft.com/office/drawing/2014/main" id="{561561EE-F390-D61C-7801-FF15A8FAD0ED}"/>
                    </a:ext>
                  </a:extLst>
                </p:cNvPr>
                <p:cNvSpPr/>
                <p:nvPr/>
              </p:nvSpPr>
              <p:spPr>
                <a:xfrm>
                  <a:off x="10642292" y="4264506"/>
                  <a:ext cx="1943431"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400050">
                    <a:lnSpc>
                      <a:spcPct val="90000"/>
                    </a:lnSpc>
                    <a:spcBef>
                      <a:spcPct val="0"/>
                    </a:spcBef>
                    <a:spcAft>
                      <a:spcPct val="35000"/>
                    </a:spcAft>
                    <a:defRPr cap="all"/>
                  </a:pPr>
                  <a:r>
                    <a:rPr lang="en-US" sz="900">
                      <a:solidFill>
                        <a:schemeClr val="tx1"/>
                      </a:solidFill>
                    </a:rPr>
                    <a:t>Change Requests for existing programs and projects</a:t>
                  </a:r>
                  <a:endParaRPr lang="en-US" sz="900"/>
                </a:p>
              </p:txBody>
            </p:sp>
            <p:grpSp>
              <p:nvGrpSpPr>
                <p:cNvPr id="23" name="Group 22">
                  <a:extLst>
                    <a:ext uri="{FF2B5EF4-FFF2-40B4-BE49-F238E27FC236}">
                      <a16:creationId xmlns:a16="http://schemas.microsoft.com/office/drawing/2014/main" id="{B512FFF0-370D-FF8D-C176-A9D8219B5CBC}"/>
                    </a:ext>
                  </a:extLst>
                </p:cNvPr>
                <p:cNvGrpSpPr/>
                <p:nvPr/>
              </p:nvGrpSpPr>
              <p:grpSpPr>
                <a:xfrm>
                  <a:off x="11143842" y="2951068"/>
                  <a:ext cx="1001496" cy="1001496"/>
                  <a:chOff x="11143842" y="2951068"/>
                  <a:chExt cx="1001496" cy="1001496"/>
                </a:xfrm>
              </p:grpSpPr>
              <p:sp>
                <p:nvSpPr>
                  <p:cNvPr id="24" name="Oval 23">
                    <a:extLst>
                      <a:ext uri="{FF2B5EF4-FFF2-40B4-BE49-F238E27FC236}">
                        <a16:creationId xmlns:a16="http://schemas.microsoft.com/office/drawing/2014/main" id="{842961BE-3D8C-7415-971A-37B71182EBB7}"/>
                      </a:ext>
                    </a:extLst>
                  </p:cNvPr>
                  <p:cNvSpPr/>
                  <p:nvPr/>
                </p:nvSpPr>
                <p:spPr>
                  <a:xfrm>
                    <a:off x="11143842" y="2951068"/>
                    <a:ext cx="1001496" cy="1001496"/>
                  </a:xfrm>
                  <a:prstGeom prst="ellipse">
                    <a:avLst/>
                  </a:prstGeom>
                  <a:solidFill>
                    <a:srgbClr val="66CBE4"/>
                  </a:solidFill>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nl-NL" sz="1100"/>
                  </a:p>
                </p:txBody>
              </p:sp>
              <p:pic>
                <p:nvPicPr>
                  <p:cNvPr id="25" name="Graphic 24" descr="Wrench outline">
                    <a:extLst>
                      <a:ext uri="{FF2B5EF4-FFF2-40B4-BE49-F238E27FC236}">
                        <a16:creationId xmlns:a16="http://schemas.microsoft.com/office/drawing/2014/main" id="{D5B2639B-038D-A6EF-03B3-A77EB3C41C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365697" y="3172923"/>
                    <a:ext cx="557783" cy="557783"/>
                  </a:xfrm>
                  <a:prstGeom prst="rect">
                    <a:avLst/>
                  </a:prstGeom>
                </p:spPr>
              </p:pic>
            </p:grpSp>
          </p:grpSp>
        </p:grpSp>
      </p:grpSp>
      <p:pic>
        <p:nvPicPr>
          <p:cNvPr id="8" name="Picture 11">
            <a:extLst>
              <a:ext uri="{FF2B5EF4-FFF2-40B4-BE49-F238E27FC236}">
                <a16:creationId xmlns:a16="http://schemas.microsoft.com/office/drawing/2014/main" id="{797B168A-DC6C-BAE7-B4C2-04C71870508E}"/>
              </a:ext>
            </a:extLst>
          </p:cNvPr>
          <p:cNvPicPr>
            <a:picLocks noChangeAspect="1"/>
          </p:cNvPicPr>
          <p:nvPr/>
        </p:nvPicPr>
        <p:blipFill>
          <a:blip r:embed="rId17"/>
          <a:stretch>
            <a:fillRect/>
          </a:stretch>
        </p:blipFill>
        <p:spPr>
          <a:xfrm>
            <a:off x="8579645" y="372622"/>
            <a:ext cx="124346" cy="97200"/>
          </a:xfrm>
          <a:prstGeom prst="rect">
            <a:avLst/>
          </a:prstGeom>
        </p:spPr>
      </p:pic>
      <p:graphicFrame>
        <p:nvGraphicFramePr>
          <p:cNvPr id="9" name="Table 8">
            <a:extLst>
              <a:ext uri="{FF2B5EF4-FFF2-40B4-BE49-F238E27FC236}">
                <a16:creationId xmlns:a16="http://schemas.microsoft.com/office/drawing/2014/main" id="{8B990F09-9AE5-A62E-644B-AC8065687232}"/>
              </a:ext>
            </a:extLst>
          </p:cNvPr>
          <p:cNvGraphicFramePr>
            <a:graphicFrameLocks noGrp="1"/>
          </p:cNvGraphicFramePr>
          <p:nvPr/>
        </p:nvGraphicFramePr>
        <p:xfrm>
          <a:off x="191628" y="3388929"/>
          <a:ext cx="8760743" cy="1198906"/>
        </p:xfrm>
        <a:graphic>
          <a:graphicData uri="http://schemas.openxmlformats.org/drawingml/2006/table">
            <a:tbl>
              <a:tblPr firstRow="1" bandRow="1">
                <a:tableStyleId>{B301B821-A1FF-4177-AEE7-76D212191A09}</a:tableStyleId>
              </a:tblPr>
              <a:tblGrid>
                <a:gridCol w="1460911">
                  <a:extLst>
                    <a:ext uri="{9D8B030D-6E8A-4147-A177-3AD203B41FA5}">
                      <a16:colId xmlns:a16="http://schemas.microsoft.com/office/drawing/2014/main" val="894126103"/>
                    </a:ext>
                  </a:extLst>
                </a:gridCol>
                <a:gridCol w="2758568">
                  <a:extLst>
                    <a:ext uri="{9D8B030D-6E8A-4147-A177-3AD203B41FA5}">
                      <a16:colId xmlns:a16="http://schemas.microsoft.com/office/drawing/2014/main" val="4122514003"/>
                    </a:ext>
                  </a:extLst>
                </a:gridCol>
                <a:gridCol w="4541264">
                  <a:extLst>
                    <a:ext uri="{9D8B030D-6E8A-4147-A177-3AD203B41FA5}">
                      <a16:colId xmlns:a16="http://schemas.microsoft.com/office/drawing/2014/main" val="4097365165"/>
                    </a:ext>
                  </a:extLst>
                </a:gridCol>
              </a:tblGrid>
              <a:tr h="255161">
                <a:tc>
                  <a:txBody>
                    <a:bodyPr/>
                    <a:lstStyle/>
                    <a:p>
                      <a:r>
                        <a:rPr lang="en-GB" sz="1100">
                          <a:solidFill>
                            <a:schemeClr val="bg1"/>
                          </a:solidFill>
                        </a:rPr>
                        <a:t>Phase</a:t>
                      </a:r>
                    </a:p>
                  </a:txBody>
                  <a:tcPr marL="68580" marR="68580" marT="34290" marB="34290"/>
                </a:tc>
                <a:tc>
                  <a:txBody>
                    <a:bodyPr/>
                    <a:lstStyle/>
                    <a:p>
                      <a:r>
                        <a:rPr lang="en-GB" sz="1100">
                          <a:solidFill>
                            <a:schemeClr val="bg1"/>
                          </a:solidFill>
                        </a:rPr>
                        <a:t>Output &amp; Outcome</a:t>
                      </a:r>
                    </a:p>
                  </a:txBody>
                  <a:tcPr marL="68580" marR="68580" marT="34290" marB="34290"/>
                </a:tc>
                <a:tc>
                  <a:txBody>
                    <a:bodyPr/>
                    <a:lstStyle/>
                    <a:p>
                      <a:r>
                        <a:rPr lang="en-GB" sz="1100">
                          <a:solidFill>
                            <a:schemeClr val="bg1"/>
                          </a:solidFill>
                        </a:rPr>
                        <a:t>Essential Knowledge</a:t>
                      </a:r>
                    </a:p>
                  </a:txBody>
                  <a:tcPr marL="68580" marR="68580" marT="34290" marB="34290"/>
                </a:tc>
                <a:extLst>
                  <a:ext uri="{0D108BD9-81ED-4DB2-BD59-A6C34878D82A}">
                    <a16:rowId xmlns:a16="http://schemas.microsoft.com/office/drawing/2014/main" val="3836041738"/>
                  </a:ext>
                </a:extLst>
              </a:tr>
              <a:tr h="943745">
                <a:tc>
                  <a:txBody>
                    <a:bodyPr/>
                    <a:lstStyle/>
                    <a:p>
                      <a:r>
                        <a:rPr lang="en-GB" sz="1100" b="1">
                          <a:solidFill>
                            <a:srgbClr val="1F4E79"/>
                          </a:solidFill>
                        </a:rPr>
                        <a:t>Phase E:</a:t>
                      </a:r>
                      <a:r>
                        <a:rPr lang="en-GB" sz="1100">
                          <a:solidFill>
                            <a:srgbClr val="1F4E79"/>
                          </a:solidFill>
                        </a:rPr>
                        <a:t> Opportunities &amp; Solutions</a:t>
                      </a:r>
                    </a:p>
                    <a:p>
                      <a:endParaRPr lang="en-GB" sz="1100">
                        <a:solidFill>
                          <a:srgbClr val="1F4E79"/>
                        </a:solidFill>
                      </a:endParaRPr>
                    </a:p>
                  </a:txBody>
                  <a:tcPr marL="68580" marR="68580" marT="34290" marB="34290" anchor="ctr"/>
                </a:tc>
                <a:tc>
                  <a:txBody>
                    <a:bodyPr/>
                    <a:lstStyle/>
                    <a:p>
                      <a:r>
                        <a:rPr lang="en-GB" sz="1100">
                          <a:solidFill>
                            <a:srgbClr val="1F4E79"/>
                          </a:solidFill>
                        </a:rPr>
                        <a:t>A set of work packages that address the set of gaps, with an indication of value produced and effort required, and dependencies between the work packages to reach the adjusted target.</a:t>
                      </a:r>
                    </a:p>
                  </a:txBody>
                  <a:tcPr marL="68580" marR="68580" marT="34290" marB="34290"/>
                </a:tc>
                <a:tc>
                  <a:txBody>
                    <a:bodyPr/>
                    <a:lstStyle/>
                    <a:p>
                      <a:r>
                        <a:rPr lang="en-GB" sz="1100">
                          <a:solidFill>
                            <a:srgbClr val="1F4E79"/>
                          </a:solidFill>
                        </a:rPr>
                        <a:t>Dependency between the set of changes. (Work Package &amp; Gap dependency).</a:t>
                      </a:r>
                    </a:p>
                    <a:p>
                      <a:r>
                        <a:rPr lang="en-GB" sz="1100">
                          <a:solidFill>
                            <a:srgbClr val="1F4E79"/>
                          </a:solidFill>
                        </a:rPr>
                        <a:t>Value, effort, and risk associated with each change and work package.</a:t>
                      </a:r>
                    </a:p>
                    <a:p>
                      <a:r>
                        <a:rPr lang="en-GB" sz="1100">
                          <a:solidFill>
                            <a:srgbClr val="1F4E79"/>
                          </a:solidFill>
                        </a:rPr>
                        <a:t>How stakeholder priority and preference adjust in response to value, effort, and risk of change.</a:t>
                      </a:r>
                    </a:p>
                  </a:txBody>
                  <a:tcPr marL="68580" marR="68580" marT="34290" marB="34290"/>
                </a:tc>
                <a:extLst>
                  <a:ext uri="{0D108BD9-81ED-4DB2-BD59-A6C34878D82A}">
                    <a16:rowId xmlns:a16="http://schemas.microsoft.com/office/drawing/2014/main" val="1004159736"/>
                  </a:ext>
                </a:extLst>
              </a:tr>
            </a:tbl>
          </a:graphicData>
        </a:graphic>
      </p:graphicFrame>
      <p:sp>
        <p:nvSpPr>
          <p:cNvPr id="12" name="TextBox 11">
            <a:extLst>
              <a:ext uri="{FF2B5EF4-FFF2-40B4-BE49-F238E27FC236}">
                <a16:creationId xmlns:a16="http://schemas.microsoft.com/office/drawing/2014/main" id="{8763269D-9C6E-7391-0D78-922973C7458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67002927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10CB0-3B21-4DAF-8CF6-68A8CE398352}"/>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01/11</a:t>
            </a:r>
          </a:p>
        </p:txBody>
      </p:sp>
      <p:sp>
        <p:nvSpPr>
          <p:cNvPr id="3" name="Footer Placeholder 2">
            <a:extLst>
              <a:ext uri="{FF2B5EF4-FFF2-40B4-BE49-F238E27FC236}">
                <a16:creationId xmlns:a16="http://schemas.microsoft.com/office/drawing/2014/main" id="{1CA8F077-4588-40F3-BF92-DADA7932CE70}"/>
              </a:ext>
            </a:extLst>
          </p:cNvPr>
          <p:cNvSpPr>
            <a:spLocks noGrp="1"/>
          </p:cNvSpPr>
          <p:nvPr>
            <p:ph type="ftr" sz="quarter" idx="10"/>
          </p:nvPr>
        </p:nvSpPr>
        <p:spPr>
          <a:xfrm>
            <a:off x="6993807" y="4855409"/>
            <a:ext cx="688471" cy="273844"/>
          </a:xfrm>
        </p:spPr>
        <p:txBody>
          <a:bodyPr/>
          <a:lstStyle/>
          <a:p>
            <a:r>
              <a:rPr lang="en-GB">
                <a:solidFill>
                  <a:schemeClr val="bg1"/>
                </a:solidFill>
              </a:rPr>
              <a:t>21/37</a:t>
            </a:r>
          </a:p>
        </p:txBody>
      </p:sp>
      <p:sp>
        <p:nvSpPr>
          <p:cNvPr id="12" name="TextBox 11">
            <a:extLst>
              <a:ext uri="{FF2B5EF4-FFF2-40B4-BE49-F238E27FC236}">
                <a16:creationId xmlns:a16="http://schemas.microsoft.com/office/drawing/2014/main" id="{B8556B1B-BC0B-4C21-BF00-8E6E434BE2BC}"/>
              </a:ext>
            </a:extLst>
          </p:cNvPr>
          <p:cNvSpPr txBox="1"/>
          <p:nvPr/>
        </p:nvSpPr>
        <p:spPr>
          <a:xfrm>
            <a:off x="160120" y="544083"/>
            <a:ext cx="3050560" cy="346249"/>
          </a:xfrm>
          <a:prstGeom prst="rect">
            <a:avLst/>
          </a:prstGeom>
          <a:noFill/>
        </p:spPr>
        <p:txBody>
          <a:bodyPr wrap="square">
            <a:spAutoFit/>
          </a:bodyPr>
          <a:lstStyle/>
          <a:p>
            <a:r>
              <a:rPr lang="en-GB" sz="1650" b="1">
                <a:solidFill>
                  <a:srgbClr val="2F528F"/>
                </a:solidFill>
              </a:rPr>
              <a:t>Steps</a:t>
            </a:r>
          </a:p>
        </p:txBody>
      </p:sp>
      <p:graphicFrame>
        <p:nvGraphicFramePr>
          <p:cNvPr id="15" name="TextBox 2">
            <a:extLst>
              <a:ext uri="{FF2B5EF4-FFF2-40B4-BE49-F238E27FC236}">
                <a16:creationId xmlns:a16="http://schemas.microsoft.com/office/drawing/2014/main" id="{0AC1A5AF-97B8-152C-E08C-49325DB5F460}"/>
              </a:ext>
            </a:extLst>
          </p:cNvPr>
          <p:cNvGraphicFramePr/>
          <p:nvPr>
            <p:extLst>
              <p:ext uri="{D42A27DB-BD31-4B8C-83A1-F6EECF244321}">
                <p14:modId xmlns:p14="http://schemas.microsoft.com/office/powerpoint/2010/main" val="1088257210"/>
              </p:ext>
            </p:extLst>
          </p:nvPr>
        </p:nvGraphicFramePr>
        <p:xfrm>
          <a:off x="212502" y="867248"/>
          <a:ext cx="8771378"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11">
            <a:extLst>
              <a:ext uri="{FF2B5EF4-FFF2-40B4-BE49-F238E27FC236}">
                <a16:creationId xmlns:a16="http://schemas.microsoft.com/office/drawing/2014/main" id="{8EC01684-D4C7-1F1F-B553-BA6E98C834D7}"/>
              </a:ext>
            </a:extLst>
          </p:cNvPr>
          <p:cNvPicPr>
            <a:picLocks noChangeAspect="1"/>
          </p:cNvPicPr>
          <p:nvPr/>
        </p:nvPicPr>
        <p:blipFill>
          <a:blip r:embed="rId8"/>
          <a:stretch>
            <a:fillRect/>
          </a:stretch>
        </p:blipFill>
        <p:spPr>
          <a:xfrm>
            <a:off x="8719995" y="418495"/>
            <a:ext cx="119205" cy="97200"/>
          </a:xfrm>
          <a:prstGeom prst="rect">
            <a:avLst/>
          </a:prstGeom>
        </p:spPr>
      </p:pic>
      <p:pic>
        <p:nvPicPr>
          <p:cNvPr id="6" name="Afbeelding 5">
            <a:extLst>
              <a:ext uri="{FF2B5EF4-FFF2-40B4-BE49-F238E27FC236}">
                <a16:creationId xmlns:a16="http://schemas.microsoft.com/office/drawing/2014/main" id="{5F567831-D563-E43F-6D2A-0B7FD7976A35}"/>
              </a:ext>
            </a:extLst>
          </p:cNvPr>
          <p:cNvPicPr>
            <a:picLocks noChangeAspect="1"/>
          </p:cNvPicPr>
          <p:nvPr/>
        </p:nvPicPr>
        <p:blipFill>
          <a:blip r:embed="rId9">
            <a:duotone>
              <a:schemeClr val="accent1">
                <a:shade val="45000"/>
                <a:satMod val="135000"/>
              </a:schemeClr>
              <a:prstClr val="white"/>
            </a:duotone>
          </a:blip>
          <a:stretch>
            <a:fillRect/>
          </a:stretch>
        </p:blipFill>
        <p:spPr>
          <a:xfrm>
            <a:off x="2924353" y="3847087"/>
            <a:ext cx="858329" cy="858329"/>
          </a:xfrm>
          <a:prstGeom prst="rect">
            <a:avLst/>
          </a:prstGeom>
        </p:spPr>
      </p:pic>
      <p:pic>
        <p:nvPicPr>
          <p:cNvPr id="10" name="Afbeelding 9">
            <a:extLst>
              <a:ext uri="{FF2B5EF4-FFF2-40B4-BE49-F238E27FC236}">
                <a16:creationId xmlns:a16="http://schemas.microsoft.com/office/drawing/2014/main" id="{12231EF1-1B06-CAF0-083F-12CE5460FDE6}"/>
              </a:ext>
            </a:extLst>
          </p:cNvPr>
          <p:cNvPicPr>
            <a:picLocks noChangeAspect="1"/>
          </p:cNvPicPr>
          <p:nvPr/>
        </p:nvPicPr>
        <p:blipFill>
          <a:blip r:embed="rId10">
            <a:duotone>
              <a:schemeClr val="accent1">
                <a:shade val="45000"/>
                <a:satMod val="135000"/>
              </a:schemeClr>
              <a:prstClr val="white"/>
            </a:duotone>
          </a:blip>
          <a:stretch>
            <a:fillRect/>
          </a:stretch>
        </p:blipFill>
        <p:spPr>
          <a:xfrm>
            <a:off x="5188050" y="3847088"/>
            <a:ext cx="858329" cy="858329"/>
          </a:xfrm>
          <a:prstGeom prst="rect">
            <a:avLst/>
          </a:prstGeom>
        </p:spPr>
      </p:pic>
      <p:sp>
        <p:nvSpPr>
          <p:cNvPr id="5" name="TextBox 4">
            <a:extLst>
              <a:ext uri="{FF2B5EF4-FFF2-40B4-BE49-F238E27FC236}">
                <a16:creationId xmlns:a16="http://schemas.microsoft.com/office/drawing/2014/main" id="{8ED50F51-5D16-2CDD-A343-7E383B34AF03}"/>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145353035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CFB0-FAD8-4BF5-B47F-2618AE42ABD6}"/>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02/11</a:t>
            </a:r>
          </a:p>
        </p:txBody>
      </p:sp>
      <p:sp>
        <p:nvSpPr>
          <p:cNvPr id="3" name="Footer Placeholder 2">
            <a:extLst>
              <a:ext uri="{FF2B5EF4-FFF2-40B4-BE49-F238E27FC236}">
                <a16:creationId xmlns:a16="http://schemas.microsoft.com/office/drawing/2014/main" id="{F9794A60-6E5D-4E27-BC7C-EB82DB8B0E07}"/>
              </a:ext>
            </a:extLst>
          </p:cNvPr>
          <p:cNvSpPr>
            <a:spLocks noGrp="1"/>
          </p:cNvSpPr>
          <p:nvPr>
            <p:ph type="ftr" sz="quarter" idx="10"/>
          </p:nvPr>
        </p:nvSpPr>
        <p:spPr>
          <a:xfrm>
            <a:off x="6993807" y="4855409"/>
            <a:ext cx="688471" cy="273844"/>
          </a:xfrm>
        </p:spPr>
        <p:txBody>
          <a:bodyPr/>
          <a:lstStyle/>
          <a:p>
            <a:r>
              <a:rPr lang="en-GB">
                <a:solidFill>
                  <a:schemeClr val="bg1"/>
                </a:solidFill>
              </a:rPr>
              <a:t>22/37</a:t>
            </a:r>
          </a:p>
        </p:txBody>
      </p:sp>
      <p:grpSp>
        <p:nvGrpSpPr>
          <p:cNvPr id="29" name="Group 28">
            <a:extLst>
              <a:ext uri="{FF2B5EF4-FFF2-40B4-BE49-F238E27FC236}">
                <a16:creationId xmlns:a16="http://schemas.microsoft.com/office/drawing/2014/main" id="{B8AE3035-3CCD-4604-B2E5-1AACB29AB1C9}"/>
              </a:ext>
            </a:extLst>
          </p:cNvPr>
          <p:cNvGrpSpPr/>
          <p:nvPr/>
        </p:nvGrpSpPr>
        <p:grpSpPr>
          <a:xfrm>
            <a:off x="2916631" y="1567742"/>
            <a:ext cx="5486400" cy="2367382"/>
            <a:chOff x="400119" y="2245081"/>
            <a:chExt cx="7315200" cy="3156509"/>
          </a:xfrm>
        </p:grpSpPr>
        <p:sp>
          <p:nvSpPr>
            <p:cNvPr id="34" name="Rectangle: Rounded Corners 33">
              <a:extLst>
                <a:ext uri="{FF2B5EF4-FFF2-40B4-BE49-F238E27FC236}">
                  <a16:creationId xmlns:a16="http://schemas.microsoft.com/office/drawing/2014/main" id="{70435AC3-A963-4B6C-A7C8-FC24CC8ED6BC}"/>
                </a:ext>
              </a:extLst>
            </p:cNvPr>
            <p:cNvSpPr/>
            <p:nvPr/>
          </p:nvSpPr>
          <p:spPr>
            <a:xfrm>
              <a:off x="3143319" y="2245081"/>
              <a:ext cx="45720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7. Complete the Architecture Development Cycle and document Lessons Learned</a:t>
              </a:r>
            </a:p>
          </p:txBody>
        </p:sp>
        <p:sp>
          <p:nvSpPr>
            <p:cNvPr id="35" name="Rectangle: Rounded Corners 34">
              <a:extLst>
                <a:ext uri="{FF2B5EF4-FFF2-40B4-BE49-F238E27FC236}">
                  <a16:creationId xmlns:a16="http://schemas.microsoft.com/office/drawing/2014/main" id="{45DE6617-0939-4A9F-B6F9-F23EBF630656}"/>
                </a:ext>
              </a:extLst>
            </p:cNvPr>
            <p:cNvSpPr/>
            <p:nvPr/>
          </p:nvSpPr>
          <p:spPr>
            <a:xfrm>
              <a:off x="2686119" y="2703017"/>
              <a:ext cx="50292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6. Complete the Implementation &amp; Migration Plan</a:t>
              </a:r>
            </a:p>
          </p:txBody>
        </p:sp>
        <p:sp>
          <p:nvSpPr>
            <p:cNvPr id="36" name="Rectangle: Rounded Corners 35">
              <a:extLst>
                <a:ext uri="{FF2B5EF4-FFF2-40B4-BE49-F238E27FC236}">
                  <a16:creationId xmlns:a16="http://schemas.microsoft.com/office/drawing/2014/main" id="{6DF4138B-61AA-471D-A18F-2C09B1032DD0}"/>
                </a:ext>
              </a:extLst>
            </p:cNvPr>
            <p:cNvSpPr/>
            <p:nvPr/>
          </p:nvSpPr>
          <p:spPr>
            <a:xfrm>
              <a:off x="2228919" y="3160953"/>
              <a:ext cx="54864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5. Confirm Architecture Roadmap and Architecture Definition Document</a:t>
              </a:r>
            </a:p>
          </p:txBody>
        </p:sp>
        <p:sp>
          <p:nvSpPr>
            <p:cNvPr id="37" name="Rectangle: Rounded Corners 36">
              <a:extLst>
                <a:ext uri="{FF2B5EF4-FFF2-40B4-BE49-F238E27FC236}">
                  <a16:creationId xmlns:a16="http://schemas.microsoft.com/office/drawing/2014/main" id="{7B59A47F-AEBA-4750-8242-5F110B6EC67A}"/>
                </a:ext>
              </a:extLst>
            </p:cNvPr>
            <p:cNvSpPr/>
            <p:nvPr/>
          </p:nvSpPr>
          <p:spPr>
            <a:xfrm>
              <a:off x="1771719" y="3618889"/>
              <a:ext cx="59436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4. Prioritize migration projects by means of conducting a cost/benefit assessment and risk validation</a:t>
              </a:r>
            </a:p>
          </p:txBody>
        </p:sp>
        <p:sp>
          <p:nvSpPr>
            <p:cNvPr id="38" name="Rectangle: Rounded Corners 37">
              <a:extLst>
                <a:ext uri="{FF2B5EF4-FFF2-40B4-BE49-F238E27FC236}">
                  <a16:creationId xmlns:a16="http://schemas.microsoft.com/office/drawing/2014/main" id="{B7801E10-0F90-4172-99AD-43DEAF3D4634}"/>
                </a:ext>
              </a:extLst>
            </p:cNvPr>
            <p:cNvSpPr/>
            <p:nvPr/>
          </p:nvSpPr>
          <p:spPr>
            <a:xfrm>
              <a:off x="1314519" y="4076825"/>
              <a:ext cx="64008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3. Estimate resource requirements, project timings, and availability/delivery vehicle</a:t>
              </a:r>
            </a:p>
          </p:txBody>
        </p:sp>
        <p:sp>
          <p:nvSpPr>
            <p:cNvPr id="39" name="Rectangle: Rounded Corners 38">
              <a:extLst>
                <a:ext uri="{FF2B5EF4-FFF2-40B4-BE49-F238E27FC236}">
                  <a16:creationId xmlns:a16="http://schemas.microsoft.com/office/drawing/2014/main" id="{EC8D49CD-9644-4FCC-B632-374EF3D25D7F}"/>
                </a:ext>
              </a:extLst>
            </p:cNvPr>
            <p:cNvSpPr/>
            <p:nvPr/>
          </p:nvSpPr>
          <p:spPr>
            <a:xfrm>
              <a:off x="857319" y="4534761"/>
              <a:ext cx="68580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2. Assign a business value to each work package</a:t>
              </a:r>
            </a:p>
          </p:txBody>
        </p:sp>
        <p:sp>
          <p:nvSpPr>
            <p:cNvPr id="40" name="Rectangle: Rounded Corners 39">
              <a:extLst>
                <a:ext uri="{FF2B5EF4-FFF2-40B4-BE49-F238E27FC236}">
                  <a16:creationId xmlns:a16="http://schemas.microsoft.com/office/drawing/2014/main" id="{107262AB-1F30-448C-8AD9-3EB90505A1D0}"/>
                </a:ext>
              </a:extLst>
            </p:cNvPr>
            <p:cNvSpPr/>
            <p:nvPr/>
          </p:nvSpPr>
          <p:spPr>
            <a:xfrm>
              <a:off x="400119" y="4992699"/>
              <a:ext cx="73152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1. Confirm management framework interactions for the Implementation &amp; Migration Plan</a:t>
              </a:r>
            </a:p>
          </p:txBody>
        </p:sp>
      </p:grpSp>
      <p:sp>
        <p:nvSpPr>
          <p:cNvPr id="41" name="TextBox 40">
            <a:extLst>
              <a:ext uri="{FF2B5EF4-FFF2-40B4-BE49-F238E27FC236}">
                <a16:creationId xmlns:a16="http://schemas.microsoft.com/office/drawing/2014/main" id="{36579565-830B-465D-AD50-37E90CBE16E1}"/>
              </a:ext>
            </a:extLst>
          </p:cNvPr>
          <p:cNvSpPr txBox="1"/>
          <p:nvPr/>
        </p:nvSpPr>
        <p:spPr>
          <a:xfrm>
            <a:off x="264012" y="672355"/>
            <a:ext cx="1960946" cy="553998"/>
          </a:xfrm>
          <a:prstGeom prst="rect">
            <a:avLst/>
          </a:prstGeom>
          <a:noFill/>
        </p:spPr>
        <p:txBody>
          <a:bodyPr wrap="square">
            <a:spAutoFit/>
          </a:bodyPr>
          <a:lstStyle/>
          <a:p>
            <a:pPr>
              <a:tabLst>
                <a:tab pos="1682354" algn="l"/>
              </a:tabLst>
            </a:pPr>
            <a:r>
              <a:rPr lang="en-GB" sz="1650" b="1">
                <a:solidFill>
                  <a:srgbClr val="2F528F"/>
                </a:solidFill>
                <a:latin typeface="Calibri" panose="020F0502020204030204" pitchFamily="34" charset="0"/>
                <a:cs typeface="Calibri" panose="020F0502020204030204" pitchFamily="34" charset="0"/>
              </a:rPr>
              <a:t>Phase F</a:t>
            </a:r>
          </a:p>
          <a:p>
            <a:pPr>
              <a:tabLst>
                <a:tab pos="1682354" algn="l"/>
              </a:tabLst>
            </a:pPr>
            <a:r>
              <a:rPr lang="en-GB" sz="1350" b="1">
                <a:solidFill>
                  <a:srgbClr val="2F528F"/>
                </a:solidFill>
                <a:latin typeface="Calibri" panose="020F0502020204030204" pitchFamily="34" charset="0"/>
                <a:cs typeface="Calibri" panose="020F0502020204030204" pitchFamily="34" charset="0"/>
              </a:rPr>
              <a:t>Steps: Classic View	</a:t>
            </a:r>
          </a:p>
        </p:txBody>
      </p:sp>
      <p:sp>
        <p:nvSpPr>
          <p:cNvPr id="42" name="TextBox 41">
            <a:extLst>
              <a:ext uri="{FF2B5EF4-FFF2-40B4-BE49-F238E27FC236}">
                <a16:creationId xmlns:a16="http://schemas.microsoft.com/office/drawing/2014/main" id="{D2BD78CD-DB66-464B-8448-EC78D5F5986C}"/>
              </a:ext>
            </a:extLst>
          </p:cNvPr>
          <p:cNvSpPr txBox="1"/>
          <p:nvPr/>
        </p:nvSpPr>
        <p:spPr>
          <a:xfrm>
            <a:off x="261312" y="1644983"/>
            <a:ext cx="2371399" cy="1946687"/>
          </a:xfrm>
          <a:prstGeom prst="rect">
            <a:avLst/>
          </a:prstGeom>
          <a:noFill/>
        </p:spPr>
        <p:txBody>
          <a:bodyPr wrap="square">
            <a:spAutoFit/>
          </a:bodyPr>
          <a:lstStyle/>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Associated with each step is a generic list of tasks.</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This will be adapted as fitting</a:t>
            </a:r>
            <a:br>
              <a:rPr lang="en-GB" sz="1200">
                <a:solidFill>
                  <a:srgbClr val="2F528F"/>
                </a:solidFill>
                <a:latin typeface="Calibri" panose="020F0502020204030204" pitchFamily="34" charset="0"/>
                <a:cs typeface="Calibri" panose="020F0502020204030204" pitchFamily="34" charset="0"/>
              </a:rPr>
            </a:br>
            <a:r>
              <a:rPr lang="en-GB" sz="1200">
                <a:solidFill>
                  <a:srgbClr val="2F528F"/>
                </a:solidFill>
                <a:latin typeface="Calibri" panose="020F0502020204030204" pitchFamily="34" charset="0"/>
                <a:cs typeface="Calibri" panose="020F0502020204030204" pitchFamily="34" charset="0"/>
              </a:rPr>
              <a:t>for each project.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The order is not very Important.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It is important that at the end of the phase there is a </a:t>
            </a:r>
            <a:r>
              <a:rPr lang="en-GB" sz="1200">
                <a:solidFill>
                  <a:srgbClr val="2F528F"/>
                </a:solidFill>
                <a:latin typeface="Calibri" panose="020F0502020204030204" pitchFamily="34" charset="0"/>
                <a:cs typeface="Calibri" panose="020F0502020204030204" pitchFamily="34" charset="0"/>
                <a:sym typeface="Wingdings" panose="05000000000000000000" pitchFamily="2" charset="2"/>
              </a:rPr>
              <a:t> </a:t>
            </a:r>
            <a:r>
              <a:rPr lang="en-GB" sz="1200">
                <a:solidFill>
                  <a:srgbClr val="2F528F"/>
                </a:solidFill>
                <a:latin typeface="Calibri" panose="020F0502020204030204" pitchFamily="34" charset="0"/>
                <a:cs typeface="Calibri" panose="020F0502020204030204" pitchFamily="34" charset="0"/>
              </a:rPr>
              <a:t>in every box [of the adapted list] or a reason why not!</a:t>
            </a:r>
          </a:p>
        </p:txBody>
      </p:sp>
      <p:pic>
        <p:nvPicPr>
          <p:cNvPr id="4" name="Picture 11">
            <a:extLst>
              <a:ext uri="{FF2B5EF4-FFF2-40B4-BE49-F238E27FC236}">
                <a16:creationId xmlns:a16="http://schemas.microsoft.com/office/drawing/2014/main" id="{9EFEB4CF-31B9-B373-5150-825A16C539D5}"/>
              </a:ext>
            </a:extLst>
          </p:cNvPr>
          <p:cNvPicPr>
            <a:picLocks noChangeAspect="1"/>
          </p:cNvPicPr>
          <p:nvPr/>
        </p:nvPicPr>
        <p:blipFill>
          <a:blip r:embed="rId3"/>
          <a:stretch>
            <a:fillRect/>
          </a:stretch>
        </p:blipFill>
        <p:spPr>
          <a:xfrm>
            <a:off x="8572180" y="380408"/>
            <a:ext cx="128907" cy="97200"/>
          </a:xfrm>
          <a:prstGeom prst="rect">
            <a:avLst/>
          </a:prstGeom>
        </p:spPr>
      </p:pic>
      <p:sp>
        <p:nvSpPr>
          <p:cNvPr id="5" name="TextBox 4">
            <a:extLst>
              <a:ext uri="{FF2B5EF4-FFF2-40B4-BE49-F238E27FC236}">
                <a16:creationId xmlns:a16="http://schemas.microsoft.com/office/drawing/2014/main" id="{5DEC1677-742F-66DD-BF41-747E33D8D50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104066980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E5A53F-7C6B-4BCB-8DBE-77663A98EC09}"/>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03/11</a:t>
            </a:r>
          </a:p>
        </p:txBody>
      </p:sp>
      <p:sp>
        <p:nvSpPr>
          <p:cNvPr id="18" name="Footer Placeholder 17">
            <a:extLst>
              <a:ext uri="{FF2B5EF4-FFF2-40B4-BE49-F238E27FC236}">
                <a16:creationId xmlns:a16="http://schemas.microsoft.com/office/drawing/2014/main" id="{07D2B75E-4340-4C99-8F0B-3F894E3AEA3B}"/>
              </a:ext>
            </a:extLst>
          </p:cNvPr>
          <p:cNvSpPr>
            <a:spLocks noGrp="1"/>
          </p:cNvSpPr>
          <p:nvPr>
            <p:ph type="ftr" sz="quarter" idx="10"/>
          </p:nvPr>
        </p:nvSpPr>
        <p:spPr>
          <a:xfrm>
            <a:off x="6993807" y="4855409"/>
            <a:ext cx="688471" cy="273844"/>
          </a:xfrm>
        </p:spPr>
        <p:txBody>
          <a:bodyPr/>
          <a:lstStyle/>
          <a:p>
            <a:r>
              <a:rPr lang="en-GB">
                <a:solidFill>
                  <a:schemeClr val="bg1"/>
                </a:solidFill>
              </a:rPr>
              <a:t>23/37</a:t>
            </a:r>
          </a:p>
        </p:txBody>
      </p:sp>
      <p:sp>
        <p:nvSpPr>
          <p:cNvPr id="4" name="Ref">
            <a:extLst>
              <a:ext uri="{FF2B5EF4-FFF2-40B4-BE49-F238E27FC236}">
                <a16:creationId xmlns:a16="http://schemas.microsoft.com/office/drawing/2014/main" id="{C12714A6-8B4D-42C4-8903-30EF7BEBBE2F}"/>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106 : §10.3</a:t>
            </a:r>
          </a:p>
        </p:txBody>
      </p:sp>
      <p:grpSp>
        <p:nvGrpSpPr>
          <p:cNvPr id="2" name="Group 1">
            <a:extLst>
              <a:ext uri="{FF2B5EF4-FFF2-40B4-BE49-F238E27FC236}">
                <a16:creationId xmlns:a16="http://schemas.microsoft.com/office/drawing/2014/main" id="{A5689933-926E-41F1-8966-7698BF958A37}"/>
              </a:ext>
            </a:extLst>
          </p:cNvPr>
          <p:cNvGrpSpPr/>
          <p:nvPr/>
        </p:nvGrpSpPr>
        <p:grpSpPr>
          <a:xfrm>
            <a:off x="289690" y="634643"/>
            <a:ext cx="4160307" cy="3963401"/>
            <a:chOff x="111095" y="847971"/>
            <a:chExt cx="4160307" cy="5284534"/>
          </a:xfrm>
        </p:grpSpPr>
        <p:sp>
          <p:nvSpPr>
            <p:cNvPr id="16" name="Freeform: Shape 15">
              <a:extLst>
                <a:ext uri="{FF2B5EF4-FFF2-40B4-BE49-F238E27FC236}">
                  <a16:creationId xmlns:a16="http://schemas.microsoft.com/office/drawing/2014/main" id="{9B6BECFC-D258-4732-8DA3-73FC74216227}"/>
                </a:ext>
              </a:extLst>
            </p:cNvPr>
            <p:cNvSpPr/>
            <p:nvPr/>
          </p:nvSpPr>
          <p:spPr>
            <a:xfrm>
              <a:off x="111095" y="847971"/>
              <a:ext cx="4160307" cy="1320914"/>
            </a:xfrm>
            <a:custGeom>
              <a:avLst/>
              <a:gdLst>
                <a:gd name="connsiteX0" fmla="*/ 0 w 4570366"/>
                <a:gd name="connsiteY0" fmla="*/ 0 h 1631241"/>
                <a:gd name="connsiteX1" fmla="*/ 4570366 w 4570366"/>
                <a:gd name="connsiteY1" fmla="*/ 0 h 1631241"/>
                <a:gd name="connsiteX2" fmla="*/ 4570366 w 4570366"/>
                <a:gd name="connsiteY2" fmla="*/ 1631241 h 1631241"/>
                <a:gd name="connsiteX3" fmla="*/ 0 w 4570366"/>
                <a:gd name="connsiteY3" fmla="*/ 1631241 h 1631241"/>
                <a:gd name="connsiteX4" fmla="*/ 0 w 4570366"/>
                <a:gd name="connsiteY4" fmla="*/ 0 h 16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366" h="1631241">
                  <a:moveTo>
                    <a:pt x="0" y="0"/>
                  </a:moveTo>
                  <a:lnTo>
                    <a:pt x="4570366" y="0"/>
                  </a:lnTo>
                  <a:lnTo>
                    <a:pt x="4570366" y="1631241"/>
                  </a:lnTo>
                  <a:lnTo>
                    <a:pt x="0" y="163124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defTabSz="400050">
                <a:lnSpc>
                  <a:spcPct val="90000"/>
                </a:lnSpc>
                <a:spcBef>
                  <a:spcPct val="0"/>
                </a:spcBef>
                <a:spcAft>
                  <a:spcPct val="35000"/>
                </a:spcAft>
              </a:pPr>
              <a:r>
                <a:rPr lang="en-GB" sz="900" b="1">
                  <a:solidFill>
                    <a:srgbClr val="1F4E79"/>
                  </a:solidFill>
                  <a:latin typeface="Calibri" panose="020F0502020204030204" pitchFamily="34" charset="0"/>
                </a:rPr>
                <a:t>Step 1: </a:t>
              </a:r>
              <a:r>
                <a:rPr lang="en-US" sz="900" b="1">
                  <a:solidFill>
                    <a:srgbClr val="1F4E79"/>
                  </a:solidFill>
                  <a:latin typeface="Calibri" panose="020F0502020204030204" pitchFamily="34" charset="0"/>
                </a:rPr>
                <a:t>Confirm Management Framework Interactions for the Implementation and Migration Plan</a:t>
              </a:r>
              <a:endParaRPr lang="en-US" sz="900" b="1">
                <a:solidFill>
                  <a:srgbClr val="1F4E79"/>
                </a:solidFill>
              </a:endParaRPr>
            </a:p>
            <a:p>
              <a:pPr marL="274320" indent="-205740">
                <a:buFont typeface="Wingdings" panose="05000000000000000000" pitchFamily="2" charset="2"/>
                <a:buChar char="q"/>
              </a:pPr>
              <a:r>
                <a:rPr lang="en-US" sz="750">
                  <a:solidFill>
                    <a:srgbClr val="1F4E79"/>
                  </a:solidFill>
                </a:rPr>
                <a:t>Coordinate the Implementation and Migration Plan with the management frameworks in use within the organization</a:t>
              </a:r>
            </a:p>
            <a:p>
              <a:pPr marL="274320" indent="-205740">
                <a:buFont typeface="Wingdings" panose="05000000000000000000" pitchFamily="2" charset="2"/>
                <a:buChar char="q"/>
              </a:pPr>
              <a:r>
                <a:rPr lang="en-US" sz="750">
                  <a:solidFill>
                    <a:srgbClr val="1F4E79"/>
                  </a:solidFill>
                </a:rPr>
                <a:t>The outcome of this step may well be that the Implementation and Migration Plan could be part of a different plan produced by another framework with Enterprise Architecture participation</a:t>
              </a:r>
            </a:p>
          </p:txBody>
        </p:sp>
        <p:sp>
          <p:nvSpPr>
            <p:cNvPr id="17" name="Freeform: Shape 16">
              <a:extLst>
                <a:ext uri="{FF2B5EF4-FFF2-40B4-BE49-F238E27FC236}">
                  <a16:creationId xmlns:a16="http://schemas.microsoft.com/office/drawing/2014/main" id="{23CC2C47-CB60-49FF-9D25-5BB2EBF8C8D2}"/>
                </a:ext>
              </a:extLst>
            </p:cNvPr>
            <p:cNvSpPr/>
            <p:nvPr/>
          </p:nvSpPr>
          <p:spPr>
            <a:xfrm>
              <a:off x="111095" y="2205354"/>
              <a:ext cx="4160307" cy="1600438"/>
            </a:xfrm>
            <a:custGeom>
              <a:avLst/>
              <a:gdLst>
                <a:gd name="connsiteX0" fmla="*/ 0 w 4570366"/>
                <a:gd name="connsiteY0" fmla="*/ 0 h 1631241"/>
                <a:gd name="connsiteX1" fmla="*/ 4570366 w 4570366"/>
                <a:gd name="connsiteY1" fmla="*/ 0 h 1631241"/>
                <a:gd name="connsiteX2" fmla="*/ 4570366 w 4570366"/>
                <a:gd name="connsiteY2" fmla="*/ 1631241 h 1631241"/>
                <a:gd name="connsiteX3" fmla="*/ 0 w 4570366"/>
                <a:gd name="connsiteY3" fmla="*/ 1631241 h 1631241"/>
                <a:gd name="connsiteX4" fmla="*/ 0 w 4570366"/>
                <a:gd name="connsiteY4" fmla="*/ 0 h 16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366" h="1631241">
                  <a:moveTo>
                    <a:pt x="0" y="0"/>
                  </a:moveTo>
                  <a:lnTo>
                    <a:pt x="4570366" y="0"/>
                  </a:lnTo>
                  <a:lnTo>
                    <a:pt x="4570366" y="1631241"/>
                  </a:lnTo>
                  <a:lnTo>
                    <a:pt x="0" y="163124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defTabSz="400050">
                <a:lnSpc>
                  <a:spcPct val="90000"/>
                </a:lnSpc>
                <a:spcBef>
                  <a:spcPct val="0"/>
                </a:spcBef>
                <a:spcAft>
                  <a:spcPct val="35000"/>
                </a:spcAft>
              </a:pPr>
              <a:r>
                <a:rPr lang="en-GB" sz="900" b="1">
                  <a:solidFill>
                    <a:srgbClr val="1F4E79"/>
                  </a:solidFill>
                  <a:latin typeface="Calibri" panose="020F0502020204030204" pitchFamily="34" charset="0"/>
                </a:rPr>
                <a:t>Step 2: </a:t>
              </a:r>
              <a:r>
                <a:rPr lang="en-US" sz="900" b="1">
                  <a:solidFill>
                    <a:srgbClr val="1F4E79"/>
                  </a:solidFill>
                  <a:latin typeface="Calibri" panose="020F0502020204030204" pitchFamily="34" charset="0"/>
                </a:rPr>
                <a:t>Assign a Business Value to Each Work Package</a:t>
              </a:r>
              <a:endParaRPr lang="en-US" sz="900" b="1">
                <a:solidFill>
                  <a:srgbClr val="1F4E79"/>
                </a:solidFill>
              </a:endParaRPr>
            </a:p>
            <a:p>
              <a:pPr marL="274320" indent="-205740">
                <a:buFont typeface="Wingdings" panose="05000000000000000000" pitchFamily="2" charset="2"/>
                <a:buChar char="q"/>
              </a:pPr>
              <a:r>
                <a:rPr lang="en-US" sz="750">
                  <a:solidFill>
                    <a:srgbClr val="1F4E79"/>
                  </a:solidFill>
                </a:rPr>
                <a:t>Establish what constitutes business value within the organization, how measured, and apply this to each of the projects (/increments)</a:t>
              </a:r>
            </a:p>
            <a:p>
              <a:pPr marL="274320" indent="-205740">
                <a:buFont typeface="Wingdings" panose="05000000000000000000" pitchFamily="2" charset="2"/>
                <a:buChar char="q"/>
              </a:pPr>
              <a:r>
                <a:rPr lang="en-US" sz="750">
                  <a:solidFill>
                    <a:srgbClr val="1F4E79"/>
                  </a:solidFill>
                </a:rPr>
                <a:t>If Capability-Based Planning is used, then business values assign the business values for deliverables</a:t>
              </a:r>
            </a:p>
            <a:p>
              <a:pPr marL="274320" indent="-205740">
                <a:buFont typeface="Wingdings" panose="05000000000000000000" pitchFamily="2" charset="2"/>
                <a:buChar char="q"/>
              </a:pPr>
              <a:r>
                <a:rPr lang="en-US" sz="750">
                  <a:solidFill>
                    <a:srgbClr val="1F4E79"/>
                  </a:solidFill>
                </a:rPr>
                <a:t>Use the work packages as a basis for identifying projects</a:t>
              </a:r>
            </a:p>
            <a:p>
              <a:pPr marL="274320" indent="-205740">
                <a:buFont typeface="Wingdings" panose="05000000000000000000" pitchFamily="2" charset="2"/>
                <a:buChar char="q"/>
              </a:pPr>
              <a:r>
                <a:rPr lang="en-US" sz="750">
                  <a:solidFill>
                    <a:srgbClr val="1F4E79"/>
                  </a:solidFill>
                </a:rPr>
                <a:t>Risks are assigned to the projects by aggregating risks</a:t>
              </a:r>
            </a:p>
            <a:p>
              <a:pPr marL="274320" indent="-205740">
                <a:buFont typeface="Wingdings" panose="05000000000000000000" pitchFamily="2" charset="2"/>
                <a:buChar char="q"/>
              </a:pPr>
              <a:r>
                <a:rPr lang="en-US" sz="750">
                  <a:solidFill>
                    <a:srgbClr val="1F4E79"/>
                  </a:solidFill>
                </a:rPr>
                <a:t>Estimate the business value for each project using the Business Value Assessment Technique</a:t>
              </a:r>
            </a:p>
          </p:txBody>
        </p:sp>
        <p:sp>
          <p:nvSpPr>
            <p:cNvPr id="20" name="Freeform: Shape 19">
              <a:extLst>
                <a:ext uri="{FF2B5EF4-FFF2-40B4-BE49-F238E27FC236}">
                  <a16:creationId xmlns:a16="http://schemas.microsoft.com/office/drawing/2014/main" id="{98F31BFB-DAEA-4DC7-9858-B445A7E94CE8}"/>
                </a:ext>
              </a:extLst>
            </p:cNvPr>
            <p:cNvSpPr/>
            <p:nvPr/>
          </p:nvSpPr>
          <p:spPr>
            <a:xfrm>
              <a:off x="111095" y="3842261"/>
              <a:ext cx="4160307" cy="1126888"/>
            </a:xfrm>
            <a:custGeom>
              <a:avLst/>
              <a:gdLst>
                <a:gd name="connsiteX0" fmla="*/ 0 w 4570366"/>
                <a:gd name="connsiteY0" fmla="*/ 0 h 1631241"/>
                <a:gd name="connsiteX1" fmla="*/ 4570366 w 4570366"/>
                <a:gd name="connsiteY1" fmla="*/ 0 h 1631241"/>
                <a:gd name="connsiteX2" fmla="*/ 4570366 w 4570366"/>
                <a:gd name="connsiteY2" fmla="*/ 1631241 h 1631241"/>
                <a:gd name="connsiteX3" fmla="*/ 0 w 4570366"/>
                <a:gd name="connsiteY3" fmla="*/ 1631241 h 1631241"/>
                <a:gd name="connsiteX4" fmla="*/ 0 w 4570366"/>
                <a:gd name="connsiteY4" fmla="*/ 0 h 16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366" h="1631241">
                  <a:moveTo>
                    <a:pt x="0" y="0"/>
                  </a:moveTo>
                  <a:lnTo>
                    <a:pt x="4570366" y="0"/>
                  </a:lnTo>
                  <a:lnTo>
                    <a:pt x="4570366" y="1631241"/>
                  </a:lnTo>
                  <a:lnTo>
                    <a:pt x="0" y="163124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defTabSz="400050">
                <a:lnSpc>
                  <a:spcPct val="90000"/>
                </a:lnSpc>
                <a:spcBef>
                  <a:spcPct val="0"/>
                </a:spcBef>
                <a:spcAft>
                  <a:spcPct val="35000"/>
                </a:spcAft>
              </a:pPr>
              <a:r>
                <a:rPr lang="en-GB" sz="900" b="1">
                  <a:solidFill>
                    <a:srgbClr val="1F4E79"/>
                  </a:solidFill>
                  <a:latin typeface="Calibri" panose="020F0502020204030204" pitchFamily="34" charset="0"/>
                </a:rPr>
                <a:t>Step 3: </a:t>
              </a:r>
              <a:r>
                <a:rPr lang="en-US" sz="900" b="1">
                  <a:solidFill>
                    <a:srgbClr val="1F4E79"/>
                  </a:solidFill>
                  <a:latin typeface="Calibri" panose="020F0502020204030204" pitchFamily="34" charset="0"/>
                </a:rPr>
                <a:t>Estimate Resource Requirements, Project Timings, and Availability/Delivery Vehicle</a:t>
              </a:r>
              <a:endParaRPr lang="en-US" sz="900" b="1">
                <a:solidFill>
                  <a:srgbClr val="1F4E79"/>
                </a:solidFill>
              </a:endParaRPr>
            </a:p>
            <a:p>
              <a:pPr marL="274320" indent="-205740">
                <a:buFont typeface="Wingdings" panose="05000000000000000000" pitchFamily="2" charset="2"/>
                <a:buChar char="q"/>
              </a:pPr>
              <a:r>
                <a:rPr lang="en-US" sz="750">
                  <a:solidFill>
                    <a:srgbClr val="1F4E79"/>
                  </a:solidFill>
                </a:rPr>
                <a:t>Determine costs to create the capability</a:t>
              </a:r>
            </a:p>
            <a:p>
              <a:pPr marL="274320" indent="-205740">
                <a:buFont typeface="Wingdings" panose="05000000000000000000" pitchFamily="2" charset="2"/>
                <a:buChar char="q"/>
              </a:pPr>
              <a:r>
                <a:rPr lang="en-US" sz="750">
                  <a:solidFill>
                    <a:srgbClr val="1F4E79"/>
                  </a:solidFill>
                </a:rPr>
                <a:t>Determine costs to run and sustain the capability</a:t>
              </a:r>
            </a:p>
            <a:p>
              <a:pPr marL="274320" indent="-205740">
                <a:buFont typeface="Wingdings" panose="05000000000000000000" pitchFamily="2" charset="2"/>
                <a:buChar char="q"/>
              </a:pPr>
              <a:r>
                <a:rPr lang="en-US" sz="750">
                  <a:solidFill>
                    <a:srgbClr val="1F4E79"/>
                  </a:solidFill>
                </a:rPr>
                <a:t>Identify opportunities to offset costs</a:t>
              </a:r>
            </a:p>
            <a:p>
              <a:pPr marL="274320" indent="-205740">
                <a:buFont typeface="Wingdings" panose="05000000000000000000" pitchFamily="2" charset="2"/>
                <a:buChar char="q"/>
              </a:pPr>
              <a:r>
                <a:rPr lang="en-US" sz="750">
                  <a:solidFill>
                    <a:srgbClr val="1F4E79"/>
                  </a:solidFill>
                </a:rPr>
                <a:t>Assign resources to each activity and aggregate them</a:t>
              </a:r>
            </a:p>
          </p:txBody>
        </p:sp>
        <p:sp>
          <p:nvSpPr>
            <p:cNvPr id="21" name="Freeform: Shape 20">
              <a:extLst>
                <a:ext uri="{FF2B5EF4-FFF2-40B4-BE49-F238E27FC236}">
                  <a16:creationId xmlns:a16="http://schemas.microsoft.com/office/drawing/2014/main" id="{6AEB93C8-7235-4B33-8679-4702D665185B}"/>
                </a:ext>
              </a:extLst>
            </p:cNvPr>
            <p:cNvSpPr/>
            <p:nvPr/>
          </p:nvSpPr>
          <p:spPr>
            <a:xfrm>
              <a:off x="111095" y="5005617"/>
              <a:ext cx="4160307" cy="1126888"/>
            </a:xfrm>
            <a:custGeom>
              <a:avLst/>
              <a:gdLst>
                <a:gd name="connsiteX0" fmla="*/ 0 w 4570366"/>
                <a:gd name="connsiteY0" fmla="*/ 0 h 1631241"/>
                <a:gd name="connsiteX1" fmla="*/ 4570366 w 4570366"/>
                <a:gd name="connsiteY1" fmla="*/ 0 h 1631241"/>
                <a:gd name="connsiteX2" fmla="*/ 4570366 w 4570366"/>
                <a:gd name="connsiteY2" fmla="*/ 1631241 h 1631241"/>
                <a:gd name="connsiteX3" fmla="*/ 0 w 4570366"/>
                <a:gd name="connsiteY3" fmla="*/ 1631241 h 1631241"/>
                <a:gd name="connsiteX4" fmla="*/ 0 w 4570366"/>
                <a:gd name="connsiteY4" fmla="*/ 0 h 16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366" h="1631241">
                  <a:moveTo>
                    <a:pt x="0" y="0"/>
                  </a:moveTo>
                  <a:lnTo>
                    <a:pt x="4570366" y="0"/>
                  </a:lnTo>
                  <a:lnTo>
                    <a:pt x="4570366" y="1631241"/>
                  </a:lnTo>
                  <a:lnTo>
                    <a:pt x="0" y="163124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defTabSz="400050">
                <a:lnSpc>
                  <a:spcPct val="90000"/>
                </a:lnSpc>
                <a:spcBef>
                  <a:spcPct val="0"/>
                </a:spcBef>
                <a:spcAft>
                  <a:spcPct val="35000"/>
                </a:spcAft>
              </a:pPr>
              <a:r>
                <a:rPr lang="en-GB" sz="900" b="1">
                  <a:solidFill>
                    <a:srgbClr val="1F4E79"/>
                  </a:solidFill>
                  <a:latin typeface="Calibri" panose="020F0502020204030204" pitchFamily="34" charset="0"/>
                </a:rPr>
                <a:t>Step 4: </a:t>
              </a:r>
              <a:r>
                <a:rPr lang="en-US" sz="900" b="1">
                  <a:solidFill>
                    <a:srgbClr val="1F4E79"/>
                  </a:solidFill>
                  <a:latin typeface="Calibri" panose="020F0502020204030204" pitchFamily="34" charset="0"/>
                </a:rPr>
                <a:t>Prioritize the Migration Projects by means of conducting a Cost/Benefit Assessment and Risk Validation</a:t>
              </a:r>
              <a:endParaRPr lang="en-US" sz="900" b="1">
                <a:solidFill>
                  <a:srgbClr val="1F4E79"/>
                </a:solidFill>
              </a:endParaRPr>
            </a:p>
            <a:p>
              <a:pPr marL="274320" indent="-205740">
                <a:buFont typeface="Wingdings" panose="05000000000000000000" pitchFamily="2" charset="2"/>
                <a:buChar char="q"/>
              </a:pPr>
              <a:r>
                <a:rPr lang="en-US" sz="750">
                  <a:solidFill>
                    <a:srgbClr val="1F4E79"/>
                  </a:solidFill>
                </a:rPr>
                <a:t>Prioritize projects by their business delta value</a:t>
              </a:r>
            </a:p>
            <a:p>
              <a:pPr marL="274320" indent="-205740">
                <a:buFont typeface="Wingdings" panose="05000000000000000000" pitchFamily="2" charset="2"/>
                <a:buChar char="q"/>
              </a:pPr>
              <a:r>
                <a:rPr lang="en-US" sz="750">
                  <a:solidFill>
                    <a:srgbClr val="1F4E79"/>
                  </a:solidFill>
                </a:rPr>
                <a:t>Determine the net benefit of all of the SBBs</a:t>
              </a:r>
            </a:p>
            <a:p>
              <a:pPr marL="274320" indent="-205740">
                <a:buFont typeface="Wingdings" panose="05000000000000000000" pitchFamily="2" charset="2"/>
                <a:buChar char="q"/>
              </a:pPr>
              <a:r>
                <a:rPr lang="en-US" sz="750">
                  <a:solidFill>
                    <a:srgbClr val="1F4E79"/>
                  </a:solidFill>
                </a:rPr>
                <a:t>Verify that the risks have been effectively mitigated and factored in</a:t>
              </a:r>
            </a:p>
            <a:p>
              <a:pPr marL="274320" indent="-205740">
                <a:buFont typeface="Wingdings" panose="05000000000000000000" pitchFamily="2" charset="2"/>
                <a:buChar char="q"/>
              </a:pPr>
              <a:r>
                <a:rPr lang="en-US" sz="750">
                  <a:solidFill>
                    <a:srgbClr val="1F4E79"/>
                  </a:solidFill>
                </a:rPr>
                <a:t>Gain the requisite consensus</a:t>
              </a:r>
            </a:p>
          </p:txBody>
        </p:sp>
      </p:grpSp>
      <p:sp>
        <p:nvSpPr>
          <p:cNvPr id="23" name="Freeform: Shape 22">
            <a:extLst>
              <a:ext uri="{FF2B5EF4-FFF2-40B4-BE49-F238E27FC236}">
                <a16:creationId xmlns:a16="http://schemas.microsoft.com/office/drawing/2014/main" id="{F86E0130-203F-4F78-B1CF-E6590DAE7427}"/>
              </a:ext>
            </a:extLst>
          </p:cNvPr>
          <p:cNvSpPr/>
          <p:nvPr/>
        </p:nvSpPr>
        <p:spPr>
          <a:xfrm>
            <a:off x="4703789" y="634643"/>
            <a:ext cx="3120230" cy="888408"/>
          </a:xfrm>
          <a:custGeom>
            <a:avLst/>
            <a:gdLst>
              <a:gd name="connsiteX0" fmla="*/ 0 w 4570366"/>
              <a:gd name="connsiteY0" fmla="*/ 0 h 1631241"/>
              <a:gd name="connsiteX1" fmla="*/ 4570366 w 4570366"/>
              <a:gd name="connsiteY1" fmla="*/ 0 h 1631241"/>
              <a:gd name="connsiteX2" fmla="*/ 4570366 w 4570366"/>
              <a:gd name="connsiteY2" fmla="*/ 1631241 h 1631241"/>
              <a:gd name="connsiteX3" fmla="*/ 0 w 4570366"/>
              <a:gd name="connsiteY3" fmla="*/ 1631241 h 1631241"/>
              <a:gd name="connsiteX4" fmla="*/ 0 w 4570366"/>
              <a:gd name="connsiteY4" fmla="*/ 0 h 16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366" h="1631241">
                <a:moveTo>
                  <a:pt x="0" y="0"/>
                </a:moveTo>
                <a:lnTo>
                  <a:pt x="4570366" y="0"/>
                </a:lnTo>
                <a:lnTo>
                  <a:pt x="4570366" y="1631241"/>
                </a:lnTo>
                <a:lnTo>
                  <a:pt x="0" y="163124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defTabSz="400050">
              <a:lnSpc>
                <a:spcPct val="90000"/>
              </a:lnSpc>
              <a:spcBef>
                <a:spcPct val="0"/>
              </a:spcBef>
              <a:spcAft>
                <a:spcPct val="35000"/>
              </a:spcAft>
            </a:pPr>
            <a:r>
              <a:rPr lang="en-GB" sz="900" b="1">
                <a:solidFill>
                  <a:srgbClr val="1F4E79"/>
                </a:solidFill>
                <a:latin typeface="Calibri" panose="020F0502020204030204" pitchFamily="34" charset="0"/>
              </a:rPr>
              <a:t>Step 5: </a:t>
            </a:r>
            <a:r>
              <a:rPr lang="en-US" sz="900" b="1">
                <a:solidFill>
                  <a:srgbClr val="1F4E79"/>
                </a:solidFill>
                <a:latin typeface="Calibri" panose="020F0502020204030204" pitchFamily="34" charset="0"/>
              </a:rPr>
              <a:t>Complete the Implementation and Migration Plan</a:t>
            </a:r>
            <a:endParaRPr lang="en-US" sz="900" b="1">
              <a:solidFill>
                <a:srgbClr val="1F4E79"/>
              </a:solidFill>
            </a:endParaRPr>
          </a:p>
          <a:p>
            <a:pPr marL="274320" indent="-205740">
              <a:buFont typeface="Wingdings" panose="05000000000000000000" pitchFamily="2" charset="2"/>
              <a:buChar char="q"/>
            </a:pPr>
            <a:r>
              <a:rPr lang="en-US" sz="750">
                <a:solidFill>
                  <a:srgbClr val="1F4E79"/>
                </a:solidFill>
              </a:rPr>
              <a:t>Update the Architecture Roadmap including any Transition Architectures</a:t>
            </a:r>
          </a:p>
          <a:p>
            <a:pPr marL="274320" indent="-205740">
              <a:buFont typeface="Wingdings" panose="05000000000000000000" pitchFamily="2" charset="2"/>
              <a:buChar char="q"/>
            </a:pPr>
            <a:r>
              <a:rPr lang="en-US" sz="750">
                <a:solidFill>
                  <a:srgbClr val="1F4E79"/>
                </a:solidFill>
              </a:rPr>
              <a:t>If the implementation approach has shifted as a result of confirming the implementation increments, update the Architecture Definition Document</a:t>
            </a:r>
          </a:p>
        </p:txBody>
      </p:sp>
      <p:sp>
        <p:nvSpPr>
          <p:cNvPr id="24" name="Freeform: Shape 23">
            <a:extLst>
              <a:ext uri="{FF2B5EF4-FFF2-40B4-BE49-F238E27FC236}">
                <a16:creationId xmlns:a16="http://schemas.microsoft.com/office/drawing/2014/main" id="{3DBC1D7E-B3E9-4B3D-94C1-566601DE44D5}"/>
              </a:ext>
            </a:extLst>
          </p:cNvPr>
          <p:cNvSpPr/>
          <p:nvPr/>
        </p:nvSpPr>
        <p:spPr>
          <a:xfrm>
            <a:off x="4703789" y="1693765"/>
            <a:ext cx="3120230" cy="742889"/>
          </a:xfrm>
          <a:custGeom>
            <a:avLst/>
            <a:gdLst>
              <a:gd name="connsiteX0" fmla="*/ 0 w 4570366"/>
              <a:gd name="connsiteY0" fmla="*/ 0 h 1631241"/>
              <a:gd name="connsiteX1" fmla="*/ 4570366 w 4570366"/>
              <a:gd name="connsiteY1" fmla="*/ 0 h 1631241"/>
              <a:gd name="connsiteX2" fmla="*/ 4570366 w 4570366"/>
              <a:gd name="connsiteY2" fmla="*/ 1631241 h 1631241"/>
              <a:gd name="connsiteX3" fmla="*/ 0 w 4570366"/>
              <a:gd name="connsiteY3" fmla="*/ 1631241 h 1631241"/>
              <a:gd name="connsiteX4" fmla="*/ 0 w 4570366"/>
              <a:gd name="connsiteY4" fmla="*/ 0 h 16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366" h="1631241">
                <a:moveTo>
                  <a:pt x="0" y="0"/>
                </a:moveTo>
                <a:lnTo>
                  <a:pt x="4570366" y="0"/>
                </a:lnTo>
                <a:lnTo>
                  <a:pt x="4570366" y="1631241"/>
                </a:lnTo>
                <a:lnTo>
                  <a:pt x="0" y="163124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defTabSz="400050">
              <a:lnSpc>
                <a:spcPct val="90000"/>
              </a:lnSpc>
              <a:spcBef>
                <a:spcPct val="0"/>
              </a:spcBef>
              <a:spcAft>
                <a:spcPct val="35000"/>
              </a:spcAft>
            </a:pPr>
            <a:r>
              <a:rPr lang="en-GB" sz="900" b="1">
                <a:solidFill>
                  <a:srgbClr val="1F4E79"/>
                </a:solidFill>
                <a:latin typeface="Calibri" panose="020F0502020204030204" pitchFamily="34" charset="0"/>
              </a:rPr>
              <a:t>Step 6: </a:t>
            </a:r>
            <a:r>
              <a:rPr lang="en-US" sz="900" b="1">
                <a:solidFill>
                  <a:srgbClr val="1F4E79"/>
                </a:solidFill>
                <a:latin typeface="Calibri" panose="020F0502020204030204" pitchFamily="34" charset="0"/>
              </a:rPr>
              <a:t>Complete the Implementation and Migration Plan</a:t>
            </a:r>
            <a:endParaRPr lang="en-US" sz="900" b="1">
              <a:solidFill>
                <a:srgbClr val="1F4E79"/>
              </a:solidFill>
            </a:endParaRPr>
          </a:p>
          <a:p>
            <a:pPr marL="274320" indent="-205740">
              <a:buFont typeface="Wingdings" panose="05000000000000000000" pitchFamily="2" charset="2"/>
              <a:buChar char="q"/>
            </a:pPr>
            <a:r>
              <a:rPr lang="en-US" sz="750">
                <a:solidFill>
                  <a:srgbClr val="1F4E79"/>
                </a:solidFill>
              </a:rPr>
              <a:t>Integrate all of the projects and activities into a project plan </a:t>
            </a:r>
          </a:p>
          <a:p>
            <a:pPr marL="274320" indent="-205740">
              <a:buFont typeface="Wingdings" panose="05000000000000000000" pitchFamily="2" charset="2"/>
              <a:buChar char="q"/>
            </a:pPr>
            <a:r>
              <a:rPr lang="en-US" sz="750">
                <a:solidFill>
                  <a:srgbClr val="1F4E79"/>
                </a:solidFill>
              </a:rPr>
              <a:t>Any Transition Architectures will act as portfolio milestones</a:t>
            </a:r>
          </a:p>
          <a:p>
            <a:pPr marL="274320" indent="-205740">
              <a:buFont typeface="Wingdings" panose="05000000000000000000" pitchFamily="2" charset="2"/>
              <a:buChar char="q"/>
            </a:pPr>
            <a:r>
              <a:rPr lang="en-US" sz="750">
                <a:solidFill>
                  <a:srgbClr val="1F4E79"/>
                </a:solidFill>
              </a:rPr>
              <a:t>All external dependencies should be captured and included</a:t>
            </a:r>
          </a:p>
          <a:p>
            <a:pPr marL="274320" indent="-205740">
              <a:buFont typeface="Wingdings" panose="05000000000000000000" pitchFamily="2" charset="2"/>
              <a:buChar char="q"/>
            </a:pPr>
            <a:r>
              <a:rPr lang="en-US" sz="750">
                <a:solidFill>
                  <a:srgbClr val="1F4E79"/>
                </a:solidFill>
              </a:rPr>
              <a:t>Project plans may be included in the Implementation/Migration Plan</a:t>
            </a:r>
          </a:p>
        </p:txBody>
      </p:sp>
      <p:sp>
        <p:nvSpPr>
          <p:cNvPr id="25" name="Freeform: Shape 24">
            <a:extLst>
              <a:ext uri="{FF2B5EF4-FFF2-40B4-BE49-F238E27FC236}">
                <a16:creationId xmlns:a16="http://schemas.microsoft.com/office/drawing/2014/main" id="{21B239ED-992F-434E-9924-B216131B83B2}"/>
              </a:ext>
            </a:extLst>
          </p:cNvPr>
          <p:cNvSpPr/>
          <p:nvPr/>
        </p:nvSpPr>
        <p:spPr>
          <a:xfrm>
            <a:off x="4703789" y="2607368"/>
            <a:ext cx="3120230" cy="845166"/>
          </a:xfrm>
          <a:custGeom>
            <a:avLst/>
            <a:gdLst>
              <a:gd name="connsiteX0" fmla="*/ 0 w 4570366"/>
              <a:gd name="connsiteY0" fmla="*/ 0 h 1631241"/>
              <a:gd name="connsiteX1" fmla="*/ 4570366 w 4570366"/>
              <a:gd name="connsiteY1" fmla="*/ 0 h 1631241"/>
              <a:gd name="connsiteX2" fmla="*/ 4570366 w 4570366"/>
              <a:gd name="connsiteY2" fmla="*/ 1631241 h 1631241"/>
              <a:gd name="connsiteX3" fmla="*/ 0 w 4570366"/>
              <a:gd name="connsiteY3" fmla="*/ 1631241 h 1631241"/>
              <a:gd name="connsiteX4" fmla="*/ 0 w 4570366"/>
              <a:gd name="connsiteY4" fmla="*/ 0 h 1631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366" h="1631241">
                <a:moveTo>
                  <a:pt x="0" y="0"/>
                </a:moveTo>
                <a:lnTo>
                  <a:pt x="4570366" y="0"/>
                </a:lnTo>
                <a:lnTo>
                  <a:pt x="4570366" y="1631241"/>
                </a:lnTo>
                <a:lnTo>
                  <a:pt x="0" y="1631241"/>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defTabSz="400050">
              <a:lnSpc>
                <a:spcPct val="90000"/>
              </a:lnSpc>
              <a:spcBef>
                <a:spcPct val="0"/>
              </a:spcBef>
              <a:spcAft>
                <a:spcPct val="35000"/>
              </a:spcAft>
            </a:pPr>
            <a:r>
              <a:rPr lang="en-GB" sz="900" b="1">
                <a:solidFill>
                  <a:srgbClr val="1F4E79"/>
                </a:solidFill>
                <a:latin typeface="Calibri" panose="020F0502020204030204" pitchFamily="34" charset="0"/>
              </a:rPr>
              <a:t>Step 7: </a:t>
            </a:r>
            <a:r>
              <a:rPr lang="en-US" sz="900" b="1">
                <a:solidFill>
                  <a:srgbClr val="1F4E79"/>
                </a:solidFill>
                <a:latin typeface="Calibri" panose="020F0502020204030204" pitchFamily="34" charset="0"/>
              </a:rPr>
              <a:t>Complete the Architecture Development Cycle and Document Lessons Learned.</a:t>
            </a:r>
            <a:endParaRPr lang="en-US" sz="900" b="1">
              <a:solidFill>
                <a:srgbClr val="1F4E79"/>
              </a:solidFill>
            </a:endParaRPr>
          </a:p>
          <a:p>
            <a:pPr marL="274320" indent="-205740">
              <a:buFont typeface="Wingdings" panose="05000000000000000000" pitchFamily="2" charset="2"/>
              <a:buChar char="q"/>
            </a:pPr>
            <a:r>
              <a:rPr lang="en-US" sz="750">
                <a:solidFill>
                  <a:srgbClr val="1F4E79"/>
                </a:solidFill>
              </a:rPr>
              <a:t>Determine costs to create the capability</a:t>
            </a:r>
          </a:p>
          <a:p>
            <a:pPr marL="274320" indent="-205740">
              <a:buFont typeface="Wingdings" panose="05000000000000000000" pitchFamily="2" charset="2"/>
              <a:buChar char="q"/>
            </a:pPr>
            <a:r>
              <a:rPr lang="en-US" sz="750">
                <a:solidFill>
                  <a:srgbClr val="1F4E79"/>
                </a:solidFill>
              </a:rPr>
              <a:t>Determine costs to run and sustain the capability</a:t>
            </a:r>
          </a:p>
          <a:p>
            <a:pPr marL="274320" indent="-205740">
              <a:buFont typeface="Wingdings" panose="05000000000000000000" pitchFamily="2" charset="2"/>
              <a:buChar char="q"/>
            </a:pPr>
            <a:r>
              <a:rPr lang="en-US" sz="750">
                <a:solidFill>
                  <a:srgbClr val="1F4E79"/>
                </a:solidFill>
              </a:rPr>
              <a:t>Identify opportunities to offset costs</a:t>
            </a:r>
          </a:p>
          <a:p>
            <a:pPr marL="274320" indent="-205740">
              <a:buFont typeface="Wingdings" panose="05000000000000000000" pitchFamily="2" charset="2"/>
              <a:buChar char="q"/>
            </a:pPr>
            <a:r>
              <a:rPr lang="en-US" sz="750">
                <a:solidFill>
                  <a:srgbClr val="1F4E79"/>
                </a:solidFill>
              </a:rPr>
              <a:t>Assign resources to each activity and aggregate them</a:t>
            </a:r>
          </a:p>
        </p:txBody>
      </p:sp>
      <p:pic>
        <p:nvPicPr>
          <p:cNvPr id="3" name="Picture 11">
            <a:extLst>
              <a:ext uri="{FF2B5EF4-FFF2-40B4-BE49-F238E27FC236}">
                <a16:creationId xmlns:a16="http://schemas.microsoft.com/office/drawing/2014/main" id="{EB88BDF5-70E0-CA85-8664-2194F089C9AA}"/>
              </a:ext>
            </a:extLst>
          </p:cNvPr>
          <p:cNvPicPr>
            <a:picLocks noChangeAspect="1"/>
          </p:cNvPicPr>
          <p:nvPr/>
        </p:nvPicPr>
        <p:blipFill>
          <a:blip r:embed="rId3"/>
          <a:stretch>
            <a:fillRect/>
          </a:stretch>
        </p:blipFill>
        <p:spPr>
          <a:xfrm>
            <a:off x="8573299" y="381892"/>
            <a:ext cx="123026" cy="97200"/>
          </a:xfrm>
          <a:prstGeom prst="rect">
            <a:avLst/>
          </a:prstGeom>
        </p:spPr>
      </p:pic>
      <p:sp>
        <p:nvSpPr>
          <p:cNvPr id="6" name="TextBox 5">
            <a:extLst>
              <a:ext uri="{FF2B5EF4-FFF2-40B4-BE49-F238E27FC236}">
                <a16:creationId xmlns:a16="http://schemas.microsoft.com/office/drawing/2014/main" id="{5379AD59-F3D4-6871-8FDD-B3CFE0D207E4}"/>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866714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4C030A-3272-450C-A98F-E26AC728717E}"/>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Alignment to Organizational Objectives – 04/6</a:t>
            </a:r>
          </a:p>
        </p:txBody>
      </p:sp>
      <p:sp>
        <p:nvSpPr>
          <p:cNvPr id="3" name="Footer Placeholder 2">
            <a:extLst>
              <a:ext uri="{FF2B5EF4-FFF2-40B4-BE49-F238E27FC236}">
                <a16:creationId xmlns:a16="http://schemas.microsoft.com/office/drawing/2014/main" id="{BF904376-1537-4E2C-A5CE-49337772CA81}"/>
              </a:ext>
            </a:extLst>
          </p:cNvPr>
          <p:cNvSpPr>
            <a:spLocks noGrp="1"/>
          </p:cNvSpPr>
          <p:nvPr>
            <p:ph type="ftr" sz="quarter" idx="10"/>
          </p:nvPr>
        </p:nvSpPr>
        <p:spPr>
          <a:xfrm>
            <a:off x="6993807" y="4855409"/>
            <a:ext cx="688471" cy="273844"/>
          </a:xfrm>
        </p:spPr>
        <p:txBody>
          <a:bodyPr/>
          <a:lstStyle/>
          <a:p>
            <a:r>
              <a:rPr lang="en-GB"/>
              <a:t>18/24</a:t>
            </a:r>
          </a:p>
        </p:txBody>
      </p:sp>
      <p:sp>
        <p:nvSpPr>
          <p:cNvPr id="4" name="Ref">
            <a:extLst>
              <a:ext uri="{FF2B5EF4-FFF2-40B4-BE49-F238E27FC236}">
                <a16:creationId xmlns:a16="http://schemas.microsoft.com/office/drawing/2014/main" id="{9AEBA07B-81A5-4EED-817D-ADAB2E515512}"/>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Enabling Enterprise Agility : Page 22 : §4.5</a:t>
            </a:r>
          </a:p>
        </p:txBody>
      </p:sp>
      <p:pic>
        <p:nvPicPr>
          <p:cNvPr id="2" name="Picture 1">
            <a:extLst>
              <a:ext uri="{FF2B5EF4-FFF2-40B4-BE49-F238E27FC236}">
                <a16:creationId xmlns:a16="http://schemas.microsoft.com/office/drawing/2014/main" id="{B551D062-6881-4611-8F1A-E9D95702CB7F}"/>
              </a:ext>
            </a:extLst>
          </p:cNvPr>
          <p:cNvPicPr>
            <a:picLocks noChangeAspect="1"/>
          </p:cNvPicPr>
          <p:nvPr/>
        </p:nvPicPr>
        <p:blipFill>
          <a:blip r:embed="rId3"/>
          <a:stretch>
            <a:fillRect/>
          </a:stretch>
        </p:blipFill>
        <p:spPr>
          <a:xfrm>
            <a:off x="2338024" y="637623"/>
            <a:ext cx="3991702" cy="2240474"/>
          </a:xfrm>
          <a:prstGeom prst="rect">
            <a:avLst/>
          </a:prstGeom>
        </p:spPr>
      </p:pic>
      <p:graphicFrame>
        <p:nvGraphicFramePr>
          <p:cNvPr id="8" name="TextBox 5">
            <a:extLst>
              <a:ext uri="{FF2B5EF4-FFF2-40B4-BE49-F238E27FC236}">
                <a16:creationId xmlns:a16="http://schemas.microsoft.com/office/drawing/2014/main" id="{FCB4EAE2-8AB4-E029-5CA3-BFABC673722D}"/>
              </a:ext>
            </a:extLst>
          </p:cNvPr>
          <p:cNvGraphicFramePr/>
          <p:nvPr/>
        </p:nvGraphicFramePr>
        <p:xfrm>
          <a:off x="111095" y="2893358"/>
          <a:ext cx="8526417" cy="17291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6DB0F686-56BE-39B0-2422-13A45E12174D}"/>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142233235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A4489D-F58F-4D0D-9699-59EB1D71D0E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Gap Analysis Phase F - 01/01</a:t>
            </a:r>
          </a:p>
        </p:txBody>
      </p:sp>
      <p:sp>
        <p:nvSpPr>
          <p:cNvPr id="2" name="Footer Placeholder 1">
            <a:extLst>
              <a:ext uri="{FF2B5EF4-FFF2-40B4-BE49-F238E27FC236}">
                <a16:creationId xmlns:a16="http://schemas.microsoft.com/office/drawing/2014/main" id="{434C8B13-3F07-4D2E-BB6F-74C5DDE90D8C}"/>
              </a:ext>
            </a:extLst>
          </p:cNvPr>
          <p:cNvSpPr>
            <a:spLocks noGrp="1"/>
          </p:cNvSpPr>
          <p:nvPr>
            <p:ph type="ftr" sz="quarter" idx="10"/>
          </p:nvPr>
        </p:nvSpPr>
        <p:spPr>
          <a:xfrm>
            <a:off x="6993807" y="4855409"/>
            <a:ext cx="688471" cy="273844"/>
          </a:xfrm>
        </p:spPr>
        <p:txBody>
          <a:bodyPr/>
          <a:lstStyle/>
          <a:p>
            <a:r>
              <a:rPr lang="en-GB"/>
              <a:t>30/43</a:t>
            </a:r>
          </a:p>
        </p:txBody>
      </p:sp>
      <p:sp>
        <p:nvSpPr>
          <p:cNvPr id="4" name="Ref">
            <a:extLst>
              <a:ext uri="{FF2B5EF4-FFF2-40B4-BE49-F238E27FC236}">
                <a16:creationId xmlns:a16="http://schemas.microsoft.com/office/drawing/2014/main" id="{6A25BF4A-8AD3-489B-97BE-EDB348C3703F}"/>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ADM Techniques : Page 52 : §6</a:t>
            </a:r>
            <a:endParaRPr lang="en-GB" sz="675">
              <a:solidFill>
                <a:schemeClr val="bg1"/>
              </a:solidFill>
              <a:latin typeface="Calibri" panose="020F0502020204030204" pitchFamily="34" charset="0"/>
            </a:endParaRPr>
          </a:p>
        </p:txBody>
      </p:sp>
      <p:sp>
        <p:nvSpPr>
          <p:cNvPr id="12" name="TextBox 11">
            <a:extLst>
              <a:ext uri="{FF2B5EF4-FFF2-40B4-BE49-F238E27FC236}">
                <a16:creationId xmlns:a16="http://schemas.microsoft.com/office/drawing/2014/main" id="{C6665257-767B-4589-B4BA-A9440B8E5554}"/>
              </a:ext>
            </a:extLst>
          </p:cNvPr>
          <p:cNvSpPr txBox="1"/>
          <p:nvPr/>
        </p:nvSpPr>
        <p:spPr>
          <a:xfrm>
            <a:off x="508977" y="668876"/>
            <a:ext cx="7411476" cy="276999"/>
          </a:xfrm>
          <a:prstGeom prst="rect">
            <a:avLst/>
          </a:prstGeom>
          <a:noFill/>
        </p:spPr>
        <p:txBody>
          <a:bodyPr wrap="square">
            <a:spAutoFit/>
          </a:bodyPr>
          <a:lstStyle/>
          <a:p>
            <a:r>
              <a:rPr lang="en-GB" sz="1350" b="1"/>
              <a:t>Business Value Assessment Technique</a:t>
            </a:r>
          </a:p>
        </p:txBody>
      </p:sp>
      <p:sp>
        <p:nvSpPr>
          <p:cNvPr id="6" name="TextBox 5">
            <a:extLst>
              <a:ext uri="{FF2B5EF4-FFF2-40B4-BE49-F238E27FC236}">
                <a16:creationId xmlns:a16="http://schemas.microsoft.com/office/drawing/2014/main" id="{9694FAFC-CEED-F3FA-8238-0A561E2A25FA}"/>
              </a:ext>
            </a:extLst>
          </p:cNvPr>
          <p:cNvSpPr txBox="1"/>
          <p:nvPr/>
        </p:nvSpPr>
        <p:spPr>
          <a:xfrm>
            <a:off x="510586" y="919540"/>
            <a:ext cx="7813963" cy="1223412"/>
          </a:xfrm>
          <a:prstGeom prst="rect">
            <a:avLst/>
          </a:prstGeom>
          <a:noFill/>
        </p:spPr>
        <p:txBody>
          <a:bodyPr wrap="square">
            <a:spAutoFit/>
          </a:bodyPr>
          <a:lstStyle/>
          <a:p>
            <a:r>
              <a:rPr lang="en-GB" sz="1350"/>
              <a:t>Draw up a matrix based on </a:t>
            </a:r>
            <a:r>
              <a:rPr lang="en-GB" sz="1350" i="1"/>
              <a:t>value index </a:t>
            </a:r>
            <a:r>
              <a:rPr lang="en-GB" sz="1350"/>
              <a:t>x </a:t>
            </a:r>
            <a:r>
              <a:rPr lang="en-GB" sz="1350" i="1"/>
              <a:t>risk index </a:t>
            </a:r>
            <a:r>
              <a:rPr lang="en-GB" sz="1350"/>
              <a:t>dimensions. </a:t>
            </a:r>
          </a:p>
          <a:p>
            <a:r>
              <a:rPr lang="en-GB" sz="1350"/>
              <a:t>Value index - criteria such as: </a:t>
            </a:r>
          </a:p>
          <a:p>
            <a:pPr marL="557213" lvl="1" indent="-214313">
              <a:buFont typeface="Courier New" panose="02070309020205020404" pitchFamily="49" charset="0"/>
              <a:buChar char="o"/>
            </a:pPr>
            <a:r>
              <a:rPr lang="en-GB" sz="1200"/>
              <a:t>Compliance to principles</a:t>
            </a:r>
          </a:p>
          <a:p>
            <a:pPr marL="557213" lvl="1" indent="-214313">
              <a:buFont typeface="Courier New" panose="02070309020205020404" pitchFamily="49" charset="0"/>
              <a:buChar char="o"/>
            </a:pPr>
            <a:r>
              <a:rPr lang="en-GB" sz="1200"/>
              <a:t>Financial contribution</a:t>
            </a:r>
          </a:p>
          <a:p>
            <a:pPr marL="557213" lvl="1" indent="-214313">
              <a:buFont typeface="Courier New" panose="02070309020205020404" pitchFamily="49" charset="0"/>
              <a:buChar char="o"/>
            </a:pPr>
            <a:r>
              <a:rPr lang="en-GB" sz="1200"/>
              <a:t>Strategic alignment</a:t>
            </a:r>
          </a:p>
          <a:p>
            <a:pPr marL="557213" lvl="1" indent="-214313">
              <a:buFont typeface="Courier New" panose="02070309020205020404" pitchFamily="49" charset="0"/>
              <a:buChar char="o"/>
            </a:pPr>
            <a:r>
              <a:rPr lang="en-GB" sz="1200"/>
              <a:t>Competitive position</a:t>
            </a:r>
          </a:p>
        </p:txBody>
      </p:sp>
      <p:sp>
        <p:nvSpPr>
          <p:cNvPr id="8" name="TextBox 7">
            <a:extLst>
              <a:ext uri="{FF2B5EF4-FFF2-40B4-BE49-F238E27FC236}">
                <a16:creationId xmlns:a16="http://schemas.microsoft.com/office/drawing/2014/main" id="{7DDB128A-BF90-C14F-967B-1A7878671DCF}"/>
              </a:ext>
            </a:extLst>
          </p:cNvPr>
          <p:cNvSpPr txBox="1"/>
          <p:nvPr/>
        </p:nvSpPr>
        <p:spPr>
          <a:xfrm>
            <a:off x="4480878" y="1127092"/>
            <a:ext cx="4576156" cy="1015663"/>
          </a:xfrm>
          <a:prstGeom prst="rect">
            <a:avLst/>
          </a:prstGeom>
          <a:noFill/>
        </p:spPr>
        <p:txBody>
          <a:bodyPr wrap="square">
            <a:spAutoFit/>
          </a:bodyPr>
          <a:lstStyle/>
          <a:p>
            <a:r>
              <a:rPr lang="en-GB" sz="1350"/>
              <a:t>Risk index - criteria such as: </a:t>
            </a:r>
          </a:p>
          <a:p>
            <a:pPr marL="557213" lvl="1" indent="-214313">
              <a:buFont typeface="Courier New" panose="02070309020205020404" pitchFamily="49" charset="0"/>
              <a:buChar char="o"/>
            </a:pPr>
            <a:r>
              <a:rPr lang="en-GB" sz="1200"/>
              <a:t>Size and complexity</a:t>
            </a:r>
          </a:p>
          <a:p>
            <a:pPr marL="557213" lvl="1" indent="-214313">
              <a:buFont typeface="Courier New" panose="02070309020205020404" pitchFamily="49" charset="0"/>
              <a:buChar char="o"/>
            </a:pPr>
            <a:r>
              <a:rPr lang="en-GB" sz="1200"/>
              <a:t>Technology</a:t>
            </a:r>
          </a:p>
          <a:p>
            <a:pPr marL="557213" lvl="1" indent="-214313">
              <a:buFont typeface="Courier New" panose="02070309020205020404" pitchFamily="49" charset="0"/>
              <a:buChar char="o"/>
            </a:pPr>
            <a:r>
              <a:rPr lang="en-GB" sz="1200"/>
              <a:t>Organizational capacity</a:t>
            </a:r>
          </a:p>
          <a:p>
            <a:pPr marL="557213" lvl="1" indent="-214313">
              <a:buFont typeface="Courier New" panose="02070309020205020404" pitchFamily="49" charset="0"/>
              <a:buChar char="o"/>
            </a:pPr>
            <a:r>
              <a:rPr lang="en-GB" sz="1200"/>
              <a:t>Impact of failure</a:t>
            </a:r>
          </a:p>
        </p:txBody>
      </p:sp>
      <p:sp>
        <p:nvSpPr>
          <p:cNvPr id="10" name="TextBox 9">
            <a:extLst>
              <a:ext uri="{FF2B5EF4-FFF2-40B4-BE49-F238E27FC236}">
                <a16:creationId xmlns:a16="http://schemas.microsoft.com/office/drawing/2014/main" id="{D8999F7C-BF2B-C584-F517-E2218D96B4DE}"/>
              </a:ext>
            </a:extLst>
          </p:cNvPr>
          <p:cNvSpPr txBox="1"/>
          <p:nvPr/>
        </p:nvSpPr>
        <p:spPr>
          <a:xfrm>
            <a:off x="511980" y="2175395"/>
            <a:ext cx="8700396" cy="484748"/>
          </a:xfrm>
          <a:prstGeom prst="rect">
            <a:avLst/>
          </a:prstGeom>
          <a:noFill/>
        </p:spPr>
        <p:txBody>
          <a:bodyPr wrap="square">
            <a:spAutoFit/>
          </a:bodyPr>
          <a:lstStyle/>
          <a:p>
            <a:r>
              <a:rPr lang="en-GB" sz="1350"/>
              <a:t>Each criterion and weighting should be developed and approved by senior management. </a:t>
            </a:r>
          </a:p>
          <a:p>
            <a:r>
              <a:rPr lang="en-GB" sz="1350"/>
              <a:t>Establish the decision-making criteria </a:t>
            </a:r>
            <a:r>
              <a:rPr lang="en-GB" sz="1350" u="sng"/>
              <a:t>before</a:t>
            </a:r>
            <a:r>
              <a:rPr lang="en-GB" sz="1350"/>
              <a:t> the options are known.</a:t>
            </a:r>
          </a:p>
        </p:txBody>
      </p:sp>
      <p:pic>
        <p:nvPicPr>
          <p:cNvPr id="15" name="Picture 14">
            <a:extLst>
              <a:ext uri="{FF2B5EF4-FFF2-40B4-BE49-F238E27FC236}">
                <a16:creationId xmlns:a16="http://schemas.microsoft.com/office/drawing/2014/main" id="{EA078792-2A2D-1A65-5B39-1A4BA7BA9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899" y="2740663"/>
            <a:ext cx="3107617" cy="2079691"/>
          </a:xfrm>
          <a:prstGeom prst="rect">
            <a:avLst/>
          </a:prstGeom>
        </p:spPr>
      </p:pic>
      <p:sp>
        <p:nvSpPr>
          <p:cNvPr id="3" name="TextBox 2">
            <a:extLst>
              <a:ext uri="{FF2B5EF4-FFF2-40B4-BE49-F238E27FC236}">
                <a16:creationId xmlns:a16="http://schemas.microsoft.com/office/drawing/2014/main" id="{7B480C34-39A3-F332-CC4A-48B002403B8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7" name="TextBox 6">
            <a:extLst>
              <a:ext uri="{FF2B5EF4-FFF2-40B4-BE49-F238E27FC236}">
                <a16:creationId xmlns:a16="http://schemas.microsoft.com/office/drawing/2014/main" id="{EE94349C-1C73-EC89-4736-17B1BBA02522}"/>
              </a:ext>
            </a:extLst>
          </p:cNvPr>
          <p:cNvSpPr txBox="1"/>
          <p:nvPr/>
        </p:nvSpPr>
        <p:spPr>
          <a:xfrm>
            <a:off x="1092200" y="5454650"/>
            <a:ext cx="2727029" cy="261610"/>
          </a:xfrm>
          <a:prstGeom prst="rect">
            <a:avLst/>
          </a:prstGeom>
          <a:noFill/>
        </p:spPr>
        <p:txBody>
          <a:bodyPr wrap="none" rtlCol="0">
            <a:spAutoFit/>
          </a:bodyPr>
          <a:lstStyle/>
          <a:p>
            <a:pPr algn="l"/>
            <a:r>
              <a:rPr lang="en-GB" sz="1100" i="1">
                <a:solidFill>
                  <a:srgbClr val="FF0000"/>
                </a:solidFill>
              </a:rPr>
              <a:t>Moved to Phase F where it should be located</a:t>
            </a:r>
          </a:p>
        </p:txBody>
      </p:sp>
    </p:spTree>
    <p:extLst>
      <p:ext uri="{BB962C8B-B14F-4D97-AF65-F5344CB8AC3E}">
        <p14:creationId xmlns:p14="http://schemas.microsoft.com/office/powerpoint/2010/main" val="74570813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A66F55-D4E0-4856-866B-A1D0B9E6BF39}"/>
              </a:ext>
            </a:extLst>
          </p:cNvPr>
          <p:cNvSpPr>
            <a:spLocks noGrp="1"/>
          </p:cNvSpPr>
          <p:nvPr>
            <p:ph type="title"/>
          </p:nvPr>
        </p:nvSpPr>
        <p:spPr>
          <a:xfrm>
            <a:off x="111095" y="102393"/>
            <a:ext cx="6543684" cy="306668"/>
          </a:xfrm>
        </p:spPr>
        <p:txBody>
          <a:bodyPr>
            <a:noAutofit/>
          </a:bodyPr>
          <a:lstStyle/>
          <a:p>
            <a:r>
              <a:rPr lang="en-GB">
                <a:solidFill>
                  <a:srgbClr val="2F528F"/>
                </a:solidFill>
              </a:rPr>
              <a:t>Phase F – Migration Planning – 07/11</a:t>
            </a:r>
          </a:p>
        </p:txBody>
      </p:sp>
      <p:sp>
        <p:nvSpPr>
          <p:cNvPr id="3" name="Footer Placeholder 2">
            <a:extLst>
              <a:ext uri="{FF2B5EF4-FFF2-40B4-BE49-F238E27FC236}">
                <a16:creationId xmlns:a16="http://schemas.microsoft.com/office/drawing/2014/main" id="{29AF964C-C729-4992-BC99-A7FD2116D949}"/>
              </a:ext>
            </a:extLst>
          </p:cNvPr>
          <p:cNvSpPr>
            <a:spLocks noGrp="1"/>
          </p:cNvSpPr>
          <p:nvPr>
            <p:ph type="ftr" sz="quarter" idx="10"/>
          </p:nvPr>
        </p:nvSpPr>
        <p:spPr>
          <a:xfrm>
            <a:off x="6993807" y="4855409"/>
            <a:ext cx="688471" cy="273844"/>
          </a:xfrm>
        </p:spPr>
        <p:txBody>
          <a:bodyPr/>
          <a:lstStyle/>
          <a:p>
            <a:r>
              <a:rPr lang="en-GB">
                <a:solidFill>
                  <a:schemeClr val="bg1"/>
                </a:solidFill>
              </a:rPr>
              <a:t>29/37</a:t>
            </a:r>
          </a:p>
        </p:txBody>
      </p:sp>
      <p:sp>
        <p:nvSpPr>
          <p:cNvPr id="4" name="Ref">
            <a:extLst>
              <a:ext uri="{FF2B5EF4-FFF2-40B4-BE49-F238E27FC236}">
                <a16:creationId xmlns:a16="http://schemas.microsoft.com/office/drawing/2014/main" id="{00C95C70-B076-4F11-A483-D4CB5A38A688}"/>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107 : §10.3.2</a:t>
            </a:r>
          </a:p>
        </p:txBody>
      </p:sp>
      <p:sp>
        <p:nvSpPr>
          <p:cNvPr id="8" name="TextBox 7">
            <a:extLst>
              <a:ext uri="{FF2B5EF4-FFF2-40B4-BE49-F238E27FC236}">
                <a16:creationId xmlns:a16="http://schemas.microsoft.com/office/drawing/2014/main" id="{702B3F4A-848F-44A4-AEDD-AD40C7694A37}"/>
              </a:ext>
            </a:extLst>
          </p:cNvPr>
          <p:cNvSpPr txBox="1"/>
          <p:nvPr/>
        </p:nvSpPr>
        <p:spPr>
          <a:xfrm>
            <a:off x="111095" y="577530"/>
            <a:ext cx="6721663" cy="369332"/>
          </a:xfrm>
          <a:prstGeom prst="rect">
            <a:avLst/>
          </a:prstGeom>
          <a:noFill/>
        </p:spPr>
        <p:txBody>
          <a:bodyPr wrap="square">
            <a:spAutoFit/>
          </a:bodyPr>
          <a:lstStyle/>
          <a:p>
            <a:r>
              <a:rPr lang="en-GB" b="1">
                <a:solidFill>
                  <a:srgbClr val="2F528F"/>
                </a:solidFill>
              </a:rPr>
              <a:t>Assigning a Business Value to each Work Package: </a:t>
            </a:r>
            <a:endParaRPr lang="en-GB" sz="1650" b="1">
              <a:solidFill>
                <a:srgbClr val="2F528F"/>
              </a:solidFill>
            </a:endParaRPr>
          </a:p>
        </p:txBody>
      </p:sp>
      <p:graphicFrame>
        <p:nvGraphicFramePr>
          <p:cNvPr id="9" name="TextBox 2">
            <a:extLst>
              <a:ext uri="{FF2B5EF4-FFF2-40B4-BE49-F238E27FC236}">
                <a16:creationId xmlns:a16="http://schemas.microsoft.com/office/drawing/2014/main" id="{F4D1DBBE-C600-4664-9383-574FC380CF24}"/>
              </a:ext>
            </a:extLst>
          </p:cNvPr>
          <p:cNvGraphicFramePr/>
          <p:nvPr/>
        </p:nvGraphicFramePr>
        <p:xfrm>
          <a:off x="646431" y="946862"/>
          <a:ext cx="7933212" cy="3818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11">
            <a:extLst>
              <a:ext uri="{FF2B5EF4-FFF2-40B4-BE49-F238E27FC236}">
                <a16:creationId xmlns:a16="http://schemas.microsoft.com/office/drawing/2014/main" id="{32C15E12-29C9-4502-65B5-A0A17DB77C7F}"/>
              </a:ext>
            </a:extLst>
          </p:cNvPr>
          <p:cNvPicPr>
            <a:picLocks noChangeAspect="1"/>
          </p:cNvPicPr>
          <p:nvPr/>
        </p:nvPicPr>
        <p:blipFill>
          <a:blip r:embed="rId8"/>
          <a:stretch>
            <a:fillRect/>
          </a:stretch>
        </p:blipFill>
        <p:spPr>
          <a:xfrm>
            <a:off x="8579643" y="378036"/>
            <a:ext cx="112541" cy="97200"/>
          </a:xfrm>
          <a:prstGeom prst="rect">
            <a:avLst/>
          </a:prstGeom>
        </p:spPr>
      </p:pic>
      <p:sp>
        <p:nvSpPr>
          <p:cNvPr id="2" name="TextBox 1">
            <a:extLst>
              <a:ext uri="{FF2B5EF4-FFF2-40B4-BE49-F238E27FC236}">
                <a16:creationId xmlns:a16="http://schemas.microsoft.com/office/drawing/2014/main" id="{73BA61E7-C145-A752-6645-07EB2A8C9A6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27572924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FF7EEA-5E7B-4683-98ED-D0685A340D49}"/>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05/11</a:t>
            </a:r>
          </a:p>
        </p:txBody>
      </p:sp>
      <p:sp>
        <p:nvSpPr>
          <p:cNvPr id="11" name="Footer Placeholder 10">
            <a:extLst>
              <a:ext uri="{FF2B5EF4-FFF2-40B4-BE49-F238E27FC236}">
                <a16:creationId xmlns:a16="http://schemas.microsoft.com/office/drawing/2014/main" id="{53A7A9D6-ED09-44F4-9436-9ECC6B925A6F}"/>
              </a:ext>
            </a:extLst>
          </p:cNvPr>
          <p:cNvSpPr>
            <a:spLocks noGrp="1"/>
          </p:cNvSpPr>
          <p:nvPr>
            <p:ph type="ftr" sz="quarter" idx="10"/>
          </p:nvPr>
        </p:nvSpPr>
        <p:spPr>
          <a:xfrm>
            <a:off x="6993807" y="4855409"/>
            <a:ext cx="688471" cy="273844"/>
          </a:xfrm>
        </p:spPr>
        <p:txBody>
          <a:bodyPr/>
          <a:lstStyle/>
          <a:p>
            <a:r>
              <a:rPr lang="en-GB">
                <a:solidFill>
                  <a:schemeClr val="bg1"/>
                </a:solidFill>
              </a:rPr>
              <a:t>25/37</a:t>
            </a:r>
          </a:p>
        </p:txBody>
      </p:sp>
      <p:sp>
        <p:nvSpPr>
          <p:cNvPr id="4" name="Ref">
            <a:extLst>
              <a:ext uri="{FF2B5EF4-FFF2-40B4-BE49-F238E27FC236}">
                <a16:creationId xmlns:a16="http://schemas.microsoft.com/office/drawing/2014/main" id="{C2F13DBC-8A0C-463A-AFE5-2369846DBB2E}"/>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§5.2.2</a:t>
            </a:r>
          </a:p>
        </p:txBody>
      </p:sp>
      <p:graphicFrame>
        <p:nvGraphicFramePr>
          <p:cNvPr id="8" name="Table 8">
            <a:extLst>
              <a:ext uri="{FF2B5EF4-FFF2-40B4-BE49-F238E27FC236}">
                <a16:creationId xmlns:a16="http://schemas.microsoft.com/office/drawing/2014/main" id="{9CF1D1E7-3964-4AC3-8B6A-F478BEEA3DB9}"/>
              </a:ext>
            </a:extLst>
          </p:cNvPr>
          <p:cNvGraphicFramePr>
            <a:graphicFrameLocks noGrp="1"/>
          </p:cNvGraphicFramePr>
          <p:nvPr/>
        </p:nvGraphicFramePr>
        <p:xfrm>
          <a:off x="191629" y="2423335"/>
          <a:ext cx="8760743" cy="1146810"/>
        </p:xfrm>
        <a:graphic>
          <a:graphicData uri="http://schemas.openxmlformats.org/drawingml/2006/table">
            <a:tbl>
              <a:tblPr firstRow="1" bandRow="1">
                <a:tableStyleId>{B301B821-A1FF-4177-AEE7-76D212191A09}</a:tableStyleId>
              </a:tblPr>
              <a:tblGrid>
                <a:gridCol w="1460911">
                  <a:extLst>
                    <a:ext uri="{9D8B030D-6E8A-4147-A177-3AD203B41FA5}">
                      <a16:colId xmlns:a16="http://schemas.microsoft.com/office/drawing/2014/main" val="894126103"/>
                    </a:ext>
                  </a:extLst>
                </a:gridCol>
                <a:gridCol w="2758568">
                  <a:extLst>
                    <a:ext uri="{9D8B030D-6E8A-4147-A177-3AD203B41FA5}">
                      <a16:colId xmlns:a16="http://schemas.microsoft.com/office/drawing/2014/main" val="4122514003"/>
                    </a:ext>
                  </a:extLst>
                </a:gridCol>
                <a:gridCol w="4541264">
                  <a:extLst>
                    <a:ext uri="{9D8B030D-6E8A-4147-A177-3AD203B41FA5}">
                      <a16:colId xmlns:a16="http://schemas.microsoft.com/office/drawing/2014/main" val="4097365165"/>
                    </a:ext>
                  </a:extLst>
                </a:gridCol>
              </a:tblGrid>
              <a:tr h="278130">
                <a:tc>
                  <a:txBody>
                    <a:bodyPr/>
                    <a:lstStyle/>
                    <a:p>
                      <a:r>
                        <a:rPr lang="en-GB" sz="1100">
                          <a:solidFill>
                            <a:schemeClr val="bg1"/>
                          </a:solidFill>
                        </a:rPr>
                        <a:t>Phase</a:t>
                      </a:r>
                    </a:p>
                  </a:txBody>
                  <a:tcPr marL="68580" marR="68580" marT="34290" marB="34290"/>
                </a:tc>
                <a:tc>
                  <a:txBody>
                    <a:bodyPr/>
                    <a:lstStyle/>
                    <a:p>
                      <a:r>
                        <a:rPr lang="en-GB" sz="1100">
                          <a:solidFill>
                            <a:schemeClr val="bg1"/>
                          </a:solidFill>
                        </a:rPr>
                        <a:t>Output &amp; Outcome</a:t>
                      </a:r>
                    </a:p>
                  </a:txBody>
                  <a:tcPr marL="68580" marR="68580" marT="34290" marB="34290"/>
                </a:tc>
                <a:tc>
                  <a:txBody>
                    <a:bodyPr/>
                    <a:lstStyle/>
                    <a:p>
                      <a:r>
                        <a:rPr lang="en-GB" sz="1100">
                          <a:solidFill>
                            <a:schemeClr val="bg1"/>
                          </a:solidFill>
                        </a:rPr>
                        <a:t>Essential Knowledge</a:t>
                      </a:r>
                    </a:p>
                  </a:txBody>
                  <a:tcPr marL="68580" marR="68580" marT="34290" marB="34290"/>
                </a:tc>
                <a:extLst>
                  <a:ext uri="{0D108BD9-81ED-4DB2-BD59-A6C34878D82A}">
                    <a16:rowId xmlns:a16="http://schemas.microsoft.com/office/drawing/2014/main" val="3836041738"/>
                  </a:ext>
                </a:extLst>
              </a:tr>
              <a:tr h="868680">
                <a:tc>
                  <a:txBody>
                    <a:bodyPr/>
                    <a:lstStyle/>
                    <a:p>
                      <a:r>
                        <a:rPr lang="en-GB" sz="1100" b="1">
                          <a:solidFill>
                            <a:srgbClr val="1F4E79"/>
                          </a:solidFill>
                        </a:rPr>
                        <a:t>Phase F: </a:t>
                      </a:r>
                      <a:r>
                        <a:rPr lang="en-GB" sz="1100">
                          <a:solidFill>
                            <a:srgbClr val="1F4E79"/>
                          </a:solidFill>
                        </a:rPr>
                        <a:t>Implementation and Migration Plan</a:t>
                      </a:r>
                    </a:p>
                  </a:txBody>
                  <a:tcPr marL="68580" marR="68580" marT="34290" marB="34290" anchor="ctr"/>
                </a:tc>
                <a:tc>
                  <a:txBody>
                    <a:bodyPr/>
                    <a:lstStyle/>
                    <a:p>
                      <a:r>
                        <a:rPr lang="en-GB" sz="1100" dirty="0">
                          <a:solidFill>
                            <a:srgbClr val="1F4E79"/>
                          </a:solidFill>
                        </a:rPr>
                        <a:t>An approved set of projects, containing the objective and any necessary constraints, resources required, and start and finish dates.</a:t>
                      </a:r>
                    </a:p>
                  </a:txBody>
                  <a:tcPr marL="68580" marR="68580" marT="34290" marB="34290"/>
                </a:tc>
                <a:tc>
                  <a:txBody>
                    <a:bodyPr/>
                    <a:lstStyle/>
                    <a:p>
                      <a:r>
                        <a:rPr lang="en-GB" sz="1100" dirty="0">
                          <a:solidFill>
                            <a:srgbClr val="1F4E79"/>
                          </a:solidFill>
                        </a:rPr>
                        <a:t>Resources available to undertake the change.</a:t>
                      </a:r>
                    </a:p>
                    <a:p>
                      <a:r>
                        <a:rPr lang="en-GB" sz="1100" dirty="0">
                          <a:solidFill>
                            <a:srgbClr val="1F4E79"/>
                          </a:solidFill>
                        </a:rPr>
                        <a:t>How stakeholder priority and preference adjust in response to value, effort, and risk of change. (Stakeholder Requirements).</a:t>
                      </a:r>
                    </a:p>
                  </a:txBody>
                  <a:tcPr marL="68580" marR="68580" marT="34290" marB="34290"/>
                </a:tc>
                <a:extLst>
                  <a:ext uri="{0D108BD9-81ED-4DB2-BD59-A6C34878D82A}">
                    <a16:rowId xmlns:a16="http://schemas.microsoft.com/office/drawing/2014/main" val="1357457112"/>
                  </a:ext>
                </a:extLst>
              </a:tr>
            </a:tbl>
          </a:graphicData>
        </a:graphic>
      </p:graphicFrame>
      <p:sp>
        <p:nvSpPr>
          <p:cNvPr id="9" name="TextBox 8">
            <a:extLst>
              <a:ext uri="{FF2B5EF4-FFF2-40B4-BE49-F238E27FC236}">
                <a16:creationId xmlns:a16="http://schemas.microsoft.com/office/drawing/2014/main" id="{15DE56FE-7B2B-4B9E-A95F-70F309F9265B}"/>
              </a:ext>
            </a:extLst>
          </p:cNvPr>
          <p:cNvSpPr txBox="1"/>
          <p:nvPr/>
        </p:nvSpPr>
        <p:spPr>
          <a:xfrm>
            <a:off x="136337" y="705666"/>
            <a:ext cx="3507815" cy="346249"/>
          </a:xfrm>
          <a:prstGeom prst="rect">
            <a:avLst/>
          </a:prstGeom>
          <a:noFill/>
        </p:spPr>
        <p:txBody>
          <a:bodyPr wrap="square">
            <a:spAutoFit/>
          </a:bodyPr>
          <a:lstStyle/>
          <a:p>
            <a:r>
              <a:rPr lang="en-GB" sz="1650" b="1">
                <a:solidFill>
                  <a:srgbClr val="2F528F"/>
                </a:solidFill>
              </a:rPr>
              <a:t>Key Outputs and Outcomes</a:t>
            </a:r>
          </a:p>
        </p:txBody>
      </p:sp>
      <p:sp>
        <p:nvSpPr>
          <p:cNvPr id="13" name="TextBox 12">
            <a:extLst>
              <a:ext uri="{FF2B5EF4-FFF2-40B4-BE49-F238E27FC236}">
                <a16:creationId xmlns:a16="http://schemas.microsoft.com/office/drawing/2014/main" id="{E4FBC6D0-0CBB-45E9-AB06-AC546BCA665B}"/>
              </a:ext>
            </a:extLst>
          </p:cNvPr>
          <p:cNvSpPr txBox="1"/>
          <p:nvPr/>
        </p:nvSpPr>
        <p:spPr>
          <a:xfrm>
            <a:off x="137832" y="1121156"/>
            <a:ext cx="8868334" cy="715581"/>
          </a:xfrm>
          <a:prstGeom prst="rect">
            <a:avLst/>
          </a:prstGeom>
          <a:noFill/>
        </p:spPr>
        <p:txBody>
          <a:bodyPr wrap="square">
            <a:spAutoFit/>
          </a:bodyPr>
          <a:lstStyle/>
          <a:p>
            <a:r>
              <a:rPr lang="en-GB" sz="1350">
                <a:solidFill>
                  <a:srgbClr val="2F528F"/>
                </a:solidFill>
              </a:rPr>
              <a:t>For an exhaustive list, refer to the TOGAF Standard. In order to achieve these outcomes the Practitioner may have to perform more activities or create more deliverables than those listed in the table below. The intent is to keep the focus on what is pursued, not what is done.</a:t>
            </a:r>
          </a:p>
        </p:txBody>
      </p:sp>
      <p:pic>
        <p:nvPicPr>
          <p:cNvPr id="2" name="Picture 11">
            <a:extLst>
              <a:ext uri="{FF2B5EF4-FFF2-40B4-BE49-F238E27FC236}">
                <a16:creationId xmlns:a16="http://schemas.microsoft.com/office/drawing/2014/main" id="{DDE91F87-A89D-CAE4-2EA4-28B41329CCB7}"/>
              </a:ext>
            </a:extLst>
          </p:cNvPr>
          <p:cNvPicPr>
            <a:picLocks noChangeAspect="1"/>
          </p:cNvPicPr>
          <p:nvPr/>
        </p:nvPicPr>
        <p:blipFill>
          <a:blip r:embed="rId3"/>
          <a:stretch>
            <a:fillRect/>
          </a:stretch>
        </p:blipFill>
        <p:spPr>
          <a:xfrm>
            <a:off x="8580571" y="378164"/>
            <a:ext cx="110992" cy="97200"/>
          </a:xfrm>
          <a:prstGeom prst="rect">
            <a:avLst/>
          </a:prstGeom>
        </p:spPr>
      </p:pic>
      <p:sp>
        <p:nvSpPr>
          <p:cNvPr id="3" name="TextBox 2">
            <a:extLst>
              <a:ext uri="{FF2B5EF4-FFF2-40B4-BE49-F238E27FC236}">
                <a16:creationId xmlns:a16="http://schemas.microsoft.com/office/drawing/2014/main" id="{CE58A183-A634-97EB-82AA-A4E8DADDF1B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127990817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390936-706C-4E4B-8A05-298123F98F5A}"/>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06/11</a:t>
            </a:r>
          </a:p>
        </p:txBody>
      </p:sp>
      <p:sp>
        <p:nvSpPr>
          <p:cNvPr id="11" name="Footer Placeholder 10">
            <a:extLst>
              <a:ext uri="{FF2B5EF4-FFF2-40B4-BE49-F238E27FC236}">
                <a16:creationId xmlns:a16="http://schemas.microsoft.com/office/drawing/2014/main" id="{825663FF-CEFB-4DC9-9D7B-9F1EBD93EB34}"/>
              </a:ext>
            </a:extLst>
          </p:cNvPr>
          <p:cNvSpPr>
            <a:spLocks noGrp="1"/>
          </p:cNvSpPr>
          <p:nvPr>
            <p:ph type="ftr" sz="quarter" idx="10"/>
          </p:nvPr>
        </p:nvSpPr>
        <p:spPr>
          <a:xfrm>
            <a:off x="6993807" y="4855409"/>
            <a:ext cx="688471" cy="273844"/>
          </a:xfrm>
        </p:spPr>
        <p:txBody>
          <a:bodyPr/>
          <a:lstStyle/>
          <a:p>
            <a:r>
              <a:rPr lang="en-GB">
                <a:solidFill>
                  <a:schemeClr val="bg1"/>
                </a:solidFill>
              </a:rPr>
              <a:t>26/37</a:t>
            </a:r>
          </a:p>
        </p:txBody>
      </p:sp>
      <p:sp>
        <p:nvSpPr>
          <p:cNvPr id="4" name="Ref">
            <a:extLst>
              <a:ext uri="{FF2B5EF4-FFF2-40B4-BE49-F238E27FC236}">
                <a16:creationId xmlns:a16="http://schemas.microsoft.com/office/drawing/2014/main" id="{D35B19F9-A5A8-46B4-B288-5E06869D88E3}"/>
              </a:ext>
            </a:extLst>
          </p:cNvPr>
          <p:cNvSpPr txBox="1"/>
          <p:nvPr/>
        </p:nvSpPr>
        <p:spPr>
          <a:xfrm>
            <a:off x="1397000" y="4837772"/>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78 : §9</a:t>
            </a:r>
          </a:p>
        </p:txBody>
      </p:sp>
      <p:graphicFrame>
        <p:nvGraphicFramePr>
          <p:cNvPr id="3" name="Table 6">
            <a:extLst>
              <a:ext uri="{FF2B5EF4-FFF2-40B4-BE49-F238E27FC236}">
                <a16:creationId xmlns:a16="http://schemas.microsoft.com/office/drawing/2014/main" id="{6F5FDEF4-ACB2-4864-B41A-7E5F66F0F51C}"/>
              </a:ext>
            </a:extLst>
          </p:cNvPr>
          <p:cNvGraphicFramePr>
            <a:graphicFrameLocks noGrp="1"/>
          </p:cNvGraphicFramePr>
          <p:nvPr>
            <p:extLst>
              <p:ext uri="{D42A27DB-BD31-4B8C-83A1-F6EECF244321}">
                <p14:modId xmlns:p14="http://schemas.microsoft.com/office/powerpoint/2010/main" val="2040226992"/>
              </p:ext>
            </p:extLst>
          </p:nvPr>
        </p:nvGraphicFramePr>
        <p:xfrm>
          <a:off x="57150" y="576302"/>
          <a:ext cx="4370389" cy="4053569"/>
        </p:xfrm>
        <a:graphic>
          <a:graphicData uri="http://schemas.openxmlformats.org/drawingml/2006/table">
            <a:tbl>
              <a:tblPr firstRow="1" bandRow="1">
                <a:tableStyleId>{B301B821-A1FF-4177-AEE7-76D212191A09}</a:tableStyleId>
              </a:tblPr>
              <a:tblGrid>
                <a:gridCol w="2579914">
                  <a:extLst>
                    <a:ext uri="{9D8B030D-6E8A-4147-A177-3AD203B41FA5}">
                      <a16:colId xmlns:a16="http://schemas.microsoft.com/office/drawing/2014/main" val="2270790273"/>
                    </a:ext>
                  </a:extLst>
                </a:gridCol>
                <a:gridCol w="1790475">
                  <a:extLst>
                    <a:ext uri="{9D8B030D-6E8A-4147-A177-3AD203B41FA5}">
                      <a16:colId xmlns:a16="http://schemas.microsoft.com/office/drawing/2014/main" val="2175051301"/>
                    </a:ext>
                  </a:extLst>
                </a:gridCol>
              </a:tblGrid>
              <a:tr h="194663">
                <a:tc>
                  <a:txBody>
                    <a:bodyPr/>
                    <a:lstStyle/>
                    <a:p>
                      <a:endParaRPr lang="en-GB" sz="800"/>
                    </a:p>
                  </a:txBody>
                  <a:tcPr marL="68580" marR="68580" marT="34290" marB="34290"/>
                </a:tc>
                <a:tc>
                  <a:txBody>
                    <a:bodyPr/>
                    <a:lstStyle/>
                    <a:p>
                      <a:endParaRPr lang="en-GB" sz="800"/>
                    </a:p>
                  </a:txBody>
                  <a:tcPr marL="68580" marR="68580" marT="34290" marB="34290"/>
                </a:tc>
                <a:extLst>
                  <a:ext uri="{0D108BD9-81ED-4DB2-BD59-A6C34878D82A}">
                    <a16:rowId xmlns:a16="http://schemas.microsoft.com/office/drawing/2014/main" val="2410413882"/>
                  </a:ext>
                </a:extLst>
              </a:tr>
              <a:tr h="2095051">
                <a:tc>
                  <a:txBody>
                    <a:bodyPr/>
                    <a:lstStyle/>
                    <a:p>
                      <a:r>
                        <a:rPr lang="en-GB" sz="1400" b="1"/>
                        <a:t>Ascertain Dependencies</a:t>
                      </a:r>
                    </a:p>
                  </a:txBody>
                  <a:tcPr marL="68580" marR="68580" marT="34290" marB="34290" anchor="ctr"/>
                </a:tc>
                <a:tc>
                  <a:txBody>
                    <a:bodyPr/>
                    <a:lstStyle/>
                    <a:p>
                      <a:endParaRPr lang="en-GB" sz="800"/>
                    </a:p>
                  </a:txBody>
                  <a:tcPr marL="68580" marR="68580" marT="34290" marB="34290"/>
                </a:tc>
                <a:extLst>
                  <a:ext uri="{0D108BD9-81ED-4DB2-BD59-A6C34878D82A}">
                    <a16:rowId xmlns:a16="http://schemas.microsoft.com/office/drawing/2014/main" val="119496574"/>
                  </a:ext>
                </a:extLst>
              </a:tr>
              <a:tr h="1763855">
                <a:tc>
                  <a:txBody>
                    <a:bodyPr/>
                    <a:lstStyle/>
                    <a:p>
                      <a:r>
                        <a:rPr lang="en-GB" sz="1400" b="1"/>
                        <a:t>Balance Options and</a:t>
                      </a:r>
                    </a:p>
                    <a:p>
                      <a:r>
                        <a:rPr lang="en-GB" sz="1400" b="1"/>
                        <a:t>Suppliers</a:t>
                      </a:r>
                    </a:p>
                  </a:txBody>
                  <a:tcPr marL="68580" marR="68580" marT="34290" marB="34290" anchor="ctr"/>
                </a:tc>
                <a:tc>
                  <a:txBody>
                    <a:bodyPr/>
                    <a:lstStyle/>
                    <a:p>
                      <a:endParaRPr lang="en-GB" sz="800"/>
                    </a:p>
                  </a:txBody>
                  <a:tcPr marL="68580" marR="68580" marT="34290" marB="34290"/>
                </a:tc>
                <a:extLst>
                  <a:ext uri="{0D108BD9-81ED-4DB2-BD59-A6C34878D82A}">
                    <a16:rowId xmlns:a16="http://schemas.microsoft.com/office/drawing/2014/main" val="247232968"/>
                  </a:ext>
                </a:extLst>
              </a:tr>
            </a:tbl>
          </a:graphicData>
        </a:graphic>
      </p:graphicFrame>
      <p:graphicFrame>
        <p:nvGraphicFramePr>
          <p:cNvPr id="9" name="Table 6">
            <a:extLst>
              <a:ext uri="{FF2B5EF4-FFF2-40B4-BE49-F238E27FC236}">
                <a16:creationId xmlns:a16="http://schemas.microsoft.com/office/drawing/2014/main" id="{C8679A90-C8F4-4147-B808-6C74E7A6DF94}"/>
              </a:ext>
            </a:extLst>
          </p:cNvPr>
          <p:cNvGraphicFramePr>
            <a:graphicFrameLocks noGrp="1"/>
          </p:cNvGraphicFramePr>
          <p:nvPr>
            <p:extLst>
              <p:ext uri="{D42A27DB-BD31-4B8C-83A1-F6EECF244321}">
                <p14:modId xmlns:p14="http://schemas.microsoft.com/office/powerpoint/2010/main" val="4003724158"/>
              </p:ext>
            </p:extLst>
          </p:nvPr>
        </p:nvGraphicFramePr>
        <p:xfrm>
          <a:off x="4674700" y="576301"/>
          <a:ext cx="4337109" cy="4053569"/>
        </p:xfrm>
        <a:graphic>
          <a:graphicData uri="http://schemas.openxmlformats.org/drawingml/2006/table">
            <a:tbl>
              <a:tblPr firstRow="1" bandRow="1">
                <a:tableStyleId>{B301B821-A1FF-4177-AEE7-76D212191A09}</a:tableStyleId>
              </a:tblPr>
              <a:tblGrid>
                <a:gridCol w="2085329">
                  <a:extLst>
                    <a:ext uri="{9D8B030D-6E8A-4147-A177-3AD203B41FA5}">
                      <a16:colId xmlns:a16="http://schemas.microsoft.com/office/drawing/2014/main" val="2270790273"/>
                    </a:ext>
                  </a:extLst>
                </a:gridCol>
                <a:gridCol w="2251780">
                  <a:extLst>
                    <a:ext uri="{9D8B030D-6E8A-4147-A177-3AD203B41FA5}">
                      <a16:colId xmlns:a16="http://schemas.microsoft.com/office/drawing/2014/main" val="2175051301"/>
                    </a:ext>
                  </a:extLst>
                </a:gridCol>
              </a:tblGrid>
              <a:tr h="327458">
                <a:tc>
                  <a:txBody>
                    <a:bodyPr/>
                    <a:lstStyle/>
                    <a:p>
                      <a:endParaRPr lang="en-GB" sz="800"/>
                    </a:p>
                  </a:txBody>
                  <a:tcPr marL="68580" marR="68580" marT="34290" marB="34290"/>
                </a:tc>
                <a:tc>
                  <a:txBody>
                    <a:bodyPr/>
                    <a:lstStyle/>
                    <a:p>
                      <a:endParaRPr lang="en-GB" sz="800"/>
                    </a:p>
                  </a:txBody>
                  <a:tcPr marL="68580" marR="68580" marT="34290" marB="34290"/>
                </a:tc>
                <a:extLst>
                  <a:ext uri="{0D108BD9-81ED-4DB2-BD59-A6C34878D82A}">
                    <a16:rowId xmlns:a16="http://schemas.microsoft.com/office/drawing/2014/main" val="2410413882"/>
                  </a:ext>
                </a:extLst>
              </a:tr>
              <a:tr h="2006976">
                <a:tc>
                  <a:txBody>
                    <a:bodyPr/>
                    <a:lstStyle/>
                    <a:p>
                      <a:r>
                        <a:rPr lang="en-GB" sz="1400" b="1"/>
                        <a:t>Finalize Scope and Budget</a:t>
                      </a:r>
                    </a:p>
                  </a:txBody>
                  <a:tcPr marL="68580" marR="68580" marT="34290" marB="34290" anchor="ctr"/>
                </a:tc>
                <a:tc>
                  <a:txBody>
                    <a:bodyPr/>
                    <a:lstStyle/>
                    <a:p>
                      <a:endParaRPr lang="en-GB" sz="800"/>
                    </a:p>
                  </a:txBody>
                  <a:tcPr marL="68580" marR="68580" marT="34290" marB="34290"/>
                </a:tc>
                <a:extLst>
                  <a:ext uri="{0D108BD9-81ED-4DB2-BD59-A6C34878D82A}">
                    <a16:rowId xmlns:a16="http://schemas.microsoft.com/office/drawing/2014/main" val="272700536"/>
                  </a:ext>
                </a:extLst>
              </a:tr>
              <a:tr h="1719135">
                <a:tc>
                  <a:txBody>
                    <a:bodyPr/>
                    <a:lstStyle/>
                    <a:p>
                      <a:r>
                        <a:rPr lang="en-GB" sz="1400" b="1"/>
                        <a:t>Prepare for Solution Delivery Governance</a:t>
                      </a:r>
                    </a:p>
                  </a:txBody>
                  <a:tcPr marL="68580" marR="68580" marT="34290" marB="34290" anchor="ctr"/>
                </a:tc>
                <a:tc>
                  <a:txBody>
                    <a:bodyPr/>
                    <a:lstStyle/>
                    <a:p>
                      <a:endParaRPr lang="en-GB" sz="800"/>
                    </a:p>
                  </a:txBody>
                  <a:tcPr marL="68580" marR="68580" marT="34290" marB="34290"/>
                </a:tc>
                <a:extLst>
                  <a:ext uri="{0D108BD9-81ED-4DB2-BD59-A6C34878D82A}">
                    <a16:rowId xmlns:a16="http://schemas.microsoft.com/office/drawing/2014/main" val="2383977267"/>
                  </a:ext>
                </a:extLst>
              </a:tr>
            </a:tbl>
          </a:graphicData>
        </a:graphic>
      </p:graphicFrame>
      <p:pic>
        <p:nvPicPr>
          <p:cNvPr id="2" name="Picture 11">
            <a:extLst>
              <a:ext uri="{FF2B5EF4-FFF2-40B4-BE49-F238E27FC236}">
                <a16:creationId xmlns:a16="http://schemas.microsoft.com/office/drawing/2014/main" id="{EAFC1A21-3503-D2F1-D580-44C551882EB8}"/>
              </a:ext>
            </a:extLst>
          </p:cNvPr>
          <p:cNvPicPr>
            <a:picLocks noChangeAspect="1"/>
          </p:cNvPicPr>
          <p:nvPr/>
        </p:nvPicPr>
        <p:blipFill>
          <a:blip r:embed="rId3"/>
          <a:stretch>
            <a:fillRect/>
          </a:stretch>
        </p:blipFill>
        <p:spPr>
          <a:xfrm>
            <a:off x="8570118" y="383321"/>
            <a:ext cx="124576" cy="97200"/>
          </a:xfrm>
          <a:prstGeom prst="rect">
            <a:avLst/>
          </a:prstGeom>
        </p:spPr>
      </p:pic>
      <p:sp>
        <p:nvSpPr>
          <p:cNvPr id="6" name="TextBox 5">
            <a:extLst>
              <a:ext uri="{FF2B5EF4-FFF2-40B4-BE49-F238E27FC236}">
                <a16:creationId xmlns:a16="http://schemas.microsoft.com/office/drawing/2014/main" id="{332DC4F5-7DB8-4D3E-C570-445D5D076A2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53228439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9A6E94-E2E1-489D-9DE6-C969449BDC00}"/>
              </a:ext>
            </a:extLst>
          </p:cNvPr>
          <p:cNvSpPr>
            <a:spLocks noGrp="1"/>
          </p:cNvSpPr>
          <p:nvPr>
            <p:ph type="title"/>
          </p:nvPr>
        </p:nvSpPr>
        <p:spPr/>
        <p:txBody>
          <a:bodyPr>
            <a:normAutofit fontScale="90000"/>
          </a:bodyPr>
          <a:lstStyle/>
          <a:p>
            <a:r>
              <a:rPr lang="en-GB">
                <a:solidFill>
                  <a:srgbClr val="2F528F"/>
                </a:solidFill>
              </a:rPr>
              <a:t>Phase F – Migration Planning – 08/11</a:t>
            </a:r>
            <a:endParaRPr lang="en-GB">
              <a:solidFill>
                <a:srgbClr val="2F528F"/>
              </a:solidFill>
              <a:latin typeface="Calibri" panose="020F0502020204030204" pitchFamily="34" charset="0"/>
            </a:endParaRPr>
          </a:p>
        </p:txBody>
      </p:sp>
      <p:sp>
        <p:nvSpPr>
          <p:cNvPr id="2" name="Footer Placeholder 1">
            <a:extLst>
              <a:ext uri="{FF2B5EF4-FFF2-40B4-BE49-F238E27FC236}">
                <a16:creationId xmlns:a16="http://schemas.microsoft.com/office/drawing/2014/main" id="{9488526F-C735-43F2-8AFB-A1580E4C8588}"/>
              </a:ext>
            </a:extLst>
          </p:cNvPr>
          <p:cNvSpPr>
            <a:spLocks noGrp="1"/>
          </p:cNvSpPr>
          <p:nvPr>
            <p:ph type="ftr" sz="quarter" idx="10"/>
          </p:nvPr>
        </p:nvSpPr>
        <p:spPr/>
        <p:txBody>
          <a:bodyPr/>
          <a:lstStyle/>
          <a:p>
            <a:r>
              <a:rPr lang="en-GB"/>
              <a:t>31/33</a:t>
            </a:r>
          </a:p>
        </p:txBody>
      </p:sp>
      <p:sp>
        <p:nvSpPr>
          <p:cNvPr id="4" name="Ref">
            <a:extLst>
              <a:ext uri="{FF2B5EF4-FFF2-40B4-BE49-F238E27FC236}">
                <a16:creationId xmlns:a16="http://schemas.microsoft.com/office/drawing/2014/main" id="{39460B37-C113-4DC9-9B99-B08FF89D9157}"/>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25 : §5.7</a:t>
            </a:r>
          </a:p>
        </p:txBody>
      </p:sp>
      <p:sp>
        <p:nvSpPr>
          <p:cNvPr id="6" name="TextBox 5">
            <a:extLst>
              <a:ext uri="{FF2B5EF4-FFF2-40B4-BE49-F238E27FC236}">
                <a16:creationId xmlns:a16="http://schemas.microsoft.com/office/drawing/2014/main" id="{93C30890-50FD-4997-B114-2D78774B651A}"/>
              </a:ext>
            </a:extLst>
          </p:cNvPr>
          <p:cNvSpPr txBox="1"/>
          <p:nvPr/>
        </p:nvSpPr>
        <p:spPr>
          <a:xfrm>
            <a:off x="512030" y="672367"/>
            <a:ext cx="6004460" cy="3439403"/>
          </a:xfrm>
          <a:prstGeom prst="rect">
            <a:avLst/>
          </a:prstGeom>
          <a:noFill/>
        </p:spPr>
        <p:txBody>
          <a:bodyPr wrap="square">
            <a:spAutoFit/>
          </a:bodyPr>
          <a:lstStyle/>
          <a:p>
            <a:r>
              <a:rPr lang="en-GB" sz="1500" b="1" dirty="0">
                <a:solidFill>
                  <a:srgbClr val="2F528F"/>
                </a:solidFill>
              </a:rPr>
              <a:t>Phase F: Migration Planning – Risk Assessment</a:t>
            </a:r>
          </a:p>
          <a:p>
            <a:endParaRPr lang="en-GB" sz="1350" dirty="0">
              <a:solidFill>
                <a:srgbClr val="2F528F"/>
              </a:solidFill>
            </a:endParaRPr>
          </a:p>
          <a:p>
            <a:r>
              <a:rPr lang="en-GB" sz="1350" dirty="0">
                <a:solidFill>
                  <a:srgbClr val="2F528F"/>
                </a:solidFill>
              </a:rPr>
              <a:t>Migration is itself a business process that needs to be secured. </a:t>
            </a:r>
          </a:p>
          <a:p>
            <a:r>
              <a:rPr lang="en-GB" sz="1350" dirty="0">
                <a:solidFill>
                  <a:srgbClr val="2F528F"/>
                </a:solidFill>
              </a:rPr>
              <a:t>It includes:</a:t>
            </a:r>
          </a:p>
          <a:p>
            <a:pPr marL="273050" indent="-214313">
              <a:buFont typeface="Courier New" panose="02070309020205020404" pitchFamily="49" charset="0"/>
              <a:buChar char="o"/>
            </a:pPr>
            <a:r>
              <a:rPr lang="en-GB" sz="1350" dirty="0">
                <a:solidFill>
                  <a:srgbClr val="2F528F"/>
                </a:solidFill>
              </a:rPr>
              <a:t>A risk assessment</a:t>
            </a:r>
          </a:p>
          <a:p>
            <a:pPr marL="273050" indent="-214313">
              <a:buFont typeface="Courier New" panose="02070309020205020404" pitchFamily="49" charset="0"/>
              <a:buChar char="o"/>
            </a:pPr>
            <a:r>
              <a:rPr lang="en-GB" sz="1350" dirty="0">
                <a:solidFill>
                  <a:srgbClr val="2F528F"/>
                </a:solidFill>
              </a:rPr>
              <a:t>A Risk Mitigation Plan </a:t>
            </a:r>
          </a:p>
          <a:p>
            <a:endParaRPr lang="en-GB" sz="1350" dirty="0">
              <a:solidFill>
                <a:srgbClr val="2F528F"/>
              </a:solidFill>
            </a:endParaRPr>
          </a:p>
          <a:p>
            <a:r>
              <a:rPr lang="en-GB" sz="1350" dirty="0">
                <a:solidFill>
                  <a:srgbClr val="2F528F"/>
                </a:solidFill>
              </a:rPr>
              <a:t>The Risk Mitigation Plan is limited to the transition.</a:t>
            </a:r>
          </a:p>
          <a:p>
            <a:endParaRPr lang="en-GB" sz="1350" dirty="0">
              <a:solidFill>
                <a:srgbClr val="2F528F"/>
              </a:solidFill>
            </a:endParaRPr>
          </a:p>
          <a:p>
            <a:r>
              <a:rPr lang="en-GB" sz="1350" dirty="0">
                <a:solidFill>
                  <a:srgbClr val="2F528F"/>
                </a:solidFill>
              </a:rPr>
              <a:t>These concepts have already been mentioned in earlier phases of the ADM.</a:t>
            </a:r>
          </a:p>
          <a:p>
            <a:endParaRPr lang="en-GB" sz="1350" dirty="0">
              <a:solidFill>
                <a:srgbClr val="2F528F"/>
              </a:solidFill>
            </a:endParaRPr>
          </a:p>
          <a:p>
            <a:r>
              <a:rPr lang="en-GB" sz="1350" dirty="0">
                <a:solidFill>
                  <a:srgbClr val="2F528F"/>
                </a:solidFill>
              </a:rPr>
              <a:t>Migration of live environments always includes:</a:t>
            </a:r>
          </a:p>
          <a:p>
            <a:pPr marL="273050" indent="-214313">
              <a:buFont typeface="Courier New" panose="02070309020205020404" pitchFamily="49" charset="0"/>
              <a:buChar char="o"/>
            </a:pPr>
            <a:r>
              <a:rPr lang="en-GB" sz="1350" dirty="0">
                <a:solidFill>
                  <a:srgbClr val="2F528F"/>
                </a:solidFill>
              </a:rPr>
              <a:t>Regression planning so that there is a way to reverse out a failed migration - an essential part of risk management.</a:t>
            </a:r>
          </a:p>
          <a:p>
            <a:pPr marL="273050" indent="-214313">
              <a:buFont typeface="Courier New" panose="02070309020205020404" pitchFamily="49" charset="0"/>
              <a:buChar char="o"/>
            </a:pPr>
            <a:r>
              <a:rPr lang="en-GB" sz="1350" dirty="0">
                <a:solidFill>
                  <a:srgbClr val="2F528F"/>
                </a:solidFill>
              </a:rPr>
              <a:t>A security impact analysis to understand any security impacts of the target state of the change.</a:t>
            </a:r>
          </a:p>
        </p:txBody>
      </p:sp>
      <p:pic>
        <p:nvPicPr>
          <p:cNvPr id="3" name="Afbeelding 7">
            <a:extLst>
              <a:ext uri="{FF2B5EF4-FFF2-40B4-BE49-F238E27FC236}">
                <a16:creationId xmlns:a16="http://schemas.microsoft.com/office/drawing/2014/main" id="{4BD2598E-B726-1D72-9464-4BE0597D463F}"/>
              </a:ext>
            </a:extLst>
          </p:cNvPr>
          <p:cNvPicPr>
            <a:picLocks noChangeAspect="1"/>
          </p:cNvPicPr>
          <p:nvPr/>
        </p:nvPicPr>
        <p:blipFill>
          <a:blip r:embed="rId3">
            <a:duotone>
              <a:schemeClr val="accent5">
                <a:shade val="45000"/>
                <a:satMod val="135000"/>
              </a:schemeClr>
              <a:prstClr val="white"/>
            </a:duotone>
          </a:blip>
          <a:stretch>
            <a:fillRect/>
          </a:stretch>
        </p:blipFill>
        <p:spPr>
          <a:xfrm>
            <a:off x="7682279" y="529947"/>
            <a:ext cx="1248054" cy="1248054"/>
          </a:xfrm>
          <a:prstGeom prst="rect">
            <a:avLst/>
          </a:prstGeom>
        </p:spPr>
      </p:pic>
      <p:sp>
        <p:nvSpPr>
          <p:cNvPr id="7" name="TextBox 6">
            <a:extLst>
              <a:ext uri="{FF2B5EF4-FFF2-40B4-BE49-F238E27FC236}">
                <a16:creationId xmlns:a16="http://schemas.microsoft.com/office/drawing/2014/main" id="{1EB13284-1735-0C27-6D15-C3BF3FA4C42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16</a:t>
            </a:r>
          </a:p>
        </p:txBody>
      </p:sp>
      <p:sp>
        <p:nvSpPr>
          <p:cNvPr id="10" name="TextBox 9">
            <a:extLst>
              <a:ext uri="{FF2B5EF4-FFF2-40B4-BE49-F238E27FC236}">
                <a16:creationId xmlns:a16="http://schemas.microsoft.com/office/drawing/2014/main" id="{190B02BA-5563-873A-6677-E05026AD328E}"/>
              </a:ext>
            </a:extLst>
          </p:cNvPr>
          <p:cNvSpPr txBox="1"/>
          <p:nvPr/>
        </p:nvSpPr>
        <p:spPr>
          <a:xfrm>
            <a:off x="1860550" y="5549900"/>
            <a:ext cx="2292615" cy="261610"/>
          </a:xfrm>
          <a:prstGeom prst="rect">
            <a:avLst/>
          </a:prstGeom>
          <a:noFill/>
        </p:spPr>
        <p:txBody>
          <a:bodyPr wrap="none" rtlCol="0">
            <a:spAutoFit/>
          </a:bodyPr>
          <a:lstStyle/>
          <a:p>
            <a:pPr algn="l"/>
            <a:r>
              <a:rPr lang="en-GB" sz="1100" i="1">
                <a:solidFill>
                  <a:srgbClr val="FF0000"/>
                </a:solidFill>
              </a:rPr>
              <a:t>Should be in Phase F so moved there</a:t>
            </a:r>
          </a:p>
        </p:txBody>
      </p:sp>
    </p:spTree>
    <p:extLst>
      <p:ext uri="{BB962C8B-B14F-4D97-AF65-F5344CB8AC3E}">
        <p14:creationId xmlns:p14="http://schemas.microsoft.com/office/powerpoint/2010/main" val="401794834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5E47-39D1-4C32-91AA-2E2D821BD871}"/>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09/11</a:t>
            </a:r>
          </a:p>
        </p:txBody>
      </p:sp>
      <p:sp>
        <p:nvSpPr>
          <p:cNvPr id="3" name="Footer Placeholder 1">
            <a:extLst>
              <a:ext uri="{FF2B5EF4-FFF2-40B4-BE49-F238E27FC236}">
                <a16:creationId xmlns:a16="http://schemas.microsoft.com/office/drawing/2014/main" id="{60B1C5C8-2480-4B21-BDEB-1CD9F80F1FB1}"/>
              </a:ext>
            </a:extLst>
          </p:cNvPr>
          <p:cNvSpPr>
            <a:spLocks noGrp="1"/>
          </p:cNvSpPr>
          <p:nvPr>
            <p:ph type="ftr" sz="quarter" idx="10"/>
          </p:nvPr>
        </p:nvSpPr>
        <p:spPr>
          <a:xfrm>
            <a:off x="6993807" y="4855409"/>
            <a:ext cx="688471" cy="273844"/>
          </a:xfrm>
        </p:spPr>
        <p:txBody>
          <a:bodyPr/>
          <a:lstStyle/>
          <a:p>
            <a:r>
              <a:rPr lang="en-GB">
                <a:solidFill>
                  <a:schemeClr val="bg1"/>
                </a:solidFill>
              </a:rPr>
              <a:t>30/37</a:t>
            </a:r>
          </a:p>
        </p:txBody>
      </p:sp>
      <p:sp>
        <p:nvSpPr>
          <p:cNvPr id="10" name="TextBox 9">
            <a:extLst>
              <a:ext uri="{FF2B5EF4-FFF2-40B4-BE49-F238E27FC236}">
                <a16:creationId xmlns:a16="http://schemas.microsoft.com/office/drawing/2014/main" id="{084B99FA-D5A9-4D3A-9625-5AB0797341D4}"/>
              </a:ext>
            </a:extLst>
          </p:cNvPr>
          <p:cNvSpPr txBox="1"/>
          <p:nvPr/>
        </p:nvSpPr>
        <p:spPr>
          <a:xfrm>
            <a:off x="2085159" y="4841447"/>
            <a:ext cx="4973682" cy="196208"/>
          </a:xfrm>
          <a:prstGeom prst="rect">
            <a:avLst/>
          </a:prstGeom>
          <a:noFill/>
        </p:spPr>
        <p:txBody>
          <a:bodyPr wrap="square">
            <a:spAutoFit/>
          </a:bodyPr>
          <a:lstStyle/>
          <a:p>
            <a:r>
              <a:rPr lang="en-GB" sz="675">
                <a:solidFill>
                  <a:schemeClr val="bg1"/>
                </a:solidFill>
                <a:latin typeface="Calibri" panose="020F0502020204030204" pitchFamily="34" charset="0"/>
              </a:rPr>
              <a:t> A Practitioners’ Approach to Developing Enterprise Architecture Following the ADM : Page 22 : §3.4</a:t>
            </a:r>
            <a:endParaRPr lang="en-US" sz="675">
              <a:solidFill>
                <a:schemeClr val="bg1"/>
              </a:solidFill>
            </a:endParaRPr>
          </a:p>
        </p:txBody>
      </p:sp>
      <p:sp>
        <p:nvSpPr>
          <p:cNvPr id="13" name="TextBox 12">
            <a:extLst>
              <a:ext uri="{FF2B5EF4-FFF2-40B4-BE49-F238E27FC236}">
                <a16:creationId xmlns:a16="http://schemas.microsoft.com/office/drawing/2014/main" id="{898ACB7C-078C-4CC7-95F7-9D52A7744062}"/>
              </a:ext>
            </a:extLst>
          </p:cNvPr>
          <p:cNvSpPr txBox="1"/>
          <p:nvPr/>
        </p:nvSpPr>
        <p:spPr>
          <a:xfrm>
            <a:off x="111095" y="602682"/>
            <a:ext cx="3507815" cy="346249"/>
          </a:xfrm>
          <a:prstGeom prst="rect">
            <a:avLst/>
          </a:prstGeom>
          <a:noFill/>
        </p:spPr>
        <p:txBody>
          <a:bodyPr wrap="square">
            <a:spAutoFit/>
          </a:bodyPr>
          <a:lstStyle/>
          <a:p>
            <a:r>
              <a:rPr lang="en-GB" sz="1650" b="1">
                <a:solidFill>
                  <a:srgbClr val="2F528F"/>
                </a:solidFill>
              </a:rPr>
              <a:t>Conclusion</a:t>
            </a:r>
          </a:p>
        </p:txBody>
      </p:sp>
      <p:graphicFrame>
        <p:nvGraphicFramePr>
          <p:cNvPr id="14" name="TextBox 2">
            <a:extLst>
              <a:ext uri="{FF2B5EF4-FFF2-40B4-BE49-F238E27FC236}">
                <a16:creationId xmlns:a16="http://schemas.microsoft.com/office/drawing/2014/main" id="{8D06433A-27A2-4DA4-8787-89C0BE7E2902}"/>
              </a:ext>
            </a:extLst>
          </p:cNvPr>
          <p:cNvGraphicFramePr/>
          <p:nvPr>
            <p:extLst>
              <p:ext uri="{D42A27DB-BD31-4B8C-83A1-F6EECF244321}">
                <p14:modId xmlns:p14="http://schemas.microsoft.com/office/powerpoint/2010/main" val="4204216948"/>
              </p:ext>
            </p:extLst>
          </p:nvPr>
        </p:nvGraphicFramePr>
        <p:xfrm>
          <a:off x="241174" y="962118"/>
          <a:ext cx="7623880" cy="3578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11">
            <a:extLst>
              <a:ext uri="{FF2B5EF4-FFF2-40B4-BE49-F238E27FC236}">
                <a16:creationId xmlns:a16="http://schemas.microsoft.com/office/drawing/2014/main" id="{0CE5896F-0527-8A42-4FC6-A8134C2C0D46}"/>
              </a:ext>
            </a:extLst>
          </p:cNvPr>
          <p:cNvPicPr>
            <a:picLocks noChangeAspect="1"/>
          </p:cNvPicPr>
          <p:nvPr/>
        </p:nvPicPr>
        <p:blipFill>
          <a:blip r:embed="rId8"/>
          <a:stretch>
            <a:fillRect/>
          </a:stretch>
        </p:blipFill>
        <p:spPr>
          <a:xfrm>
            <a:off x="8567738" y="378291"/>
            <a:ext cx="131718" cy="97200"/>
          </a:xfrm>
          <a:prstGeom prst="rect">
            <a:avLst/>
          </a:prstGeom>
        </p:spPr>
      </p:pic>
      <p:sp>
        <p:nvSpPr>
          <p:cNvPr id="5" name="TextBox 4">
            <a:extLst>
              <a:ext uri="{FF2B5EF4-FFF2-40B4-BE49-F238E27FC236}">
                <a16:creationId xmlns:a16="http://schemas.microsoft.com/office/drawing/2014/main" id="{0945FC6F-BCF3-A2C6-61F4-FDA8B497F48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424267530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817CA7-673D-42BF-A86F-79B576A2F7A6}"/>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10/11</a:t>
            </a:r>
          </a:p>
        </p:txBody>
      </p:sp>
      <p:sp>
        <p:nvSpPr>
          <p:cNvPr id="9" name="Footer Placeholder 8">
            <a:extLst>
              <a:ext uri="{FF2B5EF4-FFF2-40B4-BE49-F238E27FC236}">
                <a16:creationId xmlns:a16="http://schemas.microsoft.com/office/drawing/2014/main" id="{EF837449-1E56-410B-997D-0223FAF268FD}"/>
              </a:ext>
            </a:extLst>
          </p:cNvPr>
          <p:cNvSpPr>
            <a:spLocks noGrp="1"/>
          </p:cNvSpPr>
          <p:nvPr>
            <p:ph type="ftr" sz="quarter" idx="10"/>
          </p:nvPr>
        </p:nvSpPr>
        <p:spPr>
          <a:xfrm>
            <a:off x="6993807" y="4855409"/>
            <a:ext cx="688471" cy="273844"/>
          </a:xfrm>
        </p:spPr>
        <p:txBody>
          <a:bodyPr/>
          <a:lstStyle/>
          <a:p>
            <a:r>
              <a:rPr lang="en-GB">
                <a:solidFill>
                  <a:schemeClr val="bg1"/>
                </a:solidFill>
              </a:rPr>
              <a:t>31/37</a:t>
            </a:r>
          </a:p>
        </p:txBody>
      </p:sp>
      <p:sp>
        <p:nvSpPr>
          <p:cNvPr id="4" name="Ref">
            <a:extLst>
              <a:ext uri="{FF2B5EF4-FFF2-40B4-BE49-F238E27FC236}">
                <a16:creationId xmlns:a16="http://schemas.microsoft.com/office/drawing/2014/main" id="{768F0377-7FA8-49D5-9971-0584CFB21EE8}"/>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91 : §10.6</a:t>
            </a:r>
          </a:p>
        </p:txBody>
      </p:sp>
      <p:sp>
        <p:nvSpPr>
          <p:cNvPr id="11" name="TextBox 10">
            <a:extLst>
              <a:ext uri="{FF2B5EF4-FFF2-40B4-BE49-F238E27FC236}">
                <a16:creationId xmlns:a16="http://schemas.microsoft.com/office/drawing/2014/main" id="{A2FD9824-B411-40F6-8666-A781C06BBAFE}"/>
              </a:ext>
            </a:extLst>
          </p:cNvPr>
          <p:cNvSpPr txBox="1"/>
          <p:nvPr/>
        </p:nvSpPr>
        <p:spPr>
          <a:xfrm>
            <a:off x="136337" y="705666"/>
            <a:ext cx="5180245" cy="346249"/>
          </a:xfrm>
          <a:prstGeom prst="rect">
            <a:avLst/>
          </a:prstGeom>
          <a:noFill/>
        </p:spPr>
        <p:txBody>
          <a:bodyPr wrap="square">
            <a:spAutoFit/>
          </a:bodyPr>
          <a:lstStyle/>
          <a:p>
            <a:r>
              <a:rPr lang="en-GB" sz="1650" b="1">
                <a:solidFill>
                  <a:srgbClr val="2F528F"/>
                </a:solidFill>
              </a:rPr>
              <a:t>Outputs</a:t>
            </a:r>
          </a:p>
        </p:txBody>
      </p:sp>
      <p:graphicFrame>
        <p:nvGraphicFramePr>
          <p:cNvPr id="12" name="TextBox 1">
            <a:extLst>
              <a:ext uri="{FF2B5EF4-FFF2-40B4-BE49-F238E27FC236}">
                <a16:creationId xmlns:a16="http://schemas.microsoft.com/office/drawing/2014/main" id="{C111C5F8-CB80-48C1-86E8-08924D014B39}"/>
              </a:ext>
            </a:extLst>
          </p:cNvPr>
          <p:cNvGraphicFramePr/>
          <p:nvPr>
            <p:extLst>
              <p:ext uri="{D42A27DB-BD31-4B8C-83A1-F6EECF244321}">
                <p14:modId xmlns:p14="http://schemas.microsoft.com/office/powerpoint/2010/main" val="2281056717"/>
              </p:ext>
            </p:extLst>
          </p:nvPr>
        </p:nvGraphicFramePr>
        <p:xfrm>
          <a:off x="360426" y="1028832"/>
          <a:ext cx="5643332" cy="3591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11">
            <a:extLst>
              <a:ext uri="{FF2B5EF4-FFF2-40B4-BE49-F238E27FC236}">
                <a16:creationId xmlns:a16="http://schemas.microsoft.com/office/drawing/2014/main" id="{31318E7F-5E48-2FA9-8D2B-392FD6EAB8FC}"/>
              </a:ext>
            </a:extLst>
          </p:cNvPr>
          <p:cNvPicPr>
            <a:picLocks noChangeAspect="1"/>
          </p:cNvPicPr>
          <p:nvPr/>
        </p:nvPicPr>
        <p:blipFill>
          <a:blip r:embed="rId8"/>
          <a:stretch>
            <a:fillRect/>
          </a:stretch>
        </p:blipFill>
        <p:spPr>
          <a:xfrm>
            <a:off x="8576793" y="379766"/>
            <a:ext cx="127808" cy="97200"/>
          </a:xfrm>
          <a:prstGeom prst="rect">
            <a:avLst/>
          </a:prstGeom>
        </p:spPr>
      </p:pic>
      <p:pic>
        <p:nvPicPr>
          <p:cNvPr id="2" name="Picture 1" descr="Icon&#10;&#10;Description automatically generated">
            <a:extLst>
              <a:ext uri="{FF2B5EF4-FFF2-40B4-BE49-F238E27FC236}">
                <a16:creationId xmlns:a16="http://schemas.microsoft.com/office/drawing/2014/main" id="{3741A3FE-0A11-C35A-573D-B46B98DA19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12050" y="975002"/>
            <a:ext cx="1056700" cy="1056700"/>
          </a:xfrm>
          <a:prstGeom prst="rect">
            <a:avLst/>
          </a:prstGeom>
        </p:spPr>
      </p:pic>
      <p:sp>
        <p:nvSpPr>
          <p:cNvPr id="7" name="TextBox 6">
            <a:extLst>
              <a:ext uri="{FF2B5EF4-FFF2-40B4-BE49-F238E27FC236}">
                <a16:creationId xmlns:a16="http://schemas.microsoft.com/office/drawing/2014/main" id="{073B1A63-1C08-8E10-4868-833DF4589620}"/>
              </a:ext>
            </a:extLst>
          </p:cNvPr>
          <p:cNvSpPr txBox="1"/>
          <p:nvPr/>
        </p:nvSpPr>
        <p:spPr>
          <a:xfrm>
            <a:off x="7812050" y="2132708"/>
            <a:ext cx="1056700" cy="230832"/>
          </a:xfrm>
          <a:prstGeom prst="rect">
            <a:avLst/>
          </a:prstGeom>
          <a:noFill/>
        </p:spPr>
        <p:txBody>
          <a:bodyPr wrap="none" rtlCol="0">
            <a:spAutoFit/>
          </a:bodyPr>
          <a:lstStyle/>
          <a:p>
            <a:r>
              <a:rPr lang="en-NL" sz="900">
                <a:solidFill>
                  <a:schemeClr val="bg2">
                    <a:lumMod val="75000"/>
                  </a:schemeClr>
                </a:solidFill>
              </a:rPr>
              <a:t>Illustration </a:t>
            </a:r>
            <a:r>
              <a:rPr lang="en-US" sz="900">
                <a:solidFill>
                  <a:schemeClr val="bg2">
                    <a:lumMod val="75000"/>
                  </a:schemeClr>
                </a:solidFill>
              </a:rPr>
              <a:t>Output</a:t>
            </a:r>
            <a:endParaRPr lang="en-NL" sz="900">
              <a:solidFill>
                <a:schemeClr val="bg2">
                  <a:lumMod val="75000"/>
                </a:schemeClr>
              </a:solidFill>
            </a:endParaRPr>
          </a:p>
        </p:txBody>
      </p:sp>
      <p:sp>
        <p:nvSpPr>
          <p:cNvPr id="6" name="TextBox 5">
            <a:extLst>
              <a:ext uri="{FF2B5EF4-FFF2-40B4-BE49-F238E27FC236}">
                <a16:creationId xmlns:a16="http://schemas.microsoft.com/office/drawing/2014/main" id="{32A4E16A-1145-F8C2-0B16-F1817B7F554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16136071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F9CCE-2D34-423C-8846-F170B57CD083}"/>
              </a:ext>
            </a:extLst>
          </p:cNvPr>
          <p:cNvSpPr>
            <a:spLocks noGrp="1"/>
          </p:cNvSpPr>
          <p:nvPr>
            <p:ph type="title"/>
          </p:nvPr>
        </p:nvSpPr>
        <p:spPr>
          <a:xfrm>
            <a:off x="111095" y="102393"/>
            <a:ext cx="7623880" cy="306668"/>
          </a:xfrm>
        </p:spPr>
        <p:txBody>
          <a:bodyPr>
            <a:noAutofit/>
          </a:bodyPr>
          <a:lstStyle/>
          <a:p>
            <a:r>
              <a:rPr lang="en-GB">
                <a:solidFill>
                  <a:srgbClr val="2F528F"/>
                </a:solidFill>
              </a:rPr>
              <a:t>Phase F – Migration Planning – 11/11</a:t>
            </a:r>
          </a:p>
        </p:txBody>
      </p:sp>
      <p:sp>
        <p:nvSpPr>
          <p:cNvPr id="3" name="Footer Placeholder 1">
            <a:extLst>
              <a:ext uri="{FF2B5EF4-FFF2-40B4-BE49-F238E27FC236}">
                <a16:creationId xmlns:a16="http://schemas.microsoft.com/office/drawing/2014/main" id="{83625B91-6119-4DBB-B1AD-3CFFEE2BA507}"/>
              </a:ext>
            </a:extLst>
          </p:cNvPr>
          <p:cNvSpPr>
            <a:spLocks noGrp="1"/>
          </p:cNvSpPr>
          <p:nvPr>
            <p:ph type="ftr" sz="quarter" idx="10"/>
          </p:nvPr>
        </p:nvSpPr>
        <p:spPr>
          <a:xfrm>
            <a:off x="6993807" y="4855409"/>
            <a:ext cx="688471" cy="273844"/>
          </a:xfrm>
        </p:spPr>
        <p:txBody>
          <a:bodyPr/>
          <a:lstStyle/>
          <a:p>
            <a:r>
              <a:rPr lang="en-GB">
                <a:solidFill>
                  <a:schemeClr val="bg1"/>
                </a:solidFill>
              </a:rPr>
              <a:t>32/37</a:t>
            </a:r>
          </a:p>
        </p:txBody>
      </p:sp>
      <p:sp>
        <p:nvSpPr>
          <p:cNvPr id="6" name="Ref">
            <a:extLst>
              <a:ext uri="{FF2B5EF4-FFF2-40B4-BE49-F238E27FC236}">
                <a16:creationId xmlns:a16="http://schemas.microsoft.com/office/drawing/2014/main" id="{8041C19B-2F3D-48A8-9C54-CDD7D734BBA2}"/>
              </a:ext>
            </a:extLst>
          </p:cNvPr>
          <p:cNvSpPr txBox="1"/>
          <p:nvPr/>
        </p:nvSpPr>
        <p:spPr>
          <a:xfrm>
            <a:off x="1257773" y="4827975"/>
            <a:ext cx="6628455"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A Practitioners’ Approach to Developing Enterprise Architecture Following the ADM : Page 13 : §3.2.2 </a:t>
            </a:r>
          </a:p>
        </p:txBody>
      </p:sp>
      <p:graphicFrame>
        <p:nvGraphicFramePr>
          <p:cNvPr id="9" name="Table 9">
            <a:extLst>
              <a:ext uri="{FF2B5EF4-FFF2-40B4-BE49-F238E27FC236}">
                <a16:creationId xmlns:a16="http://schemas.microsoft.com/office/drawing/2014/main" id="{78A8EF82-19F4-43C8-9501-B7A90D30A9D0}"/>
              </a:ext>
            </a:extLst>
          </p:cNvPr>
          <p:cNvGraphicFramePr>
            <a:graphicFrameLocks noGrp="1"/>
          </p:cNvGraphicFramePr>
          <p:nvPr>
            <p:extLst>
              <p:ext uri="{D42A27DB-BD31-4B8C-83A1-F6EECF244321}">
                <p14:modId xmlns:p14="http://schemas.microsoft.com/office/powerpoint/2010/main" val="521992003"/>
              </p:ext>
            </p:extLst>
          </p:nvPr>
        </p:nvGraphicFramePr>
        <p:xfrm>
          <a:off x="230907" y="1238305"/>
          <a:ext cx="8714017" cy="3452002"/>
        </p:xfrm>
        <a:graphic>
          <a:graphicData uri="http://schemas.openxmlformats.org/drawingml/2006/table">
            <a:tbl>
              <a:tblPr firstRow="1" bandRow="1">
                <a:tableStyleId>{B301B821-A1FF-4177-AEE7-76D212191A09}</a:tableStyleId>
              </a:tblPr>
              <a:tblGrid>
                <a:gridCol w="1212248">
                  <a:extLst>
                    <a:ext uri="{9D8B030D-6E8A-4147-A177-3AD203B41FA5}">
                      <a16:colId xmlns:a16="http://schemas.microsoft.com/office/drawing/2014/main" val="2775757352"/>
                    </a:ext>
                  </a:extLst>
                </a:gridCol>
                <a:gridCol w="1322452">
                  <a:extLst>
                    <a:ext uri="{9D8B030D-6E8A-4147-A177-3AD203B41FA5}">
                      <a16:colId xmlns:a16="http://schemas.microsoft.com/office/drawing/2014/main" val="3713308753"/>
                    </a:ext>
                  </a:extLst>
                </a:gridCol>
                <a:gridCol w="2133243">
                  <a:extLst>
                    <a:ext uri="{9D8B030D-6E8A-4147-A177-3AD203B41FA5}">
                      <a16:colId xmlns:a16="http://schemas.microsoft.com/office/drawing/2014/main" val="4038890010"/>
                    </a:ext>
                  </a:extLst>
                </a:gridCol>
                <a:gridCol w="2303271">
                  <a:extLst>
                    <a:ext uri="{9D8B030D-6E8A-4147-A177-3AD203B41FA5}">
                      <a16:colId xmlns:a16="http://schemas.microsoft.com/office/drawing/2014/main" val="71319760"/>
                    </a:ext>
                  </a:extLst>
                </a:gridCol>
                <a:gridCol w="1742803">
                  <a:extLst>
                    <a:ext uri="{9D8B030D-6E8A-4147-A177-3AD203B41FA5}">
                      <a16:colId xmlns:a16="http://schemas.microsoft.com/office/drawing/2014/main" val="1953649512"/>
                    </a:ext>
                  </a:extLst>
                </a:gridCol>
              </a:tblGrid>
              <a:tr h="296815">
                <a:tc>
                  <a:txBody>
                    <a:bodyPr/>
                    <a:lstStyle/>
                    <a:p>
                      <a:r>
                        <a:rPr lang="en-GB" sz="1000">
                          <a:solidFill>
                            <a:schemeClr val="bg1"/>
                          </a:solidFill>
                        </a:rPr>
                        <a:t>Purpose</a:t>
                      </a:r>
                    </a:p>
                  </a:txBody>
                  <a:tcPr marL="68580" marR="68580" marT="34290" marB="34290"/>
                </a:tc>
                <a:tc>
                  <a:txBody>
                    <a:bodyPr/>
                    <a:lstStyle/>
                    <a:p>
                      <a:r>
                        <a:rPr lang="en-GB" sz="1000">
                          <a:solidFill>
                            <a:schemeClr val="bg1"/>
                          </a:solidFill>
                        </a:rPr>
                        <a:t>Breadth</a:t>
                      </a:r>
                    </a:p>
                  </a:txBody>
                  <a:tcPr marL="68580" marR="68580" marT="34290" marB="34290"/>
                </a:tc>
                <a:tc>
                  <a:txBody>
                    <a:bodyPr/>
                    <a:lstStyle/>
                    <a:p>
                      <a:r>
                        <a:rPr lang="en-GB" sz="1000">
                          <a:solidFill>
                            <a:schemeClr val="bg1"/>
                          </a:solidFill>
                        </a:rPr>
                        <a:t>Detail</a:t>
                      </a:r>
                    </a:p>
                  </a:txBody>
                  <a:tcPr marL="68580" marR="68580" marT="34290" marB="34290"/>
                </a:tc>
                <a:tc>
                  <a:txBody>
                    <a:bodyPr/>
                    <a:lstStyle/>
                    <a:p>
                      <a:r>
                        <a:rPr lang="en-GB" sz="1000">
                          <a:solidFill>
                            <a:schemeClr val="bg1"/>
                          </a:solidFill>
                        </a:rPr>
                        <a:t>Time</a:t>
                      </a:r>
                    </a:p>
                  </a:txBody>
                  <a:tcPr marL="68580" marR="68580" marT="34290" marB="34290"/>
                </a:tc>
                <a:tc>
                  <a:txBody>
                    <a:bodyPr/>
                    <a:lstStyle/>
                    <a:p>
                      <a:r>
                        <a:rPr lang="en-GB" sz="1000">
                          <a:solidFill>
                            <a:schemeClr val="bg1"/>
                          </a:solidFill>
                        </a:rPr>
                        <a:t>Recency</a:t>
                      </a:r>
                    </a:p>
                  </a:txBody>
                  <a:tcPr marL="68580" marR="68580" marT="34290" marB="34290"/>
                </a:tc>
                <a:extLst>
                  <a:ext uri="{0D108BD9-81ED-4DB2-BD59-A6C34878D82A}">
                    <a16:rowId xmlns:a16="http://schemas.microsoft.com/office/drawing/2014/main" val="5035536"/>
                  </a:ext>
                </a:extLst>
              </a:tr>
              <a:tr h="723741">
                <a:tc>
                  <a:txBody>
                    <a:bodyPr/>
                    <a:lstStyle/>
                    <a:p>
                      <a:r>
                        <a:rPr lang="en-GB" sz="1000">
                          <a:solidFill>
                            <a:srgbClr val="1F4E79"/>
                          </a:solidFill>
                        </a:rPr>
                        <a:t>Architecture to Support Strategy</a:t>
                      </a:r>
                    </a:p>
                  </a:txBody>
                  <a:tcPr marL="68580" marR="68580" marT="34290" marB="34290"/>
                </a:tc>
                <a:tc>
                  <a:txBody>
                    <a:bodyPr/>
                    <a:lstStyle/>
                    <a:p>
                      <a:r>
                        <a:rPr lang="en-GB" sz="1000">
                          <a:solidFill>
                            <a:srgbClr val="1F4E79"/>
                          </a:solidFill>
                        </a:rPr>
                        <a:t>No pattern.</a:t>
                      </a:r>
                    </a:p>
                    <a:p>
                      <a:r>
                        <a:rPr lang="en-GB" sz="1000">
                          <a:solidFill>
                            <a:srgbClr val="1F4E79"/>
                          </a:solidFill>
                        </a:rPr>
                        <a:t>Some with broad impact some with narrow.</a:t>
                      </a:r>
                    </a:p>
                  </a:txBody>
                  <a:tcPr marL="68580" marR="68580" marT="34290" marB="34290"/>
                </a:tc>
                <a:tc>
                  <a:txBody>
                    <a:bodyPr/>
                    <a:lstStyle/>
                    <a:p>
                      <a:r>
                        <a:rPr lang="en-GB" sz="1000">
                          <a:solidFill>
                            <a:srgbClr val="1F4E79"/>
                          </a:solidFill>
                        </a:rPr>
                        <a:t>Not very detailed.</a:t>
                      </a:r>
                    </a:p>
                    <a:p>
                      <a:r>
                        <a:rPr lang="en-GB" sz="1000">
                          <a:solidFill>
                            <a:srgbClr val="1F4E79"/>
                          </a:solidFill>
                        </a:rPr>
                        <a:t>Typically more guidance than constraint.</a:t>
                      </a:r>
                    </a:p>
                  </a:txBody>
                  <a:tcPr marL="68580" marR="68580" marT="34290" marB="34290"/>
                </a:tc>
                <a:tc>
                  <a:txBody>
                    <a:bodyPr/>
                    <a:lstStyle/>
                    <a:p>
                      <a:r>
                        <a:rPr lang="en-GB" sz="1000">
                          <a:solidFill>
                            <a:srgbClr val="1F4E79"/>
                          </a:solidFill>
                        </a:rPr>
                        <a:t>Typically looking ahead for a 3 to 10-year period - current Architecture to Support Strategy tends to have a short timeframe.</a:t>
                      </a:r>
                    </a:p>
                  </a:txBody>
                  <a:tcPr marL="68580" marR="68580" marT="34290" marB="34290"/>
                </a:tc>
                <a:tc>
                  <a:txBody>
                    <a:bodyPr/>
                    <a:lstStyle/>
                    <a:p>
                      <a:r>
                        <a:rPr lang="en-GB" sz="1000">
                          <a:solidFill>
                            <a:srgbClr val="1F4E79"/>
                          </a:solidFill>
                        </a:rPr>
                        <a:t>Typically the need to update and keep this architecture current is highly variable.</a:t>
                      </a:r>
                    </a:p>
                  </a:txBody>
                  <a:tcPr marL="68580" marR="68580" marT="34290" marB="34290"/>
                </a:tc>
                <a:extLst>
                  <a:ext uri="{0D108BD9-81ED-4DB2-BD59-A6C34878D82A}">
                    <a16:rowId xmlns:a16="http://schemas.microsoft.com/office/drawing/2014/main" val="4252359985"/>
                  </a:ext>
                </a:extLst>
              </a:tr>
              <a:tr h="658686">
                <a:tc>
                  <a:txBody>
                    <a:bodyPr/>
                    <a:lstStyle/>
                    <a:p>
                      <a:r>
                        <a:rPr lang="en-GB" sz="1000">
                          <a:solidFill>
                            <a:srgbClr val="1F4E79"/>
                          </a:solidFill>
                        </a:rPr>
                        <a:t>Architecture to Support Portfolio</a:t>
                      </a:r>
                    </a:p>
                  </a:txBody>
                  <a:tcPr marL="68580" marR="68580" marT="34290" marB="34290"/>
                </a:tc>
                <a:tc>
                  <a:txBody>
                    <a:bodyPr/>
                    <a:lstStyle/>
                    <a:p>
                      <a:r>
                        <a:rPr lang="en-GB" sz="1000">
                          <a:solidFill>
                            <a:srgbClr val="1F4E79"/>
                          </a:solidFill>
                        </a:rPr>
                        <a:t>Will cover single subjects (the Portfolio).</a:t>
                      </a:r>
                    </a:p>
                  </a:txBody>
                  <a:tcPr marL="68580" marR="68580" marT="34290" marB="34290"/>
                </a:tc>
                <a:tc>
                  <a:txBody>
                    <a:bodyPr/>
                    <a:lstStyle/>
                    <a:p>
                      <a:r>
                        <a:rPr lang="en-GB" sz="1000">
                          <a:solidFill>
                            <a:srgbClr val="1F4E79"/>
                          </a:solidFill>
                        </a:rPr>
                        <a:t>Typically not very detailed.</a:t>
                      </a:r>
                    </a:p>
                  </a:txBody>
                  <a:tcPr marL="68580" marR="68580" marT="34290" marB="34290"/>
                </a:tc>
                <a:tc>
                  <a:txBody>
                    <a:bodyPr/>
                    <a:lstStyle/>
                    <a:p>
                      <a:r>
                        <a:rPr lang="en-GB" sz="1000">
                          <a:solidFill>
                            <a:srgbClr val="1F4E79"/>
                          </a:solidFill>
                        </a:rPr>
                        <a:t>Typically valid for 2 to 5-year period when Target. A portfolio without a view to the future is pointless.</a:t>
                      </a:r>
                    </a:p>
                  </a:txBody>
                  <a:tcPr marL="68580" marR="68580" marT="34290" marB="34290"/>
                </a:tc>
                <a:tc>
                  <a:txBody>
                    <a:bodyPr/>
                    <a:lstStyle/>
                    <a:p>
                      <a:r>
                        <a:rPr lang="en-GB" sz="1000">
                          <a:solidFill>
                            <a:srgbClr val="1F4E79"/>
                          </a:solidFill>
                        </a:rPr>
                        <a:t>Typically the need to update and keep this architecture current is highly variable.</a:t>
                      </a:r>
                    </a:p>
                  </a:txBody>
                  <a:tcPr marL="68580" marR="68580" marT="34290" marB="34290"/>
                </a:tc>
                <a:extLst>
                  <a:ext uri="{0D108BD9-81ED-4DB2-BD59-A6C34878D82A}">
                    <a16:rowId xmlns:a16="http://schemas.microsoft.com/office/drawing/2014/main" val="450923806"/>
                  </a:ext>
                </a:extLst>
              </a:tr>
              <a:tr h="886380">
                <a:tc>
                  <a:txBody>
                    <a:bodyPr/>
                    <a:lstStyle/>
                    <a:p>
                      <a:r>
                        <a:rPr lang="en-GB" sz="1000">
                          <a:solidFill>
                            <a:srgbClr val="1F4E79"/>
                          </a:solidFill>
                        </a:rPr>
                        <a:t>Architecture to Support Project</a:t>
                      </a:r>
                    </a:p>
                  </a:txBody>
                  <a:tcPr marL="68580" marR="68580" marT="34290" marB="34290"/>
                </a:tc>
                <a:tc>
                  <a:txBody>
                    <a:bodyPr/>
                    <a:lstStyle/>
                    <a:p>
                      <a:r>
                        <a:rPr lang="en-GB" sz="1000">
                          <a:solidFill>
                            <a:srgbClr val="1F4E79"/>
                          </a:solidFill>
                        </a:rPr>
                        <a:t>Narrow breadth, typically discrete Projects within a Portfolio.</a:t>
                      </a:r>
                    </a:p>
                  </a:txBody>
                  <a:tcPr marL="68580" marR="68580" marT="34290" marB="34290"/>
                </a:tc>
                <a:tc>
                  <a:txBody>
                    <a:bodyPr/>
                    <a:lstStyle/>
                    <a:p>
                      <a:r>
                        <a:rPr lang="en-GB" sz="1000">
                          <a:solidFill>
                            <a:srgbClr val="1F4E79"/>
                          </a:solidFill>
                        </a:rPr>
                        <a:t>Typically detailed.</a:t>
                      </a:r>
                    </a:p>
                    <a:p>
                      <a:r>
                        <a:rPr lang="en-GB" sz="1000">
                          <a:solidFill>
                            <a:srgbClr val="1F4E79"/>
                          </a:solidFill>
                        </a:rPr>
                        <a:t>Typically more constraint than guidance is developed.</a:t>
                      </a:r>
                    </a:p>
                  </a:txBody>
                  <a:tcPr marL="68580" marR="68580" marT="34290" marB="34290"/>
                </a:tc>
                <a:tc>
                  <a:txBody>
                    <a:bodyPr/>
                    <a:lstStyle/>
                    <a:p>
                      <a:r>
                        <a:rPr lang="en-GB" sz="1000">
                          <a:solidFill>
                            <a:srgbClr val="1F4E79"/>
                          </a:solidFill>
                        </a:rPr>
                        <a:t>Typically detailed.</a:t>
                      </a:r>
                    </a:p>
                    <a:p>
                      <a:r>
                        <a:rPr lang="en-GB" sz="1000">
                          <a:solidFill>
                            <a:srgbClr val="1F4E79"/>
                          </a:solidFill>
                        </a:rPr>
                        <a:t>Typically, more constraint than guidance is developed.</a:t>
                      </a:r>
                    </a:p>
                  </a:txBody>
                  <a:tcPr marL="68580" marR="68580" marT="34290" marB="34290"/>
                </a:tc>
                <a:tc>
                  <a:txBody>
                    <a:bodyPr/>
                    <a:lstStyle/>
                    <a:p>
                      <a:r>
                        <a:rPr lang="en-GB" sz="1000">
                          <a:solidFill>
                            <a:srgbClr val="1F4E79"/>
                          </a:solidFill>
                        </a:rPr>
                        <a:t>Typically will be retained in the EA Landscape for an extended period after transition from Target to Current.</a:t>
                      </a:r>
                    </a:p>
                  </a:txBody>
                  <a:tcPr marL="68580" marR="68580" marT="34290" marB="34290"/>
                </a:tc>
                <a:extLst>
                  <a:ext uri="{0D108BD9-81ED-4DB2-BD59-A6C34878D82A}">
                    <a16:rowId xmlns:a16="http://schemas.microsoft.com/office/drawing/2014/main" val="801680761"/>
                  </a:ext>
                </a:extLst>
              </a:tr>
              <a:tr h="886380">
                <a:tc>
                  <a:txBody>
                    <a:bodyPr/>
                    <a:lstStyle/>
                    <a:p>
                      <a:r>
                        <a:rPr lang="en-GB" sz="1000">
                          <a:solidFill>
                            <a:srgbClr val="1F4E79"/>
                          </a:solidFill>
                        </a:rPr>
                        <a:t>Architecture to Support Solution Delivery</a:t>
                      </a:r>
                    </a:p>
                  </a:txBody>
                  <a:tcPr marL="68580" marR="68580" marT="34290" marB="34290"/>
                </a:tc>
                <a:tc>
                  <a:txBody>
                    <a:bodyPr/>
                    <a:lstStyle/>
                    <a:p>
                      <a:r>
                        <a:rPr lang="en-GB" sz="1000">
                          <a:solidFill>
                            <a:srgbClr val="1F4E79"/>
                          </a:solidFill>
                        </a:rPr>
                        <a:t>Typically very narrow breadth.</a:t>
                      </a:r>
                    </a:p>
                  </a:txBody>
                  <a:tcPr marL="68580" marR="68580" marT="34290" marB="34290"/>
                </a:tc>
                <a:tc>
                  <a:txBody>
                    <a:bodyPr/>
                    <a:lstStyle/>
                    <a:p>
                      <a:r>
                        <a:rPr lang="en-GB" sz="1000">
                          <a:solidFill>
                            <a:srgbClr val="1F4E79"/>
                          </a:solidFill>
                        </a:rPr>
                        <a:t>Most detailed EA.</a:t>
                      </a:r>
                    </a:p>
                    <a:p>
                      <a:r>
                        <a:rPr lang="en-GB" sz="1000">
                          <a:solidFill>
                            <a:srgbClr val="1F4E79"/>
                          </a:solidFill>
                        </a:rPr>
                        <a:t>Will contain the most detailed constraint.</a:t>
                      </a:r>
                    </a:p>
                  </a:txBody>
                  <a:tcPr marL="68580" marR="68580" marT="34290" marB="34290"/>
                </a:tc>
                <a:tc>
                  <a:txBody>
                    <a:bodyPr/>
                    <a:lstStyle/>
                    <a:p>
                      <a:r>
                        <a:rPr lang="en-GB" sz="1000">
                          <a:solidFill>
                            <a:srgbClr val="1F4E79"/>
                          </a:solidFill>
                        </a:rPr>
                        <a:t>Typically valid as a Target for &lt;2 years. Will have very long-lived timeframes as current (post realization).</a:t>
                      </a:r>
                    </a:p>
                  </a:txBody>
                  <a:tcPr marL="68580" marR="68580" marT="34290" marB="34290"/>
                </a:tc>
                <a:tc>
                  <a:txBody>
                    <a:bodyPr/>
                    <a:lstStyle/>
                    <a:p>
                      <a:r>
                        <a:rPr lang="en-GB" sz="1000">
                          <a:solidFill>
                            <a:srgbClr val="1F4E79"/>
                          </a:solidFill>
                        </a:rPr>
                        <a:t>Typically will be retained in the EA Landscape for an extended period after transition from Target to Current.</a:t>
                      </a:r>
                    </a:p>
                  </a:txBody>
                  <a:tcPr marL="68580" marR="68580" marT="34290" marB="34290"/>
                </a:tc>
                <a:extLst>
                  <a:ext uri="{0D108BD9-81ED-4DB2-BD59-A6C34878D82A}">
                    <a16:rowId xmlns:a16="http://schemas.microsoft.com/office/drawing/2014/main" val="100235952"/>
                  </a:ext>
                </a:extLst>
              </a:tr>
            </a:tbl>
          </a:graphicData>
        </a:graphic>
      </p:graphicFrame>
      <p:sp>
        <p:nvSpPr>
          <p:cNvPr id="11" name="TextBox 10">
            <a:extLst>
              <a:ext uri="{FF2B5EF4-FFF2-40B4-BE49-F238E27FC236}">
                <a16:creationId xmlns:a16="http://schemas.microsoft.com/office/drawing/2014/main" id="{25651D62-35D9-4B15-99B4-831A4BB3A324}"/>
              </a:ext>
            </a:extLst>
          </p:cNvPr>
          <p:cNvSpPr txBox="1"/>
          <p:nvPr/>
        </p:nvSpPr>
        <p:spPr>
          <a:xfrm>
            <a:off x="318886" y="689345"/>
            <a:ext cx="7567341" cy="461665"/>
          </a:xfrm>
          <a:prstGeom prst="rect">
            <a:avLst/>
          </a:prstGeom>
          <a:noFill/>
        </p:spPr>
        <p:txBody>
          <a:bodyPr wrap="square">
            <a:spAutoFit/>
          </a:bodyPr>
          <a:lstStyle/>
          <a:p>
            <a:r>
              <a:rPr lang="en-GB" sz="1200">
                <a:solidFill>
                  <a:srgbClr val="2F528F"/>
                </a:solidFill>
              </a:rPr>
              <a:t>This table is intended to represent a scenario where a strategist uses the same concepts, methods, techniques, and frameworks to develop EA in order to develop a roadmap that supports the direction of an Enterprise.</a:t>
            </a:r>
          </a:p>
        </p:txBody>
      </p:sp>
      <p:pic>
        <p:nvPicPr>
          <p:cNvPr id="4" name="Picture 11">
            <a:extLst>
              <a:ext uri="{FF2B5EF4-FFF2-40B4-BE49-F238E27FC236}">
                <a16:creationId xmlns:a16="http://schemas.microsoft.com/office/drawing/2014/main" id="{04B61503-0497-8CAC-0DD1-CD2C269369AA}"/>
              </a:ext>
            </a:extLst>
          </p:cNvPr>
          <p:cNvPicPr>
            <a:picLocks noChangeAspect="1"/>
          </p:cNvPicPr>
          <p:nvPr/>
        </p:nvPicPr>
        <p:blipFill>
          <a:blip r:embed="rId3"/>
          <a:stretch>
            <a:fillRect/>
          </a:stretch>
        </p:blipFill>
        <p:spPr>
          <a:xfrm>
            <a:off x="8572500" y="375003"/>
            <a:ext cx="119812" cy="97200"/>
          </a:xfrm>
          <a:prstGeom prst="rect">
            <a:avLst/>
          </a:prstGeom>
        </p:spPr>
      </p:pic>
      <p:sp>
        <p:nvSpPr>
          <p:cNvPr id="5" name="TextBox 4">
            <a:extLst>
              <a:ext uri="{FF2B5EF4-FFF2-40B4-BE49-F238E27FC236}">
                <a16:creationId xmlns:a16="http://schemas.microsoft.com/office/drawing/2014/main" id="{80B614BF-1A55-A0BA-5832-917B064BE71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63101672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713DCA-3770-4F6E-AC36-69BE7AE7F81D}"/>
              </a:ext>
            </a:extLst>
          </p:cNvPr>
          <p:cNvSpPr>
            <a:spLocks noGrp="1"/>
          </p:cNvSpPr>
          <p:nvPr>
            <p:ph type="title"/>
          </p:nvPr>
        </p:nvSpPr>
        <p:spPr/>
        <p:txBody>
          <a:bodyPr>
            <a:noAutofit/>
          </a:bodyPr>
          <a:lstStyle/>
          <a:p>
            <a:r>
              <a:rPr lang="en-GB"/>
              <a:t>Phase F – Migration Planning – 01/03</a:t>
            </a:r>
          </a:p>
        </p:txBody>
      </p:sp>
      <p:sp>
        <p:nvSpPr>
          <p:cNvPr id="2" name="Footer Placeholder 1">
            <a:extLst>
              <a:ext uri="{FF2B5EF4-FFF2-40B4-BE49-F238E27FC236}">
                <a16:creationId xmlns:a16="http://schemas.microsoft.com/office/drawing/2014/main" id="{91CEE7DE-6964-4D0C-A81F-8D97DD22500B}"/>
              </a:ext>
            </a:extLst>
          </p:cNvPr>
          <p:cNvSpPr>
            <a:spLocks noGrp="1"/>
          </p:cNvSpPr>
          <p:nvPr>
            <p:ph type="ftr" sz="quarter"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white"/>
                </a:solidFill>
                <a:effectLst/>
                <a:uLnTx/>
                <a:uFillTx/>
                <a:latin typeface="Calibri" panose="020F0502020204030204" pitchFamily="34" charset="0"/>
                <a:ea typeface="Vollkorn" panose="00000500000000000000" pitchFamily="2" charset="0"/>
                <a:cs typeface="Calibri" panose="020F0502020204030204" pitchFamily="34" charset="0"/>
              </a:rPr>
              <a:t>33/37</a:t>
            </a:r>
          </a:p>
        </p:txBody>
      </p:sp>
      <p:sp>
        <p:nvSpPr>
          <p:cNvPr id="4" name="Ref">
            <a:extLst>
              <a:ext uri="{FF2B5EF4-FFF2-40B4-BE49-F238E27FC236}">
                <a16:creationId xmlns:a16="http://schemas.microsoft.com/office/drawing/2014/main" id="{9CF516D3-0403-46C7-886C-B447D60D237C}"/>
              </a:ext>
            </a:extLst>
          </p:cNvPr>
          <p:cNvSpPr txBox="1"/>
          <p:nvPr/>
        </p:nvSpPr>
        <p:spPr>
          <a:xfrm>
            <a:off x="1397000" y="4798583"/>
            <a:ext cx="6350000" cy="196208"/>
          </a:xfrm>
          <a:prstGeom prst="rect">
            <a:avLst/>
          </a:prstGeom>
          <a:noFill/>
        </p:spPr>
        <p:txBody>
          <a:bodyPr vert="horz"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75" b="0" i="0" u="none" strike="noStrike" kern="1200" cap="none" spc="0" normalizeH="0" baseline="0" noProof="0">
                <a:ln>
                  <a:noFill/>
                </a:ln>
                <a:solidFill>
                  <a:schemeClr val="bg1"/>
                </a:solidFill>
                <a:effectLst/>
                <a:uLnTx/>
                <a:uFillTx/>
                <a:latin typeface="Calibri" panose="020F0502020204030204" pitchFamily="34" charset="0"/>
                <a:ea typeface="+mn-ea"/>
                <a:cs typeface="+mn-cs"/>
              </a:rPr>
              <a:t> Architecture Development Method : Page 108 : §10.3.4</a:t>
            </a:r>
          </a:p>
        </p:txBody>
      </p:sp>
      <p:sp>
        <p:nvSpPr>
          <p:cNvPr id="6" name="TextBox 5">
            <a:extLst>
              <a:ext uri="{FF2B5EF4-FFF2-40B4-BE49-F238E27FC236}">
                <a16:creationId xmlns:a16="http://schemas.microsoft.com/office/drawing/2014/main" id="{1F4C7972-15C0-4ADB-B00A-4ABC379B6603}"/>
              </a:ext>
            </a:extLst>
          </p:cNvPr>
          <p:cNvSpPr txBox="1"/>
          <p:nvPr/>
        </p:nvSpPr>
        <p:spPr>
          <a:xfrm>
            <a:off x="790108" y="901211"/>
            <a:ext cx="6456913" cy="20108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002060"/>
                </a:solidFill>
                <a:effectLst/>
                <a:uLnTx/>
                <a:uFillTx/>
                <a:latin typeface="Calibri" panose="020F0502020204030204"/>
                <a:ea typeface="+mn-ea"/>
                <a:cs typeface="+mn-cs"/>
              </a:rPr>
              <a:t>Prioritize the Migration Projects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srgbClr val="002060"/>
                </a:solidFill>
                <a:effectLst/>
                <a:uLnTx/>
                <a:uFillTx/>
                <a:latin typeface="Calibri" panose="020F0502020204030204"/>
                <a:ea typeface="+mn-ea"/>
                <a:cs typeface="+mn-cs"/>
              </a:rPr>
              <a:t>Conduct a Cost/Benefit Assessment and Risk Validation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214313" marR="0" lvl="0" indent="-214313" algn="l" defTabSz="457200" rtl="0" eaLnBrk="1" fontAlgn="auto" latinLnBrk="0" hangingPunct="1">
              <a:lnSpc>
                <a:spcPct val="100000"/>
              </a:lnSpc>
              <a:spcBef>
                <a:spcPts val="45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dirty="0">
                <a:ln>
                  <a:noFill/>
                </a:ln>
                <a:solidFill>
                  <a:srgbClr val="002060"/>
                </a:solidFill>
                <a:effectLst/>
                <a:uLnTx/>
                <a:uFillTx/>
                <a:latin typeface="Calibri" panose="020F0502020204030204"/>
                <a:ea typeface="+mn-ea"/>
                <a:cs typeface="+mn-cs"/>
              </a:rPr>
              <a:t>Prioritize the projects by ascertaining their business value against the cost of delivery</a:t>
            </a:r>
          </a:p>
          <a:p>
            <a:pPr marL="214313" marR="0" lvl="0" indent="-214313" algn="l" defTabSz="457200" rtl="0" eaLnBrk="1" fontAlgn="auto" latinLnBrk="0" hangingPunct="1">
              <a:lnSpc>
                <a:spcPct val="100000"/>
              </a:lnSpc>
              <a:spcBef>
                <a:spcPts val="45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dirty="0">
                <a:ln>
                  <a:noFill/>
                </a:ln>
                <a:solidFill>
                  <a:srgbClr val="002060"/>
                </a:solidFill>
                <a:effectLst/>
                <a:uLnTx/>
                <a:uFillTx/>
                <a:latin typeface="Calibri" panose="020F0502020204030204"/>
                <a:ea typeface="+mn-ea"/>
                <a:cs typeface="+mn-cs"/>
              </a:rPr>
              <a:t>Review the risks</a:t>
            </a:r>
          </a:p>
          <a:p>
            <a:pPr marL="214313" marR="0" lvl="0" indent="-214313" algn="l" defTabSz="457200" rtl="0" eaLnBrk="1" fontAlgn="auto" latinLnBrk="0" hangingPunct="1">
              <a:lnSpc>
                <a:spcPct val="100000"/>
              </a:lnSpc>
              <a:spcBef>
                <a:spcPts val="45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dirty="0">
                <a:ln>
                  <a:noFill/>
                </a:ln>
                <a:solidFill>
                  <a:srgbClr val="002060"/>
                </a:solidFill>
                <a:effectLst/>
                <a:uLnTx/>
                <a:uFillTx/>
                <a:latin typeface="Calibri" panose="020F0502020204030204"/>
                <a:ea typeface="+mn-ea"/>
                <a:cs typeface="+mn-cs"/>
              </a:rPr>
              <a:t>Obtain stakeholders’ agreement on a prioritization of the projects</a:t>
            </a:r>
          </a:p>
          <a:p>
            <a:pPr marL="214313" marR="0" lvl="0" indent="-214313" algn="l" defTabSz="457200" rtl="0" eaLnBrk="1" fontAlgn="auto" latinLnBrk="0" hangingPunct="1">
              <a:lnSpc>
                <a:spcPct val="100000"/>
              </a:lnSpc>
              <a:spcBef>
                <a:spcPts val="45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dirty="0">
                <a:ln>
                  <a:noFill/>
                </a:ln>
                <a:solidFill>
                  <a:srgbClr val="002060"/>
                </a:solidFill>
                <a:effectLst/>
                <a:uLnTx/>
                <a:uFillTx/>
                <a:latin typeface="Calibri" panose="020F0502020204030204"/>
                <a:ea typeface="+mn-ea"/>
                <a:cs typeface="+mn-cs"/>
              </a:rPr>
              <a:t>Formally review the risk assessment</a:t>
            </a:r>
          </a:p>
        </p:txBody>
      </p:sp>
      <p:sp>
        <p:nvSpPr>
          <p:cNvPr id="3" name="TextBox 2">
            <a:extLst>
              <a:ext uri="{FF2B5EF4-FFF2-40B4-BE49-F238E27FC236}">
                <a16:creationId xmlns:a16="http://schemas.microsoft.com/office/drawing/2014/main" id="{E2738069-F0C7-966C-0C22-9DA215F47C0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50494694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5B319C-6750-491B-BE72-3A5A4B6AB5BA}"/>
              </a:ext>
            </a:extLst>
          </p:cNvPr>
          <p:cNvSpPr>
            <a:spLocks noGrp="1"/>
          </p:cNvSpPr>
          <p:nvPr>
            <p:ph type="title"/>
          </p:nvPr>
        </p:nvSpPr>
        <p:spPr/>
        <p:txBody>
          <a:bodyPr>
            <a:noAutofit/>
          </a:bodyPr>
          <a:lstStyle/>
          <a:p>
            <a:r>
              <a:rPr lang="en-GB"/>
              <a:t>Phase F – Migration Planning – 02/03</a:t>
            </a:r>
          </a:p>
        </p:txBody>
      </p:sp>
      <p:sp>
        <p:nvSpPr>
          <p:cNvPr id="2" name="Footer Placeholder 1">
            <a:extLst>
              <a:ext uri="{FF2B5EF4-FFF2-40B4-BE49-F238E27FC236}">
                <a16:creationId xmlns:a16="http://schemas.microsoft.com/office/drawing/2014/main" id="{B9412517-F892-4B4F-B7C2-A1F6650E6541}"/>
              </a:ext>
            </a:extLst>
          </p:cNvPr>
          <p:cNvSpPr>
            <a:spLocks noGrp="1"/>
          </p:cNvSpPr>
          <p:nvPr>
            <p:ph type="ftr" sz="quarter"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white"/>
                </a:solidFill>
                <a:effectLst/>
                <a:uLnTx/>
                <a:uFillTx/>
                <a:latin typeface="Calibri" panose="020F0502020204030204" pitchFamily="34" charset="0"/>
                <a:ea typeface="Vollkorn" panose="00000500000000000000" pitchFamily="2" charset="0"/>
                <a:cs typeface="Calibri" panose="020F0502020204030204" pitchFamily="34" charset="0"/>
              </a:rPr>
              <a:t>34/37</a:t>
            </a:r>
          </a:p>
        </p:txBody>
      </p:sp>
      <p:sp>
        <p:nvSpPr>
          <p:cNvPr id="4" name="Ref">
            <a:extLst>
              <a:ext uri="{FF2B5EF4-FFF2-40B4-BE49-F238E27FC236}">
                <a16:creationId xmlns:a16="http://schemas.microsoft.com/office/drawing/2014/main" id="{348AB758-9861-49B8-9843-BDED73648DC0}"/>
              </a:ext>
            </a:extLst>
          </p:cNvPr>
          <p:cNvSpPr txBox="1"/>
          <p:nvPr/>
        </p:nvSpPr>
        <p:spPr>
          <a:xfrm>
            <a:off x="1397000" y="4798583"/>
            <a:ext cx="6350000" cy="196208"/>
          </a:xfrm>
          <a:prstGeom prst="rect">
            <a:avLst/>
          </a:prstGeom>
          <a:noFill/>
        </p:spPr>
        <p:txBody>
          <a:bodyPr vert="horz"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75" b="0" i="0" u="none" strike="noStrike" kern="1200" cap="none" spc="0" normalizeH="0" baseline="0" noProof="0">
                <a:ln>
                  <a:noFill/>
                </a:ln>
                <a:solidFill>
                  <a:schemeClr val="bg1"/>
                </a:solidFill>
                <a:effectLst/>
                <a:uLnTx/>
                <a:uFillTx/>
                <a:latin typeface="Calibri" panose="020F0502020204030204" pitchFamily="34" charset="0"/>
                <a:ea typeface="+mn-ea"/>
                <a:cs typeface="+mn-cs"/>
              </a:rPr>
              <a:t> Architecture Development Method : Page 108 : §10.3.5</a:t>
            </a:r>
          </a:p>
        </p:txBody>
      </p:sp>
      <p:sp>
        <p:nvSpPr>
          <p:cNvPr id="6" name="TextBox 5">
            <a:extLst>
              <a:ext uri="{FF2B5EF4-FFF2-40B4-BE49-F238E27FC236}">
                <a16:creationId xmlns:a16="http://schemas.microsoft.com/office/drawing/2014/main" id="{07EDB226-0369-406C-B3DC-94C22B2F42EC}"/>
              </a:ext>
            </a:extLst>
          </p:cNvPr>
          <p:cNvSpPr txBox="1"/>
          <p:nvPr/>
        </p:nvSpPr>
        <p:spPr>
          <a:xfrm>
            <a:off x="801505" y="902897"/>
            <a:ext cx="6709660" cy="30008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rgbClr val="002060"/>
                </a:solidFill>
                <a:effectLst/>
                <a:uLnTx/>
                <a:uFillTx/>
                <a:latin typeface="Calibri" panose="020F0502020204030204"/>
                <a:ea typeface="+mn-ea"/>
                <a:cs typeface="+mn-cs"/>
              </a:rPr>
              <a:t>Confirm Architecture Roadmap and Update Architecture Definition Document</a:t>
            </a: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endParaRPr>
          </a:p>
          <a:p>
            <a:pPr marL="214313" marR="0" lvl="0" indent="-214313" algn="l" defTabSz="457200" rtl="0" eaLnBrk="1" fontAlgn="auto" latinLnBrk="0" hangingPunct="1">
              <a:lnSpc>
                <a:spcPct val="100000"/>
              </a:lnSpc>
              <a:spcBef>
                <a:spcPts val="30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Update the Architecture Roadmap including any Transition Architectures</a:t>
            </a:r>
          </a:p>
          <a:p>
            <a:pPr marL="214313" marR="0" lvl="0" indent="-214313" algn="l" defTabSz="457200" rtl="0" eaLnBrk="1" fontAlgn="auto" latinLnBrk="0" hangingPunct="1">
              <a:lnSpc>
                <a:spcPct val="100000"/>
              </a:lnSpc>
              <a:spcBef>
                <a:spcPts val="30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Assess what the time spans between Transition Architectures should be</a:t>
            </a:r>
          </a:p>
          <a:p>
            <a:pPr marL="214313" marR="0" lvl="0" indent="-214313" algn="l" defTabSz="457200" rtl="0" eaLnBrk="1" fontAlgn="auto" latinLnBrk="0" hangingPunct="1">
              <a:lnSpc>
                <a:spcPct val="100000"/>
              </a:lnSpc>
              <a:spcBef>
                <a:spcPts val="30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This will result in a revised Architecture Roadmap co-ordinating the concurrent instances of the Architectures</a:t>
            </a:r>
          </a:p>
          <a:p>
            <a:pPr marL="214313" marR="0" lvl="0" indent="-214313" algn="l" defTabSz="457200" rtl="0" eaLnBrk="1" fontAlgn="auto" latinLnBrk="0" hangingPunct="1">
              <a:lnSpc>
                <a:spcPct val="100000"/>
              </a:lnSpc>
              <a:spcBef>
                <a:spcPts val="30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Use a Transition Architecture State Evolution Table to show the proposed state of the Domain Architectures at various levels of detail</a:t>
            </a:r>
          </a:p>
          <a:p>
            <a:pPr marL="214313" marR="0" lvl="0" indent="-214313" algn="l" defTabSz="457200" rtl="0" eaLnBrk="1" fontAlgn="auto" latinLnBrk="0" hangingPunct="1">
              <a:lnSpc>
                <a:spcPct val="100000"/>
              </a:lnSpc>
              <a:spcBef>
                <a:spcPts val="30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Update the Architecture Definition Document</a:t>
            </a:r>
          </a:p>
        </p:txBody>
      </p:sp>
      <p:sp>
        <p:nvSpPr>
          <p:cNvPr id="3" name="TextBox 2">
            <a:extLst>
              <a:ext uri="{FF2B5EF4-FFF2-40B4-BE49-F238E27FC236}">
                <a16:creationId xmlns:a16="http://schemas.microsoft.com/office/drawing/2014/main" id="{737939AF-8692-AC1F-F15E-9165D5BE65C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38047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5A5322-709A-4DAF-8F86-2C7661622545}"/>
              </a:ext>
            </a:extLst>
          </p:cNvPr>
          <p:cNvPicPr>
            <a:picLocks noChangeAspect="1"/>
          </p:cNvPicPr>
          <p:nvPr/>
        </p:nvPicPr>
        <p:blipFill>
          <a:blip r:embed="rId3"/>
          <a:stretch>
            <a:fillRect/>
          </a:stretch>
        </p:blipFill>
        <p:spPr>
          <a:xfrm>
            <a:off x="2724764" y="579573"/>
            <a:ext cx="3794909" cy="2133699"/>
          </a:xfrm>
          <a:prstGeom prst="rect">
            <a:avLst/>
          </a:prstGeom>
        </p:spPr>
      </p:pic>
      <p:sp>
        <p:nvSpPr>
          <p:cNvPr id="5" name="Title 4">
            <a:extLst>
              <a:ext uri="{FF2B5EF4-FFF2-40B4-BE49-F238E27FC236}">
                <a16:creationId xmlns:a16="http://schemas.microsoft.com/office/drawing/2014/main" id="{2C4C030A-3272-450C-A98F-E26AC728717E}"/>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Alignment to Organizational Objectives – 05/06</a:t>
            </a:r>
          </a:p>
        </p:txBody>
      </p:sp>
      <p:sp>
        <p:nvSpPr>
          <p:cNvPr id="3" name="Footer Placeholder 2">
            <a:extLst>
              <a:ext uri="{FF2B5EF4-FFF2-40B4-BE49-F238E27FC236}">
                <a16:creationId xmlns:a16="http://schemas.microsoft.com/office/drawing/2014/main" id="{5BB73368-CF61-4F2C-93AF-5D1D1C0A1660}"/>
              </a:ext>
            </a:extLst>
          </p:cNvPr>
          <p:cNvSpPr>
            <a:spLocks noGrp="1"/>
          </p:cNvSpPr>
          <p:nvPr>
            <p:ph type="ftr" sz="quarter" idx="10"/>
          </p:nvPr>
        </p:nvSpPr>
        <p:spPr>
          <a:xfrm>
            <a:off x="6993807" y="4855409"/>
            <a:ext cx="688471" cy="273844"/>
          </a:xfrm>
        </p:spPr>
        <p:txBody>
          <a:bodyPr/>
          <a:lstStyle/>
          <a:p>
            <a:r>
              <a:rPr lang="en-GB"/>
              <a:t>19/24</a:t>
            </a:r>
          </a:p>
        </p:txBody>
      </p:sp>
      <p:sp>
        <p:nvSpPr>
          <p:cNvPr id="4" name="Ref">
            <a:extLst>
              <a:ext uri="{FF2B5EF4-FFF2-40B4-BE49-F238E27FC236}">
                <a16:creationId xmlns:a16="http://schemas.microsoft.com/office/drawing/2014/main" id="{9AEBA07B-81A5-4EED-817D-ADAB2E515512}"/>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Enabling Enterprise Agility : Page 22 : §4.5</a:t>
            </a:r>
          </a:p>
        </p:txBody>
      </p:sp>
      <p:graphicFrame>
        <p:nvGraphicFramePr>
          <p:cNvPr id="8" name="TextBox 5">
            <a:extLst>
              <a:ext uri="{FF2B5EF4-FFF2-40B4-BE49-F238E27FC236}">
                <a16:creationId xmlns:a16="http://schemas.microsoft.com/office/drawing/2014/main" id="{12409D54-8A56-F5F4-D7FF-5FC9A226AB8A}"/>
              </a:ext>
            </a:extLst>
          </p:cNvPr>
          <p:cNvGraphicFramePr/>
          <p:nvPr/>
        </p:nvGraphicFramePr>
        <p:xfrm>
          <a:off x="395350" y="2788392"/>
          <a:ext cx="8487215" cy="20082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9F837DDF-AACB-AF16-8252-85BA60F0D124}"/>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44068391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800F32-C6D1-4A6F-B182-B22CEA4A4612}"/>
              </a:ext>
            </a:extLst>
          </p:cNvPr>
          <p:cNvSpPr>
            <a:spLocks noGrp="1"/>
          </p:cNvSpPr>
          <p:nvPr>
            <p:ph type="title"/>
          </p:nvPr>
        </p:nvSpPr>
        <p:spPr/>
        <p:txBody>
          <a:bodyPr>
            <a:noAutofit/>
          </a:bodyPr>
          <a:lstStyle/>
          <a:p>
            <a:r>
              <a:rPr lang="en-GB"/>
              <a:t>Phase F – Migration Planning – 03/03</a:t>
            </a:r>
          </a:p>
        </p:txBody>
      </p:sp>
      <p:sp>
        <p:nvSpPr>
          <p:cNvPr id="2" name="Footer Placeholder 1">
            <a:extLst>
              <a:ext uri="{FF2B5EF4-FFF2-40B4-BE49-F238E27FC236}">
                <a16:creationId xmlns:a16="http://schemas.microsoft.com/office/drawing/2014/main" id="{90FC19EB-957A-40A2-A4BA-D4EDC6877CCE}"/>
              </a:ext>
            </a:extLst>
          </p:cNvPr>
          <p:cNvSpPr>
            <a:spLocks noGrp="1"/>
          </p:cNvSpPr>
          <p:nvPr>
            <p:ph type="ftr" sz="quarter"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white"/>
                </a:solidFill>
                <a:effectLst/>
                <a:uLnTx/>
                <a:uFillTx/>
                <a:latin typeface="Calibri" panose="020F0502020204030204" pitchFamily="34" charset="0"/>
                <a:ea typeface="Vollkorn" panose="00000500000000000000" pitchFamily="2" charset="0"/>
                <a:cs typeface="Calibri" panose="020F0502020204030204" pitchFamily="34" charset="0"/>
              </a:rPr>
              <a:t>35/37</a:t>
            </a:r>
          </a:p>
        </p:txBody>
      </p:sp>
      <p:sp>
        <p:nvSpPr>
          <p:cNvPr id="4" name="Ref">
            <a:extLst>
              <a:ext uri="{FF2B5EF4-FFF2-40B4-BE49-F238E27FC236}">
                <a16:creationId xmlns:a16="http://schemas.microsoft.com/office/drawing/2014/main" id="{D6816DF5-BCD7-4188-9208-6E91DF033B2D}"/>
              </a:ext>
            </a:extLst>
          </p:cNvPr>
          <p:cNvSpPr txBox="1"/>
          <p:nvPr/>
        </p:nvSpPr>
        <p:spPr>
          <a:xfrm>
            <a:off x="1397000" y="4798583"/>
            <a:ext cx="6350000" cy="196208"/>
          </a:xfrm>
          <a:prstGeom prst="rect">
            <a:avLst/>
          </a:prstGeom>
          <a:noFill/>
        </p:spPr>
        <p:txBody>
          <a:bodyPr vert="horz"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75" b="0" i="0" u="none" strike="noStrike" kern="1200" cap="none" spc="0" normalizeH="0" baseline="0" noProof="0">
                <a:ln>
                  <a:noFill/>
                </a:ln>
                <a:solidFill>
                  <a:schemeClr val="bg1"/>
                </a:solidFill>
                <a:effectLst/>
                <a:uLnTx/>
                <a:uFillTx/>
                <a:latin typeface="Calibri" panose="020F0502020204030204" pitchFamily="34" charset="0"/>
                <a:ea typeface="+mn-ea"/>
                <a:cs typeface="+mn-cs"/>
              </a:rPr>
              <a:t> Architecture Development Method : Page 109 : §10.4</a:t>
            </a:r>
          </a:p>
        </p:txBody>
      </p:sp>
      <p:sp>
        <p:nvSpPr>
          <p:cNvPr id="6" name="TextBox 5">
            <a:extLst>
              <a:ext uri="{FF2B5EF4-FFF2-40B4-BE49-F238E27FC236}">
                <a16:creationId xmlns:a16="http://schemas.microsoft.com/office/drawing/2014/main" id="{B9DD7EC5-4F22-461D-9CDD-6C750876369E}"/>
              </a:ext>
            </a:extLst>
          </p:cNvPr>
          <p:cNvSpPr txBox="1"/>
          <p:nvPr/>
        </p:nvSpPr>
        <p:spPr>
          <a:xfrm>
            <a:off x="798342" y="907039"/>
            <a:ext cx="7547316" cy="276998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rgbClr val="002060"/>
                </a:solidFill>
                <a:effectLst/>
                <a:uLnTx/>
                <a:uFillTx/>
                <a:latin typeface="Calibri" panose="020F0502020204030204"/>
                <a:ea typeface="+mn-ea"/>
                <a:cs typeface="+mn-cs"/>
              </a:rPr>
              <a:t>Outputs - more detailed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The outputs of Phase F may include, but are not restricted to: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endParaRP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Implementation and Migration Plan, Approved</a:t>
            </a: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Finalized Architecture Definition </a:t>
            </a: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Finalized Architecture Requirements Specification</a:t>
            </a: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Finalized Architecture Roadmap</a:t>
            </a: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Re-Usable ABBs</a:t>
            </a: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Requests for Architecture Work for a new iteration of the ADM cycle (if any)</a:t>
            </a: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Implementation Governance Model (if any)</a:t>
            </a:r>
          </a:p>
          <a:p>
            <a:pPr marL="214313" marR="0" lvl="0" indent="-214313"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350" b="0" i="0" u="none" strike="noStrike" kern="1200" cap="none" spc="0" normalizeH="0" baseline="0" noProof="0">
                <a:ln>
                  <a:noFill/>
                </a:ln>
                <a:solidFill>
                  <a:srgbClr val="002060"/>
                </a:solidFill>
                <a:effectLst/>
                <a:uLnTx/>
                <a:uFillTx/>
                <a:latin typeface="Calibri" panose="020F0502020204030204"/>
                <a:ea typeface="+mn-ea"/>
                <a:cs typeface="+mn-cs"/>
              </a:rPr>
              <a:t>Change Requests for the Architecture Capability arising from lessons learned</a:t>
            </a:r>
          </a:p>
        </p:txBody>
      </p:sp>
      <p:sp>
        <p:nvSpPr>
          <p:cNvPr id="3" name="TextBox 2">
            <a:extLst>
              <a:ext uri="{FF2B5EF4-FFF2-40B4-BE49-F238E27FC236}">
                <a16:creationId xmlns:a16="http://schemas.microsoft.com/office/drawing/2014/main" id="{1B9669CB-3EF4-6514-C8DD-7EF0C8E5F46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219716938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5E9C91DA-5C31-4B84-B415-0CE03E5C0DA6}"/>
              </a:ext>
            </a:extLst>
          </p:cNvPr>
          <p:cNvGraphicFramePr>
            <a:graphicFrameLocks noGrp="1"/>
          </p:cNvGraphicFramePr>
          <p:nvPr>
            <p:extLst>
              <p:ext uri="{D42A27DB-BD31-4B8C-83A1-F6EECF244321}">
                <p14:modId xmlns:p14="http://schemas.microsoft.com/office/powerpoint/2010/main" val="2866674254"/>
              </p:ext>
            </p:extLst>
          </p:nvPr>
        </p:nvGraphicFramePr>
        <p:xfrm>
          <a:off x="605790" y="1656536"/>
          <a:ext cx="8243569" cy="1989252"/>
        </p:xfrm>
        <a:graphic>
          <a:graphicData uri="http://schemas.openxmlformats.org/drawingml/2006/table">
            <a:tbl>
              <a:tblPr firstRow="1" firstCol="1" bandRow="1">
                <a:tableStyleId>{5940675A-B579-460E-94D1-54222C63F5DA}</a:tableStyleId>
              </a:tblPr>
              <a:tblGrid>
                <a:gridCol w="1975480">
                  <a:extLst>
                    <a:ext uri="{9D8B030D-6E8A-4147-A177-3AD203B41FA5}">
                      <a16:colId xmlns:a16="http://schemas.microsoft.com/office/drawing/2014/main" val="3148371059"/>
                    </a:ext>
                  </a:extLst>
                </a:gridCol>
                <a:gridCol w="2484425">
                  <a:extLst>
                    <a:ext uri="{9D8B030D-6E8A-4147-A177-3AD203B41FA5}">
                      <a16:colId xmlns:a16="http://schemas.microsoft.com/office/drawing/2014/main" val="1266627528"/>
                    </a:ext>
                  </a:extLst>
                </a:gridCol>
                <a:gridCol w="3783664">
                  <a:extLst>
                    <a:ext uri="{9D8B030D-6E8A-4147-A177-3AD203B41FA5}">
                      <a16:colId xmlns:a16="http://schemas.microsoft.com/office/drawing/2014/main" val="3068115060"/>
                    </a:ext>
                  </a:extLst>
                </a:gridCol>
              </a:tblGrid>
              <a:tr h="272148">
                <a:tc>
                  <a:txBody>
                    <a:bodyPr/>
                    <a:lstStyle/>
                    <a:p>
                      <a:pPr>
                        <a:lnSpc>
                          <a:spcPct val="107000"/>
                        </a:lnSpc>
                        <a:spcAft>
                          <a:spcPts val="800"/>
                        </a:spcAft>
                      </a:pPr>
                      <a:r>
                        <a:rPr lang="en-GB" sz="1400" b="1">
                          <a:effectLst/>
                        </a:rPr>
                        <a:t>Phase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400" b="1">
                          <a:effectLst/>
                        </a:rPr>
                        <a:t>Output &amp; Outcome</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400" b="1">
                          <a:effectLst/>
                        </a:rPr>
                        <a:t> Essential Knowledge</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extLst>
                  <a:ext uri="{0D108BD9-81ED-4DB2-BD59-A6C34878D82A}">
                    <a16:rowId xmlns:a16="http://schemas.microsoft.com/office/drawing/2014/main" val="2121727408"/>
                  </a:ext>
                </a:extLst>
              </a:tr>
              <a:tr h="1717104">
                <a:tc>
                  <a:txBody>
                    <a:bodyPr/>
                    <a:lstStyle/>
                    <a:p>
                      <a:pPr algn="l"/>
                      <a:r>
                        <a:rPr lang="en-GB" sz="1200" b="0" i="0" u="none" strike="noStrike" kern="1200" baseline="0">
                          <a:solidFill>
                            <a:schemeClr val="tx1"/>
                          </a:solidFill>
                          <a:latin typeface="Calibri" panose="020F0502020204030204" pitchFamily="34" charset="0"/>
                          <a:ea typeface="+mn-ea"/>
                          <a:cs typeface="+mn-cs"/>
                        </a:rPr>
                        <a:t>Phase G:</a:t>
                      </a:r>
                      <a:br>
                        <a:rPr lang="en-GB" sz="1200" b="0" i="0" u="none" strike="noStrike" kern="1200" baseline="0">
                          <a:solidFill>
                            <a:schemeClr val="tx1"/>
                          </a:solidFill>
                          <a:latin typeface="Calibri" panose="020F0502020204030204" pitchFamily="34" charset="0"/>
                          <a:ea typeface="+mn-ea"/>
                          <a:cs typeface="+mn-cs"/>
                        </a:rPr>
                      </a:br>
                      <a:r>
                        <a:rPr lang="en-GB" sz="1200" b="0" i="0" u="none" strike="noStrike" kern="1200" baseline="0">
                          <a:solidFill>
                            <a:schemeClr val="tx1"/>
                          </a:solidFill>
                          <a:latin typeface="Calibri" panose="020F0502020204030204" pitchFamily="34" charset="0"/>
                          <a:ea typeface="+mn-ea"/>
                          <a:cs typeface="+mn-cs"/>
                        </a:rPr>
                        <a:t>Implementation Governance </a:t>
                      </a:r>
                      <a:r>
                        <a:rPr lang="en-GB" sz="28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r>
                        <a:rPr lang="en-GB" sz="1200" b="0" i="0" u="none" strike="noStrike" kern="1200" baseline="0">
                          <a:solidFill>
                            <a:schemeClr val="tx1"/>
                          </a:solidFill>
                          <a:latin typeface="Calibri" panose="020F0502020204030204" pitchFamily="34" charset="0"/>
                          <a:ea typeface="+mn-ea"/>
                          <a:cs typeface="+mn-cs"/>
                        </a:rPr>
                        <a:t>Completion of the projects to implement the changes necessary to reach the adjusted target state. </a:t>
                      </a:r>
                      <a:r>
                        <a:rPr lang="en-GB" sz="28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Purpose and constraints on the implementation team.</a:t>
                      </a: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(Gap, Architecture Requirement Specification, Control)</a:t>
                      </a: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How stakeholder priority and preference adjust in</a:t>
                      </a: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response to success, value, effort, and risk of change.</a:t>
                      </a: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(Stakeholder Requirements)</a:t>
                      </a:r>
                    </a:p>
                  </a:txBody>
                  <a:tcPr marL="51435" marR="51435" marT="0" marB="0"/>
                </a:tc>
                <a:extLst>
                  <a:ext uri="{0D108BD9-81ED-4DB2-BD59-A6C34878D82A}">
                    <a16:rowId xmlns:a16="http://schemas.microsoft.com/office/drawing/2014/main" val="2204704601"/>
                  </a:ext>
                </a:extLst>
              </a:tr>
            </a:tbl>
          </a:graphicData>
        </a:graphic>
      </p:graphicFrame>
      <p:sp>
        <p:nvSpPr>
          <p:cNvPr id="5" name="Title 4">
            <a:extLst>
              <a:ext uri="{FF2B5EF4-FFF2-40B4-BE49-F238E27FC236}">
                <a16:creationId xmlns:a16="http://schemas.microsoft.com/office/drawing/2014/main" id="{A85A5491-F1A7-43B6-8789-24573A4EA284}"/>
              </a:ext>
            </a:extLst>
          </p:cNvPr>
          <p:cNvSpPr>
            <a:spLocks noGrp="1"/>
          </p:cNvSpPr>
          <p:nvPr>
            <p:ph type="title"/>
          </p:nvPr>
        </p:nvSpPr>
        <p:spPr/>
        <p:txBody>
          <a:bodyPr>
            <a:normAutofit fontScale="90000"/>
          </a:bodyPr>
          <a:lstStyle/>
          <a:p>
            <a:r>
              <a:rPr lang="en-GB"/>
              <a:t>Phase G – Implementation Governance – 01/18</a:t>
            </a:r>
          </a:p>
        </p:txBody>
      </p:sp>
      <p:sp>
        <p:nvSpPr>
          <p:cNvPr id="2" name="Footer Placeholder 1">
            <a:extLst>
              <a:ext uri="{FF2B5EF4-FFF2-40B4-BE49-F238E27FC236}">
                <a16:creationId xmlns:a16="http://schemas.microsoft.com/office/drawing/2014/main" id="{35CA9ED6-1105-4D5C-90E5-8A17BCCD32D6}"/>
              </a:ext>
            </a:extLst>
          </p:cNvPr>
          <p:cNvSpPr>
            <a:spLocks noGrp="1"/>
          </p:cNvSpPr>
          <p:nvPr>
            <p:ph type="ftr" sz="quarter" idx="10"/>
          </p:nvPr>
        </p:nvSpPr>
        <p:spPr/>
        <p:txBody>
          <a:bodyPr/>
          <a:lstStyle/>
          <a:p>
            <a:r>
              <a:rPr lang="en-GB"/>
              <a:t>4/34</a:t>
            </a:r>
          </a:p>
        </p:txBody>
      </p:sp>
      <p:sp>
        <p:nvSpPr>
          <p:cNvPr id="4" name="Ref">
            <a:extLst>
              <a:ext uri="{FF2B5EF4-FFF2-40B4-BE49-F238E27FC236}">
                <a16:creationId xmlns:a16="http://schemas.microsoft.com/office/drawing/2014/main" id="{576E62CB-1128-4304-8F5E-89744861805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§5.2.2</a:t>
            </a:r>
          </a:p>
        </p:txBody>
      </p:sp>
      <p:sp>
        <p:nvSpPr>
          <p:cNvPr id="8" name="TextBox 7">
            <a:extLst>
              <a:ext uri="{FF2B5EF4-FFF2-40B4-BE49-F238E27FC236}">
                <a16:creationId xmlns:a16="http://schemas.microsoft.com/office/drawing/2014/main" id="{82EA5CEF-80C8-436F-9FD6-D04C439544F8}"/>
              </a:ext>
            </a:extLst>
          </p:cNvPr>
          <p:cNvSpPr txBox="1"/>
          <p:nvPr/>
        </p:nvSpPr>
        <p:spPr>
          <a:xfrm>
            <a:off x="524510" y="663467"/>
            <a:ext cx="6110356" cy="738664"/>
          </a:xfrm>
          <a:prstGeom prst="rect">
            <a:avLst/>
          </a:prstGeom>
          <a:noFill/>
        </p:spPr>
        <p:txBody>
          <a:bodyPr wrap="square">
            <a:spAutoFit/>
          </a:bodyPr>
          <a:lstStyle/>
          <a:p>
            <a:r>
              <a:rPr lang="en-GB" sz="1500" b="1"/>
              <a:t>Key outputs and outcomes</a:t>
            </a:r>
            <a:br>
              <a:rPr lang="en-GB" sz="1500"/>
            </a:br>
            <a:endParaRPr lang="en-GB" sz="1500"/>
          </a:p>
          <a:p>
            <a:r>
              <a:rPr lang="en-GB" sz="1350"/>
              <a:t>For an exhaustive list, refer to the TOGAF Standard</a:t>
            </a:r>
          </a:p>
        </p:txBody>
      </p:sp>
      <p:pic>
        <p:nvPicPr>
          <p:cNvPr id="11" name="Picture 10">
            <a:extLst>
              <a:ext uri="{FF2B5EF4-FFF2-40B4-BE49-F238E27FC236}">
                <a16:creationId xmlns:a16="http://schemas.microsoft.com/office/drawing/2014/main" id="{E082F02B-4485-41F7-956E-5E20C62F2CF1}"/>
              </a:ext>
            </a:extLst>
          </p:cNvPr>
          <p:cNvPicPr>
            <a:picLocks noChangeAspect="1"/>
          </p:cNvPicPr>
          <p:nvPr/>
        </p:nvPicPr>
        <p:blipFill>
          <a:blip r:embed="rId3"/>
          <a:stretch>
            <a:fillRect/>
          </a:stretch>
        </p:blipFill>
        <p:spPr>
          <a:xfrm>
            <a:off x="8482023" y="273468"/>
            <a:ext cx="192871" cy="97200"/>
          </a:xfrm>
          <a:prstGeom prst="rect">
            <a:avLst/>
          </a:prstGeom>
        </p:spPr>
      </p:pic>
      <p:sp>
        <p:nvSpPr>
          <p:cNvPr id="3" name="TextBox 2">
            <a:extLst>
              <a:ext uri="{FF2B5EF4-FFF2-40B4-BE49-F238E27FC236}">
                <a16:creationId xmlns:a16="http://schemas.microsoft.com/office/drawing/2014/main" id="{3ADD75CE-79A3-634A-8FD0-7DBAD8F2961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
        <p:nvSpPr>
          <p:cNvPr id="6" name="TextBox 5">
            <a:extLst>
              <a:ext uri="{FF2B5EF4-FFF2-40B4-BE49-F238E27FC236}">
                <a16:creationId xmlns:a16="http://schemas.microsoft.com/office/drawing/2014/main" id="{1D070A23-766B-9982-EAE6-FC6E50FD6B67}"/>
              </a:ext>
            </a:extLst>
          </p:cNvPr>
          <p:cNvSpPr txBox="1"/>
          <p:nvPr/>
        </p:nvSpPr>
        <p:spPr>
          <a:xfrm>
            <a:off x="1092200" y="5454650"/>
            <a:ext cx="2720617" cy="261610"/>
          </a:xfrm>
          <a:prstGeom prst="rect">
            <a:avLst/>
          </a:prstGeom>
          <a:noFill/>
        </p:spPr>
        <p:txBody>
          <a:bodyPr wrap="none" rtlCol="0">
            <a:spAutoFit/>
          </a:bodyPr>
          <a:lstStyle/>
          <a:p>
            <a:pPr algn="l"/>
            <a:r>
              <a:rPr lang="en-GB" sz="1100" i="1">
                <a:solidFill>
                  <a:srgbClr val="FF0000"/>
                </a:solidFill>
              </a:rPr>
              <a:t>Slides moved from MOD 13 to correct place.</a:t>
            </a:r>
          </a:p>
        </p:txBody>
      </p:sp>
    </p:spTree>
    <p:extLst>
      <p:ext uri="{BB962C8B-B14F-4D97-AF65-F5344CB8AC3E}">
        <p14:creationId xmlns:p14="http://schemas.microsoft.com/office/powerpoint/2010/main" val="259032026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C2499-17BB-440A-85F0-D61FAE597E8B}"/>
              </a:ext>
            </a:extLst>
          </p:cNvPr>
          <p:cNvSpPr>
            <a:spLocks noGrp="1"/>
          </p:cNvSpPr>
          <p:nvPr>
            <p:ph type="title"/>
          </p:nvPr>
        </p:nvSpPr>
        <p:spPr/>
        <p:txBody>
          <a:bodyPr>
            <a:normAutofit fontScale="90000"/>
          </a:bodyPr>
          <a:lstStyle/>
          <a:p>
            <a:r>
              <a:rPr lang="en-GB"/>
              <a:t>Phase G – Implementation Governance – 02/18</a:t>
            </a:r>
          </a:p>
        </p:txBody>
      </p:sp>
      <p:sp>
        <p:nvSpPr>
          <p:cNvPr id="3" name="Footer Placeholder 2">
            <a:extLst>
              <a:ext uri="{FF2B5EF4-FFF2-40B4-BE49-F238E27FC236}">
                <a16:creationId xmlns:a16="http://schemas.microsoft.com/office/drawing/2014/main" id="{CE1C042E-45C1-4C3E-AA5C-20BEF249E0F5}"/>
              </a:ext>
            </a:extLst>
          </p:cNvPr>
          <p:cNvSpPr>
            <a:spLocks noGrp="1"/>
          </p:cNvSpPr>
          <p:nvPr>
            <p:ph type="ftr" sz="quarter" idx="10"/>
          </p:nvPr>
        </p:nvSpPr>
        <p:spPr/>
        <p:txBody>
          <a:bodyPr/>
          <a:lstStyle/>
          <a:p>
            <a:r>
              <a:rPr lang="en-GB"/>
              <a:t>5/34</a:t>
            </a:r>
          </a:p>
        </p:txBody>
      </p:sp>
      <p:sp>
        <p:nvSpPr>
          <p:cNvPr id="5" name="TextBox 4">
            <a:extLst>
              <a:ext uri="{FF2B5EF4-FFF2-40B4-BE49-F238E27FC236}">
                <a16:creationId xmlns:a16="http://schemas.microsoft.com/office/drawing/2014/main" id="{C353076B-1463-4CAA-83A1-A112ECAB06AF}"/>
              </a:ext>
            </a:extLst>
          </p:cNvPr>
          <p:cNvSpPr txBox="1"/>
          <p:nvPr/>
        </p:nvSpPr>
        <p:spPr>
          <a:xfrm>
            <a:off x="508807" y="1198297"/>
            <a:ext cx="4774222" cy="1373453"/>
          </a:xfrm>
          <a:prstGeom prst="rect">
            <a:avLst/>
          </a:prstGeom>
          <a:noFill/>
        </p:spPr>
        <p:txBody>
          <a:bodyPr wrap="square">
            <a:spAutoFit/>
          </a:bodyPr>
          <a:lstStyle/>
          <a:p>
            <a:pPr marL="214313" indent="-214313">
              <a:spcBef>
                <a:spcPts val="450"/>
              </a:spcBef>
              <a:buFont typeface="Courier New" panose="02070309020205020404" pitchFamily="49" charset="0"/>
              <a:buChar char="o"/>
            </a:pPr>
            <a:r>
              <a:rPr lang="en-GB" sz="1350"/>
              <a:t>Ensure compliance with the Target Architecture by implementation projects </a:t>
            </a:r>
          </a:p>
          <a:p>
            <a:pPr marL="214313" indent="-214313">
              <a:spcBef>
                <a:spcPts val="450"/>
              </a:spcBef>
              <a:buFont typeface="Courier New" panose="02070309020205020404" pitchFamily="49" charset="0"/>
              <a:buChar char="o"/>
            </a:pPr>
            <a:r>
              <a:rPr lang="en-GB" sz="1350"/>
              <a:t>Perform appropriate Architecture Governance functions for the solution and any implementation-driven architecture Change Requests </a:t>
            </a:r>
          </a:p>
        </p:txBody>
      </p:sp>
      <p:sp>
        <p:nvSpPr>
          <p:cNvPr id="7" name="TextBox 6">
            <a:extLst>
              <a:ext uri="{FF2B5EF4-FFF2-40B4-BE49-F238E27FC236}">
                <a16:creationId xmlns:a16="http://schemas.microsoft.com/office/drawing/2014/main" id="{522BA86B-6CD3-421C-9F1D-2291F61D8544}"/>
              </a:ext>
            </a:extLst>
          </p:cNvPr>
          <p:cNvSpPr txBox="1"/>
          <p:nvPr/>
        </p:nvSpPr>
        <p:spPr>
          <a:xfrm>
            <a:off x="508807" y="661108"/>
            <a:ext cx="4575516" cy="300083"/>
          </a:xfrm>
          <a:prstGeom prst="rect">
            <a:avLst/>
          </a:prstGeom>
          <a:noFill/>
        </p:spPr>
        <p:txBody>
          <a:bodyPr wrap="square">
            <a:spAutoFit/>
          </a:bodyPr>
          <a:lstStyle/>
          <a:p>
            <a:r>
              <a:rPr lang="en-GB" sz="1500" b="1"/>
              <a:t>Objectives</a:t>
            </a:r>
          </a:p>
        </p:txBody>
      </p:sp>
      <p:pic>
        <p:nvPicPr>
          <p:cNvPr id="8" name="Picture 7">
            <a:extLst>
              <a:ext uri="{FF2B5EF4-FFF2-40B4-BE49-F238E27FC236}">
                <a16:creationId xmlns:a16="http://schemas.microsoft.com/office/drawing/2014/main" id="{754464C2-C70B-499A-8122-3F545A93A4D1}"/>
              </a:ext>
            </a:extLst>
          </p:cNvPr>
          <p:cNvPicPr>
            <a:picLocks noChangeAspect="1"/>
          </p:cNvPicPr>
          <p:nvPr/>
        </p:nvPicPr>
        <p:blipFill>
          <a:blip r:embed="rId3"/>
          <a:stretch>
            <a:fillRect/>
          </a:stretch>
        </p:blipFill>
        <p:spPr>
          <a:xfrm>
            <a:off x="5328242" y="645514"/>
            <a:ext cx="3242645" cy="3973443"/>
          </a:xfrm>
          <a:prstGeom prst="rect">
            <a:avLst/>
          </a:prstGeom>
        </p:spPr>
      </p:pic>
      <p:pic>
        <p:nvPicPr>
          <p:cNvPr id="4" name="Picture 10">
            <a:extLst>
              <a:ext uri="{FF2B5EF4-FFF2-40B4-BE49-F238E27FC236}">
                <a16:creationId xmlns:a16="http://schemas.microsoft.com/office/drawing/2014/main" id="{A1C79AC0-081F-F720-6F8D-64CBE96B9D75}"/>
              </a:ext>
            </a:extLst>
          </p:cNvPr>
          <p:cNvPicPr>
            <a:picLocks noChangeAspect="1"/>
          </p:cNvPicPr>
          <p:nvPr/>
        </p:nvPicPr>
        <p:blipFill>
          <a:blip r:embed="rId4"/>
          <a:stretch>
            <a:fillRect/>
          </a:stretch>
        </p:blipFill>
        <p:spPr>
          <a:xfrm>
            <a:off x="8482350" y="279541"/>
            <a:ext cx="202069" cy="89553"/>
          </a:xfrm>
          <a:prstGeom prst="rect">
            <a:avLst/>
          </a:prstGeom>
        </p:spPr>
      </p:pic>
      <p:sp>
        <p:nvSpPr>
          <p:cNvPr id="6" name="TextBox 5">
            <a:extLst>
              <a:ext uri="{FF2B5EF4-FFF2-40B4-BE49-F238E27FC236}">
                <a16:creationId xmlns:a16="http://schemas.microsoft.com/office/drawing/2014/main" id="{717765AE-767C-91DD-B46A-77071DC81E4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68058543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5A5491-F1A7-43B6-8789-24573A4EA284}"/>
              </a:ext>
            </a:extLst>
          </p:cNvPr>
          <p:cNvSpPr>
            <a:spLocks noGrp="1"/>
          </p:cNvSpPr>
          <p:nvPr>
            <p:ph type="title"/>
          </p:nvPr>
        </p:nvSpPr>
        <p:spPr/>
        <p:txBody>
          <a:bodyPr>
            <a:normAutofit fontScale="90000"/>
          </a:bodyPr>
          <a:lstStyle/>
          <a:p>
            <a:r>
              <a:rPr lang="en-GB"/>
              <a:t>Phase G – Implementation Governance – 03/18</a:t>
            </a:r>
          </a:p>
        </p:txBody>
      </p:sp>
      <p:sp>
        <p:nvSpPr>
          <p:cNvPr id="3" name="Footer Placeholder 2">
            <a:extLst>
              <a:ext uri="{FF2B5EF4-FFF2-40B4-BE49-F238E27FC236}">
                <a16:creationId xmlns:a16="http://schemas.microsoft.com/office/drawing/2014/main" id="{C4C07438-24D3-4F57-8B64-71EF5AA11358}"/>
              </a:ext>
            </a:extLst>
          </p:cNvPr>
          <p:cNvSpPr>
            <a:spLocks noGrp="1"/>
          </p:cNvSpPr>
          <p:nvPr>
            <p:ph type="ftr" sz="quarter" idx="10"/>
          </p:nvPr>
        </p:nvSpPr>
        <p:spPr/>
        <p:txBody>
          <a:bodyPr/>
          <a:lstStyle/>
          <a:p>
            <a:r>
              <a:rPr lang="en-GB"/>
              <a:t>6/34</a:t>
            </a:r>
          </a:p>
        </p:txBody>
      </p:sp>
      <p:sp>
        <p:nvSpPr>
          <p:cNvPr id="8" name="TextBox 7">
            <a:extLst>
              <a:ext uri="{FF2B5EF4-FFF2-40B4-BE49-F238E27FC236}">
                <a16:creationId xmlns:a16="http://schemas.microsoft.com/office/drawing/2014/main" id="{BF9E5D6C-C09E-41FB-AEFA-22C6FF1537C0}"/>
              </a:ext>
            </a:extLst>
          </p:cNvPr>
          <p:cNvSpPr txBox="1"/>
          <p:nvPr/>
        </p:nvSpPr>
        <p:spPr>
          <a:xfrm>
            <a:off x="518029" y="1046791"/>
            <a:ext cx="3381609" cy="1882567"/>
          </a:xfrm>
          <a:prstGeom prst="rect">
            <a:avLst/>
          </a:prstGeom>
          <a:noFill/>
        </p:spPr>
        <p:txBody>
          <a:bodyPr wrap="square">
            <a:spAutoFit/>
          </a:bodyPr>
          <a:lstStyle/>
          <a:p>
            <a:pPr marL="214313" indent="-214313">
              <a:spcBef>
                <a:spcPts val="450"/>
              </a:spcBef>
              <a:buFont typeface="Courier New" panose="02070309020205020404" pitchFamily="49" charset="0"/>
              <a:buChar char="o"/>
            </a:pPr>
            <a:r>
              <a:rPr lang="en-GB" sz="1350"/>
              <a:t>Phase G relates the architecture to the implementation through the Architecture Contract</a:t>
            </a:r>
          </a:p>
          <a:p>
            <a:pPr marL="214313" indent="-214313">
              <a:spcBef>
                <a:spcPts val="450"/>
              </a:spcBef>
              <a:buFont typeface="Courier New" panose="02070309020205020404" pitchFamily="49" charset="0"/>
              <a:buChar char="o"/>
            </a:pPr>
            <a:r>
              <a:rPr lang="en-GB" sz="1350"/>
              <a:t>The information for successful management of the projects must be brought together</a:t>
            </a:r>
          </a:p>
          <a:p>
            <a:pPr marL="214313" indent="-214313">
              <a:spcBef>
                <a:spcPts val="450"/>
              </a:spcBef>
              <a:buFont typeface="Courier New" panose="02070309020205020404" pitchFamily="49" charset="0"/>
              <a:buChar char="o"/>
            </a:pPr>
            <a:r>
              <a:rPr lang="en-GB" sz="1350"/>
              <a:t>The development happens in parallel with Phase G </a:t>
            </a:r>
          </a:p>
        </p:txBody>
      </p:sp>
      <p:sp>
        <p:nvSpPr>
          <p:cNvPr id="10" name="TextBox 9">
            <a:extLst>
              <a:ext uri="{FF2B5EF4-FFF2-40B4-BE49-F238E27FC236}">
                <a16:creationId xmlns:a16="http://schemas.microsoft.com/office/drawing/2014/main" id="{FFF33002-63F6-4E04-B201-36F1BA0A17D5}"/>
              </a:ext>
            </a:extLst>
          </p:cNvPr>
          <p:cNvSpPr txBox="1"/>
          <p:nvPr/>
        </p:nvSpPr>
        <p:spPr>
          <a:xfrm>
            <a:off x="518029" y="670408"/>
            <a:ext cx="1243232" cy="300083"/>
          </a:xfrm>
          <a:prstGeom prst="rect">
            <a:avLst/>
          </a:prstGeom>
          <a:noFill/>
        </p:spPr>
        <p:txBody>
          <a:bodyPr wrap="square">
            <a:spAutoFit/>
          </a:bodyPr>
          <a:lstStyle/>
          <a:p>
            <a:r>
              <a:rPr lang="en-GB" sz="1500" b="1"/>
              <a:t>Approach</a:t>
            </a:r>
          </a:p>
        </p:txBody>
      </p:sp>
      <p:sp>
        <p:nvSpPr>
          <p:cNvPr id="28" name="Rectangle 27">
            <a:extLst>
              <a:ext uri="{FF2B5EF4-FFF2-40B4-BE49-F238E27FC236}">
                <a16:creationId xmlns:a16="http://schemas.microsoft.com/office/drawing/2014/main" id="{61A808F9-1B24-49B0-9A3F-920F59EE1393}"/>
              </a:ext>
            </a:extLst>
          </p:cNvPr>
          <p:cNvSpPr/>
          <p:nvPr/>
        </p:nvSpPr>
        <p:spPr>
          <a:xfrm rot="2854351">
            <a:off x="4969328" y="1660125"/>
            <a:ext cx="1151326" cy="1481144"/>
          </a:xfrm>
          <a:prstGeom prst="rect">
            <a:avLst/>
          </a:prstGeom>
          <a:gradFill flip="none" rotWithShape="1">
            <a:gsLst>
              <a:gs pos="0">
                <a:srgbClr val="F5A1E3"/>
              </a:gs>
              <a:gs pos="100000">
                <a:srgbClr val="FCE4F7"/>
              </a:gs>
            </a:gsLst>
            <a:path path="circle">
              <a:fillToRect l="100000" t="100000"/>
            </a:path>
            <a:tileRect r="-100000" b="-10000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7" name="Rectangle 26">
            <a:extLst>
              <a:ext uri="{FF2B5EF4-FFF2-40B4-BE49-F238E27FC236}">
                <a16:creationId xmlns:a16="http://schemas.microsoft.com/office/drawing/2014/main" id="{EED1D6FD-518E-4369-96ED-E97D4979BD80}"/>
              </a:ext>
            </a:extLst>
          </p:cNvPr>
          <p:cNvSpPr/>
          <p:nvPr/>
        </p:nvSpPr>
        <p:spPr>
          <a:xfrm rot="368725">
            <a:off x="6332047" y="1858697"/>
            <a:ext cx="1042747" cy="962444"/>
          </a:xfrm>
          <a:prstGeom prst="rect">
            <a:avLst/>
          </a:prstGeom>
          <a:gradFill flip="none" rotWithShape="1">
            <a:gsLst>
              <a:gs pos="0">
                <a:srgbClr val="F5A1E3"/>
              </a:gs>
              <a:gs pos="100000">
                <a:srgbClr val="FCE4F7"/>
              </a:gs>
            </a:gsLst>
            <a:path path="circle">
              <a:fillToRect l="100000" t="100000"/>
            </a:path>
            <a:tileRect r="-100000" b="-100000"/>
          </a:gra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Oval 14">
            <a:extLst>
              <a:ext uri="{FF2B5EF4-FFF2-40B4-BE49-F238E27FC236}">
                <a16:creationId xmlns:a16="http://schemas.microsoft.com/office/drawing/2014/main" id="{3CD99FD0-AC87-4F8C-82D4-0481B5F8E5DF}"/>
              </a:ext>
            </a:extLst>
          </p:cNvPr>
          <p:cNvSpPr/>
          <p:nvPr/>
        </p:nvSpPr>
        <p:spPr>
          <a:xfrm>
            <a:off x="7997729" y="1533701"/>
            <a:ext cx="949279" cy="762017"/>
          </a:xfrm>
          <a:prstGeom prst="ellipse">
            <a:avLst/>
          </a:prstGeom>
          <a:gradFill flip="none" rotWithShape="1">
            <a:gsLst>
              <a:gs pos="100000">
                <a:srgbClr val="F27ED9"/>
              </a:gs>
              <a:gs pos="3000">
                <a:schemeClr val="bg1"/>
              </a:gs>
            </a:gsLst>
            <a:lin ang="189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chemeClr val="tx2"/>
                </a:solidFill>
                <a:latin typeface="Calibri" panose="020F0502020204030204" pitchFamily="34" charset="0"/>
                <a:cs typeface="Calibri" panose="020F0502020204030204" pitchFamily="34" charset="0"/>
              </a:rPr>
              <a:t>F</a:t>
            </a:r>
            <a:br>
              <a:rPr lang="en-GB" sz="825">
                <a:solidFill>
                  <a:schemeClr val="tx2"/>
                </a:solidFill>
                <a:latin typeface="Calibri" panose="020F0502020204030204" pitchFamily="34" charset="0"/>
                <a:cs typeface="Calibri" panose="020F0502020204030204" pitchFamily="34" charset="0"/>
              </a:rPr>
            </a:br>
            <a:r>
              <a:rPr lang="en-GB" sz="825">
                <a:solidFill>
                  <a:schemeClr val="tx2"/>
                </a:solidFill>
                <a:latin typeface="Calibri" panose="020F0502020204030204" pitchFamily="34" charset="0"/>
                <a:cs typeface="Calibri" panose="020F0502020204030204" pitchFamily="34" charset="0"/>
              </a:rPr>
              <a:t>Migration Planning</a:t>
            </a:r>
          </a:p>
        </p:txBody>
      </p:sp>
      <p:sp>
        <p:nvSpPr>
          <p:cNvPr id="16" name="Oval 15">
            <a:extLst>
              <a:ext uri="{FF2B5EF4-FFF2-40B4-BE49-F238E27FC236}">
                <a16:creationId xmlns:a16="http://schemas.microsoft.com/office/drawing/2014/main" id="{193AC892-837E-4B83-BB95-310773A9504B}"/>
              </a:ext>
            </a:extLst>
          </p:cNvPr>
          <p:cNvSpPr/>
          <p:nvPr/>
        </p:nvSpPr>
        <p:spPr>
          <a:xfrm rot="16956942">
            <a:off x="5891506" y="894871"/>
            <a:ext cx="1292206" cy="1806892"/>
          </a:xfrm>
          <a:prstGeom prst="ellipse">
            <a:avLst/>
          </a:prstGeom>
          <a:gradFill flip="none" rotWithShape="1">
            <a:gsLst>
              <a:gs pos="100000">
                <a:srgbClr val="F49AE1"/>
              </a:gs>
              <a:gs pos="3000">
                <a:schemeClr val="bg1"/>
              </a:gs>
            </a:gsLst>
            <a:lin ang="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7" name="Oval 16">
            <a:extLst>
              <a:ext uri="{FF2B5EF4-FFF2-40B4-BE49-F238E27FC236}">
                <a16:creationId xmlns:a16="http://schemas.microsoft.com/office/drawing/2014/main" id="{CB4FD17B-A400-4D71-B20A-6D40DC150670}"/>
              </a:ext>
            </a:extLst>
          </p:cNvPr>
          <p:cNvSpPr/>
          <p:nvPr/>
        </p:nvSpPr>
        <p:spPr>
          <a:xfrm rot="16956942">
            <a:off x="4337845" y="1179663"/>
            <a:ext cx="949279" cy="762017"/>
          </a:xfrm>
          <a:prstGeom prst="ellipse">
            <a:avLst/>
          </a:prstGeom>
          <a:gradFill flip="none" rotWithShape="1">
            <a:gsLst>
              <a:gs pos="100000">
                <a:srgbClr val="FBE5D6"/>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EB1AF848-0CDF-4A90-BD6B-08E6FC07F357}"/>
              </a:ext>
            </a:extLst>
          </p:cNvPr>
          <p:cNvSpPr txBox="1"/>
          <p:nvPr/>
        </p:nvSpPr>
        <p:spPr>
          <a:xfrm>
            <a:off x="4325765" y="1261084"/>
            <a:ext cx="983182" cy="600036"/>
          </a:xfrm>
          <a:prstGeom prst="rect">
            <a:avLst/>
          </a:prstGeom>
          <a:noFill/>
        </p:spPr>
        <p:txBody>
          <a:bodyPr wrap="square" rtlCol="0">
            <a:spAutoFit/>
          </a:bodyPr>
          <a:lstStyle/>
          <a:p>
            <a:pPr algn="ctr"/>
            <a:r>
              <a:rPr lang="en-GB" sz="825">
                <a:latin typeface="Calibri" panose="020F0502020204030204" pitchFamily="34" charset="0"/>
                <a:cs typeface="Calibri" panose="020F0502020204030204" pitchFamily="34" charset="0"/>
              </a:rPr>
              <a:t>H</a:t>
            </a:r>
            <a:br>
              <a:rPr lang="en-GB" sz="825">
                <a:latin typeface="Calibri" panose="020F0502020204030204" pitchFamily="34" charset="0"/>
                <a:cs typeface="Calibri" panose="020F0502020204030204" pitchFamily="34" charset="0"/>
              </a:rPr>
            </a:br>
            <a:r>
              <a:rPr lang="en-GB" sz="825">
                <a:latin typeface="Calibri" panose="020F0502020204030204" pitchFamily="34" charset="0"/>
                <a:cs typeface="Calibri" panose="020F0502020204030204" pitchFamily="34" charset="0"/>
              </a:rPr>
              <a:t>Architecture Change Management</a:t>
            </a:r>
          </a:p>
        </p:txBody>
      </p:sp>
      <p:sp>
        <p:nvSpPr>
          <p:cNvPr id="19" name="TextBox 18">
            <a:extLst>
              <a:ext uri="{FF2B5EF4-FFF2-40B4-BE49-F238E27FC236}">
                <a16:creationId xmlns:a16="http://schemas.microsoft.com/office/drawing/2014/main" id="{5E4162E7-0C26-41C4-B6A1-59BB4CB0C4A8}"/>
              </a:ext>
            </a:extLst>
          </p:cNvPr>
          <p:cNvSpPr txBox="1"/>
          <p:nvPr/>
        </p:nvSpPr>
        <p:spPr>
          <a:xfrm rot="288639">
            <a:off x="5702726" y="1542763"/>
            <a:ext cx="1608266" cy="468028"/>
          </a:xfrm>
          <a:prstGeom prst="rect">
            <a:avLst/>
          </a:prstGeom>
          <a:noFill/>
        </p:spPr>
        <p:txBody>
          <a:bodyPr wrap="square">
            <a:spAutoFit/>
          </a:bodyPr>
          <a:lstStyle/>
          <a:p>
            <a:pPr algn="ctr"/>
            <a:r>
              <a:rPr lang="en-GB" sz="825">
                <a:latin typeface="Calibri" panose="020F0502020204030204" pitchFamily="34" charset="0"/>
                <a:cs typeface="Calibri" panose="020F0502020204030204" pitchFamily="34" charset="0"/>
              </a:rPr>
              <a:t>G</a:t>
            </a:r>
          </a:p>
          <a:p>
            <a:pPr algn="ctr"/>
            <a:r>
              <a:rPr lang="en-GB" sz="825">
                <a:latin typeface="Calibri" panose="020F0502020204030204" pitchFamily="34" charset="0"/>
                <a:cs typeface="Calibri" panose="020F0502020204030204" pitchFamily="34" charset="0"/>
              </a:rPr>
              <a:t>Implementation Governance</a:t>
            </a:r>
          </a:p>
        </p:txBody>
      </p:sp>
      <p:sp>
        <p:nvSpPr>
          <p:cNvPr id="2" name="Oval 1">
            <a:extLst>
              <a:ext uri="{FF2B5EF4-FFF2-40B4-BE49-F238E27FC236}">
                <a16:creationId xmlns:a16="http://schemas.microsoft.com/office/drawing/2014/main" id="{81E17E00-6A72-4FF2-BA57-38D576010F70}"/>
              </a:ext>
            </a:extLst>
          </p:cNvPr>
          <p:cNvSpPr/>
          <p:nvPr/>
        </p:nvSpPr>
        <p:spPr>
          <a:xfrm>
            <a:off x="4296553" y="2234591"/>
            <a:ext cx="3017519" cy="1196079"/>
          </a:xfrm>
          <a:prstGeom prst="ellipse">
            <a:avLst/>
          </a:prstGeom>
          <a:solidFill>
            <a:srgbClr val="FCE4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2" name="Picture 11">
            <a:extLst>
              <a:ext uri="{FF2B5EF4-FFF2-40B4-BE49-F238E27FC236}">
                <a16:creationId xmlns:a16="http://schemas.microsoft.com/office/drawing/2014/main" id="{1D46F741-5A84-48C0-AD7A-80BE11B772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2440" y="2234592"/>
            <a:ext cx="3031631" cy="1210184"/>
          </a:xfrm>
          <a:prstGeom prst="ellipse">
            <a:avLst/>
          </a:prstGeom>
          <a:ln w="28575">
            <a:solidFill>
              <a:srgbClr val="374E81"/>
            </a:solidFill>
          </a:ln>
        </p:spPr>
      </p:pic>
      <p:sp>
        <p:nvSpPr>
          <p:cNvPr id="4" name="TextBox 3">
            <a:extLst>
              <a:ext uri="{FF2B5EF4-FFF2-40B4-BE49-F238E27FC236}">
                <a16:creationId xmlns:a16="http://schemas.microsoft.com/office/drawing/2014/main" id="{468EB085-1023-9EE9-3551-0A29DB8E47DB}"/>
              </a:ext>
            </a:extLst>
          </p:cNvPr>
          <p:cNvSpPr txBox="1"/>
          <p:nvPr/>
        </p:nvSpPr>
        <p:spPr>
          <a:xfrm>
            <a:off x="5458856" y="3225467"/>
            <a:ext cx="1183337" cy="196208"/>
          </a:xfrm>
          <a:prstGeom prst="rect">
            <a:avLst/>
          </a:prstGeom>
          <a:noFill/>
        </p:spPr>
        <p:txBody>
          <a:bodyPr wrap="none" rtlCol="0">
            <a:prstTxWarp prst="textChevronInverted">
              <a:avLst/>
            </a:prstTxWarp>
            <a:spAutoFit/>
          </a:bodyPr>
          <a:lstStyle/>
          <a:p>
            <a:pPr algn="l"/>
            <a:r>
              <a:rPr lang="en-GB" sz="825">
                <a:solidFill>
                  <a:schemeClr val="bg1"/>
                </a:solidFill>
              </a:rPr>
              <a:t>Project execution</a:t>
            </a:r>
          </a:p>
        </p:txBody>
      </p:sp>
      <p:pic>
        <p:nvPicPr>
          <p:cNvPr id="6" name="Picture 10">
            <a:extLst>
              <a:ext uri="{FF2B5EF4-FFF2-40B4-BE49-F238E27FC236}">
                <a16:creationId xmlns:a16="http://schemas.microsoft.com/office/drawing/2014/main" id="{8B3C5B0C-4DC3-FF75-2F43-8F5C5F220ED8}"/>
              </a:ext>
            </a:extLst>
          </p:cNvPr>
          <p:cNvPicPr>
            <a:picLocks noChangeAspect="1"/>
          </p:cNvPicPr>
          <p:nvPr/>
        </p:nvPicPr>
        <p:blipFill>
          <a:blip r:embed="rId4"/>
          <a:stretch>
            <a:fillRect/>
          </a:stretch>
        </p:blipFill>
        <p:spPr>
          <a:xfrm>
            <a:off x="8491536" y="269188"/>
            <a:ext cx="177171" cy="97200"/>
          </a:xfrm>
          <a:prstGeom prst="rect">
            <a:avLst/>
          </a:prstGeom>
        </p:spPr>
      </p:pic>
      <p:sp>
        <p:nvSpPr>
          <p:cNvPr id="7" name="Arrow: Left 6">
            <a:extLst>
              <a:ext uri="{FF2B5EF4-FFF2-40B4-BE49-F238E27FC236}">
                <a16:creationId xmlns:a16="http://schemas.microsoft.com/office/drawing/2014/main" id="{236E544C-A900-D70A-4C45-DDD2BB529890}"/>
              </a:ext>
            </a:extLst>
          </p:cNvPr>
          <p:cNvSpPr/>
          <p:nvPr/>
        </p:nvSpPr>
        <p:spPr>
          <a:xfrm>
            <a:off x="5210689" y="1476150"/>
            <a:ext cx="475243" cy="5755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Left 8">
            <a:extLst>
              <a:ext uri="{FF2B5EF4-FFF2-40B4-BE49-F238E27FC236}">
                <a16:creationId xmlns:a16="http://schemas.microsoft.com/office/drawing/2014/main" id="{B793D468-7879-73E2-108E-BF38015D8A7D}"/>
              </a:ext>
            </a:extLst>
          </p:cNvPr>
          <p:cNvSpPr/>
          <p:nvPr/>
        </p:nvSpPr>
        <p:spPr>
          <a:xfrm rot="246728">
            <a:off x="7439063" y="1881175"/>
            <a:ext cx="561748" cy="6579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8BED98A-28B2-B9FF-797B-FFBAEF401DB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413773458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627224-7DF7-4018-A982-4268CA354788}"/>
              </a:ext>
            </a:extLst>
          </p:cNvPr>
          <p:cNvSpPr>
            <a:spLocks noGrp="1"/>
          </p:cNvSpPr>
          <p:nvPr>
            <p:ph type="title"/>
          </p:nvPr>
        </p:nvSpPr>
        <p:spPr/>
        <p:txBody>
          <a:bodyPr>
            <a:normAutofit fontScale="90000"/>
          </a:bodyPr>
          <a:lstStyle/>
          <a:p>
            <a:r>
              <a:rPr lang="en-GB"/>
              <a:t>Phase G – Implementation Governance – 04/18</a:t>
            </a:r>
          </a:p>
        </p:txBody>
      </p:sp>
      <p:sp>
        <p:nvSpPr>
          <p:cNvPr id="2" name="Footer Placeholder 1">
            <a:extLst>
              <a:ext uri="{FF2B5EF4-FFF2-40B4-BE49-F238E27FC236}">
                <a16:creationId xmlns:a16="http://schemas.microsoft.com/office/drawing/2014/main" id="{7D8499FA-CC9F-49B4-A8D3-808C3D7E7110}"/>
              </a:ext>
            </a:extLst>
          </p:cNvPr>
          <p:cNvSpPr>
            <a:spLocks noGrp="1"/>
          </p:cNvSpPr>
          <p:nvPr>
            <p:ph type="ftr" sz="quarter" idx="10"/>
          </p:nvPr>
        </p:nvSpPr>
        <p:spPr/>
        <p:txBody>
          <a:bodyPr/>
          <a:lstStyle/>
          <a:p>
            <a:r>
              <a:rPr lang="en-GB"/>
              <a:t>7/34</a:t>
            </a:r>
          </a:p>
        </p:txBody>
      </p:sp>
      <p:sp>
        <p:nvSpPr>
          <p:cNvPr id="4" name="Ref">
            <a:extLst>
              <a:ext uri="{FF2B5EF4-FFF2-40B4-BE49-F238E27FC236}">
                <a16:creationId xmlns:a16="http://schemas.microsoft.com/office/drawing/2014/main" id="{1F6C9524-749D-4E1B-B506-9C37ABEFDDD2}"/>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112 : §11.2</a:t>
            </a:r>
          </a:p>
        </p:txBody>
      </p:sp>
      <p:sp>
        <p:nvSpPr>
          <p:cNvPr id="6" name="TextBox 5">
            <a:extLst>
              <a:ext uri="{FF2B5EF4-FFF2-40B4-BE49-F238E27FC236}">
                <a16:creationId xmlns:a16="http://schemas.microsoft.com/office/drawing/2014/main" id="{B30B4B85-2C13-4CB4-81C4-361F9AD76154}"/>
              </a:ext>
            </a:extLst>
          </p:cNvPr>
          <p:cNvSpPr txBox="1"/>
          <p:nvPr/>
        </p:nvSpPr>
        <p:spPr>
          <a:xfrm>
            <a:off x="561014" y="653976"/>
            <a:ext cx="6092338" cy="1800493"/>
          </a:xfrm>
          <a:prstGeom prst="rect">
            <a:avLst/>
          </a:prstGeom>
          <a:noFill/>
        </p:spPr>
        <p:txBody>
          <a:bodyPr wrap="square">
            <a:spAutoFit/>
          </a:bodyPr>
          <a:lstStyle/>
          <a:p>
            <a:r>
              <a:rPr lang="en-GB" sz="1500" b="1"/>
              <a:t>Inputs</a:t>
            </a:r>
          </a:p>
          <a:p>
            <a:endParaRPr lang="en-GB" sz="1200"/>
          </a:p>
          <a:p>
            <a:r>
              <a:rPr lang="en-GB" sz="1200"/>
              <a:t>Reference Materials external to the Enterprise</a:t>
            </a:r>
          </a:p>
          <a:p>
            <a:pPr marL="214313" indent="-214313">
              <a:buFont typeface="Courier New" panose="02070309020205020404" pitchFamily="49" charset="0"/>
              <a:buChar char="o"/>
            </a:pPr>
            <a:r>
              <a:rPr lang="en-GB" sz="1200"/>
              <a:t>Architecture reference materials</a:t>
            </a:r>
          </a:p>
          <a:p>
            <a:r>
              <a:rPr lang="en-GB" sz="1200"/>
              <a:t> </a:t>
            </a:r>
          </a:p>
          <a:p>
            <a:r>
              <a:rPr lang="en-GB" sz="1200"/>
              <a:t>Non-Architectural Inputs</a:t>
            </a:r>
          </a:p>
          <a:p>
            <a:pPr marL="214313" indent="-214313">
              <a:buFont typeface="Courier New" panose="02070309020205020404" pitchFamily="49" charset="0"/>
              <a:buChar char="o"/>
            </a:pPr>
            <a:r>
              <a:rPr lang="en-GB" sz="1200"/>
              <a:t>Request for Architecture Work </a:t>
            </a:r>
          </a:p>
          <a:p>
            <a:pPr marL="214313" indent="-214313">
              <a:buFont typeface="Courier New" panose="02070309020205020404" pitchFamily="49" charset="0"/>
              <a:buChar char="o"/>
            </a:pPr>
            <a:r>
              <a:rPr lang="en-GB" sz="1200"/>
              <a:t>Capability Assessment </a:t>
            </a:r>
          </a:p>
          <a:p>
            <a:r>
              <a:rPr lang="en-GB" sz="1200"/>
              <a:t> </a:t>
            </a:r>
          </a:p>
        </p:txBody>
      </p:sp>
      <p:pic>
        <p:nvPicPr>
          <p:cNvPr id="8" name="Picture 10">
            <a:extLst>
              <a:ext uri="{FF2B5EF4-FFF2-40B4-BE49-F238E27FC236}">
                <a16:creationId xmlns:a16="http://schemas.microsoft.com/office/drawing/2014/main" id="{C09636EB-1226-AFA8-891D-2B4862A1659C}"/>
              </a:ext>
            </a:extLst>
          </p:cNvPr>
          <p:cNvPicPr>
            <a:picLocks noChangeAspect="1"/>
          </p:cNvPicPr>
          <p:nvPr/>
        </p:nvPicPr>
        <p:blipFill>
          <a:blip r:embed="rId3"/>
          <a:stretch>
            <a:fillRect/>
          </a:stretch>
        </p:blipFill>
        <p:spPr>
          <a:xfrm>
            <a:off x="8492250" y="268681"/>
            <a:ext cx="177881" cy="97200"/>
          </a:xfrm>
          <a:prstGeom prst="rect">
            <a:avLst/>
          </a:prstGeom>
        </p:spPr>
      </p:pic>
      <p:pic>
        <p:nvPicPr>
          <p:cNvPr id="10" name="Afbeelding 9">
            <a:extLst>
              <a:ext uri="{FF2B5EF4-FFF2-40B4-BE49-F238E27FC236}">
                <a16:creationId xmlns:a16="http://schemas.microsoft.com/office/drawing/2014/main" id="{A23F22E4-2E28-BD88-9147-8C6B10B0D43E}"/>
              </a:ext>
            </a:extLst>
          </p:cNvPr>
          <p:cNvPicPr>
            <a:picLocks noChangeAspect="1"/>
          </p:cNvPicPr>
          <p:nvPr/>
        </p:nvPicPr>
        <p:blipFill>
          <a:blip r:embed="rId4">
            <a:duotone>
              <a:schemeClr val="accent1">
                <a:shade val="45000"/>
                <a:satMod val="135000"/>
              </a:schemeClr>
              <a:prstClr val="white"/>
            </a:duotone>
          </a:blip>
          <a:stretch>
            <a:fillRect/>
          </a:stretch>
        </p:blipFill>
        <p:spPr>
          <a:xfrm>
            <a:off x="7734975" y="800624"/>
            <a:ext cx="1284208" cy="1284208"/>
          </a:xfrm>
          <a:prstGeom prst="rect">
            <a:avLst/>
          </a:prstGeom>
        </p:spPr>
      </p:pic>
      <p:sp>
        <p:nvSpPr>
          <p:cNvPr id="3" name="TextBox 2">
            <a:extLst>
              <a:ext uri="{FF2B5EF4-FFF2-40B4-BE49-F238E27FC236}">
                <a16:creationId xmlns:a16="http://schemas.microsoft.com/office/drawing/2014/main" id="{DD33D961-0612-21F8-582D-A103EE068C3A}"/>
              </a:ext>
            </a:extLst>
          </p:cNvPr>
          <p:cNvSpPr txBox="1"/>
          <p:nvPr/>
        </p:nvSpPr>
        <p:spPr>
          <a:xfrm>
            <a:off x="4236720" y="1075001"/>
            <a:ext cx="6092338" cy="2677656"/>
          </a:xfrm>
          <a:prstGeom prst="rect">
            <a:avLst/>
          </a:prstGeom>
          <a:noFill/>
        </p:spPr>
        <p:txBody>
          <a:bodyPr wrap="square">
            <a:spAutoFit/>
          </a:bodyPr>
          <a:lstStyle/>
          <a:p>
            <a:r>
              <a:rPr lang="en-GB" sz="1200" dirty="0"/>
              <a:t>Architectural Inputs</a:t>
            </a:r>
          </a:p>
          <a:p>
            <a:pPr marL="214313" indent="-214313">
              <a:buFont typeface="Courier New" panose="02070309020205020404" pitchFamily="49" charset="0"/>
              <a:buChar char="o"/>
            </a:pPr>
            <a:r>
              <a:rPr lang="en-GB" sz="1200" dirty="0"/>
              <a:t>Organizational Model for the Enterprise </a:t>
            </a:r>
          </a:p>
          <a:p>
            <a:pPr marL="214313" indent="-214313">
              <a:buFont typeface="Courier New" panose="02070309020205020404" pitchFamily="49" charset="0"/>
              <a:buChar char="o"/>
            </a:pPr>
            <a:r>
              <a:rPr lang="en-GB" sz="1200" dirty="0"/>
              <a:t>Tailored Architecture Framework </a:t>
            </a:r>
          </a:p>
          <a:p>
            <a:pPr marL="214313" indent="-214313">
              <a:buFont typeface="Courier New" panose="02070309020205020404" pitchFamily="49" charset="0"/>
              <a:buChar char="o"/>
            </a:pPr>
            <a:r>
              <a:rPr lang="en-GB" sz="1200" dirty="0"/>
              <a:t>Statement of Architecture Work</a:t>
            </a:r>
          </a:p>
          <a:p>
            <a:pPr marL="214313" indent="-214313">
              <a:buFont typeface="Courier New" panose="02070309020205020404" pitchFamily="49" charset="0"/>
              <a:buChar char="o"/>
            </a:pPr>
            <a:r>
              <a:rPr lang="en-GB" sz="1200" dirty="0"/>
              <a:t>Architecture Vision</a:t>
            </a:r>
          </a:p>
          <a:p>
            <a:pPr marL="214313" indent="-214313">
              <a:buFont typeface="Courier New" panose="02070309020205020404" pitchFamily="49" charset="0"/>
              <a:buChar char="o"/>
            </a:pPr>
            <a:r>
              <a:rPr lang="en-GB" sz="1200" dirty="0"/>
              <a:t>Architecture Repository </a:t>
            </a:r>
          </a:p>
          <a:p>
            <a:pPr marL="214313" indent="-214313">
              <a:buFont typeface="Courier New" panose="02070309020205020404" pitchFamily="49" charset="0"/>
              <a:buChar char="o"/>
            </a:pPr>
            <a:r>
              <a:rPr lang="en-GB" sz="1200" dirty="0"/>
              <a:t>Architecture Definition Document </a:t>
            </a:r>
          </a:p>
          <a:p>
            <a:pPr marL="214313" indent="-214313">
              <a:buFont typeface="Courier New" panose="02070309020205020404" pitchFamily="49" charset="0"/>
              <a:buChar char="o"/>
            </a:pPr>
            <a:r>
              <a:rPr lang="en-GB" sz="1200" dirty="0"/>
              <a:t>Architecture Requirements Specification</a:t>
            </a:r>
          </a:p>
          <a:p>
            <a:pPr marL="214313" indent="-214313">
              <a:buFont typeface="Courier New" panose="02070309020205020404" pitchFamily="49" charset="0"/>
              <a:buChar char="o"/>
            </a:pPr>
            <a:r>
              <a:rPr lang="en-GB" sz="1200" dirty="0"/>
              <a:t>Architecture Roadmap </a:t>
            </a:r>
          </a:p>
          <a:p>
            <a:pPr marL="214313" indent="-214313">
              <a:buFont typeface="Courier New" panose="02070309020205020404" pitchFamily="49" charset="0"/>
              <a:buChar char="o"/>
            </a:pPr>
            <a:r>
              <a:rPr lang="en-GB" sz="1200" dirty="0"/>
              <a:t>Architecture Governance Framework </a:t>
            </a:r>
          </a:p>
          <a:p>
            <a:pPr marL="214313" indent="-214313">
              <a:buFont typeface="Courier New" panose="02070309020205020404" pitchFamily="49" charset="0"/>
              <a:buChar char="o"/>
            </a:pPr>
            <a:r>
              <a:rPr lang="en-GB" sz="1200" dirty="0"/>
              <a:t>Implementation Governance Model </a:t>
            </a:r>
          </a:p>
          <a:p>
            <a:pPr marL="214313" indent="-214313">
              <a:buFont typeface="Courier New" panose="02070309020205020404" pitchFamily="49" charset="0"/>
              <a:buChar char="o"/>
            </a:pPr>
            <a:r>
              <a:rPr lang="en-GB" sz="1200" dirty="0"/>
              <a:t>Architecture Contract (standard)</a:t>
            </a:r>
          </a:p>
          <a:p>
            <a:pPr marL="214313" indent="-214313">
              <a:buFont typeface="Courier New" panose="02070309020205020404" pitchFamily="49" charset="0"/>
              <a:buChar char="o"/>
            </a:pPr>
            <a:r>
              <a:rPr lang="en-GB" sz="1200" dirty="0"/>
              <a:t>Request for Architecture Work identified during Phases E and F</a:t>
            </a:r>
          </a:p>
          <a:p>
            <a:pPr marL="214313" indent="-214313">
              <a:buFont typeface="Courier New" panose="02070309020205020404" pitchFamily="49" charset="0"/>
              <a:buChar char="o"/>
            </a:pPr>
            <a:r>
              <a:rPr lang="en-GB" sz="1200" dirty="0"/>
              <a:t>Implementation and Migration Plan</a:t>
            </a:r>
          </a:p>
        </p:txBody>
      </p:sp>
      <p:sp>
        <p:nvSpPr>
          <p:cNvPr id="7" name="TextBox 6">
            <a:extLst>
              <a:ext uri="{FF2B5EF4-FFF2-40B4-BE49-F238E27FC236}">
                <a16:creationId xmlns:a16="http://schemas.microsoft.com/office/drawing/2014/main" id="{292CCBE3-5DCB-344B-095E-43694AF0257D}"/>
              </a:ext>
            </a:extLst>
          </p:cNvPr>
          <p:cNvSpPr txBox="1"/>
          <p:nvPr/>
        </p:nvSpPr>
        <p:spPr>
          <a:xfrm>
            <a:off x="7921665" y="2143765"/>
            <a:ext cx="883575" cy="215444"/>
          </a:xfrm>
          <a:prstGeom prst="rect">
            <a:avLst/>
          </a:prstGeom>
          <a:noFill/>
        </p:spPr>
        <p:txBody>
          <a:bodyPr wrap="none" rtlCol="0">
            <a:spAutoFit/>
          </a:bodyPr>
          <a:lstStyle/>
          <a:p>
            <a:pPr algn="l"/>
            <a:r>
              <a:rPr lang="en-NL" sz="800">
                <a:solidFill>
                  <a:schemeClr val="bg2">
                    <a:lumMod val="75000"/>
                  </a:schemeClr>
                </a:solidFill>
              </a:rPr>
              <a:t>Illustration Input</a:t>
            </a:r>
          </a:p>
        </p:txBody>
      </p:sp>
      <p:sp>
        <p:nvSpPr>
          <p:cNvPr id="9" name="TextBox 8">
            <a:extLst>
              <a:ext uri="{FF2B5EF4-FFF2-40B4-BE49-F238E27FC236}">
                <a16:creationId xmlns:a16="http://schemas.microsoft.com/office/drawing/2014/main" id="{1FBD17E5-558C-17A9-39FE-9BAE060F667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333806733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04EF4-4332-4210-B8F4-29A14DEFE708}"/>
              </a:ext>
            </a:extLst>
          </p:cNvPr>
          <p:cNvSpPr>
            <a:spLocks noGrp="1"/>
          </p:cNvSpPr>
          <p:nvPr>
            <p:ph type="title"/>
          </p:nvPr>
        </p:nvSpPr>
        <p:spPr/>
        <p:txBody>
          <a:bodyPr>
            <a:normAutofit fontScale="90000"/>
          </a:bodyPr>
          <a:lstStyle/>
          <a:p>
            <a:r>
              <a:rPr lang="en-GB"/>
              <a:t>Phase G – Implementation Governance – 05/18</a:t>
            </a:r>
          </a:p>
        </p:txBody>
      </p:sp>
      <p:sp>
        <p:nvSpPr>
          <p:cNvPr id="3" name="Footer Placeholder 2">
            <a:extLst>
              <a:ext uri="{FF2B5EF4-FFF2-40B4-BE49-F238E27FC236}">
                <a16:creationId xmlns:a16="http://schemas.microsoft.com/office/drawing/2014/main" id="{C72B036A-43E4-415D-825D-FC0CC8F4B075}"/>
              </a:ext>
            </a:extLst>
          </p:cNvPr>
          <p:cNvSpPr>
            <a:spLocks noGrp="1"/>
          </p:cNvSpPr>
          <p:nvPr>
            <p:ph type="ftr" sz="quarter" idx="10"/>
          </p:nvPr>
        </p:nvSpPr>
        <p:spPr/>
        <p:txBody>
          <a:bodyPr/>
          <a:lstStyle/>
          <a:p>
            <a:r>
              <a:rPr lang="en-GB"/>
              <a:t>8/34</a:t>
            </a:r>
          </a:p>
        </p:txBody>
      </p:sp>
      <p:sp>
        <p:nvSpPr>
          <p:cNvPr id="11" name="TextBox 10">
            <a:extLst>
              <a:ext uri="{FF2B5EF4-FFF2-40B4-BE49-F238E27FC236}">
                <a16:creationId xmlns:a16="http://schemas.microsoft.com/office/drawing/2014/main" id="{B5A0D3AF-BC5F-472F-BD86-40E79E9579D8}"/>
              </a:ext>
            </a:extLst>
          </p:cNvPr>
          <p:cNvSpPr txBox="1"/>
          <p:nvPr/>
        </p:nvSpPr>
        <p:spPr>
          <a:xfrm>
            <a:off x="547788" y="582676"/>
            <a:ext cx="4575656" cy="3854902"/>
          </a:xfrm>
          <a:prstGeom prst="rect">
            <a:avLst/>
          </a:prstGeom>
          <a:noFill/>
        </p:spPr>
        <p:txBody>
          <a:bodyPr wrap="square">
            <a:spAutoFit/>
          </a:bodyPr>
          <a:lstStyle/>
          <a:p>
            <a:pPr>
              <a:tabLst>
                <a:tab pos="1682354" algn="l"/>
              </a:tabLst>
            </a:pPr>
            <a:r>
              <a:rPr lang="en-GB" sz="2100">
                <a:latin typeface="Calibri" panose="020F0502020204030204" pitchFamily="34" charset="0"/>
                <a:cs typeface="Calibri" panose="020F0502020204030204" pitchFamily="34" charset="0"/>
              </a:rPr>
              <a:t>Phase G</a:t>
            </a:r>
          </a:p>
          <a:p>
            <a:pPr>
              <a:tabLst>
                <a:tab pos="1682354" algn="l"/>
              </a:tabLst>
            </a:pPr>
            <a:r>
              <a:rPr lang="en-GB" sz="2100">
                <a:latin typeface="Calibri" panose="020F0502020204030204" pitchFamily="34" charset="0"/>
                <a:cs typeface="Calibri" panose="020F0502020204030204" pitchFamily="34" charset="0"/>
              </a:rPr>
              <a:t>Steps</a:t>
            </a:r>
          </a:p>
          <a:p>
            <a:pPr>
              <a:tabLst>
                <a:tab pos="1682354" algn="l"/>
              </a:tabLst>
            </a:pPr>
            <a:r>
              <a:rPr lang="en-GB" sz="2100">
                <a:latin typeface="Calibri" panose="020F0502020204030204" pitchFamily="34" charset="0"/>
                <a:cs typeface="Calibri" panose="020F0502020204030204" pitchFamily="34" charset="0"/>
              </a:rPr>
              <a:t>Classic View</a:t>
            </a:r>
          </a:p>
          <a:p>
            <a:pPr algn="l"/>
            <a:br>
              <a:rPr lang="en-GB" sz="1050">
                <a:latin typeface="Calibri" panose="020F0502020204030204" pitchFamily="34" charset="0"/>
                <a:cs typeface="Calibri" panose="020F0502020204030204" pitchFamily="34" charset="0"/>
              </a:rPr>
            </a:br>
            <a:br>
              <a:rPr lang="en-GB" sz="10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Associated with each step is a generic</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list of tasks.</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This will be adapted as fitting</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for each project.</a:t>
            </a:r>
          </a:p>
          <a:p>
            <a:pPr algn="l"/>
            <a:endParaRPr lang="en-GB" sz="1350">
              <a:latin typeface="Calibri" panose="020F0502020204030204" pitchFamily="34" charset="0"/>
              <a:cs typeface="Calibri" panose="020F0502020204030204" pitchFamily="34" charset="0"/>
            </a:endParaRPr>
          </a:p>
          <a:p>
            <a:pPr algn="l"/>
            <a:r>
              <a:rPr lang="en-GB" sz="1350">
                <a:latin typeface="Calibri" panose="020F0502020204030204" pitchFamily="34" charset="0"/>
                <a:cs typeface="Calibri" panose="020F0502020204030204" pitchFamily="34" charset="0"/>
              </a:rPr>
              <a:t>The order is not very Important.</a:t>
            </a:r>
          </a:p>
          <a:p>
            <a:pPr algn="l"/>
            <a:endParaRPr lang="en-GB" sz="1350">
              <a:latin typeface="Calibri" panose="020F0502020204030204" pitchFamily="34" charset="0"/>
              <a:cs typeface="Calibri" panose="020F0502020204030204" pitchFamily="34" charset="0"/>
            </a:endParaRPr>
          </a:p>
          <a:p>
            <a:pPr algn="l"/>
            <a:r>
              <a:rPr lang="en-GB" sz="1350">
                <a:latin typeface="Calibri" panose="020F0502020204030204" pitchFamily="34" charset="0"/>
                <a:cs typeface="Calibri" panose="020F0502020204030204" pitchFamily="34" charset="0"/>
              </a:rPr>
              <a:t>It is important that at the</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end of the phase there</a:t>
            </a:r>
          </a:p>
          <a:p>
            <a:pPr algn="l"/>
            <a:r>
              <a:rPr lang="en-GB" sz="1350">
                <a:latin typeface="Calibri" panose="020F0502020204030204" pitchFamily="34" charset="0"/>
                <a:cs typeface="Calibri" panose="020F0502020204030204" pitchFamily="34" charset="0"/>
              </a:rPr>
              <a:t>is a  </a:t>
            </a:r>
            <a:r>
              <a:rPr lang="en-GB" sz="1350">
                <a:latin typeface="Calibri" panose="020F0502020204030204" pitchFamily="34" charset="0"/>
                <a:cs typeface="Calibri" panose="020F0502020204030204" pitchFamily="34" charset="0"/>
                <a:sym typeface="Wingdings" panose="05000000000000000000" pitchFamily="2" charset="2"/>
              </a:rPr>
              <a:t></a:t>
            </a:r>
            <a:r>
              <a:rPr lang="en-GB" sz="1350">
                <a:latin typeface="Calibri" panose="020F0502020204030204" pitchFamily="34" charset="0"/>
                <a:cs typeface="Calibri" panose="020F0502020204030204" pitchFamily="34" charset="0"/>
              </a:rPr>
              <a:t> in every box </a:t>
            </a:r>
          </a:p>
          <a:p>
            <a:pPr algn="l"/>
            <a:r>
              <a:rPr lang="en-GB" sz="1350">
                <a:latin typeface="Calibri" panose="020F0502020204030204" pitchFamily="34" charset="0"/>
                <a:cs typeface="Calibri" panose="020F0502020204030204" pitchFamily="34" charset="0"/>
              </a:rPr>
              <a:t>[of the adapted list] </a:t>
            </a:r>
          </a:p>
          <a:p>
            <a:pPr algn="l"/>
            <a:r>
              <a:rPr lang="en-GB" sz="1350">
                <a:latin typeface="Calibri" panose="020F0502020204030204" pitchFamily="34" charset="0"/>
                <a:cs typeface="Calibri" panose="020F0502020204030204" pitchFamily="34" charset="0"/>
              </a:rPr>
              <a:t>or a reason why not!</a:t>
            </a:r>
            <a:endParaRPr lang="en-GB" sz="210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F8D55286-D08F-4BD6-BF43-28147E556C70}"/>
              </a:ext>
            </a:extLst>
          </p:cNvPr>
          <p:cNvPicPr>
            <a:picLocks noChangeAspect="1"/>
          </p:cNvPicPr>
          <p:nvPr/>
        </p:nvPicPr>
        <p:blipFill>
          <a:blip r:embed="rId3"/>
          <a:stretch>
            <a:fillRect/>
          </a:stretch>
        </p:blipFill>
        <p:spPr>
          <a:xfrm>
            <a:off x="3582499" y="2002102"/>
            <a:ext cx="4188711" cy="2019430"/>
          </a:xfrm>
          <a:prstGeom prst="rect">
            <a:avLst/>
          </a:prstGeom>
        </p:spPr>
      </p:pic>
      <p:pic>
        <p:nvPicPr>
          <p:cNvPr id="4" name="Picture 10">
            <a:extLst>
              <a:ext uri="{FF2B5EF4-FFF2-40B4-BE49-F238E27FC236}">
                <a16:creationId xmlns:a16="http://schemas.microsoft.com/office/drawing/2014/main" id="{019EAC3D-9430-CA9A-8E79-5D46BBCF4C71}"/>
              </a:ext>
            </a:extLst>
          </p:cNvPr>
          <p:cNvPicPr>
            <a:picLocks noChangeAspect="1"/>
          </p:cNvPicPr>
          <p:nvPr/>
        </p:nvPicPr>
        <p:blipFill>
          <a:blip r:embed="rId4"/>
          <a:stretch>
            <a:fillRect/>
          </a:stretch>
        </p:blipFill>
        <p:spPr>
          <a:xfrm>
            <a:off x="8491538" y="276518"/>
            <a:ext cx="183356" cy="97200"/>
          </a:xfrm>
          <a:prstGeom prst="rect">
            <a:avLst/>
          </a:prstGeom>
        </p:spPr>
      </p:pic>
      <p:pic>
        <p:nvPicPr>
          <p:cNvPr id="5" name="Picture 4">
            <a:extLst>
              <a:ext uri="{FF2B5EF4-FFF2-40B4-BE49-F238E27FC236}">
                <a16:creationId xmlns:a16="http://schemas.microsoft.com/office/drawing/2014/main" id="{AF65D956-DB8D-FC3F-0604-FD3DFFD813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7339" y="143975"/>
            <a:ext cx="265086" cy="265086"/>
          </a:xfrm>
          <a:prstGeom prst="rect">
            <a:avLst/>
          </a:prstGeom>
        </p:spPr>
      </p:pic>
      <p:sp>
        <p:nvSpPr>
          <p:cNvPr id="6" name="TextBox 1">
            <a:extLst>
              <a:ext uri="{FF2B5EF4-FFF2-40B4-BE49-F238E27FC236}">
                <a16:creationId xmlns:a16="http://schemas.microsoft.com/office/drawing/2014/main" id="{B1D53726-2537-E29E-D214-25C870B8C97D}"/>
              </a:ext>
            </a:extLst>
          </p:cNvPr>
          <p:cNvSpPr txBox="1"/>
          <p:nvPr/>
        </p:nvSpPr>
        <p:spPr>
          <a:xfrm>
            <a:off x="6400818" y="143323"/>
            <a:ext cx="880789"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a:solidFill>
                  <a:srgbClr val="66CCE5"/>
                </a:solidFill>
                <a:ea typeface="+mn-lt"/>
                <a:cs typeface="+mn-lt"/>
              </a:rPr>
              <a:t>Std. 9.2</a:t>
            </a:r>
          </a:p>
        </p:txBody>
      </p:sp>
      <p:sp>
        <p:nvSpPr>
          <p:cNvPr id="7" name="TextBox 6">
            <a:extLst>
              <a:ext uri="{FF2B5EF4-FFF2-40B4-BE49-F238E27FC236}">
                <a16:creationId xmlns:a16="http://schemas.microsoft.com/office/drawing/2014/main" id="{A32A0C2C-9F00-7A37-DFB0-4C6609EDF02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370681259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FFE0FF-572D-4B54-84D6-1A6E0C43E491}"/>
              </a:ext>
            </a:extLst>
          </p:cNvPr>
          <p:cNvSpPr>
            <a:spLocks noGrp="1"/>
          </p:cNvSpPr>
          <p:nvPr>
            <p:ph type="title"/>
          </p:nvPr>
        </p:nvSpPr>
        <p:spPr/>
        <p:txBody>
          <a:bodyPr>
            <a:normAutofit fontScale="90000"/>
          </a:bodyPr>
          <a:lstStyle/>
          <a:p>
            <a:r>
              <a:rPr lang="en-GB"/>
              <a:t>Phase G – Implementation Governance – 06/18</a:t>
            </a:r>
          </a:p>
        </p:txBody>
      </p:sp>
      <p:sp>
        <p:nvSpPr>
          <p:cNvPr id="2" name="Footer Placeholder 1">
            <a:extLst>
              <a:ext uri="{FF2B5EF4-FFF2-40B4-BE49-F238E27FC236}">
                <a16:creationId xmlns:a16="http://schemas.microsoft.com/office/drawing/2014/main" id="{EE06E524-F1D7-4A88-8754-CEF4B52483FC}"/>
              </a:ext>
            </a:extLst>
          </p:cNvPr>
          <p:cNvSpPr>
            <a:spLocks noGrp="1"/>
          </p:cNvSpPr>
          <p:nvPr>
            <p:ph type="ftr" sz="quarter" idx="10"/>
          </p:nvPr>
        </p:nvSpPr>
        <p:spPr/>
        <p:txBody>
          <a:bodyPr/>
          <a:lstStyle/>
          <a:p>
            <a:r>
              <a:rPr lang="en-GB"/>
              <a:t>9/34</a:t>
            </a:r>
          </a:p>
        </p:txBody>
      </p:sp>
      <p:sp>
        <p:nvSpPr>
          <p:cNvPr id="4" name="Ref">
            <a:extLst>
              <a:ext uri="{FF2B5EF4-FFF2-40B4-BE49-F238E27FC236}">
                <a16:creationId xmlns:a16="http://schemas.microsoft.com/office/drawing/2014/main" id="{9FAFC37D-7A08-40FD-BD37-90B53B4BF601}"/>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113 : §11.3</a:t>
            </a:r>
          </a:p>
        </p:txBody>
      </p:sp>
      <p:sp>
        <p:nvSpPr>
          <p:cNvPr id="3" name="TextBox 2">
            <a:extLst>
              <a:ext uri="{FF2B5EF4-FFF2-40B4-BE49-F238E27FC236}">
                <a16:creationId xmlns:a16="http://schemas.microsoft.com/office/drawing/2014/main" id="{5196DC51-58B2-4554-8B02-626A9D1576B6}"/>
              </a:ext>
            </a:extLst>
          </p:cNvPr>
          <p:cNvSpPr txBox="1"/>
          <p:nvPr/>
        </p:nvSpPr>
        <p:spPr>
          <a:xfrm>
            <a:off x="509626" y="650404"/>
            <a:ext cx="615746" cy="323165"/>
          </a:xfrm>
          <a:prstGeom prst="rect">
            <a:avLst/>
          </a:prstGeom>
          <a:noFill/>
        </p:spPr>
        <p:txBody>
          <a:bodyPr wrap="none" rtlCol="0">
            <a:spAutoFit/>
          </a:bodyPr>
          <a:lstStyle/>
          <a:p>
            <a:pPr algn="l"/>
            <a:r>
              <a:rPr lang="en-GB" sz="1500" b="1"/>
              <a:t>Steps</a:t>
            </a:r>
          </a:p>
        </p:txBody>
      </p:sp>
      <p:sp>
        <p:nvSpPr>
          <p:cNvPr id="9" name="TextBox 8">
            <a:extLst>
              <a:ext uri="{FF2B5EF4-FFF2-40B4-BE49-F238E27FC236}">
                <a16:creationId xmlns:a16="http://schemas.microsoft.com/office/drawing/2014/main" id="{0825853F-952E-4F53-AA39-EE4D895D4F23}"/>
              </a:ext>
            </a:extLst>
          </p:cNvPr>
          <p:cNvSpPr txBox="1"/>
          <p:nvPr/>
        </p:nvSpPr>
        <p:spPr>
          <a:xfrm>
            <a:off x="716891" y="1382299"/>
            <a:ext cx="4286706" cy="1438855"/>
          </a:xfrm>
          <a:prstGeom prst="rect">
            <a:avLst/>
          </a:prstGeom>
          <a:noFill/>
        </p:spPr>
        <p:txBody>
          <a:bodyPr wrap="square" lIns="91440" tIns="45720" rIns="91440" bIns="45720" anchor="t">
            <a:spAutoFit/>
          </a:bodyPr>
          <a:lstStyle/>
          <a:p>
            <a:pPr marL="257175" indent="-257175">
              <a:spcBef>
                <a:spcPts val="750"/>
              </a:spcBef>
              <a:buFont typeface="+mj-lt"/>
              <a:buAutoNum type="arabicPeriod"/>
            </a:pPr>
            <a:r>
              <a:rPr lang="en-GB" sz="1350"/>
              <a:t>Confirm scope and priorities for deployment with the development management</a:t>
            </a:r>
          </a:p>
          <a:p>
            <a:pPr marL="257175" indent="-257175">
              <a:spcBef>
                <a:spcPts val="750"/>
              </a:spcBef>
              <a:buFont typeface="+mj-lt"/>
              <a:buAutoNum type="arabicPeriod"/>
            </a:pPr>
            <a:r>
              <a:rPr lang="en-GB" sz="1350"/>
              <a:t>Identify deployment resources and skills</a:t>
            </a:r>
          </a:p>
          <a:p>
            <a:pPr marL="257175" indent="-257175">
              <a:spcBef>
                <a:spcPts val="750"/>
              </a:spcBef>
              <a:buFont typeface="+mj-lt"/>
              <a:buAutoNum type="arabicPeriod"/>
            </a:pPr>
            <a:r>
              <a:rPr lang="en-US" sz="1350"/>
              <a:t>Guide development of solutions deployment</a:t>
            </a:r>
          </a:p>
          <a:p>
            <a:pPr marL="257175" indent="-257175">
              <a:spcBef>
                <a:spcPts val="750"/>
              </a:spcBef>
              <a:buFont typeface="+mj-lt"/>
              <a:buAutoNum type="arabicPeriod"/>
            </a:pPr>
            <a:r>
              <a:rPr lang="en-US" sz="1350"/>
              <a:t>Perform EA compliance reviews</a:t>
            </a:r>
            <a:endParaRPr lang="en-US" sz="1350">
              <a:cs typeface="Calibri"/>
            </a:endParaRPr>
          </a:p>
        </p:txBody>
      </p:sp>
      <p:sp>
        <p:nvSpPr>
          <p:cNvPr id="11" name="TextBox 10">
            <a:extLst>
              <a:ext uri="{FF2B5EF4-FFF2-40B4-BE49-F238E27FC236}">
                <a16:creationId xmlns:a16="http://schemas.microsoft.com/office/drawing/2014/main" id="{5E4EAA5F-8342-43D5-A49D-1619B7754FA4}"/>
              </a:ext>
            </a:extLst>
          </p:cNvPr>
          <p:cNvSpPr txBox="1"/>
          <p:nvPr/>
        </p:nvSpPr>
        <p:spPr>
          <a:xfrm>
            <a:off x="716891" y="2860449"/>
            <a:ext cx="8054034" cy="610424"/>
          </a:xfrm>
          <a:prstGeom prst="rect">
            <a:avLst/>
          </a:prstGeom>
          <a:noFill/>
        </p:spPr>
        <p:txBody>
          <a:bodyPr wrap="square">
            <a:spAutoFit/>
          </a:bodyPr>
          <a:lstStyle/>
          <a:p>
            <a:pPr marL="257175" indent="-257175">
              <a:spcBef>
                <a:spcPts val="750"/>
              </a:spcBef>
              <a:buFont typeface="+mj-lt"/>
              <a:buAutoNum type="arabicPeriod" startAt="5"/>
            </a:pPr>
            <a:r>
              <a:rPr lang="en-US" sz="1350"/>
              <a:t>Implement business and IT operations</a:t>
            </a:r>
          </a:p>
          <a:p>
            <a:pPr marL="257175" indent="-257175">
              <a:spcBef>
                <a:spcPts val="750"/>
              </a:spcBef>
              <a:buFont typeface="+mj-lt"/>
              <a:buAutoNum type="arabicPeriod" startAt="5"/>
            </a:pPr>
            <a:r>
              <a:rPr lang="en-GB" sz="1350"/>
              <a:t>Perform post-implementation review, close the implementation</a:t>
            </a:r>
          </a:p>
        </p:txBody>
      </p:sp>
      <p:pic>
        <p:nvPicPr>
          <p:cNvPr id="8" name="Picture 10">
            <a:extLst>
              <a:ext uri="{FF2B5EF4-FFF2-40B4-BE49-F238E27FC236}">
                <a16:creationId xmlns:a16="http://schemas.microsoft.com/office/drawing/2014/main" id="{CB9F9ABF-3B73-951F-D0E6-750D654CB111}"/>
              </a:ext>
            </a:extLst>
          </p:cNvPr>
          <p:cNvPicPr>
            <a:picLocks noChangeAspect="1"/>
          </p:cNvPicPr>
          <p:nvPr/>
        </p:nvPicPr>
        <p:blipFill>
          <a:blip r:embed="rId3"/>
          <a:stretch>
            <a:fillRect/>
          </a:stretch>
        </p:blipFill>
        <p:spPr>
          <a:xfrm>
            <a:off x="8487488" y="268681"/>
            <a:ext cx="185025" cy="97200"/>
          </a:xfrm>
          <a:prstGeom prst="rect">
            <a:avLst/>
          </a:prstGeom>
        </p:spPr>
      </p:pic>
      <p:pic>
        <p:nvPicPr>
          <p:cNvPr id="13" name="Afbeelding 12">
            <a:extLst>
              <a:ext uri="{FF2B5EF4-FFF2-40B4-BE49-F238E27FC236}">
                <a16:creationId xmlns:a16="http://schemas.microsoft.com/office/drawing/2014/main" id="{240A5620-7261-658F-8428-A5C0783CFD71}"/>
              </a:ext>
            </a:extLst>
          </p:cNvPr>
          <p:cNvPicPr>
            <a:picLocks noChangeAspect="1"/>
          </p:cNvPicPr>
          <p:nvPr/>
        </p:nvPicPr>
        <p:blipFill>
          <a:blip r:embed="rId4">
            <a:duotone>
              <a:schemeClr val="accent1">
                <a:shade val="45000"/>
                <a:satMod val="135000"/>
              </a:schemeClr>
              <a:prstClr val="white"/>
            </a:duotone>
          </a:blip>
          <a:stretch>
            <a:fillRect/>
          </a:stretch>
        </p:blipFill>
        <p:spPr>
          <a:xfrm>
            <a:off x="7415509" y="811987"/>
            <a:ext cx="1011600" cy="1011600"/>
          </a:xfrm>
          <a:prstGeom prst="rect">
            <a:avLst/>
          </a:prstGeom>
        </p:spPr>
      </p:pic>
      <p:sp>
        <p:nvSpPr>
          <p:cNvPr id="7" name="TextBox 6">
            <a:extLst>
              <a:ext uri="{FF2B5EF4-FFF2-40B4-BE49-F238E27FC236}">
                <a16:creationId xmlns:a16="http://schemas.microsoft.com/office/drawing/2014/main" id="{8FE7343D-2FCC-E3DC-5F65-597FBA0B7802}"/>
              </a:ext>
            </a:extLst>
          </p:cNvPr>
          <p:cNvSpPr txBox="1"/>
          <p:nvPr/>
        </p:nvSpPr>
        <p:spPr>
          <a:xfrm>
            <a:off x="7481124" y="1956528"/>
            <a:ext cx="880369" cy="215444"/>
          </a:xfrm>
          <a:prstGeom prst="rect">
            <a:avLst/>
          </a:prstGeom>
          <a:noFill/>
        </p:spPr>
        <p:txBody>
          <a:bodyPr wrap="none" rtlCol="0">
            <a:spAutoFit/>
          </a:bodyPr>
          <a:lstStyle/>
          <a:p>
            <a:pPr algn="l"/>
            <a:r>
              <a:rPr lang="en-NL" sz="800">
                <a:solidFill>
                  <a:schemeClr val="bg2">
                    <a:lumMod val="75000"/>
                  </a:schemeClr>
                </a:solidFill>
              </a:rPr>
              <a:t>Illustration steps</a:t>
            </a:r>
          </a:p>
        </p:txBody>
      </p:sp>
      <p:sp>
        <p:nvSpPr>
          <p:cNvPr id="10" name="LSBox">
            <a:extLst>
              <a:ext uri="{FF2B5EF4-FFF2-40B4-BE49-F238E27FC236}">
                <a16:creationId xmlns:a16="http://schemas.microsoft.com/office/drawing/2014/main" id="{0B110D00-F55A-C0AB-5671-B4C5A38C4D3B}"/>
              </a:ext>
            </a:extLst>
          </p:cNvPr>
          <p:cNvSpPr txBox="1"/>
          <p:nvPr/>
        </p:nvSpPr>
        <p:spPr>
          <a:xfrm>
            <a:off x="6654779" y="20883"/>
            <a:ext cx="95571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Q-8.3,p26</a:t>
            </a:r>
          </a:p>
          <a:p>
            <a:pPr>
              <a:tabLst>
                <a:tab pos="1008460" algn="l"/>
              </a:tabLst>
            </a:pPr>
            <a:r>
              <a:rPr lang="en-GB" sz="1350">
                <a:latin typeface="Calibri" panose="020F0502020204030204" pitchFamily="34" charset="0"/>
                <a:cs typeface="Calibri" panose="020F0502020204030204" pitchFamily="34" charset="0"/>
              </a:rPr>
              <a:t>A-1.13,p19</a:t>
            </a:r>
          </a:p>
        </p:txBody>
      </p:sp>
      <p:sp>
        <p:nvSpPr>
          <p:cNvPr id="6" name="TextBox 5">
            <a:extLst>
              <a:ext uri="{FF2B5EF4-FFF2-40B4-BE49-F238E27FC236}">
                <a16:creationId xmlns:a16="http://schemas.microsoft.com/office/drawing/2014/main" id="{48F51E87-FFA5-1C7B-8A9C-085F5DAF754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282623890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998661-D70F-4E16-963A-734A975F98BE}"/>
              </a:ext>
            </a:extLst>
          </p:cNvPr>
          <p:cNvSpPr>
            <a:spLocks noGrp="1"/>
          </p:cNvSpPr>
          <p:nvPr>
            <p:ph type="title"/>
          </p:nvPr>
        </p:nvSpPr>
        <p:spPr/>
        <p:txBody>
          <a:bodyPr>
            <a:normAutofit fontScale="90000"/>
          </a:bodyPr>
          <a:lstStyle/>
          <a:p>
            <a:r>
              <a:rPr lang="en-GB"/>
              <a:t>Phase G – Implementation Governance – 08/18</a:t>
            </a:r>
          </a:p>
        </p:txBody>
      </p:sp>
      <p:sp>
        <p:nvSpPr>
          <p:cNvPr id="2" name="Footer Placeholder 1">
            <a:extLst>
              <a:ext uri="{FF2B5EF4-FFF2-40B4-BE49-F238E27FC236}">
                <a16:creationId xmlns:a16="http://schemas.microsoft.com/office/drawing/2014/main" id="{CC96415E-E5AB-4254-93CD-4A2120277065}"/>
              </a:ext>
            </a:extLst>
          </p:cNvPr>
          <p:cNvSpPr>
            <a:spLocks noGrp="1"/>
          </p:cNvSpPr>
          <p:nvPr>
            <p:ph type="ftr" sz="quarter" idx="10"/>
          </p:nvPr>
        </p:nvSpPr>
        <p:spPr/>
        <p:txBody>
          <a:bodyPr/>
          <a:lstStyle/>
          <a:p>
            <a:r>
              <a:rPr lang="en-GB"/>
              <a:t>11/34</a:t>
            </a:r>
          </a:p>
        </p:txBody>
      </p:sp>
      <p:sp>
        <p:nvSpPr>
          <p:cNvPr id="4" name="Ref">
            <a:extLst>
              <a:ext uri="{FF2B5EF4-FFF2-40B4-BE49-F238E27FC236}">
                <a16:creationId xmlns:a16="http://schemas.microsoft.com/office/drawing/2014/main" id="{137CEBD2-4124-4D8D-8075-D866B8E6B330}"/>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96 : §11.4</a:t>
            </a:r>
          </a:p>
        </p:txBody>
      </p:sp>
      <p:sp>
        <p:nvSpPr>
          <p:cNvPr id="9" name="TextBox 8">
            <a:extLst>
              <a:ext uri="{FF2B5EF4-FFF2-40B4-BE49-F238E27FC236}">
                <a16:creationId xmlns:a16="http://schemas.microsoft.com/office/drawing/2014/main" id="{7BFED67D-4082-4AF9-B4A1-544AA0CD519D}"/>
              </a:ext>
            </a:extLst>
          </p:cNvPr>
          <p:cNvSpPr txBox="1"/>
          <p:nvPr/>
        </p:nvSpPr>
        <p:spPr>
          <a:xfrm>
            <a:off x="187779" y="1211777"/>
            <a:ext cx="7143750" cy="2246769"/>
          </a:xfrm>
          <a:prstGeom prst="rect">
            <a:avLst/>
          </a:prstGeom>
          <a:noFill/>
        </p:spPr>
        <p:txBody>
          <a:bodyPr wrap="square">
            <a:spAutoFit/>
          </a:bodyPr>
          <a:lstStyle/>
          <a:p>
            <a:pPr marL="271463" indent="-271463">
              <a:buFont typeface="Courier New" panose="02070309020205020404" pitchFamily="49" charset="0"/>
              <a:buChar char="o"/>
            </a:pPr>
            <a:r>
              <a:rPr lang="en-GB" sz="1400" dirty="0"/>
              <a:t>Phase G provides a step for this activity where the EA provides guidance to the Implementation Project</a:t>
            </a:r>
          </a:p>
          <a:p>
            <a:pPr marL="271463" indent="-271463">
              <a:buFont typeface="Courier New" panose="02070309020205020404" pitchFamily="49" charset="0"/>
              <a:buChar char="o"/>
            </a:pPr>
            <a:r>
              <a:rPr lang="en-GB" sz="1400" dirty="0"/>
              <a:t>EAs focus on the scope of the Implementation Project, facilitating good decision-making</a:t>
            </a:r>
          </a:p>
          <a:p>
            <a:pPr marL="271463" indent="-271463">
              <a:buFont typeface="Courier New" panose="02070309020205020404" pitchFamily="49" charset="0"/>
              <a:buChar char="o"/>
            </a:pPr>
            <a:r>
              <a:rPr lang="en-GB" sz="1400" dirty="0"/>
              <a:t>EAs run constant micro-iterations exploring discrete statements of value through to the implementation</a:t>
            </a:r>
          </a:p>
          <a:p>
            <a:pPr marL="271463" indent="-271463">
              <a:buFont typeface="Courier New" panose="02070309020205020404" pitchFamily="49" charset="0"/>
              <a:buChar char="o"/>
            </a:pPr>
            <a:r>
              <a:rPr lang="en-GB" sz="1400" dirty="0"/>
              <a:t>EAs focus attention on the narrow set of concerns on the critical path to value realization</a:t>
            </a:r>
          </a:p>
          <a:p>
            <a:pPr marL="271463" indent="-271463">
              <a:buFont typeface="Courier New" panose="02070309020205020404" pitchFamily="49" charset="0"/>
              <a:buChar char="o"/>
            </a:pPr>
            <a:r>
              <a:rPr lang="en-GB" sz="1400" dirty="0"/>
              <a:t>When the organization jumps to Phase G, the EA will routinely need to act as the stakeholders’ agent</a:t>
            </a:r>
          </a:p>
          <a:p>
            <a:pPr marL="271463" indent="-271463">
              <a:buFont typeface="Courier New" panose="02070309020205020404" pitchFamily="49" charset="0"/>
              <a:buChar char="o"/>
            </a:pPr>
            <a:r>
              <a:rPr lang="en-GB" sz="1400" dirty="0"/>
              <a:t>EAs must be aware of the danger in acting as both the architect and the stakeholders’ agent </a:t>
            </a:r>
          </a:p>
          <a:p>
            <a:pPr marL="271463" indent="-271463">
              <a:buFont typeface="Courier New" panose="02070309020205020404" pitchFamily="49" charset="0"/>
              <a:buChar char="o"/>
            </a:pPr>
            <a:r>
              <a:rPr lang="en-GB" sz="1400" dirty="0"/>
              <a:t>Specialized reporting against the narrow set of concerns on the critical path to value</a:t>
            </a:r>
          </a:p>
        </p:txBody>
      </p:sp>
      <p:sp>
        <p:nvSpPr>
          <p:cNvPr id="11" name="TextBox 10">
            <a:extLst>
              <a:ext uri="{FF2B5EF4-FFF2-40B4-BE49-F238E27FC236}">
                <a16:creationId xmlns:a16="http://schemas.microsoft.com/office/drawing/2014/main" id="{058EBDC5-DBAB-4DB2-8688-3DD595F5C790}"/>
              </a:ext>
            </a:extLst>
          </p:cNvPr>
          <p:cNvSpPr txBox="1"/>
          <p:nvPr/>
        </p:nvSpPr>
        <p:spPr>
          <a:xfrm>
            <a:off x="187779" y="672203"/>
            <a:ext cx="5799125" cy="300083"/>
          </a:xfrm>
          <a:prstGeom prst="rect">
            <a:avLst/>
          </a:prstGeom>
          <a:noFill/>
        </p:spPr>
        <p:txBody>
          <a:bodyPr wrap="square">
            <a:spAutoFit/>
          </a:bodyPr>
          <a:lstStyle/>
          <a:p>
            <a:r>
              <a:rPr lang="en-GB" sz="1500" b="1"/>
              <a:t>Managing Innovation, Creativity, and Circumstance</a:t>
            </a:r>
          </a:p>
        </p:txBody>
      </p:sp>
      <p:pic>
        <p:nvPicPr>
          <p:cNvPr id="3" name="Picture 10">
            <a:extLst>
              <a:ext uri="{FF2B5EF4-FFF2-40B4-BE49-F238E27FC236}">
                <a16:creationId xmlns:a16="http://schemas.microsoft.com/office/drawing/2014/main" id="{DAF813EF-B7C8-804C-9315-5C47A8054F26}"/>
              </a:ext>
            </a:extLst>
          </p:cNvPr>
          <p:cNvPicPr>
            <a:picLocks noChangeAspect="1"/>
          </p:cNvPicPr>
          <p:nvPr/>
        </p:nvPicPr>
        <p:blipFill>
          <a:blip r:embed="rId3"/>
          <a:stretch>
            <a:fillRect/>
          </a:stretch>
        </p:blipFill>
        <p:spPr>
          <a:xfrm>
            <a:off x="8486775" y="271062"/>
            <a:ext cx="183356" cy="97200"/>
          </a:xfrm>
          <a:prstGeom prst="rect">
            <a:avLst/>
          </a:prstGeom>
        </p:spPr>
      </p:pic>
      <p:pic>
        <p:nvPicPr>
          <p:cNvPr id="6" name="Afbeelding 7">
            <a:extLst>
              <a:ext uri="{FF2B5EF4-FFF2-40B4-BE49-F238E27FC236}">
                <a16:creationId xmlns:a16="http://schemas.microsoft.com/office/drawing/2014/main" id="{CF193878-8F42-F023-5342-0AAF24C21B7C}"/>
              </a:ext>
            </a:extLst>
          </p:cNvPr>
          <p:cNvPicPr>
            <a:picLocks noChangeAspect="1"/>
          </p:cNvPicPr>
          <p:nvPr/>
        </p:nvPicPr>
        <p:blipFill>
          <a:blip r:embed="rId4">
            <a:duotone>
              <a:schemeClr val="accent5">
                <a:shade val="45000"/>
                <a:satMod val="135000"/>
              </a:schemeClr>
              <a:prstClr val="white"/>
            </a:duotone>
          </a:blip>
          <a:stretch>
            <a:fillRect/>
          </a:stretch>
        </p:blipFill>
        <p:spPr>
          <a:xfrm>
            <a:off x="7544893" y="1141679"/>
            <a:ext cx="935547" cy="935547"/>
          </a:xfrm>
          <a:prstGeom prst="rect">
            <a:avLst/>
          </a:prstGeom>
        </p:spPr>
      </p:pic>
      <p:sp>
        <p:nvSpPr>
          <p:cNvPr id="7" name="TextBox 6">
            <a:extLst>
              <a:ext uri="{FF2B5EF4-FFF2-40B4-BE49-F238E27FC236}">
                <a16:creationId xmlns:a16="http://schemas.microsoft.com/office/drawing/2014/main" id="{82380EA8-9C0D-571C-7351-075AA0CDCCDF}"/>
              </a:ext>
            </a:extLst>
          </p:cNvPr>
          <p:cNvSpPr txBox="1"/>
          <p:nvPr/>
        </p:nvSpPr>
        <p:spPr>
          <a:xfrm>
            <a:off x="7425573" y="2164532"/>
            <a:ext cx="1152880" cy="215444"/>
          </a:xfrm>
          <a:prstGeom prst="rect">
            <a:avLst/>
          </a:prstGeom>
          <a:noFill/>
        </p:spPr>
        <p:txBody>
          <a:bodyPr wrap="none" rtlCol="0">
            <a:spAutoFit/>
          </a:bodyPr>
          <a:lstStyle/>
          <a:p>
            <a:pPr algn="l"/>
            <a:r>
              <a:rPr lang="en-NL" sz="800">
                <a:solidFill>
                  <a:schemeClr val="bg2">
                    <a:lumMod val="75000"/>
                  </a:schemeClr>
                </a:solidFill>
              </a:rPr>
              <a:t>Illustration critical path</a:t>
            </a:r>
          </a:p>
        </p:txBody>
      </p:sp>
      <p:sp>
        <p:nvSpPr>
          <p:cNvPr id="8" name="TextBox 7">
            <a:extLst>
              <a:ext uri="{FF2B5EF4-FFF2-40B4-BE49-F238E27FC236}">
                <a16:creationId xmlns:a16="http://schemas.microsoft.com/office/drawing/2014/main" id="{5E3529DA-3E9A-902F-216E-1733BCDBD4F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216171275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10B4CE-BCBD-427C-9CAD-8EA613FA4128}"/>
              </a:ext>
            </a:extLst>
          </p:cNvPr>
          <p:cNvSpPr>
            <a:spLocks noGrp="1"/>
          </p:cNvSpPr>
          <p:nvPr>
            <p:ph type="title"/>
          </p:nvPr>
        </p:nvSpPr>
        <p:spPr/>
        <p:txBody>
          <a:bodyPr>
            <a:normAutofit fontScale="90000"/>
          </a:bodyPr>
          <a:lstStyle/>
          <a:p>
            <a:r>
              <a:rPr lang="en-GB"/>
              <a:t>Phase G – Implementation Governance – 09/18</a:t>
            </a:r>
          </a:p>
        </p:txBody>
      </p:sp>
      <p:sp>
        <p:nvSpPr>
          <p:cNvPr id="2" name="Footer Placeholder 1">
            <a:extLst>
              <a:ext uri="{FF2B5EF4-FFF2-40B4-BE49-F238E27FC236}">
                <a16:creationId xmlns:a16="http://schemas.microsoft.com/office/drawing/2014/main" id="{8132E142-17B5-4388-BE95-76D7A114EBDF}"/>
              </a:ext>
            </a:extLst>
          </p:cNvPr>
          <p:cNvSpPr>
            <a:spLocks noGrp="1"/>
          </p:cNvSpPr>
          <p:nvPr>
            <p:ph type="ftr" sz="quarter" idx="10"/>
          </p:nvPr>
        </p:nvSpPr>
        <p:spPr/>
        <p:txBody>
          <a:bodyPr/>
          <a:lstStyle/>
          <a:p>
            <a:r>
              <a:rPr lang="en-GB"/>
              <a:t>12/34</a:t>
            </a:r>
          </a:p>
        </p:txBody>
      </p:sp>
      <p:sp>
        <p:nvSpPr>
          <p:cNvPr id="4" name="Ref">
            <a:extLst>
              <a:ext uri="{FF2B5EF4-FFF2-40B4-BE49-F238E27FC236}">
                <a16:creationId xmlns:a16="http://schemas.microsoft.com/office/drawing/2014/main" id="{40892C26-3BF8-413C-B0C4-8469627C2FD2}"/>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109 : §15.1.2</a:t>
            </a:r>
          </a:p>
        </p:txBody>
      </p:sp>
      <p:sp>
        <p:nvSpPr>
          <p:cNvPr id="6" name="TextBox 5">
            <a:extLst>
              <a:ext uri="{FF2B5EF4-FFF2-40B4-BE49-F238E27FC236}">
                <a16:creationId xmlns:a16="http://schemas.microsoft.com/office/drawing/2014/main" id="{6B5E0E2C-691C-4564-B69D-AF68A6BD7938}"/>
              </a:ext>
            </a:extLst>
          </p:cNvPr>
          <p:cNvSpPr txBox="1"/>
          <p:nvPr/>
        </p:nvSpPr>
        <p:spPr>
          <a:xfrm>
            <a:off x="519157" y="648113"/>
            <a:ext cx="7998812" cy="3680495"/>
          </a:xfrm>
          <a:prstGeom prst="rect">
            <a:avLst/>
          </a:prstGeom>
          <a:noFill/>
        </p:spPr>
        <p:txBody>
          <a:bodyPr wrap="square">
            <a:spAutoFit/>
          </a:bodyPr>
          <a:lstStyle/>
          <a:p>
            <a:r>
              <a:rPr lang="en-GB" sz="1500" b="1" dirty="0"/>
              <a:t>Roles, Duties, and Decision Rights</a:t>
            </a:r>
          </a:p>
          <a:p>
            <a:endParaRPr lang="en-GB" sz="1350" b="1" dirty="0"/>
          </a:p>
          <a:p>
            <a:r>
              <a:rPr lang="en-GB" sz="1350" dirty="0"/>
              <a:t>The roles involved in the governance of developing and using architecture, with different accountability and decision rights, are:</a:t>
            </a:r>
            <a:br>
              <a:rPr lang="en-GB" sz="1350" dirty="0"/>
            </a:br>
            <a:endParaRPr lang="en-GB" sz="1350" dirty="0"/>
          </a:p>
          <a:p>
            <a:pPr marL="128588" indent="-128588">
              <a:spcBef>
                <a:spcPts val="450"/>
              </a:spcBef>
              <a:buFont typeface="Courier New" panose="02070309020205020404" pitchFamily="49" charset="0"/>
              <a:buChar char="o"/>
              <a:tabLst>
                <a:tab pos="1792288" algn="l"/>
              </a:tabLst>
            </a:pPr>
            <a:r>
              <a:rPr lang="en-GB" sz="1350" b="1" dirty="0"/>
              <a:t>Stakeholder</a:t>
            </a:r>
            <a:r>
              <a:rPr lang="en-GB" sz="1350" dirty="0"/>
              <a:t>:	owner of the architecture.</a:t>
            </a:r>
          </a:p>
          <a:p>
            <a:pPr marL="128588" indent="-128588">
              <a:spcBef>
                <a:spcPts val="450"/>
              </a:spcBef>
              <a:buFont typeface="Courier New" panose="02070309020205020404" pitchFamily="49" charset="0"/>
              <a:buChar char="o"/>
              <a:tabLst>
                <a:tab pos="1792288" algn="l"/>
              </a:tabLst>
            </a:pPr>
            <a:r>
              <a:rPr lang="en-GB" sz="1350" b="1" dirty="0"/>
              <a:t>Stakeholder Agent</a:t>
            </a:r>
            <a:r>
              <a:rPr lang="en-GB" sz="1350" dirty="0"/>
              <a:t>:	representative of the stakeholder.</a:t>
            </a:r>
          </a:p>
          <a:p>
            <a:pPr marL="128588" indent="-128588">
              <a:spcBef>
                <a:spcPts val="450"/>
              </a:spcBef>
              <a:buFont typeface="Courier New" panose="02070309020205020404" pitchFamily="49" charset="0"/>
              <a:buChar char="o"/>
              <a:tabLst>
                <a:tab pos="1792288" algn="l"/>
              </a:tabLst>
            </a:pPr>
            <a:r>
              <a:rPr lang="en-GB" sz="1350" b="1" dirty="0"/>
              <a:t>Subject Matter Expert</a:t>
            </a:r>
            <a:r>
              <a:rPr lang="en-GB" sz="1350" dirty="0"/>
              <a:t>:	possesses specialized knowledge about the enterprise or the operating environment.</a:t>
            </a:r>
          </a:p>
          <a:p>
            <a:pPr marL="128588" indent="-128588">
              <a:spcBef>
                <a:spcPts val="450"/>
              </a:spcBef>
              <a:buFont typeface="Courier New" panose="02070309020205020404" pitchFamily="49" charset="0"/>
              <a:buChar char="o"/>
              <a:tabLst>
                <a:tab pos="1792288" algn="l"/>
              </a:tabLst>
            </a:pPr>
            <a:r>
              <a:rPr lang="en-GB" sz="1350" b="1" dirty="0"/>
              <a:t>Implementer</a:t>
            </a:r>
            <a:r>
              <a:rPr lang="en-GB" sz="1350" dirty="0"/>
              <a:t>:	responsible for performing all change activity.</a:t>
            </a:r>
          </a:p>
          <a:p>
            <a:pPr marL="128588" indent="-128588">
              <a:spcBef>
                <a:spcPts val="450"/>
              </a:spcBef>
              <a:buFont typeface="Courier New" panose="02070309020205020404" pitchFamily="49" charset="0"/>
              <a:buChar char="o"/>
              <a:tabLst>
                <a:tab pos="1792288" algn="l"/>
              </a:tabLst>
            </a:pPr>
            <a:r>
              <a:rPr lang="en-GB" sz="1350" b="1" dirty="0"/>
              <a:t>Architect</a:t>
            </a:r>
            <a:r>
              <a:rPr lang="en-GB" sz="1350" dirty="0"/>
              <a:t>:	developer of the Target Architecture.</a:t>
            </a:r>
          </a:p>
          <a:p>
            <a:pPr marL="128588" indent="-128588">
              <a:spcBef>
                <a:spcPts val="450"/>
              </a:spcBef>
              <a:buFont typeface="Courier New" panose="02070309020205020404" pitchFamily="49" charset="0"/>
              <a:buChar char="o"/>
              <a:tabLst>
                <a:tab pos="1792288" algn="l"/>
              </a:tabLst>
            </a:pPr>
            <a:r>
              <a:rPr lang="en-GB" sz="1350" b="1" dirty="0"/>
              <a:t>Auditor</a:t>
            </a:r>
            <a:r>
              <a:rPr lang="en-GB" sz="1350" dirty="0"/>
              <a:t>:	performs systematic reviews of both the target and implementation.</a:t>
            </a:r>
            <a:br>
              <a:rPr lang="en-GB" sz="1350" dirty="0"/>
            </a:br>
            <a:br>
              <a:rPr lang="en-GB" sz="1350" dirty="0"/>
            </a:br>
            <a:endParaRPr lang="en-GB" sz="1350" dirty="0"/>
          </a:p>
          <a:p>
            <a:pPr>
              <a:spcBef>
                <a:spcPts val="450"/>
              </a:spcBef>
              <a:tabLst>
                <a:tab pos="136922" algn="l"/>
              </a:tabLst>
            </a:pPr>
            <a:r>
              <a:rPr lang="en-GB" sz="1350" dirty="0"/>
              <a:t>The governance process does not have to be heavyweight - simply demonstrating sufficient traceability so that the organization can have confidence the target is the best path to reaching the enterprise’s preferences. </a:t>
            </a:r>
          </a:p>
        </p:txBody>
      </p:sp>
      <p:pic>
        <p:nvPicPr>
          <p:cNvPr id="3" name="Picture 10">
            <a:extLst>
              <a:ext uri="{FF2B5EF4-FFF2-40B4-BE49-F238E27FC236}">
                <a16:creationId xmlns:a16="http://schemas.microsoft.com/office/drawing/2014/main" id="{9CDEEF4B-B6C6-8B67-B53D-01D03FF3A5A3}"/>
              </a:ext>
            </a:extLst>
          </p:cNvPr>
          <p:cNvPicPr>
            <a:picLocks noChangeAspect="1"/>
          </p:cNvPicPr>
          <p:nvPr/>
        </p:nvPicPr>
        <p:blipFill>
          <a:blip r:embed="rId3"/>
          <a:stretch>
            <a:fillRect/>
          </a:stretch>
        </p:blipFill>
        <p:spPr>
          <a:xfrm>
            <a:off x="8487489" y="271586"/>
            <a:ext cx="192168" cy="97200"/>
          </a:xfrm>
          <a:prstGeom prst="rect">
            <a:avLst/>
          </a:prstGeom>
        </p:spPr>
      </p:pic>
      <p:sp>
        <p:nvSpPr>
          <p:cNvPr id="7" name="TextBox 6">
            <a:extLst>
              <a:ext uri="{FF2B5EF4-FFF2-40B4-BE49-F238E27FC236}">
                <a16:creationId xmlns:a16="http://schemas.microsoft.com/office/drawing/2014/main" id="{810B43C3-3375-BE56-0CEB-A4F060AEEC4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324281626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2C4E0C3-D458-75B8-9AE4-4E6C7F0A6EBF}"/>
              </a:ext>
            </a:extLst>
          </p:cNvPr>
          <p:cNvSpPr txBox="1"/>
          <p:nvPr/>
        </p:nvSpPr>
        <p:spPr>
          <a:xfrm>
            <a:off x="498981" y="784314"/>
            <a:ext cx="5228449" cy="3393236"/>
          </a:xfrm>
          <a:prstGeom prst="rect">
            <a:avLst/>
          </a:prstGeom>
          <a:noFill/>
        </p:spPr>
        <p:txBody>
          <a:bodyPr wrap="square">
            <a:spAutoFit/>
          </a:bodyPr>
          <a:lstStyle/>
          <a:p>
            <a:br>
              <a:rPr lang="en-GB" sz="1350" dirty="0"/>
            </a:br>
            <a:endParaRPr lang="en-GB" sz="1350" dirty="0"/>
          </a:p>
          <a:p>
            <a:r>
              <a:rPr lang="en-GB" sz="1350" dirty="0"/>
              <a:t>Contracts exist at ‘boundaries’ between parties</a:t>
            </a:r>
            <a:br>
              <a:rPr lang="en-GB" sz="1350" dirty="0"/>
            </a:br>
            <a:r>
              <a:rPr lang="en-GB" sz="1350" dirty="0"/>
              <a:t>to agree the behavioural interaction.</a:t>
            </a:r>
          </a:p>
          <a:p>
            <a:endParaRPr lang="en-GB" sz="1350" dirty="0"/>
          </a:p>
          <a:p>
            <a:r>
              <a:rPr lang="en-GB" sz="1350" dirty="0"/>
              <a:t>In business there are many ‘boundaries’, for example:</a:t>
            </a:r>
          </a:p>
          <a:p>
            <a:pPr marL="214313" indent="-214313">
              <a:buFont typeface="Courier New" panose="02070309020205020404" pitchFamily="49" charset="0"/>
              <a:buChar char="o"/>
            </a:pPr>
            <a:r>
              <a:rPr lang="en-GB" sz="1350" dirty="0"/>
              <a:t>Between departments</a:t>
            </a:r>
          </a:p>
          <a:p>
            <a:pPr marL="214313" indent="-214313">
              <a:buFont typeface="Courier New" panose="02070309020205020404" pitchFamily="49" charset="0"/>
              <a:buChar char="o"/>
            </a:pPr>
            <a:r>
              <a:rPr lang="en-GB" sz="1350" dirty="0"/>
              <a:t>Between roles</a:t>
            </a:r>
          </a:p>
          <a:p>
            <a:pPr marL="214313" indent="-214313">
              <a:buFont typeface="Courier New" panose="02070309020205020404" pitchFamily="49" charset="0"/>
              <a:buChar char="o"/>
            </a:pPr>
            <a:r>
              <a:rPr lang="en-GB" sz="1350" dirty="0"/>
              <a:t>Between companies</a:t>
            </a:r>
          </a:p>
          <a:p>
            <a:pPr marL="214313" indent="-214313">
              <a:buFont typeface="Courier New" panose="02070309020205020404" pitchFamily="49" charset="0"/>
              <a:buChar char="o"/>
            </a:pPr>
            <a:endParaRPr lang="en-GB" sz="1350" dirty="0"/>
          </a:p>
          <a:p>
            <a:r>
              <a:rPr lang="en-GB" sz="1350" dirty="0"/>
              <a:t>The contract is a formal [written] agreed clarification of the parties’</a:t>
            </a:r>
          </a:p>
          <a:p>
            <a:pPr marL="214313" indent="-214313">
              <a:buFont typeface="Courier New" panose="02070309020205020404" pitchFamily="49" charset="0"/>
              <a:buChar char="o"/>
            </a:pPr>
            <a:r>
              <a:rPr lang="en-GB" sz="1350" dirty="0"/>
              <a:t>Responsibilities</a:t>
            </a:r>
          </a:p>
          <a:p>
            <a:pPr marL="214313" indent="-214313">
              <a:buFont typeface="Courier New" panose="02070309020205020404" pitchFamily="49" charset="0"/>
              <a:buChar char="o"/>
            </a:pPr>
            <a:r>
              <a:rPr lang="en-GB" sz="1350" dirty="0"/>
              <a:t>Obligations</a:t>
            </a:r>
          </a:p>
          <a:p>
            <a:pPr marL="214313" indent="-214313">
              <a:buFont typeface="Courier New" panose="02070309020205020404" pitchFamily="49" charset="0"/>
              <a:buChar char="o"/>
            </a:pPr>
            <a:r>
              <a:rPr lang="en-GB" sz="1350" dirty="0"/>
              <a:t>Priorities</a:t>
            </a:r>
          </a:p>
          <a:p>
            <a:r>
              <a:rPr lang="en-GB" sz="1350" dirty="0"/>
              <a:t>to each other, that they both ‘sign-up’ to.</a:t>
            </a:r>
          </a:p>
        </p:txBody>
      </p:sp>
      <p:sp>
        <p:nvSpPr>
          <p:cNvPr id="5" name="Title 4">
            <a:extLst>
              <a:ext uri="{FF2B5EF4-FFF2-40B4-BE49-F238E27FC236}">
                <a16:creationId xmlns:a16="http://schemas.microsoft.com/office/drawing/2014/main" id="{79915A5E-5705-45C4-843A-C1BC9058CC6D}"/>
              </a:ext>
            </a:extLst>
          </p:cNvPr>
          <p:cNvSpPr>
            <a:spLocks noGrp="1"/>
          </p:cNvSpPr>
          <p:nvPr>
            <p:ph type="title"/>
          </p:nvPr>
        </p:nvSpPr>
        <p:spPr/>
        <p:txBody>
          <a:bodyPr>
            <a:normAutofit fontScale="90000"/>
          </a:bodyPr>
          <a:lstStyle/>
          <a:p>
            <a:r>
              <a:rPr lang="en-GB"/>
              <a:t>Phase G – Implementation Governance – 12/18</a:t>
            </a:r>
          </a:p>
        </p:txBody>
      </p:sp>
      <p:sp>
        <p:nvSpPr>
          <p:cNvPr id="9" name="Footer Placeholder 8">
            <a:extLst>
              <a:ext uri="{FF2B5EF4-FFF2-40B4-BE49-F238E27FC236}">
                <a16:creationId xmlns:a16="http://schemas.microsoft.com/office/drawing/2014/main" id="{91EE080B-589B-4263-BE48-04DE9FC57E71}"/>
              </a:ext>
            </a:extLst>
          </p:cNvPr>
          <p:cNvSpPr>
            <a:spLocks noGrp="1"/>
          </p:cNvSpPr>
          <p:nvPr>
            <p:ph type="ftr" sz="quarter" idx="10"/>
          </p:nvPr>
        </p:nvSpPr>
        <p:spPr/>
        <p:txBody>
          <a:bodyPr/>
          <a:lstStyle/>
          <a:p>
            <a:r>
              <a:rPr lang="en-GB"/>
              <a:t>15/34</a:t>
            </a:r>
          </a:p>
        </p:txBody>
      </p:sp>
      <p:sp>
        <p:nvSpPr>
          <p:cNvPr id="4" name="Ref">
            <a:extLst>
              <a:ext uri="{FF2B5EF4-FFF2-40B4-BE49-F238E27FC236}">
                <a16:creationId xmlns:a16="http://schemas.microsoft.com/office/drawing/2014/main" id="{A5CD40E1-C9C4-4BD2-9AE5-33A693E7B17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Enterprise Architecture Capability and Governance : Page 29 : §5.2</a:t>
            </a:r>
          </a:p>
        </p:txBody>
      </p:sp>
      <p:sp>
        <p:nvSpPr>
          <p:cNvPr id="10" name="TextBox 9">
            <a:extLst>
              <a:ext uri="{FF2B5EF4-FFF2-40B4-BE49-F238E27FC236}">
                <a16:creationId xmlns:a16="http://schemas.microsoft.com/office/drawing/2014/main" id="{C4610B69-77DB-CBA8-31E0-4EF71D3609E0}"/>
              </a:ext>
            </a:extLst>
          </p:cNvPr>
          <p:cNvSpPr txBox="1"/>
          <p:nvPr/>
        </p:nvSpPr>
        <p:spPr>
          <a:xfrm>
            <a:off x="1079500" y="4292228"/>
            <a:ext cx="6111081" cy="276999"/>
          </a:xfrm>
          <a:prstGeom prst="rect">
            <a:avLst/>
          </a:prstGeom>
          <a:noFill/>
        </p:spPr>
        <p:txBody>
          <a:bodyPr wrap="square">
            <a:spAutoFit/>
          </a:bodyPr>
          <a:lstStyle/>
          <a:p>
            <a:r>
              <a:rPr lang="en-GB" sz="1350" dirty="0"/>
              <a:t>Some instances of contracts are very important in EA work . . .</a:t>
            </a:r>
          </a:p>
        </p:txBody>
      </p:sp>
      <p:sp>
        <p:nvSpPr>
          <p:cNvPr id="6" name="TextBox 5">
            <a:extLst>
              <a:ext uri="{FF2B5EF4-FFF2-40B4-BE49-F238E27FC236}">
                <a16:creationId xmlns:a16="http://schemas.microsoft.com/office/drawing/2014/main" id="{3ACC3A18-BB98-F3DE-CC55-1B44E99126BB}"/>
              </a:ext>
            </a:extLst>
          </p:cNvPr>
          <p:cNvSpPr txBox="1"/>
          <p:nvPr/>
        </p:nvSpPr>
        <p:spPr>
          <a:xfrm>
            <a:off x="498981" y="657116"/>
            <a:ext cx="6414124" cy="323165"/>
          </a:xfrm>
          <a:prstGeom prst="rect">
            <a:avLst/>
          </a:prstGeom>
          <a:noFill/>
        </p:spPr>
        <p:txBody>
          <a:bodyPr wrap="square">
            <a:spAutoFit/>
          </a:bodyPr>
          <a:lstStyle/>
          <a:p>
            <a:r>
              <a:rPr lang="en-GB" sz="1500" b="1"/>
              <a:t>Contract</a:t>
            </a:r>
            <a:r>
              <a:rPr lang="en-GB" sz="1500"/>
              <a:t>, in the simplest definition, is an enforceable promise. </a:t>
            </a:r>
          </a:p>
        </p:txBody>
      </p:sp>
      <p:pic>
        <p:nvPicPr>
          <p:cNvPr id="8" name="Picture 10">
            <a:extLst>
              <a:ext uri="{FF2B5EF4-FFF2-40B4-BE49-F238E27FC236}">
                <a16:creationId xmlns:a16="http://schemas.microsoft.com/office/drawing/2014/main" id="{D45D565A-6372-CA91-7D8D-442E4987D8D5}"/>
              </a:ext>
            </a:extLst>
          </p:cNvPr>
          <p:cNvPicPr>
            <a:picLocks noChangeAspect="1"/>
          </p:cNvPicPr>
          <p:nvPr/>
        </p:nvPicPr>
        <p:blipFill>
          <a:blip r:embed="rId3"/>
          <a:stretch>
            <a:fillRect/>
          </a:stretch>
        </p:blipFill>
        <p:spPr>
          <a:xfrm>
            <a:off x="8477250" y="272781"/>
            <a:ext cx="202407" cy="97200"/>
          </a:xfrm>
          <a:prstGeom prst="rect">
            <a:avLst/>
          </a:prstGeom>
        </p:spPr>
      </p:pic>
      <p:pic>
        <p:nvPicPr>
          <p:cNvPr id="3" name="Afbeelding 12">
            <a:extLst>
              <a:ext uri="{FF2B5EF4-FFF2-40B4-BE49-F238E27FC236}">
                <a16:creationId xmlns:a16="http://schemas.microsoft.com/office/drawing/2014/main" id="{DEF07E1C-7630-E5B3-5DB2-7DF8D0BA2FA6}"/>
              </a:ext>
            </a:extLst>
          </p:cNvPr>
          <p:cNvPicPr>
            <a:picLocks noChangeAspect="1"/>
          </p:cNvPicPr>
          <p:nvPr/>
        </p:nvPicPr>
        <p:blipFill>
          <a:blip r:embed="rId4">
            <a:duotone>
              <a:schemeClr val="accent5">
                <a:shade val="45000"/>
                <a:satMod val="135000"/>
              </a:schemeClr>
              <a:prstClr val="white"/>
            </a:duotone>
          </a:blip>
          <a:stretch>
            <a:fillRect/>
          </a:stretch>
        </p:blipFill>
        <p:spPr>
          <a:xfrm>
            <a:off x="7469014" y="1137274"/>
            <a:ext cx="1011426" cy="1011426"/>
          </a:xfrm>
          <a:prstGeom prst="rect">
            <a:avLst/>
          </a:prstGeom>
        </p:spPr>
      </p:pic>
      <p:sp>
        <p:nvSpPr>
          <p:cNvPr id="7" name="TextBox 6">
            <a:extLst>
              <a:ext uri="{FF2B5EF4-FFF2-40B4-BE49-F238E27FC236}">
                <a16:creationId xmlns:a16="http://schemas.microsoft.com/office/drawing/2014/main" id="{F1B0035F-42FF-D30F-AB22-8872217D967C}"/>
              </a:ext>
            </a:extLst>
          </p:cNvPr>
          <p:cNvSpPr txBox="1"/>
          <p:nvPr/>
        </p:nvSpPr>
        <p:spPr>
          <a:xfrm>
            <a:off x="7425182" y="2291207"/>
            <a:ext cx="1008609" cy="215444"/>
          </a:xfrm>
          <a:prstGeom prst="rect">
            <a:avLst/>
          </a:prstGeom>
          <a:noFill/>
        </p:spPr>
        <p:txBody>
          <a:bodyPr wrap="none" rtlCol="0">
            <a:spAutoFit/>
          </a:bodyPr>
          <a:lstStyle/>
          <a:p>
            <a:pPr algn="l"/>
            <a:r>
              <a:rPr lang="en-NL" sz="800">
                <a:solidFill>
                  <a:schemeClr val="bg2">
                    <a:lumMod val="75000"/>
                  </a:schemeClr>
                </a:solidFill>
              </a:rPr>
              <a:t>Illustration contract</a:t>
            </a:r>
          </a:p>
        </p:txBody>
      </p:sp>
      <p:sp>
        <p:nvSpPr>
          <p:cNvPr id="13" name="LSBox">
            <a:extLst>
              <a:ext uri="{FF2B5EF4-FFF2-40B4-BE49-F238E27FC236}">
                <a16:creationId xmlns:a16="http://schemas.microsoft.com/office/drawing/2014/main" id="{C5984421-08CC-1A5C-4A9F-D6797B5267B4}"/>
              </a:ext>
            </a:extLst>
          </p:cNvPr>
          <p:cNvSpPr txBox="1"/>
          <p:nvPr/>
        </p:nvSpPr>
        <p:spPr>
          <a:xfrm>
            <a:off x="6654779" y="20883"/>
            <a:ext cx="95571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Q-8.3,p26</a:t>
            </a:r>
          </a:p>
          <a:p>
            <a:pPr>
              <a:tabLst>
                <a:tab pos="1008460" algn="l"/>
              </a:tabLst>
            </a:pPr>
            <a:r>
              <a:rPr lang="en-GB" sz="1350">
                <a:latin typeface="Calibri" panose="020F0502020204030204" pitchFamily="34" charset="0"/>
                <a:cs typeface="Calibri" panose="020F0502020204030204" pitchFamily="34" charset="0"/>
              </a:rPr>
              <a:t>A-1.13,p19</a:t>
            </a:r>
          </a:p>
        </p:txBody>
      </p:sp>
      <p:sp>
        <p:nvSpPr>
          <p:cNvPr id="2" name="TextBox 1">
            <a:extLst>
              <a:ext uri="{FF2B5EF4-FFF2-40B4-BE49-F238E27FC236}">
                <a16:creationId xmlns:a16="http://schemas.microsoft.com/office/drawing/2014/main" id="{8AE9F5BF-BCAA-E626-6C51-3EC5D235383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3490498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194BB2-198C-42A2-B5CF-1D3E0274028C}"/>
              </a:ext>
            </a:extLst>
          </p:cNvPr>
          <p:cNvPicPr>
            <a:picLocks noChangeAspect="1"/>
          </p:cNvPicPr>
          <p:nvPr/>
        </p:nvPicPr>
        <p:blipFill>
          <a:blip r:embed="rId3"/>
          <a:stretch>
            <a:fillRect/>
          </a:stretch>
        </p:blipFill>
        <p:spPr>
          <a:xfrm>
            <a:off x="2846439" y="533780"/>
            <a:ext cx="3670679" cy="2063851"/>
          </a:xfrm>
          <a:prstGeom prst="rect">
            <a:avLst/>
          </a:prstGeom>
        </p:spPr>
      </p:pic>
      <p:sp>
        <p:nvSpPr>
          <p:cNvPr id="5" name="Title 4">
            <a:extLst>
              <a:ext uri="{FF2B5EF4-FFF2-40B4-BE49-F238E27FC236}">
                <a16:creationId xmlns:a16="http://schemas.microsoft.com/office/drawing/2014/main" id="{2C4C030A-3272-450C-A98F-E26AC728717E}"/>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Alignment to Organizational Objectives – 06/06</a:t>
            </a:r>
          </a:p>
        </p:txBody>
      </p:sp>
      <p:sp>
        <p:nvSpPr>
          <p:cNvPr id="2" name="Footer Placeholder 1">
            <a:extLst>
              <a:ext uri="{FF2B5EF4-FFF2-40B4-BE49-F238E27FC236}">
                <a16:creationId xmlns:a16="http://schemas.microsoft.com/office/drawing/2014/main" id="{7A3103B9-3599-4F89-9CE5-032E06F1809D}"/>
              </a:ext>
            </a:extLst>
          </p:cNvPr>
          <p:cNvSpPr>
            <a:spLocks noGrp="1"/>
          </p:cNvSpPr>
          <p:nvPr>
            <p:ph type="ftr" sz="quarter" idx="10"/>
          </p:nvPr>
        </p:nvSpPr>
        <p:spPr>
          <a:xfrm>
            <a:off x="6993807" y="4855409"/>
            <a:ext cx="688471" cy="273844"/>
          </a:xfrm>
        </p:spPr>
        <p:txBody>
          <a:bodyPr/>
          <a:lstStyle/>
          <a:p>
            <a:r>
              <a:rPr lang="en-GB" sz="1400"/>
              <a:t>20/24</a:t>
            </a:r>
          </a:p>
        </p:txBody>
      </p:sp>
      <p:sp>
        <p:nvSpPr>
          <p:cNvPr id="4" name="Ref">
            <a:extLst>
              <a:ext uri="{FF2B5EF4-FFF2-40B4-BE49-F238E27FC236}">
                <a16:creationId xmlns:a16="http://schemas.microsoft.com/office/drawing/2014/main" id="{9AEBA07B-81A5-4EED-817D-ADAB2E515512}"/>
              </a:ext>
            </a:extLst>
          </p:cNvPr>
          <p:cNvSpPr txBox="1"/>
          <p:nvPr/>
        </p:nvSpPr>
        <p:spPr>
          <a:xfrm>
            <a:off x="1397000" y="4742799"/>
            <a:ext cx="6350000" cy="307777"/>
          </a:xfrm>
          <a:prstGeom prst="rect">
            <a:avLst/>
          </a:prstGeom>
          <a:noFill/>
        </p:spPr>
        <p:txBody>
          <a:bodyPr vert="horz" rtlCol="0" anchor="ctr">
            <a:spAutoFit/>
          </a:bodyPr>
          <a:lstStyle/>
          <a:p>
            <a:pPr algn="ctr"/>
            <a:r>
              <a:rPr lang="en-GB" sz="1400">
                <a:solidFill>
                  <a:schemeClr val="bg1"/>
                </a:solidFill>
                <a:latin typeface="Calibri" panose="020F0502020204030204" pitchFamily="34" charset="0"/>
              </a:rPr>
              <a:t> Enabling Enterprise Agility : Page 22 : §4.5</a:t>
            </a:r>
          </a:p>
        </p:txBody>
      </p:sp>
      <p:graphicFrame>
        <p:nvGraphicFramePr>
          <p:cNvPr id="9" name="TextBox 5">
            <a:extLst>
              <a:ext uri="{FF2B5EF4-FFF2-40B4-BE49-F238E27FC236}">
                <a16:creationId xmlns:a16="http://schemas.microsoft.com/office/drawing/2014/main" id="{38385A2A-1205-0E4F-F935-39C3CF781A69}"/>
              </a:ext>
            </a:extLst>
          </p:cNvPr>
          <p:cNvGraphicFramePr/>
          <p:nvPr>
            <p:extLst>
              <p:ext uri="{D42A27DB-BD31-4B8C-83A1-F6EECF244321}">
                <p14:modId xmlns:p14="http://schemas.microsoft.com/office/powerpoint/2010/main" val="360026339"/>
              </p:ext>
            </p:extLst>
          </p:nvPr>
        </p:nvGraphicFramePr>
        <p:xfrm>
          <a:off x="550898" y="2597632"/>
          <a:ext cx="8261760" cy="2025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3886E2B5-4A28-B71D-AB92-0379B7C1FF8F}"/>
              </a:ext>
            </a:extLst>
          </p:cNvPr>
          <p:cNvSpPr txBox="1"/>
          <p:nvPr/>
        </p:nvSpPr>
        <p:spPr>
          <a:xfrm>
            <a:off x="7561851" y="4855409"/>
            <a:ext cx="1446230" cy="307777"/>
          </a:xfrm>
          <a:prstGeom prst="rect">
            <a:avLst/>
          </a:prstGeom>
          <a:noFill/>
        </p:spPr>
        <p:txBody>
          <a:bodyPr wrap="none" rtlCol="0">
            <a:spAutoFit/>
          </a:bodyPr>
          <a:lstStyle/>
          <a:p>
            <a:pPr algn="l"/>
            <a:r>
              <a:rPr lang="en-GB" sz="1400">
                <a:solidFill>
                  <a:schemeClr val="bg1"/>
                </a:solidFill>
              </a:rPr>
              <a:t>Initially  MOD 08 </a:t>
            </a:r>
          </a:p>
        </p:txBody>
      </p:sp>
    </p:spTree>
    <p:extLst>
      <p:ext uri="{BB962C8B-B14F-4D97-AF65-F5344CB8AC3E}">
        <p14:creationId xmlns:p14="http://schemas.microsoft.com/office/powerpoint/2010/main" val="155227351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915A5E-5705-45C4-843A-C1BC9058CC6D}"/>
              </a:ext>
            </a:extLst>
          </p:cNvPr>
          <p:cNvSpPr>
            <a:spLocks noGrp="1"/>
          </p:cNvSpPr>
          <p:nvPr>
            <p:ph type="title"/>
          </p:nvPr>
        </p:nvSpPr>
        <p:spPr/>
        <p:txBody>
          <a:bodyPr>
            <a:normAutofit fontScale="90000"/>
          </a:bodyPr>
          <a:lstStyle/>
          <a:p>
            <a:r>
              <a:rPr lang="en-GB"/>
              <a:t>Phase G – Implementation Governance – 13/18</a:t>
            </a:r>
          </a:p>
        </p:txBody>
      </p:sp>
      <p:sp>
        <p:nvSpPr>
          <p:cNvPr id="2" name="Footer Placeholder 1">
            <a:extLst>
              <a:ext uri="{FF2B5EF4-FFF2-40B4-BE49-F238E27FC236}">
                <a16:creationId xmlns:a16="http://schemas.microsoft.com/office/drawing/2014/main" id="{AC39EF23-CE86-40C8-BA47-4801F3246FA7}"/>
              </a:ext>
            </a:extLst>
          </p:cNvPr>
          <p:cNvSpPr>
            <a:spLocks noGrp="1"/>
          </p:cNvSpPr>
          <p:nvPr>
            <p:ph type="ftr" sz="quarter" idx="10"/>
          </p:nvPr>
        </p:nvSpPr>
        <p:spPr/>
        <p:txBody>
          <a:bodyPr/>
          <a:lstStyle/>
          <a:p>
            <a:r>
              <a:rPr lang="en-GB"/>
              <a:t>16/34</a:t>
            </a:r>
          </a:p>
        </p:txBody>
      </p:sp>
      <p:sp>
        <p:nvSpPr>
          <p:cNvPr id="4" name="Ref">
            <a:extLst>
              <a:ext uri="{FF2B5EF4-FFF2-40B4-BE49-F238E27FC236}">
                <a16:creationId xmlns:a16="http://schemas.microsoft.com/office/drawing/2014/main" id="{A5CD40E1-C9C4-4BD2-9AE5-33A693E7B17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Enterprise Architecture Capability and Governance : Page 29 : §5.2</a:t>
            </a:r>
          </a:p>
        </p:txBody>
      </p:sp>
      <p:sp>
        <p:nvSpPr>
          <p:cNvPr id="6" name="TextBox 5">
            <a:extLst>
              <a:ext uri="{FF2B5EF4-FFF2-40B4-BE49-F238E27FC236}">
                <a16:creationId xmlns:a16="http://schemas.microsoft.com/office/drawing/2014/main" id="{361DDA3A-80C6-4D24-8614-7A6084BFB683}"/>
              </a:ext>
            </a:extLst>
          </p:cNvPr>
          <p:cNvSpPr txBox="1"/>
          <p:nvPr/>
        </p:nvSpPr>
        <p:spPr>
          <a:xfrm>
            <a:off x="540366" y="658625"/>
            <a:ext cx="7304473" cy="323165"/>
          </a:xfrm>
          <a:prstGeom prst="rect">
            <a:avLst/>
          </a:prstGeom>
          <a:noFill/>
        </p:spPr>
        <p:txBody>
          <a:bodyPr wrap="square">
            <a:spAutoFit/>
          </a:bodyPr>
          <a:lstStyle/>
          <a:p>
            <a:r>
              <a:rPr lang="en-GB" sz="1500" b="1"/>
              <a:t>Statement of Architecture Work</a:t>
            </a:r>
            <a:endParaRPr lang="en-GB" sz="1350"/>
          </a:p>
        </p:txBody>
      </p:sp>
      <p:pic>
        <p:nvPicPr>
          <p:cNvPr id="3" name="Picture 10">
            <a:extLst>
              <a:ext uri="{FF2B5EF4-FFF2-40B4-BE49-F238E27FC236}">
                <a16:creationId xmlns:a16="http://schemas.microsoft.com/office/drawing/2014/main" id="{B790D8F7-9500-6B58-E5D1-4003D1AB3084}"/>
              </a:ext>
            </a:extLst>
          </p:cNvPr>
          <p:cNvPicPr>
            <a:picLocks noChangeAspect="1"/>
          </p:cNvPicPr>
          <p:nvPr/>
        </p:nvPicPr>
        <p:blipFill>
          <a:blip r:embed="rId3"/>
          <a:stretch>
            <a:fillRect/>
          </a:stretch>
        </p:blipFill>
        <p:spPr>
          <a:xfrm>
            <a:off x="8482013" y="271818"/>
            <a:ext cx="192881" cy="97200"/>
          </a:xfrm>
          <a:prstGeom prst="rect">
            <a:avLst/>
          </a:prstGeom>
        </p:spPr>
      </p:pic>
      <p:graphicFrame>
        <p:nvGraphicFramePr>
          <p:cNvPr id="10" name="TextBox 5">
            <a:extLst>
              <a:ext uri="{FF2B5EF4-FFF2-40B4-BE49-F238E27FC236}">
                <a16:creationId xmlns:a16="http://schemas.microsoft.com/office/drawing/2014/main" id="{DDCE1F74-CBEA-5115-01B0-3865052ECE14}"/>
              </a:ext>
            </a:extLst>
          </p:cNvPr>
          <p:cNvGraphicFramePr/>
          <p:nvPr/>
        </p:nvGraphicFramePr>
        <p:xfrm>
          <a:off x="682059" y="1231353"/>
          <a:ext cx="7446166" cy="23790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0F954FA-10E9-DA6F-F1CA-0FBDD543F1C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61286760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915A5E-5705-45C4-843A-C1BC9058CC6D}"/>
              </a:ext>
            </a:extLst>
          </p:cNvPr>
          <p:cNvSpPr>
            <a:spLocks noGrp="1"/>
          </p:cNvSpPr>
          <p:nvPr>
            <p:ph type="title"/>
          </p:nvPr>
        </p:nvSpPr>
        <p:spPr/>
        <p:txBody>
          <a:bodyPr>
            <a:normAutofit fontScale="90000"/>
          </a:bodyPr>
          <a:lstStyle/>
          <a:p>
            <a:r>
              <a:rPr lang="en-GB"/>
              <a:t>Phase G – Implementation Governance – 15/18</a:t>
            </a:r>
          </a:p>
        </p:txBody>
      </p:sp>
      <p:sp>
        <p:nvSpPr>
          <p:cNvPr id="2" name="Footer Placeholder 1">
            <a:extLst>
              <a:ext uri="{FF2B5EF4-FFF2-40B4-BE49-F238E27FC236}">
                <a16:creationId xmlns:a16="http://schemas.microsoft.com/office/drawing/2014/main" id="{BCC6B31D-A56C-4B46-B6CA-897708FE415F}"/>
              </a:ext>
            </a:extLst>
          </p:cNvPr>
          <p:cNvSpPr>
            <a:spLocks noGrp="1"/>
          </p:cNvSpPr>
          <p:nvPr>
            <p:ph type="ftr" sz="quarter" idx="10"/>
          </p:nvPr>
        </p:nvSpPr>
        <p:spPr/>
        <p:txBody>
          <a:bodyPr/>
          <a:lstStyle/>
          <a:p>
            <a:r>
              <a:rPr lang="en-GB"/>
              <a:t>18/34</a:t>
            </a:r>
          </a:p>
        </p:txBody>
      </p:sp>
      <p:sp>
        <p:nvSpPr>
          <p:cNvPr id="4" name="Ref">
            <a:extLst>
              <a:ext uri="{FF2B5EF4-FFF2-40B4-BE49-F238E27FC236}">
                <a16:creationId xmlns:a16="http://schemas.microsoft.com/office/drawing/2014/main" id="{A5CD40E1-C9C4-4BD2-9AE5-33A693E7B17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Enterprise Architecture Capability and Governance : Page 29 : §5.2</a:t>
            </a:r>
          </a:p>
        </p:txBody>
      </p:sp>
      <p:sp>
        <p:nvSpPr>
          <p:cNvPr id="6" name="TextBox 5">
            <a:extLst>
              <a:ext uri="{FF2B5EF4-FFF2-40B4-BE49-F238E27FC236}">
                <a16:creationId xmlns:a16="http://schemas.microsoft.com/office/drawing/2014/main" id="{361DDA3A-80C6-4D24-8614-7A6084BFB683}"/>
              </a:ext>
            </a:extLst>
          </p:cNvPr>
          <p:cNvSpPr txBox="1"/>
          <p:nvPr/>
        </p:nvSpPr>
        <p:spPr>
          <a:xfrm>
            <a:off x="499059" y="643068"/>
            <a:ext cx="6350000" cy="3439403"/>
          </a:xfrm>
          <a:prstGeom prst="rect">
            <a:avLst/>
          </a:prstGeom>
          <a:noFill/>
        </p:spPr>
        <p:txBody>
          <a:bodyPr wrap="square">
            <a:spAutoFit/>
          </a:bodyPr>
          <a:lstStyle/>
          <a:p>
            <a:r>
              <a:rPr lang="en-GB" sz="1500" b="1"/>
              <a:t>Contract between Architecting Function and Business Stakeholders</a:t>
            </a:r>
          </a:p>
          <a:p>
            <a:endParaRPr lang="en-GB" sz="825"/>
          </a:p>
          <a:p>
            <a:r>
              <a:rPr lang="en-GB" sz="1350"/>
              <a:t>When the Implementation and Migration Plan has been agreed (at the end of Phase F), the Architecture Contract is drawn up between the architecting function and the business stakeholders.</a:t>
            </a:r>
            <a:endParaRPr lang="en-GB" sz="825"/>
          </a:p>
          <a:p>
            <a:endParaRPr lang="en-GB" sz="825"/>
          </a:p>
          <a:p>
            <a:r>
              <a:rPr lang="en-GB" sz="1350"/>
              <a:t>This Contract may include:</a:t>
            </a:r>
          </a:p>
          <a:p>
            <a:pPr marL="214313" indent="-214313">
              <a:buFont typeface="Courier New" panose="02070309020205020404" pitchFamily="49" charset="0"/>
              <a:buChar char="o"/>
            </a:pPr>
            <a:r>
              <a:rPr lang="en-GB" sz="1200"/>
              <a:t>Introduction and background</a:t>
            </a:r>
          </a:p>
          <a:p>
            <a:pPr marL="214313" indent="-214313">
              <a:buFont typeface="Courier New" panose="02070309020205020404" pitchFamily="49" charset="0"/>
              <a:buChar char="o"/>
            </a:pPr>
            <a:r>
              <a:rPr lang="en-GB" sz="1200"/>
              <a:t>The nature of the agreement</a:t>
            </a:r>
          </a:p>
          <a:p>
            <a:pPr marL="214313" indent="-214313">
              <a:buFont typeface="Courier New" panose="02070309020205020404" pitchFamily="49" charset="0"/>
              <a:buChar char="o"/>
            </a:pPr>
            <a:r>
              <a:rPr lang="en-GB" sz="1200"/>
              <a:t>Scope</a:t>
            </a:r>
          </a:p>
          <a:p>
            <a:pPr marL="214313" indent="-214313">
              <a:buFont typeface="Courier New" panose="02070309020205020404" pitchFamily="49" charset="0"/>
              <a:buChar char="o"/>
            </a:pPr>
            <a:r>
              <a:rPr lang="en-GB" sz="1200"/>
              <a:t>Strategic requirements</a:t>
            </a:r>
          </a:p>
          <a:p>
            <a:pPr marL="214313" indent="-214313">
              <a:buFont typeface="Courier New" panose="02070309020205020404" pitchFamily="49" charset="0"/>
              <a:buChar char="o"/>
            </a:pPr>
            <a:r>
              <a:rPr lang="en-GB" sz="1200"/>
              <a:t>Architecture deliverables</a:t>
            </a:r>
          </a:p>
          <a:p>
            <a:pPr marL="214313" indent="-214313">
              <a:buFont typeface="Courier New" panose="02070309020205020404" pitchFamily="49" charset="0"/>
              <a:buChar char="o"/>
            </a:pPr>
            <a:r>
              <a:rPr lang="en-GB" sz="1200"/>
              <a:t>Conformance requirements</a:t>
            </a:r>
          </a:p>
          <a:p>
            <a:pPr marL="214313" indent="-214313">
              <a:buFont typeface="Courier New" panose="02070309020205020404" pitchFamily="49" charset="0"/>
              <a:buChar char="o"/>
            </a:pPr>
            <a:r>
              <a:rPr lang="en-GB" sz="1200"/>
              <a:t>Architecture adopters</a:t>
            </a:r>
          </a:p>
          <a:p>
            <a:pPr marL="214313" indent="-214313">
              <a:buFont typeface="Courier New" panose="02070309020205020404" pitchFamily="49" charset="0"/>
              <a:buChar char="o"/>
            </a:pPr>
            <a:r>
              <a:rPr lang="en-GB" sz="1200"/>
              <a:t>Time window</a:t>
            </a:r>
          </a:p>
          <a:p>
            <a:pPr marL="214313" indent="-214313">
              <a:buFont typeface="Courier New" panose="02070309020205020404" pitchFamily="49" charset="0"/>
              <a:buChar char="o"/>
            </a:pPr>
            <a:r>
              <a:rPr lang="en-GB" sz="1200"/>
              <a:t>Architecture business metrics</a:t>
            </a:r>
          </a:p>
          <a:p>
            <a:pPr marL="214313" indent="-214313">
              <a:buFont typeface="Courier New" panose="02070309020205020404" pitchFamily="49" charset="0"/>
              <a:buChar char="o"/>
            </a:pPr>
            <a:r>
              <a:rPr lang="en-GB" sz="1200"/>
              <a:t>SLA</a:t>
            </a:r>
          </a:p>
          <a:p>
            <a:r>
              <a:rPr lang="en-GB" sz="1350"/>
              <a:t>This contract is also used to manage changes to the Enterprise Architecture in Phase H.</a:t>
            </a:r>
          </a:p>
        </p:txBody>
      </p:sp>
      <p:pic>
        <p:nvPicPr>
          <p:cNvPr id="8" name="Picture 10">
            <a:extLst>
              <a:ext uri="{FF2B5EF4-FFF2-40B4-BE49-F238E27FC236}">
                <a16:creationId xmlns:a16="http://schemas.microsoft.com/office/drawing/2014/main" id="{9573B5D3-8515-882B-B5C6-B3946A2DFCE5}"/>
              </a:ext>
            </a:extLst>
          </p:cNvPr>
          <p:cNvPicPr>
            <a:picLocks noChangeAspect="1"/>
          </p:cNvPicPr>
          <p:nvPr/>
        </p:nvPicPr>
        <p:blipFill>
          <a:blip r:embed="rId3"/>
          <a:stretch>
            <a:fillRect/>
          </a:stretch>
        </p:blipFill>
        <p:spPr>
          <a:xfrm>
            <a:off x="8484589" y="273468"/>
            <a:ext cx="197450" cy="97200"/>
          </a:xfrm>
          <a:prstGeom prst="rect">
            <a:avLst/>
          </a:prstGeom>
        </p:spPr>
      </p:pic>
      <p:pic>
        <p:nvPicPr>
          <p:cNvPr id="3" name="Afbeelding 11">
            <a:extLst>
              <a:ext uri="{FF2B5EF4-FFF2-40B4-BE49-F238E27FC236}">
                <a16:creationId xmlns:a16="http://schemas.microsoft.com/office/drawing/2014/main" id="{1B5043FC-5FAD-B3CA-C7F6-48663B786831}"/>
              </a:ext>
            </a:extLst>
          </p:cNvPr>
          <p:cNvPicPr>
            <a:picLocks noChangeAspect="1"/>
          </p:cNvPicPr>
          <p:nvPr/>
        </p:nvPicPr>
        <p:blipFill>
          <a:blip r:embed="rId4">
            <a:duotone>
              <a:schemeClr val="accent5">
                <a:shade val="45000"/>
                <a:satMod val="135000"/>
              </a:schemeClr>
              <a:prstClr val="white"/>
            </a:duotone>
          </a:blip>
          <a:stretch>
            <a:fillRect/>
          </a:stretch>
        </p:blipFill>
        <p:spPr>
          <a:xfrm>
            <a:off x="7489051" y="858267"/>
            <a:ext cx="1071172" cy="1071172"/>
          </a:xfrm>
          <a:prstGeom prst="rect">
            <a:avLst/>
          </a:prstGeom>
        </p:spPr>
      </p:pic>
      <p:sp>
        <p:nvSpPr>
          <p:cNvPr id="7" name="TextBox 6">
            <a:extLst>
              <a:ext uri="{FF2B5EF4-FFF2-40B4-BE49-F238E27FC236}">
                <a16:creationId xmlns:a16="http://schemas.microsoft.com/office/drawing/2014/main" id="{09B31BAD-1921-0B15-BA52-C22B78F9E9DA}"/>
              </a:ext>
            </a:extLst>
          </p:cNvPr>
          <p:cNvSpPr txBox="1"/>
          <p:nvPr/>
        </p:nvSpPr>
        <p:spPr>
          <a:xfrm>
            <a:off x="7442609" y="1986265"/>
            <a:ext cx="1117614" cy="215444"/>
          </a:xfrm>
          <a:prstGeom prst="rect">
            <a:avLst/>
          </a:prstGeom>
          <a:noFill/>
        </p:spPr>
        <p:txBody>
          <a:bodyPr wrap="none" rtlCol="0">
            <a:spAutoFit/>
          </a:bodyPr>
          <a:lstStyle/>
          <a:p>
            <a:pPr algn="l"/>
            <a:r>
              <a:rPr lang="en-NL" sz="800">
                <a:solidFill>
                  <a:schemeClr val="bg2">
                    <a:lumMod val="75000"/>
                  </a:schemeClr>
                </a:solidFill>
              </a:rPr>
              <a:t>Illustration agreement</a:t>
            </a:r>
          </a:p>
        </p:txBody>
      </p:sp>
      <p:sp>
        <p:nvSpPr>
          <p:cNvPr id="9" name="TextBox 8">
            <a:extLst>
              <a:ext uri="{FF2B5EF4-FFF2-40B4-BE49-F238E27FC236}">
                <a16:creationId xmlns:a16="http://schemas.microsoft.com/office/drawing/2014/main" id="{73CDBFC3-58CA-DFFC-A8F8-B2D11BDA326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73147453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915A5E-5705-45C4-843A-C1BC9058CC6D}"/>
              </a:ext>
            </a:extLst>
          </p:cNvPr>
          <p:cNvSpPr>
            <a:spLocks noGrp="1"/>
          </p:cNvSpPr>
          <p:nvPr>
            <p:ph type="title"/>
          </p:nvPr>
        </p:nvSpPr>
        <p:spPr/>
        <p:txBody>
          <a:bodyPr>
            <a:normAutofit fontScale="90000"/>
          </a:bodyPr>
          <a:lstStyle/>
          <a:p>
            <a:r>
              <a:rPr lang="en-GB"/>
              <a:t>Phase G – Implementation Governance – 14/18</a:t>
            </a:r>
          </a:p>
        </p:txBody>
      </p:sp>
      <p:sp>
        <p:nvSpPr>
          <p:cNvPr id="2" name="Footer Placeholder 1">
            <a:extLst>
              <a:ext uri="{FF2B5EF4-FFF2-40B4-BE49-F238E27FC236}">
                <a16:creationId xmlns:a16="http://schemas.microsoft.com/office/drawing/2014/main" id="{62C53D96-C030-4473-82F3-422528F9B230}"/>
              </a:ext>
            </a:extLst>
          </p:cNvPr>
          <p:cNvSpPr>
            <a:spLocks noGrp="1"/>
          </p:cNvSpPr>
          <p:nvPr>
            <p:ph type="ftr" sz="quarter" idx="10"/>
          </p:nvPr>
        </p:nvSpPr>
        <p:spPr/>
        <p:txBody>
          <a:bodyPr/>
          <a:lstStyle/>
          <a:p>
            <a:r>
              <a:rPr lang="en-GB"/>
              <a:t>17/34</a:t>
            </a:r>
          </a:p>
        </p:txBody>
      </p:sp>
      <p:sp>
        <p:nvSpPr>
          <p:cNvPr id="4" name="Ref">
            <a:extLst>
              <a:ext uri="{FF2B5EF4-FFF2-40B4-BE49-F238E27FC236}">
                <a16:creationId xmlns:a16="http://schemas.microsoft.com/office/drawing/2014/main" id="{A5CD40E1-C9C4-4BD2-9AE5-33A693E7B17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Enterprise Architecture Capability and Governance : Page 29 : §5.2</a:t>
            </a:r>
          </a:p>
        </p:txBody>
      </p:sp>
      <p:sp>
        <p:nvSpPr>
          <p:cNvPr id="6" name="TextBox 5">
            <a:extLst>
              <a:ext uri="{FF2B5EF4-FFF2-40B4-BE49-F238E27FC236}">
                <a16:creationId xmlns:a16="http://schemas.microsoft.com/office/drawing/2014/main" id="{361DDA3A-80C6-4D24-8614-7A6084BFB683}"/>
              </a:ext>
            </a:extLst>
          </p:cNvPr>
          <p:cNvSpPr txBox="1"/>
          <p:nvPr/>
        </p:nvSpPr>
        <p:spPr>
          <a:xfrm>
            <a:off x="509219" y="656532"/>
            <a:ext cx="6091733" cy="1569660"/>
          </a:xfrm>
          <a:prstGeom prst="rect">
            <a:avLst/>
          </a:prstGeom>
          <a:noFill/>
        </p:spPr>
        <p:txBody>
          <a:bodyPr wrap="square">
            <a:spAutoFit/>
          </a:bodyPr>
          <a:lstStyle/>
          <a:p>
            <a:r>
              <a:rPr lang="en-GB" sz="1500" b="1"/>
              <a:t>Contract between Architecture Design and Development Partners</a:t>
            </a:r>
          </a:p>
          <a:p>
            <a:endParaRPr lang="en-GB" sz="1350"/>
          </a:p>
          <a:p>
            <a:r>
              <a:rPr lang="en-GB" sz="1350"/>
              <a:t>Increasingly, the development of one or more architectures may be contracted out  - the enterprise’s architecture function providing oversight, co-ordination, and control of the overall effort.</a:t>
            </a:r>
          </a:p>
          <a:p>
            <a:r>
              <a:rPr lang="en-GB" sz="1350"/>
              <a:t>Most enterprises still prefer to retain that core responsibility in-house.</a:t>
            </a:r>
          </a:p>
          <a:p>
            <a:r>
              <a:rPr lang="en-GB" sz="1350"/>
              <a:t>The arrangements will be governed by an Architecture Contract.</a:t>
            </a:r>
          </a:p>
        </p:txBody>
      </p:sp>
      <p:sp>
        <p:nvSpPr>
          <p:cNvPr id="9" name="TextBox 8">
            <a:extLst>
              <a:ext uri="{FF2B5EF4-FFF2-40B4-BE49-F238E27FC236}">
                <a16:creationId xmlns:a16="http://schemas.microsoft.com/office/drawing/2014/main" id="{7CEAC84A-8F3B-2E4A-A316-C9DA6AC05B9B}"/>
              </a:ext>
            </a:extLst>
          </p:cNvPr>
          <p:cNvSpPr txBox="1"/>
          <p:nvPr/>
        </p:nvSpPr>
        <p:spPr>
          <a:xfrm>
            <a:off x="509219" y="1815458"/>
            <a:ext cx="5692826" cy="2469907"/>
          </a:xfrm>
          <a:prstGeom prst="rect">
            <a:avLst/>
          </a:prstGeom>
          <a:noFill/>
        </p:spPr>
        <p:txBody>
          <a:bodyPr wrap="square">
            <a:spAutoFit/>
          </a:bodyPr>
          <a:lstStyle/>
          <a:p>
            <a:endParaRPr lang="en-GB" sz="1350"/>
          </a:p>
          <a:p>
            <a:endParaRPr lang="en-GB" sz="1350"/>
          </a:p>
          <a:p>
            <a:r>
              <a:rPr lang="en-GB" sz="1350"/>
              <a:t>Typical contents of an Architecture Design and Development Contract are:</a:t>
            </a:r>
          </a:p>
          <a:p>
            <a:pPr marL="557213" lvl="1" indent="-214313">
              <a:buFont typeface="Courier New" panose="02070309020205020404" pitchFamily="49" charset="0"/>
              <a:buChar char="o"/>
            </a:pPr>
            <a:r>
              <a:rPr lang="en-GB" sz="1350"/>
              <a:t>Architecture and strategic principles and requirements</a:t>
            </a:r>
          </a:p>
          <a:p>
            <a:pPr marL="557213" lvl="1" indent="-214313">
              <a:buFont typeface="Courier New" panose="02070309020205020404" pitchFamily="49" charset="0"/>
              <a:buChar char="o"/>
            </a:pPr>
            <a:r>
              <a:rPr lang="en-GB" sz="1350"/>
              <a:t>Conformance requirements</a:t>
            </a:r>
          </a:p>
          <a:p>
            <a:pPr marL="557213" lvl="1" indent="-214313">
              <a:buFont typeface="Courier New" panose="02070309020205020404" pitchFamily="49" charset="0"/>
              <a:buChar char="o"/>
            </a:pPr>
            <a:r>
              <a:rPr lang="en-GB" sz="1350"/>
              <a:t>Architecture development and management process and roles</a:t>
            </a:r>
          </a:p>
          <a:p>
            <a:pPr marL="557213" lvl="1" indent="-214313">
              <a:buFont typeface="Courier New" panose="02070309020205020404" pitchFamily="49" charset="0"/>
              <a:buChar char="o"/>
            </a:pPr>
            <a:r>
              <a:rPr lang="en-GB" sz="1350"/>
              <a:t>Target architecture measures</a:t>
            </a:r>
          </a:p>
          <a:p>
            <a:pPr marL="557213" lvl="1" indent="-214313">
              <a:buFont typeface="Courier New" panose="02070309020205020404" pitchFamily="49" charset="0"/>
              <a:buChar char="o"/>
            </a:pPr>
            <a:r>
              <a:rPr lang="en-GB" sz="1350"/>
              <a:t>Defined phases of deliverables</a:t>
            </a:r>
          </a:p>
          <a:p>
            <a:pPr marL="557213" lvl="1" indent="-214313">
              <a:buFont typeface="Courier New" panose="02070309020205020404" pitchFamily="49" charset="0"/>
              <a:buChar char="o"/>
            </a:pPr>
            <a:r>
              <a:rPr lang="en-GB" sz="1350"/>
              <a:t>Prioritized joint workplan</a:t>
            </a:r>
          </a:p>
          <a:p>
            <a:pPr marL="557213" lvl="1" indent="-214313">
              <a:buFont typeface="Courier New" panose="02070309020205020404" pitchFamily="49" charset="0"/>
              <a:buChar char="o"/>
            </a:pPr>
            <a:r>
              <a:rPr lang="en-GB" sz="1350"/>
              <a:t>Time window(s)</a:t>
            </a:r>
          </a:p>
          <a:p>
            <a:pPr marL="557213" lvl="1" indent="-214313">
              <a:buFont typeface="Courier New" panose="02070309020205020404" pitchFamily="49" charset="0"/>
              <a:buChar char="o"/>
            </a:pPr>
            <a:r>
              <a:rPr lang="en-GB" sz="1350"/>
              <a:t>Architecture delivery and business metrics</a:t>
            </a:r>
          </a:p>
        </p:txBody>
      </p:sp>
      <p:sp>
        <p:nvSpPr>
          <p:cNvPr id="10" name="TextBox 9">
            <a:extLst>
              <a:ext uri="{FF2B5EF4-FFF2-40B4-BE49-F238E27FC236}">
                <a16:creationId xmlns:a16="http://schemas.microsoft.com/office/drawing/2014/main" id="{8AF3B9D3-9F28-73E7-FF1C-FB71297D7D35}"/>
              </a:ext>
            </a:extLst>
          </p:cNvPr>
          <p:cNvSpPr txBox="1"/>
          <p:nvPr/>
        </p:nvSpPr>
        <p:spPr>
          <a:xfrm>
            <a:off x="570165" y="3846783"/>
            <a:ext cx="6767878" cy="877163"/>
          </a:xfrm>
          <a:prstGeom prst="rect">
            <a:avLst/>
          </a:prstGeom>
          <a:noFill/>
        </p:spPr>
        <p:txBody>
          <a:bodyPr wrap="square">
            <a:spAutoFit/>
          </a:bodyPr>
          <a:lstStyle/>
          <a:p>
            <a:endParaRPr lang="en-GB" sz="1200"/>
          </a:p>
          <a:p>
            <a:endParaRPr lang="en-GB" sz="1200"/>
          </a:p>
          <a:p>
            <a:r>
              <a:rPr lang="en-GB" sz="1350"/>
              <a:t>The specific terms of contract will be defined at the appropriate stage of the ADM, depending on the particular work that is being contracted out.</a:t>
            </a:r>
          </a:p>
        </p:txBody>
      </p:sp>
      <p:pic>
        <p:nvPicPr>
          <p:cNvPr id="3" name="Picture 10">
            <a:extLst>
              <a:ext uri="{FF2B5EF4-FFF2-40B4-BE49-F238E27FC236}">
                <a16:creationId xmlns:a16="http://schemas.microsoft.com/office/drawing/2014/main" id="{CAA84EC9-718E-2766-5C40-E433DDCD956B}"/>
              </a:ext>
            </a:extLst>
          </p:cNvPr>
          <p:cNvPicPr>
            <a:picLocks noChangeAspect="1"/>
          </p:cNvPicPr>
          <p:nvPr/>
        </p:nvPicPr>
        <p:blipFill>
          <a:blip r:embed="rId3"/>
          <a:stretch>
            <a:fillRect/>
          </a:stretch>
        </p:blipFill>
        <p:spPr>
          <a:xfrm>
            <a:off x="8479630" y="274510"/>
            <a:ext cx="195262" cy="97200"/>
          </a:xfrm>
          <a:prstGeom prst="rect">
            <a:avLst/>
          </a:prstGeom>
        </p:spPr>
      </p:pic>
      <p:pic>
        <p:nvPicPr>
          <p:cNvPr id="7" name="Afbeelding 11">
            <a:extLst>
              <a:ext uri="{FF2B5EF4-FFF2-40B4-BE49-F238E27FC236}">
                <a16:creationId xmlns:a16="http://schemas.microsoft.com/office/drawing/2014/main" id="{DBBCF355-59A2-4D86-6DB6-DD23A84AC814}"/>
              </a:ext>
            </a:extLst>
          </p:cNvPr>
          <p:cNvPicPr>
            <a:picLocks noChangeAspect="1"/>
          </p:cNvPicPr>
          <p:nvPr/>
        </p:nvPicPr>
        <p:blipFill>
          <a:blip r:embed="rId4">
            <a:duotone>
              <a:schemeClr val="accent5">
                <a:shade val="45000"/>
                <a:satMod val="135000"/>
              </a:schemeClr>
              <a:prstClr val="white"/>
            </a:duotone>
          </a:blip>
          <a:stretch>
            <a:fillRect/>
          </a:stretch>
        </p:blipFill>
        <p:spPr>
          <a:xfrm>
            <a:off x="7338043" y="794711"/>
            <a:ext cx="1020747" cy="1020747"/>
          </a:xfrm>
          <a:prstGeom prst="rect">
            <a:avLst/>
          </a:prstGeom>
        </p:spPr>
      </p:pic>
      <p:sp>
        <p:nvSpPr>
          <p:cNvPr id="8" name="TextBox 7">
            <a:extLst>
              <a:ext uri="{FF2B5EF4-FFF2-40B4-BE49-F238E27FC236}">
                <a16:creationId xmlns:a16="http://schemas.microsoft.com/office/drawing/2014/main" id="{F294A985-F699-ADC2-0396-9102946967D5}"/>
              </a:ext>
            </a:extLst>
          </p:cNvPr>
          <p:cNvSpPr txBox="1"/>
          <p:nvPr/>
        </p:nvSpPr>
        <p:spPr>
          <a:xfrm>
            <a:off x="7338043" y="1968872"/>
            <a:ext cx="1015021" cy="215444"/>
          </a:xfrm>
          <a:prstGeom prst="rect">
            <a:avLst/>
          </a:prstGeom>
          <a:noFill/>
        </p:spPr>
        <p:txBody>
          <a:bodyPr wrap="none" rtlCol="0">
            <a:spAutoFit/>
          </a:bodyPr>
          <a:lstStyle/>
          <a:p>
            <a:pPr algn="l"/>
            <a:r>
              <a:rPr lang="en-NL" sz="800">
                <a:solidFill>
                  <a:schemeClr val="bg2">
                    <a:lumMod val="75000"/>
                  </a:schemeClr>
                </a:solidFill>
              </a:rPr>
              <a:t>Illustration partners</a:t>
            </a:r>
          </a:p>
        </p:txBody>
      </p:sp>
      <p:sp>
        <p:nvSpPr>
          <p:cNvPr id="11" name="TextBox 10">
            <a:extLst>
              <a:ext uri="{FF2B5EF4-FFF2-40B4-BE49-F238E27FC236}">
                <a16:creationId xmlns:a16="http://schemas.microsoft.com/office/drawing/2014/main" id="{57DE7E67-A05C-252F-37A7-5313EBE6F38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58961512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B10194-8AA1-4615-8E93-E0C9CA8EDD40}"/>
              </a:ext>
            </a:extLst>
          </p:cNvPr>
          <p:cNvSpPr>
            <a:spLocks noGrp="1"/>
          </p:cNvSpPr>
          <p:nvPr>
            <p:ph type="title"/>
          </p:nvPr>
        </p:nvSpPr>
        <p:spPr/>
        <p:txBody>
          <a:bodyPr>
            <a:normAutofit fontScale="90000"/>
          </a:bodyPr>
          <a:lstStyle/>
          <a:p>
            <a:r>
              <a:rPr lang="en-GB"/>
              <a:t>Phase G – Implementation Governance – 16/18</a:t>
            </a:r>
          </a:p>
        </p:txBody>
      </p:sp>
      <p:sp>
        <p:nvSpPr>
          <p:cNvPr id="3" name="Footer Placeholder 2">
            <a:extLst>
              <a:ext uri="{FF2B5EF4-FFF2-40B4-BE49-F238E27FC236}">
                <a16:creationId xmlns:a16="http://schemas.microsoft.com/office/drawing/2014/main" id="{255356ED-2B53-47E5-B222-95CCAB8321EF}"/>
              </a:ext>
            </a:extLst>
          </p:cNvPr>
          <p:cNvSpPr>
            <a:spLocks noGrp="1"/>
          </p:cNvSpPr>
          <p:nvPr>
            <p:ph type="ftr" sz="quarter" idx="10"/>
          </p:nvPr>
        </p:nvSpPr>
        <p:spPr/>
        <p:txBody>
          <a:bodyPr/>
          <a:lstStyle/>
          <a:p>
            <a:r>
              <a:rPr lang="en-GB"/>
              <a:t>19/34</a:t>
            </a:r>
          </a:p>
        </p:txBody>
      </p:sp>
      <p:sp>
        <p:nvSpPr>
          <p:cNvPr id="4" name="Ref">
            <a:extLst>
              <a:ext uri="{FF2B5EF4-FFF2-40B4-BE49-F238E27FC236}">
                <a16:creationId xmlns:a16="http://schemas.microsoft.com/office/drawing/2014/main" id="{0A141D21-B554-45EB-9DC4-DDD182E9A75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19 : §3.3.2</a:t>
            </a:r>
          </a:p>
        </p:txBody>
      </p:sp>
      <p:sp>
        <p:nvSpPr>
          <p:cNvPr id="6" name="TextBox 5">
            <a:extLst>
              <a:ext uri="{FF2B5EF4-FFF2-40B4-BE49-F238E27FC236}">
                <a16:creationId xmlns:a16="http://schemas.microsoft.com/office/drawing/2014/main" id="{BDE6FA0D-6ED3-4BD5-8627-A69FD71B24E5}"/>
              </a:ext>
            </a:extLst>
          </p:cNvPr>
          <p:cNvSpPr txBox="1"/>
          <p:nvPr/>
        </p:nvSpPr>
        <p:spPr>
          <a:xfrm>
            <a:off x="513287" y="651935"/>
            <a:ext cx="6417315" cy="3716402"/>
          </a:xfrm>
          <a:prstGeom prst="rect">
            <a:avLst/>
          </a:prstGeom>
          <a:noFill/>
        </p:spPr>
        <p:txBody>
          <a:bodyPr wrap="square">
            <a:spAutoFit/>
          </a:bodyPr>
          <a:lstStyle/>
          <a:p>
            <a:r>
              <a:rPr lang="en-GB" sz="1500" b="1" dirty="0"/>
              <a:t>Communicating with Implementers (Gap, Specification, and Control)</a:t>
            </a:r>
          </a:p>
          <a:p>
            <a:endParaRPr lang="en-GB" sz="750" dirty="0"/>
          </a:p>
          <a:p>
            <a:r>
              <a:rPr lang="en-GB" sz="1350" dirty="0"/>
              <a:t>Implementers need explicit context, gap, architecture specification, and control.</a:t>
            </a:r>
            <a:endParaRPr lang="en-GB" sz="750" dirty="0"/>
          </a:p>
          <a:p>
            <a:endParaRPr lang="en-GB" sz="750" dirty="0"/>
          </a:p>
          <a:p>
            <a:r>
              <a:rPr lang="en-GB" sz="1350" dirty="0"/>
              <a:t>The most critical aspects to an implementer are:</a:t>
            </a:r>
          </a:p>
          <a:p>
            <a:pPr marL="214313" indent="-214313">
              <a:buFont typeface="Courier New" panose="02070309020205020404" pitchFamily="49" charset="0"/>
              <a:buChar char="o"/>
              <a:tabLst>
                <a:tab pos="2019300" algn="l"/>
              </a:tabLst>
            </a:pPr>
            <a:r>
              <a:rPr lang="en-GB" sz="1350" dirty="0"/>
              <a:t>Implementation Project context</a:t>
            </a:r>
          </a:p>
          <a:p>
            <a:pPr marL="214313" indent="-214313">
              <a:buFont typeface="Courier New" panose="02070309020205020404" pitchFamily="49" charset="0"/>
              <a:buChar char="o"/>
              <a:tabLst>
                <a:tab pos="1140619" algn="l"/>
              </a:tabLst>
            </a:pPr>
            <a:r>
              <a:rPr lang="en-GB" sz="1350" dirty="0"/>
              <a:t>Scope</a:t>
            </a:r>
          </a:p>
          <a:p>
            <a:pPr marL="214313" indent="-214313">
              <a:buFont typeface="Courier New" panose="02070309020205020404" pitchFamily="49" charset="0"/>
              <a:buChar char="o"/>
              <a:tabLst>
                <a:tab pos="1140619" algn="l"/>
              </a:tabLst>
            </a:pPr>
            <a:r>
              <a:rPr lang="en-GB" sz="1350" dirty="0"/>
              <a:t>Conformance</a:t>
            </a:r>
            <a:endParaRPr lang="en-GB" sz="750" dirty="0"/>
          </a:p>
          <a:p>
            <a:pPr marL="214313" indent="-214313">
              <a:buFont typeface="Courier New" panose="02070309020205020404" pitchFamily="49" charset="0"/>
              <a:buChar char="o"/>
              <a:tabLst>
                <a:tab pos="2019300" algn="l"/>
              </a:tabLst>
            </a:pPr>
            <a:endParaRPr lang="en-GB" sz="750" dirty="0"/>
          </a:p>
          <a:p>
            <a:r>
              <a:rPr lang="en-GB" sz="1350" dirty="0"/>
              <a:t>It is essential to fulfil the purpose of the TOGAF Architecture Contract.</a:t>
            </a:r>
            <a:endParaRPr lang="en-GB" sz="750" dirty="0"/>
          </a:p>
          <a:p>
            <a:endParaRPr lang="en-GB" sz="750" dirty="0"/>
          </a:p>
          <a:p>
            <a:r>
              <a:rPr lang="en-GB" sz="1350" dirty="0"/>
              <a:t>John Carver’s policy governance approach is a helpful </a:t>
            </a:r>
            <a:br>
              <a:rPr lang="en-GB" sz="1350" dirty="0"/>
            </a:br>
            <a:r>
              <a:rPr lang="en-GB" sz="1350" dirty="0"/>
              <a:t>example for the EA to follow:*</a:t>
            </a:r>
            <a:endParaRPr lang="en-GB" sz="750" dirty="0"/>
          </a:p>
          <a:p>
            <a:endParaRPr lang="en-GB" sz="750" dirty="0"/>
          </a:p>
          <a:p>
            <a:pPr marL="214313" indent="-214313">
              <a:buFont typeface="Courier New" panose="02070309020205020404" pitchFamily="49" charset="0"/>
              <a:buChar char="o"/>
            </a:pPr>
            <a:r>
              <a:rPr lang="en-GB" sz="1350" dirty="0"/>
              <a:t>Specifications should be exclusionary </a:t>
            </a:r>
          </a:p>
          <a:p>
            <a:pPr marL="214313" indent="-214313">
              <a:buFont typeface="Courier New" panose="02070309020205020404" pitchFamily="49" charset="0"/>
              <a:buChar char="o"/>
            </a:pPr>
            <a:r>
              <a:rPr lang="en-GB" sz="1350" dirty="0"/>
              <a:t>Specification compliance should be reasonably assessed</a:t>
            </a:r>
            <a:endParaRPr lang="en-GB" sz="750" dirty="0"/>
          </a:p>
          <a:p>
            <a:pPr marL="214313" indent="-214313">
              <a:buFont typeface="Courier New" panose="02070309020205020404" pitchFamily="49" charset="0"/>
              <a:buChar char="o"/>
            </a:pPr>
            <a:endParaRPr lang="en-GB" sz="750" dirty="0"/>
          </a:p>
          <a:p>
            <a:r>
              <a:rPr lang="en-GB" sz="1350" dirty="0"/>
              <a:t>If architecture does not constrain a choice, it is allowed. </a:t>
            </a:r>
            <a:endParaRPr lang="en-GB" sz="750" dirty="0"/>
          </a:p>
          <a:p>
            <a:pPr marL="407194" indent="-214313">
              <a:buFont typeface="Courier New" panose="02070309020205020404" pitchFamily="49" charset="0"/>
              <a:buChar char="o"/>
            </a:pPr>
            <a:r>
              <a:rPr lang="en-GB" sz="1350" dirty="0"/>
              <a:t>EAs provide the big picture to guide projects </a:t>
            </a:r>
          </a:p>
          <a:p>
            <a:pPr marL="407194" indent="-214313">
              <a:buFont typeface="Courier New" panose="02070309020205020404" pitchFamily="49" charset="0"/>
              <a:buChar char="o"/>
            </a:pPr>
            <a:r>
              <a:rPr lang="en-GB" sz="1350" dirty="0"/>
              <a:t>Requirement/specification pairs guide the projects to value</a:t>
            </a:r>
          </a:p>
        </p:txBody>
      </p:sp>
      <p:sp>
        <p:nvSpPr>
          <p:cNvPr id="7" name="TextBox 6">
            <a:extLst>
              <a:ext uri="{FF2B5EF4-FFF2-40B4-BE49-F238E27FC236}">
                <a16:creationId xmlns:a16="http://schemas.microsoft.com/office/drawing/2014/main" id="{42F14F48-11C1-4351-9BB1-7444C0B42FE3}"/>
              </a:ext>
            </a:extLst>
          </p:cNvPr>
          <p:cNvSpPr txBox="1"/>
          <p:nvPr/>
        </p:nvSpPr>
        <p:spPr>
          <a:xfrm>
            <a:off x="6126229" y="4672170"/>
            <a:ext cx="1608746" cy="196208"/>
          </a:xfrm>
          <a:prstGeom prst="rect">
            <a:avLst/>
          </a:prstGeom>
          <a:noFill/>
        </p:spPr>
        <p:txBody>
          <a:bodyPr wrap="square">
            <a:spAutoFit/>
          </a:bodyPr>
          <a:lstStyle/>
          <a:p>
            <a:r>
              <a:rPr lang="en-GB" sz="825"/>
              <a:t>*ISBN 978-0470392522</a:t>
            </a:r>
          </a:p>
        </p:txBody>
      </p:sp>
      <p:pic>
        <p:nvPicPr>
          <p:cNvPr id="9" name="Picture 10">
            <a:extLst>
              <a:ext uri="{FF2B5EF4-FFF2-40B4-BE49-F238E27FC236}">
                <a16:creationId xmlns:a16="http://schemas.microsoft.com/office/drawing/2014/main" id="{09A366C9-B2BF-CE45-B92E-D8BAAB4346DB}"/>
              </a:ext>
            </a:extLst>
          </p:cNvPr>
          <p:cNvPicPr>
            <a:picLocks noChangeAspect="1"/>
          </p:cNvPicPr>
          <p:nvPr/>
        </p:nvPicPr>
        <p:blipFill>
          <a:blip r:embed="rId3"/>
          <a:stretch>
            <a:fillRect/>
          </a:stretch>
        </p:blipFill>
        <p:spPr>
          <a:xfrm>
            <a:off x="8479630" y="270711"/>
            <a:ext cx="202407" cy="97200"/>
          </a:xfrm>
          <a:prstGeom prst="rect">
            <a:avLst/>
          </a:prstGeom>
        </p:spPr>
      </p:pic>
      <p:pic>
        <p:nvPicPr>
          <p:cNvPr id="2" name="Afbeelding 10">
            <a:extLst>
              <a:ext uri="{FF2B5EF4-FFF2-40B4-BE49-F238E27FC236}">
                <a16:creationId xmlns:a16="http://schemas.microsoft.com/office/drawing/2014/main" id="{E081ED31-5C03-4EBE-BF35-5BF6BD3C84C4}"/>
              </a:ext>
            </a:extLst>
          </p:cNvPr>
          <p:cNvPicPr>
            <a:picLocks noChangeAspect="1"/>
          </p:cNvPicPr>
          <p:nvPr/>
        </p:nvPicPr>
        <p:blipFill>
          <a:blip r:embed="rId4">
            <a:duotone>
              <a:schemeClr val="accent5">
                <a:shade val="45000"/>
                <a:satMod val="135000"/>
              </a:schemeClr>
              <a:prstClr val="white"/>
            </a:duotone>
          </a:blip>
          <a:stretch>
            <a:fillRect/>
          </a:stretch>
        </p:blipFill>
        <p:spPr>
          <a:xfrm>
            <a:off x="7338042" y="894134"/>
            <a:ext cx="1247361" cy="1247361"/>
          </a:xfrm>
          <a:prstGeom prst="rect">
            <a:avLst/>
          </a:prstGeom>
        </p:spPr>
      </p:pic>
      <p:sp>
        <p:nvSpPr>
          <p:cNvPr id="8" name="TextBox 7">
            <a:extLst>
              <a:ext uri="{FF2B5EF4-FFF2-40B4-BE49-F238E27FC236}">
                <a16:creationId xmlns:a16="http://schemas.microsoft.com/office/drawing/2014/main" id="{CFFAFEE3-23B4-C5D9-90D2-FAB00E092A64}"/>
              </a:ext>
            </a:extLst>
          </p:cNvPr>
          <p:cNvSpPr txBox="1"/>
          <p:nvPr/>
        </p:nvSpPr>
        <p:spPr>
          <a:xfrm>
            <a:off x="7481462" y="2222104"/>
            <a:ext cx="960519" cy="215444"/>
          </a:xfrm>
          <a:prstGeom prst="rect">
            <a:avLst/>
          </a:prstGeom>
          <a:noFill/>
        </p:spPr>
        <p:txBody>
          <a:bodyPr wrap="none" rtlCol="0">
            <a:spAutoFit/>
          </a:bodyPr>
          <a:lstStyle/>
          <a:p>
            <a:pPr algn="l"/>
            <a:r>
              <a:rPr lang="en-NL" sz="800">
                <a:solidFill>
                  <a:schemeClr val="bg2">
                    <a:lumMod val="75000"/>
                  </a:schemeClr>
                </a:solidFill>
              </a:rPr>
              <a:t>Illustration control</a:t>
            </a:r>
          </a:p>
        </p:txBody>
      </p:sp>
      <p:sp>
        <p:nvSpPr>
          <p:cNvPr id="10" name="TextBox 9">
            <a:extLst>
              <a:ext uri="{FF2B5EF4-FFF2-40B4-BE49-F238E27FC236}">
                <a16:creationId xmlns:a16="http://schemas.microsoft.com/office/drawing/2014/main" id="{3571FE25-D993-50CB-4178-78942954F25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63630055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B10194-8AA1-4615-8E93-E0C9CA8EDD40}"/>
              </a:ext>
            </a:extLst>
          </p:cNvPr>
          <p:cNvSpPr>
            <a:spLocks noGrp="1"/>
          </p:cNvSpPr>
          <p:nvPr>
            <p:ph type="title"/>
          </p:nvPr>
        </p:nvSpPr>
        <p:spPr/>
        <p:txBody>
          <a:bodyPr>
            <a:normAutofit fontScale="90000"/>
          </a:bodyPr>
          <a:lstStyle/>
          <a:p>
            <a:r>
              <a:rPr lang="en-GB"/>
              <a:t>Phase G – Implementation Governance – 17/18</a:t>
            </a:r>
          </a:p>
        </p:txBody>
      </p:sp>
      <p:sp>
        <p:nvSpPr>
          <p:cNvPr id="3" name="Footer Placeholder 2">
            <a:extLst>
              <a:ext uri="{FF2B5EF4-FFF2-40B4-BE49-F238E27FC236}">
                <a16:creationId xmlns:a16="http://schemas.microsoft.com/office/drawing/2014/main" id="{27A6D05E-4869-472D-9962-A9D11AC98E65}"/>
              </a:ext>
            </a:extLst>
          </p:cNvPr>
          <p:cNvSpPr>
            <a:spLocks noGrp="1"/>
          </p:cNvSpPr>
          <p:nvPr>
            <p:ph type="ftr" sz="quarter" idx="10"/>
          </p:nvPr>
        </p:nvSpPr>
        <p:spPr/>
        <p:txBody>
          <a:bodyPr/>
          <a:lstStyle/>
          <a:p>
            <a:r>
              <a:rPr lang="en-GB"/>
              <a:t>20/34</a:t>
            </a:r>
          </a:p>
        </p:txBody>
      </p:sp>
      <p:sp>
        <p:nvSpPr>
          <p:cNvPr id="4" name="Ref">
            <a:extLst>
              <a:ext uri="{FF2B5EF4-FFF2-40B4-BE49-F238E27FC236}">
                <a16:creationId xmlns:a16="http://schemas.microsoft.com/office/drawing/2014/main" id="{0A141D21-B554-45EB-9DC4-DDD182E9A75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20 : §3.3.3</a:t>
            </a:r>
          </a:p>
        </p:txBody>
      </p:sp>
      <p:sp>
        <p:nvSpPr>
          <p:cNvPr id="6" name="TextBox 5">
            <a:extLst>
              <a:ext uri="{FF2B5EF4-FFF2-40B4-BE49-F238E27FC236}">
                <a16:creationId xmlns:a16="http://schemas.microsoft.com/office/drawing/2014/main" id="{BDE6FA0D-6ED3-4BD5-8627-A69FD71B24E5}"/>
              </a:ext>
            </a:extLst>
          </p:cNvPr>
          <p:cNvSpPr txBox="1"/>
          <p:nvPr/>
        </p:nvSpPr>
        <p:spPr>
          <a:xfrm>
            <a:off x="514068" y="647260"/>
            <a:ext cx="8726562" cy="323165"/>
          </a:xfrm>
          <a:prstGeom prst="rect">
            <a:avLst/>
          </a:prstGeom>
          <a:noFill/>
        </p:spPr>
        <p:txBody>
          <a:bodyPr wrap="square">
            <a:spAutoFit/>
          </a:bodyPr>
          <a:lstStyle/>
          <a:p>
            <a:r>
              <a:rPr lang="en-GB" sz="1500" b="1"/>
              <a:t>Communicating with Decision-Makers (other useful things)</a:t>
            </a:r>
            <a:endParaRPr lang="en-GB" sz="1500"/>
          </a:p>
        </p:txBody>
      </p:sp>
      <p:sp>
        <p:nvSpPr>
          <p:cNvPr id="8" name="TextBox 7">
            <a:extLst>
              <a:ext uri="{FF2B5EF4-FFF2-40B4-BE49-F238E27FC236}">
                <a16:creationId xmlns:a16="http://schemas.microsoft.com/office/drawing/2014/main" id="{46AEF351-7340-4100-9D2B-D8E13717B8C5}"/>
              </a:ext>
            </a:extLst>
          </p:cNvPr>
          <p:cNvSpPr txBox="1"/>
          <p:nvPr/>
        </p:nvSpPr>
        <p:spPr>
          <a:xfrm>
            <a:off x="530296" y="1092520"/>
            <a:ext cx="6129218" cy="2146741"/>
          </a:xfrm>
          <a:prstGeom prst="rect">
            <a:avLst/>
          </a:prstGeom>
          <a:noFill/>
        </p:spPr>
        <p:txBody>
          <a:bodyPr wrap="square">
            <a:spAutoFit/>
          </a:bodyPr>
          <a:lstStyle/>
          <a:p>
            <a:r>
              <a:rPr lang="en-GB" sz="1350" dirty="0"/>
              <a:t>Decision-makers have a strong overlap with stakeholders.</a:t>
            </a:r>
          </a:p>
          <a:p>
            <a:endParaRPr lang="en-GB" sz="1350" dirty="0"/>
          </a:p>
          <a:p>
            <a:r>
              <a:rPr lang="en-GB" sz="1350" dirty="0"/>
              <a:t> Decision-maker communication will typically be aligned with:</a:t>
            </a:r>
            <a:br>
              <a:rPr lang="en-GB" sz="1350" dirty="0"/>
            </a:br>
            <a:endParaRPr lang="en-GB" sz="1350" dirty="0"/>
          </a:p>
          <a:p>
            <a:pPr marL="738188" indent="-214313">
              <a:buFont typeface="Courier New" panose="02070309020205020404" pitchFamily="49" charset="0"/>
              <a:buChar char="o"/>
            </a:pPr>
            <a:r>
              <a:rPr lang="en-GB" sz="1350" dirty="0"/>
              <a:t>Timing</a:t>
            </a:r>
          </a:p>
          <a:p>
            <a:pPr marL="738188" indent="-214313">
              <a:buFont typeface="Courier New" panose="02070309020205020404" pitchFamily="49" charset="0"/>
              <a:buChar char="o"/>
            </a:pPr>
            <a:r>
              <a:rPr lang="en-GB" sz="1350" dirty="0"/>
              <a:t>Trade-off decisions </a:t>
            </a:r>
          </a:p>
          <a:p>
            <a:pPr marL="738188" indent="-214313">
              <a:buFont typeface="Courier New" panose="02070309020205020404" pitchFamily="49" charset="0"/>
              <a:buChar char="o"/>
            </a:pPr>
            <a:r>
              <a:rPr lang="en-GB" sz="1350" dirty="0"/>
              <a:t>Status</a:t>
            </a:r>
          </a:p>
          <a:p>
            <a:pPr marL="738188" indent="-214313">
              <a:buFont typeface="Courier New" panose="02070309020205020404" pitchFamily="49" charset="0"/>
              <a:buChar char="o"/>
            </a:pPr>
            <a:r>
              <a:rPr lang="en-GB" sz="1350" dirty="0"/>
              <a:t>Budget</a:t>
            </a:r>
          </a:p>
          <a:p>
            <a:pPr marL="738188" indent="-214313">
              <a:buFont typeface="Courier New" panose="02070309020205020404" pitchFamily="49" charset="0"/>
              <a:buChar char="o"/>
            </a:pPr>
            <a:r>
              <a:rPr lang="en-GB" sz="1350" dirty="0"/>
              <a:t>Compliance</a:t>
            </a:r>
          </a:p>
          <a:p>
            <a:pPr marL="738188" indent="-214313">
              <a:buFont typeface="Courier New" panose="02070309020205020404" pitchFamily="49" charset="0"/>
              <a:buChar char="o"/>
            </a:pPr>
            <a:r>
              <a:rPr lang="en-GB" sz="1350" dirty="0"/>
              <a:t>Confidence</a:t>
            </a:r>
          </a:p>
        </p:txBody>
      </p:sp>
      <p:pic>
        <p:nvPicPr>
          <p:cNvPr id="2" name="Picture 10">
            <a:extLst>
              <a:ext uri="{FF2B5EF4-FFF2-40B4-BE49-F238E27FC236}">
                <a16:creationId xmlns:a16="http://schemas.microsoft.com/office/drawing/2014/main" id="{CCD7F41D-3327-2DEC-16FF-99AA46C99C79}"/>
              </a:ext>
            </a:extLst>
          </p:cNvPr>
          <p:cNvPicPr>
            <a:picLocks noChangeAspect="1"/>
          </p:cNvPicPr>
          <p:nvPr/>
        </p:nvPicPr>
        <p:blipFill>
          <a:blip r:embed="rId3"/>
          <a:stretch>
            <a:fillRect/>
          </a:stretch>
        </p:blipFill>
        <p:spPr>
          <a:xfrm>
            <a:off x="8484394" y="273967"/>
            <a:ext cx="195263" cy="97200"/>
          </a:xfrm>
          <a:prstGeom prst="rect">
            <a:avLst/>
          </a:prstGeom>
        </p:spPr>
      </p:pic>
      <p:pic>
        <p:nvPicPr>
          <p:cNvPr id="7" name="Afbeelding 10">
            <a:extLst>
              <a:ext uri="{FF2B5EF4-FFF2-40B4-BE49-F238E27FC236}">
                <a16:creationId xmlns:a16="http://schemas.microsoft.com/office/drawing/2014/main" id="{8A3DBA65-FDC4-432B-6CA6-258088022736}"/>
              </a:ext>
            </a:extLst>
          </p:cNvPr>
          <p:cNvPicPr>
            <a:picLocks noChangeAspect="1"/>
          </p:cNvPicPr>
          <p:nvPr/>
        </p:nvPicPr>
        <p:blipFill>
          <a:blip r:embed="rId4">
            <a:duotone>
              <a:schemeClr val="accent5">
                <a:shade val="45000"/>
                <a:satMod val="135000"/>
              </a:schemeClr>
              <a:prstClr val="white"/>
            </a:duotone>
          </a:blip>
          <a:stretch>
            <a:fillRect/>
          </a:stretch>
        </p:blipFill>
        <p:spPr>
          <a:xfrm>
            <a:off x="7080610" y="846738"/>
            <a:ext cx="1549322" cy="1549322"/>
          </a:xfrm>
          <a:prstGeom prst="rect">
            <a:avLst/>
          </a:prstGeom>
        </p:spPr>
      </p:pic>
      <p:sp>
        <p:nvSpPr>
          <p:cNvPr id="9" name="TextBox 8">
            <a:extLst>
              <a:ext uri="{FF2B5EF4-FFF2-40B4-BE49-F238E27FC236}">
                <a16:creationId xmlns:a16="http://schemas.microsoft.com/office/drawing/2014/main" id="{C1F864FD-314D-ED26-D0EF-34C03E57BFCD}"/>
              </a:ext>
            </a:extLst>
          </p:cNvPr>
          <p:cNvSpPr txBox="1"/>
          <p:nvPr/>
        </p:nvSpPr>
        <p:spPr>
          <a:xfrm>
            <a:off x="7192401" y="2452886"/>
            <a:ext cx="979755" cy="215444"/>
          </a:xfrm>
          <a:prstGeom prst="rect">
            <a:avLst/>
          </a:prstGeom>
          <a:noFill/>
        </p:spPr>
        <p:txBody>
          <a:bodyPr wrap="none" rtlCol="0">
            <a:spAutoFit/>
          </a:bodyPr>
          <a:lstStyle/>
          <a:p>
            <a:pPr algn="l"/>
            <a:r>
              <a:rPr lang="en-NL" sz="800">
                <a:solidFill>
                  <a:schemeClr val="bg2">
                    <a:lumMod val="75000"/>
                  </a:schemeClr>
                </a:solidFill>
              </a:rPr>
              <a:t>Illustration budget </a:t>
            </a:r>
          </a:p>
        </p:txBody>
      </p:sp>
      <p:sp>
        <p:nvSpPr>
          <p:cNvPr id="10" name="TextBox 9">
            <a:extLst>
              <a:ext uri="{FF2B5EF4-FFF2-40B4-BE49-F238E27FC236}">
                <a16:creationId xmlns:a16="http://schemas.microsoft.com/office/drawing/2014/main" id="{631AFB50-0D5A-0EEF-E75E-29AE1B8DD963}"/>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389357300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18F22E-187E-465D-A2EA-7A244831B538}"/>
              </a:ext>
            </a:extLst>
          </p:cNvPr>
          <p:cNvSpPr>
            <a:spLocks noGrp="1"/>
          </p:cNvSpPr>
          <p:nvPr>
            <p:ph type="title"/>
          </p:nvPr>
        </p:nvSpPr>
        <p:spPr/>
        <p:txBody>
          <a:bodyPr>
            <a:normAutofit fontScale="90000"/>
          </a:bodyPr>
          <a:lstStyle/>
          <a:p>
            <a:r>
              <a:rPr lang="en-GB"/>
              <a:t>Phase G – Implementation Governance – 18/18</a:t>
            </a:r>
          </a:p>
        </p:txBody>
      </p:sp>
      <p:sp>
        <p:nvSpPr>
          <p:cNvPr id="2" name="Footer Placeholder 1">
            <a:extLst>
              <a:ext uri="{FF2B5EF4-FFF2-40B4-BE49-F238E27FC236}">
                <a16:creationId xmlns:a16="http://schemas.microsoft.com/office/drawing/2014/main" id="{1583D03E-1927-4381-A2C5-F1DBBB84C7AF}"/>
              </a:ext>
            </a:extLst>
          </p:cNvPr>
          <p:cNvSpPr>
            <a:spLocks noGrp="1"/>
          </p:cNvSpPr>
          <p:nvPr>
            <p:ph type="ftr" sz="quarter" idx="10"/>
          </p:nvPr>
        </p:nvSpPr>
        <p:spPr/>
        <p:txBody>
          <a:bodyPr/>
          <a:lstStyle/>
          <a:p>
            <a:r>
              <a:rPr lang="en-GB"/>
              <a:t>21/34</a:t>
            </a:r>
          </a:p>
        </p:txBody>
      </p:sp>
      <p:sp>
        <p:nvSpPr>
          <p:cNvPr id="4" name="Ref">
            <a:extLst>
              <a:ext uri="{FF2B5EF4-FFF2-40B4-BE49-F238E27FC236}">
                <a16:creationId xmlns:a16="http://schemas.microsoft.com/office/drawing/2014/main" id="{E7AF0D32-6DEB-4D64-B0E6-BC2885C54086}"/>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73 : §8.3</a:t>
            </a:r>
          </a:p>
        </p:txBody>
      </p:sp>
      <p:sp>
        <p:nvSpPr>
          <p:cNvPr id="6" name="TextBox 5">
            <a:extLst>
              <a:ext uri="{FF2B5EF4-FFF2-40B4-BE49-F238E27FC236}">
                <a16:creationId xmlns:a16="http://schemas.microsoft.com/office/drawing/2014/main" id="{EE04152B-CC8C-4C20-82F7-591439B1884D}"/>
              </a:ext>
            </a:extLst>
          </p:cNvPr>
          <p:cNvSpPr txBox="1"/>
          <p:nvPr/>
        </p:nvSpPr>
        <p:spPr>
          <a:xfrm>
            <a:off x="507135" y="1267182"/>
            <a:ext cx="5616102" cy="2914259"/>
          </a:xfrm>
          <a:prstGeom prst="rect">
            <a:avLst/>
          </a:prstGeom>
          <a:noFill/>
        </p:spPr>
        <p:txBody>
          <a:bodyPr wrap="square">
            <a:spAutoFit/>
          </a:bodyPr>
          <a:lstStyle/>
          <a:p>
            <a:pPr marL="214313" indent="-214313">
              <a:spcBef>
                <a:spcPts val="225"/>
              </a:spcBef>
              <a:buFont typeface="Courier New" panose="02070309020205020404" pitchFamily="49" charset="0"/>
              <a:buChar char="o"/>
            </a:pPr>
            <a:r>
              <a:rPr lang="en-GB" sz="1350"/>
              <a:t>Develop the Domain Architecture specifications to the extent needed to scout the market for options</a:t>
            </a:r>
          </a:p>
          <a:p>
            <a:pPr marL="214313" indent="-214313">
              <a:spcBef>
                <a:spcPts val="225"/>
              </a:spcBef>
              <a:buFont typeface="Courier New" panose="02070309020205020404" pitchFamily="49" charset="0"/>
              <a:buChar char="o"/>
            </a:pPr>
            <a:r>
              <a:rPr lang="en-GB" sz="1350"/>
              <a:t>Develop a matrix to enable viability</a:t>
            </a:r>
          </a:p>
          <a:p>
            <a:pPr marL="214313" indent="-214313">
              <a:spcBef>
                <a:spcPts val="225"/>
              </a:spcBef>
              <a:buFont typeface="Courier New" panose="02070309020205020404" pitchFamily="49" charset="0"/>
              <a:buChar char="o"/>
            </a:pPr>
            <a:r>
              <a:rPr lang="en-GB" sz="1350"/>
              <a:t>Identify where a solution may have to be invented</a:t>
            </a:r>
          </a:p>
          <a:p>
            <a:pPr marL="214313" indent="-214313">
              <a:spcBef>
                <a:spcPts val="225"/>
              </a:spcBef>
              <a:buFont typeface="Courier New" panose="02070309020205020404" pitchFamily="49" charset="0"/>
              <a:buChar char="o"/>
            </a:pPr>
            <a:r>
              <a:rPr lang="en-GB" sz="1350"/>
              <a:t>The objectives of the Architecture to support portfolio are:</a:t>
            </a:r>
          </a:p>
          <a:p>
            <a:pPr marL="600075" lvl="1" indent="-257175">
              <a:buFont typeface="Arial" panose="020B0604020202020204" pitchFamily="34" charset="0"/>
              <a:buChar char="•"/>
            </a:pPr>
            <a:r>
              <a:rPr lang="en-GB" sz="1350"/>
              <a:t>to maximize gain from available resources</a:t>
            </a:r>
          </a:p>
          <a:p>
            <a:pPr marL="600075" lvl="1" indent="-257175">
              <a:buFont typeface="Arial" panose="020B0604020202020204" pitchFamily="34" charset="0"/>
              <a:buChar char="•"/>
            </a:pPr>
            <a:r>
              <a:rPr lang="en-GB" sz="1350"/>
              <a:t>to identify conditions where gain is achievable</a:t>
            </a:r>
          </a:p>
          <a:p>
            <a:pPr marL="600075" lvl="1" indent="-257175">
              <a:buFont typeface="Arial" panose="020B0604020202020204" pitchFamily="34" charset="0"/>
              <a:buChar char="•"/>
            </a:pPr>
            <a:r>
              <a:rPr lang="en-GB" sz="1350"/>
              <a:t>to identify barriers to achieving the goal</a:t>
            </a:r>
          </a:p>
          <a:p>
            <a:pPr marL="600075" lvl="1" indent="-257175">
              <a:buFont typeface="Arial" panose="020B0604020202020204" pitchFamily="34" charset="0"/>
              <a:buChar char="•"/>
            </a:pPr>
            <a:r>
              <a:rPr lang="en-GB" sz="1350"/>
              <a:t>to provide assurance of investment/reward ratio</a:t>
            </a:r>
          </a:p>
          <a:p>
            <a:pPr marL="214313" indent="-214313">
              <a:spcBef>
                <a:spcPts val="225"/>
              </a:spcBef>
              <a:buFont typeface="Courier New" panose="02070309020205020404" pitchFamily="49" charset="0"/>
              <a:buChar char="o"/>
            </a:pPr>
            <a:r>
              <a:rPr lang="en-GB" sz="1350"/>
              <a:t>Revisit the dependencies across work packages</a:t>
            </a:r>
          </a:p>
          <a:p>
            <a:pPr marL="214313" indent="-214313">
              <a:spcBef>
                <a:spcPts val="225"/>
              </a:spcBef>
              <a:buFont typeface="Courier New" panose="02070309020205020404" pitchFamily="49" charset="0"/>
              <a:buChar char="o"/>
            </a:pPr>
            <a:r>
              <a:rPr lang="en-GB" sz="1350"/>
              <a:t>Decisions driven here impact the distribution of limited resources</a:t>
            </a:r>
          </a:p>
        </p:txBody>
      </p:sp>
      <p:sp>
        <p:nvSpPr>
          <p:cNvPr id="10" name="TextBox 9">
            <a:extLst>
              <a:ext uri="{FF2B5EF4-FFF2-40B4-BE49-F238E27FC236}">
                <a16:creationId xmlns:a16="http://schemas.microsoft.com/office/drawing/2014/main" id="{CF3A76B7-E8F4-2015-3CC5-7A1B89FF6175}"/>
              </a:ext>
            </a:extLst>
          </p:cNvPr>
          <p:cNvSpPr txBox="1"/>
          <p:nvPr/>
        </p:nvSpPr>
        <p:spPr>
          <a:xfrm>
            <a:off x="507135" y="656163"/>
            <a:ext cx="7623880" cy="671979"/>
          </a:xfrm>
          <a:prstGeom prst="rect">
            <a:avLst/>
          </a:prstGeom>
          <a:noFill/>
        </p:spPr>
        <p:txBody>
          <a:bodyPr wrap="square">
            <a:spAutoFit/>
          </a:bodyPr>
          <a:lstStyle/>
          <a:p>
            <a:r>
              <a:rPr lang="en-GB" sz="1500" b="1"/>
              <a:t>Balance Opportunity and Viability</a:t>
            </a:r>
          </a:p>
          <a:p>
            <a:endParaRPr lang="en-GB" sz="750" b="1"/>
          </a:p>
          <a:p>
            <a:pPr marL="214313" indent="-214313">
              <a:spcBef>
                <a:spcPts val="225"/>
              </a:spcBef>
              <a:buFont typeface="Courier New" panose="02070309020205020404" pitchFamily="49" charset="0"/>
              <a:buChar char="o"/>
            </a:pPr>
            <a:r>
              <a:rPr lang="en-GB" sz="1350"/>
              <a:t>Potentially accelerating solutions might be available in the market</a:t>
            </a:r>
          </a:p>
        </p:txBody>
      </p:sp>
      <p:pic>
        <p:nvPicPr>
          <p:cNvPr id="9" name="Picture 10">
            <a:extLst>
              <a:ext uri="{FF2B5EF4-FFF2-40B4-BE49-F238E27FC236}">
                <a16:creationId xmlns:a16="http://schemas.microsoft.com/office/drawing/2014/main" id="{92FD4089-5851-1BC6-7E4A-F29510CF2017}"/>
              </a:ext>
            </a:extLst>
          </p:cNvPr>
          <p:cNvPicPr>
            <a:picLocks noChangeAspect="1"/>
          </p:cNvPicPr>
          <p:nvPr/>
        </p:nvPicPr>
        <p:blipFill>
          <a:blip r:embed="rId3"/>
          <a:stretch>
            <a:fillRect/>
          </a:stretch>
        </p:blipFill>
        <p:spPr>
          <a:xfrm>
            <a:off x="8487488" y="270400"/>
            <a:ext cx="185025" cy="97200"/>
          </a:xfrm>
          <a:prstGeom prst="rect">
            <a:avLst/>
          </a:prstGeom>
        </p:spPr>
      </p:pic>
      <p:pic>
        <p:nvPicPr>
          <p:cNvPr id="7" name="Afbeelding 11">
            <a:extLst>
              <a:ext uri="{FF2B5EF4-FFF2-40B4-BE49-F238E27FC236}">
                <a16:creationId xmlns:a16="http://schemas.microsoft.com/office/drawing/2014/main" id="{F9FF0FFF-7771-4F82-48F4-709622ABFA6E}"/>
              </a:ext>
            </a:extLst>
          </p:cNvPr>
          <p:cNvPicPr>
            <a:picLocks noChangeAspect="1"/>
          </p:cNvPicPr>
          <p:nvPr/>
        </p:nvPicPr>
        <p:blipFill>
          <a:blip r:embed="rId4">
            <a:duotone>
              <a:schemeClr val="accent5">
                <a:shade val="45000"/>
                <a:satMod val="135000"/>
              </a:schemeClr>
              <a:prstClr val="white"/>
            </a:duotone>
          </a:blip>
          <a:stretch>
            <a:fillRect/>
          </a:stretch>
        </p:blipFill>
        <p:spPr>
          <a:xfrm flipH="1">
            <a:off x="7129681" y="1005443"/>
            <a:ext cx="1210588" cy="1210588"/>
          </a:xfrm>
          <a:prstGeom prst="rect">
            <a:avLst/>
          </a:prstGeom>
        </p:spPr>
      </p:pic>
      <p:sp>
        <p:nvSpPr>
          <p:cNvPr id="8" name="TextBox 7">
            <a:extLst>
              <a:ext uri="{FF2B5EF4-FFF2-40B4-BE49-F238E27FC236}">
                <a16:creationId xmlns:a16="http://schemas.microsoft.com/office/drawing/2014/main" id="{1804A58A-2271-C8BB-B359-C1148691C12B}"/>
              </a:ext>
            </a:extLst>
          </p:cNvPr>
          <p:cNvSpPr txBox="1"/>
          <p:nvPr/>
        </p:nvSpPr>
        <p:spPr>
          <a:xfrm>
            <a:off x="7255516" y="2356306"/>
            <a:ext cx="958917" cy="215444"/>
          </a:xfrm>
          <a:prstGeom prst="rect">
            <a:avLst/>
          </a:prstGeom>
          <a:noFill/>
        </p:spPr>
        <p:txBody>
          <a:bodyPr wrap="none" rtlCol="0">
            <a:spAutoFit/>
          </a:bodyPr>
          <a:lstStyle/>
          <a:p>
            <a:pPr algn="l"/>
            <a:r>
              <a:rPr lang="en-NL" sz="800">
                <a:solidFill>
                  <a:schemeClr val="bg2">
                    <a:lumMod val="75000"/>
                  </a:schemeClr>
                </a:solidFill>
              </a:rPr>
              <a:t>Illustration market</a:t>
            </a:r>
          </a:p>
        </p:txBody>
      </p:sp>
      <p:sp>
        <p:nvSpPr>
          <p:cNvPr id="12" name="LSBox">
            <a:extLst>
              <a:ext uri="{FF2B5EF4-FFF2-40B4-BE49-F238E27FC236}">
                <a16:creationId xmlns:a16="http://schemas.microsoft.com/office/drawing/2014/main" id="{6094A4C1-9BC8-8E4D-325C-F3DB35D9D99E}"/>
              </a:ext>
            </a:extLst>
          </p:cNvPr>
          <p:cNvSpPr txBox="1"/>
          <p:nvPr/>
        </p:nvSpPr>
        <p:spPr>
          <a:xfrm>
            <a:off x="6654779" y="20883"/>
            <a:ext cx="95571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Q-8.3,p26</a:t>
            </a:r>
          </a:p>
          <a:p>
            <a:pPr>
              <a:tabLst>
                <a:tab pos="1008460" algn="l"/>
              </a:tabLst>
            </a:pPr>
            <a:r>
              <a:rPr lang="en-GB" sz="1350">
                <a:latin typeface="Calibri" panose="020F0502020204030204" pitchFamily="34" charset="0"/>
                <a:cs typeface="Calibri" panose="020F0502020204030204" pitchFamily="34" charset="0"/>
              </a:rPr>
              <a:t>A-1.14,p20</a:t>
            </a:r>
          </a:p>
        </p:txBody>
      </p:sp>
      <p:sp>
        <p:nvSpPr>
          <p:cNvPr id="3" name="TextBox 2">
            <a:extLst>
              <a:ext uri="{FF2B5EF4-FFF2-40B4-BE49-F238E27FC236}">
                <a16:creationId xmlns:a16="http://schemas.microsoft.com/office/drawing/2014/main" id="{AEBA0CB2-73C6-BA24-90DF-5485CAEBB5A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78737990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7F48C0-A656-427B-9773-F5A77DEF570F}"/>
              </a:ext>
            </a:extLst>
          </p:cNvPr>
          <p:cNvSpPr>
            <a:spLocks noGrp="1"/>
          </p:cNvSpPr>
          <p:nvPr>
            <p:ph type="title"/>
          </p:nvPr>
        </p:nvSpPr>
        <p:spPr/>
        <p:txBody>
          <a:bodyPr>
            <a:normAutofit fontScale="90000"/>
          </a:bodyPr>
          <a:lstStyle/>
          <a:p>
            <a:r>
              <a:rPr lang="en-GB"/>
              <a:t>Phase G – Implementation Governance – 10/18</a:t>
            </a:r>
          </a:p>
        </p:txBody>
      </p:sp>
      <p:sp>
        <p:nvSpPr>
          <p:cNvPr id="2" name="Footer Placeholder 1">
            <a:extLst>
              <a:ext uri="{FF2B5EF4-FFF2-40B4-BE49-F238E27FC236}">
                <a16:creationId xmlns:a16="http://schemas.microsoft.com/office/drawing/2014/main" id="{98611B87-2B6D-4E29-AB78-CBB816C5D9AE}"/>
              </a:ext>
            </a:extLst>
          </p:cNvPr>
          <p:cNvSpPr>
            <a:spLocks noGrp="1"/>
          </p:cNvSpPr>
          <p:nvPr>
            <p:ph type="ftr" sz="quarter" idx="10"/>
          </p:nvPr>
        </p:nvSpPr>
        <p:spPr/>
        <p:txBody>
          <a:bodyPr/>
          <a:lstStyle/>
          <a:p>
            <a:r>
              <a:rPr lang="en-GB"/>
              <a:t>13/34</a:t>
            </a:r>
          </a:p>
        </p:txBody>
      </p:sp>
      <p:sp>
        <p:nvSpPr>
          <p:cNvPr id="4" name="Ref">
            <a:extLst>
              <a:ext uri="{FF2B5EF4-FFF2-40B4-BE49-F238E27FC236}">
                <a16:creationId xmlns:a16="http://schemas.microsoft.com/office/drawing/2014/main" id="{608CB611-09AE-4507-8BAD-A717F717766C}"/>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116 : §11.4</a:t>
            </a:r>
          </a:p>
        </p:txBody>
      </p:sp>
      <p:graphicFrame>
        <p:nvGraphicFramePr>
          <p:cNvPr id="6" name="Diagram 5">
            <a:extLst>
              <a:ext uri="{FF2B5EF4-FFF2-40B4-BE49-F238E27FC236}">
                <a16:creationId xmlns:a16="http://schemas.microsoft.com/office/drawing/2014/main" id="{84DDA641-5005-701B-ACD0-47DE4D0BA477}"/>
              </a:ext>
            </a:extLst>
          </p:cNvPr>
          <p:cNvGraphicFramePr/>
          <p:nvPr/>
        </p:nvGraphicFramePr>
        <p:xfrm>
          <a:off x="205739" y="950368"/>
          <a:ext cx="6195061" cy="37137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1FCA5061-C54A-4D0D-BEA7-5BAD3E1845E6}"/>
              </a:ext>
            </a:extLst>
          </p:cNvPr>
          <p:cNvSpPr txBox="1"/>
          <p:nvPr/>
        </p:nvSpPr>
        <p:spPr>
          <a:xfrm>
            <a:off x="498856" y="650285"/>
            <a:ext cx="1124711" cy="300083"/>
          </a:xfrm>
          <a:prstGeom prst="rect">
            <a:avLst/>
          </a:prstGeom>
          <a:noFill/>
        </p:spPr>
        <p:txBody>
          <a:bodyPr wrap="square">
            <a:spAutoFit/>
          </a:bodyPr>
          <a:lstStyle/>
          <a:p>
            <a:r>
              <a:rPr lang="en-GB" sz="1500" b="1"/>
              <a:t>Outputs</a:t>
            </a:r>
          </a:p>
        </p:txBody>
      </p:sp>
      <p:pic>
        <p:nvPicPr>
          <p:cNvPr id="10" name="Picture 10">
            <a:extLst>
              <a:ext uri="{FF2B5EF4-FFF2-40B4-BE49-F238E27FC236}">
                <a16:creationId xmlns:a16="http://schemas.microsoft.com/office/drawing/2014/main" id="{4BF23225-D0A7-2397-1C57-5F1DA119DD7E}"/>
              </a:ext>
            </a:extLst>
          </p:cNvPr>
          <p:cNvPicPr>
            <a:picLocks noChangeAspect="1"/>
          </p:cNvPicPr>
          <p:nvPr/>
        </p:nvPicPr>
        <p:blipFill>
          <a:blip r:embed="rId8"/>
          <a:stretch>
            <a:fillRect/>
          </a:stretch>
        </p:blipFill>
        <p:spPr>
          <a:xfrm>
            <a:off x="8486775" y="270400"/>
            <a:ext cx="183356" cy="97200"/>
          </a:xfrm>
          <a:prstGeom prst="rect">
            <a:avLst/>
          </a:prstGeom>
        </p:spPr>
      </p:pic>
      <p:pic>
        <p:nvPicPr>
          <p:cNvPr id="11" name="Afbeelding 11">
            <a:extLst>
              <a:ext uri="{FF2B5EF4-FFF2-40B4-BE49-F238E27FC236}">
                <a16:creationId xmlns:a16="http://schemas.microsoft.com/office/drawing/2014/main" id="{0D3E03F4-32C5-3740-B018-19A2BCC69CBF}"/>
              </a:ext>
            </a:extLst>
          </p:cNvPr>
          <p:cNvPicPr>
            <a:picLocks noChangeAspect="1"/>
          </p:cNvPicPr>
          <p:nvPr/>
        </p:nvPicPr>
        <p:blipFill>
          <a:blip r:embed="rId9">
            <a:duotone>
              <a:schemeClr val="accent1">
                <a:shade val="45000"/>
                <a:satMod val="135000"/>
              </a:schemeClr>
              <a:prstClr val="white"/>
            </a:duotone>
          </a:blip>
          <a:stretch>
            <a:fillRect/>
          </a:stretch>
        </p:blipFill>
        <p:spPr>
          <a:xfrm>
            <a:off x="7284296" y="1031297"/>
            <a:ext cx="1385835" cy="1385835"/>
          </a:xfrm>
          <a:prstGeom prst="rect">
            <a:avLst/>
          </a:prstGeom>
        </p:spPr>
      </p:pic>
      <p:sp>
        <p:nvSpPr>
          <p:cNvPr id="13" name="TextBox 12">
            <a:extLst>
              <a:ext uri="{FF2B5EF4-FFF2-40B4-BE49-F238E27FC236}">
                <a16:creationId xmlns:a16="http://schemas.microsoft.com/office/drawing/2014/main" id="{BF28F164-9F32-2CA2-FCF0-AE01C2F90A73}"/>
              </a:ext>
            </a:extLst>
          </p:cNvPr>
          <p:cNvSpPr txBox="1"/>
          <p:nvPr/>
        </p:nvSpPr>
        <p:spPr>
          <a:xfrm>
            <a:off x="7425182" y="2417132"/>
            <a:ext cx="958917" cy="215444"/>
          </a:xfrm>
          <a:prstGeom prst="rect">
            <a:avLst/>
          </a:prstGeom>
          <a:noFill/>
        </p:spPr>
        <p:txBody>
          <a:bodyPr wrap="none" rtlCol="0">
            <a:spAutoFit/>
          </a:bodyPr>
          <a:lstStyle/>
          <a:p>
            <a:pPr algn="l"/>
            <a:r>
              <a:rPr lang="en-NL" sz="800">
                <a:solidFill>
                  <a:schemeClr val="bg2">
                    <a:lumMod val="75000"/>
                  </a:schemeClr>
                </a:solidFill>
              </a:rPr>
              <a:t>Illustration Output</a:t>
            </a:r>
          </a:p>
        </p:txBody>
      </p:sp>
      <p:sp>
        <p:nvSpPr>
          <p:cNvPr id="7" name="LSBox">
            <a:extLst>
              <a:ext uri="{FF2B5EF4-FFF2-40B4-BE49-F238E27FC236}">
                <a16:creationId xmlns:a16="http://schemas.microsoft.com/office/drawing/2014/main" id="{311E4CCC-F39F-3DFD-8400-FE6789013427}"/>
              </a:ext>
            </a:extLst>
          </p:cNvPr>
          <p:cNvSpPr txBox="1"/>
          <p:nvPr/>
        </p:nvSpPr>
        <p:spPr>
          <a:xfrm>
            <a:off x="6654779" y="20883"/>
            <a:ext cx="95571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Q-8.3,p26</a:t>
            </a:r>
          </a:p>
          <a:p>
            <a:pPr>
              <a:tabLst>
                <a:tab pos="1008460" algn="l"/>
              </a:tabLst>
            </a:pPr>
            <a:r>
              <a:rPr lang="en-GB" sz="1350">
                <a:latin typeface="Calibri" panose="020F0502020204030204" pitchFamily="34" charset="0"/>
                <a:cs typeface="Calibri" panose="020F0502020204030204" pitchFamily="34" charset="0"/>
              </a:rPr>
              <a:t>A-1.13,p19</a:t>
            </a:r>
          </a:p>
        </p:txBody>
      </p:sp>
      <p:sp>
        <p:nvSpPr>
          <p:cNvPr id="3" name="TextBox 2">
            <a:extLst>
              <a:ext uri="{FF2B5EF4-FFF2-40B4-BE49-F238E27FC236}">
                <a16:creationId xmlns:a16="http://schemas.microsoft.com/office/drawing/2014/main" id="{E0B174F1-4988-9A49-9B51-6B188EE8D71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92256562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59CD3B-2536-4D9E-AA0D-B93AE3075973}"/>
              </a:ext>
            </a:extLst>
          </p:cNvPr>
          <p:cNvSpPr>
            <a:spLocks noGrp="1"/>
          </p:cNvSpPr>
          <p:nvPr>
            <p:ph type="title"/>
          </p:nvPr>
        </p:nvSpPr>
        <p:spPr/>
        <p:txBody>
          <a:bodyPr>
            <a:normAutofit fontScale="90000"/>
          </a:bodyPr>
          <a:lstStyle/>
          <a:p>
            <a:r>
              <a:rPr lang="en-GB"/>
              <a:t>Phase G – Implementation Governance – 11/18</a:t>
            </a:r>
          </a:p>
        </p:txBody>
      </p:sp>
      <p:sp>
        <p:nvSpPr>
          <p:cNvPr id="3" name="Footer Placeholder 2">
            <a:extLst>
              <a:ext uri="{FF2B5EF4-FFF2-40B4-BE49-F238E27FC236}">
                <a16:creationId xmlns:a16="http://schemas.microsoft.com/office/drawing/2014/main" id="{173B043D-FFB6-4A48-9887-B77F3F5069E9}"/>
              </a:ext>
            </a:extLst>
          </p:cNvPr>
          <p:cNvSpPr>
            <a:spLocks noGrp="1"/>
          </p:cNvSpPr>
          <p:nvPr>
            <p:ph type="ftr" sz="quarter" idx="10"/>
          </p:nvPr>
        </p:nvSpPr>
        <p:spPr/>
        <p:txBody>
          <a:bodyPr/>
          <a:lstStyle/>
          <a:p>
            <a:r>
              <a:rPr lang="en-GB"/>
              <a:t>14/34</a:t>
            </a:r>
          </a:p>
        </p:txBody>
      </p:sp>
      <p:sp>
        <p:nvSpPr>
          <p:cNvPr id="4" name="Ref">
            <a:extLst>
              <a:ext uri="{FF2B5EF4-FFF2-40B4-BE49-F238E27FC236}">
                <a16:creationId xmlns:a16="http://schemas.microsoft.com/office/drawing/2014/main" id="{E3A2F640-AA5B-489B-94BE-E711CD736A9C}"/>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42 : §5.2.2</a:t>
            </a:r>
          </a:p>
        </p:txBody>
      </p:sp>
      <p:graphicFrame>
        <p:nvGraphicFramePr>
          <p:cNvPr id="7" name="Table 6">
            <a:extLst>
              <a:ext uri="{FF2B5EF4-FFF2-40B4-BE49-F238E27FC236}">
                <a16:creationId xmlns:a16="http://schemas.microsoft.com/office/drawing/2014/main" id="{3A89AC08-8454-4D19-97A0-3F34CEACFDEA}"/>
              </a:ext>
            </a:extLst>
          </p:cNvPr>
          <p:cNvGraphicFramePr>
            <a:graphicFrameLocks noGrp="1"/>
          </p:cNvGraphicFramePr>
          <p:nvPr/>
        </p:nvGraphicFramePr>
        <p:xfrm>
          <a:off x="595630" y="1779673"/>
          <a:ext cx="7733650" cy="1648298"/>
        </p:xfrm>
        <a:graphic>
          <a:graphicData uri="http://schemas.openxmlformats.org/drawingml/2006/table">
            <a:tbl>
              <a:tblPr firstRow="1" firstCol="1" bandRow="1">
                <a:tableStyleId>{5940675A-B579-460E-94D1-54222C63F5DA}</a:tableStyleId>
              </a:tblPr>
              <a:tblGrid>
                <a:gridCol w="1929560">
                  <a:extLst>
                    <a:ext uri="{9D8B030D-6E8A-4147-A177-3AD203B41FA5}">
                      <a16:colId xmlns:a16="http://schemas.microsoft.com/office/drawing/2014/main" val="3148371059"/>
                    </a:ext>
                  </a:extLst>
                </a:gridCol>
                <a:gridCol w="2254471">
                  <a:extLst>
                    <a:ext uri="{9D8B030D-6E8A-4147-A177-3AD203B41FA5}">
                      <a16:colId xmlns:a16="http://schemas.microsoft.com/office/drawing/2014/main" val="1266627528"/>
                    </a:ext>
                  </a:extLst>
                </a:gridCol>
                <a:gridCol w="3549619">
                  <a:extLst>
                    <a:ext uri="{9D8B030D-6E8A-4147-A177-3AD203B41FA5}">
                      <a16:colId xmlns:a16="http://schemas.microsoft.com/office/drawing/2014/main" val="3068115060"/>
                    </a:ext>
                  </a:extLst>
                </a:gridCol>
              </a:tblGrid>
              <a:tr h="266089">
                <a:tc>
                  <a:txBody>
                    <a:bodyPr/>
                    <a:lstStyle/>
                    <a:p>
                      <a:pPr>
                        <a:lnSpc>
                          <a:spcPct val="107000"/>
                        </a:lnSpc>
                        <a:spcAft>
                          <a:spcPts val="800"/>
                        </a:spcAft>
                      </a:pPr>
                      <a:r>
                        <a:rPr lang="en-GB" sz="1600" b="1">
                          <a:effectLst/>
                        </a:rPr>
                        <a:t>Phase </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200" b="1">
                          <a:effectLst/>
                        </a:rPr>
                        <a:t>Output &amp; Outcome</a:t>
                      </a:r>
                      <a:endParaRPr lang="en-GB" sz="12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200" b="1">
                          <a:effectLst/>
                        </a:rPr>
                        <a:t> Essential Knowledge</a:t>
                      </a:r>
                      <a:endParaRPr lang="en-GB" sz="12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extLst>
                  <a:ext uri="{0D108BD9-81ED-4DB2-BD59-A6C34878D82A}">
                    <a16:rowId xmlns:a16="http://schemas.microsoft.com/office/drawing/2014/main" val="2121727408"/>
                  </a:ext>
                </a:extLst>
              </a:tr>
              <a:tr h="1382209">
                <a:tc>
                  <a:txBody>
                    <a:bodyPr/>
                    <a:lstStyle/>
                    <a:p>
                      <a:pPr algn="l"/>
                      <a:r>
                        <a:rPr lang="en-GB" sz="1400" b="0" i="0" u="none" strike="noStrike" kern="1200" baseline="0">
                          <a:solidFill>
                            <a:schemeClr val="tx1"/>
                          </a:solidFill>
                          <a:latin typeface="Calibri" panose="020F0502020204030204" pitchFamily="34" charset="0"/>
                          <a:ea typeface="+mn-ea"/>
                          <a:cs typeface="+mn-cs"/>
                        </a:rPr>
                        <a:t>Phase G:</a:t>
                      </a:r>
                      <a:br>
                        <a:rPr lang="en-GB" sz="1400" b="0" i="0" u="none" strike="noStrike" kern="1200" baseline="0">
                          <a:solidFill>
                            <a:schemeClr val="tx1"/>
                          </a:solidFill>
                          <a:latin typeface="Calibri" panose="020F0502020204030204" pitchFamily="34" charset="0"/>
                          <a:ea typeface="+mn-ea"/>
                          <a:cs typeface="+mn-cs"/>
                        </a:rPr>
                      </a:br>
                      <a:r>
                        <a:rPr lang="en-GB" sz="1400" b="0" i="0" u="none" strike="noStrike" kern="1200" baseline="0">
                          <a:solidFill>
                            <a:schemeClr val="tx1"/>
                          </a:solidFill>
                          <a:latin typeface="Calibri" panose="020F0502020204030204" pitchFamily="34" charset="0"/>
                          <a:ea typeface="+mn-ea"/>
                          <a:cs typeface="+mn-cs"/>
                        </a:rPr>
                        <a:t>Implementation</a:t>
                      </a:r>
                      <a:br>
                        <a:rPr lang="en-GB" sz="1400" b="0" i="0" u="none" strike="noStrike" kern="1200" baseline="0">
                          <a:solidFill>
                            <a:schemeClr val="tx1"/>
                          </a:solidFill>
                          <a:latin typeface="Calibri" panose="020F0502020204030204" pitchFamily="34" charset="0"/>
                          <a:ea typeface="+mn-ea"/>
                          <a:cs typeface="+mn-cs"/>
                        </a:rPr>
                      </a:br>
                      <a:r>
                        <a:rPr lang="en-GB" sz="1400" b="0" i="0" u="none" strike="noStrike" kern="1200" baseline="0">
                          <a:solidFill>
                            <a:schemeClr val="tx1"/>
                          </a:solidFill>
                          <a:latin typeface="Calibri" panose="020F0502020204030204" pitchFamily="34" charset="0"/>
                          <a:ea typeface="+mn-ea"/>
                          <a:cs typeface="+mn-cs"/>
                        </a:rPr>
                        <a:t>Governance </a:t>
                      </a:r>
                      <a:r>
                        <a:rPr lang="en-GB" sz="32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r>
                        <a:rPr lang="en-GB" sz="1100" b="0" i="0" u="none" strike="noStrike" kern="1200" baseline="0">
                          <a:solidFill>
                            <a:schemeClr val="tx1"/>
                          </a:solidFill>
                          <a:latin typeface="Calibri" panose="020F0502020204030204" pitchFamily="34" charset="0"/>
                          <a:ea typeface="+mn-ea"/>
                          <a:cs typeface="+mn-cs"/>
                        </a:rPr>
                        <a:t>Completion of the projects to implement the changes necessary to reach the adjusted target state. </a:t>
                      </a:r>
                      <a:r>
                        <a:rPr lang="en-GB" sz="24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Purpose and constraints on the implementation team.</a:t>
                      </a:r>
                    </a:p>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(Gap, Architecture Requirement Specification, Control)</a:t>
                      </a:r>
                    </a:p>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How stakeholder priority and preference adjust in</a:t>
                      </a:r>
                    </a:p>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response to success, value, effort, and risk of change.</a:t>
                      </a:r>
                    </a:p>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(Stakeholder Requirements)</a:t>
                      </a:r>
                    </a:p>
                  </a:txBody>
                  <a:tcPr marL="51435" marR="51435" marT="0" marB="0"/>
                </a:tc>
                <a:extLst>
                  <a:ext uri="{0D108BD9-81ED-4DB2-BD59-A6C34878D82A}">
                    <a16:rowId xmlns:a16="http://schemas.microsoft.com/office/drawing/2014/main" val="2204704601"/>
                  </a:ext>
                </a:extLst>
              </a:tr>
            </a:tbl>
          </a:graphicData>
        </a:graphic>
      </p:graphicFrame>
      <p:sp>
        <p:nvSpPr>
          <p:cNvPr id="8" name="TextBox 7">
            <a:extLst>
              <a:ext uri="{FF2B5EF4-FFF2-40B4-BE49-F238E27FC236}">
                <a16:creationId xmlns:a16="http://schemas.microsoft.com/office/drawing/2014/main" id="{D39CB74B-26CB-4CEA-8275-6B940296FF6E}"/>
              </a:ext>
            </a:extLst>
          </p:cNvPr>
          <p:cNvSpPr txBox="1"/>
          <p:nvPr/>
        </p:nvSpPr>
        <p:spPr>
          <a:xfrm>
            <a:off x="504190" y="653307"/>
            <a:ext cx="6110356" cy="738664"/>
          </a:xfrm>
          <a:prstGeom prst="rect">
            <a:avLst/>
          </a:prstGeom>
          <a:noFill/>
        </p:spPr>
        <p:txBody>
          <a:bodyPr wrap="square">
            <a:spAutoFit/>
          </a:bodyPr>
          <a:lstStyle/>
          <a:p>
            <a:r>
              <a:rPr lang="en-GB" sz="1500" b="1"/>
              <a:t>Key outputs and outcomes</a:t>
            </a:r>
            <a:br>
              <a:rPr lang="en-GB" sz="1500" b="1"/>
            </a:br>
            <a:endParaRPr lang="en-GB" sz="1500" b="1"/>
          </a:p>
          <a:p>
            <a:r>
              <a:rPr lang="en-GB" sz="1350"/>
              <a:t>For an exhaustive list, refer to the TOGAF Standard</a:t>
            </a:r>
          </a:p>
        </p:txBody>
      </p:sp>
      <p:pic>
        <p:nvPicPr>
          <p:cNvPr id="2" name="Picture 10">
            <a:extLst>
              <a:ext uri="{FF2B5EF4-FFF2-40B4-BE49-F238E27FC236}">
                <a16:creationId xmlns:a16="http://schemas.microsoft.com/office/drawing/2014/main" id="{0C70478E-12BD-99B4-F212-ADE9DCA65056}"/>
              </a:ext>
            </a:extLst>
          </p:cNvPr>
          <p:cNvPicPr>
            <a:picLocks noChangeAspect="1"/>
          </p:cNvPicPr>
          <p:nvPr/>
        </p:nvPicPr>
        <p:blipFill>
          <a:blip r:embed="rId3"/>
          <a:stretch>
            <a:fillRect/>
          </a:stretch>
        </p:blipFill>
        <p:spPr>
          <a:xfrm>
            <a:off x="8481680" y="274778"/>
            <a:ext cx="195595" cy="97200"/>
          </a:xfrm>
          <a:prstGeom prst="rect">
            <a:avLst/>
          </a:prstGeom>
        </p:spPr>
      </p:pic>
      <p:sp>
        <p:nvSpPr>
          <p:cNvPr id="6" name="TextBox 5">
            <a:extLst>
              <a:ext uri="{FF2B5EF4-FFF2-40B4-BE49-F238E27FC236}">
                <a16:creationId xmlns:a16="http://schemas.microsoft.com/office/drawing/2014/main" id="{DDA7760B-6585-F32B-60BC-5191FE5C710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259038793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817CA7-673D-42BF-A86F-79B576A2F7A6}"/>
              </a:ext>
            </a:extLst>
          </p:cNvPr>
          <p:cNvSpPr>
            <a:spLocks noGrp="1"/>
          </p:cNvSpPr>
          <p:nvPr>
            <p:ph type="title"/>
          </p:nvPr>
        </p:nvSpPr>
        <p:spPr>
          <a:xfrm>
            <a:off x="111095" y="102393"/>
            <a:ext cx="7623880" cy="306668"/>
          </a:xfrm>
        </p:spPr>
        <p:txBody>
          <a:bodyPr>
            <a:noAutofit/>
          </a:bodyPr>
          <a:lstStyle/>
          <a:p>
            <a:r>
              <a:rPr lang="en-GB">
                <a:solidFill>
                  <a:srgbClr val="2F528F"/>
                </a:solidFill>
              </a:rPr>
              <a:t>Phase G – Implementation Governance End Point Assessment </a:t>
            </a:r>
          </a:p>
        </p:txBody>
      </p:sp>
      <p:sp>
        <p:nvSpPr>
          <p:cNvPr id="3" name="Footer Placeholder 2">
            <a:extLst>
              <a:ext uri="{FF2B5EF4-FFF2-40B4-BE49-F238E27FC236}">
                <a16:creationId xmlns:a16="http://schemas.microsoft.com/office/drawing/2014/main" id="{2D826212-0165-4102-B346-3BBD56E4C413}"/>
              </a:ext>
            </a:extLst>
          </p:cNvPr>
          <p:cNvSpPr>
            <a:spLocks noGrp="1"/>
          </p:cNvSpPr>
          <p:nvPr>
            <p:ph type="ftr" sz="quarter" idx="10"/>
          </p:nvPr>
        </p:nvSpPr>
        <p:spPr>
          <a:xfrm>
            <a:off x="6993807" y="4855409"/>
            <a:ext cx="688471" cy="273844"/>
          </a:xfrm>
        </p:spPr>
        <p:txBody>
          <a:bodyPr/>
          <a:lstStyle/>
          <a:p>
            <a:r>
              <a:rPr lang="en-GB">
                <a:solidFill>
                  <a:schemeClr val="bg1"/>
                </a:solidFill>
              </a:rPr>
              <a:t>28/37</a:t>
            </a:r>
          </a:p>
        </p:txBody>
      </p:sp>
      <p:sp>
        <p:nvSpPr>
          <p:cNvPr id="4" name="Ref">
            <a:extLst>
              <a:ext uri="{FF2B5EF4-FFF2-40B4-BE49-F238E27FC236}">
                <a16:creationId xmlns:a16="http://schemas.microsoft.com/office/drawing/2014/main" id="{768F0377-7FA8-49D5-9971-0584CFB21EE8}"/>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91 : §10.6</a:t>
            </a:r>
          </a:p>
        </p:txBody>
      </p:sp>
      <p:sp>
        <p:nvSpPr>
          <p:cNvPr id="8" name="TextBox 7">
            <a:extLst>
              <a:ext uri="{FF2B5EF4-FFF2-40B4-BE49-F238E27FC236}">
                <a16:creationId xmlns:a16="http://schemas.microsoft.com/office/drawing/2014/main" id="{C511B57F-5A23-47CB-9F14-B3894081C1C9}"/>
              </a:ext>
            </a:extLst>
          </p:cNvPr>
          <p:cNvSpPr txBox="1"/>
          <p:nvPr/>
        </p:nvSpPr>
        <p:spPr>
          <a:xfrm>
            <a:off x="136337" y="705666"/>
            <a:ext cx="3507815" cy="346249"/>
          </a:xfrm>
          <a:prstGeom prst="rect">
            <a:avLst/>
          </a:prstGeom>
          <a:noFill/>
        </p:spPr>
        <p:txBody>
          <a:bodyPr wrap="square">
            <a:spAutoFit/>
          </a:bodyPr>
          <a:lstStyle/>
          <a:p>
            <a:r>
              <a:rPr lang="en-GB" sz="1650" b="1">
                <a:solidFill>
                  <a:srgbClr val="2F528F"/>
                </a:solidFill>
              </a:rPr>
              <a:t>Conclusion</a:t>
            </a:r>
          </a:p>
        </p:txBody>
      </p:sp>
      <p:graphicFrame>
        <p:nvGraphicFramePr>
          <p:cNvPr id="9" name="TextBox 2">
            <a:extLst>
              <a:ext uri="{FF2B5EF4-FFF2-40B4-BE49-F238E27FC236}">
                <a16:creationId xmlns:a16="http://schemas.microsoft.com/office/drawing/2014/main" id="{CF7EF358-1F95-411E-B306-716C2BF4A9BB}"/>
              </a:ext>
            </a:extLst>
          </p:cNvPr>
          <p:cNvGraphicFramePr/>
          <p:nvPr>
            <p:extLst>
              <p:ext uri="{D42A27DB-BD31-4B8C-83A1-F6EECF244321}">
                <p14:modId xmlns:p14="http://schemas.microsoft.com/office/powerpoint/2010/main" val="3466857233"/>
              </p:ext>
            </p:extLst>
          </p:nvPr>
        </p:nvGraphicFramePr>
        <p:xfrm>
          <a:off x="606392" y="1079348"/>
          <a:ext cx="7974179" cy="3358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1">
            <a:extLst>
              <a:ext uri="{FF2B5EF4-FFF2-40B4-BE49-F238E27FC236}">
                <a16:creationId xmlns:a16="http://schemas.microsoft.com/office/drawing/2014/main" id="{9A61101E-8D5D-DF80-463A-8B026DE262D5}"/>
              </a:ext>
            </a:extLst>
          </p:cNvPr>
          <p:cNvPicPr>
            <a:picLocks noChangeAspect="1"/>
          </p:cNvPicPr>
          <p:nvPr/>
        </p:nvPicPr>
        <p:blipFill>
          <a:blip r:embed="rId8"/>
          <a:stretch>
            <a:fillRect/>
          </a:stretch>
        </p:blipFill>
        <p:spPr>
          <a:xfrm>
            <a:off x="8580571" y="380673"/>
            <a:ext cx="115754" cy="97200"/>
          </a:xfrm>
          <a:prstGeom prst="rect">
            <a:avLst/>
          </a:prstGeom>
        </p:spPr>
      </p:pic>
      <p:sp>
        <p:nvSpPr>
          <p:cNvPr id="6" name="TextBox 5">
            <a:extLst>
              <a:ext uri="{FF2B5EF4-FFF2-40B4-BE49-F238E27FC236}">
                <a16:creationId xmlns:a16="http://schemas.microsoft.com/office/drawing/2014/main" id="{56C95743-55DF-D72F-1CAF-CD2721FD968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
        <p:nvSpPr>
          <p:cNvPr id="7" name="TextBox 6">
            <a:extLst>
              <a:ext uri="{FF2B5EF4-FFF2-40B4-BE49-F238E27FC236}">
                <a16:creationId xmlns:a16="http://schemas.microsoft.com/office/drawing/2014/main" id="{87A7F749-7D69-3B52-B77F-26E369C86052}"/>
              </a:ext>
            </a:extLst>
          </p:cNvPr>
          <p:cNvSpPr txBox="1"/>
          <p:nvPr/>
        </p:nvSpPr>
        <p:spPr>
          <a:xfrm>
            <a:off x="1092200" y="5454650"/>
            <a:ext cx="6276077" cy="261610"/>
          </a:xfrm>
          <a:prstGeom prst="rect">
            <a:avLst/>
          </a:prstGeom>
          <a:noFill/>
        </p:spPr>
        <p:txBody>
          <a:bodyPr wrap="none" rtlCol="0">
            <a:spAutoFit/>
          </a:bodyPr>
          <a:lstStyle/>
          <a:p>
            <a:pPr algn="l"/>
            <a:r>
              <a:rPr lang="en-GB" sz="1100" i="1">
                <a:solidFill>
                  <a:srgbClr val="FF0000"/>
                </a:solidFill>
              </a:rPr>
              <a:t>Was in MOD 12 but is actually for Implementation Governance – moved to here and changed the heading.</a:t>
            </a:r>
          </a:p>
        </p:txBody>
      </p:sp>
    </p:spTree>
    <p:extLst>
      <p:ext uri="{BB962C8B-B14F-4D97-AF65-F5344CB8AC3E}">
        <p14:creationId xmlns:p14="http://schemas.microsoft.com/office/powerpoint/2010/main" val="334721956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47AF40-4CF9-4394-905D-C0E9BC44E6D2}"/>
              </a:ext>
            </a:extLst>
          </p:cNvPr>
          <p:cNvSpPr>
            <a:spLocks noGrp="1"/>
          </p:cNvSpPr>
          <p:nvPr>
            <p:ph type="title"/>
          </p:nvPr>
        </p:nvSpPr>
        <p:spPr>
          <a:xfrm>
            <a:off x="111095" y="102393"/>
            <a:ext cx="7623880" cy="306668"/>
          </a:xfrm>
        </p:spPr>
        <p:txBody>
          <a:bodyPr>
            <a:noAutofit/>
          </a:bodyPr>
          <a:lstStyle/>
          <a:p>
            <a:r>
              <a:rPr lang="en-GB" sz="1600">
                <a:solidFill>
                  <a:srgbClr val="2F528F"/>
                </a:solidFill>
              </a:rPr>
              <a:t>Phase G – Implementation Governance Summary</a:t>
            </a:r>
          </a:p>
        </p:txBody>
      </p:sp>
      <p:sp>
        <p:nvSpPr>
          <p:cNvPr id="3" name="Footer Placeholder 2">
            <a:extLst>
              <a:ext uri="{FF2B5EF4-FFF2-40B4-BE49-F238E27FC236}">
                <a16:creationId xmlns:a16="http://schemas.microsoft.com/office/drawing/2014/main" id="{CCCB20BB-2106-4242-9F99-E1669B4310D0}"/>
              </a:ext>
            </a:extLst>
          </p:cNvPr>
          <p:cNvSpPr>
            <a:spLocks noGrp="1"/>
          </p:cNvSpPr>
          <p:nvPr>
            <p:ph type="ftr" sz="quarter" idx="10"/>
          </p:nvPr>
        </p:nvSpPr>
        <p:spPr>
          <a:xfrm>
            <a:off x="6993807" y="4855409"/>
            <a:ext cx="688471" cy="273844"/>
          </a:xfrm>
        </p:spPr>
        <p:txBody>
          <a:bodyPr/>
          <a:lstStyle/>
          <a:p>
            <a:r>
              <a:rPr lang="en-GB">
                <a:solidFill>
                  <a:schemeClr val="bg1"/>
                </a:solidFill>
              </a:rPr>
              <a:t>27/37</a:t>
            </a:r>
          </a:p>
        </p:txBody>
      </p:sp>
      <p:sp>
        <p:nvSpPr>
          <p:cNvPr id="4" name="Ref">
            <a:extLst>
              <a:ext uri="{FF2B5EF4-FFF2-40B4-BE49-F238E27FC236}">
                <a16:creationId xmlns:a16="http://schemas.microsoft.com/office/drawing/2014/main" id="{90B5A2C6-C702-4594-87AB-F9070AB191A8}"/>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91 : §10.4</a:t>
            </a:r>
          </a:p>
        </p:txBody>
      </p:sp>
      <p:graphicFrame>
        <p:nvGraphicFramePr>
          <p:cNvPr id="8" name="TextBox 2">
            <a:extLst>
              <a:ext uri="{FF2B5EF4-FFF2-40B4-BE49-F238E27FC236}">
                <a16:creationId xmlns:a16="http://schemas.microsoft.com/office/drawing/2014/main" id="{6D5AA19D-CAAC-47B6-9DB6-429C2648A5A4}"/>
              </a:ext>
            </a:extLst>
          </p:cNvPr>
          <p:cNvGraphicFramePr/>
          <p:nvPr/>
        </p:nvGraphicFramePr>
        <p:xfrm>
          <a:off x="136337" y="983445"/>
          <a:ext cx="8871326" cy="3827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AAB83612-7574-4506-9FCE-23D471F8BCE0}"/>
              </a:ext>
            </a:extLst>
          </p:cNvPr>
          <p:cNvSpPr txBox="1"/>
          <p:nvPr/>
        </p:nvSpPr>
        <p:spPr>
          <a:xfrm>
            <a:off x="136337" y="544360"/>
            <a:ext cx="3507815" cy="346249"/>
          </a:xfrm>
          <a:prstGeom prst="rect">
            <a:avLst/>
          </a:prstGeom>
          <a:noFill/>
        </p:spPr>
        <p:txBody>
          <a:bodyPr wrap="square">
            <a:spAutoFit/>
          </a:bodyPr>
          <a:lstStyle/>
          <a:p>
            <a:r>
              <a:rPr lang="en-GB" sz="1650" b="1">
                <a:solidFill>
                  <a:srgbClr val="2F528F"/>
                </a:solidFill>
              </a:rPr>
              <a:t>Realizing the Solution</a:t>
            </a:r>
          </a:p>
        </p:txBody>
      </p:sp>
      <p:pic>
        <p:nvPicPr>
          <p:cNvPr id="6" name="Picture 11">
            <a:extLst>
              <a:ext uri="{FF2B5EF4-FFF2-40B4-BE49-F238E27FC236}">
                <a16:creationId xmlns:a16="http://schemas.microsoft.com/office/drawing/2014/main" id="{57DE9A24-89BE-99EC-C434-79266B01270B}"/>
              </a:ext>
            </a:extLst>
          </p:cNvPr>
          <p:cNvPicPr>
            <a:picLocks noChangeAspect="1"/>
          </p:cNvPicPr>
          <p:nvPr/>
        </p:nvPicPr>
        <p:blipFill>
          <a:blip r:embed="rId8"/>
          <a:stretch>
            <a:fillRect/>
          </a:stretch>
        </p:blipFill>
        <p:spPr>
          <a:xfrm>
            <a:off x="8579223" y="380545"/>
            <a:ext cx="117101" cy="97200"/>
          </a:xfrm>
          <a:prstGeom prst="rect">
            <a:avLst/>
          </a:prstGeom>
        </p:spPr>
      </p:pic>
      <p:sp>
        <p:nvSpPr>
          <p:cNvPr id="2" name="TextBox 1">
            <a:extLst>
              <a:ext uri="{FF2B5EF4-FFF2-40B4-BE49-F238E27FC236}">
                <a16:creationId xmlns:a16="http://schemas.microsoft.com/office/drawing/2014/main" id="{72F7D4D1-20B9-49A0-1316-8D4F890AEC0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
        <p:nvSpPr>
          <p:cNvPr id="10" name="TextBox 9">
            <a:extLst>
              <a:ext uri="{FF2B5EF4-FFF2-40B4-BE49-F238E27FC236}">
                <a16:creationId xmlns:a16="http://schemas.microsoft.com/office/drawing/2014/main" id="{CF9C7B61-9A20-29D4-2CBA-C904E6097E56}"/>
              </a:ext>
            </a:extLst>
          </p:cNvPr>
          <p:cNvSpPr txBox="1"/>
          <p:nvPr/>
        </p:nvSpPr>
        <p:spPr>
          <a:xfrm>
            <a:off x="1092200" y="5454650"/>
            <a:ext cx="4867038" cy="261610"/>
          </a:xfrm>
          <a:prstGeom prst="rect">
            <a:avLst/>
          </a:prstGeom>
          <a:noFill/>
        </p:spPr>
        <p:txBody>
          <a:bodyPr wrap="none" rtlCol="0">
            <a:spAutoFit/>
          </a:bodyPr>
          <a:lstStyle/>
          <a:p>
            <a:pPr algn="l"/>
            <a:r>
              <a:rPr lang="en-GB" sz="1100" i="1">
                <a:solidFill>
                  <a:srgbClr val="FF0000"/>
                </a:solidFill>
              </a:rPr>
              <a:t>Was in MOD 12 but is actually for Implementation Governance – moved to there.</a:t>
            </a:r>
          </a:p>
        </p:txBody>
      </p:sp>
    </p:spTree>
    <p:extLst>
      <p:ext uri="{BB962C8B-B14F-4D97-AF65-F5344CB8AC3E}">
        <p14:creationId xmlns:p14="http://schemas.microsoft.com/office/powerpoint/2010/main" val="573020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E06584-D5D8-404D-B0D0-2257614740BD}"/>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Manage multiple architecture states – 01/02 </a:t>
            </a:r>
          </a:p>
        </p:txBody>
      </p:sp>
      <p:sp>
        <p:nvSpPr>
          <p:cNvPr id="3" name="Footer Placeholder 2">
            <a:extLst>
              <a:ext uri="{FF2B5EF4-FFF2-40B4-BE49-F238E27FC236}">
                <a16:creationId xmlns:a16="http://schemas.microsoft.com/office/drawing/2014/main" id="{C9A8248A-3BDA-4796-8366-D4C62AD12F72}"/>
              </a:ext>
            </a:extLst>
          </p:cNvPr>
          <p:cNvSpPr>
            <a:spLocks noGrp="1"/>
          </p:cNvSpPr>
          <p:nvPr>
            <p:ph type="ftr" sz="quarter" idx="10"/>
          </p:nvPr>
        </p:nvSpPr>
        <p:spPr>
          <a:xfrm>
            <a:off x="6993807" y="4855409"/>
            <a:ext cx="688471" cy="273844"/>
          </a:xfrm>
        </p:spPr>
        <p:txBody>
          <a:bodyPr/>
          <a:lstStyle/>
          <a:p>
            <a:r>
              <a:rPr lang="en-GB"/>
              <a:t>21/24</a:t>
            </a:r>
          </a:p>
        </p:txBody>
      </p:sp>
      <p:sp>
        <p:nvSpPr>
          <p:cNvPr id="4" name="Ref">
            <a:extLst>
              <a:ext uri="{FF2B5EF4-FFF2-40B4-BE49-F238E27FC236}">
                <a16:creationId xmlns:a16="http://schemas.microsoft.com/office/drawing/2014/main" id="{BA8A6CE2-4AEC-411F-9A56-232CA210F6BF}"/>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51 : §5.4</a:t>
            </a:r>
          </a:p>
        </p:txBody>
      </p:sp>
      <p:sp>
        <p:nvSpPr>
          <p:cNvPr id="6" name="TextBox 5">
            <a:extLst>
              <a:ext uri="{FF2B5EF4-FFF2-40B4-BE49-F238E27FC236}">
                <a16:creationId xmlns:a16="http://schemas.microsoft.com/office/drawing/2014/main" id="{5051E25A-8706-4A5E-B678-9C390D48EC9F}"/>
              </a:ext>
            </a:extLst>
          </p:cNvPr>
          <p:cNvSpPr txBox="1"/>
          <p:nvPr/>
        </p:nvSpPr>
        <p:spPr>
          <a:xfrm>
            <a:off x="614705" y="1676400"/>
            <a:ext cx="7720782" cy="1338828"/>
          </a:xfrm>
          <a:prstGeom prst="rect">
            <a:avLst/>
          </a:prstGeom>
          <a:noFill/>
        </p:spPr>
        <p:txBody>
          <a:bodyPr wrap="square">
            <a:spAutoFit/>
          </a:bodyPr>
          <a:lstStyle/>
          <a:p>
            <a:r>
              <a:rPr lang="en-GB" sz="1350" dirty="0">
                <a:solidFill>
                  <a:srgbClr val="2F528F"/>
                </a:solidFill>
                <a:latin typeface="Calibri" panose="020F0502020204030204" pitchFamily="34" charset="0"/>
              </a:rPr>
              <a:t>It is good practice to architect to value resting states –</a:t>
            </a:r>
          </a:p>
          <a:p>
            <a:r>
              <a:rPr lang="en-GB" sz="1350" dirty="0">
                <a:solidFill>
                  <a:srgbClr val="2F528F"/>
                </a:solidFill>
                <a:latin typeface="Calibri" panose="020F0502020204030204" pitchFamily="34" charset="0"/>
              </a:rPr>
              <a:t>a state where the Enterprise can receive value if all change activity is suspended. </a:t>
            </a:r>
            <a:br>
              <a:rPr lang="en-GB" sz="1350" dirty="0">
                <a:solidFill>
                  <a:srgbClr val="2F528F"/>
                </a:solidFill>
                <a:latin typeface="Calibri" panose="020F0502020204030204" pitchFamily="34" charset="0"/>
              </a:rPr>
            </a:br>
            <a:br>
              <a:rPr lang="en-GB" sz="1350" dirty="0">
                <a:solidFill>
                  <a:srgbClr val="2F528F"/>
                </a:solidFill>
                <a:latin typeface="Calibri" panose="020F0502020204030204" pitchFamily="34" charset="0"/>
              </a:rPr>
            </a:br>
            <a:r>
              <a:rPr lang="en-GB" sz="1350" dirty="0">
                <a:solidFill>
                  <a:srgbClr val="2F528F"/>
                </a:solidFill>
                <a:latin typeface="Calibri" panose="020F0502020204030204" pitchFamily="34" charset="0"/>
              </a:rPr>
              <a:t>Budget cycle pressure often forces </a:t>
            </a:r>
            <a:r>
              <a:rPr lang="en-GB" sz="1350" b="1" i="1" dirty="0">
                <a:solidFill>
                  <a:srgbClr val="2F528F"/>
                </a:solidFill>
                <a:latin typeface="Calibri" panose="020F0502020204030204" pitchFamily="34" charset="0"/>
              </a:rPr>
              <a:t>time</a:t>
            </a:r>
            <a:r>
              <a:rPr lang="en-GB" sz="1350" dirty="0">
                <a:solidFill>
                  <a:srgbClr val="2F528F"/>
                </a:solidFill>
                <a:latin typeface="Calibri" panose="020F0502020204030204" pitchFamily="34" charset="0"/>
              </a:rPr>
              <a:t> as the pragmatic transition marker.</a:t>
            </a:r>
            <a:br>
              <a:rPr lang="en-GB" sz="1350" dirty="0">
                <a:solidFill>
                  <a:srgbClr val="2F528F"/>
                </a:solidFill>
                <a:latin typeface="Calibri" panose="020F0502020204030204" pitchFamily="34" charset="0"/>
              </a:rPr>
            </a:br>
            <a:endParaRPr lang="en-GB" sz="1350" dirty="0">
              <a:solidFill>
                <a:srgbClr val="2F528F"/>
              </a:solidFill>
              <a:latin typeface="Calibri" panose="020F0502020204030204" pitchFamily="34" charset="0"/>
            </a:endParaRPr>
          </a:p>
          <a:p>
            <a:r>
              <a:rPr lang="en-GB" sz="1350" dirty="0">
                <a:solidFill>
                  <a:srgbClr val="2F528F"/>
                </a:solidFill>
                <a:latin typeface="Calibri" panose="020F0502020204030204" pitchFamily="34" charset="0"/>
              </a:rPr>
              <a:t>To the extent possible, minimize transition states.</a:t>
            </a:r>
          </a:p>
        </p:txBody>
      </p:sp>
      <p:graphicFrame>
        <p:nvGraphicFramePr>
          <p:cNvPr id="2" name="Diagram 1">
            <a:extLst>
              <a:ext uri="{FF2B5EF4-FFF2-40B4-BE49-F238E27FC236}">
                <a16:creationId xmlns:a16="http://schemas.microsoft.com/office/drawing/2014/main" id="{D1159C67-CBDE-41EF-8E57-9C7D16C53703}"/>
              </a:ext>
            </a:extLst>
          </p:cNvPr>
          <p:cNvGraphicFramePr/>
          <p:nvPr/>
        </p:nvGraphicFramePr>
        <p:xfrm>
          <a:off x="711608" y="689610"/>
          <a:ext cx="7623879" cy="963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C475AFA4-B528-7F56-B03F-6116A5E0A91F}"/>
              </a:ext>
            </a:extLst>
          </p:cNvPr>
          <p:cNvGraphicFramePr/>
          <p:nvPr/>
        </p:nvGraphicFramePr>
        <p:xfrm>
          <a:off x="640080" y="3108960"/>
          <a:ext cx="7695407" cy="69249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kstvak 8">
            <a:extLst>
              <a:ext uri="{FF2B5EF4-FFF2-40B4-BE49-F238E27FC236}">
                <a16:creationId xmlns:a16="http://schemas.microsoft.com/office/drawing/2014/main" id="{A06383A7-6025-7254-832C-01AB137E0EC3}"/>
              </a:ext>
            </a:extLst>
          </p:cNvPr>
          <p:cNvSpPr txBox="1"/>
          <p:nvPr/>
        </p:nvSpPr>
        <p:spPr>
          <a:xfrm>
            <a:off x="640080" y="3962276"/>
            <a:ext cx="7720782" cy="300082"/>
          </a:xfrm>
          <a:prstGeom prst="rect">
            <a:avLst/>
          </a:prstGeom>
          <a:noFill/>
        </p:spPr>
        <p:txBody>
          <a:bodyPr wrap="square" rtlCol="0">
            <a:spAutoFit/>
          </a:bodyPr>
          <a:lstStyle/>
          <a:p>
            <a:r>
              <a:rPr lang="en-GB" sz="1350" dirty="0">
                <a:solidFill>
                  <a:srgbClr val="2F528F"/>
                </a:solidFill>
                <a:latin typeface="Calibri" panose="020F0502020204030204" pitchFamily="34" charset="0"/>
              </a:rPr>
              <a:t>Bear in mind that many implementations or operational changes are not architecturally significant.</a:t>
            </a:r>
          </a:p>
        </p:txBody>
      </p:sp>
      <p:sp>
        <p:nvSpPr>
          <p:cNvPr id="7" name="TextBox 6">
            <a:extLst>
              <a:ext uri="{FF2B5EF4-FFF2-40B4-BE49-F238E27FC236}">
                <a16:creationId xmlns:a16="http://schemas.microsoft.com/office/drawing/2014/main" id="{5BF038C6-CD84-C408-D719-4A7377A69859}"/>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76995186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11095" y="102393"/>
            <a:ext cx="7623880" cy="306668"/>
          </a:xfrm>
        </p:spPr>
        <p:txBody>
          <a:bodyPr>
            <a:noAutofit/>
          </a:bodyPr>
          <a:lstStyle/>
          <a:p>
            <a:r>
              <a:rPr lang="en-GB" b="1">
                <a:solidFill>
                  <a:srgbClr val="2F528F"/>
                </a:solidFill>
              </a:rPr>
              <a:t>Summary of Module 12</a:t>
            </a:r>
          </a:p>
        </p:txBody>
      </p:sp>
      <p:sp>
        <p:nvSpPr>
          <p:cNvPr id="3" name="Footer Placeholder 2">
            <a:extLst>
              <a:ext uri="{FF2B5EF4-FFF2-40B4-BE49-F238E27FC236}">
                <a16:creationId xmlns:a16="http://schemas.microsoft.com/office/drawing/2014/main" id="{5E0C1ED0-7F6E-497E-AD00-A815020BA5E6}"/>
              </a:ext>
            </a:extLst>
          </p:cNvPr>
          <p:cNvSpPr>
            <a:spLocks noGrp="1"/>
          </p:cNvSpPr>
          <p:nvPr>
            <p:ph type="ftr" sz="quarter" idx="10"/>
          </p:nvPr>
        </p:nvSpPr>
        <p:spPr>
          <a:xfrm>
            <a:off x="6993807" y="4855409"/>
            <a:ext cx="688471" cy="273844"/>
          </a:xfrm>
        </p:spPr>
        <p:txBody>
          <a:bodyPr/>
          <a:lstStyle/>
          <a:p>
            <a:pPr defTabSz="342900">
              <a:defRPr/>
            </a:pPr>
            <a:r>
              <a:rPr lang="en-GB">
                <a:solidFill>
                  <a:schemeClr val="bg1"/>
                </a:solidFill>
                <a:cs typeface="Arial"/>
              </a:rPr>
              <a:t>36/37</a:t>
            </a:r>
          </a:p>
        </p:txBody>
      </p:sp>
      <p:pic>
        <p:nvPicPr>
          <p:cNvPr id="7" name="Picture 6">
            <a:extLst>
              <a:ext uri="{FF2B5EF4-FFF2-40B4-BE49-F238E27FC236}">
                <a16:creationId xmlns:a16="http://schemas.microsoft.com/office/drawing/2014/main" id="{669A5F91-E314-4D61-B07F-5CF46859DBC1}"/>
              </a:ext>
            </a:extLst>
          </p:cNvPr>
          <p:cNvPicPr>
            <a:picLocks noChangeAspect="1"/>
          </p:cNvPicPr>
          <p:nvPr/>
        </p:nvPicPr>
        <p:blipFill>
          <a:blip r:embed="rId3"/>
          <a:stretch>
            <a:fillRect/>
          </a:stretch>
        </p:blipFill>
        <p:spPr>
          <a:xfrm>
            <a:off x="8856403" y="379560"/>
            <a:ext cx="118528" cy="97200"/>
          </a:xfrm>
          <a:prstGeom prst="rect">
            <a:avLst/>
          </a:prstGeom>
        </p:spPr>
      </p:pic>
      <p:graphicFrame>
        <p:nvGraphicFramePr>
          <p:cNvPr id="5" name="Table 5">
            <a:extLst>
              <a:ext uri="{FF2B5EF4-FFF2-40B4-BE49-F238E27FC236}">
                <a16:creationId xmlns:a16="http://schemas.microsoft.com/office/drawing/2014/main" id="{F998CB28-F2EF-694E-DBBA-F0CB5638B6D2}"/>
              </a:ext>
            </a:extLst>
          </p:cNvPr>
          <p:cNvGraphicFramePr>
            <a:graphicFrameLocks noGrp="1"/>
          </p:cNvGraphicFramePr>
          <p:nvPr>
            <p:extLst>
              <p:ext uri="{D42A27DB-BD31-4B8C-83A1-F6EECF244321}">
                <p14:modId xmlns:p14="http://schemas.microsoft.com/office/powerpoint/2010/main" val="23283131"/>
              </p:ext>
            </p:extLst>
          </p:nvPr>
        </p:nvGraphicFramePr>
        <p:xfrm>
          <a:off x="316936" y="678230"/>
          <a:ext cx="8539467" cy="293160"/>
        </p:xfrm>
        <a:graphic>
          <a:graphicData uri="http://schemas.openxmlformats.org/drawingml/2006/table">
            <a:tbl>
              <a:tblPr firstRow="1" bandRow="1">
                <a:tableStyleId>{5C22544A-7EE6-4342-B048-85BDC9FD1C3A}</a:tableStyleId>
              </a:tblPr>
              <a:tblGrid>
                <a:gridCol w="8539467">
                  <a:extLst>
                    <a:ext uri="{9D8B030D-6E8A-4147-A177-3AD203B41FA5}">
                      <a16:colId xmlns:a16="http://schemas.microsoft.com/office/drawing/2014/main" val="765003737"/>
                    </a:ext>
                  </a:extLst>
                </a:gridCol>
              </a:tblGrid>
              <a:tr h="293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latin typeface="Calibri" panose="020F0502020204030204" pitchFamily="34" charset="0"/>
                        </a:rPr>
                        <a:t>The 34 Learning points covered in Module 14 are:</a:t>
                      </a:r>
                      <a:endParaRPr lang="en-US" sz="2400" b="0">
                        <a:solidFill>
                          <a:schemeClr val="bg1"/>
                        </a:solidFill>
                      </a:endParaRPr>
                    </a:p>
                  </a:txBody>
                  <a:tcPr marL="68580" marR="68580" marT="34290" marB="34290"/>
                </a:tc>
                <a:extLst>
                  <a:ext uri="{0D108BD9-81ED-4DB2-BD59-A6C34878D82A}">
                    <a16:rowId xmlns:a16="http://schemas.microsoft.com/office/drawing/2014/main" val="1719854662"/>
                  </a:ext>
                </a:extLst>
              </a:tr>
            </a:tbl>
          </a:graphicData>
        </a:graphic>
      </p:graphicFrame>
      <p:sp>
        <p:nvSpPr>
          <p:cNvPr id="8" name="Rectangle 7">
            <a:extLst>
              <a:ext uri="{FF2B5EF4-FFF2-40B4-BE49-F238E27FC236}">
                <a16:creationId xmlns:a16="http://schemas.microsoft.com/office/drawing/2014/main" id="{351B01B4-D723-B898-14BF-466E6A9A64D7}"/>
              </a:ext>
            </a:extLst>
          </p:cNvPr>
          <p:cNvSpPr/>
          <p:nvPr/>
        </p:nvSpPr>
        <p:spPr>
          <a:xfrm>
            <a:off x="348330" y="1116249"/>
            <a:ext cx="2743201" cy="4560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5.1a/c : Explain the risk and security consid- erations for the three Phases (E, F and G).</a:t>
            </a:r>
            <a:endParaRPr lang="en-US" sz="1100">
              <a:solidFill>
                <a:schemeClr val="bg1"/>
              </a:solidFill>
            </a:endParaRPr>
          </a:p>
        </p:txBody>
      </p:sp>
      <p:sp>
        <p:nvSpPr>
          <p:cNvPr id="9" name="Rectangle 8">
            <a:extLst>
              <a:ext uri="{FF2B5EF4-FFF2-40B4-BE49-F238E27FC236}">
                <a16:creationId xmlns:a16="http://schemas.microsoft.com/office/drawing/2014/main" id="{C18D550C-3D5B-7C50-D699-0F78241E9211}"/>
              </a:ext>
            </a:extLst>
          </p:cNvPr>
          <p:cNvSpPr/>
          <p:nvPr/>
        </p:nvSpPr>
        <p:spPr>
          <a:xfrm>
            <a:off x="3231060" y="1116249"/>
            <a:ext cx="2711805" cy="4560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5.2a : Describe the steps (Phase E) to create the Implementation and Migration Strategy.</a:t>
            </a:r>
            <a:endParaRPr lang="en-US" sz="1100">
              <a:solidFill>
                <a:schemeClr val="bg1"/>
              </a:solidFill>
            </a:endParaRPr>
          </a:p>
        </p:txBody>
      </p:sp>
      <p:sp>
        <p:nvSpPr>
          <p:cNvPr id="25" name="Rectangle 24">
            <a:extLst>
              <a:ext uri="{FF2B5EF4-FFF2-40B4-BE49-F238E27FC236}">
                <a16:creationId xmlns:a16="http://schemas.microsoft.com/office/drawing/2014/main" id="{67292FDD-B931-BCC1-A737-0FBEEA0564B7}"/>
              </a:ext>
            </a:extLst>
          </p:cNvPr>
          <p:cNvSpPr/>
          <p:nvPr/>
        </p:nvSpPr>
        <p:spPr>
          <a:xfrm>
            <a:off x="6083863" y="1116250"/>
            <a:ext cx="2772539" cy="4558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5.3a : Describe three basic approaches to implementation.</a:t>
            </a:r>
            <a:endParaRPr lang="en-US" sz="1100">
              <a:solidFill>
                <a:schemeClr val="bg1"/>
              </a:solidFill>
            </a:endParaRPr>
          </a:p>
        </p:txBody>
      </p:sp>
      <p:sp>
        <p:nvSpPr>
          <p:cNvPr id="26" name="Rectangle 25">
            <a:extLst>
              <a:ext uri="{FF2B5EF4-FFF2-40B4-BE49-F238E27FC236}">
                <a16:creationId xmlns:a16="http://schemas.microsoft.com/office/drawing/2014/main" id="{FAE94B1B-D503-B5A5-3D33-CF8B067892F0}"/>
              </a:ext>
            </a:extLst>
          </p:cNvPr>
          <p:cNvSpPr/>
          <p:nvPr/>
        </p:nvSpPr>
        <p:spPr>
          <a:xfrm>
            <a:off x="348331" y="1630732"/>
            <a:ext cx="2743200" cy="622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5.4a : Explain how to identify and group work packages.</a:t>
            </a:r>
            <a:endParaRPr lang="en-US" sz="1100">
              <a:solidFill>
                <a:schemeClr val="bg1"/>
              </a:solidFill>
            </a:endParaRPr>
          </a:p>
        </p:txBody>
      </p:sp>
      <p:sp>
        <p:nvSpPr>
          <p:cNvPr id="28" name="Rectangle 27">
            <a:extLst>
              <a:ext uri="{FF2B5EF4-FFF2-40B4-BE49-F238E27FC236}">
                <a16:creationId xmlns:a16="http://schemas.microsoft.com/office/drawing/2014/main" id="{2F25AD0E-C17B-0C72-D8AD-722FA8043CF0}"/>
              </a:ext>
            </a:extLst>
          </p:cNvPr>
          <p:cNvSpPr/>
          <p:nvPr/>
        </p:nvSpPr>
        <p:spPr>
          <a:xfrm>
            <a:off x="6083864" y="1630732"/>
            <a:ext cx="2772538" cy="622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5.6a/e : Explain the impact of the migration projects on the organization and the coordination. </a:t>
            </a:r>
            <a:endParaRPr lang="en-US" sz="1100">
              <a:solidFill>
                <a:schemeClr val="bg1"/>
              </a:solidFill>
            </a:endParaRPr>
          </a:p>
        </p:txBody>
      </p:sp>
      <p:sp>
        <p:nvSpPr>
          <p:cNvPr id="29" name="Rectangle 28">
            <a:extLst>
              <a:ext uri="{FF2B5EF4-FFF2-40B4-BE49-F238E27FC236}">
                <a16:creationId xmlns:a16="http://schemas.microsoft.com/office/drawing/2014/main" id="{8FD55CB5-BA53-EA99-5487-5334CEDB1982}"/>
              </a:ext>
            </a:extLst>
          </p:cNvPr>
          <p:cNvSpPr/>
          <p:nvPr/>
        </p:nvSpPr>
        <p:spPr>
          <a:xfrm>
            <a:off x="348331" y="2308317"/>
            <a:ext cx="2743200" cy="4654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5.7a/c : Explain why and how business value is assigned to each work package.</a:t>
            </a:r>
            <a:endParaRPr lang="en-US" sz="1100">
              <a:solidFill>
                <a:schemeClr val="bg1"/>
              </a:solidFill>
            </a:endParaRPr>
          </a:p>
        </p:txBody>
      </p:sp>
      <p:sp>
        <p:nvSpPr>
          <p:cNvPr id="16" name="Rectangle 15">
            <a:extLst>
              <a:ext uri="{FF2B5EF4-FFF2-40B4-BE49-F238E27FC236}">
                <a16:creationId xmlns:a16="http://schemas.microsoft.com/office/drawing/2014/main" id="{6045A332-C0D4-E21B-8E95-13413AA1B46E}"/>
              </a:ext>
            </a:extLst>
          </p:cNvPr>
          <p:cNvSpPr/>
          <p:nvPr/>
        </p:nvSpPr>
        <p:spPr>
          <a:xfrm>
            <a:off x="3260399" y="1630732"/>
            <a:ext cx="2682466" cy="622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cap="none" spc="0">
                <a:solidFill>
                  <a:schemeClr val="bg1"/>
                </a:solidFill>
                <a:latin typeface="Calibri" panose="020F0502020204030204" pitchFamily="34" charset="0"/>
              </a:rPr>
              <a:t>5.5a : Explain how to create and document Transition Architectures.</a:t>
            </a:r>
            <a:endParaRPr lang="en-US" sz="1100">
              <a:solidFill>
                <a:schemeClr val="bg1"/>
              </a:solidFill>
            </a:endParaRPr>
          </a:p>
        </p:txBody>
      </p:sp>
      <p:sp>
        <p:nvSpPr>
          <p:cNvPr id="6" name="Rectangle 5">
            <a:extLst>
              <a:ext uri="{FF2B5EF4-FFF2-40B4-BE49-F238E27FC236}">
                <a16:creationId xmlns:a16="http://schemas.microsoft.com/office/drawing/2014/main" id="{E27C343E-358E-4ABB-4517-EACF057447C6}"/>
              </a:ext>
            </a:extLst>
          </p:cNvPr>
          <p:cNvSpPr/>
          <p:nvPr/>
        </p:nvSpPr>
        <p:spPr>
          <a:xfrm>
            <a:off x="3260400" y="2317797"/>
            <a:ext cx="2682466" cy="456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5.8a :  Describe how to prioritize the migration projects (Phase F).</a:t>
            </a:r>
          </a:p>
        </p:txBody>
      </p:sp>
      <p:sp>
        <p:nvSpPr>
          <p:cNvPr id="11" name="Rectangle 10">
            <a:extLst>
              <a:ext uri="{FF2B5EF4-FFF2-40B4-BE49-F238E27FC236}">
                <a16:creationId xmlns:a16="http://schemas.microsoft.com/office/drawing/2014/main" id="{53BB3DEB-BA68-E8C7-41A9-7C0780D0C4E3}"/>
              </a:ext>
            </a:extLst>
          </p:cNvPr>
          <p:cNvSpPr/>
          <p:nvPr/>
        </p:nvSpPr>
        <p:spPr>
          <a:xfrm>
            <a:off x="6083864" y="2308317"/>
            <a:ext cx="2772538" cy="4654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5.9a :  Describe how to confirm the Architecture Roadmap (Phase F).</a:t>
            </a:r>
          </a:p>
        </p:txBody>
      </p:sp>
      <p:sp>
        <p:nvSpPr>
          <p:cNvPr id="14" name="TextBox 13">
            <a:extLst>
              <a:ext uri="{FF2B5EF4-FFF2-40B4-BE49-F238E27FC236}">
                <a16:creationId xmlns:a16="http://schemas.microsoft.com/office/drawing/2014/main" id="{0C7855EB-B4A4-1D40-DD53-2D82018B9AD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
        <p:nvSpPr>
          <p:cNvPr id="4" name="Rectangle 3">
            <a:extLst>
              <a:ext uri="{FF2B5EF4-FFF2-40B4-BE49-F238E27FC236}">
                <a16:creationId xmlns:a16="http://schemas.microsoft.com/office/drawing/2014/main" id="{E2844E41-3330-9E81-2F09-5C33DE1DE33E}"/>
              </a:ext>
            </a:extLst>
          </p:cNvPr>
          <p:cNvSpPr/>
          <p:nvPr/>
        </p:nvSpPr>
        <p:spPr>
          <a:xfrm>
            <a:off x="364028" y="2828851"/>
            <a:ext cx="2743200" cy="658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5.9a :  Describe how to confirm the Architecture Roadmap (Phase F).</a:t>
            </a:r>
          </a:p>
        </p:txBody>
      </p:sp>
      <p:sp>
        <p:nvSpPr>
          <p:cNvPr id="10" name="Rectangle 9">
            <a:extLst>
              <a:ext uri="{FF2B5EF4-FFF2-40B4-BE49-F238E27FC236}">
                <a16:creationId xmlns:a16="http://schemas.microsoft.com/office/drawing/2014/main" id="{D6B4969D-C171-0D61-1189-9BAEC733788E}"/>
              </a:ext>
            </a:extLst>
          </p:cNvPr>
          <p:cNvSpPr/>
          <p:nvPr/>
        </p:nvSpPr>
        <p:spPr>
          <a:xfrm>
            <a:off x="3276096" y="2828851"/>
            <a:ext cx="2690689" cy="658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5.10a/b : Explain the outputs necessary to proceed with the architecture implementation work.</a:t>
            </a:r>
            <a:endParaRPr lang="en-US" sz="1100">
              <a:solidFill>
                <a:schemeClr val="bg1"/>
              </a:solidFill>
            </a:endParaRPr>
          </a:p>
        </p:txBody>
      </p:sp>
      <p:sp>
        <p:nvSpPr>
          <p:cNvPr id="12" name="Rectangle 11">
            <a:extLst>
              <a:ext uri="{FF2B5EF4-FFF2-40B4-BE49-F238E27FC236}">
                <a16:creationId xmlns:a16="http://schemas.microsoft.com/office/drawing/2014/main" id="{8EA04F97-BD39-ED4A-7F48-88CC758BAD52}"/>
              </a:ext>
            </a:extLst>
          </p:cNvPr>
          <p:cNvSpPr/>
          <p:nvPr/>
        </p:nvSpPr>
        <p:spPr>
          <a:xfrm>
            <a:off x="6099561" y="2828851"/>
            <a:ext cx="2772538" cy="658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5.12a/c : Explain how the Implementation Governance is executed (Phase G).</a:t>
            </a:r>
          </a:p>
        </p:txBody>
      </p:sp>
      <p:sp>
        <p:nvSpPr>
          <p:cNvPr id="13" name="Rectangle 12">
            <a:extLst>
              <a:ext uri="{FF2B5EF4-FFF2-40B4-BE49-F238E27FC236}">
                <a16:creationId xmlns:a16="http://schemas.microsoft.com/office/drawing/2014/main" id="{F68F61DF-E601-0A68-A36D-2CA0212C168B}"/>
              </a:ext>
            </a:extLst>
          </p:cNvPr>
          <p:cNvSpPr/>
          <p:nvPr/>
        </p:nvSpPr>
        <p:spPr>
          <a:xfrm>
            <a:off x="364028" y="3546175"/>
            <a:ext cx="2743200" cy="658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5.13a/b : Explain the outputs necessary to support Architecture Governance.</a:t>
            </a:r>
            <a:endParaRPr lang="en-US" sz="1100">
              <a:solidFill>
                <a:schemeClr val="bg1"/>
              </a:solidFill>
            </a:endParaRPr>
          </a:p>
        </p:txBody>
      </p:sp>
      <p:sp>
        <p:nvSpPr>
          <p:cNvPr id="15" name="Rectangle 14">
            <a:extLst>
              <a:ext uri="{FF2B5EF4-FFF2-40B4-BE49-F238E27FC236}">
                <a16:creationId xmlns:a16="http://schemas.microsoft.com/office/drawing/2014/main" id="{58156BE0-0E08-2366-6D9F-D55875966592}"/>
              </a:ext>
            </a:extLst>
          </p:cNvPr>
          <p:cNvSpPr/>
          <p:nvPr/>
        </p:nvSpPr>
        <p:spPr>
          <a:xfrm>
            <a:off x="3276095" y="3546175"/>
            <a:ext cx="2690689" cy="6583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5.14a/b : Explain how Architecture Contracts are used to communicate with implementers.</a:t>
            </a:r>
            <a:endParaRPr lang="en-US" sz="1100">
              <a:solidFill>
                <a:schemeClr val="bg1"/>
              </a:solidFill>
            </a:endParaRPr>
          </a:p>
        </p:txBody>
      </p:sp>
      <p:sp>
        <p:nvSpPr>
          <p:cNvPr id="17" name="Rectangle 16">
            <a:extLst>
              <a:ext uri="{FF2B5EF4-FFF2-40B4-BE49-F238E27FC236}">
                <a16:creationId xmlns:a16="http://schemas.microsoft.com/office/drawing/2014/main" id="{737FF5C7-E178-E825-599A-4BD590328608}"/>
              </a:ext>
            </a:extLst>
          </p:cNvPr>
          <p:cNvSpPr/>
          <p:nvPr/>
        </p:nvSpPr>
        <p:spPr>
          <a:xfrm>
            <a:off x="6099561" y="3510037"/>
            <a:ext cx="2772538" cy="6944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5.15a : Explain how to balance opportunity and viability.</a:t>
            </a:r>
            <a:endParaRPr lang="en-US" sz="1100">
              <a:solidFill>
                <a:schemeClr val="bg1"/>
              </a:solidFill>
            </a:endParaRPr>
          </a:p>
        </p:txBody>
      </p:sp>
      <p:sp>
        <p:nvSpPr>
          <p:cNvPr id="18" name="Rectangle 17">
            <a:extLst>
              <a:ext uri="{FF2B5EF4-FFF2-40B4-BE49-F238E27FC236}">
                <a16:creationId xmlns:a16="http://schemas.microsoft.com/office/drawing/2014/main" id="{88C3A961-D2C2-3066-E314-FD8B17EEADCF}"/>
              </a:ext>
            </a:extLst>
          </p:cNvPr>
          <p:cNvSpPr/>
          <p:nvPr/>
        </p:nvSpPr>
        <p:spPr>
          <a:xfrm>
            <a:off x="4960620" y="4260132"/>
            <a:ext cx="3911478" cy="4836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8.4a/e : Explain how migration planning techniques are used to review &amp; consolidate Gap Analysis results from earlier phases.</a:t>
            </a:r>
            <a:endParaRPr lang="en-US" sz="1100">
              <a:solidFill>
                <a:schemeClr val="bg1"/>
              </a:solidFill>
            </a:endParaRPr>
          </a:p>
        </p:txBody>
      </p:sp>
      <p:sp>
        <p:nvSpPr>
          <p:cNvPr id="19" name="Rectangle 18">
            <a:extLst>
              <a:ext uri="{FF2B5EF4-FFF2-40B4-BE49-F238E27FC236}">
                <a16:creationId xmlns:a16="http://schemas.microsoft.com/office/drawing/2014/main" id="{9E40D2B7-4A44-42CA-2E83-9D9004A73CCA}"/>
              </a:ext>
            </a:extLst>
          </p:cNvPr>
          <p:cNvSpPr/>
          <p:nvPr/>
        </p:nvSpPr>
        <p:spPr>
          <a:xfrm>
            <a:off x="348330" y="4249472"/>
            <a:ext cx="4486807" cy="4943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8.14a : Describe how the Implementation Factor Catalog can be used: Consolidated Gaps Solutions and Architecture Definition. Increments Table</a:t>
            </a:r>
          </a:p>
        </p:txBody>
      </p:sp>
    </p:spTree>
    <p:extLst>
      <p:ext uri="{BB962C8B-B14F-4D97-AF65-F5344CB8AC3E}">
        <p14:creationId xmlns:p14="http://schemas.microsoft.com/office/powerpoint/2010/main" val="46492066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Autofit/>
          </a:bodyPr>
          <a:lstStyle/>
          <a:p>
            <a:r>
              <a:rPr lang="en-GB">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solidFill>
                  <a:schemeClr val="bg1"/>
                </a:solidFill>
              </a:rPr>
              <a:t>37/37</a:t>
            </a:r>
          </a:p>
        </p:txBody>
      </p:sp>
      <p:sp>
        <p:nvSpPr>
          <p:cNvPr id="6" name="TextBox 5">
            <a:extLst>
              <a:ext uri="{FF2B5EF4-FFF2-40B4-BE49-F238E27FC236}">
                <a16:creationId xmlns:a16="http://schemas.microsoft.com/office/drawing/2014/main" id="{94C32073-85A5-4926-BA75-51D67EB2E332}"/>
              </a:ext>
            </a:extLst>
          </p:cNvPr>
          <p:cNvSpPr txBox="1"/>
          <p:nvPr/>
        </p:nvSpPr>
        <p:spPr>
          <a:xfrm>
            <a:off x="3803201" y="2075460"/>
            <a:ext cx="1537600" cy="1015663"/>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12</a:t>
            </a:r>
          </a:p>
        </p:txBody>
      </p:sp>
      <p:sp>
        <p:nvSpPr>
          <p:cNvPr id="8" name="TextBox 7">
            <a:extLst>
              <a:ext uri="{FF2B5EF4-FFF2-40B4-BE49-F238E27FC236}">
                <a16:creationId xmlns:a16="http://schemas.microsoft.com/office/drawing/2014/main" id="{5E264669-017A-4BAE-BE69-3102A9653C71}"/>
              </a:ext>
            </a:extLst>
          </p:cNvPr>
          <p:cNvSpPr txBox="1"/>
          <p:nvPr/>
        </p:nvSpPr>
        <p:spPr>
          <a:xfrm>
            <a:off x="2794149" y="3561618"/>
            <a:ext cx="3555717" cy="415498"/>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Implementing the Architecture</a:t>
            </a:r>
          </a:p>
        </p:txBody>
      </p:sp>
      <p:sp>
        <p:nvSpPr>
          <p:cNvPr id="2" name="TextBox 1">
            <a:extLst>
              <a:ext uri="{FF2B5EF4-FFF2-40B4-BE49-F238E27FC236}">
                <a16:creationId xmlns:a16="http://schemas.microsoft.com/office/drawing/2014/main" id="{1D2F19DC-4C4D-8540-9D2C-8C41137D4AF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12</a:t>
            </a:r>
          </a:p>
        </p:txBody>
      </p:sp>
    </p:spTree>
    <p:extLst>
      <p:ext uri="{BB962C8B-B14F-4D97-AF65-F5344CB8AC3E}">
        <p14:creationId xmlns:p14="http://schemas.microsoft.com/office/powerpoint/2010/main" val="113777712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p:txBody>
          <a:bodyPr/>
          <a:lstStyle/>
          <a:p>
            <a:r>
              <a:rPr lang="en-GB"/>
              <a:t>1/34</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13/16</a:t>
            </a:r>
          </a:p>
        </p:txBody>
      </p:sp>
      <p:sp>
        <p:nvSpPr>
          <p:cNvPr id="11" name="TextBox 10">
            <a:extLst>
              <a:ext uri="{FF2B5EF4-FFF2-40B4-BE49-F238E27FC236}">
                <a16:creationId xmlns:a16="http://schemas.microsoft.com/office/drawing/2014/main" id="{44E1DABB-25EF-417E-84B5-E38BFE1BDC1E}"/>
              </a:ext>
            </a:extLst>
          </p:cNvPr>
          <p:cNvSpPr txBox="1"/>
          <p:nvPr/>
        </p:nvSpPr>
        <p:spPr>
          <a:xfrm>
            <a:off x="1976105" y="3561618"/>
            <a:ext cx="5191806" cy="1038746"/>
          </a:xfrm>
          <a:prstGeom prst="rect">
            <a:avLst/>
          </a:prstGeom>
          <a:noFill/>
        </p:spPr>
        <p:txBody>
          <a:bodyPr wrap="none" rtlCol="0">
            <a:spAutoFit/>
          </a:bodyPr>
          <a:lstStyle/>
          <a:p>
            <a:pPr algn="ctr"/>
            <a:r>
              <a:rPr lang="en-GB" sz="2100">
                <a:latin typeface="Calibri" panose="020F0502020204030204" pitchFamily="34" charset="0"/>
                <a:cs typeface="Calibri" panose="020F0502020204030204" pitchFamily="34" charset="0"/>
              </a:rPr>
              <a:t>Module 13</a:t>
            </a:r>
            <a:br>
              <a:rPr lang="en-GB" sz="2100">
                <a:latin typeface="Calibri" panose="020F0502020204030204" pitchFamily="34" charset="0"/>
                <a:cs typeface="Calibri" panose="020F0502020204030204" pitchFamily="34" charset="0"/>
              </a:rPr>
            </a:br>
            <a:br>
              <a:rPr lang="en-GB" sz="2100">
                <a:latin typeface="Calibri" panose="020F0502020204030204" pitchFamily="34" charset="0"/>
                <a:cs typeface="Calibri" panose="020F0502020204030204" pitchFamily="34" charset="0"/>
              </a:rPr>
            </a:br>
            <a:r>
              <a:rPr lang="en-GB" sz="2100">
                <a:latin typeface="Calibri" panose="020F0502020204030204" pitchFamily="34" charset="0"/>
                <a:cs typeface="Calibri" panose="020F0502020204030204" pitchFamily="34" charset="0"/>
              </a:rPr>
              <a:t>Architecture Change Management</a:t>
            </a:r>
            <a:endParaRPr lang="en-GB" sz="2100">
              <a:solidFill>
                <a:srgbClr val="2F528F"/>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63DCB60-C765-414E-C51F-09328487EFEB}"/>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5" name="TextBox 4">
            <a:extLst>
              <a:ext uri="{FF2B5EF4-FFF2-40B4-BE49-F238E27FC236}">
                <a16:creationId xmlns:a16="http://schemas.microsoft.com/office/drawing/2014/main" id="{983EA94E-3FA0-2FF7-7389-F43F1018B354}"/>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Practitioner </a:t>
            </a:r>
          </a:p>
        </p:txBody>
      </p:sp>
      <p:sp>
        <p:nvSpPr>
          <p:cNvPr id="8" name="TextBox 7">
            <a:extLst>
              <a:ext uri="{FF2B5EF4-FFF2-40B4-BE49-F238E27FC236}">
                <a16:creationId xmlns:a16="http://schemas.microsoft.com/office/drawing/2014/main" id="{F88B30E6-DB6E-3BF1-9943-9C00163767B0}"/>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12" name="TextBox 11">
            <a:extLst>
              <a:ext uri="{FF2B5EF4-FFF2-40B4-BE49-F238E27FC236}">
                <a16:creationId xmlns:a16="http://schemas.microsoft.com/office/drawing/2014/main" id="{69F3BD0C-E41A-C873-5C74-30B89CBC3B3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220956424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p:txBody>
          <a:bodyPr>
            <a:normAutofit fontScale="90000"/>
          </a:bodyPr>
          <a:lstStyle/>
          <a:p>
            <a:r>
              <a:rPr lang="en-GB"/>
              <a:t>Course Module Index</a:t>
            </a:r>
          </a:p>
        </p:txBody>
      </p:sp>
      <p:sp>
        <p:nvSpPr>
          <p:cNvPr id="3" name="Footer Placeholder 2">
            <a:extLst>
              <a:ext uri="{FF2B5EF4-FFF2-40B4-BE49-F238E27FC236}">
                <a16:creationId xmlns:a16="http://schemas.microsoft.com/office/drawing/2014/main" id="{9ADC1DFA-5E0E-43E7-A780-AC6630246B5E}"/>
              </a:ext>
            </a:extLst>
          </p:cNvPr>
          <p:cNvSpPr>
            <a:spLocks noGrp="1"/>
          </p:cNvSpPr>
          <p:nvPr>
            <p:ph type="ftr" sz="quarter" idx="10"/>
          </p:nvPr>
        </p:nvSpPr>
        <p:spPr/>
        <p:txBody>
          <a:bodyPr/>
          <a:lstStyle/>
          <a:p>
            <a:r>
              <a:rPr lang="en-GB"/>
              <a:t>2/34</a:t>
            </a:r>
          </a:p>
        </p:txBody>
      </p:sp>
      <p:sp>
        <p:nvSpPr>
          <p:cNvPr id="2" name="Flowchart: Off-page Connector 5">
            <a:extLst>
              <a:ext uri="{FF2B5EF4-FFF2-40B4-BE49-F238E27FC236}">
                <a16:creationId xmlns:a16="http://schemas.microsoft.com/office/drawing/2014/main" id="{4364C260-0C8B-0EE3-3F45-E77B169F74C6}"/>
              </a:ext>
            </a:extLst>
          </p:cNvPr>
          <p:cNvSpPr/>
          <p:nvPr/>
        </p:nvSpPr>
        <p:spPr>
          <a:xfrm rot="16200000">
            <a:off x="80937" y="1473262"/>
            <a:ext cx="2965268" cy="2029853"/>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6" name="Title 3">
            <a:extLst>
              <a:ext uri="{FF2B5EF4-FFF2-40B4-BE49-F238E27FC236}">
                <a16:creationId xmlns:a16="http://schemas.microsoft.com/office/drawing/2014/main" id="{D467BC59-C1EB-21FA-769A-9B6DB54689C1}"/>
              </a:ext>
            </a:extLst>
          </p:cNvPr>
          <p:cNvSpPr txBox="1">
            <a:spLocks/>
          </p:cNvSpPr>
          <p:nvPr/>
        </p:nvSpPr>
        <p:spPr>
          <a:xfrm>
            <a:off x="548641" y="1532966"/>
            <a:ext cx="1971675" cy="191044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 Module Index</a:t>
            </a:r>
          </a:p>
        </p:txBody>
      </p:sp>
      <p:graphicFrame>
        <p:nvGraphicFramePr>
          <p:cNvPr id="7" name="Table 6">
            <a:extLst>
              <a:ext uri="{FF2B5EF4-FFF2-40B4-BE49-F238E27FC236}">
                <a16:creationId xmlns:a16="http://schemas.microsoft.com/office/drawing/2014/main" id="{388E9F76-F6D5-A781-0411-3D982FF6F6D2}"/>
              </a:ext>
            </a:extLst>
          </p:cNvPr>
          <p:cNvGraphicFramePr>
            <a:graphicFrameLocks noGrp="1"/>
          </p:cNvGraphicFramePr>
          <p:nvPr/>
        </p:nvGraphicFramePr>
        <p:xfrm>
          <a:off x="2973453" y="634988"/>
          <a:ext cx="4761523" cy="4136541"/>
        </p:xfrm>
        <a:graphic>
          <a:graphicData uri="http://schemas.openxmlformats.org/drawingml/2006/table">
            <a:tbl>
              <a:tblPr firstRow="1" bandRow="1">
                <a:solidFill>
                  <a:schemeClr val="bg1"/>
                </a:solidFill>
                <a:tableStyleId>{7DF18680-E054-41AD-8BC1-D1AEF772440D}</a:tableStyleId>
              </a:tblPr>
              <a:tblGrid>
                <a:gridCol w="439459">
                  <a:extLst>
                    <a:ext uri="{9D8B030D-6E8A-4147-A177-3AD203B41FA5}">
                      <a16:colId xmlns:a16="http://schemas.microsoft.com/office/drawing/2014/main" val="3169063116"/>
                    </a:ext>
                  </a:extLst>
                </a:gridCol>
                <a:gridCol w="3898137">
                  <a:extLst>
                    <a:ext uri="{9D8B030D-6E8A-4147-A177-3AD203B41FA5}">
                      <a16:colId xmlns:a16="http://schemas.microsoft.com/office/drawing/2014/main" val="2094349767"/>
                    </a:ext>
                  </a:extLst>
                </a:gridCol>
                <a:gridCol w="423927">
                  <a:extLst>
                    <a:ext uri="{9D8B030D-6E8A-4147-A177-3AD203B41FA5}">
                      <a16:colId xmlns:a16="http://schemas.microsoft.com/office/drawing/2014/main" val="145428050"/>
                    </a:ext>
                  </a:extLst>
                </a:gridCol>
              </a:tblGrid>
              <a:tr h="236791">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endParaRPr kumimoji="0" lang="en-GB" sz="900" b="1" i="0"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5" name="TextBox 4">
            <a:extLst>
              <a:ext uri="{FF2B5EF4-FFF2-40B4-BE49-F238E27FC236}">
                <a16:creationId xmlns:a16="http://schemas.microsoft.com/office/drawing/2014/main" id="{424C96F4-22DE-754E-CD3E-3ADFC122CCE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73680439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6E1004-E9BF-4BC2-B4DE-4ADF396C4BFC}"/>
              </a:ext>
            </a:extLst>
          </p:cNvPr>
          <p:cNvSpPr>
            <a:spLocks noGrp="1"/>
          </p:cNvSpPr>
          <p:nvPr>
            <p:ph type="title"/>
          </p:nvPr>
        </p:nvSpPr>
        <p:spPr/>
        <p:txBody>
          <a:bodyPr>
            <a:normAutofit fontScale="90000"/>
          </a:bodyPr>
          <a:lstStyle/>
          <a:p>
            <a:r>
              <a:rPr lang="en-GB"/>
              <a:t>Phase H – Architecture Change Management – 01/11 </a:t>
            </a:r>
          </a:p>
        </p:txBody>
      </p:sp>
      <p:sp>
        <p:nvSpPr>
          <p:cNvPr id="12" name="Footer Placeholder 11">
            <a:extLst>
              <a:ext uri="{FF2B5EF4-FFF2-40B4-BE49-F238E27FC236}">
                <a16:creationId xmlns:a16="http://schemas.microsoft.com/office/drawing/2014/main" id="{8BE80138-6F1A-49B1-A748-5B23E41292DC}"/>
              </a:ext>
            </a:extLst>
          </p:cNvPr>
          <p:cNvSpPr>
            <a:spLocks noGrp="1"/>
          </p:cNvSpPr>
          <p:nvPr>
            <p:ph type="ftr" sz="quarter" idx="10"/>
          </p:nvPr>
        </p:nvSpPr>
        <p:spPr/>
        <p:txBody>
          <a:bodyPr/>
          <a:lstStyle/>
          <a:p>
            <a:r>
              <a:rPr lang="en-GB"/>
              <a:t>22/34</a:t>
            </a:r>
          </a:p>
        </p:txBody>
      </p:sp>
      <p:sp>
        <p:nvSpPr>
          <p:cNvPr id="7" name="TextBox 6">
            <a:extLst>
              <a:ext uri="{FF2B5EF4-FFF2-40B4-BE49-F238E27FC236}">
                <a16:creationId xmlns:a16="http://schemas.microsoft.com/office/drawing/2014/main" id="{8D91AA8D-45E3-401E-8412-4AD2A57192F8}"/>
              </a:ext>
            </a:extLst>
          </p:cNvPr>
          <p:cNvSpPr txBox="1"/>
          <p:nvPr/>
        </p:nvSpPr>
        <p:spPr>
          <a:xfrm>
            <a:off x="506576" y="1096461"/>
            <a:ext cx="5174504" cy="1431161"/>
          </a:xfrm>
          <a:prstGeom prst="rect">
            <a:avLst/>
          </a:prstGeom>
          <a:noFill/>
        </p:spPr>
        <p:txBody>
          <a:bodyPr wrap="square">
            <a:spAutoFit/>
          </a:bodyPr>
          <a:lstStyle/>
          <a:p>
            <a:pPr marL="214313" indent="-214313">
              <a:spcBef>
                <a:spcPts val="450"/>
              </a:spcBef>
              <a:buFont typeface="Courier New" panose="02070309020205020404" pitchFamily="49" charset="0"/>
              <a:buChar char="o"/>
            </a:pPr>
            <a:r>
              <a:rPr lang="en-GB" sz="1350"/>
              <a:t>Ensure that the Architecture Lifecycle is maintained </a:t>
            </a:r>
          </a:p>
          <a:p>
            <a:pPr marL="214313" indent="-214313">
              <a:spcBef>
                <a:spcPts val="450"/>
              </a:spcBef>
              <a:buFont typeface="Courier New" panose="02070309020205020404" pitchFamily="49" charset="0"/>
              <a:buChar char="o"/>
            </a:pPr>
            <a:r>
              <a:rPr lang="en-GB" sz="1350"/>
              <a:t>Ensure that the Architecture Governance Framework is executed </a:t>
            </a:r>
          </a:p>
          <a:p>
            <a:pPr marL="214313" indent="-214313">
              <a:spcBef>
                <a:spcPts val="450"/>
              </a:spcBef>
              <a:buFont typeface="Courier New" panose="02070309020205020404" pitchFamily="49" charset="0"/>
              <a:buChar char="o"/>
            </a:pPr>
            <a:r>
              <a:rPr lang="en-GB" sz="1350"/>
              <a:t>Ensure that the enterprise’s Architecture Capability meets current requirements </a:t>
            </a:r>
          </a:p>
        </p:txBody>
      </p:sp>
      <p:sp>
        <p:nvSpPr>
          <p:cNvPr id="8" name="TextBox 7">
            <a:extLst>
              <a:ext uri="{FF2B5EF4-FFF2-40B4-BE49-F238E27FC236}">
                <a16:creationId xmlns:a16="http://schemas.microsoft.com/office/drawing/2014/main" id="{767DFC01-D1B1-494F-A684-72BB30BB3FD0}"/>
              </a:ext>
            </a:extLst>
          </p:cNvPr>
          <p:cNvSpPr txBox="1"/>
          <p:nvPr/>
        </p:nvSpPr>
        <p:spPr>
          <a:xfrm>
            <a:off x="506576" y="672589"/>
            <a:ext cx="1301190" cy="300083"/>
          </a:xfrm>
          <a:prstGeom prst="rect">
            <a:avLst/>
          </a:prstGeom>
          <a:noFill/>
        </p:spPr>
        <p:txBody>
          <a:bodyPr wrap="none" rtlCol="0">
            <a:spAutoFit/>
          </a:bodyPr>
          <a:lstStyle/>
          <a:p>
            <a:pPr algn="l"/>
            <a:r>
              <a:rPr lang="en-GB" sz="1500" b="1"/>
              <a:t>Objectives</a:t>
            </a:r>
          </a:p>
        </p:txBody>
      </p:sp>
      <p:pic>
        <p:nvPicPr>
          <p:cNvPr id="11" name="Picture 10">
            <a:extLst>
              <a:ext uri="{FF2B5EF4-FFF2-40B4-BE49-F238E27FC236}">
                <a16:creationId xmlns:a16="http://schemas.microsoft.com/office/drawing/2014/main" id="{1E65872A-501F-48A4-A8B7-10C34F9C69DE}"/>
              </a:ext>
            </a:extLst>
          </p:cNvPr>
          <p:cNvPicPr>
            <a:picLocks noChangeAspect="1"/>
          </p:cNvPicPr>
          <p:nvPr/>
        </p:nvPicPr>
        <p:blipFill>
          <a:blip r:embed="rId3"/>
          <a:stretch>
            <a:fillRect/>
          </a:stretch>
        </p:blipFill>
        <p:spPr>
          <a:xfrm>
            <a:off x="5681080" y="712202"/>
            <a:ext cx="3047167" cy="3630839"/>
          </a:xfrm>
          <a:prstGeom prst="rect">
            <a:avLst/>
          </a:prstGeom>
        </p:spPr>
      </p:pic>
      <p:pic>
        <p:nvPicPr>
          <p:cNvPr id="2" name="Picture 3">
            <a:extLst>
              <a:ext uri="{FF2B5EF4-FFF2-40B4-BE49-F238E27FC236}">
                <a16:creationId xmlns:a16="http://schemas.microsoft.com/office/drawing/2014/main" id="{2A1AA982-7029-D221-F95D-88302A41F60E}"/>
              </a:ext>
            </a:extLst>
          </p:cNvPr>
          <p:cNvPicPr>
            <a:picLocks noChangeAspect="1"/>
          </p:cNvPicPr>
          <p:nvPr/>
        </p:nvPicPr>
        <p:blipFill>
          <a:blip r:embed="rId4"/>
          <a:stretch>
            <a:fillRect/>
          </a:stretch>
        </p:blipFill>
        <p:spPr>
          <a:xfrm>
            <a:off x="8570119" y="165671"/>
            <a:ext cx="121411" cy="97200"/>
          </a:xfrm>
          <a:prstGeom prst="rect">
            <a:avLst/>
          </a:prstGeom>
        </p:spPr>
      </p:pic>
      <p:sp>
        <p:nvSpPr>
          <p:cNvPr id="3" name="TextBox 2">
            <a:extLst>
              <a:ext uri="{FF2B5EF4-FFF2-40B4-BE49-F238E27FC236}">
                <a16:creationId xmlns:a16="http://schemas.microsoft.com/office/drawing/2014/main" id="{B205E0C4-DC61-73D8-17A4-0779242929D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344083891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59CD3B-2536-4D9E-AA0D-B93AE3075973}"/>
              </a:ext>
            </a:extLst>
          </p:cNvPr>
          <p:cNvSpPr>
            <a:spLocks noGrp="1"/>
          </p:cNvSpPr>
          <p:nvPr>
            <p:ph type="title"/>
          </p:nvPr>
        </p:nvSpPr>
        <p:spPr/>
        <p:txBody>
          <a:bodyPr>
            <a:normAutofit fontScale="90000"/>
          </a:bodyPr>
          <a:lstStyle/>
          <a:p>
            <a:r>
              <a:rPr lang="en-GB"/>
              <a:t>Phase H – Architecture Change Management – 02/11</a:t>
            </a:r>
          </a:p>
        </p:txBody>
      </p:sp>
      <p:sp>
        <p:nvSpPr>
          <p:cNvPr id="2" name="Footer Placeholder 1">
            <a:extLst>
              <a:ext uri="{FF2B5EF4-FFF2-40B4-BE49-F238E27FC236}">
                <a16:creationId xmlns:a16="http://schemas.microsoft.com/office/drawing/2014/main" id="{F8C83B36-4406-4267-8377-8CE545346D8E}"/>
              </a:ext>
            </a:extLst>
          </p:cNvPr>
          <p:cNvSpPr>
            <a:spLocks noGrp="1"/>
          </p:cNvSpPr>
          <p:nvPr>
            <p:ph type="ftr" sz="quarter" idx="10"/>
          </p:nvPr>
        </p:nvSpPr>
        <p:spPr/>
        <p:txBody>
          <a:bodyPr/>
          <a:lstStyle/>
          <a:p>
            <a:r>
              <a:rPr lang="en-GB"/>
              <a:t>23/34</a:t>
            </a:r>
          </a:p>
        </p:txBody>
      </p:sp>
      <p:sp>
        <p:nvSpPr>
          <p:cNvPr id="4" name="Ref">
            <a:extLst>
              <a:ext uri="{FF2B5EF4-FFF2-40B4-BE49-F238E27FC236}">
                <a16:creationId xmlns:a16="http://schemas.microsoft.com/office/drawing/2014/main" id="{E3A2F640-AA5B-489B-94BE-E711CD736A9C}"/>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42 : §5.2.2</a:t>
            </a:r>
          </a:p>
        </p:txBody>
      </p:sp>
      <p:graphicFrame>
        <p:nvGraphicFramePr>
          <p:cNvPr id="7" name="Table 6">
            <a:extLst>
              <a:ext uri="{FF2B5EF4-FFF2-40B4-BE49-F238E27FC236}">
                <a16:creationId xmlns:a16="http://schemas.microsoft.com/office/drawing/2014/main" id="{3A89AC08-8454-4D19-97A0-3F34CEACFDEA}"/>
              </a:ext>
            </a:extLst>
          </p:cNvPr>
          <p:cNvGraphicFramePr>
            <a:graphicFrameLocks noGrp="1"/>
          </p:cNvGraphicFramePr>
          <p:nvPr>
            <p:extLst>
              <p:ext uri="{D42A27DB-BD31-4B8C-83A1-F6EECF244321}">
                <p14:modId xmlns:p14="http://schemas.microsoft.com/office/powerpoint/2010/main" val="4173819971"/>
              </p:ext>
            </p:extLst>
          </p:nvPr>
        </p:nvGraphicFramePr>
        <p:xfrm>
          <a:off x="597303" y="1586380"/>
          <a:ext cx="7949393" cy="2385601"/>
        </p:xfrm>
        <a:graphic>
          <a:graphicData uri="http://schemas.openxmlformats.org/drawingml/2006/table">
            <a:tbl>
              <a:tblPr firstRow="1" firstCol="1" bandRow="1">
                <a:tableStyleId>{5940675A-B579-460E-94D1-54222C63F5DA}</a:tableStyleId>
              </a:tblPr>
              <a:tblGrid>
                <a:gridCol w="1983388">
                  <a:extLst>
                    <a:ext uri="{9D8B030D-6E8A-4147-A177-3AD203B41FA5}">
                      <a16:colId xmlns:a16="http://schemas.microsoft.com/office/drawing/2014/main" val="3148371059"/>
                    </a:ext>
                  </a:extLst>
                </a:gridCol>
                <a:gridCol w="2317363">
                  <a:extLst>
                    <a:ext uri="{9D8B030D-6E8A-4147-A177-3AD203B41FA5}">
                      <a16:colId xmlns:a16="http://schemas.microsoft.com/office/drawing/2014/main" val="1266627528"/>
                    </a:ext>
                  </a:extLst>
                </a:gridCol>
                <a:gridCol w="3648642">
                  <a:extLst>
                    <a:ext uri="{9D8B030D-6E8A-4147-A177-3AD203B41FA5}">
                      <a16:colId xmlns:a16="http://schemas.microsoft.com/office/drawing/2014/main" val="3068115060"/>
                    </a:ext>
                  </a:extLst>
                </a:gridCol>
              </a:tblGrid>
              <a:tr h="243342">
                <a:tc>
                  <a:txBody>
                    <a:bodyPr/>
                    <a:lstStyle/>
                    <a:p>
                      <a:pPr>
                        <a:lnSpc>
                          <a:spcPct val="107000"/>
                        </a:lnSpc>
                        <a:spcAft>
                          <a:spcPts val="800"/>
                        </a:spcAft>
                      </a:pPr>
                      <a:r>
                        <a:rPr lang="en-GB" sz="1400" b="1">
                          <a:effectLst/>
                        </a:rPr>
                        <a:t>Phase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400" b="1">
                          <a:effectLst/>
                        </a:rPr>
                        <a:t>Output &amp; Outcome</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400" b="1">
                          <a:effectLst/>
                        </a:rPr>
                        <a:t> Essential Knowledge</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extLst>
                  <a:ext uri="{0D108BD9-81ED-4DB2-BD59-A6C34878D82A}">
                    <a16:rowId xmlns:a16="http://schemas.microsoft.com/office/drawing/2014/main" val="2121727408"/>
                  </a:ext>
                </a:extLst>
              </a:tr>
              <a:tr h="21422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a:solidFill>
                            <a:schemeClr val="tx1"/>
                          </a:solidFill>
                          <a:latin typeface="Calibri" panose="020F0502020204030204" pitchFamily="34" charset="0"/>
                          <a:ea typeface="+mn-ea"/>
                          <a:cs typeface="+mn-cs"/>
                        </a:rPr>
                        <a:t>Phase H: Architecture Change Management </a:t>
                      </a:r>
                      <a:r>
                        <a:rPr lang="en-GB" sz="2800" b="0" i="0" u="none" strike="noStrike" kern="1200" baseline="0">
                          <a:solidFill>
                            <a:schemeClr val="tx1"/>
                          </a:solidFill>
                          <a:latin typeface="Calibri" panose="020F0502020204030204" pitchFamily="34" charset="0"/>
                          <a:ea typeface="+mn-ea"/>
                          <a:cs typeface="+mn-cs"/>
                        </a:rPr>
                        <a:t>	</a:t>
                      </a:r>
                    </a:p>
                    <a:p>
                      <a:pPr algn="l"/>
                      <a:r>
                        <a:rPr lang="en-GB" sz="28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a:solidFill>
                            <a:schemeClr val="tx1"/>
                          </a:solidFill>
                          <a:latin typeface="Calibri" panose="020F0502020204030204" pitchFamily="34" charset="0"/>
                          <a:ea typeface="+mn-ea"/>
                          <a:cs typeface="+mn-cs"/>
                        </a:rPr>
                        <a:t>Direction to proceed and start developing a Target Architecture that addresses perceived, real, or anticipated shortfalls in the Enterprise.</a:t>
                      </a:r>
                      <a:r>
                        <a:rPr lang="en-GB" sz="2800" b="0" i="0" u="none" strike="noStrike" kern="1200" baseline="0">
                          <a:solidFill>
                            <a:schemeClr val="tx1"/>
                          </a:solidFill>
                          <a:latin typeface="Calibri" panose="020F0502020204030204" pitchFamily="34" charset="0"/>
                          <a:ea typeface="+mn-ea"/>
                          <a:cs typeface="+mn-cs"/>
                        </a:rPr>
                        <a:t>	</a:t>
                      </a:r>
                    </a:p>
                    <a:p>
                      <a:r>
                        <a:rPr lang="en-GB" sz="28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r>
                        <a:rPr lang="en-GB" sz="1400" b="0" i="0" u="none" strike="noStrike" kern="1200" baseline="0" dirty="0">
                          <a:solidFill>
                            <a:schemeClr val="tx1"/>
                          </a:solidFill>
                          <a:latin typeface="Calibri" panose="020F0502020204030204" pitchFamily="34" charset="0"/>
                          <a:ea typeface="+mn-ea"/>
                          <a:cs typeface="+mn-cs"/>
                        </a:rPr>
                        <a:t>Gaps between approved target, or preference, and realization from prior work. (Value Realization) </a:t>
                      </a:r>
                    </a:p>
                    <a:p>
                      <a:endParaRPr lang="en-GB" sz="1400" b="0" i="0" u="none" strike="noStrike" kern="1200" baseline="0" dirty="0">
                        <a:solidFill>
                          <a:schemeClr val="tx1"/>
                        </a:solidFill>
                        <a:latin typeface="Calibri" panose="020F0502020204030204" pitchFamily="34" charset="0"/>
                        <a:ea typeface="+mn-ea"/>
                        <a:cs typeface="+mn-cs"/>
                      </a:endParaRPr>
                    </a:p>
                    <a:p>
                      <a:r>
                        <a:rPr lang="en-GB" sz="1400" b="0" i="0" u="none" strike="noStrike" kern="1200" baseline="0" dirty="0">
                          <a:solidFill>
                            <a:schemeClr val="tx1"/>
                          </a:solidFill>
                          <a:latin typeface="Calibri" panose="020F0502020204030204" pitchFamily="34" charset="0"/>
                          <a:ea typeface="+mn-ea"/>
                          <a:cs typeface="+mn-cs"/>
                        </a:rPr>
                        <a:t>Changes in preference or priority. </a:t>
                      </a:r>
                      <a:br>
                        <a:rPr lang="en-GB" sz="1400" b="0" i="0" u="none" strike="noStrike" kern="1200" baseline="0" dirty="0">
                          <a:solidFill>
                            <a:schemeClr val="tx1"/>
                          </a:solidFill>
                          <a:latin typeface="Calibri" panose="020F0502020204030204" pitchFamily="34" charset="0"/>
                          <a:ea typeface="+mn-ea"/>
                          <a:cs typeface="+mn-cs"/>
                        </a:rPr>
                      </a:br>
                      <a:r>
                        <a:rPr lang="en-GB" sz="1400" b="0" i="0" u="none" strike="noStrike" kern="1200" baseline="0" dirty="0">
                          <a:solidFill>
                            <a:schemeClr val="tx1"/>
                          </a:solidFill>
                          <a:latin typeface="Calibri" panose="020F0502020204030204" pitchFamily="34" charset="0"/>
                          <a:ea typeface="+mn-ea"/>
                          <a:cs typeface="+mn-cs"/>
                        </a:rPr>
                        <a:t>(Stakeholder Requirements) </a:t>
                      </a:r>
                      <a:r>
                        <a:rPr lang="en-GB" sz="2800" b="0" i="0" u="none" strike="noStrike" kern="1200" baseline="0" dirty="0">
                          <a:solidFill>
                            <a:schemeClr val="tx1"/>
                          </a:solidFill>
                          <a:latin typeface="Calibri" panose="020F0502020204030204" pitchFamily="34" charset="0"/>
                          <a:ea typeface="+mn-ea"/>
                          <a:cs typeface="+mn-cs"/>
                        </a:rPr>
                        <a:t>	</a:t>
                      </a:r>
                    </a:p>
                  </a:txBody>
                  <a:tcPr marL="51435" marR="51435" marT="0" marB="0"/>
                </a:tc>
                <a:extLst>
                  <a:ext uri="{0D108BD9-81ED-4DB2-BD59-A6C34878D82A}">
                    <a16:rowId xmlns:a16="http://schemas.microsoft.com/office/drawing/2014/main" val="2204704601"/>
                  </a:ext>
                </a:extLst>
              </a:tr>
            </a:tbl>
          </a:graphicData>
        </a:graphic>
      </p:graphicFrame>
      <p:sp>
        <p:nvSpPr>
          <p:cNvPr id="8" name="TextBox 7">
            <a:extLst>
              <a:ext uri="{FF2B5EF4-FFF2-40B4-BE49-F238E27FC236}">
                <a16:creationId xmlns:a16="http://schemas.microsoft.com/office/drawing/2014/main" id="{D39CB74B-26CB-4CEA-8275-6B940296FF6E}"/>
              </a:ext>
            </a:extLst>
          </p:cNvPr>
          <p:cNvSpPr txBox="1"/>
          <p:nvPr/>
        </p:nvSpPr>
        <p:spPr>
          <a:xfrm>
            <a:off x="504961" y="692049"/>
            <a:ext cx="6110356" cy="738664"/>
          </a:xfrm>
          <a:prstGeom prst="rect">
            <a:avLst/>
          </a:prstGeom>
          <a:noFill/>
        </p:spPr>
        <p:txBody>
          <a:bodyPr wrap="square">
            <a:spAutoFit/>
          </a:bodyPr>
          <a:lstStyle/>
          <a:p>
            <a:r>
              <a:rPr lang="en-GB" sz="1500" b="1"/>
              <a:t>Key outputs and outcomes</a:t>
            </a:r>
            <a:br>
              <a:rPr lang="en-GB" sz="1500"/>
            </a:br>
            <a:endParaRPr lang="en-GB" sz="1500"/>
          </a:p>
          <a:p>
            <a:r>
              <a:rPr lang="en-GB" sz="1350"/>
              <a:t>For an exhaustive list, refer to the TOGAF Standard</a:t>
            </a:r>
          </a:p>
        </p:txBody>
      </p:sp>
      <p:pic>
        <p:nvPicPr>
          <p:cNvPr id="3" name="Picture 3">
            <a:extLst>
              <a:ext uri="{FF2B5EF4-FFF2-40B4-BE49-F238E27FC236}">
                <a16:creationId xmlns:a16="http://schemas.microsoft.com/office/drawing/2014/main" id="{2A2F51F7-DA07-3095-751B-F0803EEA969F}"/>
              </a:ext>
            </a:extLst>
          </p:cNvPr>
          <p:cNvPicPr>
            <a:picLocks noChangeAspect="1"/>
          </p:cNvPicPr>
          <p:nvPr/>
        </p:nvPicPr>
        <p:blipFill>
          <a:blip r:embed="rId3"/>
          <a:stretch>
            <a:fillRect/>
          </a:stretch>
        </p:blipFill>
        <p:spPr>
          <a:xfrm>
            <a:off x="8577208" y="163290"/>
            <a:ext cx="120214" cy="97200"/>
          </a:xfrm>
          <a:prstGeom prst="rect">
            <a:avLst/>
          </a:prstGeom>
        </p:spPr>
      </p:pic>
      <p:sp>
        <p:nvSpPr>
          <p:cNvPr id="6" name="TextBox 5">
            <a:extLst>
              <a:ext uri="{FF2B5EF4-FFF2-40B4-BE49-F238E27FC236}">
                <a16:creationId xmlns:a16="http://schemas.microsoft.com/office/drawing/2014/main" id="{E7D252D2-CC59-882A-AA13-248AD303134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23909468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F48-CE0B-4C7C-9343-B55D45DFB04C}"/>
              </a:ext>
            </a:extLst>
          </p:cNvPr>
          <p:cNvSpPr>
            <a:spLocks noGrp="1"/>
          </p:cNvSpPr>
          <p:nvPr>
            <p:ph type="title"/>
          </p:nvPr>
        </p:nvSpPr>
        <p:spPr/>
        <p:txBody>
          <a:bodyPr>
            <a:normAutofit fontScale="90000"/>
          </a:bodyPr>
          <a:lstStyle/>
          <a:p>
            <a:r>
              <a:rPr lang="en-GB"/>
              <a:t>Phase H – Architecture Change Management – 03/11</a:t>
            </a:r>
          </a:p>
        </p:txBody>
      </p:sp>
      <p:sp>
        <p:nvSpPr>
          <p:cNvPr id="3" name="Footer Placeholder 2">
            <a:extLst>
              <a:ext uri="{FF2B5EF4-FFF2-40B4-BE49-F238E27FC236}">
                <a16:creationId xmlns:a16="http://schemas.microsoft.com/office/drawing/2014/main" id="{BC0FD8A0-B72A-4AB9-8ABF-9026F60243F9}"/>
              </a:ext>
            </a:extLst>
          </p:cNvPr>
          <p:cNvSpPr>
            <a:spLocks noGrp="1"/>
          </p:cNvSpPr>
          <p:nvPr>
            <p:ph type="ftr" sz="quarter" idx="10"/>
          </p:nvPr>
        </p:nvSpPr>
        <p:spPr/>
        <p:txBody>
          <a:bodyPr/>
          <a:lstStyle/>
          <a:p>
            <a:r>
              <a:rPr lang="en-GB"/>
              <a:t>24/34</a:t>
            </a:r>
          </a:p>
        </p:txBody>
      </p:sp>
      <p:sp>
        <p:nvSpPr>
          <p:cNvPr id="7" name="TextBox 6">
            <a:extLst>
              <a:ext uri="{FF2B5EF4-FFF2-40B4-BE49-F238E27FC236}">
                <a16:creationId xmlns:a16="http://schemas.microsoft.com/office/drawing/2014/main" id="{F9D7212A-4191-47FE-92FF-C55AAB91ED93}"/>
              </a:ext>
            </a:extLst>
          </p:cNvPr>
          <p:cNvSpPr txBox="1"/>
          <p:nvPr/>
        </p:nvSpPr>
        <p:spPr>
          <a:xfrm>
            <a:off x="518957" y="696576"/>
            <a:ext cx="4576272" cy="300083"/>
          </a:xfrm>
          <a:prstGeom prst="rect">
            <a:avLst/>
          </a:prstGeom>
          <a:noFill/>
        </p:spPr>
        <p:txBody>
          <a:bodyPr wrap="square">
            <a:spAutoFit/>
          </a:bodyPr>
          <a:lstStyle/>
          <a:p>
            <a:r>
              <a:rPr lang="en-US" sz="1500" b="1"/>
              <a:t>Approach</a:t>
            </a:r>
            <a:endParaRPr lang="en-GB" sz="1500" b="1"/>
          </a:p>
        </p:txBody>
      </p:sp>
      <p:pic>
        <p:nvPicPr>
          <p:cNvPr id="4" name="Picture 3">
            <a:extLst>
              <a:ext uri="{FF2B5EF4-FFF2-40B4-BE49-F238E27FC236}">
                <a16:creationId xmlns:a16="http://schemas.microsoft.com/office/drawing/2014/main" id="{F510E744-DE27-12E8-AA0E-FB99325B5DB8}"/>
              </a:ext>
            </a:extLst>
          </p:cNvPr>
          <p:cNvPicPr>
            <a:picLocks noChangeAspect="1"/>
          </p:cNvPicPr>
          <p:nvPr/>
        </p:nvPicPr>
        <p:blipFill>
          <a:blip r:embed="rId3"/>
          <a:stretch>
            <a:fillRect/>
          </a:stretch>
        </p:blipFill>
        <p:spPr>
          <a:xfrm>
            <a:off x="8565357" y="163290"/>
            <a:ext cx="129476" cy="97200"/>
          </a:xfrm>
          <a:prstGeom prst="rect">
            <a:avLst/>
          </a:prstGeom>
        </p:spPr>
      </p:pic>
      <p:graphicFrame>
        <p:nvGraphicFramePr>
          <p:cNvPr id="9" name="Rectangle 1027">
            <a:extLst>
              <a:ext uri="{FF2B5EF4-FFF2-40B4-BE49-F238E27FC236}">
                <a16:creationId xmlns:a16="http://schemas.microsoft.com/office/drawing/2014/main" id="{2F39325C-87A4-5AF3-21FE-675AB8D6CC57}"/>
              </a:ext>
            </a:extLst>
          </p:cNvPr>
          <p:cNvGraphicFramePr/>
          <p:nvPr/>
        </p:nvGraphicFramePr>
        <p:xfrm>
          <a:off x="518957" y="1122129"/>
          <a:ext cx="7900988" cy="3429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8F85FA52-E56A-3E4E-1B8F-ED5691ADCB8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57115578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6E1004-E9BF-4BC2-B4DE-4ADF396C4BFC}"/>
              </a:ext>
            </a:extLst>
          </p:cNvPr>
          <p:cNvSpPr>
            <a:spLocks noGrp="1"/>
          </p:cNvSpPr>
          <p:nvPr>
            <p:ph type="title"/>
          </p:nvPr>
        </p:nvSpPr>
        <p:spPr/>
        <p:txBody>
          <a:bodyPr>
            <a:normAutofit fontScale="90000"/>
          </a:bodyPr>
          <a:lstStyle/>
          <a:p>
            <a:r>
              <a:rPr lang="en-GB"/>
              <a:t>Phase H – Architecture Change Management – 04/11</a:t>
            </a:r>
          </a:p>
        </p:txBody>
      </p:sp>
      <p:sp>
        <p:nvSpPr>
          <p:cNvPr id="2" name="Footer Placeholder 1">
            <a:extLst>
              <a:ext uri="{FF2B5EF4-FFF2-40B4-BE49-F238E27FC236}">
                <a16:creationId xmlns:a16="http://schemas.microsoft.com/office/drawing/2014/main" id="{296E6C02-6472-4186-9483-B4B2F49DAF05}"/>
              </a:ext>
            </a:extLst>
          </p:cNvPr>
          <p:cNvSpPr>
            <a:spLocks noGrp="1"/>
          </p:cNvSpPr>
          <p:nvPr>
            <p:ph type="ftr" sz="quarter" idx="10"/>
          </p:nvPr>
        </p:nvSpPr>
        <p:spPr/>
        <p:txBody>
          <a:bodyPr/>
          <a:lstStyle/>
          <a:p>
            <a:r>
              <a:rPr lang="en-GB"/>
              <a:t>25/34</a:t>
            </a:r>
          </a:p>
        </p:txBody>
      </p:sp>
      <p:sp>
        <p:nvSpPr>
          <p:cNvPr id="4" name="Ref">
            <a:extLst>
              <a:ext uri="{FF2B5EF4-FFF2-40B4-BE49-F238E27FC236}">
                <a16:creationId xmlns:a16="http://schemas.microsoft.com/office/drawing/2014/main" id="{20AB2CD4-40EB-49B5-81F3-EF40E4AF4FED}"/>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120 : §12.2</a:t>
            </a:r>
          </a:p>
        </p:txBody>
      </p:sp>
      <p:sp>
        <p:nvSpPr>
          <p:cNvPr id="6" name="TextBox 5">
            <a:extLst>
              <a:ext uri="{FF2B5EF4-FFF2-40B4-BE49-F238E27FC236}">
                <a16:creationId xmlns:a16="http://schemas.microsoft.com/office/drawing/2014/main" id="{44AD1869-F1FF-4785-AE1A-B453D0013A65}"/>
              </a:ext>
            </a:extLst>
          </p:cNvPr>
          <p:cNvSpPr txBox="1"/>
          <p:nvPr/>
        </p:nvSpPr>
        <p:spPr>
          <a:xfrm>
            <a:off x="506036" y="685374"/>
            <a:ext cx="4542091" cy="530915"/>
          </a:xfrm>
          <a:prstGeom prst="rect">
            <a:avLst/>
          </a:prstGeom>
          <a:noFill/>
        </p:spPr>
        <p:txBody>
          <a:bodyPr wrap="square">
            <a:spAutoFit/>
          </a:bodyPr>
          <a:lstStyle/>
          <a:p>
            <a:r>
              <a:rPr lang="en-GB" sz="1500" b="1"/>
              <a:t>Inputs</a:t>
            </a:r>
          </a:p>
          <a:p>
            <a:pPr marL="214313" indent="-214313">
              <a:buFont typeface="Courier New" panose="02070309020205020404" pitchFamily="49" charset="0"/>
              <a:buChar char="o"/>
            </a:pPr>
            <a:endParaRPr lang="en-GB" sz="1350"/>
          </a:p>
        </p:txBody>
      </p:sp>
      <p:sp>
        <p:nvSpPr>
          <p:cNvPr id="13" name="TextBox 12">
            <a:extLst>
              <a:ext uri="{FF2B5EF4-FFF2-40B4-BE49-F238E27FC236}">
                <a16:creationId xmlns:a16="http://schemas.microsoft.com/office/drawing/2014/main" id="{E74418BD-3F0F-05DD-3680-2AC477E207F5}"/>
              </a:ext>
            </a:extLst>
          </p:cNvPr>
          <p:cNvSpPr txBox="1"/>
          <p:nvPr/>
        </p:nvSpPr>
        <p:spPr>
          <a:xfrm>
            <a:off x="6172254" y="3046746"/>
            <a:ext cx="1788253" cy="219291"/>
          </a:xfrm>
          <a:prstGeom prst="rect">
            <a:avLst/>
          </a:prstGeom>
          <a:noFill/>
        </p:spPr>
        <p:txBody>
          <a:bodyPr wrap="square" rtlCol="0">
            <a:spAutoFit/>
          </a:bodyPr>
          <a:lstStyle/>
          <a:p>
            <a:pPr algn="l"/>
            <a:r>
              <a:rPr lang="en-GB" sz="825">
                <a:solidFill>
                  <a:schemeClr val="bg1"/>
                </a:solidFill>
              </a:rPr>
              <a:t>Bullet - input into ballistic gel</a:t>
            </a:r>
          </a:p>
        </p:txBody>
      </p:sp>
      <p:pic>
        <p:nvPicPr>
          <p:cNvPr id="8" name="Picture 3">
            <a:extLst>
              <a:ext uri="{FF2B5EF4-FFF2-40B4-BE49-F238E27FC236}">
                <a16:creationId xmlns:a16="http://schemas.microsoft.com/office/drawing/2014/main" id="{F00FCC14-0745-6FC2-F2DF-CDA297FE3A99}"/>
              </a:ext>
            </a:extLst>
          </p:cNvPr>
          <p:cNvPicPr>
            <a:picLocks noChangeAspect="1"/>
          </p:cNvPicPr>
          <p:nvPr/>
        </p:nvPicPr>
        <p:blipFill>
          <a:blip r:embed="rId3"/>
          <a:stretch>
            <a:fillRect/>
          </a:stretch>
        </p:blipFill>
        <p:spPr>
          <a:xfrm>
            <a:off x="8564970" y="166057"/>
            <a:ext cx="131355" cy="97200"/>
          </a:xfrm>
          <a:prstGeom prst="rect">
            <a:avLst/>
          </a:prstGeom>
        </p:spPr>
      </p:pic>
      <p:graphicFrame>
        <p:nvGraphicFramePr>
          <p:cNvPr id="12" name="TextBox 5">
            <a:extLst>
              <a:ext uri="{FF2B5EF4-FFF2-40B4-BE49-F238E27FC236}">
                <a16:creationId xmlns:a16="http://schemas.microsoft.com/office/drawing/2014/main" id="{2415FD4C-4367-61A6-352E-89E2E6433D4B}"/>
              </a:ext>
            </a:extLst>
          </p:cNvPr>
          <p:cNvGraphicFramePr/>
          <p:nvPr/>
        </p:nvGraphicFramePr>
        <p:xfrm>
          <a:off x="1801895" y="781943"/>
          <a:ext cx="5540209" cy="37727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LSBox">
            <a:extLst>
              <a:ext uri="{FF2B5EF4-FFF2-40B4-BE49-F238E27FC236}">
                <a16:creationId xmlns:a16="http://schemas.microsoft.com/office/drawing/2014/main" id="{BC10AEE1-5954-364A-6B87-B59B0AA12081}"/>
              </a:ext>
            </a:extLst>
          </p:cNvPr>
          <p:cNvSpPr txBox="1"/>
          <p:nvPr/>
        </p:nvSpPr>
        <p:spPr>
          <a:xfrm>
            <a:off x="6654779" y="20883"/>
            <a:ext cx="95571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Q-9.1,p28</a:t>
            </a:r>
          </a:p>
          <a:p>
            <a:pPr>
              <a:tabLst>
                <a:tab pos="1008460" algn="l"/>
              </a:tabLst>
            </a:pPr>
            <a:r>
              <a:rPr lang="en-GB" sz="1350">
                <a:latin typeface="Calibri" panose="020F0502020204030204" pitchFamily="34" charset="0"/>
                <a:cs typeface="Calibri" panose="020F0502020204030204" pitchFamily="34" charset="0"/>
              </a:rPr>
              <a:t>A-1.15,p21</a:t>
            </a:r>
          </a:p>
        </p:txBody>
      </p:sp>
      <p:sp>
        <p:nvSpPr>
          <p:cNvPr id="3" name="TextBox 2">
            <a:extLst>
              <a:ext uri="{FF2B5EF4-FFF2-40B4-BE49-F238E27FC236}">
                <a16:creationId xmlns:a16="http://schemas.microsoft.com/office/drawing/2014/main" id="{D7639E7E-2C64-18DE-2DAC-DEEB4AD4745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2174095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E33A0F-319B-49C6-97D4-6A5E1F54B0B3}"/>
              </a:ext>
            </a:extLst>
          </p:cNvPr>
          <p:cNvSpPr>
            <a:spLocks noGrp="1"/>
          </p:cNvSpPr>
          <p:nvPr>
            <p:ph type="title"/>
          </p:nvPr>
        </p:nvSpPr>
        <p:spPr/>
        <p:txBody>
          <a:bodyPr>
            <a:normAutofit fontScale="90000"/>
          </a:bodyPr>
          <a:lstStyle/>
          <a:p>
            <a:r>
              <a:rPr lang="en-GB"/>
              <a:t>Phase H – Architecture Change Management – 05/11 </a:t>
            </a:r>
          </a:p>
        </p:txBody>
      </p:sp>
      <p:sp>
        <p:nvSpPr>
          <p:cNvPr id="19" name="Footer Placeholder 18">
            <a:extLst>
              <a:ext uri="{FF2B5EF4-FFF2-40B4-BE49-F238E27FC236}">
                <a16:creationId xmlns:a16="http://schemas.microsoft.com/office/drawing/2014/main" id="{FF7D5496-3582-4B76-850A-7B697D90BB93}"/>
              </a:ext>
            </a:extLst>
          </p:cNvPr>
          <p:cNvSpPr>
            <a:spLocks noGrp="1"/>
          </p:cNvSpPr>
          <p:nvPr>
            <p:ph type="ftr" sz="quarter" idx="10"/>
          </p:nvPr>
        </p:nvSpPr>
        <p:spPr/>
        <p:txBody>
          <a:bodyPr/>
          <a:lstStyle/>
          <a:p>
            <a:r>
              <a:rPr lang="en-GB"/>
              <a:t>26/34</a:t>
            </a:r>
          </a:p>
        </p:txBody>
      </p:sp>
      <p:sp>
        <p:nvSpPr>
          <p:cNvPr id="4" name="Ref">
            <a:extLst>
              <a:ext uri="{FF2B5EF4-FFF2-40B4-BE49-F238E27FC236}">
                <a16:creationId xmlns:a16="http://schemas.microsoft.com/office/drawing/2014/main" id="{45A5F005-16B7-4BC2-9FF7-23AC1201775C}"/>
              </a:ext>
            </a:extLst>
          </p:cNvPr>
          <p:cNvSpPr txBox="1"/>
          <p:nvPr/>
        </p:nvSpPr>
        <p:spPr>
          <a:xfrm>
            <a:off x="10795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122 : §12.3</a:t>
            </a:r>
          </a:p>
        </p:txBody>
      </p:sp>
      <p:grpSp>
        <p:nvGrpSpPr>
          <p:cNvPr id="17" name="Group 16">
            <a:extLst>
              <a:ext uri="{FF2B5EF4-FFF2-40B4-BE49-F238E27FC236}">
                <a16:creationId xmlns:a16="http://schemas.microsoft.com/office/drawing/2014/main" id="{11A250D8-CC77-44AC-A7ED-A9390E99D11E}"/>
              </a:ext>
            </a:extLst>
          </p:cNvPr>
          <p:cNvGrpSpPr/>
          <p:nvPr/>
        </p:nvGrpSpPr>
        <p:grpSpPr>
          <a:xfrm>
            <a:off x="2222619" y="1385276"/>
            <a:ext cx="6749608" cy="2821781"/>
            <a:chOff x="1752600" y="1992313"/>
            <a:chExt cx="7086600" cy="3762375"/>
          </a:xfrm>
        </p:grpSpPr>
        <p:sp>
          <p:nvSpPr>
            <p:cNvPr id="10" name="Rectangle 4">
              <a:extLst>
                <a:ext uri="{FF2B5EF4-FFF2-40B4-BE49-F238E27FC236}">
                  <a16:creationId xmlns:a16="http://schemas.microsoft.com/office/drawing/2014/main" id="{DF4EC552-9D65-492C-835C-7CC1B59971BD}"/>
                </a:ext>
              </a:extLst>
            </p:cNvPr>
            <p:cNvSpPr>
              <a:spLocks noChangeArrowheads="1"/>
            </p:cNvSpPr>
            <p:nvPr/>
          </p:nvSpPr>
          <p:spPr bwMode="auto">
            <a:xfrm>
              <a:off x="4038600" y="2540000"/>
              <a:ext cx="4799013"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6. Manage Governance Process</a:t>
              </a:r>
            </a:p>
          </p:txBody>
        </p:sp>
        <p:sp>
          <p:nvSpPr>
            <p:cNvPr id="11" name="Rectangle 5">
              <a:extLst>
                <a:ext uri="{FF2B5EF4-FFF2-40B4-BE49-F238E27FC236}">
                  <a16:creationId xmlns:a16="http://schemas.microsoft.com/office/drawing/2014/main" id="{10ABB3A0-7E48-4E02-87D6-E21D8098F14A}"/>
                </a:ext>
              </a:extLst>
            </p:cNvPr>
            <p:cNvSpPr>
              <a:spLocks noChangeArrowheads="1"/>
            </p:cNvSpPr>
            <p:nvPr/>
          </p:nvSpPr>
          <p:spPr bwMode="auto">
            <a:xfrm>
              <a:off x="3581400" y="3073400"/>
              <a:ext cx="5256213"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solidFill>
                    <a:schemeClr val="bg1"/>
                  </a:solidFill>
                </a:rPr>
                <a:t>5. Develop Change Requirements to meet Performance Targets</a:t>
              </a:r>
            </a:p>
          </p:txBody>
        </p:sp>
        <p:sp>
          <p:nvSpPr>
            <p:cNvPr id="12" name="Rectangle 6">
              <a:extLst>
                <a:ext uri="{FF2B5EF4-FFF2-40B4-BE49-F238E27FC236}">
                  <a16:creationId xmlns:a16="http://schemas.microsoft.com/office/drawing/2014/main" id="{04E50BC2-E621-429C-9F56-67C6A67D4416}"/>
                </a:ext>
              </a:extLst>
            </p:cNvPr>
            <p:cNvSpPr>
              <a:spLocks noChangeArrowheads="1"/>
            </p:cNvSpPr>
            <p:nvPr/>
          </p:nvSpPr>
          <p:spPr bwMode="auto">
            <a:xfrm>
              <a:off x="3122613" y="3606800"/>
              <a:ext cx="5713412"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4. Provide Analysis for Architecture Change Management</a:t>
              </a:r>
            </a:p>
          </p:txBody>
        </p:sp>
        <p:sp>
          <p:nvSpPr>
            <p:cNvPr id="13" name="Rectangle 7">
              <a:extLst>
                <a:ext uri="{FF2B5EF4-FFF2-40B4-BE49-F238E27FC236}">
                  <a16:creationId xmlns:a16="http://schemas.microsoft.com/office/drawing/2014/main" id="{015D6AA2-1399-468B-9668-0099F7DA5155}"/>
                </a:ext>
              </a:extLst>
            </p:cNvPr>
            <p:cNvSpPr>
              <a:spLocks noChangeArrowheads="1"/>
            </p:cNvSpPr>
            <p:nvPr/>
          </p:nvSpPr>
          <p:spPr bwMode="auto">
            <a:xfrm>
              <a:off x="2667000" y="4140200"/>
              <a:ext cx="6170613"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solidFill>
                    <a:schemeClr val="bg1"/>
                  </a:solidFill>
                </a:rPr>
                <a:t>3. Manage Risks</a:t>
              </a:r>
            </a:p>
          </p:txBody>
        </p:sp>
        <p:sp>
          <p:nvSpPr>
            <p:cNvPr id="14" name="Rectangle 8">
              <a:extLst>
                <a:ext uri="{FF2B5EF4-FFF2-40B4-BE49-F238E27FC236}">
                  <a16:creationId xmlns:a16="http://schemas.microsoft.com/office/drawing/2014/main" id="{840DC68E-B6C9-41CA-87BA-38AA3FD7F2F7}"/>
                </a:ext>
              </a:extLst>
            </p:cNvPr>
            <p:cNvSpPr>
              <a:spLocks noChangeArrowheads="1"/>
            </p:cNvSpPr>
            <p:nvPr/>
          </p:nvSpPr>
          <p:spPr bwMode="auto">
            <a:xfrm>
              <a:off x="2209800" y="4673600"/>
              <a:ext cx="6627813" cy="547688"/>
            </a:xfrm>
            <a:prstGeom prst="rect">
              <a:avLst/>
            </a:prstGeom>
            <a:solidFill>
              <a:srgbClr val="C0C0C0"/>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t>2. Deploy Monitoring Tools</a:t>
              </a:r>
            </a:p>
          </p:txBody>
        </p:sp>
        <p:sp>
          <p:nvSpPr>
            <p:cNvPr id="15" name="Rectangle 9">
              <a:extLst>
                <a:ext uri="{FF2B5EF4-FFF2-40B4-BE49-F238E27FC236}">
                  <a16:creationId xmlns:a16="http://schemas.microsoft.com/office/drawing/2014/main" id="{8349F8DE-B70D-47FB-9BEB-80F3CC385E19}"/>
                </a:ext>
              </a:extLst>
            </p:cNvPr>
            <p:cNvSpPr>
              <a:spLocks noChangeArrowheads="1"/>
            </p:cNvSpPr>
            <p:nvPr/>
          </p:nvSpPr>
          <p:spPr bwMode="auto">
            <a:xfrm>
              <a:off x="1752600" y="5207000"/>
              <a:ext cx="7085013" cy="547688"/>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buFontTx/>
                <a:buAutoNum type="arabicPeriod"/>
              </a:pPr>
              <a:r>
                <a:rPr lang="en-US" sz="1350">
                  <a:solidFill>
                    <a:schemeClr val="bg1"/>
                  </a:solidFill>
                </a:rPr>
                <a:t>Establish Value Realization process</a:t>
              </a:r>
            </a:p>
          </p:txBody>
        </p:sp>
        <p:sp>
          <p:nvSpPr>
            <p:cNvPr id="16" name="Rectangle 12">
              <a:extLst>
                <a:ext uri="{FF2B5EF4-FFF2-40B4-BE49-F238E27FC236}">
                  <a16:creationId xmlns:a16="http://schemas.microsoft.com/office/drawing/2014/main" id="{3A420131-C3DD-4CD4-A0A3-18754F06DDC6}"/>
                </a:ext>
              </a:extLst>
            </p:cNvPr>
            <p:cNvSpPr>
              <a:spLocks noChangeArrowheads="1"/>
            </p:cNvSpPr>
            <p:nvPr/>
          </p:nvSpPr>
          <p:spPr bwMode="auto">
            <a:xfrm>
              <a:off x="4497388" y="1992313"/>
              <a:ext cx="4341812" cy="547687"/>
            </a:xfrm>
            <a:prstGeom prst="rect">
              <a:avLst/>
            </a:prstGeom>
            <a:solidFill>
              <a:schemeClr val="accent1"/>
            </a:solidFill>
            <a:ln w="38100" cmpd="dbl">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marL="257175" indent="-257175"/>
              <a:r>
                <a:rPr lang="en-US" sz="1350">
                  <a:solidFill>
                    <a:schemeClr val="bg1"/>
                  </a:solidFill>
                </a:rPr>
                <a:t>7. </a:t>
              </a:r>
              <a:r>
                <a:rPr lang="en-GB" sz="1350">
                  <a:solidFill>
                    <a:schemeClr val="bg1"/>
                  </a:solidFill>
                </a:rPr>
                <a:t>Activate the process to implement Change</a:t>
              </a:r>
              <a:r>
                <a:rPr lang="en-US" sz="1500">
                  <a:solidFill>
                    <a:schemeClr val="bg1"/>
                  </a:solidFill>
                </a:rPr>
                <a:t> </a:t>
              </a:r>
            </a:p>
          </p:txBody>
        </p:sp>
      </p:grpSp>
      <p:sp>
        <p:nvSpPr>
          <p:cNvPr id="18" name="TextBox 17">
            <a:extLst>
              <a:ext uri="{FF2B5EF4-FFF2-40B4-BE49-F238E27FC236}">
                <a16:creationId xmlns:a16="http://schemas.microsoft.com/office/drawing/2014/main" id="{9AFD49F6-D089-4EE1-9EF8-923894E02EE6}"/>
              </a:ext>
            </a:extLst>
          </p:cNvPr>
          <p:cNvSpPr txBox="1"/>
          <p:nvPr/>
        </p:nvSpPr>
        <p:spPr>
          <a:xfrm>
            <a:off x="506747" y="666075"/>
            <a:ext cx="3431742" cy="3762568"/>
          </a:xfrm>
          <a:prstGeom prst="rect">
            <a:avLst/>
          </a:prstGeom>
          <a:noFill/>
        </p:spPr>
        <p:txBody>
          <a:bodyPr wrap="square">
            <a:spAutoFit/>
          </a:bodyPr>
          <a:lstStyle/>
          <a:p>
            <a:pPr>
              <a:tabLst>
                <a:tab pos="1682354" algn="l"/>
              </a:tabLst>
            </a:pPr>
            <a:r>
              <a:rPr lang="en-GB" sz="2100">
                <a:latin typeface="Calibri" panose="020F0502020204030204" pitchFamily="34" charset="0"/>
                <a:cs typeface="Calibri" panose="020F0502020204030204" pitchFamily="34" charset="0"/>
              </a:rPr>
              <a:t>Phase H - Steps</a:t>
            </a:r>
          </a:p>
          <a:p>
            <a:pPr>
              <a:tabLst>
                <a:tab pos="1682354" algn="l"/>
              </a:tabLst>
            </a:pPr>
            <a:r>
              <a:rPr lang="en-GB" sz="2100">
                <a:latin typeface="Calibri" panose="020F0502020204030204" pitchFamily="34" charset="0"/>
                <a:cs typeface="Calibri" panose="020F0502020204030204" pitchFamily="34" charset="0"/>
              </a:rPr>
              <a:t>Classic View</a:t>
            </a:r>
          </a:p>
          <a:p>
            <a:pPr algn="l"/>
            <a:br>
              <a:rPr lang="en-GB" sz="1050">
                <a:latin typeface="Calibri" panose="020F0502020204030204" pitchFamily="34" charset="0"/>
                <a:cs typeface="Calibri" panose="020F0502020204030204" pitchFamily="34" charset="0"/>
              </a:rPr>
            </a:br>
            <a:br>
              <a:rPr lang="en-GB" sz="10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Associated with each step is a generic</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list of tasks.</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This will be adapted as fitting</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for each project.</a:t>
            </a:r>
          </a:p>
          <a:p>
            <a:pPr algn="l"/>
            <a:endParaRPr lang="en-GB" sz="1350">
              <a:latin typeface="Calibri" panose="020F0502020204030204" pitchFamily="34" charset="0"/>
              <a:cs typeface="Calibri" panose="020F0502020204030204" pitchFamily="34" charset="0"/>
            </a:endParaRPr>
          </a:p>
          <a:p>
            <a:pPr algn="l"/>
            <a:r>
              <a:rPr lang="en-GB" sz="1350">
                <a:latin typeface="Calibri" panose="020F0502020204030204" pitchFamily="34" charset="0"/>
                <a:cs typeface="Calibri" panose="020F0502020204030204" pitchFamily="34" charset="0"/>
              </a:rPr>
              <a:t>The order is not very important.</a:t>
            </a:r>
          </a:p>
          <a:p>
            <a:pPr algn="l"/>
            <a:endParaRPr lang="en-GB" sz="1350">
              <a:latin typeface="Calibri" panose="020F0502020204030204" pitchFamily="34" charset="0"/>
              <a:cs typeface="Calibri" panose="020F0502020204030204" pitchFamily="34" charset="0"/>
            </a:endParaRPr>
          </a:p>
          <a:p>
            <a:pPr algn="l"/>
            <a:r>
              <a:rPr lang="en-GB" sz="1350">
                <a:latin typeface="Calibri" panose="020F0502020204030204" pitchFamily="34" charset="0"/>
                <a:cs typeface="Calibri" panose="020F0502020204030204" pitchFamily="34" charset="0"/>
              </a:rPr>
              <a:t>It is important that at the</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end of the phase there</a:t>
            </a:r>
          </a:p>
          <a:p>
            <a:pPr algn="l"/>
            <a:r>
              <a:rPr lang="en-GB" sz="1350">
                <a:latin typeface="Calibri" panose="020F0502020204030204" pitchFamily="34" charset="0"/>
                <a:cs typeface="Calibri" panose="020F0502020204030204" pitchFamily="34" charset="0"/>
              </a:rPr>
              <a:t>is a  </a:t>
            </a:r>
            <a:r>
              <a:rPr lang="en-GB" sz="1350">
                <a:latin typeface="Calibri" panose="020F0502020204030204" pitchFamily="34" charset="0"/>
                <a:cs typeface="Calibri" panose="020F0502020204030204" pitchFamily="34" charset="0"/>
                <a:sym typeface="Wingdings" panose="05000000000000000000" pitchFamily="2" charset="2"/>
              </a:rPr>
              <a:t></a:t>
            </a:r>
            <a:r>
              <a:rPr lang="en-GB" sz="1350">
                <a:latin typeface="Calibri" panose="020F0502020204030204" pitchFamily="34" charset="0"/>
                <a:cs typeface="Calibri" panose="020F0502020204030204" pitchFamily="34" charset="0"/>
              </a:rPr>
              <a:t> in every box </a:t>
            </a:r>
          </a:p>
          <a:p>
            <a:pPr algn="l"/>
            <a:r>
              <a:rPr lang="en-GB" sz="1350">
                <a:latin typeface="Calibri" panose="020F0502020204030204" pitchFamily="34" charset="0"/>
                <a:cs typeface="Calibri" panose="020F0502020204030204" pitchFamily="34" charset="0"/>
              </a:rPr>
              <a:t>[of the adapted </a:t>
            </a:r>
            <a:br>
              <a:rPr lang="en-GB" sz="1350">
                <a:latin typeface="Calibri" panose="020F0502020204030204" pitchFamily="34" charset="0"/>
                <a:cs typeface="Calibri" panose="020F0502020204030204" pitchFamily="34" charset="0"/>
              </a:rPr>
            </a:br>
            <a:r>
              <a:rPr lang="en-GB" sz="1350">
                <a:latin typeface="Calibri" panose="020F0502020204030204" pitchFamily="34" charset="0"/>
                <a:cs typeface="Calibri" panose="020F0502020204030204" pitchFamily="34" charset="0"/>
              </a:rPr>
              <a:t>list] or a reason </a:t>
            </a:r>
          </a:p>
          <a:p>
            <a:pPr algn="l"/>
            <a:r>
              <a:rPr lang="en-GB" sz="1350">
                <a:latin typeface="Calibri" panose="020F0502020204030204" pitchFamily="34" charset="0"/>
                <a:cs typeface="Calibri" panose="020F0502020204030204" pitchFamily="34" charset="0"/>
              </a:rPr>
              <a:t>why not!</a:t>
            </a:r>
            <a:endParaRPr lang="en-GB" sz="2100">
              <a:latin typeface="Calibri" panose="020F0502020204030204" pitchFamily="34" charset="0"/>
              <a:cs typeface="Calibri" panose="020F0502020204030204" pitchFamily="34" charset="0"/>
            </a:endParaRPr>
          </a:p>
        </p:txBody>
      </p:sp>
      <p:pic>
        <p:nvPicPr>
          <p:cNvPr id="3" name="Picture 3">
            <a:extLst>
              <a:ext uri="{FF2B5EF4-FFF2-40B4-BE49-F238E27FC236}">
                <a16:creationId xmlns:a16="http://schemas.microsoft.com/office/drawing/2014/main" id="{A9496F2F-C9CE-01D1-300D-E48EE5FA98D3}"/>
              </a:ext>
            </a:extLst>
          </p:cNvPr>
          <p:cNvPicPr>
            <a:picLocks noChangeAspect="1"/>
          </p:cNvPicPr>
          <p:nvPr/>
        </p:nvPicPr>
        <p:blipFill>
          <a:blip r:embed="rId3"/>
          <a:stretch>
            <a:fillRect/>
          </a:stretch>
        </p:blipFill>
        <p:spPr>
          <a:xfrm>
            <a:off x="8574881" y="165671"/>
            <a:ext cx="119896" cy="97200"/>
          </a:xfrm>
          <a:prstGeom prst="rect">
            <a:avLst/>
          </a:prstGeom>
        </p:spPr>
      </p:pic>
      <p:pic>
        <p:nvPicPr>
          <p:cNvPr id="6" name="Picture 5">
            <a:extLst>
              <a:ext uri="{FF2B5EF4-FFF2-40B4-BE49-F238E27FC236}">
                <a16:creationId xmlns:a16="http://schemas.microsoft.com/office/drawing/2014/main" id="{B9DEC185-FC77-EE76-DB0E-7CE261908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7339" y="143975"/>
            <a:ext cx="265086" cy="265086"/>
          </a:xfrm>
          <a:prstGeom prst="rect">
            <a:avLst/>
          </a:prstGeom>
        </p:spPr>
      </p:pic>
      <p:sp>
        <p:nvSpPr>
          <p:cNvPr id="8" name="TextBox 7">
            <a:extLst>
              <a:ext uri="{FF2B5EF4-FFF2-40B4-BE49-F238E27FC236}">
                <a16:creationId xmlns:a16="http://schemas.microsoft.com/office/drawing/2014/main" id="{40169DDD-92C6-67A0-96EC-5E22D38E71E3}"/>
              </a:ext>
            </a:extLst>
          </p:cNvPr>
          <p:cNvSpPr txBox="1"/>
          <p:nvPr/>
        </p:nvSpPr>
        <p:spPr>
          <a:xfrm>
            <a:off x="6400818" y="143323"/>
            <a:ext cx="880789"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a:solidFill>
                  <a:srgbClr val="66CCE5"/>
                </a:solidFill>
                <a:ea typeface="+mn-lt"/>
                <a:cs typeface="+mn-lt"/>
              </a:rPr>
              <a:t>Std. 9.2</a:t>
            </a:r>
          </a:p>
        </p:txBody>
      </p:sp>
      <p:sp>
        <p:nvSpPr>
          <p:cNvPr id="2" name="TextBox 1">
            <a:extLst>
              <a:ext uri="{FF2B5EF4-FFF2-40B4-BE49-F238E27FC236}">
                <a16:creationId xmlns:a16="http://schemas.microsoft.com/office/drawing/2014/main" id="{FF1C6C20-5DEF-15D3-0E11-F8E26944636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
        <p:nvSpPr>
          <p:cNvPr id="7" name="TextBox 6">
            <a:extLst>
              <a:ext uri="{FF2B5EF4-FFF2-40B4-BE49-F238E27FC236}">
                <a16:creationId xmlns:a16="http://schemas.microsoft.com/office/drawing/2014/main" id="{EAD834C8-DD01-BEDD-CDD3-433F1D442614}"/>
              </a:ext>
            </a:extLst>
          </p:cNvPr>
          <p:cNvSpPr txBox="1"/>
          <p:nvPr/>
        </p:nvSpPr>
        <p:spPr>
          <a:xfrm>
            <a:off x="4996879" y="1005872"/>
            <a:ext cx="2161489" cy="307777"/>
          </a:xfrm>
          <a:prstGeom prst="rect">
            <a:avLst/>
          </a:prstGeom>
          <a:noFill/>
        </p:spPr>
        <p:txBody>
          <a:bodyPr wrap="none" rtlCol="0">
            <a:spAutoFit/>
          </a:bodyPr>
          <a:lstStyle/>
          <a:p>
            <a:pPr algn="l"/>
            <a:r>
              <a:rPr lang="en-GB" sz="1400" b="1" i="1"/>
              <a:t>8.  Check value realised ??</a:t>
            </a:r>
          </a:p>
        </p:txBody>
      </p:sp>
    </p:spTree>
    <p:extLst>
      <p:ext uri="{BB962C8B-B14F-4D97-AF65-F5344CB8AC3E}">
        <p14:creationId xmlns:p14="http://schemas.microsoft.com/office/powerpoint/2010/main" val="197906001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E33A0F-319B-49C6-97D4-6A5E1F54B0B3}"/>
              </a:ext>
            </a:extLst>
          </p:cNvPr>
          <p:cNvSpPr>
            <a:spLocks noGrp="1"/>
          </p:cNvSpPr>
          <p:nvPr>
            <p:ph type="title"/>
          </p:nvPr>
        </p:nvSpPr>
        <p:spPr/>
        <p:txBody>
          <a:bodyPr>
            <a:normAutofit fontScale="90000"/>
          </a:bodyPr>
          <a:lstStyle/>
          <a:p>
            <a:r>
              <a:rPr lang="en-GB"/>
              <a:t>Phase H – Architecture Change Management – 06/11 </a:t>
            </a:r>
          </a:p>
        </p:txBody>
      </p:sp>
      <p:sp>
        <p:nvSpPr>
          <p:cNvPr id="12" name="Footer Placeholder 11">
            <a:extLst>
              <a:ext uri="{FF2B5EF4-FFF2-40B4-BE49-F238E27FC236}">
                <a16:creationId xmlns:a16="http://schemas.microsoft.com/office/drawing/2014/main" id="{72F2E602-E137-4AFB-9EAD-0B6511157FDB}"/>
              </a:ext>
            </a:extLst>
          </p:cNvPr>
          <p:cNvSpPr>
            <a:spLocks noGrp="1"/>
          </p:cNvSpPr>
          <p:nvPr>
            <p:ph type="ftr" sz="quarter" idx="10"/>
          </p:nvPr>
        </p:nvSpPr>
        <p:spPr/>
        <p:txBody>
          <a:bodyPr/>
          <a:lstStyle/>
          <a:p>
            <a:r>
              <a:rPr lang="en-GB"/>
              <a:t>27/34</a:t>
            </a:r>
          </a:p>
        </p:txBody>
      </p:sp>
      <p:sp>
        <p:nvSpPr>
          <p:cNvPr id="4" name="Ref">
            <a:extLst>
              <a:ext uri="{FF2B5EF4-FFF2-40B4-BE49-F238E27FC236}">
                <a16:creationId xmlns:a16="http://schemas.microsoft.com/office/drawing/2014/main" id="{45A5F005-16B7-4BC2-9FF7-23AC1201775C}"/>
              </a:ext>
            </a:extLst>
          </p:cNvPr>
          <p:cNvSpPr txBox="1"/>
          <p:nvPr/>
        </p:nvSpPr>
        <p:spPr>
          <a:xfrm>
            <a:off x="10795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122 : §12.3</a:t>
            </a:r>
          </a:p>
        </p:txBody>
      </p:sp>
      <p:sp>
        <p:nvSpPr>
          <p:cNvPr id="9" name="TextBox 8">
            <a:extLst>
              <a:ext uri="{FF2B5EF4-FFF2-40B4-BE49-F238E27FC236}">
                <a16:creationId xmlns:a16="http://schemas.microsoft.com/office/drawing/2014/main" id="{80E2A757-2CE4-4E20-A4CC-932E5B5671D8}"/>
              </a:ext>
            </a:extLst>
          </p:cNvPr>
          <p:cNvSpPr txBox="1"/>
          <p:nvPr/>
        </p:nvSpPr>
        <p:spPr>
          <a:xfrm>
            <a:off x="388109" y="1477225"/>
            <a:ext cx="5486403" cy="2841643"/>
          </a:xfrm>
          <a:prstGeom prst="rect">
            <a:avLst/>
          </a:prstGeom>
          <a:noFill/>
        </p:spPr>
        <p:txBody>
          <a:bodyPr wrap="square">
            <a:spAutoFit/>
          </a:bodyPr>
          <a:lstStyle/>
          <a:p>
            <a:pPr marL="257175" indent="-257175">
              <a:lnSpc>
                <a:spcPct val="150000"/>
              </a:lnSpc>
              <a:buFontTx/>
              <a:buAutoNum type="arabicPeriod"/>
            </a:pPr>
            <a:r>
              <a:rPr lang="en-US" sz="1350">
                <a:solidFill>
                  <a:srgbClr val="002060"/>
                </a:solidFill>
              </a:rPr>
              <a:t>Establish Value Realization process</a:t>
            </a:r>
          </a:p>
          <a:p>
            <a:pPr marL="257175" indent="-257175">
              <a:lnSpc>
                <a:spcPct val="150000"/>
              </a:lnSpc>
              <a:buFontTx/>
              <a:buAutoNum type="arabicPeriod"/>
            </a:pPr>
            <a:r>
              <a:rPr lang="en-US" sz="1350">
                <a:solidFill>
                  <a:srgbClr val="002060"/>
                </a:solidFill>
              </a:rPr>
              <a:t>Deploy Monitoring Tools</a:t>
            </a:r>
          </a:p>
          <a:p>
            <a:pPr marL="257175" indent="-257175">
              <a:lnSpc>
                <a:spcPct val="150000"/>
              </a:lnSpc>
              <a:buFontTx/>
              <a:buAutoNum type="arabicPeriod"/>
            </a:pPr>
            <a:r>
              <a:rPr lang="en-US" sz="1350">
                <a:solidFill>
                  <a:srgbClr val="002060"/>
                </a:solidFill>
              </a:rPr>
              <a:t>Manage Risks</a:t>
            </a:r>
          </a:p>
          <a:p>
            <a:pPr marL="257175" indent="-257175">
              <a:lnSpc>
                <a:spcPct val="150000"/>
              </a:lnSpc>
              <a:buFontTx/>
              <a:buAutoNum type="arabicPeriod"/>
            </a:pPr>
            <a:r>
              <a:rPr lang="en-US" sz="1350">
                <a:solidFill>
                  <a:srgbClr val="002060"/>
                </a:solidFill>
              </a:rPr>
              <a:t>Provide Analysis for Architecture Change Management</a:t>
            </a:r>
          </a:p>
          <a:p>
            <a:pPr marL="257175" indent="-257175">
              <a:lnSpc>
                <a:spcPct val="150000"/>
              </a:lnSpc>
              <a:buFontTx/>
              <a:buAutoNum type="arabicPeriod"/>
            </a:pPr>
            <a:r>
              <a:rPr lang="en-US" sz="1350">
                <a:solidFill>
                  <a:srgbClr val="002060"/>
                </a:solidFill>
              </a:rPr>
              <a:t>Develop Change Requirements to meet Performance Targets</a:t>
            </a:r>
          </a:p>
          <a:p>
            <a:pPr marL="257175" indent="-257175">
              <a:lnSpc>
                <a:spcPct val="150000"/>
              </a:lnSpc>
              <a:buFontTx/>
              <a:buAutoNum type="arabicPeriod"/>
            </a:pPr>
            <a:r>
              <a:rPr lang="en-US" sz="1350">
                <a:solidFill>
                  <a:srgbClr val="002060"/>
                </a:solidFill>
              </a:rPr>
              <a:t>Manage Governance Process</a:t>
            </a:r>
          </a:p>
          <a:p>
            <a:pPr marL="257175" indent="-257175">
              <a:lnSpc>
                <a:spcPct val="150000"/>
              </a:lnSpc>
              <a:buFontTx/>
              <a:buAutoNum type="arabicPeriod"/>
            </a:pPr>
            <a:r>
              <a:rPr lang="en-GB" sz="1350">
                <a:solidFill>
                  <a:srgbClr val="002060"/>
                </a:solidFill>
              </a:rPr>
              <a:t>Activate the process to implement Change</a:t>
            </a:r>
            <a:endParaRPr lang="en-US" sz="1350">
              <a:solidFill>
                <a:srgbClr val="002060"/>
              </a:solidFill>
            </a:endParaRPr>
          </a:p>
        </p:txBody>
      </p:sp>
      <p:sp>
        <p:nvSpPr>
          <p:cNvPr id="11" name="TextBox 10">
            <a:extLst>
              <a:ext uri="{FF2B5EF4-FFF2-40B4-BE49-F238E27FC236}">
                <a16:creationId xmlns:a16="http://schemas.microsoft.com/office/drawing/2014/main" id="{DF06F5C8-A92F-4D40-A7D2-A47A8C3CD754}"/>
              </a:ext>
            </a:extLst>
          </p:cNvPr>
          <p:cNvSpPr txBox="1"/>
          <p:nvPr/>
        </p:nvSpPr>
        <p:spPr>
          <a:xfrm>
            <a:off x="350375" y="600061"/>
            <a:ext cx="6643434" cy="900503"/>
          </a:xfrm>
          <a:prstGeom prst="rect">
            <a:avLst/>
          </a:prstGeom>
          <a:noFill/>
        </p:spPr>
        <p:txBody>
          <a:bodyPr wrap="square">
            <a:spAutoFit/>
          </a:bodyPr>
          <a:lstStyle/>
          <a:p>
            <a:r>
              <a:rPr lang="en-GB" sz="1313"/>
              <a:t>The level of detail addressed in Phase H will depend on the scope and goals of the overall</a:t>
            </a:r>
          </a:p>
          <a:p>
            <a:r>
              <a:rPr lang="en-GB" sz="1313"/>
              <a:t>architecture effort.</a:t>
            </a:r>
          </a:p>
          <a:p>
            <a:r>
              <a:rPr lang="en-GB" sz="1313"/>
              <a:t>The order of the steps in Phase H as well as the time at which they are formally started/completed should be adapted to the situation at hand.</a:t>
            </a:r>
          </a:p>
        </p:txBody>
      </p:sp>
      <p:pic>
        <p:nvPicPr>
          <p:cNvPr id="3" name="Picture 3">
            <a:extLst>
              <a:ext uri="{FF2B5EF4-FFF2-40B4-BE49-F238E27FC236}">
                <a16:creationId xmlns:a16="http://schemas.microsoft.com/office/drawing/2014/main" id="{6F1A6D4F-187F-AC4F-1033-D21437BAD4B9}"/>
              </a:ext>
            </a:extLst>
          </p:cNvPr>
          <p:cNvPicPr>
            <a:picLocks noChangeAspect="1"/>
          </p:cNvPicPr>
          <p:nvPr/>
        </p:nvPicPr>
        <p:blipFill>
          <a:blip r:embed="rId3"/>
          <a:stretch>
            <a:fillRect/>
          </a:stretch>
        </p:blipFill>
        <p:spPr>
          <a:xfrm>
            <a:off x="8570119" y="166057"/>
            <a:ext cx="121444" cy="97200"/>
          </a:xfrm>
          <a:prstGeom prst="rect">
            <a:avLst/>
          </a:prstGeom>
        </p:spPr>
      </p:pic>
      <p:pic>
        <p:nvPicPr>
          <p:cNvPr id="6" name="Afbeelding 7">
            <a:extLst>
              <a:ext uri="{FF2B5EF4-FFF2-40B4-BE49-F238E27FC236}">
                <a16:creationId xmlns:a16="http://schemas.microsoft.com/office/drawing/2014/main" id="{9A9AE98A-BE95-A94E-9CD0-EE9D7BC0574A}"/>
              </a:ext>
            </a:extLst>
          </p:cNvPr>
          <p:cNvPicPr>
            <a:picLocks noChangeAspect="1"/>
          </p:cNvPicPr>
          <p:nvPr/>
        </p:nvPicPr>
        <p:blipFill>
          <a:blip r:embed="rId4">
            <a:duotone>
              <a:schemeClr val="accent5">
                <a:shade val="45000"/>
                <a:satMod val="135000"/>
              </a:schemeClr>
              <a:prstClr val="white"/>
            </a:duotone>
          </a:blip>
          <a:stretch>
            <a:fillRect/>
          </a:stretch>
        </p:blipFill>
        <p:spPr>
          <a:xfrm>
            <a:off x="7520100" y="780944"/>
            <a:ext cx="1195586" cy="1195586"/>
          </a:xfrm>
          <a:prstGeom prst="rect">
            <a:avLst/>
          </a:prstGeom>
        </p:spPr>
      </p:pic>
      <p:sp>
        <p:nvSpPr>
          <p:cNvPr id="7" name="TextBox 6">
            <a:extLst>
              <a:ext uri="{FF2B5EF4-FFF2-40B4-BE49-F238E27FC236}">
                <a16:creationId xmlns:a16="http://schemas.microsoft.com/office/drawing/2014/main" id="{EE5A8B2C-52BB-EB41-0833-E79AA454CC6B}"/>
              </a:ext>
            </a:extLst>
          </p:cNvPr>
          <p:cNvSpPr txBox="1"/>
          <p:nvPr/>
        </p:nvSpPr>
        <p:spPr>
          <a:xfrm>
            <a:off x="7677708" y="2144121"/>
            <a:ext cx="880369" cy="215444"/>
          </a:xfrm>
          <a:prstGeom prst="rect">
            <a:avLst/>
          </a:prstGeom>
          <a:noFill/>
        </p:spPr>
        <p:txBody>
          <a:bodyPr wrap="none" rtlCol="0">
            <a:spAutoFit/>
          </a:bodyPr>
          <a:lstStyle/>
          <a:p>
            <a:pPr algn="l"/>
            <a:r>
              <a:rPr lang="en-NL" sz="800">
                <a:solidFill>
                  <a:schemeClr val="bg2">
                    <a:lumMod val="75000"/>
                  </a:schemeClr>
                </a:solidFill>
              </a:rPr>
              <a:t>Illustration steps</a:t>
            </a:r>
          </a:p>
        </p:txBody>
      </p:sp>
      <p:sp>
        <p:nvSpPr>
          <p:cNvPr id="8" name="LSBox">
            <a:extLst>
              <a:ext uri="{FF2B5EF4-FFF2-40B4-BE49-F238E27FC236}">
                <a16:creationId xmlns:a16="http://schemas.microsoft.com/office/drawing/2014/main" id="{26F89A05-7661-BB87-D742-1DB5CD084812}"/>
              </a:ext>
            </a:extLst>
          </p:cNvPr>
          <p:cNvSpPr txBox="1"/>
          <p:nvPr/>
        </p:nvSpPr>
        <p:spPr>
          <a:xfrm>
            <a:off x="6654779" y="20883"/>
            <a:ext cx="95571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Q-8.2,p29</a:t>
            </a:r>
          </a:p>
          <a:p>
            <a:pPr>
              <a:tabLst>
                <a:tab pos="1008460" algn="l"/>
              </a:tabLst>
            </a:pPr>
            <a:r>
              <a:rPr lang="en-GB" sz="1350">
                <a:latin typeface="Calibri" panose="020F0502020204030204" pitchFamily="34" charset="0"/>
                <a:cs typeface="Calibri" panose="020F0502020204030204" pitchFamily="34" charset="0"/>
              </a:rPr>
              <a:t>A-1.16,p22</a:t>
            </a:r>
          </a:p>
        </p:txBody>
      </p:sp>
      <p:sp>
        <p:nvSpPr>
          <p:cNvPr id="2" name="TextBox 1">
            <a:extLst>
              <a:ext uri="{FF2B5EF4-FFF2-40B4-BE49-F238E27FC236}">
                <a16:creationId xmlns:a16="http://schemas.microsoft.com/office/drawing/2014/main" id="{3C3A2AAD-6F0D-7654-C69D-F5B9EB09345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640309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DEE251-9D96-4920-9969-A96FBBB551D6}"/>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Manage multiple architecture states – 02/02 </a:t>
            </a:r>
          </a:p>
        </p:txBody>
      </p:sp>
      <p:sp>
        <p:nvSpPr>
          <p:cNvPr id="2" name="Footer Placeholder 1">
            <a:extLst>
              <a:ext uri="{FF2B5EF4-FFF2-40B4-BE49-F238E27FC236}">
                <a16:creationId xmlns:a16="http://schemas.microsoft.com/office/drawing/2014/main" id="{C9D8D0A1-02B1-4DBA-843D-280F40FC19A8}"/>
              </a:ext>
            </a:extLst>
          </p:cNvPr>
          <p:cNvSpPr>
            <a:spLocks noGrp="1"/>
          </p:cNvSpPr>
          <p:nvPr>
            <p:ph type="ftr" sz="quarter" idx="10"/>
          </p:nvPr>
        </p:nvSpPr>
        <p:spPr>
          <a:xfrm>
            <a:off x="6993807" y="4855409"/>
            <a:ext cx="688471" cy="273844"/>
          </a:xfrm>
        </p:spPr>
        <p:txBody>
          <a:bodyPr/>
          <a:lstStyle/>
          <a:p>
            <a:r>
              <a:rPr lang="en-GB"/>
              <a:t>22/24</a:t>
            </a:r>
          </a:p>
        </p:txBody>
      </p:sp>
      <p:sp>
        <p:nvSpPr>
          <p:cNvPr id="4" name="Ref">
            <a:extLst>
              <a:ext uri="{FF2B5EF4-FFF2-40B4-BE49-F238E27FC236}">
                <a16:creationId xmlns:a16="http://schemas.microsoft.com/office/drawing/2014/main" id="{D50D9BAF-38B7-4BD2-ADD1-240C785D949A}"/>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101 : §13</a:t>
            </a:r>
          </a:p>
        </p:txBody>
      </p:sp>
      <p:sp>
        <p:nvSpPr>
          <p:cNvPr id="6" name="TextBox 5">
            <a:extLst>
              <a:ext uri="{FF2B5EF4-FFF2-40B4-BE49-F238E27FC236}">
                <a16:creationId xmlns:a16="http://schemas.microsoft.com/office/drawing/2014/main" id="{64AC7B63-F5E0-47F2-AC67-3966BDF4D1FA}"/>
              </a:ext>
            </a:extLst>
          </p:cNvPr>
          <p:cNvSpPr txBox="1"/>
          <p:nvPr/>
        </p:nvSpPr>
        <p:spPr>
          <a:xfrm>
            <a:off x="175788" y="549058"/>
            <a:ext cx="7494494" cy="846386"/>
          </a:xfrm>
          <a:prstGeom prst="rect">
            <a:avLst/>
          </a:prstGeom>
          <a:noFill/>
        </p:spPr>
        <p:txBody>
          <a:bodyPr wrap="square">
            <a:spAutoFit/>
          </a:bodyPr>
          <a:lstStyle/>
          <a:p>
            <a:pPr>
              <a:lnSpc>
                <a:spcPct val="150000"/>
              </a:lnSpc>
            </a:pPr>
            <a:r>
              <a:rPr lang="en-GB" sz="1400">
                <a:solidFill>
                  <a:srgbClr val="2F528F"/>
                </a:solidFill>
                <a:latin typeface="Calibri" panose="020F0502020204030204" pitchFamily="34" charset="0"/>
              </a:rPr>
              <a:t>A linear timescale oversimplifies the reality.</a:t>
            </a:r>
          </a:p>
          <a:p>
            <a:r>
              <a:rPr lang="en-GB" sz="1400">
                <a:solidFill>
                  <a:srgbClr val="2F528F"/>
                </a:solidFill>
                <a:latin typeface="Calibri" panose="020F0502020204030204" pitchFamily="34" charset="0"/>
              </a:rPr>
              <a:t>Creating a well aligned set of work packages vectored by business cycle and planning horizon does NOT give potential transition states or a near linear roadmap.</a:t>
            </a:r>
          </a:p>
        </p:txBody>
      </p:sp>
      <p:sp>
        <p:nvSpPr>
          <p:cNvPr id="7" name="Tekstvak 6">
            <a:extLst>
              <a:ext uri="{FF2B5EF4-FFF2-40B4-BE49-F238E27FC236}">
                <a16:creationId xmlns:a16="http://schemas.microsoft.com/office/drawing/2014/main" id="{D772CEA1-F9A6-4931-45DB-96AF514EE404}"/>
              </a:ext>
            </a:extLst>
          </p:cNvPr>
          <p:cNvSpPr txBox="1"/>
          <p:nvPr/>
        </p:nvSpPr>
        <p:spPr>
          <a:xfrm>
            <a:off x="175788" y="3506884"/>
            <a:ext cx="8796762" cy="1351588"/>
          </a:xfrm>
          <a:prstGeom prst="rect">
            <a:avLst/>
          </a:prstGeom>
          <a:noFill/>
        </p:spPr>
        <p:txBody>
          <a:bodyPr wrap="square" rtlCol="0">
            <a:spAutoFit/>
          </a:bodyPr>
          <a:lstStyle/>
          <a:p>
            <a:pPr>
              <a:lnSpc>
                <a:spcPct val="150000"/>
              </a:lnSpc>
            </a:pPr>
            <a:r>
              <a:rPr lang="en-GB" sz="1400">
                <a:solidFill>
                  <a:srgbClr val="2F528F"/>
                </a:solidFill>
                <a:latin typeface="Calibri" panose="020F0502020204030204" pitchFamily="34" charset="0"/>
              </a:rPr>
              <a:t>One Enterprise roadmap gets broken down into segment, portfolio, or geography.</a:t>
            </a:r>
            <a:br>
              <a:rPr lang="en-GB" sz="1400">
                <a:solidFill>
                  <a:srgbClr val="2F528F"/>
                </a:solidFill>
                <a:latin typeface="Calibri" panose="020F0502020204030204" pitchFamily="34" charset="0"/>
              </a:rPr>
            </a:br>
            <a:r>
              <a:rPr lang="en-GB" sz="1400">
                <a:solidFill>
                  <a:srgbClr val="2F528F"/>
                </a:solidFill>
                <a:latin typeface="Calibri" panose="020F0502020204030204" pitchFamily="34" charset="0"/>
              </a:rPr>
              <a:t>The Enterprise will be pursuing more than one concurrent goal, e.g. efficiency and retooling. </a:t>
            </a:r>
          </a:p>
          <a:p>
            <a:pPr>
              <a:lnSpc>
                <a:spcPct val="150000"/>
              </a:lnSpc>
            </a:pPr>
            <a:r>
              <a:rPr lang="en-GB" sz="1400">
                <a:solidFill>
                  <a:srgbClr val="2F528F"/>
                </a:solidFill>
                <a:latin typeface="Calibri" panose="020F0502020204030204" pitchFamily="34" charset="0"/>
              </a:rPr>
              <a:t>For each business cycle, the roadmap is revisited to make adjustments, both bottom-up and top-down.</a:t>
            </a:r>
            <a:br>
              <a:rPr lang="en-GB" sz="1400">
                <a:solidFill>
                  <a:srgbClr val="2F528F"/>
                </a:solidFill>
                <a:latin typeface="Calibri" panose="020F0502020204030204" pitchFamily="34" charset="0"/>
              </a:rPr>
            </a:br>
            <a:r>
              <a:rPr lang="en-GB" sz="1400">
                <a:solidFill>
                  <a:srgbClr val="2F528F"/>
                </a:solidFill>
                <a:latin typeface="Calibri" panose="020F0502020204030204" pitchFamily="34" charset="0"/>
              </a:rPr>
              <a:t>A good EA Repository that maintains the integrity of the current state and target state.</a:t>
            </a:r>
          </a:p>
        </p:txBody>
      </p:sp>
      <p:graphicFrame>
        <p:nvGraphicFramePr>
          <p:cNvPr id="9" name="Diagram 8">
            <a:extLst>
              <a:ext uri="{FF2B5EF4-FFF2-40B4-BE49-F238E27FC236}">
                <a16:creationId xmlns:a16="http://schemas.microsoft.com/office/drawing/2014/main" id="{888C4382-F5C1-5373-66EB-DEE1061F25CD}"/>
              </a:ext>
            </a:extLst>
          </p:cNvPr>
          <p:cNvGraphicFramePr/>
          <p:nvPr>
            <p:extLst>
              <p:ext uri="{D42A27DB-BD31-4B8C-83A1-F6EECF244321}">
                <p14:modId xmlns:p14="http://schemas.microsoft.com/office/powerpoint/2010/main" val="2665971305"/>
              </p:ext>
            </p:extLst>
          </p:nvPr>
        </p:nvGraphicFramePr>
        <p:xfrm>
          <a:off x="233860" y="1402635"/>
          <a:ext cx="8387625" cy="2173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23F51BF3-889F-EBDA-EFC6-01611F17955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275418930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E70A61-F15C-459D-B9B3-E7844FA42079}"/>
              </a:ext>
            </a:extLst>
          </p:cNvPr>
          <p:cNvSpPr>
            <a:spLocks noGrp="1"/>
          </p:cNvSpPr>
          <p:nvPr>
            <p:ph type="title"/>
          </p:nvPr>
        </p:nvSpPr>
        <p:spPr/>
        <p:txBody>
          <a:bodyPr>
            <a:normAutofit fontScale="90000"/>
          </a:bodyPr>
          <a:lstStyle/>
          <a:p>
            <a:r>
              <a:rPr lang="en-GB"/>
              <a:t>Phase H – Architecture Change Management – 08/11</a:t>
            </a:r>
          </a:p>
        </p:txBody>
      </p:sp>
      <p:sp>
        <p:nvSpPr>
          <p:cNvPr id="2" name="Footer Placeholder 1">
            <a:extLst>
              <a:ext uri="{FF2B5EF4-FFF2-40B4-BE49-F238E27FC236}">
                <a16:creationId xmlns:a16="http://schemas.microsoft.com/office/drawing/2014/main" id="{BB950C9B-9F06-4EB5-AF2A-30203D78B1D4}"/>
              </a:ext>
            </a:extLst>
          </p:cNvPr>
          <p:cNvSpPr>
            <a:spLocks noGrp="1"/>
          </p:cNvSpPr>
          <p:nvPr>
            <p:ph type="ftr" sz="quarter" idx="10"/>
          </p:nvPr>
        </p:nvSpPr>
        <p:spPr/>
        <p:txBody>
          <a:bodyPr/>
          <a:lstStyle/>
          <a:p>
            <a:r>
              <a:rPr lang="en-GB"/>
              <a:t>29/34</a:t>
            </a:r>
          </a:p>
        </p:txBody>
      </p:sp>
      <p:sp>
        <p:nvSpPr>
          <p:cNvPr id="4" name="Ref">
            <a:extLst>
              <a:ext uri="{FF2B5EF4-FFF2-40B4-BE49-F238E27FC236}">
                <a16:creationId xmlns:a16="http://schemas.microsoft.com/office/drawing/2014/main" id="{AC3EF57C-D6E3-4D53-82DB-93CB86EBC794}"/>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124 : §12.4</a:t>
            </a:r>
          </a:p>
        </p:txBody>
      </p:sp>
      <p:sp>
        <p:nvSpPr>
          <p:cNvPr id="6" name="TextBox 5">
            <a:extLst>
              <a:ext uri="{FF2B5EF4-FFF2-40B4-BE49-F238E27FC236}">
                <a16:creationId xmlns:a16="http://schemas.microsoft.com/office/drawing/2014/main" id="{8BD8A81A-7989-4146-A96B-E40639E6AEEE}"/>
              </a:ext>
            </a:extLst>
          </p:cNvPr>
          <p:cNvSpPr txBox="1"/>
          <p:nvPr/>
        </p:nvSpPr>
        <p:spPr>
          <a:xfrm>
            <a:off x="502918" y="663502"/>
            <a:ext cx="4905806" cy="2368437"/>
          </a:xfrm>
          <a:prstGeom prst="rect">
            <a:avLst/>
          </a:prstGeom>
          <a:noFill/>
        </p:spPr>
        <p:txBody>
          <a:bodyPr wrap="square">
            <a:spAutoFit/>
          </a:bodyPr>
          <a:lstStyle/>
          <a:p>
            <a:r>
              <a:rPr lang="en-GB" sz="1500" b="1" dirty="0"/>
              <a:t>Outputs</a:t>
            </a:r>
          </a:p>
          <a:p>
            <a:endParaRPr lang="en-GB" sz="1500" dirty="0"/>
          </a:p>
          <a:p>
            <a:pPr marL="214313" indent="-214313">
              <a:lnSpc>
                <a:spcPct val="150000"/>
              </a:lnSpc>
              <a:buFont typeface="Courier New" panose="02070309020205020404" pitchFamily="49" charset="0"/>
              <a:buChar char="o"/>
            </a:pPr>
            <a:r>
              <a:rPr lang="en-GB" sz="1350" dirty="0"/>
              <a:t>Architecture updates</a:t>
            </a:r>
          </a:p>
          <a:p>
            <a:pPr marL="214313" indent="-214313">
              <a:lnSpc>
                <a:spcPct val="150000"/>
              </a:lnSpc>
              <a:buFont typeface="Courier New" panose="02070309020205020404" pitchFamily="49" charset="0"/>
              <a:buChar char="o"/>
            </a:pPr>
            <a:r>
              <a:rPr lang="en-GB" sz="1350" dirty="0"/>
              <a:t>Changes to Architecture Framework and Principles</a:t>
            </a:r>
          </a:p>
          <a:p>
            <a:pPr marL="214313" indent="-214313">
              <a:lnSpc>
                <a:spcPct val="150000"/>
              </a:lnSpc>
              <a:buFont typeface="Courier New" panose="02070309020205020404" pitchFamily="49" charset="0"/>
              <a:buChar char="o"/>
            </a:pPr>
            <a:r>
              <a:rPr lang="en-GB" sz="1350" dirty="0"/>
              <a:t>New Request for Architecture Work</a:t>
            </a:r>
          </a:p>
          <a:p>
            <a:pPr marL="214313" indent="-214313">
              <a:lnSpc>
                <a:spcPct val="150000"/>
              </a:lnSpc>
              <a:buFont typeface="Courier New" panose="02070309020205020404" pitchFamily="49" charset="0"/>
              <a:buChar char="o"/>
            </a:pPr>
            <a:r>
              <a:rPr lang="en-GB" sz="1350" dirty="0"/>
              <a:t>Statement of Architecture Work</a:t>
            </a:r>
          </a:p>
          <a:p>
            <a:pPr marL="214313" indent="-214313">
              <a:lnSpc>
                <a:spcPct val="150000"/>
              </a:lnSpc>
              <a:buFont typeface="Courier New" panose="02070309020205020404" pitchFamily="49" charset="0"/>
              <a:buChar char="o"/>
            </a:pPr>
            <a:r>
              <a:rPr lang="en-GB" sz="1350" dirty="0"/>
              <a:t>Architecture Contract</a:t>
            </a:r>
          </a:p>
          <a:p>
            <a:pPr marL="214313" indent="-214313">
              <a:lnSpc>
                <a:spcPct val="150000"/>
              </a:lnSpc>
              <a:buFont typeface="Courier New" panose="02070309020205020404" pitchFamily="49" charset="0"/>
              <a:buChar char="o"/>
            </a:pPr>
            <a:r>
              <a:rPr lang="en-GB" sz="1350" dirty="0"/>
              <a:t>Compliance Assessments</a:t>
            </a:r>
          </a:p>
        </p:txBody>
      </p:sp>
      <p:pic>
        <p:nvPicPr>
          <p:cNvPr id="9" name="Picture 3">
            <a:extLst>
              <a:ext uri="{FF2B5EF4-FFF2-40B4-BE49-F238E27FC236}">
                <a16:creationId xmlns:a16="http://schemas.microsoft.com/office/drawing/2014/main" id="{A36340C1-CA70-73B4-0EE3-73AD1D500ECD}"/>
              </a:ext>
            </a:extLst>
          </p:cNvPr>
          <p:cNvPicPr>
            <a:picLocks noChangeAspect="1"/>
          </p:cNvPicPr>
          <p:nvPr/>
        </p:nvPicPr>
        <p:blipFill>
          <a:blip r:embed="rId3"/>
          <a:stretch>
            <a:fillRect/>
          </a:stretch>
        </p:blipFill>
        <p:spPr>
          <a:xfrm>
            <a:off x="8562975" y="163290"/>
            <a:ext cx="135697" cy="97200"/>
          </a:xfrm>
          <a:prstGeom prst="rect">
            <a:avLst/>
          </a:prstGeom>
        </p:spPr>
      </p:pic>
      <p:sp>
        <p:nvSpPr>
          <p:cNvPr id="7" name="TextBox 6">
            <a:extLst>
              <a:ext uri="{FF2B5EF4-FFF2-40B4-BE49-F238E27FC236}">
                <a16:creationId xmlns:a16="http://schemas.microsoft.com/office/drawing/2014/main" id="{177AB9A6-E061-F496-AB7A-5A2E753BA2D4}"/>
              </a:ext>
            </a:extLst>
          </p:cNvPr>
          <p:cNvSpPr txBox="1"/>
          <p:nvPr/>
        </p:nvSpPr>
        <p:spPr>
          <a:xfrm>
            <a:off x="5924568" y="109305"/>
            <a:ext cx="880789"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a:solidFill>
                  <a:srgbClr val="66CCE5"/>
                </a:solidFill>
                <a:ea typeface="+mn-lt"/>
                <a:cs typeface="+mn-lt"/>
              </a:rPr>
              <a:t>Std. 9.2</a:t>
            </a:r>
          </a:p>
        </p:txBody>
      </p:sp>
      <p:pic>
        <p:nvPicPr>
          <p:cNvPr id="3" name="Afbeelding 10">
            <a:extLst>
              <a:ext uri="{FF2B5EF4-FFF2-40B4-BE49-F238E27FC236}">
                <a16:creationId xmlns:a16="http://schemas.microsoft.com/office/drawing/2014/main" id="{3CD66D38-80D3-9B4C-DBD2-7F38A5F6516E}"/>
              </a:ext>
            </a:extLst>
          </p:cNvPr>
          <p:cNvPicPr>
            <a:picLocks noChangeAspect="1"/>
          </p:cNvPicPr>
          <p:nvPr/>
        </p:nvPicPr>
        <p:blipFill>
          <a:blip r:embed="rId4">
            <a:duotone>
              <a:schemeClr val="accent5">
                <a:shade val="45000"/>
                <a:satMod val="135000"/>
              </a:schemeClr>
              <a:prstClr val="white"/>
            </a:duotone>
          </a:blip>
          <a:stretch>
            <a:fillRect/>
          </a:stretch>
        </p:blipFill>
        <p:spPr>
          <a:xfrm flipH="1">
            <a:off x="7100045" y="962774"/>
            <a:ext cx="1303954" cy="1450226"/>
          </a:xfrm>
          <a:prstGeom prst="rect">
            <a:avLst/>
          </a:prstGeom>
        </p:spPr>
      </p:pic>
      <p:sp>
        <p:nvSpPr>
          <p:cNvPr id="10" name="TextBox 9">
            <a:extLst>
              <a:ext uri="{FF2B5EF4-FFF2-40B4-BE49-F238E27FC236}">
                <a16:creationId xmlns:a16="http://schemas.microsoft.com/office/drawing/2014/main" id="{664B875A-C8B9-8D4B-7F56-76B7535D41F6}"/>
              </a:ext>
            </a:extLst>
          </p:cNvPr>
          <p:cNvSpPr txBox="1"/>
          <p:nvPr/>
        </p:nvSpPr>
        <p:spPr>
          <a:xfrm>
            <a:off x="7294790" y="2515057"/>
            <a:ext cx="958917" cy="215444"/>
          </a:xfrm>
          <a:prstGeom prst="rect">
            <a:avLst/>
          </a:prstGeom>
          <a:noFill/>
        </p:spPr>
        <p:txBody>
          <a:bodyPr wrap="none" rtlCol="0">
            <a:spAutoFit/>
          </a:bodyPr>
          <a:lstStyle/>
          <a:p>
            <a:pPr algn="l"/>
            <a:r>
              <a:rPr lang="en-NL" sz="800">
                <a:solidFill>
                  <a:schemeClr val="bg2">
                    <a:lumMod val="75000"/>
                  </a:schemeClr>
                </a:solidFill>
              </a:rPr>
              <a:t>Illustration Output</a:t>
            </a:r>
          </a:p>
        </p:txBody>
      </p:sp>
      <p:sp>
        <p:nvSpPr>
          <p:cNvPr id="11" name="LSBox">
            <a:extLst>
              <a:ext uri="{FF2B5EF4-FFF2-40B4-BE49-F238E27FC236}">
                <a16:creationId xmlns:a16="http://schemas.microsoft.com/office/drawing/2014/main" id="{9315FDC1-BD46-F5A1-8815-BD8D9E11701C}"/>
              </a:ext>
            </a:extLst>
          </p:cNvPr>
          <p:cNvSpPr txBox="1"/>
          <p:nvPr/>
        </p:nvSpPr>
        <p:spPr>
          <a:xfrm>
            <a:off x="6654779" y="20883"/>
            <a:ext cx="95571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Q-9.2,p29</a:t>
            </a:r>
          </a:p>
          <a:p>
            <a:pPr>
              <a:tabLst>
                <a:tab pos="1008460" algn="l"/>
              </a:tabLst>
            </a:pPr>
            <a:r>
              <a:rPr lang="en-GB" sz="1350">
                <a:latin typeface="Calibri" panose="020F0502020204030204" pitchFamily="34" charset="0"/>
                <a:cs typeface="Calibri" panose="020F0502020204030204" pitchFamily="34" charset="0"/>
              </a:rPr>
              <a:t>A-1.16,p22</a:t>
            </a:r>
          </a:p>
        </p:txBody>
      </p:sp>
      <p:sp>
        <p:nvSpPr>
          <p:cNvPr id="8" name="TextBox 7">
            <a:extLst>
              <a:ext uri="{FF2B5EF4-FFF2-40B4-BE49-F238E27FC236}">
                <a16:creationId xmlns:a16="http://schemas.microsoft.com/office/drawing/2014/main" id="{66AE06A3-C773-9D89-FE31-F38E64D1D2B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262882156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DA0FE5-07C9-B119-5867-17897A0B13A5}"/>
              </a:ext>
            </a:extLst>
          </p:cNvPr>
          <p:cNvSpPr/>
          <p:nvPr/>
        </p:nvSpPr>
        <p:spPr>
          <a:xfrm>
            <a:off x="0" y="2709334"/>
            <a:ext cx="9144000" cy="175041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0070B42C-6AE3-4787-BDE3-5B0565303ACE}"/>
              </a:ext>
            </a:extLst>
          </p:cNvPr>
          <p:cNvSpPr>
            <a:spLocks noGrp="1"/>
          </p:cNvSpPr>
          <p:nvPr>
            <p:ph type="title"/>
          </p:nvPr>
        </p:nvSpPr>
        <p:spPr/>
        <p:txBody>
          <a:bodyPr>
            <a:normAutofit fontScale="90000"/>
          </a:bodyPr>
          <a:lstStyle/>
          <a:p>
            <a:r>
              <a:rPr lang="en-GB"/>
              <a:t>Phase H – Architecture Change Management – 09/11 </a:t>
            </a:r>
          </a:p>
        </p:txBody>
      </p:sp>
      <p:sp>
        <p:nvSpPr>
          <p:cNvPr id="50" name="Footer Placeholder 49">
            <a:extLst>
              <a:ext uri="{FF2B5EF4-FFF2-40B4-BE49-F238E27FC236}">
                <a16:creationId xmlns:a16="http://schemas.microsoft.com/office/drawing/2014/main" id="{484794A5-AC47-4F87-B904-35842496AEC8}"/>
              </a:ext>
            </a:extLst>
          </p:cNvPr>
          <p:cNvSpPr>
            <a:spLocks noGrp="1"/>
          </p:cNvSpPr>
          <p:nvPr>
            <p:ph type="ftr" sz="quarter" idx="10"/>
          </p:nvPr>
        </p:nvSpPr>
        <p:spPr/>
        <p:txBody>
          <a:bodyPr/>
          <a:lstStyle/>
          <a:p>
            <a:r>
              <a:rPr lang="en-GB"/>
              <a:t>30/34</a:t>
            </a:r>
          </a:p>
        </p:txBody>
      </p:sp>
      <p:sp>
        <p:nvSpPr>
          <p:cNvPr id="4" name="Ref">
            <a:extLst>
              <a:ext uri="{FF2B5EF4-FFF2-40B4-BE49-F238E27FC236}">
                <a16:creationId xmlns:a16="http://schemas.microsoft.com/office/drawing/2014/main" id="{544A513E-0A02-474B-ABA6-F6EAA915DC4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105 : §14</a:t>
            </a:r>
          </a:p>
        </p:txBody>
      </p:sp>
      <p:sp>
        <p:nvSpPr>
          <p:cNvPr id="6" name="TextBox 5">
            <a:extLst>
              <a:ext uri="{FF2B5EF4-FFF2-40B4-BE49-F238E27FC236}">
                <a16:creationId xmlns:a16="http://schemas.microsoft.com/office/drawing/2014/main" id="{6D52A731-BB19-4666-A62F-3D6CC5703A2A}"/>
              </a:ext>
            </a:extLst>
          </p:cNvPr>
          <p:cNvSpPr txBox="1"/>
          <p:nvPr/>
        </p:nvSpPr>
        <p:spPr>
          <a:xfrm>
            <a:off x="513492" y="614022"/>
            <a:ext cx="8607358" cy="1985159"/>
          </a:xfrm>
          <a:prstGeom prst="rect">
            <a:avLst/>
          </a:prstGeom>
          <a:noFill/>
        </p:spPr>
        <p:txBody>
          <a:bodyPr wrap="square">
            <a:spAutoFit/>
          </a:bodyPr>
          <a:lstStyle/>
          <a:p>
            <a:r>
              <a:rPr lang="en-GB" sz="1500" b="1"/>
              <a:t>Coordination and Business Cycle in Action - 01/02</a:t>
            </a:r>
          </a:p>
          <a:p>
            <a:endParaRPr lang="en-GB" sz="1350"/>
          </a:p>
          <a:p>
            <a:r>
              <a:rPr lang="en-GB" sz="1350"/>
              <a:t>Each enterprise has a business cycle that plans and allocates resources – usually fixed by the fiscal year. </a:t>
            </a:r>
          </a:p>
          <a:p>
            <a:r>
              <a:rPr lang="en-GB" sz="1350"/>
              <a:t>Do not waste time in the current cycle. </a:t>
            </a:r>
          </a:p>
          <a:p>
            <a:r>
              <a:rPr lang="en-GB" sz="1350"/>
              <a:t>Usually not stated that the sponsor is looking to protect “future” decisions with EA. </a:t>
            </a:r>
          </a:p>
          <a:p>
            <a:r>
              <a:rPr lang="en-GB" sz="1350"/>
              <a:t>Phase H demands that the EA should:</a:t>
            </a:r>
          </a:p>
          <a:p>
            <a:pPr marL="214313" indent="-214313">
              <a:buFont typeface="Courier New" panose="02070309020205020404" pitchFamily="49" charset="0"/>
              <a:buChar char="o"/>
            </a:pPr>
            <a:r>
              <a:rPr lang="en-GB" sz="1350"/>
              <a:t>Identify the bottom-up drivers for change and initiate the architecture work for the next target transition state (top-down driver)</a:t>
            </a:r>
          </a:p>
          <a:p>
            <a:pPr marL="214313" indent="-214313">
              <a:buFont typeface="Courier New" panose="02070309020205020404" pitchFamily="49" charset="0"/>
              <a:buChar char="o"/>
            </a:pPr>
            <a:r>
              <a:rPr lang="en-GB" sz="1350"/>
              <a:t>Ensure that the EA team is aligned with the organization’s planning, budgeting, operational, and change processes</a:t>
            </a:r>
          </a:p>
        </p:txBody>
      </p:sp>
      <p:grpSp>
        <p:nvGrpSpPr>
          <p:cNvPr id="49" name="Group 48">
            <a:extLst>
              <a:ext uri="{FF2B5EF4-FFF2-40B4-BE49-F238E27FC236}">
                <a16:creationId xmlns:a16="http://schemas.microsoft.com/office/drawing/2014/main" id="{A6A98030-864C-441C-9E96-DDEBF95FE613}"/>
              </a:ext>
            </a:extLst>
          </p:cNvPr>
          <p:cNvGrpSpPr/>
          <p:nvPr/>
        </p:nvGrpSpPr>
        <p:grpSpPr>
          <a:xfrm>
            <a:off x="1505479" y="2797346"/>
            <a:ext cx="6170189" cy="1607738"/>
            <a:chOff x="1346200" y="3505200"/>
            <a:chExt cx="5741098" cy="1868289"/>
          </a:xfrm>
        </p:grpSpPr>
        <p:sp>
          <p:nvSpPr>
            <p:cNvPr id="10" name="Arrow: Right 9">
              <a:extLst>
                <a:ext uri="{FF2B5EF4-FFF2-40B4-BE49-F238E27FC236}">
                  <a16:creationId xmlns:a16="http://schemas.microsoft.com/office/drawing/2014/main" id="{952E991E-B395-4266-A6CE-86B4B8D705E0}"/>
                </a:ext>
              </a:extLst>
            </p:cNvPr>
            <p:cNvSpPr/>
            <p:nvPr/>
          </p:nvSpPr>
          <p:spPr>
            <a:xfrm>
              <a:off x="1346200" y="4501402"/>
              <a:ext cx="5706534" cy="541867"/>
            </a:xfrm>
            <a:prstGeom prst="rightArrow">
              <a:avLst/>
            </a:prstGeom>
            <a:solidFill>
              <a:srgbClr val="66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104EFF-CEBE-4226-AF52-401ABEC5A38F}"/>
                </a:ext>
              </a:extLst>
            </p:cNvPr>
            <p:cNvSpPr/>
            <p:nvPr/>
          </p:nvSpPr>
          <p:spPr>
            <a:xfrm>
              <a:off x="1346200" y="3505200"/>
              <a:ext cx="1041400" cy="99208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1200">
                  <a:solidFill>
                    <a:srgbClr val="002060"/>
                  </a:solidFill>
                </a:rPr>
                <a:t>Architecture to support </a:t>
              </a:r>
              <a:r>
                <a:rPr lang="en-GB" sz="1200" b="1">
                  <a:solidFill>
                    <a:srgbClr val="002060"/>
                  </a:solidFill>
                </a:rPr>
                <a:t>Strategy</a:t>
              </a:r>
            </a:p>
          </p:txBody>
        </p:sp>
        <p:sp>
          <p:nvSpPr>
            <p:cNvPr id="12" name="Rectangle 11">
              <a:extLst>
                <a:ext uri="{FF2B5EF4-FFF2-40B4-BE49-F238E27FC236}">
                  <a16:creationId xmlns:a16="http://schemas.microsoft.com/office/drawing/2014/main" id="{B66E17F3-7A20-477B-9F5E-C6ACF02581E7}"/>
                </a:ext>
              </a:extLst>
            </p:cNvPr>
            <p:cNvSpPr/>
            <p:nvPr/>
          </p:nvSpPr>
          <p:spPr>
            <a:xfrm>
              <a:off x="2802467" y="3505200"/>
              <a:ext cx="1041400" cy="992089"/>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1200">
                  <a:solidFill>
                    <a:srgbClr val="002060"/>
                  </a:solidFill>
                </a:rPr>
                <a:t>Architecture to support </a:t>
              </a:r>
              <a:r>
                <a:rPr lang="en-GB" sz="1200" b="1">
                  <a:solidFill>
                    <a:srgbClr val="002060"/>
                  </a:solidFill>
                </a:rPr>
                <a:t>Portfolio</a:t>
              </a:r>
            </a:p>
          </p:txBody>
        </p:sp>
        <p:sp>
          <p:nvSpPr>
            <p:cNvPr id="13" name="Rectangle 12">
              <a:extLst>
                <a:ext uri="{FF2B5EF4-FFF2-40B4-BE49-F238E27FC236}">
                  <a16:creationId xmlns:a16="http://schemas.microsoft.com/office/drawing/2014/main" id="{0B0067C7-65AA-42B6-AF47-7FB32B798130}"/>
                </a:ext>
              </a:extLst>
            </p:cNvPr>
            <p:cNvSpPr/>
            <p:nvPr/>
          </p:nvSpPr>
          <p:spPr>
            <a:xfrm>
              <a:off x="4258734" y="3505200"/>
              <a:ext cx="1041400" cy="99208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1200">
                  <a:solidFill>
                    <a:srgbClr val="002060"/>
                  </a:solidFill>
                </a:rPr>
                <a:t>Architecture to support </a:t>
              </a:r>
              <a:r>
                <a:rPr lang="en-GB" sz="1200" b="1">
                  <a:solidFill>
                    <a:srgbClr val="002060"/>
                  </a:solidFill>
                </a:rPr>
                <a:t>Project</a:t>
              </a:r>
            </a:p>
          </p:txBody>
        </p:sp>
        <p:sp>
          <p:nvSpPr>
            <p:cNvPr id="14" name="Rectangle 13">
              <a:extLst>
                <a:ext uri="{FF2B5EF4-FFF2-40B4-BE49-F238E27FC236}">
                  <a16:creationId xmlns:a16="http://schemas.microsoft.com/office/drawing/2014/main" id="{168C1BDA-586B-45B5-B61B-80EE21308691}"/>
                </a:ext>
              </a:extLst>
            </p:cNvPr>
            <p:cNvSpPr/>
            <p:nvPr/>
          </p:nvSpPr>
          <p:spPr>
            <a:xfrm>
              <a:off x="5715002" y="3510061"/>
              <a:ext cx="1041400" cy="99208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1200">
                  <a:solidFill>
                    <a:srgbClr val="002060"/>
                  </a:solidFill>
                </a:rPr>
                <a:t>Architecture to support </a:t>
              </a:r>
              <a:r>
                <a:rPr lang="en-GB" sz="1200" b="1">
                  <a:solidFill>
                    <a:srgbClr val="002060"/>
                  </a:solidFill>
                </a:rPr>
                <a:t>Solution Delivery</a:t>
              </a:r>
            </a:p>
          </p:txBody>
        </p:sp>
        <p:cxnSp>
          <p:nvCxnSpPr>
            <p:cNvPr id="16" name="Straight Arrow Connector 15">
              <a:extLst>
                <a:ext uri="{FF2B5EF4-FFF2-40B4-BE49-F238E27FC236}">
                  <a16:creationId xmlns:a16="http://schemas.microsoft.com/office/drawing/2014/main" id="{0485469E-7685-4110-A7F2-D3633FE6B6DC}"/>
                </a:ext>
              </a:extLst>
            </p:cNvPr>
            <p:cNvCxnSpPr>
              <a:stCxn id="11" idx="2"/>
            </p:cNvCxnSpPr>
            <p:nvPr/>
          </p:nvCxnSpPr>
          <p:spPr>
            <a:xfrm>
              <a:off x="1866900" y="4497289"/>
              <a:ext cx="0" cy="275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DF6DC5B-D464-444A-885D-5ED925B89D21}"/>
                </a:ext>
              </a:extLst>
            </p:cNvPr>
            <p:cNvCxnSpPr/>
            <p:nvPr/>
          </p:nvCxnSpPr>
          <p:spPr>
            <a:xfrm>
              <a:off x="3323167" y="4497289"/>
              <a:ext cx="0" cy="275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13054C0-8F96-45D1-A3C8-129A46BA2FC4}"/>
                </a:ext>
              </a:extLst>
            </p:cNvPr>
            <p:cNvCxnSpPr/>
            <p:nvPr/>
          </p:nvCxnSpPr>
          <p:spPr>
            <a:xfrm>
              <a:off x="4779434" y="4497289"/>
              <a:ext cx="0" cy="275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DD61A9B-4DCB-4AA0-A2A3-FE71E56CD00A}"/>
                </a:ext>
              </a:extLst>
            </p:cNvPr>
            <p:cNvCxnSpPr/>
            <p:nvPr/>
          </p:nvCxnSpPr>
          <p:spPr>
            <a:xfrm>
              <a:off x="6235702" y="4512166"/>
              <a:ext cx="0" cy="275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DC70A2CC-741E-41E1-9AFA-553A77B739B3}"/>
                </a:ext>
              </a:extLst>
            </p:cNvPr>
            <p:cNvSpPr/>
            <p:nvPr/>
          </p:nvSpPr>
          <p:spPr>
            <a:xfrm>
              <a:off x="2148417" y="4726856"/>
              <a:ext cx="84666" cy="76200"/>
            </a:xfrm>
            <a:prstGeom prst="ellipse">
              <a:avLst/>
            </a:prstGeom>
            <a:solidFill>
              <a:srgbClr val="D0B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0EDD72F1-8C7C-47BC-8455-004555BDA1E1}"/>
                </a:ext>
              </a:extLst>
            </p:cNvPr>
            <p:cNvSpPr/>
            <p:nvPr/>
          </p:nvSpPr>
          <p:spPr>
            <a:xfrm>
              <a:off x="3604683" y="4726856"/>
              <a:ext cx="84666" cy="76200"/>
            </a:xfrm>
            <a:prstGeom prst="ellipse">
              <a:avLst/>
            </a:prstGeom>
            <a:solidFill>
              <a:srgbClr val="D0B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A9690521-5B76-4A65-A482-8822746456D7}"/>
                </a:ext>
              </a:extLst>
            </p:cNvPr>
            <p:cNvSpPr/>
            <p:nvPr/>
          </p:nvSpPr>
          <p:spPr>
            <a:xfrm>
              <a:off x="5060949" y="4726856"/>
              <a:ext cx="84666" cy="76200"/>
            </a:xfrm>
            <a:prstGeom prst="ellipse">
              <a:avLst/>
            </a:prstGeom>
            <a:solidFill>
              <a:srgbClr val="D0B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6AF0E655-41E4-43A0-BA2B-7F07301ECE2A}"/>
                </a:ext>
              </a:extLst>
            </p:cNvPr>
            <p:cNvSpPr/>
            <p:nvPr/>
          </p:nvSpPr>
          <p:spPr>
            <a:xfrm>
              <a:off x="6491816" y="4726856"/>
              <a:ext cx="84666" cy="76200"/>
            </a:xfrm>
            <a:prstGeom prst="ellipse">
              <a:avLst/>
            </a:prstGeom>
            <a:solidFill>
              <a:srgbClr val="D0B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C40B0813-27FF-4AC5-8A6E-032AD0E7A3B1}"/>
                </a:ext>
              </a:extLst>
            </p:cNvPr>
            <p:cNvSpPr txBox="1"/>
            <p:nvPr/>
          </p:nvSpPr>
          <p:spPr>
            <a:xfrm>
              <a:off x="1650480" y="5051599"/>
              <a:ext cx="1115483" cy="321890"/>
            </a:xfrm>
            <a:prstGeom prst="rect">
              <a:avLst/>
            </a:prstGeom>
            <a:noFill/>
          </p:spPr>
          <p:txBody>
            <a:bodyPr wrap="none" rtlCol="0">
              <a:spAutoFit/>
            </a:bodyPr>
            <a:lstStyle/>
            <a:p>
              <a:pPr algn="l"/>
              <a:r>
                <a:rPr lang="en-GB" sz="1200"/>
                <a:t>Budget Planning</a:t>
              </a:r>
            </a:p>
          </p:txBody>
        </p:sp>
        <p:sp>
          <p:nvSpPr>
            <p:cNvPr id="28" name="TextBox 27">
              <a:extLst>
                <a:ext uri="{FF2B5EF4-FFF2-40B4-BE49-F238E27FC236}">
                  <a16:creationId xmlns:a16="http://schemas.microsoft.com/office/drawing/2014/main" id="{56DF21D8-BF54-43AF-8FE4-B743CBEC4723}"/>
                </a:ext>
              </a:extLst>
            </p:cNvPr>
            <p:cNvSpPr txBox="1"/>
            <p:nvPr/>
          </p:nvSpPr>
          <p:spPr>
            <a:xfrm>
              <a:off x="3028104" y="5046046"/>
              <a:ext cx="1245544" cy="321890"/>
            </a:xfrm>
            <a:prstGeom prst="rect">
              <a:avLst/>
            </a:prstGeom>
            <a:noFill/>
          </p:spPr>
          <p:txBody>
            <a:bodyPr wrap="none" rtlCol="0">
              <a:spAutoFit/>
            </a:bodyPr>
            <a:lstStyle/>
            <a:p>
              <a:pPr algn="l"/>
              <a:r>
                <a:rPr lang="en-GB" sz="1050"/>
                <a:t>Budget </a:t>
              </a:r>
              <a:r>
                <a:rPr lang="en-GB" sz="1200"/>
                <a:t>Preparation</a:t>
              </a:r>
              <a:endParaRPr lang="en-GB" sz="1050"/>
            </a:p>
          </p:txBody>
        </p:sp>
        <p:sp>
          <p:nvSpPr>
            <p:cNvPr id="29" name="TextBox 28">
              <a:extLst>
                <a:ext uri="{FF2B5EF4-FFF2-40B4-BE49-F238E27FC236}">
                  <a16:creationId xmlns:a16="http://schemas.microsoft.com/office/drawing/2014/main" id="{A55957E9-6AF8-4A83-A734-944FA95D38F0}"/>
                </a:ext>
              </a:extLst>
            </p:cNvPr>
            <p:cNvSpPr txBox="1"/>
            <p:nvPr/>
          </p:nvSpPr>
          <p:spPr>
            <a:xfrm>
              <a:off x="4532398" y="5046046"/>
              <a:ext cx="1199485" cy="321890"/>
            </a:xfrm>
            <a:prstGeom prst="rect">
              <a:avLst/>
            </a:prstGeom>
            <a:noFill/>
          </p:spPr>
          <p:txBody>
            <a:bodyPr wrap="none" rtlCol="0">
              <a:spAutoFit/>
            </a:bodyPr>
            <a:lstStyle/>
            <a:p>
              <a:pPr algn="l"/>
              <a:r>
                <a:rPr lang="en-GB" sz="1200"/>
                <a:t>Budget Allocation</a:t>
              </a:r>
            </a:p>
          </p:txBody>
        </p:sp>
        <p:sp>
          <p:nvSpPr>
            <p:cNvPr id="30" name="TextBox 29">
              <a:extLst>
                <a:ext uri="{FF2B5EF4-FFF2-40B4-BE49-F238E27FC236}">
                  <a16:creationId xmlns:a16="http://schemas.microsoft.com/office/drawing/2014/main" id="{6BD1A5B2-ADC6-4263-9A11-437671A78C54}"/>
                </a:ext>
              </a:extLst>
            </p:cNvPr>
            <p:cNvSpPr txBox="1"/>
            <p:nvPr/>
          </p:nvSpPr>
          <p:spPr>
            <a:xfrm>
              <a:off x="6042573" y="5046046"/>
              <a:ext cx="1044725" cy="321890"/>
            </a:xfrm>
            <a:prstGeom prst="rect">
              <a:avLst/>
            </a:prstGeom>
            <a:noFill/>
          </p:spPr>
          <p:txBody>
            <a:bodyPr wrap="none" rtlCol="0">
              <a:spAutoFit/>
            </a:bodyPr>
            <a:lstStyle/>
            <a:p>
              <a:pPr algn="l"/>
              <a:r>
                <a:rPr lang="en-GB" sz="1200"/>
                <a:t>Budget Control</a:t>
              </a:r>
            </a:p>
          </p:txBody>
        </p:sp>
        <p:cxnSp>
          <p:nvCxnSpPr>
            <p:cNvPr id="31" name="Straight Arrow Connector 30">
              <a:extLst>
                <a:ext uri="{FF2B5EF4-FFF2-40B4-BE49-F238E27FC236}">
                  <a16:creationId xmlns:a16="http://schemas.microsoft.com/office/drawing/2014/main" id="{43A2D011-A184-4480-8CDC-992497DE907B}"/>
                </a:ext>
              </a:extLst>
            </p:cNvPr>
            <p:cNvCxnSpPr>
              <a:cxnSpLocks/>
              <a:stCxn id="27" idx="0"/>
              <a:endCxn id="21" idx="4"/>
            </p:cNvCxnSpPr>
            <p:nvPr/>
          </p:nvCxnSpPr>
          <p:spPr>
            <a:xfrm flipH="1" flipV="1">
              <a:off x="2190750" y="4803056"/>
              <a:ext cx="17472" cy="248544"/>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8E6D806-2B5F-44CC-B880-53859E5C08B7}"/>
                </a:ext>
              </a:extLst>
            </p:cNvPr>
            <p:cNvCxnSpPr>
              <a:cxnSpLocks/>
            </p:cNvCxnSpPr>
            <p:nvPr/>
          </p:nvCxnSpPr>
          <p:spPr>
            <a:xfrm flipH="1" flipV="1">
              <a:off x="3662255" y="4814345"/>
              <a:ext cx="16934" cy="24854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CBE33A05-FB0D-4581-A41D-62A2139936CA}"/>
                </a:ext>
              </a:extLst>
            </p:cNvPr>
            <p:cNvCxnSpPr>
              <a:cxnSpLocks/>
            </p:cNvCxnSpPr>
            <p:nvPr/>
          </p:nvCxnSpPr>
          <p:spPr>
            <a:xfrm flipH="1" flipV="1">
              <a:off x="5103282" y="4809590"/>
              <a:ext cx="16934" cy="24854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A416F9D-1464-4C1A-A761-E56BCDAE8FEA}"/>
                </a:ext>
              </a:extLst>
            </p:cNvPr>
            <p:cNvCxnSpPr>
              <a:cxnSpLocks/>
            </p:cNvCxnSpPr>
            <p:nvPr/>
          </p:nvCxnSpPr>
          <p:spPr>
            <a:xfrm flipH="1" flipV="1">
              <a:off x="6544309" y="4814345"/>
              <a:ext cx="16934" cy="24854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1BBC6073-53DE-44EA-8DBA-1C0A5D3A2539}"/>
              </a:ext>
            </a:extLst>
          </p:cNvPr>
          <p:cNvSpPr txBox="1"/>
          <p:nvPr/>
        </p:nvSpPr>
        <p:spPr>
          <a:xfrm>
            <a:off x="3188344" y="4490666"/>
            <a:ext cx="3353290" cy="307777"/>
          </a:xfrm>
          <a:prstGeom prst="rect">
            <a:avLst/>
          </a:prstGeom>
          <a:noFill/>
        </p:spPr>
        <p:txBody>
          <a:bodyPr wrap="none" rtlCol="0">
            <a:spAutoFit/>
          </a:bodyPr>
          <a:lstStyle/>
          <a:p>
            <a:pPr algn="l"/>
            <a:r>
              <a:rPr lang="en-GB" sz="1350"/>
              <a:t>Business Cycle and Architecture by Purpose</a:t>
            </a:r>
          </a:p>
        </p:txBody>
      </p:sp>
      <p:pic>
        <p:nvPicPr>
          <p:cNvPr id="2" name="Picture 3">
            <a:extLst>
              <a:ext uri="{FF2B5EF4-FFF2-40B4-BE49-F238E27FC236}">
                <a16:creationId xmlns:a16="http://schemas.microsoft.com/office/drawing/2014/main" id="{830D10B6-014B-B0B1-08F6-2633C8F8D727}"/>
              </a:ext>
            </a:extLst>
          </p:cNvPr>
          <p:cNvPicPr>
            <a:picLocks noChangeAspect="1"/>
          </p:cNvPicPr>
          <p:nvPr/>
        </p:nvPicPr>
        <p:blipFill>
          <a:blip r:embed="rId3"/>
          <a:stretch>
            <a:fillRect/>
          </a:stretch>
        </p:blipFill>
        <p:spPr>
          <a:xfrm>
            <a:off x="8567737" y="165671"/>
            <a:ext cx="128031" cy="97200"/>
          </a:xfrm>
          <a:prstGeom prst="rect">
            <a:avLst/>
          </a:prstGeom>
        </p:spPr>
      </p:pic>
      <p:sp>
        <p:nvSpPr>
          <p:cNvPr id="7" name="TextBox 6">
            <a:extLst>
              <a:ext uri="{FF2B5EF4-FFF2-40B4-BE49-F238E27FC236}">
                <a16:creationId xmlns:a16="http://schemas.microsoft.com/office/drawing/2014/main" id="{92822D02-D8EF-DDC7-DB2A-531A90E97862}"/>
              </a:ext>
            </a:extLst>
          </p:cNvPr>
          <p:cNvSpPr txBox="1"/>
          <p:nvPr/>
        </p:nvSpPr>
        <p:spPr>
          <a:xfrm>
            <a:off x="6400818" y="143323"/>
            <a:ext cx="880789"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a:solidFill>
                  <a:srgbClr val="66CCE5"/>
                </a:solidFill>
                <a:ea typeface="+mn-lt"/>
                <a:cs typeface="+mn-lt"/>
              </a:rPr>
              <a:t>Std. 9.2</a:t>
            </a:r>
          </a:p>
        </p:txBody>
      </p:sp>
      <p:sp>
        <p:nvSpPr>
          <p:cNvPr id="8" name="TextBox 7">
            <a:extLst>
              <a:ext uri="{FF2B5EF4-FFF2-40B4-BE49-F238E27FC236}">
                <a16:creationId xmlns:a16="http://schemas.microsoft.com/office/drawing/2014/main" id="{0D7D87F9-1ECB-99ED-E198-B46EA3D8A73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43619669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59CD3B-2536-4D9E-AA0D-B93AE3075973}"/>
              </a:ext>
            </a:extLst>
          </p:cNvPr>
          <p:cNvSpPr>
            <a:spLocks noGrp="1"/>
          </p:cNvSpPr>
          <p:nvPr>
            <p:ph type="title"/>
          </p:nvPr>
        </p:nvSpPr>
        <p:spPr/>
        <p:txBody>
          <a:bodyPr>
            <a:normAutofit fontScale="90000"/>
          </a:bodyPr>
          <a:lstStyle/>
          <a:p>
            <a:r>
              <a:rPr lang="en-GB"/>
              <a:t>Phase H – Architecture Change Management – 11/11</a:t>
            </a:r>
          </a:p>
        </p:txBody>
      </p:sp>
      <p:sp>
        <p:nvSpPr>
          <p:cNvPr id="2" name="Footer Placeholder 1">
            <a:extLst>
              <a:ext uri="{FF2B5EF4-FFF2-40B4-BE49-F238E27FC236}">
                <a16:creationId xmlns:a16="http://schemas.microsoft.com/office/drawing/2014/main" id="{DD84FED6-91DE-40F9-A536-8595ABD769C3}"/>
              </a:ext>
            </a:extLst>
          </p:cNvPr>
          <p:cNvSpPr>
            <a:spLocks noGrp="1"/>
          </p:cNvSpPr>
          <p:nvPr>
            <p:ph type="ftr" sz="quarter" idx="10"/>
          </p:nvPr>
        </p:nvSpPr>
        <p:spPr/>
        <p:txBody>
          <a:bodyPr/>
          <a:lstStyle/>
          <a:p>
            <a:r>
              <a:rPr lang="en-GB"/>
              <a:t>32/34</a:t>
            </a:r>
          </a:p>
        </p:txBody>
      </p:sp>
      <p:sp>
        <p:nvSpPr>
          <p:cNvPr id="4" name="Ref">
            <a:extLst>
              <a:ext uri="{FF2B5EF4-FFF2-40B4-BE49-F238E27FC236}">
                <a16:creationId xmlns:a16="http://schemas.microsoft.com/office/drawing/2014/main" id="{E3A2F640-AA5B-489B-94BE-E711CD736A9C}"/>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a:t>
            </a:r>
            <a:r>
              <a:rPr lang="en-GB" sz="600">
                <a:solidFill>
                  <a:schemeClr val="bg1"/>
                </a:solidFill>
              </a:rPr>
              <a:t>Practitioners’ </a:t>
            </a:r>
            <a:r>
              <a:rPr lang="en-GB" sz="675">
                <a:solidFill>
                  <a:schemeClr val="bg1"/>
                </a:solidFill>
                <a:latin typeface="Calibri" panose="020F0502020204030204" pitchFamily="34" charset="0"/>
              </a:rPr>
              <a:t>Approach to Developing Enterprise Architecture Following the ADM : Page 42 : §5.2.2</a:t>
            </a:r>
          </a:p>
        </p:txBody>
      </p:sp>
      <p:graphicFrame>
        <p:nvGraphicFramePr>
          <p:cNvPr id="7" name="Table 6">
            <a:extLst>
              <a:ext uri="{FF2B5EF4-FFF2-40B4-BE49-F238E27FC236}">
                <a16:creationId xmlns:a16="http://schemas.microsoft.com/office/drawing/2014/main" id="{3A89AC08-8454-4D19-97A0-3F34CEACFDEA}"/>
              </a:ext>
            </a:extLst>
          </p:cNvPr>
          <p:cNvGraphicFramePr>
            <a:graphicFrameLocks noGrp="1"/>
          </p:cNvGraphicFramePr>
          <p:nvPr>
            <p:extLst>
              <p:ext uri="{D42A27DB-BD31-4B8C-83A1-F6EECF244321}">
                <p14:modId xmlns:p14="http://schemas.microsoft.com/office/powerpoint/2010/main" val="2706025368"/>
              </p:ext>
            </p:extLst>
          </p:nvPr>
        </p:nvGraphicFramePr>
        <p:xfrm>
          <a:off x="511108" y="1657108"/>
          <a:ext cx="8252749" cy="2188831"/>
        </p:xfrm>
        <a:graphic>
          <a:graphicData uri="http://schemas.openxmlformats.org/drawingml/2006/table">
            <a:tbl>
              <a:tblPr firstRow="1" firstCol="1" bandRow="1">
                <a:tableStyleId>{5940675A-B579-460E-94D1-54222C63F5DA}</a:tableStyleId>
              </a:tblPr>
              <a:tblGrid>
                <a:gridCol w="2059076">
                  <a:extLst>
                    <a:ext uri="{9D8B030D-6E8A-4147-A177-3AD203B41FA5}">
                      <a16:colId xmlns:a16="http://schemas.microsoft.com/office/drawing/2014/main" val="3148371059"/>
                    </a:ext>
                  </a:extLst>
                </a:gridCol>
                <a:gridCol w="2405795">
                  <a:extLst>
                    <a:ext uri="{9D8B030D-6E8A-4147-A177-3AD203B41FA5}">
                      <a16:colId xmlns:a16="http://schemas.microsoft.com/office/drawing/2014/main" val="1266627528"/>
                    </a:ext>
                  </a:extLst>
                </a:gridCol>
                <a:gridCol w="3787878">
                  <a:extLst>
                    <a:ext uri="{9D8B030D-6E8A-4147-A177-3AD203B41FA5}">
                      <a16:colId xmlns:a16="http://schemas.microsoft.com/office/drawing/2014/main" val="3068115060"/>
                    </a:ext>
                  </a:extLst>
                </a:gridCol>
              </a:tblGrid>
              <a:tr h="223271">
                <a:tc>
                  <a:txBody>
                    <a:bodyPr/>
                    <a:lstStyle/>
                    <a:p>
                      <a:pPr>
                        <a:lnSpc>
                          <a:spcPct val="107000"/>
                        </a:lnSpc>
                        <a:spcAft>
                          <a:spcPts val="800"/>
                        </a:spcAft>
                      </a:pPr>
                      <a:r>
                        <a:rPr lang="en-GB" sz="1400" b="1">
                          <a:effectLst/>
                        </a:rPr>
                        <a:t>Phase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400" b="1">
                          <a:effectLst/>
                        </a:rPr>
                        <a:t>Output &amp; Outcome</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tc>
                  <a:txBody>
                    <a:bodyPr/>
                    <a:lstStyle/>
                    <a:p>
                      <a:pPr>
                        <a:lnSpc>
                          <a:spcPct val="107000"/>
                        </a:lnSpc>
                        <a:spcAft>
                          <a:spcPts val="800"/>
                        </a:spcAft>
                      </a:pPr>
                      <a:r>
                        <a:rPr lang="en-GB" sz="1400" b="1">
                          <a:effectLst/>
                        </a:rPr>
                        <a:t> Essential Knowledge</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solidFill>
                      <a:srgbClr val="DBEEF4"/>
                    </a:solidFill>
                  </a:tcPr>
                </a:tc>
                <a:extLst>
                  <a:ext uri="{0D108BD9-81ED-4DB2-BD59-A6C34878D82A}">
                    <a16:rowId xmlns:a16="http://schemas.microsoft.com/office/drawing/2014/main" val="2121727408"/>
                  </a:ext>
                </a:extLst>
              </a:tr>
              <a:tr h="1965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a:solidFill>
                            <a:schemeClr val="tx1"/>
                          </a:solidFill>
                          <a:latin typeface="Calibri" panose="020F0502020204030204" pitchFamily="34" charset="0"/>
                          <a:ea typeface="+mn-ea"/>
                          <a:cs typeface="+mn-cs"/>
                        </a:rPr>
                        <a:t>Phase H: Architecture Change Management </a:t>
                      </a:r>
                      <a:r>
                        <a:rPr lang="en-GB" sz="2800" b="0" i="0" u="none" strike="noStrike" kern="1200" baseline="0">
                          <a:solidFill>
                            <a:schemeClr val="tx1"/>
                          </a:solidFill>
                          <a:latin typeface="Calibri" panose="020F0502020204030204" pitchFamily="34" charset="0"/>
                          <a:ea typeface="+mn-ea"/>
                          <a:cs typeface="+mn-cs"/>
                        </a:rPr>
                        <a:t>	</a:t>
                      </a:r>
                    </a:p>
                    <a:p>
                      <a:pPr algn="l"/>
                      <a:r>
                        <a:rPr lang="en-GB" sz="28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a:solidFill>
                            <a:schemeClr val="tx1"/>
                          </a:solidFill>
                          <a:latin typeface="Calibri" panose="020F0502020204030204" pitchFamily="34" charset="0"/>
                          <a:ea typeface="+mn-ea"/>
                          <a:cs typeface="+mn-cs"/>
                        </a:rPr>
                        <a:t>Direction to proceed and start developing a Target Architecture that addresses perceived, real, or anticipated shortfalls in the Enterprise </a:t>
                      </a:r>
                      <a:r>
                        <a:rPr lang="en-GB" sz="2800" b="0" i="0" u="none" strike="noStrike" kern="1200" baseline="0">
                          <a:solidFill>
                            <a:schemeClr val="tx1"/>
                          </a:solidFill>
                          <a:latin typeface="Calibri" panose="020F0502020204030204" pitchFamily="34" charset="0"/>
                          <a:ea typeface="+mn-ea"/>
                          <a:cs typeface="+mn-cs"/>
                        </a:rPr>
                        <a:t>	</a:t>
                      </a:r>
                    </a:p>
                    <a:p>
                      <a:r>
                        <a:rPr lang="en-GB" sz="2800" b="0" i="0" u="none" strike="noStrike" kern="1200" baseline="0">
                          <a:solidFill>
                            <a:schemeClr val="tx1"/>
                          </a:solidFill>
                          <a:latin typeface="Calibri" panose="020F0502020204030204" pitchFamily="34" charset="0"/>
                          <a:ea typeface="+mn-ea"/>
                          <a:cs typeface="+mn-cs"/>
                        </a:rPr>
                        <a:t>	</a:t>
                      </a:r>
                    </a:p>
                  </a:txBody>
                  <a:tcPr marL="51435" marR="51435" marT="0" marB="0"/>
                </a:tc>
                <a:tc>
                  <a:txBody>
                    <a:bodyPr/>
                    <a:lstStyle/>
                    <a:p>
                      <a:r>
                        <a:rPr lang="en-GB" sz="1400" b="0" i="0" u="none" strike="noStrike" kern="1200" baseline="0">
                          <a:solidFill>
                            <a:schemeClr val="tx1"/>
                          </a:solidFill>
                          <a:latin typeface="Calibri" panose="020F0502020204030204" pitchFamily="34" charset="0"/>
                          <a:ea typeface="+mn-ea"/>
                          <a:cs typeface="+mn-cs"/>
                        </a:rPr>
                        <a:t>Gaps between approved target, or preference, and realization from prior work. (Value Realization) </a:t>
                      </a:r>
                    </a:p>
                    <a:p>
                      <a:endParaRPr lang="en-GB" sz="1400" b="0" i="0" u="none" strike="noStrike" kern="1200" baseline="0">
                        <a:solidFill>
                          <a:schemeClr val="tx1"/>
                        </a:solidFill>
                        <a:latin typeface="Calibri" panose="020F0502020204030204" pitchFamily="34" charset="0"/>
                        <a:ea typeface="+mn-ea"/>
                        <a:cs typeface="+mn-cs"/>
                      </a:endParaRPr>
                    </a:p>
                    <a:p>
                      <a:r>
                        <a:rPr lang="en-GB" sz="1400" b="0" i="0" u="none" strike="noStrike" kern="1200" baseline="0">
                          <a:solidFill>
                            <a:schemeClr val="tx1"/>
                          </a:solidFill>
                          <a:latin typeface="Calibri" panose="020F0502020204030204" pitchFamily="34" charset="0"/>
                          <a:ea typeface="+mn-ea"/>
                          <a:cs typeface="+mn-cs"/>
                        </a:rPr>
                        <a:t>Changes in preference or priority. </a:t>
                      </a:r>
                    </a:p>
                    <a:p>
                      <a:r>
                        <a:rPr lang="en-GB" sz="1400" b="0" i="0" u="none" strike="noStrike" kern="1200" baseline="0">
                          <a:solidFill>
                            <a:schemeClr val="tx1"/>
                          </a:solidFill>
                          <a:latin typeface="Calibri" panose="020F0502020204030204" pitchFamily="34" charset="0"/>
                          <a:ea typeface="+mn-ea"/>
                          <a:cs typeface="+mn-cs"/>
                        </a:rPr>
                        <a:t>(Stakeholder Requirements) </a:t>
                      </a:r>
                      <a:r>
                        <a:rPr lang="en-GB" sz="2800" b="0" i="0" u="none" strike="noStrike" kern="1200" baseline="0">
                          <a:solidFill>
                            <a:schemeClr val="tx1"/>
                          </a:solidFill>
                          <a:latin typeface="Calibri" panose="020F0502020204030204" pitchFamily="34" charset="0"/>
                          <a:ea typeface="+mn-ea"/>
                          <a:cs typeface="+mn-cs"/>
                        </a:rPr>
                        <a:t>	</a:t>
                      </a:r>
                    </a:p>
                  </a:txBody>
                  <a:tcPr marL="51435" marR="51435" marT="0" marB="0"/>
                </a:tc>
                <a:extLst>
                  <a:ext uri="{0D108BD9-81ED-4DB2-BD59-A6C34878D82A}">
                    <a16:rowId xmlns:a16="http://schemas.microsoft.com/office/drawing/2014/main" val="2204704601"/>
                  </a:ext>
                </a:extLst>
              </a:tr>
            </a:tbl>
          </a:graphicData>
        </a:graphic>
      </p:graphicFrame>
      <p:sp>
        <p:nvSpPr>
          <p:cNvPr id="8" name="TextBox 7">
            <a:extLst>
              <a:ext uri="{FF2B5EF4-FFF2-40B4-BE49-F238E27FC236}">
                <a16:creationId xmlns:a16="http://schemas.microsoft.com/office/drawing/2014/main" id="{D39CB74B-26CB-4CEA-8275-6B940296FF6E}"/>
              </a:ext>
            </a:extLst>
          </p:cNvPr>
          <p:cNvSpPr txBox="1"/>
          <p:nvPr/>
        </p:nvSpPr>
        <p:spPr>
          <a:xfrm>
            <a:off x="504961" y="641895"/>
            <a:ext cx="6110356" cy="738664"/>
          </a:xfrm>
          <a:prstGeom prst="rect">
            <a:avLst/>
          </a:prstGeom>
          <a:noFill/>
        </p:spPr>
        <p:txBody>
          <a:bodyPr wrap="square">
            <a:spAutoFit/>
          </a:bodyPr>
          <a:lstStyle/>
          <a:p>
            <a:r>
              <a:rPr lang="en-GB" sz="1500" b="1"/>
              <a:t>Key outputs and outcomes</a:t>
            </a:r>
            <a:br>
              <a:rPr lang="en-GB" sz="1500"/>
            </a:br>
            <a:endParaRPr lang="en-GB" sz="1500"/>
          </a:p>
          <a:p>
            <a:r>
              <a:rPr lang="en-GB" sz="1350"/>
              <a:t>For an exhaustive list, refer to the TOGAF Standard</a:t>
            </a:r>
          </a:p>
        </p:txBody>
      </p:sp>
      <p:pic>
        <p:nvPicPr>
          <p:cNvPr id="3" name="Picture 3">
            <a:extLst>
              <a:ext uri="{FF2B5EF4-FFF2-40B4-BE49-F238E27FC236}">
                <a16:creationId xmlns:a16="http://schemas.microsoft.com/office/drawing/2014/main" id="{6DE41A32-D927-072F-B891-13F324179A05}"/>
              </a:ext>
            </a:extLst>
          </p:cNvPr>
          <p:cNvPicPr>
            <a:picLocks noChangeAspect="1"/>
          </p:cNvPicPr>
          <p:nvPr/>
        </p:nvPicPr>
        <p:blipFill>
          <a:blip r:embed="rId3"/>
          <a:stretch>
            <a:fillRect/>
          </a:stretch>
        </p:blipFill>
        <p:spPr>
          <a:xfrm>
            <a:off x="8567684" y="163290"/>
            <a:ext cx="125500" cy="101028"/>
          </a:xfrm>
          <a:prstGeom prst="rect">
            <a:avLst/>
          </a:prstGeom>
        </p:spPr>
      </p:pic>
      <p:sp>
        <p:nvSpPr>
          <p:cNvPr id="6" name="TextBox 5">
            <a:extLst>
              <a:ext uri="{FF2B5EF4-FFF2-40B4-BE49-F238E27FC236}">
                <a16:creationId xmlns:a16="http://schemas.microsoft.com/office/drawing/2014/main" id="{4D5C7A67-A510-3948-F799-9753A86F029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15564282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p:txBody>
          <a:bodyPr>
            <a:normAutofit fontScale="90000"/>
          </a:bodyPr>
          <a:lstStyle/>
          <a:p>
            <a:r>
              <a:rPr lang="en-GB" b="1">
                <a:solidFill>
                  <a:srgbClr val="2F528F"/>
                </a:solidFill>
              </a:rPr>
              <a:t>Summary of Module 13</a:t>
            </a:r>
          </a:p>
        </p:txBody>
      </p:sp>
      <p:sp>
        <p:nvSpPr>
          <p:cNvPr id="3" name="Footer Placeholder 2">
            <a:extLst>
              <a:ext uri="{FF2B5EF4-FFF2-40B4-BE49-F238E27FC236}">
                <a16:creationId xmlns:a16="http://schemas.microsoft.com/office/drawing/2014/main" id="{5E0C1ED0-7F6E-497E-AD00-A815020BA5E6}"/>
              </a:ext>
            </a:extLst>
          </p:cNvPr>
          <p:cNvSpPr>
            <a:spLocks noGrp="1"/>
          </p:cNvSpPr>
          <p:nvPr>
            <p:ph type="ftr" sz="quarter" idx="10"/>
          </p:nvPr>
        </p:nvSpPr>
        <p:spPr/>
        <p:txBody>
          <a:bodyPr/>
          <a:lstStyle/>
          <a:p>
            <a:pPr defTabSz="342900">
              <a:defRPr/>
            </a:pPr>
            <a:r>
              <a:rPr lang="en-GB">
                <a:cs typeface="Arial"/>
              </a:rPr>
              <a:t>33/34</a:t>
            </a:r>
          </a:p>
        </p:txBody>
      </p:sp>
      <p:graphicFrame>
        <p:nvGraphicFramePr>
          <p:cNvPr id="5" name="Table 5">
            <a:extLst>
              <a:ext uri="{FF2B5EF4-FFF2-40B4-BE49-F238E27FC236}">
                <a16:creationId xmlns:a16="http://schemas.microsoft.com/office/drawing/2014/main" id="{F998CB28-F2EF-694E-DBBA-F0CB5638B6D2}"/>
              </a:ext>
            </a:extLst>
          </p:cNvPr>
          <p:cNvGraphicFramePr>
            <a:graphicFrameLocks noGrp="1"/>
          </p:cNvGraphicFramePr>
          <p:nvPr>
            <p:extLst>
              <p:ext uri="{D42A27DB-BD31-4B8C-83A1-F6EECF244321}">
                <p14:modId xmlns:p14="http://schemas.microsoft.com/office/powerpoint/2010/main" val="1441751266"/>
              </p:ext>
            </p:extLst>
          </p:nvPr>
        </p:nvGraphicFramePr>
        <p:xfrm>
          <a:off x="203900" y="692457"/>
          <a:ext cx="8399080" cy="297180"/>
        </p:xfrm>
        <a:graphic>
          <a:graphicData uri="http://schemas.openxmlformats.org/drawingml/2006/table">
            <a:tbl>
              <a:tblPr firstRow="1" bandRow="1">
                <a:tableStyleId>{5C22544A-7EE6-4342-B048-85BDC9FD1C3A}</a:tableStyleId>
              </a:tblPr>
              <a:tblGrid>
                <a:gridCol w="8399080">
                  <a:extLst>
                    <a:ext uri="{9D8B030D-6E8A-4147-A177-3AD203B41FA5}">
                      <a16:colId xmlns:a16="http://schemas.microsoft.com/office/drawing/2014/main" val="765003737"/>
                    </a:ext>
                  </a:extLst>
                </a:gridCol>
              </a:tblGrid>
              <a:tr h="263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a:solidFill>
                            <a:schemeClr val="bg1"/>
                          </a:solidFill>
                          <a:latin typeface="Calibri" panose="020F0502020204030204" pitchFamily="34" charset="0"/>
                        </a:rPr>
                        <a:t>The 5 Learning points covered in Module 13 are:</a:t>
                      </a:r>
                      <a:endParaRPr lang="en-US" sz="1500" b="0">
                        <a:solidFill>
                          <a:schemeClr val="bg1"/>
                        </a:solidFill>
                      </a:endParaRPr>
                    </a:p>
                  </a:txBody>
                  <a:tcPr marL="68580" marR="68580" marT="34290" marB="34290"/>
                </a:tc>
                <a:extLst>
                  <a:ext uri="{0D108BD9-81ED-4DB2-BD59-A6C34878D82A}">
                    <a16:rowId xmlns:a16="http://schemas.microsoft.com/office/drawing/2014/main" val="1719854662"/>
                  </a:ext>
                </a:extLst>
              </a:tr>
            </a:tbl>
          </a:graphicData>
        </a:graphic>
      </p:graphicFrame>
      <p:sp>
        <p:nvSpPr>
          <p:cNvPr id="30" name="Rectangle 29">
            <a:extLst>
              <a:ext uri="{FF2B5EF4-FFF2-40B4-BE49-F238E27FC236}">
                <a16:creationId xmlns:a16="http://schemas.microsoft.com/office/drawing/2014/main" id="{66253C36-910D-205C-6AEF-C2B305E23C7B}"/>
              </a:ext>
            </a:extLst>
          </p:cNvPr>
          <p:cNvSpPr/>
          <p:nvPr/>
        </p:nvSpPr>
        <p:spPr>
          <a:xfrm>
            <a:off x="203900" y="1160587"/>
            <a:ext cx="20574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6.1a/c : Explain the activities necessary for effective change management (Stakeholder Management).</a:t>
            </a:r>
          </a:p>
        </p:txBody>
      </p:sp>
      <p:sp>
        <p:nvSpPr>
          <p:cNvPr id="31" name="Rectangle 30">
            <a:extLst>
              <a:ext uri="{FF2B5EF4-FFF2-40B4-BE49-F238E27FC236}">
                <a16:creationId xmlns:a16="http://schemas.microsoft.com/office/drawing/2014/main" id="{44861C40-1DE9-76A1-1768-BB1557111B48}"/>
              </a:ext>
            </a:extLst>
          </p:cNvPr>
          <p:cNvSpPr/>
          <p:nvPr/>
        </p:nvSpPr>
        <p:spPr>
          <a:xfrm>
            <a:off x="2425991" y="1160587"/>
            <a:ext cx="20574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6.3a/b : Explain the outputs relevant to proceed.</a:t>
            </a:r>
            <a:endParaRPr lang="en-US" sz="1200">
              <a:solidFill>
                <a:schemeClr val="bg1"/>
              </a:solidFill>
            </a:endParaRPr>
          </a:p>
        </p:txBody>
      </p:sp>
      <p:sp>
        <p:nvSpPr>
          <p:cNvPr id="6" name="TextBox 5">
            <a:extLst>
              <a:ext uri="{FF2B5EF4-FFF2-40B4-BE49-F238E27FC236}">
                <a16:creationId xmlns:a16="http://schemas.microsoft.com/office/drawing/2014/main" id="{35C6B8B2-23B3-CDEF-BB25-8BB196E91B9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203092585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t>34/34</a:t>
            </a:r>
          </a:p>
        </p:txBody>
      </p:sp>
      <p:sp>
        <p:nvSpPr>
          <p:cNvPr id="6" name="TextBox 5">
            <a:extLst>
              <a:ext uri="{FF2B5EF4-FFF2-40B4-BE49-F238E27FC236}">
                <a16:creationId xmlns:a16="http://schemas.microsoft.com/office/drawing/2014/main" id="{94C32073-85A5-4926-BA75-51D67EB2E332}"/>
              </a:ext>
            </a:extLst>
          </p:cNvPr>
          <p:cNvSpPr txBox="1"/>
          <p:nvPr/>
        </p:nvSpPr>
        <p:spPr>
          <a:xfrm>
            <a:off x="3575575" y="2075460"/>
            <a:ext cx="1992853" cy="992579"/>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13</a:t>
            </a:r>
          </a:p>
        </p:txBody>
      </p:sp>
      <p:sp>
        <p:nvSpPr>
          <p:cNvPr id="8" name="TextBox 7">
            <a:extLst>
              <a:ext uri="{FF2B5EF4-FFF2-40B4-BE49-F238E27FC236}">
                <a16:creationId xmlns:a16="http://schemas.microsoft.com/office/drawing/2014/main" id="{5E264669-017A-4BAE-BE69-3102A9653C71}"/>
              </a:ext>
            </a:extLst>
          </p:cNvPr>
          <p:cNvSpPr txBox="1"/>
          <p:nvPr/>
        </p:nvSpPr>
        <p:spPr>
          <a:xfrm>
            <a:off x="1976105" y="3561618"/>
            <a:ext cx="5191806" cy="392415"/>
          </a:xfrm>
          <a:prstGeom prst="rect">
            <a:avLst/>
          </a:prstGeom>
          <a:noFill/>
        </p:spPr>
        <p:txBody>
          <a:bodyPr wrap="none" rtlCol="0">
            <a:spAutoFit/>
          </a:bodyPr>
          <a:lstStyle/>
          <a:p>
            <a:pPr algn="ctr"/>
            <a:r>
              <a:rPr lang="en-GB" sz="2100">
                <a:latin typeface="Calibri" panose="020F0502020204030204" pitchFamily="34" charset="0"/>
                <a:cs typeface="Calibri" panose="020F0502020204030204" pitchFamily="34" charset="0"/>
              </a:rPr>
              <a:t>Architecture Change Management</a:t>
            </a:r>
            <a:endParaRPr lang="en-GB" sz="2100">
              <a:solidFill>
                <a:srgbClr val="2F528F"/>
              </a:solidFill>
              <a:latin typeface="Calibri" panose="020F0502020204030204" pitchFamily="34" charset="0"/>
              <a:cs typeface="Calibri" panose="020F0502020204030204" pitchFamily="34" charset="0"/>
            </a:endParaRPr>
          </a:p>
        </p:txBody>
      </p:sp>
      <p:pic>
        <p:nvPicPr>
          <p:cNvPr id="2" name="Picture 3">
            <a:extLst>
              <a:ext uri="{FF2B5EF4-FFF2-40B4-BE49-F238E27FC236}">
                <a16:creationId xmlns:a16="http://schemas.microsoft.com/office/drawing/2014/main" id="{BEFF8FF7-550F-00B3-7FAE-52B2F6FA167B}"/>
              </a:ext>
            </a:extLst>
          </p:cNvPr>
          <p:cNvPicPr>
            <a:picLocks noChangeAspect="1"/>
          </p:cNvPicPr>
          <p:nvPr/>
        </p:nvPicPr>
        <p:blipFill>
          <a:blip r:embed="rId3"/>
          <a:stretch>
            <a:fillRect/>
          </a:stretch>
        </p:blipFill>
        <p:spPr>
          <a:xfrm>
            <a:off x="8566664" y="163289"/>
            <a:ext cx="129661" cy="97200"/>
          </a:xfrm>
          <a:prstGeom prst="rect">
            <a:avLst/>
          </a:prstGeom>
        </p:spPr>
      </p:pic>
      <p:sp>
        <p:nvSpPr>
          <p:cNvPr id="4" name="TextBox 3">
            <a:extLst>
              <a:ext uri="{FF2B5EF4-FFF2-40B4-BE49-F238E27FC236}">
                <a16:creationId xmlns:a16="http://schemas.microsoft.com/office/drawing/2014/main" id="{91490307-7A0C-066D-9CDA-DF62E9EB2ED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13</a:t>
            </a:r>
          </a:p>
        </p:txBody>
      </p:sp>
    </p:spTree>
    <p:extLst>
      <p:ext uri="{BB962C8B-B14F-4D97-AF65-F5344CB8AC3E}">
        <p14:creationId xmlns:p14="http://schemas.microsoft.com/office/powerpoint/2010/main" val="77054309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p:txBody>
          <a:bodyPr/>
          <a:lstStyle/>
          <a:p>
            <a:r>
              <a:rPr lang="en-GB"/>
              <a:t>1/43</a:t>
            </a:r>
          </a:p>
        </p:txBody>
      </p:sp>
      <p:sp>
        <p:nvSpPr>
          <p:cNvPr id="6" name="TextBox 5">
            <a:extLst>
              <a:ext uri="{FF2B5EF4-FFF2-40B4-BE49-F238E27FC236}">
                <a16:creationId xmlns:a16="http://schemas.microsoft.com/office/drawing/2014/main" id="{5F49BDDC-C83E-4775-9B2D-B1EE9A875DDA}"/>
              </a:ext>
            </a:extLst>
          </p:cNvPr>
          <p:cNvSpPr txBox="1"/>
          <p:nvPr/>
        </p:nvSpPr>
        <p:spPr>
          <a:xfrm>
            <a:off x="6993807" y="644226"/>
            <a:ext cx="688471" cy="273844"/>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14/16</a:t>
            </a:r>
          </a:p>
        </p:txBody>
      </p:sp>
      <p:sp>
        <p:nvSpPr>
          <p:cNvPr id="11" name="TextBox 10">
            <a:extLst>
              <a:ext uri="{FF2B5EF4-FFF2-40B4-BE49-F238E27FC236}">
                <a16:creationId xmlns:a16="http://schemas.microsoft.com/office/drawing/2014/main" id="{44E1DABB-25EF-417E-84B5-E38BFE1BDC1E}"/>
              </a:ext>
            </a:extLst>
          </p:cNvPr>
          <p:cNvSpPr txBox="1"/>
          <p:nvPr/>
        </p:nvSpPr>
        <p:spPr>
          <a:xfrm>
            <a:off x="3246870" y="3465434"/>
            <a:ext cx="2271776" cy="392415"/>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Module 14</a:t>
            </a:r>
            <a:br>
              <a:rPr lang="en-GB" sz="2100">
                <a:solidFill>
                  <a:srgbClr val="2F528F"/>
                </a:solidFill>
                <a:latin typeface="Calibri" panose="020F0502020204030204" pitchFamily="34" charset="0"/>
                <a:cs typeface="Calibri" panose="020F0502020204030204" pitchFamily="34" charset="0"/>
              </a:rPr>
            </a:br>
            <a:br>
              <a:rPr lang="en-GB" sz="2100">
                <a:solidFill>
                  <a:srgbClr val="2F528F"/>
                </a:solidFill>
                <a:latin typeface="Calibri" panose="020F0502020204030204" pitchFamily="34" charset="0"/>
                <a:cs typeface="Calibri" panose="020F0502020204030204" pitchFamily="34" charset="0"/>
              </a:rPr>
            </a:br>
            <a:r>
              <a:rPr lang="en-GB" sz="2100">
                <a:solidFill>
                  <a:srgbClr val="2F528F"/>
                </a:solidFill>
                <a:latin typeface="Calibri" panose="020F0502020204030204" pitchFamily="34" charset="0"/>
                <a:cs typeface="Calibri" panose="020F0502020204030204" pitchFamily="34" charset="0"/>
              </a:rPr>
              <a:t>Requirements Management</a:t>
            </a:r>
          </a:p>
        </p:txBody>
      </p:sp>
      <p:sp>
        <p:nvSpPr>
          <p:cNvPr id="2" name="TextBox 1">
            <a:extLst>
              <a:ext uri="{FF2B5EF4-FFF2-40B4-BE49-F238E27FC236}">
                <a16:creationId xmlns:a16="http://schemas.microsoft.com/office/drawing/2014/main" id="{2CB50C48-E18E-740D-ABAE-8A25B5C21FDD}"/>
              </a:ext>
            </a:extLst>
          </p:cNvPr>
          <p:cNvSpPr txBox="1"/>
          <p:nvPr/>
        </p:nvSpPr>
        <p:spPr>
          <a:xfrm>
            <a:off x="2366283" y="2622895"/>
            <a:ext cx="4258089" cy="415498"/>
          </a:xfrm>
          <a:prstGeom prst="rect">
            <a:avLst/>
          </a:prstGeom>
          <a:noFill/>
        </p:spPr>
        <p:txBody>
          <a:bodyPr wrap="square" rtlCol="0">
            <a:spAutoFit/>
          </a:bodyPr>
          <a:lstStyle/>
          <a:p>
            <a:pPr algn="ctr"/>
            <a:r>
              <a:rPr lang="en-GB" sz="2100">
                <a:solidFill>
                  <a:srgbClr val="2F528F"/>
                </a:solidFill>
                <a:latin typeface="Calibri" panose="020F0502020204030204" pitchFamily="34" charset="0"/>
              </a:rPr>
              <a:t>TOGAF® Standard, 10th Edition</a:t>
            </a:r>
          </a:p>
        </p:txBody>
      </p:sp>
      <p:sp>
        <p:nvSpPr>
          <p:cNvPr id="5" name="TextBox 4">
            <a:extLst>
              <a:ext uri="{FF2B5EF4-FFF2-40B4-BE49-F238E27FC236}">
                <a16:creationId xmlns:a16="http://schemas.microsoft.com/office/drawing/2014/main" id="{6AEE47CC-4B09-28AA-55B9-22DB84605B15}"/>
              </a:ext>
            </a:extLst>
          </p:cNvPr>
          <p:cNvSpPr txBox="1"/>
          <p:nvPr/>
        </p:nvSpPr>
        <p:spPr>
          <a:xfrm>
            <a:off x="790833" y="1971586"/>
            <a:ext cx="6741846" cy="600164"/>
          </a:xfrm>
          <a:prstGeom prst="rect">
            <a:avLst/>
          </a:prstGeom>
          <a:noFill/>
        </p:spPr>
        <p:txBody>
          <a:bodyPr wrap="square">
            <a:spAutoFit/>
          </a:bodyPr>
          <a:lstStyle/>
          <a:p>
            <a:pPr algn="ctr"/>
            <a:r>
              <a:rPr lang="en-GB" sz="3300">
                <a:solidFill>
                  <a:srgbClr val="2F528F"/>
                </a:solidFill>
              </a:rPr>
              <a:t>TOGAF® EA Training - Practitioner </a:t>
            </a:r>
          </a:p>
        </p:txBody>
      </p:sp>
      <p:sp>
        <p:nvSpPr>
          <p:cNvPr id="7" name="TextBox 6">
            <a:extLst>
              <a:ext uri="{FF2B5EF4-FFF2-40B4-BE49-F238E27FC236}">
                <a16:creationId xmlns:a16="http://schemas.microsoft.com/office/drawing/2014/main" id="{CA6F3E0F-1FDD-21FA-6246-045ACAC1E8C4}"/>
              </a:ext>
            </a:extLst>
          </p:cNvPr>
          <p:cNvSpPr txBox="1"/>
          <p:nvPr/>
        </p:nvSpPr>
        <p:spPr>
          <a:xfrm>
            <a:off x="423778" y="4659201"/>
            <a:ext cx="8143101" cy="196208"/>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r>
              <a:rPr lang="en-US" sz="675">
                <a:solidFill>
                  <a:srgbClr val="2F528F"/>
                </a:solidFill>
                <a:latin typeface="Calibri" panose="020F0502020204030204" pitchFamily="34" charset="0"/>
              </a:rPr>
              <a:t> </a:t>
            </a:r>
            <a:endParaRPr lang="en-NL" sz="675">
              <a:solidFill>
                <a:srgbClr val="2F528F"/>
              </a:solidFill>
              <a:latin typeface="Calibri" panose="020F0502020204030204" pitchFamily="34" charset="0"/>
            </a:endParaRPr>
          </a:p>
        </p:txBody>
      </p:sp>
      <p:sp>
        <p:nvSpPr>
          <p:cNvPr id="4" name="TextBox 3">
            <a:extLst>
              <a:ext uri="{FF2B5EF4-FFF2-40B4-BE49-F238E27FC236}">
                <a16:creationId xmlns:a16="http://schemas.microsoft.com/office/drawing/2014/main" id="{9DFC9C6D-DDFC-AFAB-DF88-A26294CF9AF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11932011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Course Module Index</a:t>
            </a:r>
          </a:p>
        </p:txBody>
      </p:sp>
      <p:sp>
        <p:nvSpPr>
          <p:cNvPr id="3" name="Footer Placeholder 2">
            <a:extLst>
              <a:ext uri="{FF2B5EF4-FFF2-40B4-BE49-F238E27FC236}">
                <a16:creationId xmlns:a16="http://schemas.microsoft.com/office/drawing/2014/main" id="{9ADC1DFA-5E0E-43E7-A780-AC6630246B5E}"/>
              </a:ext>
            </a:extLst>
          </p:cNvPr>
          <p:cNvSpPr>
            <a:spLocks noGrp="1"/>
          </p:cNvSpPr>
          <p:nvPr>
            <p:ph type="ftr" sz="quarter" idx="10"/>
          </p:nvPr>
        </p:nvSpPr>
        <p:spPr>
          <a:xfrm>
            <a:off x="6993807" y="4855409"/>
            <a:ext cx="688471" cy="273844"/>
          </a:xfrm>
        </p:spPr>
        <p:txBody>
          <a:bodyPr/>
          <a:lstStyle/>
          <a:p>
            <a:r>
              <a:rPr lang="en-GB"/>
              <a:t>2/43</a:t>
            </a:r>
          </a:p>
        </p:txBody>
      </p:sp>
      <p:sp>
        <p:nvSpPr>
          <p:cNvPr id="2" name="Flowchart: Off-page Connector 5">
            <a:extLst>
              <a:ext uri="{FF2B5EF4-FFF2-40B4-BE49-F238E27FC236}">
                <a16:creationId xmlns:a16="http://schemas.microsoft.com/office/drawing/2014/main" id="{0E1B04F6-1288-BD63-0533-D47C4273615C}"/>
              </a:ext>
            </a:extLst>
          </p:cNvPr>
          <p:cNvSpPr/>
          <p:nvPr/>
        </p:nvSpPr>
        <p:spPr>
          <a:xfrm rot="16200000">
            <a:off x="94090" y="1460106"/>
            <a:ext cx="2965268" cy="2056166"/>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6" name="Title 3">
            <a:extLst>
              <a:ext uri="{FF2B5EF4-FFF2-40B4-BE49-F238E27FC236}">
                <a16:creationId xmlns:a16="http://schemas.microsoft.com/office/drawing/2014/main" id="{5151F961-E9C7-CF68-F2C1-4A0A6EFD4A3B}"/>
              </a:ext>
            </a:extLst>
          </p:cNvPr>
          <p:cNvSpPr txBox="1">
            <a:spLocks/>
          </p:cNvSpPr>
          <p:nvPr/>
        </p:nvSpPr>
        <p:spPr>
          <a:xfrm>
            <a:off x="548641" y="1532966"/>
            <a:ext cx="1996851" cy="191044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 Module Index</a:t>
            </a:r>
          </a:p>
        </p:txBody>
      </p:sp>
      <p:graphicFrame>
        <p:nvGraphicFramePr>
          <p:cNvPr id="7" name="Table 6">
            <a:extLst>
              <a:ext uri="{FF2B5EF4-FFF2-40B4-BE49-F238E27FC236}">
                <a16:creationId xmlns:a16="http://schemas.microsoft.com/office/drawing/2014/main" id="{51EC9645-F8C8-CDF0-AF4C-CFB87C2B0081}"/>
              </a:ext>
            </a:extLst>
          </p:cNvPr>
          <p:cNvGraphicFramePr>
            <a:graphicFrameLocks noGrp="1"/>
          </p:cNvGraphicFramePr>
          <p:nvPr/>
        </p:nvGraphicFramePr>
        <p:xfrm>
          <a:off x="3204030" y="639613"/>
          <a:ext cx="4530946" cy="4105000"/>
        </p:xfrm>
        <a:graphic>
          <a:graphicData uri="http://schemas.openxmlformats.org/drawingml/2006/table">
            <a:tbl>
              <a:tblPr firstRow="1" bandRow="1">
                <a:solidFill>
                  <a:schemeClr val="bg1"/>
                </a:solidFill>
                <a:tableStyleId>{7DF18680-E054-41AD-8BC1-D1AEF772440D}</a:tableStyleId>
              </a:tblPr>
              <a:tblGrid>
                <a:gridCol w="418179">
                  <a:extLst>
                    <a:ext uri="{9D8B030D-6E8A-4147-A177-3AD203B41FA5}">
                      <a16:colId xmlns:a16="http://schemas.microsoft.com/office/drawing/2014/main" val="3169063116"/>
                    </a:ext>
                  </a:extLst>
                </a:gridCol>
                <a:gridCol w="3709368">
                  <a:extLst>
                    <a:ext uri="{9D8B030D-6E8A-4147-A177-3AD203B41FA5}">
                      <a16:colId xmlns:a16="http://schemas.microsoft.com/office/drawing/2014/main" val="2094349767"/>
                    </a:ext>
                  </a:extLst>
                </a:gridCol>
                <a:gridCol w="403399">
                  <a:extLst>
                    <a:ext uri="{9D8B030D-6E8A-4147-A177-3AD203B41FA5}">
                      <a16:colId xmlns:a16="http://schemas.microsoft.com/office/drawing/2014/main" val="145428050"/>
                    </a:ext>
                  </a:extLst>
                </a:gridCol>
              </a:tblGrid>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8" name="TextBox 7">
            <a:extLst>
              <a:ext uri="{FF2B5EF4-FFF2-40B4-BE49-F238E27FC236}">
                <a16:creationId xmlns:a16="http://schemas.microsoft.com/office/drawing/2014/main" id="{88FD35EB-BC26-7CA9-8DF2-24FCC922580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26521248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E8C451-340A-406C-B096-E44F71CFA659}"/>
              </a:ext>
            </a:extLst>
          </p:cNvPr>
          <p:cNvSpPr txBox="1">
            <a:spLocks noChangeArrowheads="1"/>
          </p:cNvSpPr>
          <p:nvPr/>
        </p:nvSpPr>
        <p:spPr>
          <a:xfrm>
            <a:off x="576000" y="1944000"/>
            <a:ext cx="4586225" cy="1279211"/>
          </a:xfrm>
          <a:prstGeom prst="rect">
            <a:avLst/>
          </a:prstGeom>
        </p:spPr>
        <p:txBody>
          <a:bodyPr/>
          <a:lstStyle>
            <a:lvl1pPr marL="0" indent="0" algn="l" defTabSz="914400" rtl="0" eaLnBrk="1" latinLnBrk="0" hangingPunct="1">
              <a:lnSpc>
                <a:spcPct val="90000"/>
              </a:lnSpc>
              <a:spcBef>
                <a:spcPts val="1000"/>
              </a:spcBef>
              <a:buFontTx/>
              <a:buNone/>
              <a:defRPr sz="20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685800" indent="-228600" algn="l" defTabSz="914400" rtl="0" eaLnBrk="1" latinLnBrk="0" hangingPunct="1">
              <a:lnSpc>
                <a:spcPct val="90000"/>
              </a:lnSpc>
              <a:spcBef>
                <a:spcPts val="500"/>
              </a:spcBef>
              <a:buClr>
                <a:schemeClr val="accent5">
                  <a:lumMod val="50000"/>
                </a:schemeClr>
              </a:buClr>
              <a:buFont typeface="Courier New" panose="02070309020205020404" pitchFamily="49" charset="0"/>
              <a:buChar char="o"/>
              <a:defRPr sz="18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600200" indent="-228600" algn="l" defTabSz="914400" rtl="0" eaLnBrk="1" latinLnBrk="0" hangingPunct="1">
              <a:lnSpc>
                <a:spcPct val="90000"/>
              </a:lnSpc>
              <a:spcBef>
                <a:spcPts val="500"/>
              </a:spcBef>
              <a:buClr>
                <a:schemeClr val="accent5">
                  <a:lumMod val="50000"/>
                </a:schemeClr>
              </a:buClr>
              <a:buFont typeface="Arial" panose="020B0604020202020204" pitchFamily="34" charset="0"/>
              <a:buChar char="•"/>
              <a:defRPr sz="1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2057400" indent="-228600" algn="l" defTabSz="914400" rtl="0" eaLnBrk="1" latinLnBrk="0" hangingPunct="1">
              <a:lnSpc>
                <a:spcPct val="90000"/>
              </a:lnSpc>
              <a:spcBef>
                <a:spcPts val="500"/>
              </a:spcBef>
              <a:buClr>
                <a:schemeClr val="accent5">
                  <a:lumMod val="50000"/>
                </a:schemeClr>
              </a:buClr>
              <a:buFont typeface="Vollkorn" panose="00000500000000000000" pitchFamily="2" charset="0"/>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1463" lvl="1" indent="-271463">
              <a:spcAft>
                <a:spcPct val="20000"/>
              </a:spcAft>
            </a:pPr>
            <a:r>
              <a:rPr lang="en-US" sz="1500">
                <a:solidFill>
                  <a:srgbClr val="2F528F"/>
                </a:solidFill>
              </a:rPr>
              <a:t>Applies to all phases of the ADM cycle</a:t>
            </a:r>
          </a:p>
          <a:p>
            <a:pPr marL="271463" lvl="1" indent="-271463">
              <a:spcAft>
                <a:spcPct val="20000"/>
              </a:spcAft>
            </a:pPr>
            <a:r>
              <a:rPr lang="en-US" sz="1500">
                <a:solidFill>
                  <a:srgbClr val="2F528F"/>
                </a:solidFill>
              </a:rPr>
              <a:t>Is central to the ADM process</a:t>
            </a:r>
          </a:p>
          <a:p>
            <a:pPr marL="271463" lvl="1" indent="-271463">
              <a:spcAft>
                <a:spcPct val="20000"/>
              </a:spcAft>
            </a:pPr>
            <a:r>
              <a:rPr lang="en-US" sz="1500">
                <a:solidFill>
                  <a:srgbClr val="2F528F"/>
                </a:solidFill>
              </a:rPr>
              <a:t>Is a dynamic process addressing the identification of requirements, their storage and delivery to the phases</a:t>
            </a:r>
          </a:p>
        </p:txBody>
      </p:sp>
      <p:sp>
        <p:nvSpPr>
          <p:cNvPr id="2" name="Title 1">
            <a:extLst>
              <a:ext uri="{FF2B5EF4-FFF2-40B4-BE49-F238E27FC236}">
                <a16:creationId xmlns:a16="http://schemas.microsoft.com/office/drawing/2014/main" id="{9DAE2A88-F56B-479E-81A8-814BD0343E84}"/>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01/10</a:t>
            </a:r>
          </a:p>
        </p:txBody>
      </p:sp>
      <p:sp>
        <p:nvSpPr>
          <p:cNvPr id="3" name="Footer Placeholder 2">
            <a:extLst>
              <a:ext uri="{FF2B5EF4-FFF2-40B4-BE49-F238E27FC236}">
                <a16:creationId xmlns:a16="http://schemas.microsoft.com/office/drawing/2014/main" id="{341C9CF2-2EA5-428A-AB66-0623E9C953BC}"/>
              </a:ext>
            </a:extLst>
          </p:cNvPr>
          <p:cNvSpPr>
            <a:spLocks noGrp="1"/>
          </p:cNvSpPr>
          <p:nvPr>
            <p:ph type="ftr" sz="quarter" idx="10"/>
          </p:nvPr>
        </p:nvSpPr>
        <p:spPr>
          <a:xfrm>
            <a:off x="6993807" y="4855409"/>
            <a:ext cx="688471" cy="273844"/>
          </a:xfrm>
        </p:spPr>
        <p:txBody>
          <a:bodyPr/>
          <a:lstStyle/>
          <a:p>
            <a:r>
              <a:rPr lang="en-GB"/>
              <a:t>4/43</a:t>
            </a:r>
          </a:p>
        </p:txBody>
      </p:sp>
      <p:grpSp>
        <p:nvGrpSpPr>
          <p:cNvPr id="28" name="Group 27">
            <a:extLst>
              <a:ext uri="{FF2B5EF4-FFF2-40B4-BE49-F238E27FC236}">
                <a16:creationId xmlns:a16="http://schemas.microsoft.com/office/drawing/2014/main" id="{3F78884D-2F57-D95C-9C72-9B59E6983A26}"/>
              </a:ext>
            </a:extLst>
          </p:cNvPr>
          <p:cNvGrpSpPr/>
          <p:nvPr/>
        </p:nvGrpSpPr>
        <p:grpSpPr>
          <a:xfrm>
            <a:off x="5535827" y="618565"/>
            <a:ext cx="3509561" cy="3894124"/>
            <a:chOff x="4443531" y="618564"/>
            <a:chExt cx="4601857" cy="4102687"/>
          </a:xfrm>
        </p:grpSpPr>
        <p:sp>
          <p:nvSpPr>
            <p:cNvPr id="5" name="Oval 4">
              <a:extLst>
                <a:ext uri="{FF2B5EF4-FFF2-40B4-BE49-F238E27FC236}">
                  <a16:creationId xmlns:a16="http://schemas.microsoft.com/office/drawing/2014/main" id="{A114EF45-B694-42EA-B002-8EF278555D36}"/>
                </a:ext>
              </a:extLst>
            </p:cNvPr>
            <p:cNvSpPr/>
            <p:nvPr/>
          </p:nvSpPr>
          <p:spPr>
            <a:xfrm>
              <a:off x="5237479" y="1965327"/>
              <a:ext cx="3375661" cy="242316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699A3F10-FB85-4E61-BB90-C38C11147B5C}"/>
                </a:ext>
              </a:extLst>
            </p:cNvPr>
            <p:cNvSpPr/>
            <p:nvPr/>
          </p:nvSpPr>
          <p:spPr>
            <a:xfrm>
              <a:off x="6419876" y="618564"/>
              <a:ext cx="1024590" cy="731056"/>
            </a:xfrm>
            <a:prstGeom prst="ellipse">
              <a:avLst/>
            </a:prstGeom>
            <a:gradFill flip="none" rotWithShape="1">
              <a:gsLst>
                <a:gs pos="100000">
                  <a:srgbClr val="FFE699"/>
                </a:gs>
                <a:gs pos="3000">
                  <a:schemeClr val="bg1"/>
                </a:gs>
              </a:gsLst>
              <a:lin ang="54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788">
                  <a:solidFill>
                    <a:srgbClr val="2F528F"/>
                  </a:solidFill>
                  <a:latin typeface="Calibri" panose="020F0502020204030204" pitchFamily="34" charset="0"/>
                  <a:cs typeface="Calibri" panose="020F0502020204030204" pitchFamily="34" charset="0"/>
                </a:rPr>
                <a:t>Preliminary</a:t>
              </a:r>
            </a:p>
          </p:txBody>
        </p:sp>
        <p:sp>
          <p:nvSpPr>
            <p:cNvPr id="7" name="Oval 6">
              <a:extLst>
                <a:ext uri="{FF2B5EF4-FFF2-40B4-BE49-F238E27FC236}">
                  <a16:creationId xmlns:a16="http://schemas.microsoft.com/office/drawing/2014/main" id="{838046A5-EF77-44BF-8FF5-41AD180930CE}"/>
                </a:ext>
              </a:extLst>
            </p:cNvPr>
            <p:cNvSpPr/>
            <p:nvPr/>
          </p:nvSpPr>
          <p:spPr>
            <a:xfrm>
              <a:off x="7546135" y="3651495"/>
              <a:ext cx="1024590" cy="731056"/>
            </a:xfrm>
            <a:prstGeom prst="ellipse">
              <a:avLst/>
            </a:prstGeom>
            <a:gradFill flip="none" rotWithShape="1">
              <a:gsLst>
                <a:gs pos="100000">
                  <a:srgbClr val="D9D9D9"/>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D</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Technology Architecture</a:t>
              </a:r>
            </a:p>
          </p:txBody>
        </p:sp>
        <p:sp>
          <p:nvSpPr>
            <p:cNvPr id="8" name="Oval 7">
              <a:extLst>
                <a:ext uri="{FF2B5EF4-FFF2-40B4-BE49-F238E27FC236}">
                  <a16:creationId xmlns:a16="http://schemas.microsoft.com/office/drawing/2014/main" id="{D625EDEE-D4F1-420F-A63C-2937A0DCD3E5}"/>
                </a:ext>
              </a:extLst>
            </p:cNvPr>
            <p:cNvSpPr/>
            <p:nvPr/>
          </p:nvSpPr>
          <p:spPr>
            <a:xfrm>
              <a:off x="6479130" y="3990195"/>
              <a:ext cx="1024590" cy="731056"/>
            </a:xfrm>
            <a:prstGeom prst="ellipse">
              <a:avLst/>
            </a:prstGeom>
            <a:gradFill flip="none" rotWithShape="1">
              <a:gsLst>
                <a:gs pos="100000">
                  <a:srgbClr val="F070D5"/>
                </a:gs>
                <a:gs pos="3000">
                  <a:schemeClr val="bg1"/>
                </a:gs>
              </a:gsLst>
              <a:lin ang="162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75AAA00A-18D9-406D-BFC8-90119D0BFB26}"/>
                </a:ext>
              </a:extLst>
            </p:cNvPr>
            <p:cNvSpPr/>
            <p:nvPr/>
          </p:nvSpPr>
          <p:spPr>
            <a:xfrm>
              <a:off x="5294658" y="3645068"/>
              <a:ext cx="1024590" cy="731056"/>
            </a:xfrm>
            <a:prstGeom prst="ellipse">
              <a:avLst/>
            </a:prstGeom>
            <a:gradFill flip="none" rotWithShape="1">
              <a:gsLst>
                <a:gs pos="100000">
                  <a:srgbClr val="F27ED9"/>
                </a:gs>
                <a:gs pos="3000">
                  <a:schemeClr val="bg1"/>
                </a:gs>
              </a:gsLst>
              <a:lin ang="189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F</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Migration Planning</a:t>
              </a:r>
            </a:p>
          </p:txBody>
        </p:sp>
        <p:sp>
          <p:nvSpPr>
            <p:cNvPr id="10" name="Oval 9">
              <a:extLst>
                <a:ext uri="{FF2B5EF4-FFF2-40B4-BE49-F238E27FC236}">
                  <a16:creationId xmlns:a16="http://schemas.microsoft.com/office/drawing/2014/main" id="{7D109DC4-7EA6-409D-98B4-9759AB7240C6}"/>
                </a:ext>
              </a:extLst>
            </p:cNvPr>
            <p:cNvSpPr/>
            <p:nvPr/>
          </p:nvSpPr>
          <p:spPr>
            <a:xfrm>
              <a:off x="4754917" y="2812291"/>
              <a:ext cx="1061183" cy="731056"/>
            </a:xfrm>
            <a:prstGeom prst="ellipse">
              <a:avLst/>
            </a:prstGeom>
            <a:gradFill flip="none" rotWithShape="1">
              <a:gsLst>
                <a:gs pos="100000">
                  <a:srgbClr val="F49AE1"/>
                </a:gs>
                <a:gs pos="3000">
                  <a:schemeClr val="bg1"/>
                </a:gs>
              </a:gsLst>
              <a:lin ang="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9140BF49-4D58-451E-9454-859D36002722}"/>
                </a:ext>
              </a:extLst>
            </p:cNvPr>
            <p:cNvSpPr/>
            <p:nvPr/>
          </p:nvSpPr>
          <p:spPr>
            <a:xfrm>
              <a:off x="5303806" y="1959392"/>
              <a:ext cx="1024590" cy="731056"/>
            </a:xfrm>
            <a:prstGeom prst="ellipse">
              <a:avLst/>
            </a:prstGeom>
            <a:gradFill flip="none" rotWithShape="1">
              <a:gsLst>
                <a:gs pos="100000">
                  <a:srgbClr val="FBE5D6"/>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38014FC6-15FF-495C-8FBC-33ECDC6CD96B}"/>
                </a:ext>
              </a:extLst>
            </p:cNvPr>
            <p:cNvSpPr/>
            <p:nvPr/>
          </p:nvSpPr>
          <p:spPr>
            <a:xfrm>
              <a:off x="6406155" y="1636387"/>
              <a:ext cx="1024590" cy="731056"/>
            </a:xfrm>
            <a:prstGeom prst="ellipse">
              <a:avLst/>
            </a:prstGeom>
            <a:gradFill>
              <a:gsLst>
                <a:gs pos="100000">
                  <a:srgbClr val="FFD966"/>
                </a:gs>
                <a:gs pos="3000">
                  <a:schemeClr val="bg1"/>
                </a:gs>
              </a:gsLst>
              <a:lin ang="54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A</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Architecture Vision</a:t>
              </a:r>
            </a:p>
          </p:txBody>
        </p:sp>
        <p:sp>
          <p:nvSpPr>
            <p:cNvPr id="13" name="Oval 12">
              <a:extLst>
                <a:ext uri="{FF2B5EF4-FFF2-40B4-BE49-F238E27FC236}">
                  <a16:creationId xmlns:a16="http://schemas.microsoft.com/office/drawing/2014/main" id="{698C1FEE-5E8E-4B33-8A24-894E523C8134}"/>
                </a:ext>
              </a:extLst>
            </p:cNvPr>
            <p:cNvSpPr/>
            <p:nvPr/>
          </p:nvSpPr>
          <p:spPr>
            <a:xfrm>
              <a:off x="7526800" y="1959391"/>
              <a:ext cx="1024590" cy="731056"/>
            </a:xfrm>
            <a:prstGeom prst="ellipse">
              <a:avLst/>
            </a:prstGeom>
            <a:gradFill flip="none" rotWithShape="1">
              <a:gsLst>
                <a:gs pos="100000">
                  <a:srgbClr val="DAE3F3"/>
                </a:gs>
                <a:gs pos="3000">
                  <a:schemeClr val="bg1"/>
                </a:gs>
              </a:gsLst>
              <a:lin ang="81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B</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Business</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Architecture</a:t>
              </a:r>
            </a:p>
          </p:txBody>
        </p:sp>
        <p:sp>
          <p:nvSpPr>
            <p:cNvPr id="14" name="Oval 13">
              <a:extLst>
                <a:ext uri="{FF2B5EF4-FFF2-40B4-BE49-F238E27FC236}">
                  <a16:creationId xmlns:a16="http://schemas.microsoft.com/office/drawing/2014/main" id="{49AB181A-DF32-4779-816F-684EC428396E}"/>
                </a:ext>
              </a:extLst>
            </p:cNvPr>
            <p:cNvSpPr/>
            <p:nvPr/>
          </p:nvSpPr>
          <p:spPr>
            <a:xfrm>
              <a:off x="8020798" y="2812291"/>
              <a:ext cx="1024590" cy="731056"/>
            </a:xfrm>
            <a:prstGeom prst="ellipse">
              <a:avLst/>
            </a:prstGeom>
            <a:gradFill flip="none" rotWithShape="1">
              <a:gsLst>
                <a:gs pos="100000">
                  <a:srgbClr val="E2F0D9"/>
                </a:gs>
                <a:gs pos="3000">
                  <a:schemeClr val="bg1"/>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C</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Information Systems Architecture</a:t>
              </a:r>
            </a:p>
          </p:txBody>
        </p:sp>
        <p:sp>
          <p:nvSpPr>
            <p:cNvPr id="15" name="Oval 14">
              <a:extLst>
                <a:ext uri="{FF2B5EF4-FFF2-40B4-BE49-F238E27FC236}">
                  <a16:creationId xmlns:a16="http://schemas.microsoft.com/office/drawing/2014/main" id="{0B0208E6-8E3C-4A37-8C20-90AD0B702810}"/>
                </a:ext>
              </a:extLst>
            </p:cNvPr>
            <p:cNvSpPr/>
            <p:nvPr/>
          </p:nvSpPr>
          <p:spPr>
            <a:xfrm>
              <a:off x="6319250" y="2722445"/>
              <a:ext cx="1217736" cy="908930"/>
            </a:xfrm>
            <a:prstGeom prst="ellipse">
              <a:avLst/>
            </a:prstGeom>
            <a:gradFill>
              <a:gsLst>
                <a:gs pos="51000">
                  <a:srgbClr val="FBE5D6"/>
                </a:gs>
                <a:gs pos="100000">
                  <a:schemeClr val="bg1"/>
                </a:gs>
                <a:gs pos="0">
                  <a:schemeClr val="bg1"/>
                </a:gs>
              </a:gsLst>
              <a:lin ang="135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Requirements Management</a:t>
              </a:r>
            </a:p>
          </p:txBody>
        </p:sp>
        <p:cxnSp>
          <p:nvCxnSpPr>
            <p:cNvPr id="16" name="Straight Arrow Connector 15">
              <a:extLst>
                <a:ext uri="{FF2B5EF4-FFF2-40B4-BE49-F238E27FC236}">
                  <a16:creationId xmlns:a16="http://schemas.microsoft.com/office/drawing/2014/main" id="{E6B69E0E-5374-45CE-AE9B-F845BBBCB180}"/>
                </a:ext>
              </a:extLst>
            </p:cNvPr>
            <p:cNvCxnSpPr>
              <a:cxnSpLocks/>
            </p:cNvCxnSpPr>
            <p:nvPr/>
          </p:nvCxnSpPr>
          <p:spPr>
            <a:xfrm>
              <a:off x="6150007" y="2600650"/>
              <a:ext cx="347577" cy="254904"/>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F76EB41-D8A1-4EC2-BEAB-A8623CF631CD}"/>
                </a:ext>
              </a:extLst>
            </p:cNvPr>
            <p:cNvCxnSpPr>
              <a:cxnSpLocks/>
            </p:cNvCxnSpPr>
            <p:nvPr/>
          </p:nvCxnSpPr>
          <p:spPr>
            <a:xfrm flipV="1">
              <a:off x="5816101" y="3176908"/>
              <a:ext cx="503149" cy="91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437184D-B62F-48E5-A256-086F9914C6D1}"/>
                </a:ext>
              </a:extLst>
            </p:cNvPr>
            <p:cNvCxnSpPr>
              <a:cxnSpLocks/>
            </p:cNvCxnSpPr>
            <p:nvPr/>
          </p:nvCxnSpPr>
          <p:spPr>
            <a:xfrm>
              <a:off x="7358653" y="3498263"/>
              <a:ext cx="337530" cy="260292"/>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A11D8A9-A55B-415F-BCAC-900941F3B641}"/>
                </a:ext>
              </a:extLst>
            </p:cNvPr>
            <p:cNvCxnSpPr>
              <a:cxnSpLocks/>
            </p:cNvCxnSpPr>
            <p:nvPr/>
          </p:nvCxnSpPr>
          <p:spPr>
            <a:xfrm flipH="1">
              <a:off x="6169200" y="3498263"/>
              <a:ext cx="328384" cy="25386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EE5009F-5A23-4744-A1C3-89B5359C9CCD}"/>
                </a:ext>
              </a:extLst>
            </p:cNvPr>
            <p:cNvCxnSpPr>
              <a:cxnSpLocks/>
            </p:cNvCxnSpPr>
            <p:nvPr/>
          </p:nvCxnSpPr>
          <p:spPr>
            <a:xfrm flipH="1" flipV="1">
              <a:off x="6918450" y="2367444"/>
              <a:ext cx="9669" cy="35500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9B45236-F5C6-4C66-AE7D-AFACCE4B352C}"/>
                </a:ext>
              </a:extLst>
            </p:cNvPr>
            <p:cNvCxnSpPr>
              <a:cxnSpLocks/>
            </p:cNvCxnSpPr>
            <p:nvPr/>
          </p:nvCxnSpPr>
          <p:spPr>
            <a:xfrm flipV="1">
              <a:off x="7358653" y="2583386"/>
              <a:ext cx="318195" cy="272167"/>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F73005B-246B-4008-9E3E-0495E3F5D5FE}"/>
                </a:ext>
              </a:extLst>
            </p:cNvPr>
            <p:cNvCxnSpPr>
              <a:cxnSpLocks/>
            </p:cNvCxnSpPr>
            <p:nvPr/>
          </p:nvCxnSpPr>
          <p:spPr>
            <a:xfrm>
              <a:off x="7536987" y="3176908"/>
              <a:ext cx="483812" cy="91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8208607-697D-4AB6-9FFB-C5E855A60E3F}"/>
                </a:ext>
              </a:extLst>
            </p:cNvPr>
            <p:cNvCxnSpPr>
              <a:cxnSpLocks/>
            </p:cNvCxnSpPr>
            <p:nvPr/>
          </p:nvCxnSpPr>
          <p:spPr>
            <a:xfrm>
              <a:off x="6932171" y="3639150"/>
              <a:ext cx="59254" cy="351045"/>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53DC036-1534-48F4-9C3C-8F91E6273C32}"/>
                </a:ext>
              </a:extLst>
            </p:cNvPr>
            <p:cNvCxnSpPr>
              <a:cxnSpLocks/>
            </p:cNvCxnSpPr>
            <p:nvPr/>
          </p:nvCxnSpPr>
          <p:spPr>
            <a:xfrm flipH="1">
              <a:off x="6918450" y="1349621"/>
              <a:ext cx="13721" cy="28676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B4CFC8B-4120-4D5C-A775-F53420D13D50}"/>
                </a:ext>
              </a:extLst>
            </p:cNvPr>
            <p:cNvSpPr txBox="1"/>
            <p:nvPr/>
          </p:nvSpPr>
          <p:spPr>
            <a:xfrm>
              <a:off x="5275465" y="2026238"/>
              <a:ext cx="1061183" cy="575657"/>
            </a:xfrm>
            <a:prstGeom prst="rect">
              <a:avLst/>
            </a:prstGeom>
            <a:noFill/>
          </p:spPr>
          <p:txBody>
            <a:bodyPr wrap="square" rtlCol="0">
              <a:spAutoFit/>
            </a:bodyPr>
            <a:lstStyle/>
            <a:p>
              <a:pPr algn="ctr"/>
              <a:r>
                <a:rPr lang="en-GB" sz="825">
                  <a:solidFill>
                    <a:srgbClr val="2F528F"/>
                  </a:solidFill>
                  <a:latin typeface="Calibri" panose="020F0502020204030204" pitchFamily="34" charset="0"/>
                  <a:cs typeface="Calibri" panose="020F0502020204030204" pitchFamily="34" charset="0"/>
                </a:rPr>
                <a:t>H</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Architecture Change Management</a:t>
              </a:r>
            </a:p>
          </p:txBody>
        </p:sp>
        <p:sp>
          <p:nvSpPr>
            <p:cNvPr id="26" name="TextBox 25">
              <a:extLst>
                <a:ext uri="{FF2B5EF4-FFF2-40B4-BE49-F238E27FC236}">
                  <a16:creationId xmlns:a16="http://schemas.microsoft.com/office/drawing/2014/main" id="{E21347FC-7829-49B6-9818-85106DB47156}"/>
                </a:ext>
              </a:extLst>
            </p:cNvPr>
            <p:cNvSpPr txBox="1"/>
            <p:nvPr/>
          </p:nvSpPr>
          <p:spPr>
            <a:xfrm>
              <a:off x="4443531" y="2947531"/>
              <a:ext cx="1735858" cy="449012"/>
            </a:xfrm>
            <a:prstGeom prst="rect">
              <a:avLst/>
            </a:prstGeom>
            <a:noFill/>
          </p:spPr>
          <p:txBody>
            <a:bodyPr wrap="square">
              <a:spAutoFit/>
            </a:bodyPr>
            <a:lstStyle/>
            <a:p>
              <a:pPr algn="ctr"/>
              <a:r>
                <a:rPr lang="en-GB" sz="825">
                  <a:solidFill>
                    <a:srgbClr val="2F528F"/>
                  </a:solidFill>
                  <a:latin typeface="Calibri" panose="020F0502020204030204" pitchFamily="34" charset="0"/>
                  <a:cs typeface="Calibri" panose="020F0502020204030204" pitchFamily="34" charset="0"/>
                </a:rPr>
                <a:t>G</a:t>
              </a:r>
            </a:p>
            <a:p>
              <a:pPr algn="ctr"/>
              <a:r>
                <a:rPr lang="en-GB" sz="825">
                  <a:solidFill>
                    <a:srgbClr val="2F528F"/>
                  </a:solidFill>
                  <a:latin typeface="Calibri" panose="020F0502020204030204" pitchFamily="34" charset="0"/>
                  <a:cs typeface="Calibri" panose="020F0502020204030204" pitchFamily="34" charset="0"/>
                </a:rPr>
                <a:t>Implementation Governance</a:t>
              </a:r>
            </a:p>
          </p:txBody>
        </p:sp>
        <p:sp>
          <p:nvSpPr>
            <p:cNvPr id="27" name="TextBox 26">
              <a:extLst>
                <a:ext uri="{FF2B5EF4-FFF2-40B4-BE49-F238E27FC236}">
                  <a16:creationId xmlns:a16="http://schemas.microsoft.com/office/drawing/2014/main" id="{F3E3732B-8EE2-43BF-92C5-5DFD957BC706}"/>
                </a:ext>
              </a:extLst>
            </p:cNvPr>
            <p:cNvSpPr txBox="1"/>
            <p:nvPr/>
          </p:nvSpPr>
          <p:spPr>
            <a:xfrm>
              <a:off x="6475698" y="4076094"/>
              <a:ext cx="1031452" cy="575657"/>
            </a:xfrm>
            <a:prstGeom prst="rect">
              <a:avLst/>
            </a:prstGeom>
            <a:noFill/>
          </p:spPr>
          <p:txBody>
            <a:bodyPr wrap="square">
              <a:spAutoFit/>
            </a:bodyPr>
            <a:lstStyle/>
            <a:p>
              <a:pPr algn="ctr"/>
              <a:r>
                <a:rPr lang="en-GB" sz="825">
                  <a:solidFill>
                    <a:srgbClr val="2F528F"/>
                  </a:solidFill>
                  <a:latin typeface="Calibri" panose="020F0502020204030204" pitchFamily="34" charset="0"/>
                  <a:cs typeface="Calibri" panose="020F0502020204030204" pitchFamily="34" charset="0"/>
                </a:rPr>
                <a:t>E</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Opportunities and </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Solutions</a:t>
              </a:r>
            </a:p>
          </p:txBody>
        </p:sp>
      </p:grpSp>
      <p:pic>
        <p:nvPicPr>
          <p:cNvPr id="29" name="Picture 28">
            <a:extLst>
              <a:ext uri="{FF2B5EF4-FFF2-40B4-BE49-F238E27FC236}">
                <a16:creationId xmlns:a16="http://schemas.microsoft.com/office/drawing/2014/main" id="{F94037BC-9E14-493D-889B-84A96214AC12}"/>
              </a:ext>
            </a:extLst>
          </p:cNvPr>
          <p:cNvPicPr>
            <a:picLocks noChangeAspect="1"/>
          </p:cNvPicPr>
          <p:nvPr/>
        </p:nvPicPr>
        <p:blipFill>
          <a:blip r:embed="rId3"/>
          <a:stretch>
            <a:fillRect/>
          </a:stretch>
        </p:blipFill>
        <p:spPr>
          <a:xfrm>
            <a:off x="8509373" y="255727"/>
            <a:ext cx="122703" cy="121500"/>
          </a:xfrm>
          <a:prstGeom prst="rect">
            <a:avLst/>
          </a:prstGeom>
        </p:spPr>
      </p:pic>
      <p:sp>
        <p:nvSpPr>
          <p:cNvPr id="30" name="Rectangle 3">
            <a:extLst>
              <a:ext uri="{FF2B5EF4-FFF2-40B4-BE49-F238E27FC236}">
                <a16:creationId xmlns:a16="http://schemas.microsoft.com/office/drawing/2014/main" id="{9165882A-1E57-487D-9395-051D5597632F}"/>
              </a:ext>
            </a:extLst>
          </p:cNvPr>
          <p:cNvSpPr txBox="1">
            <a:spLocks noChangeArrowheads="1"/>
          </p:cNvSpPr>
          <p:nvPr/>
        </p:nvSpPr>
        <p:spPr>
          <a:xfrm>
            <a:off x="171813" y="931708"/>
            <a:ext cx="6185920" cy="656170"/>
          </a:xfrm>
          <a:prstGeom prst="rect">
            <a:avLst/>
          </a:prstGeom>
        </p:spPr>
        <p:txBody>
          <a:bodyPr/>
          <a:lstStyle>
            <a:lvl1pPr marL="0" indent="0" algn="l" defTabSz="914400" rtl="0" eaLnBrk="1" latinLnBrk="0" hangingPunct="1">
              <a:lnSpc>
                <a:spcPct val="90000"/>
              </a:lnSpc>
              <a:spcBef>
                <a:spcPts val="1000"/>
              </a:spcBef>
              <a:buFontTx/>
              <a:buNone/>
              <a:defRPr sz="20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685800" indent="-228600" algn="l" defTabSz="914400" rtl="0" eaLnBrk="1" latinLnBrk="0" hangingPunct="1">
              <a:lnSpc>
                <a:spcPct val="90000"/>
              </a:lnSpc>
              <a:spcBef>
                <a:spcPts val="500"/>
              </a:spcBef>
              <a:buClr>
                <a:schemeClr val="accent5">
                  <a:lumMod val="50000"/>
                </a:schemeClr>
              </a:buClr>
              <a:buFont typeface="Courier New" panose="02070309020205020404" pitchFamily="49" charset="0"/>
              <a:buChar char="o"/>
              <a:defRPr sz="18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600200" indent="-228600" algn="l" defTabSz="914400" rtl="0" eaLnBrk="1" latinLnBrk="0" hangingPunct="1">
              <a:lnSpc>
                <a:spcPct val="90000"/>
              </a:lnSpc>
              <a:spcBef>
                <a:spcPts val="500"/>
              </a:spcBef>
              <a:buClr>
                <a:schemeClr val="accent5">
                  <a:lumMod val="50000"/>
                </a:schemeClr>
              </a:buClr>
              <a:buFont typeface="Arial" panose="020B0604020202020204" pitchFamily="34" charset="0"/>
              <a:buChar char="•"/>
              <a:defRPr sz="1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2057400" indent="-228600" algn="l" defTabSz="914400" rtl="0" eaLnBrk="1" latinLnBrk="0" hangingPunct="1">
              <a:lnSpc>
                <a:spcPct val="90000"/>
              </a:lnSpc>
              <a:spcBef>
                <a:spcPts val="500"/>
              </a:spcBef>
              <a:buClr>
                <a:schemeClr val="accent5">
                  <a:lumMod val="50000"/>
                </a:schemeClr>
              </a:buClr>
              <a:buFont typeface="Vollkorn" panose="00000500000000000000" pitchFamily="2" charset="0"/>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ct val="20000"/>
              </a:spcAft>
            </a:pPr>
            <a:endParaRPr lang="en-GB" sz="2100">
              <a:solidFill>
                <a:srgbClr val="2F528F"/>
              </a:solidFill>
            </a:endParaRPr>
          </a:p>
          <a:p>
            <a:pPr>
              <a:spcAft>
                <a:spcPct val="20000"/>
              </a:spcAft>
            </a:pPr>
            <a:endParaRPr lang="en-GB" sz="2100">
              <a:solidFill>
                <a:srgbClr val="2F528F"/>
              </a:solidFill>
            </a:endParaRPr>
          </a:p>
          <a:p>
            <a:pPr>
              <a:spcAft>
                <a:spcPct val="20000"/>
              </a:spcAft>
            </a:pPr>
            <a:endParaRPr lang="en-GB" sz="2100">
              <a:solidFill>
                <a:srgbClr val="2F528F"/>
              </a:solidFill>
            </a:endParaRPr>
          </a:p>
        </p:txBody>
      </p:sp>
      <p:sp>
        <p:nvSpPr>
          <p:cNvPr id="34" name="TextBox 33">
            <a:extLst>
              <a:ext uri="{FF2B5EF4-FFF2-40B4-BE49-F238E27FC236}">
                <a16:creationId xmlns:a16="http://schemas.microsoft.com/office/drawing/2014/main" id="{9EC4F315-517B-4ECB-813F-1F88379A0172}"/>
              </a:ext>
            </a:extLst>
          </p:cNvPr>
          <p:cNvSpPr txBox="1"/>
          <p:nvPr/>
        </p:nvSpPr>
        <p:spPr>
          <a:xfrm>
            <a:off x="504000" y="648000"/>
            <a:ext cx="5822333" cy="715580"/>
          </a:xfrm>
          <a:prstGeom prst="rect">
            <a:avLst/>
          </a:prstGeom>
          <a:noFill/>
        </p:spPr>
        <p:txBody>
          <a:bodyPr wrap="square">
            <a:spAutoFit/>
          </a:bodyPr>
          <a:lstStyle/>
          <a:p>
            <a:pPr defTabSz="342900">
              <a:spcAft>
                <a:spcPct val="20000"/>
              </a:spcAft>
              <a:defRPr/>
            </a:pPr>
            <a:r>
              <a:rPr lang="en-GB" sz="2100">
                <a:solidFill>
                  <a:srgbClr val="2F528F"/>
                </a:solidFill>
                <a:latin typeface="Calibri" panose="020F0502020204030204" pitchFamily="34" charset="0"/>
              </a:rPr>
              <a:t>The process of managing architecture requirements:</a:t>
            </a:r>
          </a:p>
        </p:txBody>
      </p:sp>
      <p:sp>
        <p:nvSpPr>
          <p:cNvPr id="32" name="TextBox 31">
            <a:extLst>
              <a:ext uri="{FF2B5EF4-FFF2-40B4-BE49-F238E27FC236}">
                <a16:creationId xmlns:a16="http://schemas.microsoft.com/office/drawing/2014/main" id="{36360FC2-0F76-9E29-E060-12A648890DB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8268986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E2A88-F56B-479E-81A8-814BD0343E84}"/>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02/10</a:t>
            </a:r>
          </a:p>
        </p:txBody>
      </p:sp>
      <p:sp>
        <p:nvSpPr>
          <p:cNvPr id="3" name="Footer Placeholder 2">
            <a:extLst>
              <a:ext uri="{FF2B5EF4-FFF2-40B4-BE49-F238E27FC236}">
                <a16:creationId xmlns:a16="http://schemas.microsoft.com/office/drawing/2014/main" id="{341C9CF2-2EA5-428A-AB66-0623E9C953BC}"/>
              </a:ext>
            </a:extLst>
          </p:cNvPr>
          <p:cNvSpPr>
            <a:spLocks noGrp="1"/>
          </p:cNvSpPr>
          <p:nvPr>
            <p:ph type="ftr" sz="quarter" idx="10"/>
          </p:nvPr>
        </p:nvSpPr>
        <p:spPr>
          <a:xfrm>
            <a:off x="6993807" y="4855409"/>
            <a:ext cx="688471" cy="273844"/>
          </a:xfrm>
        </p:spPr>
        <p:txBody>
          <a:bodyPr/>
          <a:lstStyle/>
          <a:p>
            <a:r>
              <a:rPr lang="en-GB"/>
              <a:t>5/43</a:t>
            </a:r>
          </a:p>
        </p:txBody>
      </p:sp>
      <p:sp>
        <p:nvSpPr>
          <p:cNvPr id="32" name="TextBox 31">
            <a:extLst>
              <a:ext uri="{FF2B5EF4-FFF2-40B4-BE49-F238E27FC236}">
                <a16:creationId xmlns:a16="http://schemas.microsoft.com/office/drawing/2014/main" id="{07C0D10B-4AC7-4E46-B689-F6791C3445A0}"/>
              </a:ext>
            </a:extLst>
          </p:cNvPr>
          <p:cNvSpPr txBox="1"/>
          <p:nvPr/>
        </p:nvSpPr>
        <p:spPr>
          <a:xfrm>
            <a:off x="575652" y="1623876"/>
            <a:ext cx="5713156" cy="1538883"/>
          </a:xfrm>
          <a:prstGeom prst="rect">
            <a:avLst/>
          </a:prstGeom>
          <a:noFill/>
        </p:spPr>
        <p:txBody>
          <a:bodyPr wrap="square">
            <a:spAutoFit/>
          </a:bodyPr>
          <a:lstStyle/>
          <a:p>
            <a:pPr marL="214313" indent="-214313">
              <a:spcBef>
                <a:spcPts val="600"/>
              </a:spcBef>
              <a:buFont typeface="Courier New" panose="02070309020205020404" pitchFamily="49" charset="0"/>
              <a:buChar char="o"/>
            </a:pPr>
            <a:r>
              <a:rPr lang="en-GB" sz="1400">
                <a:solidFill>
                  <a:srgbClr val="2F528F"/>
                </a:solidFill>
                <a:latin typeface="Calibri" panose="020F0502020204030204" pitchFamily="34" charset="0"/>
              </a:rPr>
              <a:t>Ensure that the Requirements Management process is sustained and operates for all relevant ADM phases</a:t>
            </a:r>
          </a:p>
          <a:p>
            <a:pPr marL="214313" indent="-214313">
              <a:spcBef>
                <a:spcPts val="600"/>
              </a:spcBef>
              <a:buFont typeface="Courier New" panose="02070309020205020404" pitchFamily="49" charset="0"/>
              <a:buChar char="o"/>
            </a:pPr>
            <a:r>
              <a:rPr lang="en-GB" sz="1400">
                <a:solidFill>
                  <a:srgbClr val="2F528F"/>
                </a:solidFill>
                <a:latin typeface="Calibri" panose="020F0502020204030204" pitchFamily="34" charset="0"/>
              </a:rPr>
              <a:t>Manage architecture requirements identified during any execution of the ADM cycle or a phase</a:t>
            </a:r>
          </a:p>
          <a:p>
            <a:pPr marL="214313" indent="-214313">
              <a:spcBef>
                <a:spcPts val="600"/>
              </a:spcBef>
              <a:buFont typeface="Courier New" panose="02070309020205020404" pitchFamily="49" charset="0"/>
              <a:buChar char="o"/>
            </a:pPr>
            <a:r>
              <a:rPr lang="en-GB" sz="1400">
                <a:solidFill>
                  <a:srgbClr val="2F528F"/>
                </a:solidFill>
                <a:latin typeface="Calibri" panose="020F0502020204030204" pitchFamily="34" charset="0"/>
              </a:rPr>
              <a:t>Ensure that the relevant architecture requirements are available for use by each phase as the phase is executed</a:t>
            </a:r>
          </a:p>
        </p:txBody>
      </p:sp>
      <p:sp>
        <p:nvSpPr>
          <p:cNvPr id="35" name="TextBox 34">
            <a:extLst>
              <a:ext uri="{FF2B5EF4-FFF2-40B4-BE49-F238E27FC236}">
                <a16:creationId xmlns:a16="http://schemas.microsoft.com/office/drawing/2014/main" id="{7A887E29-A370-4D02-B3BA-43F97B9A30ED}"/>
              </a:ext>
            </a:extLst>
          </p:cNvPr>
          <p:cNvSpPr txBox="1"/>
          <p:nvPr/>
        </p:nvSpPr>
        <p:spPr>
          <a:xfrm>
            <a:off x="515830" y="682201"/>
            <a:ext cx="4575686" cy="300083"/>
          </a:xfrm>
          <a:prstGeom prst="rect">
            <a:avLst/>
          </a:prstGeom>
          <a:noFill/>
        </p:spPr>
        <p:txBody>
          <a:bodyPr wrap="square">
            <a:spAutoFit/>
          </a:bodyPr>
          <a:lstStyle/>
          <a:p>
            <a:r>
              <a:rPr lang="en-GB" sz="1500" b="1">
                <a:solidFill>
                  <a:srgbClr val="2F528F"/>
                </a:solidFill>
                <a:latin typeface="Calibri" panose="020F0502020204030204" pitchFamily="34" charset="0"/>
              </a:rPr>
              <a:t>Objectives</a:t>
            </a:r>
          </a:p>
        </p:txBody>
      </p:sp>
      <p:pic>
        <p:nvPicPr>
          <p:cNvPr id="4" name="Picture 28">
            <a:extLst>
              <a:ext uri="{FF2B5EF4-FFF2-40B4-BE49-F238E27FC236}">
                <a16:creationId xmlns:a16="http://schemas.microsoft.com/office/drawing/2014/main" id="{9379D8E1-7027-926B-966F-3EC6C99BED71}"/>
              </a:ext>
            </a:extLst>
          </p:cNvPr>
          <p:cNvPicPr>
            <a:picLocks noChangeAspect="1"/>
          </p:cNvPicPr>
          <p:nvPr/>
        </p:nvPicPr>
        <p:blipFill>
          <a:blip r:embed="rId3"/>
          <a:stretch>
            <a:fillRect/>
          </a:stretch>
        </p:blipFill>
        <p:spPr>
          <a:xfrm>
            <a:off x="8521227" y="255727"/>
            <a:ext cx="122703" cy="121500"/>
          </a:xfrm>
          <a:prstGeom prst="rect">
            <a:avLst/>
          </a:prstGeom>
        </p:spPr>
      </p:pic>
      <p:sp>
        <p:nvSpPr>
          <p:cNvPr id="6" name="TextBox 5">
            <a:extLst>
              <a:ext uri="{FF2B5EF4-FFF2-40B4-BE49-F238E27FC236}">
                <a16:creationId xmlns:a16="http://schemas.microsoft.com/office/drawing/2014/main" id="{188D3347-B2AE-56E9-74E0-6CDE06A84B0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11790131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E2A88-F56B-479E-81A8-814BD0343E84}"/>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03/10</a:t>
            </a:r>
          </a:p>
        </p:txBody>
      </p:sp>
      <p:sp>
        <p:nvSpPr>
          <p:cNvPr id="3" name="Footer Placeholder 2">
            <a:extLst>
              <a:ext uri="{FF2B5EF4-FFF2-40B4-BE49-F238E27FC236}">
                <a16:creationId xmlns:a16="http://schemas.microsoft.com/office/drawing/2014/main" id="{341C9CF2-2EA5-428A-AB66-0623E9C953BC}"/>
              </a:ext>
            </a:extLst>
          </p:cNvPr>
          <p:cNvSpPr>
            <a:spLocks noGrp="1"/>
          </p:cNvSpPr>
          <p:nvPr>
            <p:ph type="ftr" sz="quarter" idx="10"/>
          </p:nvPr>
        </p:nvSpPr>
        <p:spPr>
          <a:xfrm>
            <a:off x="6993807" y="4855409"/>
            <a:ext cx="688471" cy="273844"/>
          </a:xfrm>
        </p:spPr>
        <p:txBody>
          <a:bodyPr/>
          <a:lstStyle/>
          <a:p>
            <a:r>
              <a:rPr lang="en-GB"/>
              <a:t>6/43</a:t>
            </a:r>
          </a:p>
        </p:txBody>
      </p:sp>
      <p:sp>
        <p:nvSpPr>
          <p:cNvPr id="32" name="TextBox 31">
            <a:extLst>
              <a:ext uri="{FF2B5EF4-FFF2-40B4-BE49-F238E27FC236}">
                <a16:creationId xmlns:a16="http://schemas.microsoft.com/office/drawing/2014/main" id="{07C0D10B-4AC7-4E46-B689-F6791C3445A0}"/>
              </a:ext>
            </a:extLst>
          </p:cNvPr>
          <p:cNvSpPr txBox="1"/>
          <p:nvPr/>
        </p:nvSpPr>
        <p:spPr>
          <a:xfrm>
            <a:off x="669016" y="1283653"/>
            <a:ext cx="5744722" cy="2585324"/>
          </a:xfrm>
          <a:prstGeom prst="rect">
            <a:avLst/>
          </a:prstGeom>
          <a:noFill/>
        </p:spPr>
        <p:txBody>
          <a:bodyPr wrap="square">
            <a:spAutoFit/>
          </a:bodyPr>
          <a:lstStyle/>
          <a:p>
            <a:pPr marL="214313" indent="-214313">
              <a:spcBef>
                <a:spcPts val="600"/>
              </a:spcBef>
              <a:buFont typeface="Courier New" panose="02070309020205020404" pitchFamily="49" charset="0"/>
              <a:buChar char="o"/>
            </a:pPr>
            <a:r>
              <a:rPr lang="en-GB" sz="1350" dirty="0">
                <a:solidFill>
                  <a:srgbClr val="2F528F"/>
                </a:solidFill>
                <a:latin typeface="Calibri" panose="020F0502020204030204" pitchFamily="34" charset="0"/>
              </a:rPr>
              <a:t>The ability to deal with changes in the requirements is crucial to the ADM process since architecture deals with uncertainty and change. </a:t>
            </a:r>
          </a:p>
          <a:p>
            <a:pPr marL="214313" indent="-214313">
              <a:spcBef>
                <a:spcPts val="600"/>
              </a:spcBef>
              <a:buFont typeface="Courier New" panose="02070309020205020404" pitchFamily="49" charset="0"/>
              <a:buChar char="o"/>
            </a:pPr>
            <a:r>
              <a:rPr lang="en-GB" sz="1350" dirty="0">
                <a:solidFill>
                  <a:srgbClr val="2F528F"/>
                </a:solidFill>
                <a:latin typeface="Calibri" panose="020F0502020204030204" pitchFamily="34" charset="0"/>
              </a:rPr>
              <a:t>Architecture bridges the divide between the aspirations of the stakeholders and a practical solution.</a:t>
            </a:r>
          </a:p>
          <a:p>
            <a:pPr marL="214313" indent="-214313">
              <a:spcBef>
                <a:spcPts val="600"/>
              </a:spcBef>
              <a:buFont typeface="Courier New" panose="02070309020205020404" pitchFamily="49" charset="0"/>
              <a:buChar char="o"/>
            </a:pPr>
            <a:r>
              <a:rPr lang="en-GB" sz="1350" dirty="0">
                <a:solidFill>
                  <a:srgbClr val="2F528F"/>
                </a:solidFill>
                <a:latin typeface="Calibri" panose="020F0502020204030204" pitchFamily="34" charset="0"/>
              </a:rPr>
              <a:t>The Requirements Management process does not dispose of, address or prioritize requirements; this is done within the phases of the ADM.</a:t>
            </a:r>
          </a:p>
          <a:p>
            <a:pPr marL="214313" indent="-214313">
              <a:spcBef>
                <a:spcPts val="600"/>
              </a:spcBef>
              <a:buFont typeface="Courier New" panose="02070309020205020404" pitchFamily="49" charset="0"/>
              <a:buChar char="o"/>
            </a:pPr>
            <a:r>
              <a:rPr lang="en-GB" sz="1350" dirty="0">
                <a:solidFill>
                  <a:srgbClr val="2F528F"/>
                </a:solidFill>
                <a:latin typeface="Calibri" panose="020F0502020204030204" pitchFamily="34" charset="0"/>
              </a:rPr>
              <a:t>It is recommended that a Requirements Repository is used to record and manage all architecture requirements.</a:t>
            </a:r>
          </a:p>
        </p:txBody>
      </p:sp>
      <p:sp>
        <p:nvSpPr>
          <p:cNvPr id="35" name="TextBox 34">
            <a:extLst>
              <a:ext uri="{FF2B5EF4-FFF2-40B4-BE49-F238E27FC236}">
                <a16:creationId xmlns:a16="http://schemas.microsoft.com/office/drawing/2014/main" id="{7A887E29-A370-4D02-B3BA-43F97B9A30ED}"/>
              </a:ext>
            </a:extLst>
          </p:cNvPr>
          <p:cNvSpPr txBox="1"/>
          <p:nvPr/>
        </p:nvSpPr>
        <p:spPr>
          <a:xfrm>
            <a:off x="511850" y="678503"/>
            <a:ext cx="1377130" cy="300083"/>
          </a:xfrm>
          <a:prstGeom prst="rect">
            <a:avLst/>
          </a:prstGeom>
          <a:noFill/>
        </p:spPr>
        <p:txBody>
          <a:bodyPr wrap="square">
            <a:spAutoFit/>
          </a:bodyPr>
          <a:lstStyle/>
          <a:p>
            <a:r>
              <a:rPr lang="en-GB" sz="1500" b="1">
                <a:solidFill>
                  <a:srgbClr val="2F528F"/>
                </a:solidFill>
                <a:latin typeface="Calibri" panose="020F0502020204030204" pitchFamily="34" charset="0"/>
              </a:rPr>
              <a:t>Approach</a:t>
            </a:r>
          </a:p>
        </p:txBody>
      </p:sp>
      <p:pic>
        <p:nvPicPr>
          <p:cNvPr id="4" name="Picture 28">
            <a:extLst>
              <a:ext uri="{FF2B5EF4-FFF2-40B4-BE49-F238E27FC236}">
                <a16:creationId xmlns:a16="http://schemas.microsoft.com/office/drawing/2014/main" id="{6ED74120-184E-634E-9E75-CD0A2ADA492F}"/>
              </a:ext>
            </a:extLst>
          </p:cNvPr>
          <p:cNvPicPr>
            <a:picLocks noChangeAspect="1"/>
          </p:cNvPicPr>
          <p:nvPr/>
        </p:nvPicPr>
        <p:blipFill>
          <a:blip r:embed="rId3"/>
          <a:stretch>
            <a:fillRect/>
          </a:stretch>
        </p:blipFill>
        <p:spPr>
          <a:xfrm>
            <a:off x="8519027" y="255727"/>
            <a:ext cx="122703" cy="121500"/>
          </a:xfrm>
          <a:prstGeom prst="rect">
            <a:avLst/>
          </a:prstGeom>
        </p:spPr>
      </p:pic>
      <p:pic>
        <p:nvPicPr>
          <p:cNvPr id="5" name="Afbeelding 4">
            <a:extLst>
              <a:ext uri="{FF2B5EF4-FFF2-40B4-BE49-F238E27FC236}">
                <a16:creationId xmlns:a16="http://schemas.microsoft.com/office/drawing/2014/main" id="{7831BFCE-16E3-40C8-CBA6-7769050D4AFD}"/>
              </a:ext>
            </a:extLst>
          </p:cNvPr>
          <p:cNvPicPr>
            <a:picLocks noChangeAspect="1"/>
          </p:cNvPicPr>
          <p:nvPr/>
        </p:nvPicPr>
        <p:blipFill>
          <a:blip r:embed="rId4">
            <a:duotone>
              <a:schemeClr val="accent5">
                <a:shade val="45000"/>
                <a:satMod val="135000"/>
              </a:schemeClr>
              <a:prstClr val="white"/>
            </a:duotone>
          </a:blip>
          <a:stretch>
            <a:fillRect/>
          </a:stretch>
        </p:blipFill>
        <p:spPr>
          <a:xfrm flipH="1">
            <a:off x="7734975" y="520113"/>
            <a:ext cx="968221" cy="968221"/>
          </a:xfrm>
          <a:prstGeom prst="rect">
            <a:avLst/>
          </a:prstGeom>
        </p:spPr>
      </p:pic>
      <p:sp>
        <p:nvSpPr>
          <p:cNvPr id="7" name="TextBox 6">
            <a:extLst>
              <a:ext uri="{FF2B5EF4-FFF2-40B4-BE49-F238E27FC236}">
                <a16:creationId xmlns:a16="http://schemas.microsoft.com/office/drawing/2014/main" id="{FA2413B1-6FAF-C6DD-5562-E9CA3047414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3404354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p:txBody>
          <a:bodyPr>
            <a:normAutofit fontScale="90000"/>
          </a:bodyPr>
          <a:lstStyle/>
          <a:p>
            <a:r>
              <a:rPr lang="en-GB">
                <a:solidFill>
                  <a:srgbClr val="2F528F"/>
                </a:solidFill>
              </a:rPr>
              <a:t>Course Module Index</a:t>
            </a:r>
          </a:p>
        </p:txBody>
      </p:sp>
      <p:sp>
        <p:nvSpPr>
          <p:cNvPr id="3" name="Footer Placeholder 2">
            <a:extLst>
              <a:ext uri="{FF2B5EF4-FFF2-40B4-BE49-F238E27FC236}">
                <a16:creationId xmlns:a16="http://schemas.microsoft.com/office/drawing/2014/main" id="{1C7D4C2A-3192-8255-A065-ECEB07C49218}"/>
              </a:ext>
            </a:extLst>
          </p:cNvPr>
          <p:cNvSpPr>
            <a:spLocks noGrp="1"/>
          </p:cNvSpPr>
          <p:nvPr>
            <p:ph type="ftr" sz="quarter" idx="10"/>
          </p:nvPr>
        </p:nvSpPr>
        <p:spPr/>
        <p:txBody>
          <a:bodyPr/>
          <a:lstStyle/>
          <a:p>
            <a:r>
              <a:rPr lang="en-GB"/>
              <a:t>2/24</a:t>
            </a:r>
          </a:p>
        </p:txBody>
      </p:sp>
      <p:sp>
        <p:nvSpPr>
          <p:cNvPr id="7" name="Flowchart: Off-page Connector 6">
            <a:extLst>
              <a:ext uri="{FF2B5EF4-FFF2-40B4-BE49-F238E27FC236}">
                <a16:creationId xmlns:a16="http://schemas.microsoft.com/office/drawing/2014/main" id="{78ADD835-1EC7-4FF2-B443-D1D0CCC1E152}"/>
              </a:ext>
            </a:extLst>
          </p:cNvPr>
          <p:cNvSpPr/>
          <p:nvPr/>
        </p:nvSpPr>
        <p:spPr>
          <a:xfrm rot="16200000">
            <a:off x="868792" y="1648259"/>
            <a:ext cx="2476077" cy="1846982"/>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US" sz="2400">
                <a:solidFill>
                  <a:schemeClr val="bg1"/>
                </a:solidFill>
                <a:latin typeface="+mj-lt"/>
                <a:ea typeface="+mj-ea"/>
                <a:cs typeface="+mj-cs"/>
              </a:rPr>
              <a:t>Course Module Index</a:t>
            </a:r>
            <a:endParaRPr lang="en-NL" sz="2400">
              <a:solidFill>
                <a:schemeClr val="bg1"/>
              </a:solidFill>
            </a:endParaRPr>
          </a:p>
        </p:txBody>
      </p:sp>
      <p:graphicFrame>
        <p:nvGraphicFramePr>
          <p:cNvPr id="2" name="Table 1">
            <a:extLst>
              <a:ext uri="{FF2B5EF4-FFF2-40B4-BE49-F238E27FC236}">
                <a16:creationId xmlns:a16="http://schemas.microsoft.com/office/drawing/2014/main" id="{A721CF4F-3CE6-6D72-9A58-CE80BBB91694}"/>
              </a:ext>
            </a:extLst>
          </p:cNvPr>
          <p:cNvGraphicFramePr>
            <a:graphicFrameLocks noGrp="1"/>
          </p:cNvGraphicFramePr>
          <p:nvPr/>
        </p:nvGraphicFramePr>
        <p:xfrm>
          <a:off x="3295752" y="566710"/>
          <a:ext cx="4899619" cy="4010080"/>
        </p:xfrm>
        <a:graphic>
          <a:graphicData uri="http://schemas.openxmlformats.org/drawingml/2006/table">
            <a:tbl>
              <a:tblPr firstRow="1" bandRow="1">
                <a:solidFill>
                  <a:schemeClr val="bg1"/>
                </a:solidFill>
                <a:tableStyleId>{7DF18680-E054-41AD-8BC1-D1AEF772440D}</a:tableStyleId>
              </a:tblPr>
              <a:tblGrid>
                <a:gridCol w="468128">
                  <a:extLst>
                    <a:ext uri="{9D8B030D-6E8A-4147-A177-3AD203B41FA5}">
                      <a16:colId xmlns:a16="http://schemas.microsoft.com/office/drawing/2014/main" val="3169063116"/>
                    </a:ext>
                  </a:extLst>
                </a:gridCol>
                <a:gridCol w="3963363">
                  <a:extLst>
                    <a:ext uri="{9D8B030D-6E8A-4147-A177-3AD203B41FA5}">
                      <a16:colId xmlns:a16="http://schemas.microsoft.com/office/drawing/2014/main" val="2094349767"/>
                    </a:ext>
                  </a:extLst>
                </a:gridCol>
                <a:gridCol w="468128">
                  <a:extLst>
                    <a:ext uri="{9D8B030D-6E8A-4147-A177-3AD203B41FA5}">
                      <a16:colId xmlns:a16="http://schemas.microsoft.com/office/drawing/2014/main" val="145428050"/>
                    </a:ext>
                  </a:extLst>
                </a:gridCol>
              </a:tblGrid>
              <a:tr h="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0">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5" name="TextBox 4">
            <a:extLst>
              <a:ext uri="{FF2B5EF4-FFF2-40B4-BE49-F238E27FC236}">
                <a16:creationId xmlns:a16="http://schemas.microsoft.com/office/drawing/2014/main" id="{3B5A84BF-898E-FC28-11D4-DE265CBA6CCE}"/>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2563910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15C1166-9197-4067-B2CA-ECAE5D0A311C}"/>
              </a:ext>
            </a:extLst>
          </p:cNvPr>
          <p:cNvSpPr>
            <a:spLocks noGrp="1"/>
          </p:cNvSpPr>
          <p:nvPr>
            <p:ph type="title"/>
          </p:nvPr>
        </p:nvSpPr>
        <p:spPr/>
        <p:txBody>
          <a:bodyPr>
            <a:normAutofit fontScale="90000"/>
          </a:bodyPr>
          <a:lstStyle/>
          <a:p>
            <a:r>
              <a:rPr lang="en-GB">
                <a:solidFill>
                  <a:srgbClr val="2F528F"/>
                </a:solidFill>
                <a:latin typeface="Calibri" panose="020F0502020204030204" pitchFamily="34" charset="0"/>
              </a:rPr>
              <a:t>Gap Analysis – 01/07</a:t>
            </a:r>
          </a:p>
        </p:txBody>
      </p:sp>
      <p:sp>
        <p:nvSpPr>
          <p:cNvPr id="2" name="Footer Placeholder 1">
            <a:extLst>
              <a:ext uri="{FF2B5EF4-FFF2-40B4-BE49-F238E27FC236}">
                <a16:creationId xmlns:a16="http://schemas.microsoft.com/office/drawing/2014/main" id="{9F820BE7-5C7A-4EAF-BBA0-882F9D8EDF78}"/>
              </a:ext>
            </a:extLst>
          </p:cNvPr>
          <p:cNvSpPr>
            <a:spLocks noGrp="1"/>
          </p:cNvSpPr>
          <p:nvPr>
            <p:ph type="ftr" sz="quarter" idx="10"/>
          </p:nvPr>
        </p:nvSpPr>
        <p:spPr/>
        <p:txBody>
          <a:bodyPr/>
          <a:lstStyle/>
          <a:p>
            <a:r>
              <a:rPr lang="en-GB"/>
              <a:t>4/33</a:t>
            </a:r>
          </a:p>
        </p:txBody>
      </p:sp>
      <p:sp>
        <p:nvSpPr>
          <p:cNvPr id="4" name="Ref">
            <a:extLst>
              <a:ext uri="{FF2B5EF4-FFF2-40B4-BE49-F238E27FC236}">
                <a16:creationId xmlns:a16="http://schemas.microsoft.com/office/drawing/2014/main" id="{7460EED0-2315-4591-93EB-BCB4EB948888}"/>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ADM Techniques : Page 45 : §5.1</a:t>
            </a:r>
            <a:endParaRPr lang="en-GB" sz="675">
              <a:solidFill>
                <a:schemeClr val="bg1"/>
              </a:solidFill>
              <a:latin typeface="Calibri" panose="020F0502020204030204" pitchFamily="34" charset="0"/>
            </a:endParaRPr>
          </a:p>
        </p:txBody>
      </p:sp>
      <p:sp>
        <p:nvSpPr>
          <p:cNvPr id="6" name="TextBox 5">
            <a:extLst>
              <a:ext uri="{FF2B5EF4-FFF2-40B4-BE49-F238E27FC236}">
                <a16:creationId xmlns:a16="http://schemas.microsoft.com/office/drawing/2014/main" id="{ED7A3C5D-32CB-45E3-A4E5-DCF4C942EA3C}"/>
              </a:ext>
            </a:extLst>
          </p:cNvPr>
          <p:cNvSpPr txBox="1"/>
          <p:nvPr/>
        </p:nvSpPr>
        <p:spPr>
          <a:xfrm>
            <a:off x="511774" y="668093"/>
            <a:ext cx="6803426" cy="1523494"/>
          </a:xfrm>
          <a:prstGeom prst="rect">
            <a:avLst/>
          </a:prstGeom>
          <a:noFill/>
        </p:spPr>
        <p:txBody>
          <a:bodyPr wrap="square">
            <a:spAutoFit/>
          </a:bodyPr>
          <a:lstStyle/>
          <a:p>
            <a:r>
              <a:rPr lang="en-GB" sz="1500" b="1">
                <a:solidFill>
                  <a:srgbClr val="2F528F"/>
                </a:solidFill>
              </a:rPr>
              <a:t>What may have been forgotten – and how to find it?</a:t>
            </a:r>
          </a:p>
          <a:p>
            <a:endParaRPr lang="en-GB" sz="1050">
              <a:solidFill>
                <a:srgbClr val="2F528F"/>
              </a:solidFill>
            </a:endParaRPr>
          </a:p>
          <a:p>
            <a:r>
              <a:rPr lang="en-GB" sz="1350">
                <a:solidFill>
                  <a:srgbClr val="2F528F"/>
                </a:solidFill>
              </a:rPr>
              <a:t>The architecture must support all of the essential information processing needs of the organization.</a:t>
            </a:r>
            <a:br>
              <a:rPr lang="en-GB" sz="1350">
                <a:solidFill>
                  <a:srgbClr val="2F528F"/>
                </a:solidFill>
              </a:rPr>
            </a:br>
            <a:endParaRPr lang="en-GB" sz="1350">
              <a:solidFill>
                <a:srgbClr val="2F528F"/>
              </a:solidFill>
            </a:endParaRPr>
          </a:p>
          <a:p>
            <a:r>
              <a:rPr lang="en-GB" sz="1350">
                <a:solidFill>
                  <a:srgbClr val="2F528F"/>
                </a:solidFill>
              </a:rPr>
              <a:t>The most critical source of gaps - stakeholder concerns that have not been addressed in prior architectural work.</a:t>
            </a:r>
          </a:p>
        </p:txBody>
      </p:sp>
      <p:sp>
        <p:nvSpPr>
          <p:cNvPr id="8" name="TextBox 7">
            <a:extLst>
              <a:ext uri="{FF2B5EF4-FFF2-40B4-BE49-F238E27FC236}">
                <a16:creationId xmlns:a16="http://schemas.microsoft.com/office/drawing/2014/main" id="{CF0ECD25-BEBD-AB98-4E7E-283C874B791C}"/>
              </a:ext>
            </a:extLst>
          </p:cNvPr>
          <p:cNvSpPr txBox="1"/>
          <p:nvPr/>
        </p:nvSpPr>
        <p:spPr>
          <a:xfrm>
            <a:off x="506935" y="1943188"/>
            <a:ext cx="4327434" cy="2074927"/>
          </a:xfrm>
          <a:prstGeom prst="rect">
            <a:avLst/>
          </a:prstGeom>
          <a:noFill/>
        </p:spPr>
        <p:txBody>
          <a:bodyPr wrap="square">
            <a:spAutoFit/>
          </a:bodyPr>
          <a:lstStyle/>
          <a:p>
            <a:br>
              <a:rPr lang="en-GB" sz="1350">
                <a:solidFill>
                  <a:srgbClr val="2F528F"/>
                </a:solidFill>
              </a:rPr>
            </a:br>
            <a:endParaRPr lang="en-GB" sz="1350">
              <a:solidFill>
                <a:srgbClr val="2F528F"/>
              </a:solidFill>
            </a:endParaRPr>
          </a:p>
          <a:p>
            <a:r>
              <a:rPr lang="en-GB" sz="1350">
                <a:solidFill>
                  <a:srgbClr val="2F528F"/>
                </a:solidFill>
              </a:rPr>
              <a:t>Potential sources include:</a:t>
            </a:r>
          </a:p>
          <a:p>
            <a:pPr marL="360363" indent="-196850">
              <a:spcBef>
                <a:spcPts val="450"/>
              </a:spcBef>
              <a:buFont typeface="Courier New" panose="02070309020205020404" pitchFamily="49" charset="0"/>
              <a:buChar char="o"/>
            </a:pPr>
            <a:r>
              <a:rPr lang="en-GB" sz="1350">
                <a:solidFill>
                  <a:srgbClr val="2F528F"/>
                </a:solidFill>
              </a:rPr>
              <a:t>Business domain gaps</a:t>
            </a:r>
          </a:p>
          <a:p>
            <a:pPr marL="360363" indent="-196850">
              <a:spcBef>
                <a:spcPts val="450"/>
              </a:spcBef>
              <a:buFont typeface="Courier New" panose="02070309020205020404" pitchFamily="49" charset="0"/>
              <a:buChar char="o"/>
            </a:pPr>
            <a:r>
              <a:rPr lang="en-GB" sz="1350">
                <a:solidFill>
                  <a:srgbClr val="2F528F"/>
                </a:solidFill>
              </a:rPr>
              <a:t>Financial gaps</a:t>
            </a:r>
          </a:p>
          <a:p>
            <a:pPr marL="360363" indent="-196850">
              <a:spcBef>
                <a:spcPts val="450"/>
              </a:spcBef>
              <a:buFont typeface="Courier New" panose="02070309020205020404" pitchFamily="49" charset="0"/>
              <a:buChar char="o"/>
            </a:pPr>
            <a:r>
              <a:rPr lang="en-GB" sz="1350">
                <a:solidFill>
                  <a:srgbClr val="2F528F"/>
                </a:solidFill>
              </a:rPr>
              <a:t>Data domain gaps</a:t>
            </a:r>
          </a:p>
          <a:p>
            <a:pPr marL="360363" indent="-196850">
              <a:spcBef>
                <a:spcPts val="450"/>
              </a:spcBef>
              <a:buFont typeface="Courier New" panose="02070309020205020404" pitchFamily="49" charset="0"/>
              <a:buChar char="o"/>
            </a:pPr>
            <a:r>
              <a:rPr lang="en-GB" sz="1350">
                <a:solidFill>
                  <a:srgbClr val="2F528F"/>
                </a:solidFill>
              </a:rPr>
              <a:t>Applications impacted</a:t>
            </a:r>
          </a:p>
          <a:p>
            <a:pPr marL="360363" indent="-196850">
              <a:spcBef>
                <a:spcPts val="450"/>
              </a:spcBef>
              <a:buFont typeface="Courier New" panose="02070309020205020404" pitchFamily="49" charset="0"/>
              <a:buChar char="o"/>
            </a:pPr>
            <a:r>
              <a:rPr lang="en-GB" sz="1350">
                <a:solidFill>
                  <a:srgbClr val="2F528F"/>
                </a:solidFill>
              </a:rPr>
              <a:t>Technologies impacted</a:t>
            </a:r>
          </a:p>
        </p:txBody>
      </p:sp>
      <p:pic>
        <p:nvPicPr>
          <p:cNvPr id="7" name="Afbeelding 9">
            <a:extLst>
              <a:ext uri="{FF2B5EF4-FFF2-40B4-BE49-F238E27FC236}">
                <a16:creationId xmlns:a16="http://schemas.microsoft.com/office/drawing/2014/main" id="{AA117C82-7575-1C84-A19B-699307DB5F2A}"/>
              </a:ext>
            </a:extLst>
          </p:cNvPr>
          <p:cNvPicPr>
            <a:picLocks noChangeAspect="1"/>
          </p:cNvPicPr>
          <p:nvPr/>
        </p:nvPicPr>
        <p:blipFill>
          <a:blip r:embed="rId3">
            <a:duotone>
              <a:schemeClr val="accent5">
                <a:shade val="45000"/>
                <a:satMod val="135000"/>
              </a:schemeClr>
              <a:prstClr val="white"/>
            </a:duotone>
          </a:blip>
          <a:stretch>
            <a:fillRect/>
          </a:stretch>
        </p:blipFill>
        <p:spPr>
          <a:xfrm>
            <a:off x="7574518" y="856153"/>
            <a:ext cx="1063331" cy="1063331"/>
          </a:xfrm>
          <a:prstGeom prst="rect">
            <a:avLst/>
          </a:prstGeom>
        </p:spPr>
      </p:pic>
      <p:sp>
        <p:nvSpPr>
          <p:cNvPr id="3" name="TextBox 2">
            <a:extLst>
              <a:ext uri="{FF2B5EF4-FFF2-40B4-BE49-F238E27FC236}">
                <a16:creationId xmlns:a16="http://schemas.microsoft.com/office/drawing/2014/main" id="{48916539-D377-A9B5-9607-02533DA9F8C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16</a:t>
            </a:r>
          </a:p>
        </p:txBody>
      </p:sp>
      <p:sp>
        <p:nvSpPr>
          <p:cNvPr id="10" name="TextBox 9">
            <a:extLst>
              <a:ext uri="{FF2B5EF4-FFF2-40B4-BE49-F238E27FC236}">
                <a16:creationId xmlns:a16="http://schemas.microsoft.com/office/drawing/2014/main" id="{5CB5BBF7-88BA-2D4A-B21B-6F93979D634D}"/>
              </a:ext>
            </a:extLst>
          </p:cNvPr>
          <p:cNvSpPr txBox="1"/>
          <p:nvPr/>
        </p:nvSpPr>
        <p:spPr>
          <a:xfrm>
            <a:off x="1460500" y="5416550"/>
            <a:ext cx="2759089" cy="261610"/>
          </a:xfrm>
          <a:prstGeom prst="rect">
            <a:avLst/>
          </a:prstGeom>
          <a:noFill/>
        </p:spPr>
        <p:txBody>
          <a:bodyPr wrap="none" rtlCol="0">
            <a:spAutoFit/>
          </a:bodyPr>
          <a:lstStyle/>
          <a:p>
            <a:pPr algn="l"/>
            <a:r>
              <a:rPr lang="en-GB" sz="1100" i="1">
                <a:solidFill>
                  <a:srgbClr val="FF0000"/>
                </a:solidFill>
              </a:rPr>
              <a:t>Moved to Context section where it should be</a:t>
            </a:r>
          </a:p>
        </p:txBody>
      </p:sp>
    </p:spTree>
    <p:extLst>
      <p:ext uri="{BB962C8B-B14F-4D97-AF65-F5344CB8AC3E}">
        <p14:creationId xmlns:p14="http://schemas.microsoft.com/office/powerpoint/2010/main" val="399422554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5AEC22-B3D9-4677-8771-B0F74DBF6105}"/>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05/10</a:t>
            </a:r>
          </a:p>
        </p:txBody>
      </p:sp>
      <p:sp>
        <p:nvSpPr>
          <p:cNvPr id="2" name="Footer Placeholder 1">
            <a:extLst>
              <a:ext uri="{FF2B5EF4-FFF2-40B4-BE49-F238E27FC236}">
                <a16:creationId xmlns:a16="http://schemas.microsoft.com/office/drawing/2014/main" id="{A9D2237E-826B-4A46-8306-54BD47276C3D}"/>
              </a:ext>
            </a:extLst>
          </p:cNvPr>
          <p:cNvSpPr>
            <a:spLocks noGrp="1"/>
          </p:cNvSpPr>
          <p:nvPr>
            <p:ph type="ftr" sz="quarter" idx="10"/>
          </p:nvPr>
        </p:nvSpPr>
        <p:spPr>
          <a:xfrm>
            <a:off x="6993807" y="4855409"/>
            <a:ext cx="688471" cy="273844"/>
          </a:xfrm>
        </p:spPr>
        <p:txBody>
          <a:bodyPr/>
          <a:lstStyle/>
          <a:p>
            <a:r>
              <a:rPr lang="en-GB"/>
              <a:t>8/43</a:t>
            </a:r>
          </a:p>
        </p:txBody>
      </p:sp>
      <p:sp>
        <p:nvSpPr>
          <p:cNvPr id="4" name="Ref">
            <a:extLst>
              <a:ext uri="{FF2B5EF4-FFF2-40B4-BE49-F238E27FC236}">
                <a16:creationId xmlns:a16="http://schemas.microsoft.com/office/drawing/2014/main" id="{3974E255-860E-4B03-B94A-C28FB3C640B3}"/>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130 : §13.2</a:t>
            </a:r>
          </a:p>
        </p:txBody>
      </p:sp>
      <p:sp>
        <p:nvSpPr>
          <p:cNvPr id="6" name="TextBox 5">
            <a:extLst>
              <a:ext uri="{FF2B5EF4-FFF2-40B4-BE49-F238E27FC236}">
                <a16:creationId xmlns:a16="http://schemas.microsoft.com/office/drawing/2014/main" id="{3914C236-57F7-4340-81A9-0E50960DF892}"/>
              </a:ext>
            </a:extLst>
          </p:cNvPr>
          <p:cNvSpPr txBox="1"/>
          <p:nvPr/>
        </p:nvSpPr>
        <p:spPr>
          <a:xfrm>
            <a:off x="518932" y="669158"/>
            <a:ext cx="5612370" cy="2767424"/>
          </a:xfrm>
          <a:prstGeom prst="rect">
            <a:avLst/>
          </a:prstGeom>
          <a:noFill/>
        </p:spPr>
        <p:txBody>
          <a:bodyPr wrap="square" lIns="90000">
            <a:spAutoFit/>
          </a:bodyPr>
          <a:lstStyle/>
          <a:p>
            <a:r>
              <a:rPr lang="en-GB" sz="1500" b="1">
                <a:solidFill>
                  <a:srgbClr val="2F528F"/>
                </a:solidFill>
                <a:latin typeface="Calibri" panose="020F0502020204030204" pitchFamily="34" charset="0"/>
              </a:rPr>
              <a:t>Inputs</a:t>
            </a:r>
          </a:p>
          <a:p>
            <a:endParaRPr lang="en-GB" sz="1500">
              <a:solidFill>
                <a:srgbClr val="2F528F"/>
              </a:solidFill>
              <a:latin typeface="Calibri" panose="020F0502020204030204" pitchFamily="34" charset="0"/>
            </a:endParaRPr>
          </a:p>
          <a:p>
            <a:pPr marL="358775" indent="-200025">
              <a:buFont typeface="Courier New" panose="02070309020205020404" pitchFamily="49" charset="0"/>
              <a:buChar char="o"/>
            </a:pPr>
            <a:r>
              <a:rPr lang="en-GB" sz="1500">
                <a:solidFill>
                  <a:srgbClr val="2F528F"/>
                </a:solidFill>
                <a:latin typeface="Calibri" panose="020F0502020204030204" pitchFamily="34" charset="0"/>
              </a:rPr>
              <a:t>A populated Architecture Repository</a:t>
            </a:r>
          </a:p>
          <a:p>
            <a:pPr marL="358775" indent="-200025">
              <a:spcBef>
                <a:spcPts val="450"/>
              </a:spcBef>
              <a:buFont typeface="Courier New" panose="02070309020205020404" pitchFamily="49" charset="0"/>
              <a:buChar char="o"/>
            </a:pPr>
            <a:r>
              <a:rPr lang="en-GB" sz="1500">
                <a:solidFill>
                  <a:srgbClr val="2F528F"/>
                </a:solidFill>
                <a:latin typeface="Calibri" panose="020F0502020204030204" pitchFamily="34" charset="0"/>
              </a:rPr>
              <a:t>Organizational Model for Enterprise Architecture Tailored Architecture </a:t>
            </a:r>
          </a:p>
          <a:p>
            <a:pPr marL="358775" indent="-200025">
              <a:spcBef>
                <a:spcPts val="450"/>
              </a:spcBef>
              <a:buFont typeface="Courier New" panose="02070309020205020404" pitchFamily="49" charset="0"/>
              <a:buChar char="o"/>
            </a:pPr>
            <a:r>
              <a:rPr lang="en-GB" sz="1500">
                <a:solidFill>
                  <a:srgbClr val="2F528F"/>
                </a:solidFill>
                <a:latin typeface="Calibri" panose="020F0502020204030204" pitchFamily="34" charset="0"/>
              </a:rPr>
              <a:t>Statement of Architecture Work </a:t>
            </a:r>
          </a:p>
          <a:p>
            <a:pPr marL="358775" indent="-200025">
              <a:spcBef>
                <a:spcPts val="450"/>
              </a:spcBef>
              <a:buFont typeface="Courier New" panose="02070309020205020404" pitchFamily="49" charset="0"/>
              <a:buChar char="o"/>
            </a:pPr>
            <a:r>
              <a:rPr lang="en-GB" sz="1500">
                <a:solidFill>
                  <a:srgbClr val="2F528F"/>
                </a:solidFill>
                <a:latin typeface="Calibri" panose="020F0502020204030204" pitchFamily="34" charset="0"/>
              </a:rPr>
              <a:t>Architecture Vision</a:t>
            </a:r>
          </a:p>
          <a:p>
            <a:pPr marL="358775" indent="-200025">
              <a:spcBef>
                <a:spcPts val="450"/>
              </a:spcBef>
              <a:buFont typeface="Courier New" panose="02070309020205020404" pitchFamily="49" charset="0"/>
              <a:buChar char="o"/>
            </a:pPr>
            <a:r>
              <a:rPr lang="en-GB" sz="1500">
                <a:solidFill>
                  <a:srgbClr val="2F528F"/>
                </a:solidFill>
                <a:latin typeface="Calibri" panose="020F0502020204030204" pitchFamily="34" charset="0"/>
              </a:rPr>
              <a:t>Architecture Requirements, populating an Architecture Requirements Specification</a:t>
            </a:r>
          </a:p>
          <a:p>
            <a:pPr marL="358775" indent="-200025">
              <a:spcBef>
                <a:spcPts val="450"/>
              </a:spcBef>
              <a:buFont typeface="Courier New" panose="02070309020205020404" pitchFamily="49" charset="0"/>
              <a:buChar char="o"/>
            </a:pPr>
            <a:r>
              <a:rPr lang="en-GB" sz="1500">
                <a:solidFill>
                  <a:srgbClr val="2F528F"/>
                </a:solidFill>
                <a:latin typeface="Calibri" panose="020F0502020204030204" pitchFamily="34" charset="0"/>
              </a:rPr>
              <a:t>Requirements Impact Assessment</a:t>
            </a:r>
          </a:p>
        </p:txBody>
      </p:sp>
      <p:pic>
        <p:nvPicPr>
          <p:cNvPr id="9" name="Picture 28">
            <a:extLst>
              <a:ext uri="{FF2B5EF4-FFF2-40B4-BE49-F238E27FC236}">
                <a16:creationId xmlns:a16="http://schemas.microsoft.com/office/drawing/2014/main" id="{863E8B16-3C73-E973-4231-EBF7392BB273}"/>
              </a:ext>
            </a:extLst>
          </p:cNvPr>
          <p:cNvPicPr>
            <a:picLocks noChangeAspect="1"/>
          </p:cNvPicPr>
          <p:nvPr/>
        </p:nvPicPr>
        <p:blipFill>
          <a:blip r:embed="rId3"/>
          <a:stretch>
            <a:fillRect/>
          </a:stretch>
        </p:blipFill>
        <p:spPr>
          <a:xfrm>
            <a:off x="8701803" y="255727"/>
            <a:ext cx="151685" cy="121500"/>
          </a:xfrm>
          <a:prstGeom prst="rect">
            <a:avLst/>
          </a:prstGeom>
        </p:spPr>
      </p:pic>
      <p:pic>
        <p:nvPicPr>
          <p:cNvPr id="3" name="Afbeelding 10">
            <a:extLst>
              <a:ext uri="{FF2B5EF4-FFF2-40B4-BE49-F238E27FC236}">
                <a16:creationId xmlns:a16="http://schemas.microsoft.com/office/drawing/2014/main" id="{7C5C4EA9-CFE2-715D-6594-A0C11C63525D}"/>
              </a:ext>
            </a:extLst>
          </p:cNvPr>
          <p:cNvPicPr>
            <a:picLocks noChangeAspect="1"/>
          </p:cNvPicPr>
          <p:nvPr/>
        </p:nvPicPr>
        <p:blipFill>
          <a:blip r:embed="rId4">
            <a:duotone>
              <a:schemeClr val="accent5">
                <a:shade val="45000"/>
                <a:satMod val="135000"/>
              </a:schemeClr>
              <a:prstClr val="white"/>
            </a:duotone>
          </a:blip>
          <a:stretch>
            <a:fillRect/>
          </a:stretch>
        </p:blipFill>
        <p:spPr>
          <a:xfrm flipH="1">
            <a:off x="7429500" y="949694"/>
            <a:ext cx="831274" cy="831274"/>
          </a:xfrm>
          <a:prstGeom prst="rect">
            <a:avLst/>
          </a:prstGeom>
        </p:spPr>
      </p:pic>
      <p:sp>
        <p:nvSpPr>
          <p:cNvPr id="7" name="LSBox">
            <a:extLst>
              <a:ext uri="{FF2B5EF4-FFF2-40B4-BE49-F238E27FC236}">
                <a16:creationId xmlns:a16="http://schemas.microsoft.com/office/drawing/2014/main" id="{38CB6371-5D25-D238-EDED-2B06DB9E6B28}"/>
              </a:ext>
            </a:extLst>
          </p:cNvPr>
          <p:cNvSpPr txBox="1"/>
          <p:nvPr/>
        </p:nvSpPr>
        <p:spPr>
          <a:xfrm>
            <a:off x="6654779" y="20883"/>
            <a:ext cx="973343"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Q-10.1,p30</a:t>
            </a:r>
          </a:p>
          <a:p>
            <a:pPr>
              <a:tabLst>
                <a:tab pos="1008460" algn="l"/>
              </a:tabLst>
            </a:pPr>
            <a:r>
              <a:rPr lang="en-GB" sz="1350">
                <a:latin typeface="Calibri" panose="020F0502020204030204" pitchFamily="34" charset="0"/>
                <a:cs typeface="Calibri" panose="020F0502020204030204" pitchFamily="34" charset="0"/>
              </a:rPr>
              <a:t>A-1.17,p23</a:t>
            </a:r>
          </a:p>
        </p:txBody>
      </p:sp>
      <p:sp>
        <p:nvSpPr>
          <p:cNvPr id="10" name="TextBox 9">
            <a:extLst>
              <a:ext uri="{FF2B5EF4-FFF2-40B4-BE49-F238E27FC236}">
                <a16:creationId xmlns:a16="http://schemas.microsoft.com/office/drawing/2014/main" id="{40101CBB-73CA-E344-1FF6-D77EA0DA904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10442237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2075F9-0352-4063-B900-4B36C6DF6EC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06/10</a:t>
            </a:r>
          </a:p>
        </p:txBody>
      </p:sp>
      <p:sp>
        <p:nvSpPr>
          <p:cNvPr id="2" name="Footer Placeholder 1">
            <a:extLst>
              <a:ext uri="{FF2B5EF4-FFF2-40B4-BE49-F238E27FC236}">
                <a16:creationId xmlns:a16="http://schemas.microsoft.com/office/drawing/2014/main" id="{985A1CF2-BABE-4A46-AFBB-6BC51A1A12E3}"/>
              </a:ext>
            </a:extLst>
          </p:cNvPr>
          <p:cNvSpPr>
            <a:spLocks noGrp="1"/>
          </p:cNvSpPr>
          <p:nvPr>
            <p:ph type="ftr" sz="quarter" idx="10"/>
          </p:nvPr>
        </p:nvSpPr>
        <p:spPr>
          <a:xfrm>
            <a:off x="6993807" y="4855409"/>
            <a:ext cx="688471" cy="273844"/>
          </a:xfrm>
        </p:spPr>
        <p:txBody>
          <a:bodyPr/>
          <a:lstStyle/>
          <a:p>
            <a:r>
              <a:rPr lang="en-GB"/>
              <a:t>9/43</a:t>
            </a:r>
          </a:p>
        </p:txBody>
      </p:sp>
      <p:sp>
        <p:nvSpPr>
          <p:cNvPr id="4" name="Ref">
            <a:extLst>
              <a:ext uri="{FF2B5EF4-FFF2-40B4-BE49-F238E27FC236}">
                <a16:creationId xmlns:a16="http://schemas.microsoft.com/office/drawing/2014/main" id="{1C5EE935-A7D6-4E89-8207-3C5A2A770A95}"/>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54 : §6.1.1</a:t>
            </a:r>
          </a:p>
        </p:txBody>
      </p:sp>
      <p:sp>
        <p:nvSpPr>
          <p:cNvPr id="6" name="TextBox 5">
            <a:extLst>
              <a:ext uri="{FF2B5EF4-FFF2-40B4-BE49-F238E27FC236}">
                <a16:creationId xmlns:a16="http://schemas.microsoft.com/office/drawing/2014/main" id="{DE30E17D-4026-4BB9-91D4-7AE44AF0E190}"/>
              </a:ext>
            </a:extLst>
          </p:cNvPr>
          <p:cNvSpPr txBox="1"/>
          <p:nvPr/>
        </p:nvSpPr>
        <p:spPr>
          <a:xfrm>
            <a:off x="509442" y="666519"/>
            <a:ext cx="7423274" cy="2377574"/>
          </a:xfrm>
          <a:prstGeom prst="rect">
            <a:avLst/>
          </a:prstGeom>
          <a:noFill/>
        </p:spPr>
        <p:txBody>
          <a:bodyPr wrap="square">
            <a:spAutoFit/>
          </a:bodyPr>
          <a:lstStyle/>
          <a:p>
            <a:r>
              <a:rPr lang="en-GB" sz="1350" b="1" dirty="0">
                <a:solidFill>
                  <a:srgbClr val="2F528F"/>
                </a:solidFill>
                <a:latin typeface="Calibri" panose="020F0502020204030204" pitchFamily="34" charset="0"/>
              </a:rPr>
              <a:t>Stakeholder Engagement and Requirements Management:</a:t>
            </a:r>
          </a:p>
          <a:p>
            <a:endParaRPr lang="en-GB" sz="1350" dirty="0">
              <a:solidFill>
                <a:srgbClr val="2F528F"/>
              </a:solidFill>
              <a:latin typeface="Calibri" panose="020F0502020204030204" pitchFamily="34" charset="0"/>
            </a:endParaRPr>
          </a:p>
          <a:p>
            <a:pPr marL="358775" indent="-201613">
              <a:buFont typeface="Courier New" panose="02070309020205020404" pitchFamily="49" charset="0"/>
              <a:buChar char="o"/>
            </a:pPr>
            <a:r>
              <a:rPr lang="en-GB" sz="1350" dirty="0">
                <a:solidFill>
                  <a:srgbClr val="2F528F"/>
                </a:solidFill>
                <a:latin typeface="Calibri" panose="020F0502020204030204" pitchFamily="34" charset="0"/>
              </a:rPr>
              <a:t>The TOGAF Framework places Requirements Management … at the center of architecture development. </a:t>
            </a:r>
          </a:p>
          <a:p>
            <a:pPr marL="358775" indent="-201613">
              <a:buFont typeface="Courier New" panose="02070309020205020404" pitchFamily="49" charset="0"/>
              <a:buChar char="o"/>
            </a:pPr>
            <a:endParaRPr lang="en-GB" sz="1350" dirty="0">
              <a:solidFill>
                <a:srgbClr val="2F528F"/>
              </a:solidFill>
              <a:latin typeface="Calibri" panose="020F0502020204030204" pitchFamily="34" charset="0"/>
            </a:endParaRPr>
          </a:p>
          <a:p>
            <a:pPr marL="358775" indent="-201613">
              <a:buFont typeface="Courier New" panose="02070309020205020404" pitchFamily="49" charset="0"/>
              <a:buChar char="o"/>
            </a:pPr>
            <a:r>
              <a:rPr lang="en-GB" sz="1350" dirty="0">
                <a:solidFill>
                  <a:srgbClr val="2F528F"/>
                </a:solidFill>
                <a:latin typeface="Calibri" panose="020F0502020204030204" pitchFamily="34" charset="0"/>
              </a:rPr>
              <a:t> EA is developed in accordance with the preferences and priorities of their organization’s stakeholders. </a:t>
            </a:r>
          </a:p>
          <a:p>
            <a:pPr marL="358775" indent="-201613">
              <a:buFont typeface="Courier New" panose="02070309020205020404" pitchFamily="49" charset="0"/>
              <a:buChar char="o"/>
            </a:pPr>
            <a:endParaRPr lang="en-GB" sz="1350" dirty="0">
              <a:solidFill>
                <a:srgbClr val="2F528F"/>
              </a:solidFill>
              <a:latin typeface="Calibri" panose="020F0502020204030204" pitchFamily="34" charset="0"/>
            </a:endParaRPr>
          </a:p>
          <a:p>
            <a:pPr marL="358775" indent="-201613">
              <a:buFont typeface="Courier New" panose="02070309020205020404" pitchFamily="49" charset="0"/>
              <a:buChar char="o"/>
            </a:pPr>
            <a:r>
              <a:rPr lang="en-GB" sz="1350" dirty="0">
                <a:solidFill>
                  <a:srgbClr val="2F528F"/>
                </a:solidFill>
                <a:latin typeface="Calibri" panose="020F0502020204030204" pitchFamily="34" charset="0"/>
              </a:rPr>
              <a:t>Stakeholders own the architecture.</a:t>
            </a:r>
          </a:p>
          <a:p>
            <a:pPr marL="358775" indent="-201613">
              <a:buFont typeface="Courier New" panose="02070309020205020404" pitchFamily="49" charset="0"/>
              <a:buChar char="o"/>
            </a:pPr>
            <a:endParaRPr lang="en-GB" sz="1350" dirty="0">
              <a:solidFill>
                <a:srgbClr val="2F528F"/>
              </a:solidFill>
              <a:latin typeface="Calibri" panose="020F0502020204030204" pitchFamily="34" charset="0"/>
            </a:endParaRPr>
          </a:p>
          <a:p>
            <a:pPr marL="358775" indent="-201613">
              <a:buFont typeface="Courier New" panose="02070309020205020404" pitchFamily="49" charset="0"/>
              <a:buChar char="o"/>
            </a:pPr>
            <a:r>
              <a:rPr lang="en-GB" sz="1350" dirty="0">
                <a:solidFill>
                  <a:srgbClr val="2F528F"/>
                </a:solidFill>
                <a:latin typeface="Calibri" panose="020F0502020204030204" pitchFamily="34" charset="0"/>
              </a:rPr>
              <a:t>Effective requirements management is dependent upon clear traceability.</a:t>
            </a:r>
          </a:p>
        </p:txBody>
      </p:sp>
      <p:pic>
        <p:nvPicPr>
          <p:cNvPr id="3" name="Picture 28">
            <a:extLst>
              <a:ext uri="{FF2B5EF4-FFF2-40B4-BE49-F238E27FC236}">
                <a16:creationId xmlns:a16="http://schemas.microsoft.com/office/drawing/2014/main" id="{E99FC908-1FD6-1A78-9A3B-0E8ADCA9609A}"/>
              </a:ext>
            </a:extLst>
          </p:cNvPr>
          <p:cNvPicPr>
            <a:picLocks noChangeAspect="1"/>
          </p:cNvPicPr>
          <p:nvPr/>
        </p:nvPicPr>
        <p:blipFill>
          <a:blip r:embed="rId3"/>
          <a:stretch>
            <a:fillRect/>
          </a:stretch>
        </p:blipFill>
        <p:spPr>
          <a:xfrm>
            <a:off x="8695238" y="258108"/>
            <a:ext cx="158250" cy="121500"/>
          </a:xfrm>
          <a:prstGeom prst="rect">
            <a:avLst/>
          </a:prstGeom>
        </p:spPr>
      </p:pic>
      <p:sp>
        <p:nvSpPr>
          <p:cNvPr id="8" name="TextBox 7">
            <a:extLst>
              <a:ext uri="{FF2B5EF4-FFF2-40B4-BE49-F238E27FC236}">
                <a16:creationId xmlns:a16="http://schemas.microsoft.com/office/drawing/2014/main" id="{98399648-AC1E-D9A2-638F-63A8680549D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82575337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00046E-7A6B-4923-9243-53F7F3BE9106}"/>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07/10</a:t>
            </a:r>
          </a:p>
        </p:txBody>
      </p:sp>
      <p:sp>
        <p:nvSpPr>
          <p:cNvPr id="2" name="Footer Placeholder 1">
            <a:extLst>
              <a:ext uri="{FF2B5EF4-FFF2-40B4-BE49-F238E27FC236}">
                <a16:creationId xmlns:a16="http://schemas.microsoft.com/office/drawing/2014/main" id="{19689F83-9C37-43B2-9DF2-69E69E097E43}"/>
              </a:ext>
            </a:extLst>
          </p:cNvPr>
          <p:cNvSpPr>
            <a:spLocks noGrp="1"/>
          </p:cNvSpPr>
          <p:nvPr>
            <p:ph type="ftr" sz="quarter" idx="10"/>
          </p:nvPr>
        </p:nvSpPr>
        <p:spPr>
          <a:xfrm>
            <a:off x="6993807" y="4855409"/>
            <a:ext cx="688471" cy="273844"/>
          </a:xfrm>
        </p:spPr>
        <p:txBody>
          <a:bodyPr/>
          <a:lstStyle/>
          <a:p>
            <a:r>
              <a:rPr lang="en-GB"/>
              <a:t>10/43</a:t>
            </a:r>
          </a:p>
        </p:txBody>
      </p:sp>
      <p:sp>
        <p:nvSpPr>
          <p:cNvPr id="4" name="Ref">
            <a:extLst>
              <a:ext uri="{FF2B5EF4-FFF2-40B4-BE49-F238E27FC236}">
                <a16:creationId xmlns:a16="http://schemas.microsoft.com/office/drawing/2014/main" id="{1DD0C30B-5956-49A8-A101-F29F3436A695}"/>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55 : §6.1.2</a:t>
            </a:r>
          </a:p>
        </p:txBody>
      </p:sp>
      <p:sp>
        <p:nvSpPr>
          <p:cNvPr id="6" name="TextBox 5">
            <a:extLst>
              <a:ext uri="{FF2B5EF4-FFF2-40B4-BE49-F238E27FC236}">
                <a16:creationId xmlns:a16="http://schemas.microsoft.com/office/drawing/2014/main" id="{8A06C2C3-05BE-49AE-9067-FE867461E3C2}"/>
              </a:ext>
            </a:extLst>
          </p:cNvPr>
          <p:cNvSpPr txBox="1"/>
          <p:nvPr/>
        </p:nvSpPr>
        <p:spPr>
          <a:xfrm>
            <a:off x="513266" y="668648"/>
            <a:ext cx="5275463" cy="3508653"/>
          </a:xfrm>
          <a:prstGeom prst="rect">
            <a:avLst/>
          </a:prstGeom>
          <a:noFill/>
        </p:spPr>
        <p:txBody>
          <a:bodyPr wrap="square">
            <a:spAutoFit/>
          </a:bodyPr>
          <a:lstStyle/>
          <a:p>
            <a:r>
              <a:rPr lang="en-GB" sz="1500" b="1">
                <a:solidFill>
                  <a:srgbClr val="2F528F"/>
                </a:solidFill>
                <a:latin typeface="Calibri" panose="020F0502020204030204" pitchFamily="34" charset="0"/>
              </a:rPr>
              <a:t>Trade-Off</a:t>
            </a:r>
          </a:p>
          <a:p>
            <a:endParaRPr lang="en-GB" sz="1350">
              <a:solidFill>
                <a:srgbClr val="2F528F"/>
              </a:solidFill>
              <a:latin typeface="Calibri" panose="020F0502020204030204" pitchFamily="34" charset="0"/>
            </a:endParaRPr>
          </a:p>
          <a:p>
            <a:pPr marL="541338" indent="-182563">
              <a:buFont typeface="Courier New" panose="02070309020205020404" pitchFamily="49" charset="0"/>
              <a:buChar char="o"/>
            </a:pPr>
            <a:r>
              <a:rPr lang="en-GB" sz="1350">
                <a:solidFill>
                  <a:srgbClr val="2F528F"/>
                </a:solidFill>
                <a:latin typeface="Calibri" panose="020F0502020204030204" pitchFamily="34" charset="0"/>
              </a:rPr>
              <a:t>Facilitating trade-off is often more valuable than finalizing an architecture description.</a:t>
            </a:r>
          </a:p>
          <a:p>
            <a:pPr marL="541338" indent="-182563">
              <a:buFont typeface="Courier New" panose="02070309020205020404" pitchFamily="49" charset="0"/>
              <a:buChar char="o"/>
            </a:pPr>
            <a:r>
              <a:rPr lang="en-GB" sz="1350">
                <a:solidFill>
                  <a:srgbClr val="2F528F"/>
                </a:solidFill>
                <a:latin typeface="Calibri" panose="020F0502020204030204" pitchFamily="34" charset="0"/>
              </a:rPr>
              <a:t>Good architecture addresses complex problems.</a:t>
            </a:r>
          </a:p>
          <a:p>
            <a:pPr marL="541338" indent="-182563">
              <a:buFont typeface="Courier New" panose="02070309020205020404" pitchFamily="49" charset="0"/>
              <a:buChar char="o"/>
            </a:pPr>
            <a:r>
              <a:rPr lang="en-GB" sz="1350">
                <a:solidFill>
                  <a:srgbClr val="2F528F"/>
                </a:solidFill>
                <a:latin typeface="Calibri" panose="020F0502020204030204" pitchFamily="34" charset="0"/>
              </a:rPr>
              <a:t>Complex problems do not have clear/unambiguous optimum answers.</a:t>
            </a:r>
          </a:p>
          <a:p>
            <a:pPr marL="541338" indent="-182563">
              <a:buFont typeface="Courier New" panose="02070309020205020404" pitchFamily="49" charset="0"/>
              <a:buChar char="o"/>
            </a:pPr>
            <a:r>
              <a:rPr lang="en-GB" sz="1350">
                <a:solidFill>
                  <a:srgbClr val="2F528F"/>
                </a:solidFill>
                <a:latin typeface="Calibri" panose="020F0502020204030204" pitchFamily="34" charset="0"/>
              </a:rPr>
              <a:t>Trade-off requires a compromise.</a:t>
            </a:r>
          </a:p>
          <a:p>
            <a:pPr marL="541338" indent="-182563">
              <a:buFont typeface="Courier New" panose="02070309020205020404" pitchFamily="49" charset="0"/>
              <a:buChar char="o"/>
            </a:pPr>
            <a:r>
              <a:rPr lang="en-GB" sz="1350">
                <a:solidFill>
                  <a:srgbClr val="2F528F"/>
                </a:solidFill>
                <a:latin typeface="Calibri" panose="020F0502020204030204" pitchFamily="34" charset="0"/>
              </a:rPr>
              <a:t>Effective trade-off requires understanding value preference and priority.</a:t>
            </a:r>
          </a:p>
          <a:p>
            <a:pPr marL="541338" indent="-182563">
              <a:buFont typeface="Courier New" panose="02070309020205020404" pitchFamily="49" charset="0"/>
              <a:buChar char="o"/>
            </a:pPr>
            <a:r>
              <a:rPr lang="en-GB" sz="1350">
                <a:solidFill>
                  <a:srgbClr val="2F528F"/>
                </a:solidFill>
                <a:latin typeface="Calibri" panose="020F0502020204030204" pitchFamily="34" charset="0"/>
              </a:rPr>
              <a:t>EAs need to: </a:t>
            </a:r>
          </a:p>
          <a:p>
            <a:pPr marL="715963" lvl="1" indent="-182563">
              <a:buFont typeface="Arial" panose="020B0604020202020204" pitchFamily="34" charset="0"/>
              <a:buChar char="•"/>
            </a:pPr>
            <a:r>
              <a:rPr lang="en-GB" sz="1200">
                <a:solidFill>
                  <a:srgbClr val="2F528F"/>
                </a:solidFill>
                <a:latin typeface="Calibri" panose="020F0502020204030204" pitchFamily="34" charset="0"/>
              </a:rPr>
              <a:t>facilitate trade-off between stakeholders. </a:t>
            </a:r>
          </a:p>
          <a:p>
            <a:pPr marL="715963" lvl="1" indent="-182563">
              <a:buFont typeface="Arial" panose="020B0604020202020204" pitchFamily="34" charset="0"/>
              <a:buChar char="•"/>
            </a:pPr>
            <a:r>
              <a:rPr lang="en-GB" sz="1200">
                <a:solidFill>
                  <a:srgbClr val="2F528F"/>
                </a:solidFill>
                <a:latin typeface="Calibri" panose="020F0502020204030204" pitchFamily="34" charset="0"/>
              </a:rPr>
              <a:t>find the best fit across competing preferences, priorities, and value. </a:t>
            </a:r>
          </a:p>
          <a:p>
            <a:pPr marL="715963" lvl="1" indent="-182563">
              <a:buFont typeface="Arial" panose="020B0604020202020204" pitchFamily="34" charset="0"/>
              <a:buChar char="•"/>
            </a:pPr>
            <a:r>
              <a:rPr lang="en-GB" sz="1200">
                <a:solidFill>
                  <a:srgbClr val="2F528F"/>
                </a:solidFill>
                <a:latin typeface="Calibri" panose="020F0502020204030204" pitchFamily="34" charset="0"/>
              </a:rPr>
              <a:t>work with the Enterprise risk management process </a:t>
            </a:r>
          </a:p>
          <a:p>
            <a:pPr marL="715963" lvl="1" indent="-182563">
              <a:buFont typeface="Arial" panose="020B0604020202020204" pitchFamily="34" charset="0"/>
              <a:buChar char="•"/>
            </a:pPr>
            <a:r>
              <a:rPr lang="en-GB" sz="1200">
                <a:solidFill>
                  <a:srgbClr val="2F528F"/>
                </a:solidFill>
                <a:latin typeface="Calibri" panose="020F0502020204030204" pitchFamily="34" charset="0"/>
              </a:rPr>
              <a:t>think through all transition states. </a:t>
            </a:r>
          </a:p>
          <a:p>
            <a:pPr marL="715963" lvl="1" indent="-182563">
              <a:buFont typeface="Arial" panose="020B0604020202020204" pitchFamily="34" charset="0"/>
              <a:buChar char="•"/>
            </a:pPr>
            <a:r>
              <a:rPr lang="en-GB" sz="1200">
                <a:solidFill>
                  <a:srgbClr val="2F528F"/>
                </a:solidFill>
                <a:latin typeface="Calibri" panose="020F0502020204030204" pitchFamily="34" charset="0"/>
              </a:rPr>
              <a:t>should not underestimate the value their organization receives from facilitation of trade-off.</a:t>
            </a:r>
          </a:p>
        </p:txBody>
      </p:sp>
      <p:pic>
        <p:nvPicPr>
          <p:cNvPr id="8" name="Picture 28">
            <a:extLst>
              <a:ext uri="{FF2B5EF4-FFF2-40B4-BE49-F238E27FC236}">
                <a16:creationId xmlns:a16="http://schemas.microsoft.com/office/drawing/2014/main" id="{7BFFA7CC-AEE9-04BF-EFBB-45D160FB157E}"/>
              </a:ext>
            </a:extLst>
          </p:cNvPr>
          <p:cNvPicPr>
            <a:picLocks noChangeAspect="1"/>
          </p:cNvPicPr>
          <p:nvPr/>
        </p:nvPicPr>
        <p:blipFill>
          <a:blip r:embed="rId3"/>
          <a:stretch>
            <a:fillRect/>
          </a:stretch>
        </p:blipFill>
        <p:spPr>
          <a:xfrm>
            <a:off x="8692677" y="255727"/>
            <a:ext cx="160810" cy="121500"/>
          </a:xfrm>
          <a:prstGeom prst="rect">
            <a:avLst/>
          </a:prstGeom>
        </p:spPr>
      </p:pic>
      <p:pic>
        <p:nvPicPr>
          <p:cNvPr id="3" name="Afbeelding 9">
            <a:extLst>
              <a:ext uri="{FF2B5EF4-FFF2-40B4-BE49-F238E27FC236}">
                <a16:creationId xmlns:a16="http://schemas.microsoft.com/office/drawing/2014/main" id="{393508CD-B637-FB6A-5D91-BA3753A71B3D}"/>
              </a:ext>
            </a:extLst>
          </p:cNvPr>
          <p:cNvPicPr>
            <a:picLocks noChangeAspect="1"/>
          </p:cNvPicPr>
          <p:nvPr/>
        </p:nvPicPr>
        <p:blipFill>
          <a:blip r:embed="rId4">
            <a:duotone>
              <a:schemeClr val="accent5">
                <a:shade val="45000"/>
                <a:satMod val="135000"/>
              </a:schemeClr>
              <a:prstClr val="white"/>
            </a:duotone>
          </a:blip>
          <a:stretch>
            <a:fillRect/>
          </a:stretch>
        </p:blipFill>
        <p:spPr>
          <a:xfrm flipH="1">
            <a:off x="7448778" y="929117"/>
            <a:ext cx="1074831" cy="1074831"/>
          </a:xfrm>
          <a:prstGeom prst="rect">
            <a:avLst/>
          </a:prstGeom>
        </p:spPr>
      </p:pic>
      <p:sp>
        <p:nvSpPr>
          <p:cNvPr id="9" name="TextBox 8">
            <a:extLst>
              <a:ext uri="{FF2B5EF4-FFF2-40B4-BE49-F238E27FC236}">
                <a16:creationId xmlns:a16="http://schemas.microsoft.com/office/drawing/2014/main" id="{31BCFAAB-2EEE-27FD-8F40-05B53085F3BA}"/>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420397370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D2255A-F1EE-490A-B93B-41416DEFC000}"/>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08/10</a:t>
            </a:r>
          </a:p>
        </p:txBody>
      </p:sp>
      <p:sp>
        <p:nvSpPr>
          <p:cNvPr id="2" name="Footer Placeholder 1">
            <a:extLst>
              <a:ext uri="{FF2B5EF4-FFF2-40B4-BE49-F238E27FC236}">
                <a16:creationId xmlns:a16="http://schemas.microsoft.com/office/drawing/2014/main" id="{2FA9205A-5255-46F5-8840-D5D26930BBCB}"/>
              </a:ext>
            </a:extLst>
          </p:cNvPr>
          <p:cNvSpPr>
            <a:spLocks noGrp="1"/>
          </p:cNvSpPr>
          <p:nvPr>
            <p:ph type="ftr" sz="quarter" idx="10"/>
          </p:nvPr>
        </p:nvSpPr>
        <p:spPr>
          <a:xfrm>
            <a:off x="6993807" y="4855409"/>
            <a:ext cx="688471" cy="273844"/>
          </a:xfrm>
        </p:spPr>
        <p:txBody>
          <a:bodyPr/>
          <a:lstStyle/>
          <a:p>
            <a:r>
              <a:rPr lang="en-GB"/>
              <a:t>11/43</a:t>
            </a:r>
          </a:p>
        </p:txBody>
      </p:sp>
      <p:sp>
        <p:nvSpPr>
          <p:cNvPr id="4" name="Ref">
            <a:extLst>
              <a:ext uri="{FF2B5EF4-FFF2-40B4-BE49-F238E27FC236}">
                <a16:creationId xmlns:a16="http://schemas.microsoft.com/office/drawing/2014/main" id="{717CD833-F490-4C77-9B87-881DC3D1458E}"/>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131 : §13.3</a:t>
            </a:r>
          </a:p>
        </p:txBody>
      </p:sp>
      <p:sp>
        <p:nvSpPr>
          <p:cNvPr id="3" name="TextBox 2">
            <a:extLst>
              <a:ext uri="{FF2B5EF4-FFF2-40B4-BE49-F238E27FC236}">
                <a16:creationId xmlns:a16="http://schemas.microsoft.com/office/drawing/2014/main" id="{AF8BD9A0-A4DD-4A14-9BD1-56DB9E244F39}"/>
              </a:ext>
            </a:extLst>
          </p:cNvPr>
          <p:cNvSpPr txBox="1"/>
          <p:nvPr/>
        </p:nvSpPr>
        <p:spPr>
          <a:xfrm>
            <a:off x="3716594" y="2284157"/>
            <a:ext cx="713657" cy="196208"/>
          </a:xfrm>
          <a:prstGeom prst="rect">
            <a:avLst/>
          </a:prstGeom>
          <a:noFill/>
        </p:spPr>
        <p:txBody>
          <a:bodyPr wrap="none" rtlCol="0">
            <a:spAutoFit/>
          </a:bodyPr>
          <a:lstStyle/>
          <a:p>
            <a:pPr algn="l"/>
            <a:r>
              <a:rPr lang="en-GB" sz="825">
                <a:solidFill>
                  <a:srgbClr val="2F528F"/>
                </a:solidFill>
                <a:latin typeface="Calibri" panose="020F0502020204030204" pitchFamily="34" charset="0"/>
              </a:rPr>
              <a:t>Get table</a:t>
            </a:r>
          </a:p>
        </p:txBody>
      </p:sp>
      <p:graphicFrame>
        <p:nvGraphicFramePr>
          <p:cNvPr id="6" name="Table 6">
            <a:extLst>
              <a:ext uri="{FF2B5EF4-FFF2-40B4-BE49-F238E27FC236}">
                <a16:creationId xmlns:a16="http://schemas.microsoft.com/office/drawing/2014/main" id="{9FD0CCA1-D217-494F-9E53-5324F6AB96DA}"/>
              </a:ext>
            </a:extLst>
          </p:cNvPr>
          <p:cNvGraphicFramePr>
            <a:graphicFrameLocks noGrp="1"/>
          </p:cNvGraphicFramePr>
          <p:nvPr>
            <p:extLst>
              <p:ext uri="{D42A27DB-BD31-4B8C-83A1-F6EECF244321}">
                <p14:modId xmlns:p14="http://schemas.microsoft.com/office/powerpoint/2010/main" val="778106123"/>
              </p:ext>
            </p:extLst>
          </p:nvPr>
        </p:nvGraphicFramePr>
        <p:xfrm>
          <a:off x="24493" y="434054"/>
          <a:ext cx="9098747" cy="4344674"/>
        </p:xfrm>
        <a:graphic>
          <a:graphicData uri="http://schemas.openxmlformats.org/drawingml/2006/table">
            <a:tbl>
              <a:tblPr firstRow="1" bandRow="1">
                <a:tableStyleId>{5C22544A-7EE6-4342-B048-85BDC9FD1C3A}</a:tableStyleId>
              </a:tblPr>
              <a:tblGrid>
                <a:gridCol w="638270">
                  <a:extLst>
                    <a:ext uri="{9D8B030D-6E8A-4147-A177-3AD203B41FA5}">
                      <a16:colId xmlns:a16="http://schemas.microsoft.com/office/drawing/2014/main" val="2628043658"/>
                    </a:ext>
                  </a:extLst>
                </a:gridCol>
                <a:gridCol w="5778858">
                  <a:extLst>
                    <a:ext uri="{9D8B030D-6E8A-4147-A177-3AD203B41FA5}">
                      <a16:colId xmlns:a16="http://schemas.microsoft.com/office/drawing/2014/main" val="2738132292"/>
                    </a:ext>
                  </a:extLst>
                </a:gridCol>
                <a:gridCol w="2681619">
                  <a:extLst>
                    <a:ext uri="{9D8B030D-6E8A-4147-A177-3AD203B41FA5}">
                      <a16:colId xmlns:a16="http://schemas.microsoft.com/office/drawing/2014/main" val="2644653894"/>
                    </a:ext>
                  </a:extLst>
                </a:gridCol>
              </a:tblGrid>
              <a:tr h="182098">
                <a:tc>
                  <a:txBody>
                    <a:bodyPr/>
                    <a:lstStyle/>
                    <a:p>
                      <a:endParaRPr lang="en-GB" sz="800"/>
                    </a:p>
                  </a:txBody>
                  <a:tcPr marL="68580" marR="68580" marT="34290" marB="34290"/>
                </a:tc>
                <a:tc>
                  <a:txBody>
                    <a:bodyPr/>
                    <a:lstStyle/>
                    <a:p>
                      <a:r>
                        <a:rPr lang="en-GB" sz="800"/>
                        <a:t>Requirements Management Steps</a:t>
                      </a:r>
                    </a:p>
                  </a:txBody>
                  <a:tcPr marL="68580" marR="68580" marT="34290" marB="34290"/>
                </a:tc>
                <a:tc>
                  <a:txBody>
                    <a:bodyPr/>
                    <a:lstStyle/>
                    <a:p>
                      <a:r>
                        <a:rPr lang="en-GB" sz="800"/>
                        <a:t>ADM Phase Steps</a:t>
                      </a:r>
                    </a:p>
                  </a:txBody>
                  <a:tcPr marL="68580" marR="68580" marT="34290" marB="34290"/>
                </a:tc>
                <a:extLst>
                  <a:ext uri="{0D108BD9-81ED-4DB2-BD59-A6C34878D82A}">
                    <a16:rowId xmlns:a16="http://schemas.microsoft.com/office/drawing/2014/main" val="772007172"/>
                  </a:ext>
                </a:extLst>
              </a:tr>
              <a:tr h="1085302">
                <a:tc>
                  <a:txBody>
                    <a:bodyPr/>
                    <a:lstStyle/>
                    <a:p>
                      <a:r>
                        <a:rPr lang="en-GB" sz="1000"/>
                        <a:t>1</a:t>
                      </a:r>
                    </a:p>
                  </a:txBody>
                  <a:tcPr marL="68580" marR="68580" marT="34290" marB="34290"/>
                </a:tc>
                <a:tc>
                  <a:txBody>
                    <a:bodyPr/>
                    <a:lstStyle/>
                    <a:p>
                      <a:endParaRPr lang="en-GB" sz="1000"/>
                    </a:p>
                  </a:txBody>
                  <a:tcPr marL="68580" marR="68580" marT="34290" marB="34290"/>
                </a:tc>
                <a:tc>
                  <a:txBody>
                    <a:bodyPr/>
                    <a:lstStyle/>
                    <a:p>
                      <a:r>
                        <a:rPr lang="en-GB" sz="1000" b="0" i="0" u="none" strike="noStrike" kern="1200" baseline="0">
                          <a:solidFill>
                            <a:schemeClr val="dk1"/>
                          </a:solidFill>
                          <a:latin typeface="+mn-lt"/>
                          <a:ea typeface="+mn-ea"/>
                          <a:cs typeface="+mn-cs"/>
                        </a:rPr>
                        <a:t>Identify requirements (typically by </a:t>
                      </a:r>
                      <a:r>
                        <a:rPr lang="en-GB" sz="1000" b="0" i="0" u="none" strike="noStrike" kern="1200" baseline="0" err="1">
                          <a:solidFill>
                            <a:schemeClr val="dk1"/>
                          </a:solidFill>
                          <a:latin typeface="+mn-lt"/>
                          <a:ea typeface="+mn-ea"/>
                          <a:cs typeface="+mn-cs"/>
                        </a:rPr>
                        <a:t>analyzing</a:t>
                      </a:r>
                      <a:r>
                        <a:rPr lang="en-GB" sz="1000" b="0" i="0" u="none" strike="noStrike" kern="1200" baseline="0">
                          <a:solidFill>
                            <a:schemeClr val="dk1"/>
                          </a:solidFill>
                          <a:latin typeface="+mn-lt"/>
                          <a:ea typeface="+mn-ea"/>
                          <a:cs typeface="+mn-cs"/>
                        </a:rPr>
                        <a:t> how business goals/objectives can be met through the design of value streams, business scenarios, user experiences, or the provision of management information) and document them in the Architecture Requirements Specification and Requirements Repository.</a:t>
                      </a:r>
                      <a:endParaRPr lang="en-GB" sz="1000"/>
                    </a:p>
                  </a:txBody>
                  <a:tcPr marL="68580" marR="68580" marT="34290" marB="34290"/>
                </a:tc>
                <a:extLst>
                  <a:ext uri="{0D108BD9-81ED-4DB2-BD59-A6C34878D82A}">
                    <a16:rowId xmlns:a16="http://schemas.microsoft.com/office/drawing/2014/main" val="795897061"/>
                  </a:ext>
                </a:extLst>
              </a:tr>
              <a:tr h="356912">
                <a:tc>
                  <a:txBody>
                    <a:bodyPr/>
                    <a:lstStyle/>
                    <a:p>
                      <a:r>
                        <a:rPr lang="en-GB" sz="1000"/>
                        <a:t>2</a:t>
                      </a:r>
                    </a:p>
                  </a:txBody>
                  <a:tcPr marL="68580" marR="68580" marT="34290" marB="34290"/>
                </a:tc>
                <a:tc>
                  <a:txBody>
                    <a:bodyPr/>
                    <a:lstStyle/>
                    <a:p>
                      <a:r>
                        <a:rPr lang="en-GB" sz="1000"/>
                        <a:t>Establish baseline requirements: determine priorities, confirm stakeholder agreement to priorities, and document them in the Architecture Requirements Specification and Requirements Repository.</a:t>
                      </a:r>
                    </a:p>
                  </a:txBody>
                  <a:tcPr marL="68580" marR="68580" marT="34290" marB="34290"/>
                </a:tc>
                <a:tc>
                  <a:txBody>
                    <a:bodyPr/>
                    <a:lstStyle/>
                    <a:p>
                      <a:endParaRPr lang="en-GB" sz="1000"/>
                    </a:p>
                  </a:txBody>
                  <a:tcPr marL="68580" marR="68580" marT="34290" marB="34290"/>
                </a:tc>
                <a:extLst>
                  <a:ext uri="{0D108BD9-81ED-4DB2-BD59-A6C34878D82A}">
                    <a16:rowId xmlns:a16="http://schemas.microsoft.com/office/drawing/2014/main" val="429468023"/>
                  </a:ext>
                </a:extLst>
              </a:tr>
              <a:tr h="211233">
                <a:tc>
                  <a:txBody>
                    <a:bodyPr/>
                    <a:lstStyle/>
                    <a:p>
                      <a:r>
                        <a:rPr lang="en-GB" sz="1000"/>
                        <a:t>3</a:t>
                      </a:r>
                    </a:p>
                  </a:txBody>
                  <a:tcPr marL="68580" marR="68580" marT="34290" marB="34290"/>
                </a:tc>
                <a:tc>
                  <a:txBody>
                    <a:bodyPr/>
                    <a:lstStyle/>
                    <a:p>
                      <a:r>
                        <a:rPr lang="en-GB" sz="1000"/>
                        <a:t>Monitor baseline requirements.</a:t>
                      </a:r>
                    </a:p>
                  </a:txBody>
                  <a:tcPr marL="68580" marR="68580" marT="34290" marB="34290"/>
                </a:tc>
                <a:tc>
                  <a:txBody>
                    <a:bodyPr/>
                    <a:lstStyle/>
                    <a:p>
                      <a:endParaRPr lang="en-GB" sz="1000"/>
                    </a:p>
                  </a:txBody>
                  <a:tcPr marL="68580" marR="68580" marT="34290" marB="34290"/>
                </a:tc>
                <a:extLst>
                  <a:ext uri="{0D108BD9-81ED-4DB2-BD59-A6C34878D82A}">
                    <a16:rowId xmlns:a16="http://schemas.microsoft.com/office/drawing/2014/main" val="356487668"/>
                  </a:ext>
                </a:extLst>
              </a:tr>
              <a:tr h="648268">
                <a:tc>
                  <a:txBody>
                    <a:bodyPr/>
                    <a:lstStyle/>
                    <a:p>
                      <a:r>
                        <a:rPr lang="en-GB" sz="1000"/>
                        <a:t>4</a:t>
                      </a:r>
                    </a:p>
                  </a:txBody>
                  <a:tcPr marL="68580" marR="68580" marT="34290" marB="34290"/>
                </a:tc>
                <a:tc>
                  <a:txBody>
                    <a:bodyPr/>
                    <a:lstStyle/>
                    <a:p>
                      <a:endParaRPr lang="en-GB" sz="1000"/>
                    </a:p>
                  </a:txBody>
                  <a:tcPr marL="68580" marR="68580" marT="34290" marB="34290"/>
                </a:tc>
                <a:tc>
                  <a:txBody>
                    <a:bodyPr/>
                    <a:lstStyle/>
                    <a:p>
                      <a:r>
                        <a:rPr lang="en-GB" sz="1000"/>
                        <a:t>Identify new and changed requirements:</a:t>
                      </a:r>
                    </a:p>
                    <a:p>
                      <a:r>
                        <a:rPr lang="en-GB" sz="1000"/>
                        <a:t>a. Remove or re-assess priorities</a:t>
                      </a:r>
                    </a:p>
                    <a:p>
                      <a:r>
                        <a:rPr lang="en-GB" sz="1000"/>
                        <a:t>b. Add requirements and re-assess priorities</a:t>
                      </a:r>
                    </a:p>
                    <a:p>
                      <a:r>
                        <a:rPr lang="en-GB" sz="1000"/>
                        <a:t>c. Modify existing requirements</a:t>
                      </a:r>
                    </a:p>
                  </a:txBody>
                  <a:tcPr marL="68580" marR="68580" marT="34290" marB="34290"/>
                </a:tc>
                <a:extLst>
                  <a:ext uri="{0D108BD9-81ED-4DB2-BD59-A6C34878D82A}">
                    <a16:rowId xmlns:a16="http://schemas.microsoft.com/office/drawing/2014/main" val="2138902153"/>
                  </a:ext>
                </a:extLst>
              </a:tr>
              <a:tr h="1746254">
                <a:tc>
                  <a:txBody>
                    <a:bodyPr/>
                    <a:lstStyle/>
                    <a:p>
                      <a:r>
                        <a:rPr lang="en-GB" sz="1000"/>
                        <a:t>5</a:t>
                      </a:r>
                    </a:p>
                  </a:txBody>
                  <a:tcPr marL="68580" marR="68580" marT="34290" marB="34290"/>
                </a:tc>
                <a:tc>
                  <a:txBody>
                    <a:bodyPr/>
                    <a:lstStyle/>
                    <a:p>
                      <a:r>
                        <a:rPr lang="en-GB" sz="1000" i="0"/>
                        <a:t>I</a:t>
                      </a:r>
                      <a:r>
                        <a:rPr lang="en-GB" sz="1000"/>
                        <a:t>dentify changed requirements and record priorities:</a:t>
                      </a:r>
                    </a:p>
                    <a:p>
                      <a:r>
                        <a:rPr lang="en-GB" sz="1000"/>
                        <a:t>a. Identify changed requirements and ensure the requirements are prioritized by the architect(s) responsible for the current phase, and by the relevant stakeholders</a:t>
                      </a:r>
                    </a:p>
                    <a:p>
                      <a:r>
                        <a:rPr lang="en-GB" sz="1000"/>
                        <a:t>b. Record new priorities</a:t>
                      </a:r>
                    </a:p>
                    <a:p>
                      <a:r>
                        <a:rPr lang="en-GB" sz="1000"/>
                        <a:t>c. Ensure that any conflicts are identified and managed through the phases to a successful conclusion and prioritization</a:t>
                      </a:r>
                    </a:p>
                    <a:p>
                      <a:r>
                        <a:rPr lang="en-GB" sz="1000"/>
                        <a:t>d. Generate Requirements Impact for steering the architecture team</a:t>
                      </a:r>
                    </a:p>
                  </a:txBody>
                  <a:tcPr marL="68580" marR="68580" marT="34290" marB="34290"/>
                </a:tc>
                <a:tc>
                  <a:txBody>
                    <a:bodyPr/>
                    <a:lstStyle/>
                    <a:p>
                      <a:endParaRPr lang="en-GB" sz="800"/>
                    </a:p>
                  </a:txBody>
                  <a:tcPr marL="68580" marR="68580" marT="34290" marB="34290">
                    <a:solidFill>
                      <a:schemeClr val="accent1">
                        <a:tint val="40000"/>
                        <a:alpha val="50000"/>
                      </a:schemeClr>
                    </a:solidFill>
                  </a:tcPr>
                </a:tc>
                <a:extLst>
                  <a:ext uri="{0D108BD9-81ED-4DB2-BD59-A6C34878D82A}">
                    <a16:rowId xmlns:a16="http://schemas.microsoft.com/office/drawing/2014/main" val="2452542394"/>
                  </a:ext>
                </a:extLst>
              </a:tr>
            </a:tbl>
          </a:graphicData>
        </a:graphic>
      </p:graphicFrame>
      <p:pic>
        <p:nvPicPr>
          <p:cNvPr id="8" name="Picture 28">
            <a:extLst>
              <a:ext uri="{FF2B5EF4-FFF2-40B4-BE49-F238E27FC236}">
                <a16:creationId xmlns:a16="http://schemas.microsoft.com/office/drawing/2014/main" id="{EDF915CD-BC2A-EEC7-9CAB-92892B648F46}"/>
              </a:ext>
            </a:extLst>
          </p:cNvPr>
          <p:cNvPicPr>
            <a:picLocks noChangeAspect="1"/>
          </p:cNvPicPr>
          <p:nvPr/>
        </p:nvPicPr>
        <p:blipFill>
          <a:blip r:embed="rId3"/>
          <a:stretch>
            <a:fillRect/>
          </a:stretch>
        </p:blipFill>
        <p:spPr>
          <a:xfrm>
            <a:off x="8697260" y="255727"/>
            <a:ext cx="153846" cy="121500"/>
          </a:xfrm>
          <a:prstGeom prst="rect">
            <a:avLst/>
          </a:prstGeom>
        </p:spPr>
      </p:pic>
      <p:sp>
        <p:nvSpPr>
          <p:cNvPr id="9" name="TextBox 8">
            <a:extLst>
              <a:ext uri="{FF2B5EF4-FFF2-40B4-BE49-F238E27FC236}">
                <a16:creationId xmlns:a16="http://schemas.microsoft.com/office/drawing/2014/main" id="{5227BB24-8D87-9029-1474-4E68D05DCA6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6257619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D2255A-F1EE-490A-B93B-41416DEFC000}"/>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09/10</a:t>
            </a:r>
          </a:p>
        </p:txBody>
      </p:sp>
      <p:sp>
        <p:nvSpPr>
          <p:cNvPr id="2" name="Footer Placeholder 1">
            <a:extLst>
              <a:ext uri="{FF2B5EF4-FFF2-40B4-BE49-F238E27FC236}">
                <a16:creationId xmlns:a16="http://schemas.microsoft.com/office/drawing/2014/main" id="{2FA9205A-5255-46F5-8840-D5D26930BBCB}"/>
              </a:ext>
            </a:extLst>
          </p:cNvPr>
          <p:cNvSpPr>
            <a:spLocks noGrp="1"/>
          </p:cNvSpPr>
          <p:nvPr>
            <p:ph type="ftr" sz="quarter" idx="10"/>
          </p:nvPr>
        </p:nvSpPr>
        <p:spPr>
          <a:xfrm>
            <a:off x="6993807" y="4855409"/>
            <a:ext cx="688471" cy="273844"/>
          </a:xfrm>
        </p:spPr>
        <p:txBody>
          <a:bodyPr/>
          <a:lstStyle/>
          <a:p>
            <a:r>
              <a:rPr lang="en-GB"/>
              <a:t>12/43</a:t>
            </a:r>
          </a:p>
        </p:txBody>
      </p:sp>
      <p:sp>
        <p:nvSpPr>
          <p:cNvPr id="4" name="Ref">
            <a:extLst>
              <a:ext uri="{FF2B5EF4-FFF2-40B4-BE49-F238E27FC236}">
                <a16:creationId xmlns:a16="http://schemas.microsoft.com/office/drawing/2014/main" id="{717CD833-F490-4C77-9B87-881DC3D1458E}"/>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131 : §13.3</a:t>
            </a:r>
          </a:p>
        </p:txBody>
      </p:sp>
      <p:sp>
        <p:nvSpPr>
          <p:cNvPr id="3" name="TextBox 2">
            <a:extLst>
              <a:ext uri="{FF2B5EF4-FFF2-40B4-BE49-F238E27FC236}">
                <a16:creationId xmlns:a16="http://schemas.microsoft.com/office/drawing/2014/main" id="{AF8BD9A0-A4DD-4A14-9BD1-56DB9E244F39}"/>
              </a:ext>
            </a:extLst>
          </p:cNvPr>
          <p:cNvSpPr txBox="1"/>
          <p:nvPr/>
        </p:nvSpPr>
        <p:spPr>
          <a:xfrm>
            <a:off x="3716594" y="2284157"/>
            <a:ext cx="713657" cy="196208"/>
          </a:xfrm>
          <a:prstGeom prst="rect">
            <a:avLst/>
          </a:prstGeom>
          <a:noFill/>
        </p:spPr>
        <p:txBody>
          <a:bodyPr wrap="none" rtlCol="0">
            <a:spAutoFit/>
          </a:bodyPr>
          <a:lstStyle/>
          <a:p>
            <a:pPr algn="l"/>
            <a:r>
              <a:rPr lang="en-GB" sz="825">
                <a:solidFill>
                  <a:srgbClr val="2F528F"/>
                </a:solidFill>
                <a:latin typeface="Calibri" panose="020F0502020204030204" pitchFamily="34" charset="0"/>
              </a:rPr>
              <a:t>Get table</a:t>
            </a:r>
          </a:p>
        </p:txBody>
      </p:sp>
      <p:graphicFrame>
        <p:nvGraphicFramePr>
          <p:cNvPr id="6" name="Table 6">
            <a:extLst>
              <a:ext uri="{FF2B5EF4-FFF2-40B4-BE49-F238E27FC236}">
                <a16:creationId xmlns:a16="http://schemas.microsoft.com/office/drawing/2014/main" id="{9FD0CCA1-D217-494F-9E53-5324F6AB96DA}"/>
              </a:ext>
            </a:extLst>
          </p:cNvPr>
          <p:cNvGraphicFramePr>
            <a:graphicFrameLocks noGrp="1"/>
          </p:cNvGraphicFramePr>
          <p:nvPr>
            <p:extLst>
              <p:ext uri="{D42A27DB-BD31-4B8C-83A1-F6EECF244321}">
                <p14:modId xmlns:p14="http://schemas.microsoft.com/office/powerpoint/2010/main" val="3636077099"/>
              </p:ext>
            </p:extLst>
          </p:nvPr>
        </p:nvGraphicFramePr>
        <p:xfrm>
          <a:off x="7620" y="545544"/>
          <a:ext cx="9108001" cy="4426823"/>
        </p:xfrm>
        <a:graphic>
          <a:graphicData uri="http://schemas.openxmlformats.org/drawingml/2006/table">
            <a:tbl>
              <a:tblPr firstRow="1" bandRow="1">
                <a:tableStyleId>{5C22544A-7EE6-4342-B048-85BDC9FD1C3A}</a:tableStyleId>
              </a:tblPr>
              <a:tblGrid>
                <a:gridCol w="647524">
                  <a:extLst>
                    <a:ext uri="{9D8B030D-6E8A-4147-A177-3AD203B41FA5}">
                      <a16:colId xmlns:a16="http://schemas.microsoft.com/office/drawing/2014/main" val="2628043658"/>
                    </a:ext>
                  </a:extLst>
                </a:gridCol>
                <a:gridCol w="2658507">
                  <a:extLst>
                    <a:ext uri="{9D8B030D-6E8A-4147-A177-3AD203B41FA5}">
                      <a16:colId xmlns:a16="http://schemas.microsoft.com/office/drawing/2014/main" val="2738132292"/>
                    </a:ext>
                  </a:extLst>
                </a:gridCol>
                <a:gridCol w="5801970">
                  <a:extLst>
                    <a:ext uri="{9D8B030D-6E8A-4147-A177-3AD203B41FA5}">
                      <a16:colId xmlns:a16="http://schemas.microsoft.com/office/drawing/2014/main" val="2644653894"/>
                    </a:ext>
                  </a:extLst>
                </a:gridCol>
              </a:tblGrid>
              <a:tr h="212763">
                <a:tc>
                  <a:txBody>
                    <a:bodyPr/>
                    <a:lstStyle/>
                    <a:p>
                      <a:endParaRPr lang="en-GB" sz="800"/>
                    </a:p>
                  </a:txBody>
                  <a:tcPr marL="68580" marR="68580" marT="34290" marB="34290"/>
                </a:tc>
                <a:tc>
                  <a:txBody>
                    <a:bodyPr/>
                    <a:lstStyle/>
                    <a:p>
                      <a:r>
                        <a:rPr lang="en-GB" sz="800"/>
                        <a:t>Requirements Management Steps</a:t>
                      </a:r>
                    </a:p>
                  </a:txBody>
                  <a:tcPr marL="68580" marR="68580" marT="34290" marB="34290"/>
                </a:tc>
                <a:tc>
                  <a:txBody>
                    <a:bodyPr/>
                    <a:lstStyle/>
                    <a:p>
                      <a:r>
                        <a:rPr lang="en-GB" sz="800"/>
                        <a:t>ADM Phase Steps</a:t>
                      </a:r>
                    </a:p>
                  </a:txBody>
                  <a:tcPr marL="68580" marR="68580" marT="34290" marB="34290"/>
                </a:tc>
                <a:extLst>
                  <a:ext uri="{0D108BD9-81ED-4DB2-BD59-A6C34878D82A}">
                    <a16:rowId xmlns:a16="http://schemas.microsoft.com/office/drawing/2014/main" val="772007172"/>
                  </a:ext>
                </a:extLst>
              </a:tr>
              <a:tr h="739426">
                <a:tc>
                  <a:txBody>
                    <a:bodyPr/>
                    <a:lstStyle/>
                    <a:p>
                      <a:r>
                        <a:rPr lang="en-GB" sz="1000"/>
                        <a:t>6</a:t>
                      </a:r>
                    </a:p>
                  </a:txBody>
                  <a:tcPr marL="68580" marR="68580" marT="34290" marB="34290"/>
                </a:tc>
                <a:tc>
                  <a:txBody>
                    <a:bodyPr/>
                    <a:lstStyle/>
                    <a:p>
                      <a:endParaRPr lang="en-GB" sz="1000"/>
                    </a:p>
                  </a:txBody>
                  <a:tcPr marL="68580" marR="68580" marT="34290" marB="34290"/>
                </a:tc>
                <a:tc>
                  <a:txBody>
                    <a:bodyPr/>
                    <a:lstStyle/>
                    <a:p>
                      <a:r>
                        <a:rPr lang="en-GB" sz="1000"/>
                        <a:t>a. Assess impact of changed requirements on current (active) phase</a:t>
                      </a:r>
                    </a:p>
                    <a:p>
                      <a:r>
                        <a:rPr lang="en-GB" sz="1000"/>
                        <a:t>b. Assess impact of changed requirements on previous phases</a:t>
                      </a:r>
                    </a:p>
                    <a:p>
                      <a:r>
                        <a:rPr lang="en-GB" sz="1000"/>
                        <a:t>c. Determine whether to implement change, or defer to later ADM cycle; if decision is to implement, assess timescale for change management implementation</a:t>
                      </a:r>
                    </a:p>
                    <a:p>
                      <a:r>
                        <a:rPr lang="en-GB" sz="1000"/>
                        <a:t>d. Issue Requirements Impact Statement, Version n+1</a:t>
                      </a:r>
                    </a:p>
                  </a:txBody>
                  <a:tcPr marL="68580" marR="68580" marT="34290" marB="34290"/>
                </a:tc>
                <a:extLst>
                  <a:ext uri="{0D108BD9-81ED-4DB2-BD59-A6C34878D82A}">
                    <a16:rowId xmlns:a16="http://schemas.microsoft.com/office/drawing/2014/main" val="3224953759"/>
                  </a:ext>
                </a:extLst>
              </a:tr>
              <a:tr h="606087">
                <a:tc>
                  <a:txBody>
                    <a:bodyPr/>
                    <a:lstStyle/>
                    <a:p>
                      <a:r>
                        <a:rPr lang="en-GB" sz="1000"/>
                        <a:t>7</a:t>
                      </a:r>
                    </a:p>
                  </a:txBody>
                  <a:tcPr marL="68580" marR="68580" marT="34290" marB="34290"/>
                </a:tc>
                <a:tc>
                  <a:txBody>
                    <a:bodyPr/>
                    <a:lstStyle/>
                    <a:p>
                      <a:endParaRPr lang="en-GB" sz="1000"/>
                    </a:p>
                  </a:txBody>
                  <a:tcPr marL="68580" marR="68580" marT="34290" marB="34290"/>
                </a:tc>
                <a:tc>
                  <a:txBody>
                    <a:bodyPr/>
                    <a:lstStyle/>
                    <a:p>
                      <a:r>
                        <a:rPr lang="en-GB" sz="1000" b="0" i="0" u="none" strike="noStrike" kern="1200" baseline="0">
                          <a:solidFill>
                            <a:schemeClr val="dk1"/>
                          </a:solidFill>
                          <a:latin typeface="+mn-lt"/>
                          <a:ea typeface="+mn-ea"/>
                          <a:cs typeface="+mn-cs"/>
                        </a:rPr>
                        <a:t>Implement requirements arising from Phase H.</a:t>
                      </a:r>
                    </a:p>
                    <a:p>
                      <a:r>
                        <a:rPr lang="en-GB" sz="1000" b="0" i="0" u="none" strike="noStrike" kern="1200" baseline="0">
                          <a:solidFill>
                            <a:schemeClr val="dk1"/>
                          </a:solidFill>
                          <a:latin typeface="+mn-lt"/>
                          <a:ea typeface="+mn-ea"/>
                          <a:cs typeface="+mn-cs"/>
                        </a:rPr>
                        <a:t>The architecture can be changed through its lifecycle by the Architecture Change Management phase (Phase H). The Requirements Management process ensures that new or changing requirements that are derived from Phase H are managed accordingly.</a:t>
                      </a:r>
                      <a:endParaRPr lang="en-GB" sz="1000"/>
                    </a:p>
                  </a:txBody>
                  <a:tcPr marL="68580" marR="68580" marT="34290" marB="34290"/>
                </a:tc>
                <a:extLst>
                  <a:ext uri="{0D108BD9-81ED-4DB2-BD59-A6C34878D82A}">
                    <a16:rowId xmlns:a16="http://schemas.microsoft.com/office/drawing/2014/main" val="399026983"/>
                  </a:ext>
                </a:extLst>
              </a:tr>
              <a:tr h="472748">
                <a:tc>
                  <a:txBody>
                    <a:bodyPr/>
                    <a:lstStyle/>
                    <a:p>
                      <a:r>
                        <a:rPr lang="en-GB" sz="1000"/>
                        <a:t>8</a:t>
                      </a:r>
                    </a:p>
                  </a:txBody>
                  <a:tcPr marL="68580" marR="68580" marT="34290" marB="34290"/>
                </a:tc>
                <a:tc>
                  <a:txBody>
                    <a:bodyPr/>
                    <a:lstStyle/>
                    <a:p>
                      <a:r>
                        <a:rPr lang="en-GB" sz="1000"/>
                        <a:t>Update the Architecture Requirements Repository with information relating to the changes requested, including any stakeholder views affected.</a:t>
                      </a:r>
                    </a:p>
                  </a:txBody>
                  <a:tcPr marL="68580" marR="68580" marT="34290" marB="34290"/>
                </a:tc>
                <a:tc>
                  <a:txBody>
                    <a:bodyPr/>
                    <a:lstStyle/>
                    <a:p>
                      <a:endParaRPr lang="en-GB" sz="1000"/>
                    </a:p>
                  </a:txBody>
                  <a:tcPr marL="68580" marR="68580" marT="34290" marB="34290"/>
                </a:tc>
                <a:extLst>
                  <a:ext uri="{0D108BD9-81ED-4DB2-BD59-A6C34878D82A}">
                    <a16:rowId xmlns:a16="http://schemas.microsoft.com/office/drawing/2014/main" val="3765257380"/>
                  </a:ext>
                </a:extLst>
              </a:tr>
              <a:tr h="206070">
                <a:tc>
                  <a:txBody>
                    <a:bodyPr/>
                    <a:lstStyle/>
                    <a:p>
                      <a:r>
                        <a:rPr lang="en-GB" sz="1000"/>
                        <a:t>9</a:t>
                      </a:r>
                    </a:p>
                  </a:txBody>
                  <a:tcPr marL="68580" marR="68580" marT="34290" marB="34290"/>
                </a:tc>
                <a:tc>
                  <a:txBody>
                    <a:bodyPr/>
                    <a:lstStyle/>
                    <a:p>
                      <a:endParaRPr lang="en-GB" sz="1000"/>
                    </a:p>
                  </a:txBody>
                  <a:tcPr marL="68580" marR="68580" marT="34290" marB="34290"/>
                </a:tc>
                <a:tc>
                  <a:txBody>
                    <a:bodyPr/>
                    <a:lstStyle/>
                    <a:p>
                      <a:r>
                        <a:rPr lang="en-GB" sz="1000"/>
                        <a:t>Implement change in the current phase.</a:t>
                      </a:r>
                    </a:p>
                  </a:txBody>
                  <a:tcPr marL="68580" marR="68580" marT="34290" marB="34290"/>
                </a:tc>
                <a:extLst>
                  <a:ext uri="{0D108BD9-81ED-4DB2-BD59-A6C34878D82A}">
                    <a16:rowId xmlns:a16="http://schemas.microsoft.com/office/drawing/2014/main" val="3890176865"/>
                  </a:ext>
                </a:extLst>
              </a:tr>
              <a:tr h="1806140">
                <a:tc>
                  <a:txBody>
                    <a:bodyPr/>
                    <a:lstStyle/>
                    <a:p>
                      <a:r>
                        <a:rPr lang="en-GB" sz="1000"/>
                        <a:t>10</a:t>
                      </a:r>
                    </a:p>
                  </a:txBody>
                  <a:tcPr marL="68580" marR="68580" marT="34290" marB="34290"/>
                </a:tc>
                <a:tc>
                  <a:txBody>
                    <a:bodyPr/>
                    <a:lstStyle/>
                    <a:p>
                      <a:endParaRPr lang="en-GB" sz="1000"/>
                    </a:p>
                  </a:txBody>
                  <a:tcPr marL="68580" marR="68580" marT="34290" marB="34290"/>
                </a:tc>
                <a:tc>
                  <a:txBody>
                    <a:bodyPr/>
                    <a:lstStyle/>
                    <a:p>
                      <a:r>
                        <a:rPr lang="en-GB" sz="1000"/>
                        <a:t>Assess and revise Gap Analysis for past phases.</a:t>
                      </a:r>
                    </a:p>
                    <a:p>
                      <a:r>
                        <a:rPr lang="en-GB" sz="1000"/>
                        <a:t>The Gap Analysis in the ADM Phases B through to D identifies the gaps between Baseline and Target Architectures.</a:t>
                      </a:r>
                    </a:p>
                    <a:p>
                      <a:r>
                        <a:rPr lang="en-GB" sz="1000"/>
                        <a:t>Certain types of gap can give rise to gap requirements.</a:t>
                      </a:r>
                    </a:p>
                    <a:p>
                      <a:r>
                        <a:rPr lang="en-GB" sz="1000"/>
                        <a:t>The ADM describes two kinds of gap:</a:t>
                      </a:r>
                    </a:p>
                    <a:p>
                      <a:pPr marL="171450" indent="-171450">
                        <a:buFont typeface="Arial" panose="020B0604020202020204" pitchFamily="34" charset="0"/>
                        <a:buChar char="•"/>
                      </a:pPr>
                      <a:r>
                        <a:rPr lang="en-GB" sz="1000"/>
                        <a:t>Something that is present in the baseline, but not in the target (i.e., eliminated — by accident or design).</a:t>
                      </a:r>
                    </a:p>
                    <a:p>
                      <a:pPr marL="171450" indent="-171450">
                        <a:buFont typeface="Arial" panose="020B0604020202020204" pitchFamily="34" charset="0"/>
                        <a:buChar char="•"/>
                      </a:pPr>
                      <a:r>
                        <a:rPr lang="en-GB" sz="1000"/>
                        <a:t>Something not in the baseline, but present in the target (i.e., new) A "gap requirement" is anything that has been eliminated by accident, and therefore requires a change to the Target Architecture.</a:t>
                      </a:r>
                      <a:br>
                        <a:rPr lang="en-GB" sz="1000"/>
                      </a:br>
                      <a:r>
                        <a:rPr lang="en-GB" sz="1000"/>
                        <a:t>If the Gap Analysis generates gap requirements, then this step will ensure that they are addressed, documented, and recorded in the Architecture Requirements Repository, and that the Target Architecture is revised accordingly.</a:t>
                      </a:r>
                    </a:p>
                  </a:txBody>
                  <a:tcPr marL="68580" marR="68580" marT="34290" marB="34290"/>
                </a:tc>
                <a:extLst>
                  <a:ext uri="{0D108BD9-81ED-4DB2-BD59-A6C34878D82A}">
                    <a16:rowId xmlns:a16="http://schemas.microsoft.com/office/drawing/2014/main" val="1101488703"/>
                  </a:ext>
                </a:extLst>
              </a:tr>
            </a:tbl>
          </a:graphicData>
        </a:graphic>
      </p:graphicFrame>
      <p:pic>
        <p:nvPicPr>
          <p:cNvPr id="8" name="Picture 28">
            <a:extLst>
              <a:ext uri="{FF2B5EF4-FFF2-40B4-BE49-F238E27FC236}">
                <a16:creationId xmlns:a16="http://schemas.microsoft.com/office/drawing/2014/main" id="{70F1E528-A5C9-B596-9580-A2FF0C3D365C}"/>
              </a:ext>
            </a:extLst>
          </p:cNvPr>
          <p:cNvPicPr>
            <a:picLocks noChangeAspect="1"/>
          </p:cNvPicPr>
          <p:nvPr/>
        </p:nvPicPr>
        <p:blipFill>
          <a:blip r:embed="rId3"/>
          <a:stretch>
            <a:fillRect/>
          </a:stretch>
        </p:blipFill>
        <p:spPr>
          <a:xfrm>
            <a:off x="8701840" y="255727"/>
            <a:ext cx="146885" cy="121500"/>
          </a:xfrm>
          <a:prstGeom prst="rect">
            <a:avLst/>
          </a:prstGeom>
        </p:spPr>
      </p:pic>
      <p:sp>
        <p:nvSpPr>
          <p:cNvPr id="9" name="TextBox 8">
            <a:extLst>
              <a:ext uri="{FF2B5EF4-FFF2-40B4-BE49-F238E27FC236}">
                <a16:creationId xmlns:a16="http://schemas.microsoft.com/office/drawing/2014/main" id="{C03E2E06-5D2D-BB51-91D7-EFB65EDDADD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405130515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32C66F-CCC9-412B-BFD3-4F0BEF00ACE2}"/>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Requirements Management – 10/10</a:t>
            </a:r>
          </a:p>
        </p:txBody>
      </p:sp>
      <p:sp>
        <p:nvSpPr>
          <p:cNvPr id="2" name="Footer Placeholder 1">
            <a:extLst>
              <a:ext uri="{FF2B5EF4-FFF2-40B4-BE49-F238E27FC236}">
                <a16:creationId xmlns:a16="http://schemas.microsoft.com/office/drawing/2014/main" id="{1AE9FAEB-2AD5-4660-96CF-0547856B352A}"/>
              </a:ext>
            </a:extLst>
          </p:cNvPr>
          <p:cNvSpPr>
            <a:spLocks noGrp="1"/>
          </p:cNvSpPr>
          <p:nvPr>
            <p:ph type="ftr" sz="quarter" idx="10"/>
          </p:nvPr>
        </p:nvSpPr>
        <p:spPr>
          <a:xfrm>
            <a:off x="6993807" y="4855409"/>
            <a:ext cx="688471" cy="273844"/>
          </a:xfrm>
        </p:spPr>
        <p:txBody>
          <a:bodyPr/>
          <a:lstStyle/>
          <a:p>
            <a:r>
              <a:rPr lang="en-GB"/>
              <a:t>13/43</a:t>
            </a:r>
          </a:p>
        </p:txBody>
      </p:sp>
      <p:sp>
        <p:nvSpPr>
          <p:cNvPr id="4" name="Ref">
            <a:extLst>
              <a:ext uri="{FF2B5EF4-FFF2-40B4-BE49-F238E27FC236}">
                <a16:creationId xmlns:a16="http://schemas.microsoft.com/office/drawing/2014/main" id="{3E46B8AA-6064-497D-8B11-7A1F71350042}"/>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134 : §13.4</a:t>
            </a:r>
          </a:p>
        </p:txBody>
      </p:sp>
      <p:sp>
        <p:nvSpPr>
          <p:cNvPr id="6" name="TextBox 5">
            <a:extLst>
              <a:ext uri="{FF2B5EF4-FFF2-40B4-BE49-F238E27FC236}">
                <a16:creationId xmlns:a16="http://schemas.microsoft.com/office/drawing/2014/main" id="{EDFBF824-118C-4565-945B-32E467A91B30}"/>
              </a:ext>
            </a:extLst>
          </p:cNvPr>
          <p:cNvSpPr txBox="1"/>
          <p:nvPr/>
        </p:nvSpPr>
        <p:spPr>
          <a:xfrm>
            <a:off x="521699" y="671195"/>
            <a:ext cx="5380837" cy="2169825"/>
          </a:xfrm>
          <a:prstGeom prst="rect">
            <a:avLst/>
          </a:prstGeom>
          <a:noFill/>
        </p:spPr>
        <p:txBody>
          <a:bodyPr wrap="square">
            <a:spAutoFit/>
          </a:bodyPr>
          <a:lstStyle/>
          <a:p>
            <a:r>
              <a:rPr lang="en-GB" sz="1350" b="1">
                <a:solidFill>
                  <a:srgbClr val="2F528F"/>
                </a:solidFill>
                <a:latin typeface="Calibri" panose="020F0502020204030204" pitchFamily="34" charset="0"/>
              </a:rPr>
              <a:t>Outputs</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pPr marL="541338" indent="-214313">
              <a:buFont typeface="Courier New" panose="02070309020205020404" pitchFamily="49" charset="0"/>
              <a:buChar char="o"/>
            </a:pPr>
            <a:r>
              <a:rPr lang="en-GB" sz="1350">
                <a:solidFill>
                  <a:srgbClr val="2F528F"/>
                </a:solidFill>
                <a:latin typeface="Calibri" panose="020F0502020204030204" pitchFamily="34" charset="0"/>
              </a:rPr>
              <a:t>The outputs of the Requirements Management process may include, but are not restricted to:</a:t>
            </a:r>
          </a:p>
          <a:p>
            <a:pPr marL="715963" lvl="2" indent="-214313">
              <a:buFont typeface="Arial" panose="020B0604020202020204" pitchFamily="34" charset="0"/>
              <a:buChar char="•"/>
            </a:pPr>
            <a:r>
              <a:rPr lang="en-GB" sz="1350">
                <a:solidFill>
                  <a:srgbClr val="2F528F"/>
                </a:solidFill>
                <a:latin typeface="Calibri" panose="020F0502020204030204" pitchFamily="34" charset="0"/>
              </a:rPr>
              <a:t>Requirements Impact Assessment</a:t>
            </a:r>
          </a:p>
          <a:p>
            <a:pPr marL="715963" lvl="2" indent="-214313">
              <a:buFont typeface="Arial" panose="020B0604020202020204" pitchFamily="34" charset="0"/>
              <a:buChar char="•"/>
            </a:pPr>
            <a:r>
              <a:rPr lang="en-GB" sz="1350">
                <a:solidFill>
                  <a:srgbClr val="2F528F"/>
                </a:solidFill>
                <a:latin typeface="Calibri" panose="020F0502020204030204" pitchFamily="34" charset="0"/>
              </a:rPr>
              <a:t>Updated Architecture Requirements Specification</a:t>
            </a:r>
          </a:p>
          <a:p>
            <a:pPr marL="541338" indent="-214313">
              <a:buFont typeface="Courier New" panose="02070309020205020404" pitchFamily="49" charset="0"/>
              <a:buChar char="o"/>
            </a:pPr>
            <a:r>
              <a:rPr lang="en-GB" sz="1350">
                <a:solidFill>
                  <a:srgbClr val="2F528F"/>
                </a:solidFill>
                <a:latin typeface="Calibri" panose="020F0502020204030204" pitchFamily="34" charset="0"/>
              </a:rPr>
              <a:t>The TOGAF Standard — Architecture Content contains a detailed description of architectural artifacts.</a:t>
            </a:r>
          </a:p>
          <a:p>
            <a:pPr marL="541338" indent="-214313">
              <a:buFont typeface="Courier New" panose="02070309020205020404" pitchFamily="49" charset="0"/>
              <a:buChar char="o"/>
            </a:pPr>
            <a:r>
              <a:rPr lang="en-GB" sz="1350">
                <a:solidFill>
                  <a:srgbClr val="2F528F"/>
                </a:solidFill>
                <a:latin typeface="Calibri" panose="020F0502020204030204" pitchFamily="34" charset="0"/>
              </a:rPr>
              <a:t>The Architecture Requirements Repository will be updated. </a:t>
            </a:r>
          </a:p>
          <a:p>
            <a:pPr marL="541338" indent="-214313">
              <a:buFont typeface="Courier New" panose="02070309020205020404" pitchFamily="49" charset="0"/>
              <a:buChar char="o"/>
            </a:pPr>
            <a:r>
              <a:rPr lang="en-GB" sz="1350">
                <a:solidFill>
                  <a:srgbClr val="2F528F"/>
                </a:solidFill>
                <a:latin typeface="Calibri" panose="020F0502020204030204" pitchFamily="34" charset="0"/>
              </a:rPr>
              <a:t>The Architecture Requirements Specification should be updated.</a:t>
            </a:r>
          </a:p>
        </p:txBody>
      </p:sp>
      <p:pic>
        <p:nvPicPr>
          <p:cNvPr id="9" name="Picture 28">
            <a:extLst>
              <a:ext uri="{FF2B5EF4-FFF2-40B4-BE49-F238E27FC236}">
                <a16:creationId xmlns:a16="http://schemas.microsoft.com/office/drawing/2014/main" id="{B191A82F-40C0-D687-5BB8-3CCD2B0EE16A}"/>
              </a:ext>
            </a:extLst>
          </p:cNvPr>
          <p:cNvPicPr>
            <a:picLocks noChangeAspect="1"/>
          </p:cNvPicPr>
          <p:nvPr/>
        </p:nvPicPr>
        <p:blipFill>
          <a:blip r:embed="rId3"/>
          <a:stretch>
            <a:fillRect/>
          </a:stretch>
        </p:blipFill>
        <p:spPr>
          <a:xfrm>
            <a:off x="8700001" y="255727"/>
            <a:ext cx="151105" cy="121500"/>
          </a:xfrm>
          <a:prstGeom prst="rect">
            <a:avLst/>
          </a:prstGeom>
        </p:spPr>
      </p:pic>
      <p:pic>
        <p:nvPicPr>
          <p:cNvPr id="3" name="Afbeelding 10">
            <a:extLst>
              <a:ext uri="{FF2B5EF4-FFF2-40B4-BE49-F238E27FC236}">
                <a16:creationId xmlns:a16="http://schemas.microsoft.com/office/drawing/2014/main" id="{6737EC6A-333D-7B35-C3AA-AB579F160911}"/>
              </a:ext>
            </a:extLst>
          </p:cNvPr>
          <p:cNvPicPr>
            <a:picLocks noChangeAspect="1"/>
          </p:cNvPicPr>
          <p:nvPr/>
        </p:nvPicPr>
        <p:blipFill>
          <a:blip r:embed="rId4">
            <a:duotone>
              <a:schemeClr val="accent5">
                <a:shade val="45000"/>
                <a:satMod val="135000"/>
              </a:schemeClr>
              <a:prstClr val="white"/>
            </a:duotone>
          </a:blip>
          <a:stretch>
            <a:fillRect/>
          </a:stretch>
        </p:blipFill>
        <p:spPr>
          <a:xfrm>
            <a:off x="7702985" y="695225"/>
            <a:ext cx="949796" cy="949796"/>
          </a:xfrm>
          <a:prstGeom prst="rect">
            <a:avLst/>
          </a:prstGeom>
        </p:spPr>
      </p:pic>
      <p:sp>
        <p:nvSpPr>
          <p:cNvPr id="7" name="LSBox">
            <a:extLst>
              <a:ext uri="{FF2B5EF4-FFF2-40B4-BE49-F238E27FC236}">
                <a16:creationId xmlns:a16="http://schemas.microsoft.com/office/drawing/2014/main" id="{636F6593-0C75-9F1C-CBD1-A71025B8CAAB}"/>
              </a:ext>
            </a:extLst>
          </p:cNvPr>
          <p:cNvSpPr txBox="1"/>
          <p:nvPr/>
        </p:nvSpPr>
        <p:spPr>
          <a:xfrm>
            <a:off x="6654779" y="14248"/>
            <a:ext cx="971741"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Q-10.1,P30</a:t>
            </a:r>
          </a:p>
          <a:p>
            <a:pPr>
              <a:tabLst>
                <a:tab pos="1008460" algn="l"/>
              </a:tabLst>
            </a:pPr>
            <a:r>
              <a:rPr lang="en-GB" sz="1350">
                <a:latin typeface="Calibri" panose="020F0502020204030204" pitchFamily="34" charset="0"/>
                <a:cs typeface="Calibri" panose="020F0502020204030204" pitchFamily="34" charset="0"/>
              </a:rPr>
              <a:t>A-1.17,p23</a:t>
            </a:r>
          </a:p>
        </p:txBody>
      </p:sp>
      <p:sp>
        <p:nvSpPr>
          <p:cNvPr id="8" name="TextBox 7">
            <a:extLst>
              <a:ext uri="{FF2B5EF4-FFF2-40B4-BE49-F238E27FC236}">
                <a16:creationId xmlns:a16="http://schemas.microsoft.com/office/drawing/2014/main" id="{9A3B6E9E-32C4-BEBD-A99C-3A7FB48F279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80322500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11095" y="102393"/>
            <a:ext cx="7623880" cy="306668"/>
          </a:xfrm>
        </p:spPr>
        <p:txBody>
          <a:bodyPr>
            <a:normAutofit fontScale="90000"/>
          </a:bodyPr>
          <a:lstStyle/>
          <a:p>
            <a:r>
              <a:rPr lang="en-GB" b="1">
                <a:solidFill>
                  <a:srgbClr val="2F528F"/>
                </a:solidFill>
              </a:rPr>
              <a:t>Summary of Module 14</a:t>
            </a:r>
          </a:p>
        </p:txBody>
      </p:sp>
      <p:graphicFrame>
        <p:nvGraphicFramePr>
          <p:cNvPr id="14" name="Table 5">
            <a:extLst>
              <a:ext uri="{FF2B5EF4-FFF2-40B4-BE49-F238E27FC236}">
                <a16:creationId xmlns:a16="http://schemas.microsoft.com/office/drawing/2014/main" id="{E434BADB-719B-482C-B2F4-AAF3036C1965}"/>
              </a:ext>
            </a:extLst>
          </p:cNvPr>
          <p:cNvGraphicFramePr>
            <a:graphicFrameLocks noGrp="1"/>
          </p:cNvGraphicFramePr>
          <p:nvPr/>
        </p:nvGraphicFramePr>
        <p:xfrm>
          <a:off x="290805" y="820044"/>
          <a:ext cx="8567333" cy="274320"/>
        </p:xfrm>
        <a:graphic>
          <a:graphicData uri="http://schemas.openxmlformats.org/drawingml/2006/table">
            <a:tbl>
              <a:tblPr firstRow="1" bandRow="1">
                <a:tableStyleId>{5C22544A-7EE6-4342-B048-85BDC9FD1C3A}</a:tableStyleId>
              </a:tblPr>
              <a:tblGrid>
                <a:gridCol w="8567333">
                  <a:extLst>
                    <a:ext uri="{9D8B030D-6E8A-4147-A177-3AD203B41FA5}">
                      <a16:colId xmlns:a16="http://schemas.microsoft.com/office/drawing/2014/main" val="765003737"/>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Calibri" panose="020F0502020204030204" pitchFamily="34" charset="0"/>
                        </a:rPr>
                        <a:t>The 19 Learning points covered in Module 10 are:</a:t>
                      </a:r>
                      <a:endParaRPr lang="en-US" sz="1400" b="0">
                        <a:solidFill>
                          <a:schemeClr val="bg1"/>
                        </a:solidFill>
                      </a:endParaRPr>
                    </a:p>
                  </a:txBody>
                  <a:tcPr marL="68580" marR="68580" marT="34290" marB="34290"/>
                </a:tc>
                <a:extLst>
                  <a:ext uri="{0D108BD9-81ED-4DB2-BD59-A6C34878D82A}">
                    <a16:rowId xmlns:a16="http://schemas.microsoft.com/office/drawing/2014/main" val="1719854662"/>
                  </a:ext>
                </a:extLst>
              </a:tr>
            </a:tbl>
          </a:graphicData>
        </a:graphic>
      </p:graphicFrame>
      <p:sp>
        <p:nvSpPr>
          <p:cNvPr id="15" name="Rectangle 14">
            <a:extLst>
              <a:ext uri="{FF2B5EF4-FFF2-40B4-BE49-F238E27FC236}">
                <a16:creationId xmlns:a16="http://schemas.microsoft.com/office/drawing/2014/main" id="{5D1EB16D-283E-A31F-4DFE-1E926E0E8A08}"/>
              </a:ext>
            </a:extLst>
          </p:cNvPr>
          <p:cNvSpPr/>
          <p:nvPr/>
        </p:nvSpPr>
        <p:spPr>
          <a:xfrm>
            <a:off x="290806" y="1151514"/>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4.3f: Explain the information that is relevant to producing outputs valuable to the architecture development: Business drivers</a:t>
            </a:r>
            <a:endParaRPr lang="en-US" sz="1200">
              <a:solidFill>
                <a:schemeClr val="bg1"/>
              </a:solidFill>
            </a:endParaRPr>
          </a:p>
        </p:txBody>
      </p:sp>
      <p:sp>
        <p:nvSpPr>
          <p:cNvPr id="16" name="Rectangle 15">
            <a:extLst>
              <a:ext uri="{FF2B5EF4-FFF2-40B4-BE49-F238E27FC236}">
                <a16:creationId xmlns:a16="http://schemas.microsoft.com/office/drawing/2014/main" id="{7BA677D3-5992-732A-3AFF-7AE8A7734030}"/>
              </a:ext>
            </a:extLst>
          </p:cNvPr>
          <p:cNvSpPr/>
          <p:nvPr/>
        </p:nvSpPr>
        <p:spPr>
          <a:xfrm>
            <a:off x="3202872" y="1151514"/>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4.4a/b: Explain how to apply Phase B and how it contributes to the architecture development work</a:t>
            </a:r>
            <a:endParaRPr lang="en-US" sz="1200">
              <a:solidFill>
                <a:schemeClr val="bg1"/>
              </a:solidFill>
            </a:endParaRPr>
          </a:p>
        </p:txBody>
      </p:sp>
      <p:sp>
        <p:nvSpPr>
          <p:cNvPr id="17" name="Rectangle 16">
            <a:extLst>
              <a:ext uri="{FF2B5EF4-FFF2-40B4-BE49-F238E27FC236}">
                <a16:creationId xmlns:a16="http://schemas.microsoft.com/office/drawing/2014/main" id="{63B691B9-FDB4-8F31-8EE5-B267E198FDA1}"/>
              </a:ext>
            </a:extLst>
          </p:cNvPr>
          <p:cNvSpPr/>
          <p:nvPr/>
        </p:nvSpPr>
        <p:spPr>
          <a:xfrm>
            <a:off x="6114939" y="1151514"/>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4.5a/b: Explain the outputs of Phase B necessary to proceed with the architecture development work:</a:t>
            </a:r>
            <a:endParaRPr lang="en-US" sz="1200">
              <a:solidFill>
                <a:schemeClr val="bg1"/>
              </a:solidFill>
            </a:endParaRPr>
          </a:p>
        </p:txBody>
      </p:sp>
      <p:graphicFrame>
        <p:nvGraphicFramePr>
          <p:cNvPr id="5" name="Table 5">
            <a:extLst>
              <a:ext uri="{FF2B5EF4-FFF2-40B4-BE49-F238E27FC236}">
                <a16:creationId xmlns:a16="http://schemas.microsoft.com/office/drawing/2014/main" id="{F998CB28-F2EF-694E-DBBA-F0CB5638B6D2}"/>
              </a:ext>
            </a:extLst>
          </p:cNvPr>
          <p:cNvGraphicFramePr>
            <a:graphicFrameLocks noGrp="1"/>
          </p:cNvGraphicFramePr>
          <p:nvPr>
            <p:extLst>
              <p:ext uri="{D42A27DB-BD31-4B8C-83A1-F6EECF244321}">
                <p14:modId xmlns:p14="http://schemas.microsoft.com/office/powerpoint/2010/main" val="570052683"/>
              </p:ext>
            </p:extLst>
          </p:nvPr>
        </p:nvGraphicFramePr>
        <p:xfrm>
          <a:off x="288333" y="820044"/>
          <a:ext cx="8567333" cy="312420"/>
        </p:xfrm>
        <a:graphic>
          <a:graphicData uri="http://schemas.openxmlformats.org/drawingml/2006/table">
            <a:tbl>
              <a:tblPr firstRow="1" bandRow="1">
                <a:tableStyleId>{5C22544A-7EE6-4342-B048-85BDC9FD1C3A}</a:tableStyleId>
              </a:tblPr>
              <a:tblGrid>
                <a:gridCol w="8567333">
                  <a:extLst>
                    <a:ext uri="{9D8B030D-6E8A-4147-A177-3AD203B41FA5}">
                      <a16:colId xmlns:a16="http://schemas.microsoft.com/office/drawing/2014/main" val="765003737"/>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solidFill>
                            <a:schemeClr val="bg1"/>
                          </a:solidFill>
                          <a:latin typeface="Calibri" panose="020F0502020204030204" pitchFamily="34" charset="0"/>
                        </a:rPr>
                        <a:t>The 5 Learning points covered in Module 14 are:</a:t>
                      </a:r>
                      <a:endParaRPr lang="en-US" sz="2800" b="0">
                        <a:solidFill>
                          <a:schemeClr val="bg1"/>
                        </a:solidFill>
                      </a:endParaRPr>
                    </a:p>
                  </a:txBody>
                  <a:tcPr marL="68580" marR="68580" marT="34290" marB="34290"/>
                </a:tc>
                <a:extLst>
                  <a:ext uri="{0D108BD9-81ED-4DB2-BD59-A6C34878D82A}">
                    <a16:rowId xmlns:a16="http://schemas.microsoft.com/office/drawing/2014/main" val="1719854662"/>
                  </a:ext>
                </a:extLst>
              </a:tr>
            </a:tbl>
          </a:graphicData>
        </a:graphic>
      </p:graphicFrame>
      <p:sp>
        <p:nvSpPr>
          <p:cNvPr id="8" name="Rectangle 7">
            <a:extLst>
              <a:ext uri="{FF2B5EF4-FFF2-40B4-BE49-F238E27FC236}">
                <a16:creationId xmlns:a16="http://schemas.microsoft.com/office/drawing/2014/main" id="{351B01B4-D723-B898-14BF-466E6A9A64D7}"/>
              </a:ext>
            </a:extLst>
          </p:cNvPr>
          <p:cNvSpPr/>
          <p:nvPr/>
        </p:nvSpPr>
        <p:spPr>
          <a:xfrm>
            <a:off x="288334" y="1151514"/>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7.1a/c : Explain the inputs that can feed the Requirements Management phase.</a:t>
            </a:r>
          </a:p>
        </p:txBody>
      </p:sp>
      <p:sp>
        <p:nvSpPr>
          <p:cNvPr id="9" name="Rectangle 8">
            <a:extLst>
              <a:ext uri="{FF2B5EF4-FFF2-40B4-BE49-F238E27FC236}">
                <a16:creationId xmlns:a16="http://schemas.microsoft.com/office/drawing/2014/main" id="{C18D550C-3D5B-7C50-D699-0F78241E9211}"/>
              </a:ext>
            </a:extLst>
          </p:cNvPr>
          <p:cNvSpPr/>
          <p:nvPr/>
        </p:nvSpPr>
        <p:spPr>
          <a:xfrm>
            <a:off x="3200400" y="1151514"/>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7.2a : Explain how the Requirements Management steps correspond to ADM phase steps.</a:t>
            </a:r>
          </a:p>
        </p:txBody>
      </p:sp>
      <p:sp>
        <p:nvSpPr>
          <p:cNvPr id="25" name="Rectangle 24">
            <a:extLst>
              <a:ext uri="{FF2B5EF4-FFF2-40B4-BE49-F238E27FC236}">
                <a16:creationId xmlns:a16="http://schemas.microsoft.com/office/drawing/2014/main" id="{67292FDD-B931-BCC1-A737-0FBEEA0564B7}"/>
              </a:ext>
            </a:extLst>
          </p:cNvPr>
          <p:cNvSpPr/>
          <p:nvPr/>
        </p:nvSpPr>
        <p:spPr>
          <a:xfrm>
            <a:off x="6112467" y="1151514"/>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7.3a : Explain the purpose of the outputs of Requirements Management.</a:t>
            </a:r>
            <a:endParaRPr lang="en-US" sz="1200">
              <a:solidFill>
                <a:schemeClr val="bg1"/>
              </a:solidFill>
            </a:endParaRPr>
          </a:p>
        </p:txBody>
      </p:sp>
      <p:sp>
        <p:nvSpPr>
          <p:cNvPr id="4" name="TextBox 3">
            <a:extLst>
              <a:ext uri="{FF2B5EF4-FFF2-40B4-BE49-F238E27FC236}">
                <a16:creationId xmlns:a16="http://schemas.microsoft.com/office/drawing/2014/main" id="{EC34AF0D-50E8-044C-8425-FB004BF0E8C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46063420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t>43/43</a:t>
            </a:r>
          </a:p>
        </p:txBody>
      </p:sp>
      <p:sp>
        <p:nvSpPr>
          <p:cNvPr id="6" name="TextBox 5">
            <a:extLst>
              <a:ext uri="{FF2B5EF4-FFF2-40B4-BE49-F238E27FC236}">
                <a16:creationId xmlns:a16="http://schemas.microsoft.com/office/drawing/2014/main" id="{94C32073-85A5-4926-BA75-51D67EB2E332}"/>
              </a:ext>
            </a:extLst>
          </p:cNvPr>
          <p:cNvSpPr txBox="1"/>
          <p:nvPr/>
        </p:nvSpPr>
        <p:spPr>
          <a:xfrm>
            <a:off x="3575575" y="2075460"/>
            <a:ext cx="1992853" cy="992579"/>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14</a:t>
            </a:r>
          </a:p>
        </p:txBody>
      </p:sp>
      <p:sp>
        <p:nvSpPr>
          <p:cNvPr id="8" name="TextBox 7">
            <a:extLst>
              <a:ext uri="{FF2B5EF4-FFF2-40B4-BE49-F238E27FC236}">
                <a16:creationId xmlns:a16="http://schemas.microsoft.com/office/drawing/2014/main" id="{5E264669-017A-4BAE-BE69-3102A9653C71}"/>
              </a:ext>
            </a:extLst>
          </p:cNvPr>
          <p:cNvSpPr txBox="1"/>
          <p:nvPr/>
        </p:nvSpPr>
        <p:spPr>
          <a:xfrm>
            <a:off x="2442963" y="3561618"/>
            <a:ext cx="4258089" cy="392415"/>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Requirements Management</a:t>
            </a:r>
          </a:p>
        </p:txBody>
      </p:sp>
      <p:pic>
        <p:nvPicPr>
          <p:cNvPr id="9" name="Picture 8">
            <a:extLst>
              <a:ext uri="{FF2B5EF4-FFF2-40B4-BE49-F238E27FC236}">
                <a16:creationId xmlns:a16="http://schemas.microsoft.com/office/drawing/2014/main" id="{3B385085-8638-4AE6-BB0F-4475E858ED45}"/>
              </a:ext>
            </a:extLst>
          </p:cNvPr>
          <p:cNvPicPr>
            <a:picLocks noChangeAspect="1"/>
          </p:cNvPicPr>
          <p:nvPr/>
        </p:nvPicPr>
        <p:blipFill>
          <a:blip r:embed="rId3"/>
          <a:stretch>
            <a:fillRect/>
          </a:stretch>
        </p:blipFill>
        <p:spPr>
          <a:xfrm>
            <a:off x="8579761" y="165496"/>
            <a:ext cx="115952" cy="108000"/>
          </a:xfrm>
          <a:prstGeom prst="rect">
            <a:avLst/>
          </a:prstGeom>
        </p:spPr>
      </p:pic>
      <p:sp>
        <p:nvSpPr>
          <p:cNvPr id="2" name="TextBox 1">
            <a:extLst>
              <a:ext uri="{FF2B5EF4-FFF2-40B4-BE49-F238E27FC236}">
                <a16:creationId xmlns:a16="http://schemas.microsoft.com/office/drawing/2014/main" id="{5D4DFD81-2427-726A-BEF8-89BB42CD198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413190977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p:txBody>
          <a:bodyPr/>
          <a:lstStyle/>
          <a:p>
            <a:r>
              <a:rPr lang="en-GB"/>
              <a:t>1/27</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2271776" cy="392415"/>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15/16</a:t>
            </a:r>
          </a:p>
        </p:txBody>
      </p:sp>
      <p:sp>
        <p:nvSpPr>
          <p:cNvPr id="11" name="TextBox 10">
            <a:extLst>
              <a:ext uri="{FF2B5EF4-FFF2-40B4-BE49-F238E27FC236}">
                <a16:creationId xmlns:a16="http://schemas.microsoft.com/office/drawing/2014/main" id="{44E1DABB-25EF-417E-84B5-E38BFE1BDC1E}"/>
              </a:ext>
            </a:extLst>
          </p:cNvPr>
          <p:cNvSpPr txBox="1"/>
          <p:nvPr/>
        </p:nvSpPr>
        <p:spPr>
          <a:xfrm>
            <a:off x="2550781" y="3561618"/>
            <a:ext cx="4042452" cy="1038746"/>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Module 15</a:t>
            </a:r>
            <a:br>
              <a:rPr lang="en-GB" sz="2100">
                <a:solidFill>
                  <a:srgbClr val="2F528F"/>
                </a:solidFill>
                <a:latin typeface="Calibri" panose="020F0502020204030204" pitchFamily="34" charset="0"/>
                <a:cs typeface="Calibri" panose="020F0502020204030204" pitchFamily="34" charset="0"/>
              </a:rPr>
            </a:br>
            <a:br>
              <a:rPr lang="en-GB" sz="2100">
                <a:solidFill>
                  <a:srgbClr val="2F528F"/>
                </a:solidFill>
                <a:latin typeface="Calibri" panose="020F0502020204030204" pitchFamily="34" charset="0"/>
                <a:cs typeface="Calibri" panose="020F0502020204030204" pitchFamily="34" charset="0"/>
              </a:rPr>
            </a:br>
            <a:r>
              <a:rPr lang="en-GB" sz="2100">
                <a:solidFill>
                  <a:srgbClr val="2F528F"/>
                </a:solidFill>
                <a:latin typeface="Calibri" panose="020F0502020204030204" pitchFamily="34" charset="0"/>
                <a:cs typeface="Calibri" panose="020F0502020204030204" pitchFamily="34" charset="0"/>
              </a:rPr>
              <a:t>Supporting the ADM Work</a:t>
            </a:r>
          </a:p>
        </p:txBody>
      </p:sp>
      <p:sp>
        <p:nvSpPr>
          <p:cNvPr id="2" name="TextBox 1">
            <a:extLst>
              <a:ext uri="{FF2B5EF4-FFF2-40B4-BE49-F238E27FC236}">
                <a16:creationId xmlns:a16="http://schemas.microsoft.com/office/drawing/2014/main" id="{62E757D5-DD4F-945E-9963-910E8C1FD545}"/>
              </a:ext>
            </a:extLst>
          </p:cNvPr>
          <p:cNvSpPr txBox="1"/>
          <p:nvPr/>
        </p:nvSpPr>
        <p:spPr>
          <a:xfrm>
            <a:off x="1910922" y="2764500"/>
            <a:ext cx="5322155" cy="392415"/>
          </a:xfrm>
          <a:prstGeom prst="rect">
            <a:avLst/>
          </a:prstGeom>
          <a:noFill/>
        </p:spPr>
        <p:txBody>
          <a:bodyPr wrap="square" rtlCol="0">
            <a:spAutoFit/>
          </a:bodyPr>
          <a:lstStyle/>
          <a:p>
            <a:pPr algn="ctr"/>
            <a:r>
              <a:rPr lang="en-GB" sz="2100">
                <a:solidFill>
                  <a:srgbClr val="66CBE4"/>
                </a:solidFill>
                <a:latin typeface="Calibri" panose="020F0502020204030204" pitchFamily="34" charset="0"/>
              </a:rPr>
              <a:t>TOGAF® Standard, 10th Edition</a:t>
            </a:r>
          </a:p>
        </p:txBody>
      </p:sp>
      <p:sp>
        <p:nvSpPr>
          <p:cNvPr id="5" name="TextBox 4">
            <a:extLst>
              <a:ext uri="{FF2B5EF4-FFF2-40B4-BE49-F238E27FC236}">
                <a16:creationId xmlns:a16="http://schemas.microsoft.com/office/drawing/2014/main" id="{2B496555-FB2F-2A76-E4F5-ADE83154C814}"/>
              </a:ext>
            </a:extLst>
          </p:cNvPr>
          <p:cNvSpPr txBox="1"/>
          <p:nvPr/>
        </p:nvSpPr>
        <p:spPr>
          <a:xfrm>
            <a:off x="478148" y="2283209"/>
            <a:ext cx="8143101" cy="577081"/>
          </a:xfrm>
          <a:prstGeom prst="rect">
            <a:avLst/>
          </a:prstGeom>
          <a:noFill/>
        </p:spPr>
        <p:txBody>
          <a:bodyPr wrap="square">
            <a:spAutoFit/>
          </a:bodyPr>
          <a:lstStyle/>
          <a:p>
            <a:pPr algn="ctr"/>
            <a:r>
              <a:rPr lang="en-GB" sz="3300"/>
              <a:t>TOGAF® EA Training - Practitioner </a:t>
            </a:r>
          </a:p>
        </p:txBody>
      </p:sp>
      <p:sp>
        <p:nvSpPr>
          <p:cNvPr id="7" name="TextBox 6">
            <a:extLst>
              <a:ext uri="{FF2B5EF4-FFF2-40B4-BE49-F238E27FC236}">
                <a16:creationId xmlns:a16="http://schemas.microsoft.com/office/drawing/2014/main" id="{332EDFD2-1A37-8C43-1D47-1369D68477CB}"/>
              </a:ext>
            </a:extLst>
          </p:cNvPr>
          <p:cNvSpPr txBox="1"/>
          <p:nvPr/>
        </p:nvSpPr>
        <p:spPr>
          <a:xfrm>
            <a:off x="1469552" y="4649175"/>
            <a:ext cx="6160294" cy="276999"/>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4" name="TextBox 3">
            <a:extLst>
              <a:ext uri="{FF2B5EF4-FFF2-40B4-BE49-F238E27FC236}">
                <a16:creationId xmlns:a16="http://schemas.microsoft.com/office/drawing/2014/main" id="{767F6E1B-9F16-627F-4E4E-0A160295265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895417004"/>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p:txBody>
          <a:bodyPr>
            <a:normAutofit fontScale="90000"/>
          </a:bodyPr>
          <a:lstStyle/>
          <a:p>
            <a:r>
              <a:rPr lang="en-GB">
                <a:solidFill>
                  <a:srgbClr val="2F528F"/>
                </a:solidFill>
              </a:rPr>
              <a:t>Course Module Index</a:t>
            </a:r>
          </a:p>
        </p:txBody>
      </p:sp>
      <p:sp>
        <p:nvSpPr>
          <p:cNvPr id="3" name="Footer Placeholder 2">
            <a:extLst>
              <a:ext uri="{FF2B5EF4-FFF2-40B4-BE49-F238E27FC236}">
                <a16:creationId xmlns:a16="http://schemas.microsoft.com/office/drawing/2014/main" id="{9ADC1DFA-5E0E-43E7-A780-AC6630246B5E}"/>
              </a:ext>
            </a:extLst>
          </p:cNvPr>
          <p:cNvSpPr>
            <a:spLocks noGrp="1"/>
          </p:cNvSpPr>
          <p:nvPr>
            <p:ph type="ftr" sz="quarter" idx="10"/>
          </p:nvPr>
        </p:nvSpPr>
        <p:spPr/>
        <p:txBody>
          <a:bodyPr/>
          <a:lstStyle/>
          <a:p>
            <a:r>
              <a:rPr lang="en-GB"/>
              <a:t>2/27</a:t>
            </a:r>
          </a:p>
        </p:txBody>
      </p:sp>
      <p:sp>
        <p:nvSpPr>
          <p:cNvPr id="2" name="Flowchart: Off-page Connector 5">
            <a:extLst>
              <a:ext uri="{FF2B5EF4-FFF2-40B4-BE49-F238E27FC236}">
                <a16:creationId xmlns:a16="http://schemas.microsoft.com/office/drawing/2014/main" id="{9A7BD43D-0D0D-5D7F-0B35-2001EF5FCC1A}"/>
              </a:ext>
            </a:extLst>
          </p:cNvPr>
          <p:cNvSpPr/>
          <p:nvPr/>
        </p:nvSpPr>
        <p:spPr>
          <a:xfrm rot="16200000">
            <a:off x="166531" y="1387666"/>
            <a:ext cx="2965268" cy="2201046"/>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7" name="Title 3">
            <a:extLst>
              <a:ext uri="{FF2B5EF4-FFF2-40B4-BE49-F238E27FC236}">
                <a16:creationId xmlns:a16="http://schemas.microsoft.com/office/drawing/2014/main" id="{21CF2DF1-05D6-4E3C-F6E9-3AC4DC1045F7}"/>
              </a:ext>
            </a:extLst>
          </p:cNvPr>
          <p:cNvSpPr txBox="1">
            <a:spLocks/>
          </p:cNvSpPr>
          <p:nvPr/>
        </p:nvSpPr>
        <p:spPr>
          <a:xfrm>
            <a:off x="548641" y="1532966"/>
            <a:ext cx="1971675" cy="191044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rgbClr val="FFFFFF"/>
                </a:solidFill>
                <a:latin typeface="+mj-lt"/>
                <a:ea typeface="+mj-ea"/>
                <a:cs typeface="+mj-cs"/>
              </a:rPr>
              <a:t>Course Module Index</a:t>
            </a:r>
          </a:p>
        </p:txBody>
      </p:sp>
      <p:graphicFrame>
        <p:nvGraphicFramePr>
          <p:cNvPr id="8" name="Table 7">
            <a:extLst>
              <a:ext uri="{FF2B5EF4-FFF2-40B4-BE49-F238E27FC236}">
                <a16:creationId xmlns:a16="http://schemas.microsoft.com/office/drawing/2014/main" id="{7C03F478-D350-9980-BB04-726829C33C07}"/>
              </a:ext>
            </a:extLst>
          </p:cNvPr>
          <p:cNvGraphicFramePr>
            <a:graphicFrameLocks noGrp="1"/>
          </p:cNvGraphicFramePr>
          <p:nvPr/>
        </p:nvGraphicFramePr>
        <p:xfrm>
          <a:off x="3344092" y="646612"/>
          <a:ext cx="5251269" cy="4105000"/>
        </p:xfrm>
        <a:graphic>
          <a:graphicData uri="http://schemas.openxmlformats.org/drawingml/2006/table">
            <a:tbl>
              <a:tblPr firstRow="1" bandRow="1">
                <a:solidFill>
                  <a:schemeClr val="bg1"/>
                </a:solidFill>
                <a:tableStyleId>{7DF18680-E054-41AD-8BC1-D1AEF772440D}</a:tableStyleId>
              </a:tblPr>
              <a:tblGrid>
                <a:gridCol w="484659">
                  <a:extLst>
                    <a:ext uri="{9D8B030D-6E8A-4147-A177-3AD203B41FA5}">
                      <a16:colId xmlns:a16="http://schemas.microsoft.com/office/drawing/2014/main" val="3169063116"/>
                    </a:ext>
                  </a:extLst>
                </a:gridCol>
                <a:gridCol w="4299079">
                  <a:extLst>
                    <a:ext uri="{9D8B030D-6E8A-4147-A177-3AD203B41FA5}">
                      <a16:colId xmlns:a16="http://schemas.microsoft.com/office/drawing/2014/main" val="2094349767"/>
                    </a:ext>
                  </a:extLst>
                </a:gridCol>
                <a:gridCol w="467531">
                  <a:extLst>
                    <a:ext uri="{9D8B030D-6E8A-4147-A177-3AD203B41FA5}">
                      <a16:colId xmlns:a16="http://schemas.microsoft.com/office/drawing/2014/main" val="145428050"/>
                    </a:ext>
                  </a:extLst>
                </a:gridCol>
              </a:tblGrid>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5" name="TextBox 4">
            <a:extLst>
              <a:ext uri="{FF2B5EF4-FFF2-40B4-BE49-F238E27FC236}">
                <a16:creationId xmlns:a16="http://schemas.microsoft.com/office/drawing/2014/main" id="{8F75387A-B4A4-4D7B-2726-5069781B6F0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2827304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f">
            <a:extLst>
              <a:ext uri="{FF2B5EF4-FFF2-40B4-BE49-F238E27FC236}">
                <a16:creationId xmlns:a16="http://schemas.microsoft.com/office/drawing/2014/main" id="{49A29219-587F-4749-9AF1-C7204A753222}"/>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ADM Techniques : Page 46 : §5.2</a:t>
            </a:r>
            <a:endParaRPr lang="en-GB" sz="675">
              <a:solidFill>
                <a:schemeClr val="bg1"/>
              </a:solidFill>
              <a:latin typeface="Calibri" panose="020F0502020204030204" pitchFamily="34" charset="0"/>
            </a:endParaRPr>
          </a:p>
        </p:txBody>
      </p:sp>
      <p:sp>
        <p:nvSpPr>
          <p:cNvPr id="47" name="Title 46">
            <a:extLst>
              <a:ext uri="{FF2B5EF4-FFF2-40B4-BE49-F238E27FC236}">
                <a16:creationId xmlns:a16="http://schemas.microsoft.com/office/drawing/2014/main" id="{E6C4783E-1532-4323-B711-369CDA495F7E}"/>
              </a:ext>
            </a:extLst>
          </p:cNvPr>
          <p:cNvSpPr>
            <a:spLocks noGrp="1"/>
          </p:cNvSpPr>
          <p:nvPr>
            <p:ph type="title"/>
          </p:nvPr>
        </p:nvSpPr>
        <p:spPr/>
        <p:txBody>
          <a:bodyPr>
            <a:normAutofit fontScale="90000"/>
          </a:bodyPr>
          <a:lstStyle/>
          <a:p>
            <a:r>
              <a:rPr lang="en-GB">
                <a:solidFill>
                  <a:srgbClr val="2F528F"/>
                </a:solidFill>
                <a:latin typeface="Calibri" panose="020F0502020204030204" pitchFamily="34" charset="0"/>
              </a:rPr>
              <a:t>Gap Analysis – 02/07</a:t>
            </a:r>
          </a:p>
        </p:txBody>
      </p:sp>
      <p:sp>
        <p:nvSpPr>
          <p:cNvPr id="5" name="Footer Placeholder 4">
            <a:extLst>
              <a:ext uri="{FF2B5EF4-FFF2-40B4-BE49-F238E27FC236}">
                <a16:creationId xmlns:a16="http://schemas.microsoft.com/office/drawing/2014/main" id="{7A50E9B9-74C1-4264-BCD8-A44B87BEC69C}"/>
              </a:ext>
            </a:extLst>
          </p:cNvPr>
          <p:cNvSpPr>
            <a:spLocks noGrp="1"/>
          </p:cNvSpPr>
          <p:nvPr>
            <p:ph type="ftr" sz="quarter" idx="10"/>
          </p:nvPr>
        </p:nvSpPr>
        <p:spPr/>
        <p:txBody>
          <a:bodyPr/>
          <a:lstStyle/>
          <a:p>
            <a:r>
              <a:rPr lang="en-GB"/>
              <a:t>5/33</a:t>
            </a:r>
          </a:p>
        </p:txBody>
      </p:sp>
      <p:sp>
        <p:nvSpPr>
          <p:cNvPr id="15" name="TextBox 5">
            <a:extLst>
              <a:ext uri="{FF2B5EF4-FFF2-40B4-BE49-F238E27FC236}">
                <a16:creationId xmlns:a16="http://schemas.microsoft.com/office/drawing/2014/main" id="{A75E87BB-97E5-6ADD-3527-D82872ACFECC}"/>
              </a:ext>
            </a:extLst>
          </p:cNvPr>
          <p:cNvSpPr txBox="1"/>
          <p:nvPr/>
        </p:nvSpPr>
        <p:spPr>
          <a:xfrm>
            <a:off x="506461" y="665995"/>
            <a:ext cx="4443608" cy="3493264"/>
          </a:xfrm>
          <a:prstGeom prst="rect">
            <a:avLst/>
          </a:prstGeom>
          <a:noFill/>
        </p:spPr>
        <p:txBody>
          <a:bodyPr wrap="square">
            <a:spAutoFit/>
          </a:bodyPr>
          <a:lstStyle/>
          <a:p>
            <a:r>
              <a:rPr lang="en-GB" sz="1500" b="1">
                <a:solidFill>
                  <a:srgbClr val="2F528F"/>
                </a:solidFill>
              </a:rPr>
              <a:t>Suggested Steps</a:t>
            </a:r>
          </a:p>
          <a:p>
            <a:endParaRPr lang="en-GB" sz="1050">
              <a:solidFill>
                <a:srgbClr val="2F528F"/>
              </a:solidFill>
            </a:endParaRPr>
          </a:p>
          <a:p>
            <a:pPr marL="273050" indent="-128588">
              <a:buFont typeface="Courier New" panose="02070309020205020404" pitchFamily="49" charset="0"/>
              <a:buChar char="o"/>
            </a:pPr>
            <a:r>
              <a:rPr lang="en-GB" sz="1050">
                <a:solidFill>
                  <a:srgbClr val="2F528F"/>
                </a:solidFill>
              </a:rPr>
              <a:t>Draw up a matrix with:</a:t>
            </a:r>
          </a:p>
          <a:p>
            <a:pPr marL="471488" lvl="1" indent="-128588">
              <a:buFont typeface="Arial" panose="020B0604020202020204" pitchFamily="34" charset="0"/>
              <a:buChar char="•"/>
            </a:pPr>
            <a:r>
              <a:rPr lang="en-GB" sz="1000">
                <a:solidFill>
                  <a:srgbClr val="2F528F"/>
                </a:solidFill>
              </a:rPr>
              <a:t>All the ABBs of the Baseline Architecture on the vertical axis </a:t>
            </a:r>
          </a:p>
          <a:p>
            <a:pPr marL="471488" lvl="1" indent="-128588">
              <a:buFont typeface="Arial" panose="020B0604020202020204" pitchFamily="34" charset="0"/>
              <a:buChar char="•"/>
            </a:pPr>
            <a:r>
              <a:rPr lang="en-GB" sz="1000">
                <a:solidFill>
                  <a:srgbClr val="2F528F"/>
                </a:solidFill>
              </a:rPr>
              <a:t>All the ABBs of the Target Architecture on the horizontal axis</a:t>
            </a:r>
            <a:endParaRPr lang="en-GB" sz="1050">
              <a:solidFill>
                <a:srgbClr val="2F528F"/>
              </a:solidFill>
            </a:endParaRPr>
          </a:p>
          <a:p>
            <a:pPr marL="273050" indent="-128588">
              <a:buFont typeface="Courier New" panose="02070309020205020404" pitchFamily="49" charset="0"/>
              <a:buChar char="o"/>
            </a:pPr>
            <a:r>
              <a:rPr lang="en-GB" sz="1050">
                <a:solidFill>
                  <a:srgbClr val="2F528F"/>
                </a:solidFill>
              </a:rPr>
              <a:t>Add to the Baseline Architecture axis a final row labelled "New", and to the Target Architecture axis a final column labelled "Eliminated"</a:t>
            </a:r>
          </a:p>
          <a:p>
            <a:pPr marL="273050" indent="-128588">
              <a:buFont typeface="Courier New" panose="02070309020205020404" pitchFamily="49" charset="0"/>
              <a:buChar char="o"/>
            </a:pPr>
            <a:r>
              <a:rPr lang="en-GB" sz="1050">
                <a:solidFill>
                  <a:srgbClr val="2F528F"/>
                </a:solidFill>
              </a:rPr>
              <a:t>Where an ABB is available in both the Baseline and Target Architectures, record this with "Included" at the intersection</a:t>
            </a:r>
          </a:p>
          <a:p>
            <a:pPr marL="273050" indent="-128588">
              <a:buFont typeface="Courier New" panose="02070309020205020404" pitchFamily="49" charset="0"/>
              <a:buChar char="o"/>
            </a:pPr>
            <a:r>
              <a:rPr lang="en-GB" sz="1050">
                <a:solidFill>
                  <a:srgbClr val="2F528F"/>
                </a:solidFill>
              </a:rPr>
              <a:t>Where an ABB from the Baseline Architecture is missing in the Target Architecture, each must be reviewed:</a:t>
            </a:r>
          </a:p>
          <a:p>
            <a:pPr marL="471488" lvl="1" indent="-128588">
              <a:buFont typeface="Arial" panose="020B0604020202020204" pitchFamily="34" charset="0"/>
              <a:buChar char="•"/>
            </a:pPr>
            <a:r>
              <a:rPr lang="en-GB" sz="1000">
                <a:solidFill>
                  <a:srgbClr val="2F528F"/>
                </a:solidFill>
              </a:rPr>
              <a:t>If it was correctly eliminated, mark it as such in the appropriate "Eliminated" cell. </a:t>
            </a:r>
          </a:p>
          <a:p>
            <a:pPr marL="471488" lvl="1" indent="-128588">
              <a:buFont typeface="Arial" panose="020B0604020202020204" pitchFamily="34" charset="0"/>
              <a:buChar char="•"/>
            </a:pPr>
            <a:r>
              <a:rPr lang="en-GB" sz="1000">
                <a:solidFill>
                  <a:srgbClr val="2F528F"/>
                </a:solidFill>
              </a:rPr>
              <a:t>If it was not, an accidental omission in the Target Architecture has been uncovered that must be addressed by reinstating the ABB in the next iteration of the architecture design — mark it as such in the appropriate "Eliminated" cell.</a:t>
            </a:r>
          </a:p>
          <a:p>
            <a:pPr marL="273050" indent="-128588">
              <a:buFont typeface="Courier New" panose="02070309020205020404" pitchFamily="49" charset="0"/>
              <a:buChar char="o"/>
            </a:pPr>
            <a:r>
              <a:rPr lang="en-GB" sz="1050">
                <a:solidFill>
                  <a:srgbClr val="2F528F"/>
                </a:solidFill>
              </a:rPr>
              <a:t>Where an ABB from the Target Architecture cannot be found in the Baseline Architecture, mark it at the intersection with the "New" row as a gap that needs to filled, either by developing or procuring the building block.</a:t>
            </a:r>
          </a:p>
        </p:txBody>
      </p:sp>
      <p:pic>
        <p:nvPicPr>
          <p:cNvPr id="16" name="Picture 1">
            <a:extLst>
              <a:ext uri="{FF2B5EF4-FFF2-40B4-BE49-F238E27FC236}">
                <a16:creationId xmlns:a16="http://schemas.microsoft.com/office/drawing/2014/main" id="{22575060-479D-CFC4-37AB-6EF6073DA205}"/>
              </a:ext>
            </a:extLst>
          </p:cNvPr>
          <p:cNvPicPr>
            <a:picLocks noChangeAspect="1"/>
          </p:cNvPicPr>
          <p:nvPr/>
        </p:nvPicPr>
        <p:blipFill>
          <a:blip r:embed="rId3"/>
          <a:stretch>
            <a:fillRect/>
          </a:stretch>
        </p:blipFill>
        <p:spPr>
          <a:xfrm>
            <a:off x="5020917" y="1592610"/>
            <a:ext cx="3876049" cy="2259781"/>
          </a:xfrm>
          <a:prstGeom prst="rect">
            <a:avLst/>
          </a:prstGeom>
        </p:spPr>
      </p:pic>
      <p:sp>
        <p:nvSpPr>
          <p:cNvPr id="17" name="Arrow: Curved Down 2">
            <a:extLst>
              <a:ext uri="{FF2B5EF4-FFF2-40B4-BE49-F238E27FC236}">
                <a16:creationId xmlns:a16="http://schemas.microsoft.com/office/drawing/2014/main" id="{278F818A-3665-ED15-49AF-B31AF530F024}"/>
              </a:ext>
            </a:extLst>
          </p:cNvPr>
          <p:cNvSpPr/>
          <p:nvPr/>
        </p:nvSpPr>
        <p:spPr>
          <a:xfrm rot="333122">
            <a:off x="4157000" y="1281959"/>
            <a:ext cx="1333135" cy="215006"/>
          </a:xfrm>
          <a:prstGeom prst="curvedDownArrow">
            <a:avLst/>
          </a:prstGeom>
          <a:solidFill>
            <a:srgbClr val="E6F9FE"/>
          </a:solidFill>
          <a:ln>
            <a:solidFill>
              <a:srgbClr val="A8A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8" name="Arrow: Curved Down 40">
            <a:extLst>
              <a:ext uri="{FF2B5EF4-FFF2-40B4-BE49-F238E27FC236}">
                <a16:creationId xmlns:a16="http://schemas.microsoft.com/office/drawing/2014/main" id="{A933374E-5B12-2F50-E50F-C627FEF81F72}"/>
              </a:ext>
            </a:extLst>
          </p:cNvPr>
          <p:cNvSpPr/>
          <p:nvPr/>
        </p:nvSpPr>
        <p:spPr>
          <a:xfrm rot="21403623">
            <a:off x="3759620" y="1031129"/>
            <a:ext cx="4746025" cy="575880"/>
          </a:xfrm>
          <a:prstGeom prst="curvedDownArrow">
            <a:avLst/>
          </a:prstGeom>
          <a:solidFill>
            <a:srgbClr val="E6F9FE">
              <a:alpha val="40000"/>
            </a:srgbClr>
          </a:solidFill>
          <a:ln>
            <a:solidFill>
              <a:srgbClr val="A8A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9" name="Arrow: Curved Down 41">
            <a:extLst>
              <a:ext uri="{FF2B5EF4-FFF2-40B4-BE49-F238E27FC236}">
                <a16:creationId xmlns:a16="http://schemas.microsoft.com/office/drawing/2014/main" id="{355EE54C-0F3A-0AA5-7F81-010434211B71}"/>
              </a:ext>
            </a:extLst>
          </p:cNvPr>
          <p:cNvSpPr/>
          <p:nvPr/>
        </p:nvSpPr>
        <p:spPr>
          <a:xfrm rot="3958215" flipV="1">
            <a:off x="3345001" y="2546688"/>
            <a:ext cx="2165539" cy="351703"/>
          </a:xfrm>
          <a:prstGeom prst="curvedDownArrow">
            <a:avLst>
              <a:gd name="adj1" fmla="val 25000"/>
              <a:gd name="adj2" fmla="val 39742"/>
              <a:gd name="adj3" fmla="val 25000"/>
            </a:avLst>
          </a:prstGeom>
          <a:solidFill>
            <a:srgbClr val="E6F9FE">
              <a:alpha val="50000"/>
            </a:srgbClr>
          </a:solidFill>
          <a:ln>
            <a:solidFill>
              <a:srgbClr val="A8A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20" name="TextBox 44">
            <a:extLst>
              <a:ext uri="{FF2B5EF4-FFF2-40B4-BE49-F238E27FC236}">
                <a16:creationId xmlns:a16="http://schemas.microsoft.com/office/drawing/2014/main" id="{378A250E-EE54-1FDA-4C58-C79360E56FEF}"/>
              </a:ext>
            </a:extLst>
          </p:cNvPr>
          <p:cNvSpPr txBox="1"/>
          <p:nvPr/>
        </p:nvSpPr>
        <p:spPr>
          <a:xfrm>
            <a:off x="1629478" y="4189275"/>
            <a:ext cx="6782877" cy="461665"/>
          </a:xfrm>
          <a:prstGeom prst="rect">
            <a:avLst/>
          </a:prstGeom>
          <a:noFill/>
        </p:spPr>
        <p:txBody>
          <a:bodyPr wrap="square">
            <a:spAutoFit/>
          </a:bodyPr>
          <a:lstStyle/>
          <a:p>
            <a:r>
              <a:rPr lang="en-GB" sz="1200">
                <a:solidFill>
                  <a:srgbClr val="2F528F"/>
                </a:solidFill>
              </a:rPr>
              <a:t>Anything under "Eliminated" or "New" is a Gap, which should either be explained as correctly eliminated,</a:t>
            </a:r>
          </a:p>
          <a:p>
            <a:r>
              <a:rPr lang="en-GB" sz="1200">
                <a:solidFill>
                  <a:srgbClr val="2F528F"/>
                </a:solidFill>
              </a:rPr>
              <a:t>marked as to be addressed by reinstating or developing/procuring the building block.</a:t>
            </a:r>
          </a:p>
        </p:txBody>
      </p:sp>
      <p:sp>
        <p:nvSpPr>
          <p:cNvPr id="21" name="TextBox 47">
            <a:extLst>
              <a:ext uri="{FF2B5EF4-FFF2-40B4-BE49-F238E27FC236}">
                <a16:creationId xmlns:a16="http://schemas.microsoft.com/office/drawing/2014/main" id="{5B0186CB-CB68-BE1F-DBEF-8FDBDB485536}"/>
              </a:ext>
            </a:extLst>
          </p:cNvPr>
          <p:cNvSpPr txBox="1"/>
          <p:nvPr/>
        </p:nvSpPr>
        <p:spPr>
          <a:xfrm>
            <a:off x="6052114" y="655836"/>
            <a:ext cx="1285929" cy="300082"/>
          </a:xfrm>
          <a:prstGeom prst="rect">
            <a:avLst/>
          </a:prstGeom>
          <a:noFill/>
        </p:spPr>
        <p:txBody>
          <a:bodyPr wrap="none" rtlCol="0">
            <a:spAutoFit/>
          </a:bodyPr>
          <a:lstStyle/>
          <a:p>
            <a:pPr algn="l"/>
            <a:r>
              <a:rPr lang="en-GB" sz="1350">
                <a:solidFill>
                  <a:srgbClr val="2F528F"/>
                </a:solidFill>
              </a:rPr>
              <a:t>The GAP Matrix</a:t>
            </a:r>
          </a:p>
        </p:txBody>
      </p:sp>
      <p:sp>
        <p:nvSpPr>
          <p:cNvPr id="22" name="Rectangle: Rounded Corners 9">
            <a:extLst>
              <a:ext uri="{FF2B5EF4-FFF2-40B4-BE49-F238E27FC236}">
                <a16:creationId xmlns:a16="http://schemas.microsoft.com/office/drawing/2014/main" id="{9A4B3A1B-B1EB-26E3-20D2-3529F3895B08}"/>
              </a:ext>
            </a:extLst>
          </p:cNvPr>
          <p:cNvSpPr/>
          <p:nvPr/>
        </p:nvSpPr>
        <p:spPr>
          <a:xfrm>
            <a:off x="5038725" y="2416270"/>
            <a:ext cx="740287" cy="324000"/>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800" b="1">
                <a:solidFill>
                  <a:srgbClr val="375485"/>
                </a:solidFill>
                <a:latin typeface="Calibri" panose="020F0502020204030204" pitchFamily="34" charset="0"/>
                <a:cs typeface="Calibri" panose="020F0502020204030204" pitchFamily="34" charset="0"/>
              </a:rPr>
              <a:t>Video Conferencing</a:t>
            </a:r>
          </a:p>
        </p:txBody>
      </p:sp>
      <p:sp>
        <p:nvSpPr>
          <p:cNvPr id="2" name="TextBox 1">
            <a:extLst>
              <a:ext uri="{FF2B5EF4-FFF2-40B4-BE49-F238E27FC236}">
                <a16:creationId xmlns:a16="http://schemas.microsoft.com/office/drawing/2014/main" id="{346342CA-B80F-4015-2631-3BE5E2859F9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16</a:t>
            </a:r>
          </a:p>
        </p:txBody>
      </p:sp>
      <p:sp>
        <p:nvSpPr>
          <p:cNvPr id="3" name="TextBox 2">
            <a:extLst>
              <a:ext uri="{FF2B5EF4-FFF2-40B4-BE49-F238E27FC236}">
                <a16:creationId xmlns:a16="http://schemas.microsoft.com/office/drawing/2014/main" id="{412C4C5D-3B4F-F67B-B093-23D7CCF0BBE5}"/>
              </a:ext>
            </a:extLst>
          </p:cNvPr>
          <p:cNvSpPr txBox="1"/>
          <p:nvPr/>
        </p:nvSpPr>
        <p:spPr>
          <a:xfrm>
            <a:off x="1460500" y="5416550"/>
            <a:ext cx="2759089" cy="261610"/>
          </a:xfrm>
          <a:prstGeom prst="rect">
            <a:avLst/>
          </a:prstGeom>
          <a:noFill/>
        </p:spPr>
        <p:txBody>
          <a:bodyPr wrap="none" rtlCol="0">
            <a:spAutoFit/>
          </a:bodyPr>
          <a:lstStyle/>
          <a:p>
            <a:pPr algn="l"/>
            <a:r>
              <a:rPr lang="en-GB" sz="1100" i="1">
                <a:solidFill>
                  <a:srgbClr val="FF0000"/>
                </a:solidFill>
              </a:rPr>
              <a:t>Moved to Context section where it should be</a:t>
            </a:r>
          </a:p>
        </p:txBody>
      </p:sp>
    </p:spTree>
    <p:extLst>
      <p:ext uri="{BB962C8B-B14F-4D97-AF65-F5344CB8AC3E}">
        <p14:creationId xmlns:p14="http://schemas.microsoft.com/office/powerpoint/2010/main" val="180218506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B69B73-6B01-4257-97C8-5DF420DE8CC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Open Group TOGAF Library – 01/06</a:t>
            </a:r>
          </a:p>
        </p:txBody>
      </p:sp>
      <p:sp>
        <p:nvSpPr>
          <p:cNvPr id="2" name="Footer Placeholder 1">
            <a:extLst>
              <a:ext uri="{FF2B5EF4-FFF2-40B4-BE49-F238E27FC236}">
                <a16:creationId xmlns:a16="http://schemas.microsoft.com/office/drawing/2014/main" id="{2964B88D-B6BD-4ADB-BBAA-BEC5A149F64F}"/>
              </a:ext>
            </a:extLst>
          </p:cNvPr>
          <p:cNvSpPr>
            <a:spLocks noGrp="1"/>
          </p:cNvSpPr>
          <p:nvPr>
            <p:ph type="ftr" sz="quarter" idx="10"/>
          </p:nvPr>
        </p:nvSpPr>
        <p:spPr>
          <a:xfrm>
            <a:off x="6993807" y="4855409"/>
            <a:ext cx="688471" cy="273844"/>
          </a:xfrm>
        </p:spPr>
        <p:txBody>
          <a:bodyPr/>
          <a:lstStyle/>
          <a:p>
            <a:r>
              <a:rPr lang="en-GB"/>
              <a:t>14/43</a:t>
            </a:r>
          </a:p>
        </p:txBody>
      </p:sp>
      <p:sp>
        <p:nvSpPr>
          <p:cNvPr id="4" name="Ref">
            <a:extLst>
              <a:ext uri="{FF2B5EF4-FFF2-40B4-BE49-F238E27FC236}">
                <a16:creationId xmlns:a16="http://schemas.microsoft.com/office/drawing/2014/main" id="{9D70F985-B3F2-40D7-AD9D-26DAB17FF14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Introduction and Core Concepts : Page 9 : §2</a:t>
            </a:r>
          </a:p>
        </p:txBody>
      </p:sp>
      <p:pic>
        <p:nvPicPr>
          <p:cNvPr id="8" name="Picture 7">
            <a:extLst>
              <a:ext uri="{FF2B5EF4-FFF2-40B4-BE49-F238E27FC236}">
                <a16:creationId xmlns:a16="http://schemas.microsoft.com/office/drawing/2014/main" id="{3218308D-684D-4287-B4BF-5853A3DBFF8B}"/>
              </a:ext>
            </a:extLst>
          </p:cNvPr>
          <p:cNvPicPr>
            <a:picLocks noChangeAspect="1"/>
          </p:cNvPicPr>
          <p:nvPr/>
        </p:nvPicPr>
        <p:blipFill>
          <a:blip r:embed="rId3"/>
          <a:stretch>
            <a:fillRect/>
          </a:stretch>
        </p:blipFill>
        <p:spPr>
          <a:xfrm>
            <a:off x="2292487" y="1481035"/>
            <a:ext cx="4211240" cy="2760221"/>
          </a:xfrm>
          <a:prstGeom prst="rect">
            <a:avLst/>
          </a:prstGeom>
        </p:spPr>
      </p:pic>
      <p:sp>
        <p:nvSpPr>
          <p:cNvPr id="9" name="TextBox 8">
            <a:extLst>
              <a:ext uri="{FF2B5EF4-FFF2-40B4-BE49-F238E27FC236}">
                <a16:creationId xmlns:a16="http://schemas.microsoft.com/office/drawing/2014/main" id="{6BC3F278-268C-4665-B97F-D9781CBAB73A}"/>
              </a:ext>
            </a:extLst>
          </p:cNvPr>
          <p:cNvSpPr txBox="1"/>
          <p:nvPr/>
        </p:nvSpPr>
        <p:spPr>
          <a:xfrm>
            <a:off x="508516" y="680021"/>
            <a:ext cx="8292108" cy="738664"/>
          </a:xfrm>
          <a:prstGeom prst="rect">
            <a:avLst/>
          </a:prstGeom>
          <a:noFill/>
        </p:spPr>
        <p:txBody>
          <a:bodyPr wrap="square">
            <a:spAutoFit/>
          </a:bodyPr>
          <a:lstStyle/>
          <a:p>
            <a:r>
              <a:rPr lang="en-GB" sz="1500" b="1">
                <a:solidFill>
                  <a:srgbClr val="2F528F"/>
                </a:solidFill>
                <a:latin typeface="Calibri" panose="020F0502020204030204" pitchFamily="34" charset="0"/>
              </a:rPr>
              <a:t>Structure of the TOGAF Documentation Set</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TOGAF documentation set consists of a portfolio of documents as illustrated.</a:t>
            </a:r>
          </a:p>
        </p:txBody>
      </p:sp>
      <p:sp>
        <p:nvSpPr>
          <p:cNvPr id="10" name="TextBox 9">
            <a:extLst>
              <a:ext uri="{FF2B5EF4-FFF2-40B4-BE49-F238E27FC236}">
                <a16:creationId xmlns:a16="http://schemas.microsoft.com/office/drawing/2014/main" id="{E3AF1881-0046-41AD-A6F0-626C3A66C1C7}"/>
              </a:ext>
            </a:extLst>
          </p:cNvPr>
          <p:cNvSpPr txBox="1"/>
          <p:nvPr/>
        </p:nvSpPr>
        <p:spPr>
          <a:xfrm>
            <a:off x="510969" y="4298082"/>
            <a:ext cx="6789666" cy="507831"/>
          </a:xfrm>
          <a:prstGeom prst="rect">
            <a:avLst/>
          </a:prstGeom>
          <a:noFill/>
        </p:spPr>
        <p:txBody>
          <a:bodyPr wrap="square">
            <a:spAutoFit/>
          </a:bodyPr>
          <a:lstStyle/>
          <a:p>
            <a:pPr>
              <a:tabLst>
                <a:tab pos="358775" algn="l"/>
              </a:tabLst>
            </a:pPr>
            <a:r>
              <a:rPr lang="en-GB" sz="1350">
                <a:solidFill>
                  <a:srgbClr val="2F528F"/>
                </a:solidFill>
                <a:latin typeface="Calibri" panose="020F0502020204030204" pitchFamily="34" charset="0"/>
              </a:rPr>
              <a:t>The TOGAF Library is a portfolio of additional guidance material, which supports the practical application of the TOGAF approach.</a:t>
            </a:r>
          </a:p>
        </p:txBody>
      </p:sp>
      <p:sp>
        <p:nvSpPr>
          <p:cNvPr id="6" name="LSBox">
            <a:extLst>
              <a:ext uri="{FF2B5EF4-FFF2-40B4-BE49-F238E27FC236}">
                <a16:creationId xmlns:a16="http://schemas.microsoft.com/office/drawing/2014/main" id="{BECE00DB-DDDB-FD7D-F8E9-0C07AE1850C0}"/>
              </a:ext>
            </a:extLst>
          </p:cNvPr>
          <p:cNvSpPr txBox="1"/>
          <p:nvPr/>
        </p:nvSpPr>
        <p:spPr>
          <a:xfrm>
            <a:off x="6654779" y="14248"/>
            <a:ext cx="973343"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Q-11.1,p31</a:t>
            </a:r>
          </a:p>
          <a:p>
            <a:pPr>
              <a:tabLst>
                <a:tab pos="1008460" algn="l"/>
              </a:tabLst>
            </a:pPr>
            <a:r>
              <a:rPr lang="en-GB" sz="1350">
                <a:latin typeface="Calibri" panose="020F0502020204030204" pitchFamily="34" charset="0"/>
                <a:cs typeface="Calibri" panose="020F0502020204030204" pitchFamily="34" charset="0"/>
              </a:rPr>
              <a:t>A-1.18,p24</a:t>
            </a:r>
          </a:p>
        </p:txBody>
      </p:sp>
      <p:sp>
        <p:nvSpPr>
          <p:cNvPr id="3" name="TextBox 2">
            <a:extLst>
              <a:ext uri="{FF2B5EF4-FFF2-40B4-BE49-F238E27FC236}">
                <a16:creationId xmlns:a16="http://schemas.microsoft.com/office/drawing/2014/main" id="{B739E191-F853-6112-BAF2-0A98BA713FF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11129432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B69B73-6B01-4257-97C8-5DF420DE8CC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Open Group TOGAF Library – 02/06</a:t>
            </a:r>
          </a:p>
        </p:txBody>
      </p:sp>
      <p:sp>
        <p:nvSpPr>
          <p:cNvPr id="2" name="Footer Placeholder 1">
            <a:extLst>
              <a:ext uri="{FF2B5EF4-FFF2-40B4-BE49-F238E27FC236}">
                <a16:creationId xmlns:a16="http://schemas.microsoft.com/office/drawing/2014/main" id="{2964B88D-B6BD-4ADB-BBAA-BEC5A149F64F}"/>
              </a:ext>
            </a:extLst>
          </p:cNvPr>
          <p:cNvSpPr>
            <a:spLocks noGrp="1"/>
          </p:cNvSpPr>
          <p:nvPr>
            <p:ph type="ftr" sz="quarter" idx="10"/>
          </p:nvPr>
        </p:nvSpPr>
        <p:spPr>
          <a:xfrm>
            <a:off x="6993807" y="4855409"/>
            <a:ext cx="688471" cy="273844"/>
          </a:xfrm>
        </p:spPr>
        <p:txBody>
          <a:bodyPr/>
          <a:lstStyle/>
          <a:p>
            <a:r>
              <a:rPr lang="en-GB"/>
              <a:t>15/43</a:t>
            </a:r>
          </a:p>
        </p:txBody>
      </p:sp>
      <p:sp>
        <p:nvSpPr>
          <p:cNvPr id="4" name="Ref">
            <a:extLst>
              <a:ext uri="{FF2B5EF4-FFF2-40B4-BE49-F238E27FC236}">
                <a16:creationId xmlns:a16="http://schemas.microsoft.com/office/drawing/2014/main" id="{9D70F985-B3F2-40D7-AD9D-26DAB17FF14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Introduction and Core Concepts : Page 9 : §2</a:t>
            </a:r>
          </a:p>
        </p:txBody>
      </p:sp>
      <p:sp>
        <p:nvSpPr>
          <p:cNvPr id="9" name="TextBox 8">
            <a:extLst>
              <a:ext uri="{FF2B5EF4-FFF2-40B4-BE49-F238E27FC236}">
                <a16:creationId xmlns:a16="http://schemas.microsoft.com/office/drawing/2014/main" id="{6BC3F278-268C-4665-B97F-D9781CBAB73A}"/>
              </a:ext>
            </a:extLst>
          </p:cNvPr>
          <p:cNvSpPr txBox="1"/>
          <p:nvPr/>
        </p:nvSpPr>
        <p:spPr>
          <a:xfrm>
            <a:off x="513338" y="670139"/>
            <a:ext cx="8513564" cy="738664"/>
          </a:xfrm>
          <a:prstGeom prst="rect">
            <a:avLst/>
          </a:prstGeom>
          <a:noFill/>
        </p:spPr>
        <p:txBody>
          <a:bodyPr wrap="square">
            <a:spAutoFit/>
          </a:bodyPr>
          <a:lstStyle/>
          <a:p>
            <a:r>
              <a:rPr lang="en-GB" sz="1500" b="1">
                <a:solidFill>
                  <a:srgbClr val="2F528F"/>
                </a:solidFill>
                <a:latin typeface="Calibri" panose="020F0502020204030204" pitchFamily="34" charset="0"/>
              </a:rPr>
              <a:t>Structure of the TOGAF Documentation Set</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TOGAF Library is presented as a series of free-standing, but closely linked documents. </a:t>
            </a:r>
          </a:p>
        </p:txBody>
      </p:sp>
      <p:pic>
        <p:nvPicPr>
          <p:cNvPr id="6" name="Picture 5">
            <a:extLst>
              <a:ext uri="{FF2B5EF4-FFF2-40B4-BE49-F238E27FC236}">
                <a16:creationId xmlns:a16="http://schemas.microsoft.com/office/drawing/2014/main" id="{1F732676-F6FF-48B7-8FDB-E092CF1D25E7}"/>
              </a:ext>
            </a:extLst>
          </p:cNvPr>
          <p:cNvPicPr>
            <a:picLocks noChangeAspect="1"/>
          </p:cNvPicPr>
          <p:nvPr/>
        </p:nvPicPr>
        <p:blipFill>
          <a:blip r:embed="rId3"/>
          <a:stretch>
            <a:fillRect/>
          </a:stretch>
        </p:blipFill>
        <p:spPr>
          <a:xfrm>
            <a:off x="2689958" y="1508760"/>
            <a:ext cx="3764084" cy="2761418"/>
          </a:xfrm>
          <a:prstGeom prst="rect">
            <a:avLst/>
          </a:prstGeom>
        </p:spPr>
      </p:pic>
      <p:sp>
        <p:nvSpPr>
          <p:cNvPr id="10" name="TextBox 9">
            <a:extLst>
              <a:ext uri="{FF2B5EF4-FFF2-40B4-BE49-F238E27FC236}">
                <a16:creationId xmlns:a16="http://schemas.microsoft.com/office/drawing/2014/main" id="{D2120EBF-93EF-4FA6-AD67-7C84EBC6C4A8}"/>
              </a:ext>
            </a:extLst>
          </p:cNvPr>
          <p:cNvSpPr txBox="1"/>
          <p:nvPr/>
        </p:nvSpPr>
        <p:spPr>
          <a:xfrm>
            <a:off x="518589" y="4307398"/>
            <a:ext cx="6789666" cy="484748"/>
          </a:xfrm>
          <a:prstGeom prst="rect">
            <a:avLst/>
          </a:prstGeom>
          <a:noFill/>
        </p:spPr>
        <p:txBody>
          <a:bodyPr wrap="square">
            <a:spAutoFit/>
          </a:bodyPr>
          <a:lstStyle/>
          <a:p>
            <a:r>
              <a:rPr lang="en-GB" sz="1350">
                <a:solidFill>
                  <a:srgbClr val="2F528F"/>
                </a:solidFill>
                <a:latin typeface="Calibri" panose="020F0502020204030204" pitchFamily="34" charset="0"/>
              </a:rPr>
              <a:t>The structure of the TOGAF Standard reflects the structure and content of an Architecture Capability within an enterprise.</a:t>
            </a:r>
          </a:p>
        </p:txBody>
      </p:sp>
      <p:sp>
        <p:nvSpPr>
          <p:cNvPr id="3" name="TextBox 2">
            <a:extLst>
              <a:ext uri="{FF2B5EF4-FFF2-40B4-BE49-F238E27FC236}">
                <a16:creationId xmlns:a16="http://schemas.microsoft.com/office/drawing/2014/main" id="{10828D8F-6819-4EFF-3140-B043A447C23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127621990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B69B73-6B01-4257-97C8-5DF420DE8CC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Open Group TOGAF Library – 03/06</a:t>
            </a:r>
          </a:p>
        </p:txBody>
      </p:sp>
      <p:sp>
        <p:nvSpPr>
          <p:cNvPr id="2" name="Footer Placeholder 1">
            <a:extLst>
              <a:ext uri="{FF2B5EF4-FFF2-40B4-BE49-F238E27FC236}">
                <a16:creationId xmlns:a16="http://schemas.microsoft.com/office/drawing/2014/main" id="{2964B88D-B6BD-4ADB-BBAA-BEC5A149F64F}"/>
              </a:ext>
            </a:extLst>
          </p:cNvPr>
          <p:cNvSpPr>
            <a:spLocks noGrp="1"/>
          </p:cNvSpPr>
          <p:nvPr>
            <p:ph type="ftr" sz="quarter" idx="10"/>
          </p:nvPr>
        </p:nvSpPr>
        <p:spPr>
          <a:xfrm>
            <a:off x="6993807" y="4855409"/>
            <a:ext cx="688471" cy="273844"/>
          </a:xfrm>
        </p:spPr>
        <p:txBody>
          <a:bodyPr/>
          <a:lstStyle/>
          <a:p>
            <a:r>
              <a:rPr lang="en-GB"/>
              <a:t>16/43</a:t>
            </a:r>
          </a:p>
        </p:txBody>
      </p:sp>
      <p:sp>
        <p:nvSpPr>
          <p:cNvPr id="4" name="Ref">
            <a:extLst>
              <a:ext uri="{FF2B5EF4-FFF2-40B4-BE49-F238E27FC236}">
                <a16:creationId xmlns:a16="http://schemas.microsoft.com/office/drawing/2014/main" id="{9D70F985-B3F2-40D7-AD9D-26DAB17FF14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Introduction and Core Concepts : Page 9 : §2</a:t>
            </a:r>
          </a:p>
        </p:txBody>
      </p:sp>
      <p:sp>
        <p:nvSpPr>
          <p:cNvPr id="9" name="TextBox 8">
            <a:extLst>
              <a:ext uri="{FF2B5EF4-FFF2-40B4-BE49-F238E27FC236}">
                <a16:creationId xmlns:a16="http://schemas.microsoft.com/office/drawing/2014/main" id="{6BC3F278-268C-4665-B97F-D9781CBAB73A}"/>
              </a:ext>
            </a:extLst>
          </p:cNvPr>
          <p:cNvSpPr txBox="1"/>
          <p:nvPr/>
        </p:nvSpPr>
        <p:spPr>
          <a:xfrm>
            <a:off x="513818" y="673689"/>
            <a:ext cx="8513564" cy="715580"/>
          </a:xfrm>
          <a:prstGeom prst="rect">
            <a:avLst/>
          </a:prstGeom>
          <a:noFill/>
        </p:spPr>
        <p:txBody>
          <a:bodyPr wrap="square">
            <a:spAutoFit/>
          </a:bodyPr>
          <a:lstStyle/>
          <a:p>
            <a:r>
              <a:rPr lang="en-GB" sz="1500" b="1">
                <a:solidFill>
                  <a:srgbClr val="2F528F"/>
                </a:solidFill>
                <a:latin typeface="Calibri" panose="020F0502020204030204" pitchFamily="34" charset="0"/>
              </a:rPr>
              <a:t>Structure of the TOGAF Documentation Set</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TOGAF Library is presented as a series of free-standing, but closely linked documents. </a:t>
            </a:r>
          </a:p>
        </p:txBody>
      </p:sp>
      <p:pic>
        <p:nvPicPr>
          <p:cNvPr id="3" name="Picture 2">
            <a:extLst>
              <a:ext uri="{FF2B5EF4-FFF2-40B4-BE49-F238E27FC236}">
                <a16:creationId xmlns:a16="http://schemas.microsoft.com/office/drawing/2014/main" id="{490D6DDB-B83C-461F-8A8C-3CB5D9864C63}"/>
              </a:ext>
            </a:extLst>
          </p:cNvPr>
          <p:cNvPicPr>
            <a:picLocks noChangeAspect="1"/>
          </p:cNvPicPr>
          <p:nvPr/>
        </p:nvPicPr>
        <p:blipFill>
          <a:blip r:embed="rId3"/>
          <a:stretch>
            <a:fillRect/>
          </a:stretch>
        </p:blipFill>
        <p:spPr>
          <a:xfrm>
            <a:off x="349630" y="1831368"/>
            <a:ext cx="3395002" cy="1869438"/>
          </a:xfrm>
          <a:prstGeom prst="rect">
            <a:avLst/>
          </a:prstGeom>
        </p:spPr>
      </p:pic>
      <p:pic>
        <p:nvPicPr>
          <p:cNvPr id="8" name="Picture 7">
            <a:extLst>
              <a:ext uri="{FF2B5EF4-FFF2-40B4-BE49-F238E27FC236}">
                <a16:creationId xmlns:a16="http://schemas.microsoft.com/office/drawing/2014/main" id="{86E38000-B3D6-4F37-858B-2172F96F0A94}"/>
              </a:ext>
            </a:extLst>
          </p:cNvPr>
          <p:cNvPicPr>
            <a:picLocks noChangeAspect="1"/>
          </p:cNvPicPr>
          <p:nvPr/>
        </p:nvPicPr>
        <p:blipFill>
          <a:blip r:embed="rId4"/>
          <a:stretch>
            <a:fillRect/>
          </a:stretch>
        </p:blipFill>
        <p:spPr>
          <a:xfrm>
            <a:off x="4199040" y="1874011"/>
            <a:ext cx="4550880" cy="1784152"/>
          </a:xfrm>
          <a:prstGeom prst="rect">
            <a:avLst/>
          </a:prstGeom>
        </p:spPr>
      </p:pic>
      <p:sp>
        <p:nvSpPr>
          <p:cNvPr id="6" name="TextBox 5">
            <a:extLst>
              <a:ext uri="{FF2B5EF4-FFF2-40B4-BE49-F238E27FC236}">
                <a16:creationId xmlns:a16="http://schemas.microsoft.com/office/drawing/2014/main" id="{3815AB0E-953F-AE31-6243-ED2AB6C445F3}"/>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4278203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B69B73-6B01-4257-97C8-5DF420DE8CC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Open Group TOGAF Library – 04/06</a:t>
            </a:r>
          </a:p>
        </p:txBody>
      </p:sp>
      <p:sp>
        <p:nvSpPr>
          <p:cNvPr id="2" name="Footer Placeholder 1">
            <a:extLst>
              <a:ext uri="{FF2B5EF4-FFF2-40B4-BE49-F238E27FC236}">
                <a16:creationId xmlns:a16="http://schemas.microsoft.com/office/drawing/2014/main" id="{2964B88D-B6BD-4ADB-BBAA-BEC5A149F64F}"/>
              </a:ext>
            </a:extLst>
          </p:cNvPr>
          <p:cNvSpPr>
            <a:spLocks noGrp="1"/>
          </p:cNvSpPr>
          <p:nvPr>
            <p:ph type="ftr" sz="quarter" idx="10"/>
          </p:nvPr>
        </p:nvSpPr>
        <p:spPr>
          <a:xfrm>
            <a:off x="6993807" y="4855409"/>
            <a:ext cx="688471" cy="273844"/>
          </a:xfrm>
        </p:spPr>
        <p:txBody>
          <a:bodyPr/>
          <a:lstStyle/>
          <a:p>
            <a:r>
              <a:rPr lang="en-GB"/>
              <a:t>17/43</a:t>
            </a:r>
          </a:p>
        </p:txBody>
      </p:sp>
      <p:sp>
        <p:nvSpPr>
          <p:cNvPr id="4" name="Ref">
            <a:extLst>
              <a:ext uri="{FF2B5EF4-FFF2-40B4-BE49-F238E27FC236}">
                <a16:creationId xmlns:a16="http://schemas.microsoft.com/office/drawing/2014/main" id="{9D70F985-B3F2-40D7-AD9D-26DAB17FF14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Introduction and Core Concepts : Page 9 : §2</a:t>
            </a:r>
          </a:p>
        </p:txBody>
      </p:sp>
      <p:pic>
        <p:nvPicPr>
          <p:cNvPr id="7" name="Picture 6">
            <a:extLst>
              <a:ext uri="{FF2B5EF4-FFF2-40B4-BE49-F238E27FC236}">
                <a16:creationId xmlns:a16="http://schemas.microsoft.com/office/drawing/2014/main" id="{873C5667-A5B0-4A91-92BC-9DA582EE2D90}"/>
              </a:ext>
            </a:extLst>
          </p:cNvPr>
          <p:cNvPicPr>
            <a:picLocks noChangeAspect="1"/>
          </p:cNvPicPr>
          <p:nvPr/>
        </p:nvPicPr>
        <p:blipFill rotWithShape="1">
          <a:blip r:embed="rId3"/>
          <a:srcRect t="14247" r="49308"/>
          <a:stretch/>
        </p:blipFill>
        <p:spPr>
          <a:xfrm>
            <a:off x="4751505" y="831935"/>
            <a:ext cx="3123022" cy="2761610"/>
          </a:xfrm>
          <a:prstGeom prst="rect">
            <a:avLst/>
          </a:prstGeom>
        </p:spPr>
      </p:pic>
      <p:sp>
        <p:nvSpPr>
          <p:cNvPr id="12" name="TextBox 11">
            <a:extLst>
              <a:ext uri="{FF2B5EF4-FFF2-40B4-BE49-F238E27FC236}">
                <a16:creationId xmlns:a16="http://schemas.microsoft.com/office/drawing/2014/main" id="{4D25F99F-AB5F-4EC0-AB51-D0121CCED906}"/>
              </a:ext>
            </a:extLst>
          </p:cNvPr>
          <p:cNvSpPr txBox="1"/>
          <p:nvPr/>
        </p:nvSpPr>
        <p:spPr>
          <a:xfrm>
            <a:off x="512326" y="670783"/>
            <a:ext cx="3847892" cy="2331407"/>
          </a:xfrm>
          <a:prstGeom prst="rect">
            <a:avLst/>
          </a:prstGeom>
          <a:noFill/>
        </p:spPr>
        <p:txBody>
          <a:bodyPr wrap="square">
            <a:spAutoFit/>
          </a:bodyPr>
          <a:lstStyle/>
          <a:p>
            <a:r>
              <a:rPr lang="en-GB" sz="1500" b="1">
                <a:solidFill>
                  <a:srgbClr val="2F528F"/>
                </a:solidFill>
                <a:latin typeface="Calibri" panose="020F0502020204030204" pitchFamily="34" charset="0"/>
              </a:rPr>
              <a:t>The TOGAF Standard </a:t>
            </a:r>
          </a:p>
          <a:p>
            <a:pPr marL="214313" indent="-214313">
              <a:buFont typeface="Courier New" panose="02070309020205020404" pitchFamily="49" charset="0"/>
              <a:buChar char="o"/>
            </a:pPr>
            <a:endParaRPr lang="en-GB">
              <a:solidFill>
                <a:srgbClr val="2F528F"/>
              </a:solidFill>
              <a:latin typeface="Calibri" panose="020F0502020204030204" pitchFamily="34" charset="0"/>
            </a:endParaRPr>
          </a:p>
          <a:p>
            <a:pPr marL="214313" indent="-214313">
              <a:buFont typeface="Courier New" panose="02070309020205020404" pitchFamily="49" charset="0"/>
              <a:buChar char="o"/>
            </a:pPr>
            <a:r>
              <a:rPr lang="en-GB" sz="1350">
                <a:solidFill>
                  <a:srgbClr val="2F528F"/>
                </a:solidFill>
                <a:latin typeface="Calibri" panose="020F0502020204030204" pitchFamily="34" charset="0"/>
              </a:rPr>
              <a:t>Introduction and Core Concepts </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Architecture Development Method</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ADM Techniques</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Applying the ADM</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Architecture Content</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Enterprise Architecture Capability and Governance</a:t>
            </a:r>
            <a:br>
              <a:rPr lang="en-GB">
                <a:solidFill>
                  <a:srgbClr val="2F528F"/>
                </a:solidFill>
                <a:latin typeface="Calibri" panose="020F0502020204030204" pitchFamily="34" charset="0"/>
              </a:rPr>
            </a:br>
            <a:endParaRPr lang="en-GB">
              <a:solidFill>
                <a:srgbClr val="2F528F"/>
              </a:solidFill>
              <a:latin typeface="Calibri" panose="020F0502020204030204" pitchFamily="34" charset="0"/>
            </a:endParaRPr>
          </a:p>
        </p:txBody>
      </p:sp>
      <p:sp>
        <p:nvSpPr>
          <p:cNvPr id="14" name="Arrow: Curved Right 13">
            <a:extLst>
              <a:ext uri="{FF2B5EF4-FFF2-40B4-BE49-F238E27FC236}">
                <a16:creationId xmlns:a16="http://schemas.microsoft.com/office/drawing/2014/main" id="{95CC2164-5808-4E7F-A136-800DCD72497E}"/>
              </a:ext>
            </a:extLst>
          </p:cNvPr>
          <p:cNvSpPr/>
          <p:nvPr/>
        </p:nvSpPr>
        <p:spPr>
          <a:xfrm rot="1120671">
            <a:off x="3797153" y="1500811"/>
            <a:ext cx="617911" cy="3500406"/>
          </a:xfrm>
          <a:prstGeom prst="curvedRightArrow">
            <a:avLst>
              <a:gd name="adj1" fmla="val 37009"/>
              <a:gd name="adj2" fmla="val 56200"/>
              <a:gd name="adj3" fmla="val 53149"/>
            </a:avLst>
          </a:prstGeom>
          <a:solidFill>
            <a:srgbClr val="009959">
              <a:alpha val="50000"/>
            </a:srgbClr>
          </a:solidFill>
          <a:ln>
            <a:solidFill>
              <a:srgbClr val="007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3" name="TextBox 2">
            <a:extLst>
              <a:ext uri="{FF2B5EF4-FFF2-40B4-BE49-F238E27FC236}">
                <a16:creationId xmlns:a16="http://schemas.microsoft.com/office/drawing/2014/main" id="{EF35994C-38D2-B379-ED23-50CC15D5E2C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00721358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B69B73-6B01-4257-97C8-5DF420DE8CC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Open Group TOGAF Library – 05/06</a:t>
            </a:r>
          </a:p>
        </p:txBody>
      </p:sp>
      <p:sp>
        <p:nvSpPr>
          <p:cNvPr id="2" name="Footer Placeholder 1">
            <a:extLst>
              <a:ext uri="{FF2B5EF4-FFF2-40B4-BE49-F238E27FC236}">
                <a16:creationId xmlns:a16="http://schemas.microsoft.com/office/drawing/2014/main" id="{2964B88D-B6BD-4ADB-BBAA-BEC5A149F64F}"/>
              </a:ext>
            </a:extLst>
          </p:cNvPr>
          <p:cNvSpPr>
            <a:spLocks noGrp="1"/>
          </p:cNvSpPr>
          <p:nvPr>
            <p:ph type="ftr" sz="quarter" idx="10"/>
          </p:nvPr>
        </p:nvSpPr>
        <p:spPr>
          <a:xfrm>
            <a:off x="6993807" y="4855409"/>
            <a:ext cx="688471" cy="273844"/>
          </a:xfrm>
        </p:spPr>
        <p:txBody>
          <a:bodyPr/>
          <a:lstStyle/>
          <a:p>
            <a:r>
              <a:rPr lang="en-GB"/>
              <a:t>18/43</a:t>
            </a:r>
          </a:p>
        </p:txBody>
      </p:sp>
      <p:sp>
        <p:nvSpPr>
          <p:cNvPr id="4" name="Ref">
            <a:extLst>
              <a:ext uri="{FF2B5EF4-FFF2-40B4-BE49-F238E27FC236}">
                <a16:creationId xmlns:a16="http://schemas.microsoft.com/office/drawing/2014/main" id="{9D70F985-B3F2-40D7-AD9D-26DAB17FF14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Introduction and Core Concepts : Page 9 : §2</a:t>
            </a:r>
          </a:p>
        </p:txBody>
      </p:sp>
      <p:sp>
        <p:nvSpPr>
          <p:cNvPr id="12" name="TextBox 11">
            <a:extLst>
              <a:ext uri="{FF2B5EF4-FFF2-40B4-BE49-F238E27FC236}">
                <a16:creationId xmlns:a16="http://schemas.microsoft.com/office/drawing/2014/main" id="{4D25F99F-AB5F-4EC0-AB51-D0121CCED906}"/>
              </a:ext>
            </a:extLst>
          </p:cNvPr>
          <p:cNvSpPr txBox="1"/>
          <p:nvPr/>
        </p:nvSpPr>
        <p:spPr>
          <a:xfrm>
            <a:off x="503239" y="663575"/>
            <a:ext cx="4068762" cy="2146742"/>
          </a:xfrm>
          <a:prstGeom prst="rect">
            <a:avLst/>
          </a:prstGeom>
          <a:noFill/>
        </p:spPr>
        <p:txBody>
          <a:bodyPr wrap="square">
            <a:spAutoFit/>
          </a:bodyPr>
          <a:lstStyle/>
          <a:p>
            <a:r>
              <a:rPr lang="en-GB" sz="1500" b="1">
                <a:solidFill>
                  <a:srgbClr val="2F528F"/>
                </a:solidFill>
                <a:latin typeface="Calibri" panose="020F0502020204030204" pitchFamily="34" charset="0"/>
              </a:rPr>
              <a:t>The TOGAF Standard</a:t>
            </a:r>
          </a:p>
          <a:p>
            <a:endParaRPr lang="en-GB" sz="2400">
              <a:solidFill>
                <a:srgbClr val="2F528F"/>
              </a:solidFill>
              <a:latin typeface="Calibri" panose="020F0502020204030204" pitchFamily="34" charset="0"/>
            </a:endParaRPr>
          </a:p>
          <a:p>
            <a:pPr marL="214313" indent="-214313">
              <a:buFont typeface="Courier New" panose="02070309020205020404" pitchFamily="49" charset="0"/>
              <a:buChar char="o"/>
            </a:pPr>
            <a:r>
              <a:rPr lang="en-GB" sz="1350">
                <a:solidFill>
                  <a:srgbClr val="2F528F"/>
                </a:solidFill>
                <a:latin typeface="Calibri" panose="020F0502020204030204" pitchFamily="34" charset="0"/>
              </a:rPr>
              <a:t>This content will evolve more rapidly than the core content to cover new needs as they emerge from market/industry trends.</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 Activities are running continuously in The Open Group Architecture Forum to deliver this content.</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The complete set of TOGAF Series Guides can be found at:</a:t>
            </a:r>
          </a:p>
        </p:txBody>
      </p:sp>
      <p:pic>
        <p:nvPicPr>
          <p:cNvPr id="6" name="Picture 5">
            <a:extLst>
              <a:ext uri="{FF2B5EF4-FFF2-40B4-BE49-F238E27FC236}">
                <a16:creationId xmlns:a16="http://schemas.microsoft.com/office/drawing/2014/main" id="{3FD5E1DE-6356-48B9-9F9A-8D5854D11356}"/>
              </a:ext>
            </a:extLst>
          </p:cNvPr>
          <p:cNvPicPr>
            <a:picLocks noChangeAspect="1"/>
          </p:cNvPicPr>
          <p:nvPr/>
        </p:nvPicPr>
        <p:blipFill rotWithShape="1">
          <a:blip r:embed="rId3"/>
          <a:srcRect l="49060" t="16008"/>
          <a:stretch/>
        </p:blipFill>
        <p:spPr>
          <a:xfrm>
            <a:off x="5303065" y="998783"/>
            <a:ext cx="3033215" cy="2614326"/>
          </a:xfrm>
          <a:prstGeom prst="rect">
            <a:avLst/>
          </a:prstGeom>
        </p:spPr>
      </p:pic>
      <p:sp>
        <p:nvSpPr>
          <p:cNvPr id="10" name="TextBox 9">
            <a:extLst>
              <a:ext uri="{FF2B5EF4-FFF2-40B4-BE49-F238E27FC236}">
                <a16:creationId xmlns:a16="http://schemas.microsoft.com/office/drawing/2014/main" id="{34522EE9-3C89-4B74-9DE0-98729679F48B}"/>
              </a:ext>
            </a:extLst>
          </p:cNvPr>
          <p:cNvSpPr txBox="1"/>
          <p:nvPr/>
        </p:nvSpPr>
        <p:spPr>
          <a:xfrm>
            <a:off x="731520" y="2671817"/>
            <a:ext cx="5973114" cy="276999"/>
          </a:xfrm>
          <a:prstGeom prst="rect">
            <a:avLst/>
          </a:prstGeom>
          <a:noFill/>
        </p:spPr>
        <p:txBody>
          <a:bodyPr wrap="square">
            <a:spAutoFit/>
          </a:bodyPr>
          <a:lstStyle/>
          <a:p>
            <a:r>
              <a:rPr lang="en-GB" sz="1350">
                <a:solidFill>
                  <a:srgbClr val="2F528F"/>
                </a:solidFill>
                <a:latin typeface="Calibri" panose="020F0502020204030204" pitchFamily="34" charset="0"/>
              </a:rPr>
              <a:t>www.opengroup.org/library/guides/togaf/togaf-series-guides</a:t>
            </a:r>
          </a:p>
        </p:txBody>
      </p:sp>
      <p:sp>
        <p:nvSpPr>
          <p:cNvPr id="3" name="TextBox 2">
            <a:extLst>
              <a:ext uri="{FF2B5EF4-FFF2-40B4-BE49-F238E27FC236}">
                <a16:creationId xmlns:a16="http://schemas.microsoft.com/office/drawing/2014/main" id="{E3F3168E-A845-93EC-5825-049B0F05DC1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365248912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B69B73-6B01-4257-97C8-5DF420DE8CC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Open Group TOGAF Library – 06/06</a:t>
            </a:r>
          </a:p>
        </p:txBody>
      </p:sp>
      <p:sp>
        <p:nvSpPr>
          <p:cNvPr id="2" name="Footer Placeholder 1">
            <a:extLst>
              <a:ext uri="{FF2B5EF4-FFF2-40B4-BE49-F238E27FC236}">
                <a16:creationId xmlns:a16="http://schemas.microsoft.com/office/drawing/2014/main" id="{2964B88D-B6BD-4ADB-BBAA-BEC5A149F64F}"/>
              </a:ext>
            </a:extLst>
          </p:cNvPr>
          <p:cNvSpPr>
            <a:spLocks noGrp="1"/>
          </p:cNvSpPr>
          <p:nvPr>
            <p:ph type="ftr" sz="quarter" idx="10"/>
          </p:nvPr>
        </p:nvSpPr>
        <p:spPr>
          <a:xfrm>
            <a:off x="6993807" y="4855409"/>
            <a:ext cx="688471" cy="273844"/>
          </a:xfrm>
        </p:spPr>
        <p:txBody>
          <a:bodyPr/>
          <a:lstStyle/>
          <a:p>
            <a:r>
              <a:rPr lang="en-GB"/>
              <a:t>19/43</a:t>
            </a:r>
          </a:p>
        </p:txBody>
      </p:sp>
      <p:sp>
        <p:nvSpPr>
          <p:cNvPr id="4" name="Ref">
            <a:extLst>
              <a:ext uri="{FF2B5EF4-FFF2-40B4-BE49-F238E27FC236}">
                <a16:creationId xmlns:a16="http://schemas.microsoft.com/office/drawing/2014/main" id="{9D70F985-B3F2-40D7-AD9D-26DAB17FF14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Introduction and Core Concepts : Page 9 : §2</a:t>
            </a:r>
          </a:p>
        </p:txBody>
      </p:sp>
      <p:sp>
        <p:nvSpPr>
          <p:cNvPr id="9" name="TextBox 8">
            <a:extLst>
              <a:ext uri="{FF2B5EF4-FFF2-40B4-BE49-F238E27FC236}">
                <a16:creationId xmlns:a16="http://schemas.microsoft.com/office/drawing/2014/main" id="{F3D9C873-7313-4E45-94DC-267EC491FCF7}"/>
              </a:ext>
            </a:extLst>
          </p:cNvPr>
          <p:cNvSpPr txBox="1"/>
          <p:nvPr/>
        </p:nvSpPr>
        <p:spPr>
          <a:xfrm>
            <a:off x="503238" y="668186"/>
            <a:ext cx="8248011" cy="1962076"/>
          </a:xfrm>
          <a:prstGeom prst="rect">
            <a:avLst/>
          </a:prstGeom>
          <a:noFill/>
        </p:spPr>
        <p:txBody>
          <a:bodyPr wrap="square">
            <a:spAutoFit/>
          </a:bodyPr>
          <a:lstStyle/>
          <a:p>
            <a:r>
              <a:rPr lang="en-GB" sz="1350" b="1">
                <a:solidFill>
                  <a:srgbClr val="2F528F"/>
                </a:solidFill>
                <a:latin typeface="Calibri" panose="020F0502020204030204" pitchFamily="34" charset="0"/>
              </a:rPr>
              <a:t>The TOGAF Library</a:t>
            </a:r>
          </a:p>
          <a:p>
            <a:endParaRPr lang="en-GB" sz="1350">
              <a:solidFill>
                <a:srgbClr val="2F528F"/>
              </a:solidFill>
              <a:latin typeface="Calibri" panose="020F0502020204030204" pitchFamily="34" charset="0"/>
            </a:endParaRPr>
          </a:p>
          <a:p>
            <a:pPr marL="449263" indent="-214313">
              <a:buFont typeface="Courier New" panose="02070309020205020404" pitchFamily="49" charset="0"/>
              <a:buChar char="o"/>
            </a:pPr>
            <a:r>
              <a:rPr lang="en-GB" sz="1350">
                <a:solidFill>
                  <a:srgbClr val="2F528F"/>
                </a:solidFill>
                <a:latin typeface="Calibri" panose="020F0502020204030204" pitchFamily="34" charset="0"/>
              </a:rPr>
              <a:t>A broad portfolio of guidance material</a:t>
            </a:r>
          </a:p>
          <a:p>
            <a:pPr marL="449263" indent="-214313">
              <a:buFont typeface="Courier New" panose="02070309020205020404" pitchFamily="49" charset="0"/>
              <a:buChar char="o"/>
            </a:pPr>
            <a:r>
              <a:rPr lang="en-GB" sz="1350">
                <a:solidFill>
                  <a:srgbClr val="2F528F"/>
                </a:solidFill>
                <a:latin typeface="Calibri" panose="020F0502020204030204" pitchFamily="34" charset="0"/>
              </a:rPr>
              <a:t>Supports the practical application of the TOGAF approach </a:t>
            </a:r>
          </a:p>
          <a:p>
            <a:pPr marL="449263" indent="-214313">
              <a:buFont typeface="Courier New" panose="02070309020205020404" pitchFamily="49" charset="0"/>
              <a:buChar char="o"/>
            </a:pPr>
            <a:r>
              <a:rPr lang="en-GB" sz="1350">
                <a:solidFill>
                  <a:srgbClr val="2F528F"/>
                </a:solidFill>
                <a:latin typeface="Calibri" panose="020F0502020204030204" pitchFamily="34" charset="0"/>
              </a:rPr>
              <a:t>Contains guidelines, templates, patterns, etc.</a:t>
            </a:r>
          </a:p>
          <a:p>
            <a:pPr marL="449263" indent="-214313">
              <a:buFont typeface="Courier New" panose="02070309020205020404" pitchFamily="49" charset="0"/>
              <a:buChar char="o"/>
            </a:pPr>
            <a:r>
              <a:rPr lang="en-GB" sz="1350">
                <a:solidFill>
                  <a:srgbClr val="2F528F"/>
                </a:solidFill>
                <a:latin typeface="Calibri" panose="020F0502020204030204" pitchFamily="34" charset="0"/>
              </a:rPr>
              <a:t>Accelerates the creation of new architectures for the enterprise </a:t>
            </a:r>
          </a:p>
          <a:p>
            <a:pPr marL="449263" indent="-214313">
              <a:buFont typeface="Courier New" panose="02070309020205020404" pitchFamily="49" charset="0"/>
              <a:buChar char="o"/>
            </a:pPr>
            <a:r>
              <a:rPr lang="en-GB" sz="1350">
                <a:solidFill>
                  <a:srgbClr val="2F528F"/>
                </a:solidFill>
                <a:latin typeface="Calibri" panose="020F0502020204030204" pitchFamily="34" charset="0"/>
              </a:rPr>
              <a:t>Supports the Reference Library</a:t>
            </a:r>
          </a:p>
          <a:p>
            <a:pPr marL="449263" indent="-214313">
              <a:buFont typeface="Courier New" panose="02070309020205020404" pitchFamily="49" charset="0"/>
              <a:buChar char="o"/>
            </a:pPr>
            <a:r>
              <a:rPr lang="en-GB" sz="1350">
                <a:solidFill>
                  <a:srgbClr val="2F528F"/>
                </a:solidFill>
                <a:latin typeface="Calibri" panose="020F0502020204030204" pitchFamily="34" charset="0"/>
              </a:rPr>
              <a:t>A publicly accessible resource located at </a:t>
            </a:r>
            <a:r>
              <a:rPr lang="en-GB" sz="1350">
                <a:solidFill>
                  <a:srgbClr val="2F528F"/>
                </a:solidFill>
                <a:latin typeface="Calibri" panose="020F0502020204030204" pitchFamily="34" charset="0"/>
                <a:hlinkClick r:id="rId3">
                  <a:extLst>
                    <a:ext uri="{A12FA001-AC4F-418D-AE19-62706E023703}">
                      <ahyp:hlinkClr xmlns:ahyp="http://schemas.microsoft.com/office/drawing/2018/hyperlinkcolor" val="tx"/>
                    </a:ext>
                  </a:extLst>
                </a:hlinkClick>
              </a:rPr>
              <a:t>www.opengroup.org/togaf-library</a:t>
            </a:r>
            <a:endParaRPr lang="en-GB" sz="1350">
              <a:solidFill>
                <a:srgbClr val="2F528F"/>
              </a:solidFill>
              <a:latin typeface="Calibri" panose="020F0502020204030204" pitchFamily="34" charset="0"/>
            </a:endParaRPr>
          </a:p>
          <a:p>
            <a:pPr marL="449263" indent="-214313">
              <a:buFont typeface="Courier New" panose="02070309020205020404" pitchFamily="49" charset="0"/>
              <a:buChar char="o"/>
            </a:pPr>
            <a:r>
              <a:rPr lang="en-GB" sz="1350">
                <a:solidFill>
                  <a:srgbClr val="2F528F"/>
                </a:solidFill>
                <a:latin typeface="Calibri" panose="020F0502020204030204" pitchFamily="34" charset="0"/>
              </a:rPr>
              <a:t>Follows a categorization model based on capabilities and features that can be delivered into the market</a:t>
            </a:r>
          </a:p>
        </p:txBody>
      </p:sp>
      <p:pic>
        <p:nvPicPr>
          <p:cNvPr id="8" name="Picture 7">
            <a:extLst>
              <a:ext uri="{FF2B5EF4-FFF2-40B4-BE49-F238E27FC236}">
                <a16:creationId xmlns:a16="http://schemas.microsoft.com/office/drawing/2014/main" id="{373AB7F6-10C3-4B72-A248-C73814C7E2F5}"/>
              </a:ext>
            </a:extLst>
          </p:cNvPr>
          <p:cNvPicPr>
            <a:picLocks noChangeAspect="1"/>
          </p:cNvPicPr>
          <p:nvPr/>
        </p:nvPicPr>
        <p:blipFill>
          <a:blip r:embed="rId4"/>
          <a:stretch>
            <a:fillRect/>
          </a:stretch>
        </p:blipFill>
        <p:spPr>
          <a:xfrm>
            <a:off x="1729390" y="3074052"/>
            <a:ext cx="5214842" cy="1539027"/>
          </a:xfrm>
          <a:prstGeom prst="rect">
            <a:avLst/>
          </a:prstGeom>
        </p:spPr>
      </p:pic>
      <p:sp>
        <p:nvSpPr>
          <p:cNvPr id="3" name="TextBox 2">
            <a:extLst>
              <a:ext uri="{FF2B5EF4-FFF2-40B4-BE49-F238E27FC236}">
                <a16:creationId xmlns:a16="http://schemas.microsoft.com/office/drawing/2014/main" id="{5CB47677-1686-95C8-1713-FEA18E2E728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37090523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A20372-F5C3-4B07-A015-A0AB142DD5F6}"/>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Compliance Assessments – 01/03</a:t>
            </a:r>
          </a:p>
        </p:txBody>
      </p:sp>
      <p:sp>
        <p:nvSpPr>
          <p:cNvPr id="2" name="Footer Placeholder 1">
            <a:extLst>
              <a:ext uri="{FF2B5EF4-FFF2-40B4-BE49-F238E27FC236}">
                <a16:creationId xmlns:a16="http://schemas.microsoft.com/office/drawing/2014/main" id="{7F134EE3-B049-450A-BE3A-079646417497}"/>
              </a:ext>
            </a:extLst>
          </p:cNvPr>
          <p:cNvSpPr>
            <a:spLocks noGrp="1"/>
          </p:cNvSpPr>
          <p:nvPr>
            <p:ph type="ftr" sz="quarter" idx="10"/>
          </p:nvPr>
        </p:nvSpPr>
        <p:spPr>
          <a:xfrm>
            <a:off x="6993807" y="4855409"/>
            <a:ext cx="688471" cy="273844"/>
          </a:xfrm>
        </p:spPr>
        <p:txBody>
          <a:bodyPr/>
          <a:lstStyle/>
          <a:p>
            <a:r>
              <a:rPr lang="en-GB"/>
              <a:t>24/43</a:t>
            </a:r>
          </a:p>
        </p:txBody>
      </p:sp>
      <p:sp>
        <p:nvSpPr>
          <p:cNvPr id="4" name="Ref">
            <a:extLst>
              <a:ext uri="{FF2B5EF4-FFF2-40B4-BE49-F238E27FC236}">
                <a16:creationId xmlns:a16="http://schemas.microsoft.com/office/drawing/2014/main" id="{DA381F7D-6403-4ED2-B229-40E2A3313EDF}"/>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Enterprise Architecture Capability and Governance : Page 33 : §6.3.1</a:t>
            </a:r>
          </a:p>
        </p:txBody>
      </p:sp>
      <p:sp>
        <p:nvSpPr>
          <p:cNvPr id="6" name="TextBox 5">
            <a:extLst>
              <a:ext uri="{FF2B5EF4-FFF2-40B4-BE49-F238E27FC236}">
                <a16:creationId xmlns:a16="http://schemas.microsoft.com/office/drawing/2014/main" id="{4693B2E0-D206-44C4-AABB-950D459A5EEB}"/>
              </a:ext>
            </a:extLst>
          </p:cNvPr>
          <p:cNvSpPr txBox="1"/>
          <p:nvPr/>
        </p:nvSpPr>
        <p:spPr>
          <a:xfrm>
            <a:off x="521457" y="669265"/>
            <a:ext cx="8421615" cy="3799758"/>
          </a:xfrm>
          <a:prstGeom prst="rect">
            <a:avLst/>
          </a:prstGeom>
          <a:noFill/>
        </p:spPr>
        <p:txBody>
          <a:bodyPr wrap="square">
            <a:spAutoFit/>
          </a:bodyPr>
          <a:lstStyle/>
          <a:p>
            <a:r>
              <a:rPr lang="en-GB" sz="1500" b="1">
                <a:solidFill>
                  <a:srgbClr val="2F528F"/>
                </a:solidFill>
                <a:latin typeface="Calibri" panose="020F0502020204030204" pitchFamily="34" charset="0"/>
              </a:rPr>
              <a:t>Architecture Compliance Review</a:t>
            </a:r>
          </a:p>
          <a:p>
            <a:endParaRPr lang="en-GB" sz="900">
              <a:solidFill>
                <a:srgbClr val="2F528F"/>
              </a:solidFill>
              <a:latin typeface="Calibri" panose="020F0502020204030204" pitchFamily="34" charset="0"/>
            </a:endParaRPr>
          </a:p>
          <a:p>
            <a:r>
              <a:rPr lang="en-GB" sz="1350">
                <a:solidFill>
                  <a:srgbClr val="2F528F"/>
                </a:solidFill>
                <a:latin typeface="Calibri" panose="020F0502020204030204" pitchFamily="34" charset="0"/>
              </a:rPr>
              <a:t>A scrutiny of the compliance of a specific project against established architectural criteria, spirit, and business objectives.</a:t>
            </a:r>
          </a:p>
          <a:p>
            <a:r>
              <a:rPr lang="en-GB" sz="1350">
                <a:solidFill>
                  <a:srgbClr val="2F528F"/>
                </a:solidFill>
                <a:latin typeface="Calibri" panose="020F0502020204030204" pitchFamily="34" charset="0"/>
              </a:rPr>
              <a:t> </a:t>
            </a:r>
          </a:p>
          <a:p>
            <a:r>
              <a:rPr lang="en-GB" sz="1350">
                <a:solidFill>
                  <a:srgbClr val="2F528F"/>
                </a:solidFill>
                <a:latin typeface="Calibri" panose="020F0502020204030204" pitchFamily="34" charset="0"/>
              </a:rPr>
              <a:t>A formal process is the core of a Compliance Strategy and includes:</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Catch errors in the project architecture early</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Application of best practices</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Overview of the compliance of an architecture</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Establish where the standards require modification</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Identify services that are currently application-specific but might be provided as part of the enterprise infrastructure</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Document strategies for collaboration, resource sharing, and other synergies </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Leverage advances in technology</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Communicate the status of business/technical readiness of the project to management </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Identify key criteria for procurement activities</a:t>
            </a:r>
          </a:p>
          <a:p>
            <a:pPr marL="358775" indent="-128588">
              <a:spcBef>
                <a:spcPts val="225"/>
              </a:spcBef>
              <a:buFont typeface="Courier New" panose="02070309020205020404" pitchFamily="49" charset="0"/>
              <a:buChar char="o"/>
            </a:pPr>
            <a:r>
              <a:rPr lang="en-GB" sz="1350">
                <a:solidFill>
                  <a:srgbClr val="2F528F"/>
                </a:solidFill>
                <a:latin typeface="Calibri" panose="020F0502020204030204" pitchFamily="34" charset="0"/>
              </a:rPr>
              <a:t> Identify and communicate significant architectural gaps to product/service providers</a:t>
            </a:r>
          </a:p>
        </p:txBody>
      </p:sp>
      <p:sp>
        <p:nvSpPr>
          <p:cNvPr id="3" name="TextBox 2">
            <a:extLst>
              <a:ext uri="{FF2B5EF4-FFF2-40B4-BE49-F238E27FC236}">
                <a16:creationId xmlns:a16="http://schemas.microsoft.com/office/drawing/2014/main" id="{01684E68-55EA-06C9-0C0F-E7062F15FB9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346721801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A20372-F5C3-4B07-A015-A0AB142DD5F6}"/>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Compliance Assessments – 02/03</a:t>
            </a:r>
          </a:p>
        </p:txBody>
      </p:sp>
      <p:sp>
        <p:nvSpPr>
          <p:cNvPr id="2" name="Footer Placeholder 1">
            <a:extLst>
              <a:ext uri="{FF2B5EF4-FFF2-40B4-BE49-F238E27FC236}">
                <a16:creationId xmlns:a16="http://schemas.microsoft.com/office/drawing/2014/main" id="{7F134EE3-B049-450A-BE3A-079646417497}"/>
              </a:ext>
            </a:extLst>
          </p:cNvPr>
          <p:cNvSpPr>
            <a:spLocks noGrp="1"/>
          </p:cNvSpPr>
          <p:nvPr>
            <p:ph type="ftr" sz="quarter" idx="10"/>
          </p:nvPr>
        </p:nvSpPr>
        <p:spPr>
          <a:xfrm>
            <a:off x="6993807" y="4855409"/>
            <a:ext cx="688471" cy="273844"/>
          </a:xfrm>
        </p:spPr>
        <p:txBody>
          <a:bodyPr/>
          <a:lstStyle/>
          <a:p>
            <a:r>
              <a:rPr lang="en-GB"/>
              <a:t>25/43</a:t>
            </a:r>
          </a:p>
        </p:txBody>
      </p:sp>
      <p:sp>
        <p:nvSpPr>
          <p:cNvPr id="4" name="Ref">
            <a:extLst>
              <a:ext uri="{FF2B5EF4-FFF2-40B4-BE49-F238E27FC236}">
                <a16:creationId xmlns:a16="http://schemas.microsoft.com/office/drawing/2014/main" id="{DA381F7D-6403-4ED2-B229-40E2A3313EDF}"/>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Enterprise Architecture Capability and Governance : Page 33 : §6.3.1</a:t>
            </a:r>
          </a:p>
        </p:txBody>
      </p:sp>
      <p:sp>
        <p:nvSpPr>
          <p:cNvPr id="6" name="TextBox 5">
            <a:extLst>
              <a:ext uri="{FF2B5EF4-FFF2-40B4-BE49-F238E27FC236}">
                <a16:creationId xmlns:a16="http://schemas.microsoft.com/office/drawing/2014/main" id="{4693B2E0-D206-44C4-AABB-950D459A5EEB}"/>
              </a:ext>
            </a:extLst>
          </p:cNvPr>
          <p:cNvSpPr txBox="1"/>
          <p:nvPr/>
        </p:nvSpPr>
        <p:spPr>
          <a:xfrm>
            <a:off x="509500" y="671195"/>
            <a:ext cx="8253500" cy="2178802"/>
          </a:xfrm>
          <a:prstGeom prst="rect">
            <a:avLst/>
          </a:prstGeom>
          <a:noFill/>
        </p:spPr>
        <p:txBody>
          <a:bodyPr wrap="square">
            <a:spAutoFit/>
          </a:bodyPr>
          <a:lstStyle/>
          <a:p>
            <a:r>
              <a:rPr lang="en-GB" sz="1500" b="1">
                <a:solidFill>
                  <a:srgbClr val="2F528F"/>
                </a:solidFill>
                <a:latin typeface="Calibri" panose="020F0502020204030204" pitchFamily="34" charset="0"/>
              </a:rPr>
              <a:t>Also</a:t>
            </a:r>
            <a:r>
              <a:rPr lang="en-GB" sz="1425" b="1">
                <a:solidFill>
                  <a:srgbClr val="2F528F"/>
                </a:solidFill>
                <a:latin typeface="Calibri" panose="020F0502020204030204" pitchFamily="34" charset="0"/>
              </a:rPr>
              <a:t> </a:t>
            </a:r>
            <a:br>
              <a:rPr lang="en-GB" sz="1425">
                <a:solidFill>
                  <a:srgbClr val="2F528F"/>
                </a:solidFill>
                <a:latin typeface="Calibri" panose="020F0502020204030204" pitchFamily="34" charset="0"/>
              </a:rPr>
            </a:br>
            <a:r>
              <a:rPr lang="en-GB" sz="1350">
                <a:solidFill>
                  <a:srgbClr val="2F528F"/>
                </a:solidFill>
                <a:latin typeface="Calibri" panose="020F0502020204030204" pitchFamily="34" charset="0"/>
              </a:rPr>
              <a:t>… more politically-oriented motivations for conducting Architecture Compliance reviews:</a:t>
            </a:r>
          </a:p>
          <a:p>
            <a:pPr marL="358775" indent="-198438">
              <a:spcBef>
                <a:spcPts val="450"/>
              </a:spcBef>
              <a:buFont typeface="Courier New" panose="02070309020205020404" pitchFamily="49" charset="0"/>
              <a:buChar char="o"/>
            </a:pPr>
            <a:r>
              <a:rPr lang="en-GB" sz="1350">
                <a:solidFill>
                  <a:srgbClr val="2F528F"/>
                </a:solidFill>
                <a:latin typeface="Calibri" panose="020F0502020204030204" pitchFamily="34" charset="0"/>
              </a:rPr>
              <a:t>The Architecture Compliance review - deciding between architectural alternatives…</a:t>
            </a:r>
          </a:p>
          <a:p>
            <a:pPr marL="358775" indent="-198438">
              <a:spcBef>
                <a:spcPts val="450"/>
              </a:spcBef>
              <a:buFont typeface="Courier New" panose="02070309020205020404" pitchFamily="49" charset="0"/>
              <a:buChar char="o"/>
            </a:pPr>
            <a:r>
              <a:rPr lang="en-GB" sz="1350">
                <a:solidFill>
                  <a:srgbClr val="2F528F"/>
                </a:solidFill>
                <a:latin typeface="Calibri" panose="020F0502020204030204" pitchFamily="34" charset="0"/>
              </a:rPr>
              <a:t>The output of the review is measurable deliverables to the executive management</a:t>
            </a:r>
          </a:p>
          <a:p>
            <a:pPr marL="358775" indent="-198438">
              <a:spcBef>
                <a:spcPts val="450"/>
              </a:spcBef>
              <a:buFont typeface="Courier New" panose="02070309020205020404" pitchFamily="49" charset="0"/>
              <a:buChar char="o"/>
            </a:pPr>
            <a:r>
              <a:rPr lang="en-GB" sz="1350">
                <a:solidFill>
                  <a:srgbClr val="2F528F"/>
                </a:solidFill>
                <a:latin typeface="Calibri" panose="020F0502020204030204" pitchFamily="34" charset="0"/>
              </a:rPr>
              <a:t>Architecture reviews - a way for the architecture organization to engage with development projects</a:t>
            </a:r>
          </a:p>
          <a:p>
            <a:pPr marL="358775" indent="-198438">
              <a:spcBef>
                <a:spcPts val="450"/>
              </a:spcBef>
              <a:buFont typeface="Courier New" panose="02070309020205020404" pitchFamily="49" charset="0"/>
              <a:buChar char="o"/>
            </a:pPr>
            <a:r>
              <a:rPr lang="en-GB" sz="1350">
                <a:solidFill>
                  <a:srgbClr val="2F528F"/>
                </a:solidFill>
                <a:latin typeface="Calibri" panose="020F0502020204030204" pitchFamily="34" charset="0"/>
              </a:rPr>
              <a:t>Can demonstrate rapid and positive support to the enterprise business community</a:t>
            </a:r>
          </a:p>
          <a:p>
            <a:pPr marL="358775" indent="-198438">
              <a:spcBef>
                <a:spcPts val="450"/>
              </a:spcBef>
              <a:buFont typeface="Courier New" panose="02070309020205020404" pitchFamily="49" charset="0"/>
              <a:buChar char="o"/>
            </a:pPr>
            <a:r>
              <a:rPr lang="en-GB" sz="1350">
                <a:solidFill>
                  <a:srgbClr val="2F528F"/>
                </a:solidFill>
                <a:latin typeface="Calibri" panose="020F0502020204030204" pitchFamily="34" charset="0"/>
              </a:rPr>
              <a:t>Architecture Compliance is required for development and implementation -  non-compliance provides a mechanism for highlighting:</a:t>
            </a:r>
          </a:p>
        </p:txBody>
      </p:sp>
      <p:sp>
        <p:nvSpPr>
          <p:cNvPr id="3" name="TextBox 2">
            <a:extLst>
              <a:ext uri="{FF2B5EF4-FFF2-40B4-BE49-F238E27FC236}">
                <a16:creationId xmlns:a16="http://schemas.microsoft.com/office/drawing/2014/main" id="{CD3DF1AD-AD45-E896-3C74-A96B209ACF6D}"/>
              </a:ext>
            </a:extLst>
          </p:cNvPr>
          <p:cNvSpPr txBox="1"/>
          <p:nvPr/>
        </p:nvSpPr>
        <p:spPr>
          <a:xfrm>
            <a:off x="760060" y="2702403"/>
            <a:ext cx="7623880" cy="819455"/>
          </a:xfrm>
          <a:prstGeom prst="rect">
            <a:avLst/>
          </a:prstGeom>
          <a:noFill/>
        </p:spPr>
        <p:txBody>
          <a:bodyPr wrap="square">
            <a:spAutoFit/>
          </a:bodyPr>
          <a:lstStyle/>
          <a:p>
            <a:pPr marL="471488" lvl="1" indent="-128588">
              <a:spcBef>
                <a:spcPts val="450"/>
              </a:spcBef>
              <a:buFont typeface="Arial" panose="020B0604020202020204" pitchFamily="34" charset="0"/>
              <a:buChar char="•"/>
            </a:pPr>
            <a:r>
              <a:rPr lang="en-GB" sz="1125">
                <a:solidFill>
                  <a:srgbClr val="2F528F"/>
                </a:solidFill>
                <a:latin typeface="Calibri" panose="020F0502020204030204" pitchFamily="34" charset="0"/>
              </a:rPr>
              <a:t>Areas for consideration for integration into the architectures</a:t>
            </a:r>
          </a:p>
          <a:p>
            <a:pPr marL="471488" lvl="1" indent="-128588">
              <a:spcBef>
                <a:spcPts val="450"/>
              </a:spcBef>
              <a:buFont typeface="Arial" panose="020B0604020202020204" pitchFamily="34" charset="0"/>
              <a:buChar char="•"/>
            </a:pPr>
            <a:r>
              <a:rPr lang="en-GB" sz="1125">
                <a:solidFill>
                  <a:srgbClr val="2F528F"/>
                </a:solidFill>
                <a:latin typeface="Calibri" panose="020F0502020204030204" pitchFamily="34" charset="0"/>
              </a:rPr>
              <a:t>The latter point identifies the ongoing change and adaptability of the architectures to requirements that may be driven by indiscipline, but also allows for changes to be registered by faster moving changes in the operational environment. </a:t>
            </a:r>
          </a:p>
        </p:txBody>
      </p:sp>
      <p:sp>
        <p:nvSpPr>
          <p:cNvPr id="7" name="TextBox 6">
            <a:extLst>
              <a:ext uri="{FF2B5EF4-FFF2-40B4-BE49-F238E27FC236}">
                <a16:creationId xmlns:a16="http://schemas.microsoft.com/office/drawing/2014/main" id="{43023166-64D3-41A1-6C51-28CA1E5EFFD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84963517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6086BE-28AD-41F6-978A-E0AD741ED65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Compliance Assessments – 03/03</a:t>
            </a:r>
          </a:p>
        </p:txBody>
      </p:sp>
      <p:sp>
        <p:nvSpPr>
          <p:cNvPr id="2" name="Footer Placeholder 1">
            <a:extLst>
              <a:ext uri="{FF2B5EF4-FFF2-40B4-BE49-F238E27FC236}">
                <a16:creationId xmlns:a16="http://schemas.microsoft.com/office/drawing/2014/main" id="{EA1787BC-DEBA-45BF-A8AF-938F82C1C794}"/>
              </a:ext>
            </a:extLst>
          </p:cNvPr>
          <p:cNvSpPr>
            <a:spLocks noGrp="1"/>
          </p:cNvSpPr>
          <p:nvPr>
            <p:ph type="ftr" sz="quarter" idx="10"/>
          </p:nvPr>
        </p:nvSpPr>
        <p:spPr>
          <a:xfrm>
            <a:off x="6993807" y="4855409"/>
            <a:ext cx="688471" cy="273844"/>
          </a:xfrm>
        </p:spPr>
        <p:txBody>
          <a:bodyPr/>
          <a:lstStyle/>
          <a:p>
            <a:r>
              <a:rPr lang="en-GB"/>
              <a:t>26/43</a:t>
            </a:r>
          </a:p>
        </p:txBody>
      </p:sp>
      <p:sp>
        <p:nvSpPr>
          <p:cNvPr id="4" name="Ref">
            <a:extLst>
              <a:ext uri="{FF2B5EF4-FFF2-40B4-BE49-F238E27FC236}">
                <a16:creationId xmlns:a16="http://schemas.microsoft.com/office/drawing/2014/main" id="{90BA99EE-65BC-4B52-96BC-2E589FD6AFEC}"/>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38 : §5.1.5</a:t>
            </a:r>
          </a:p>
        </p:txBody>
      </p:sp>
      <p:sp>
        <p:nvSpPr>
          <p:cNvPr id="6" name="TextBox 5">
            <a:extLst>
              <a:ext uri="{FF2B5EF4-FFF2-40B4-BE49-F238E27FC236}">
                <a16:creationId xmlns:a16="http://schemas.microsoft.com/office/drawing/2014/main" id="{8DFC7A0F-3ED2-4465-88BA-D665660B521E}"/>
              </a:ext>
            </a:extLst>
          </p:cNvPr>
          <p:cNvSpPr txBox="1"/>
          <p:nvPr/>
        </p:nvSpPr>
        <p:spPr>
          <a:xfrm>
            <a:off x="510858" y="671195"/>
            <a:ext cx="8333093" cy="4062651"/>
          </a:xfrm>
          <a:prstGeom prst="rect">
            <a:avLst/>
          </a:prstGeom>
          <a:noFill/>
        </p:spPr>
        <p:txBody>
          <a:bodyPr wrap="square">
            <a:spAutoFit/>
          </a:bodyPr>
          <a:lstStyle/>
          <a:p>
            <a:r>
              <a:rPr lang="en-GB" sz="1500" b="1">
                <a:solidFill>
                  <a:srgbClr val="2F528F"/>
                </a:solidFill>
                <a:latin typeface="Calibri" panose="020F0502020204030204" pitchFamily="34" charset="0"/>
              </a:rPr>
              <a:t>What to Expect in a Well-Run EA Repository</a:t>
            </a:r>
          </a:p>
          <a:p>
            <a:r>
              <a:rPr lang="en-GB" sz="1350">
                <a:solidFill>
                  <a:srgbClr val="2F528F"/>
                </a:solidFill>
                <a:latin typeface="Calibri" panose="020F0502020204030204" pitchFamily="34" charset="0"/>
              </a:rPr>
              <a:t>It will contain all of the components necessary to perform effective compliance assessments:</a:t>
            </a:r>
          </a:p>
          <a:p>
            <a:pPr marL="358775" indent="-128588">
              <a:buFont typeface="Courier New" panose="02070309020205020404" pitchFamily="49" charset="0"/>
              <a:buChar char="o"/>
            </a:pPr>
            <a:r>
              <a:rPr lang="en-GB" sz="1350">
                <a:solidFill>
                  <a:srgbClr val="2F528F"/>
                </a:solidFill>
                <a:latin typeface="Calibri" panose="020F0502020204030204" pitchFamily="34" charset="0"/>
              </a:rPr>
              <a:t>The first step of compliance assessment is clarity on what compliance will be assessed against.</a:t>
            </a:r>
          </a:p>
          <a:p>
            <a:pPr marL="358775" indent="-128588">
              <a:buFont typeface="Courier New" panose="02070309020205020404" pitchFamily="49" charset="0"/>
              <a:buChar char="o"/>
            </a:pPr>
            <a:r>
              <a:rPr lang="en-GB" sz="1350">
                <a:solidFill>
                  <a:srgbClr val="2F528F"/>
                </a:solidFill>
                <a:latin typeface="Calibri" panose="020F0502020204030204" pitchFamily="34" charset="0"/>
              </a:rPr>
              <a:t>The Architecture Contract identifies what an Implementation Project is expected to deliver.</a:t>
            </a:r>
          </a:p>
          <a:p>
            <a:pPr marL="358775" indent="-128588">
              <a:buFont typeface="Courier New" panose="02070309020205020404" pitchFamily="49" charset="0"/>
              <a:buChar char="o"/>
            </a:pPr>
            <a:r>
              <a:rPr lang="en-GB" sz="1350">
                <a:solidFill>
                  <a:srgbClr val="2F528F"/>
                </a:solidFill>
                <a:latin typeface="Calibri" panose="020F0502020204030204" pitchFamily="34" charset="0"/>
              </a:rPr>
              <a:t>The EA Repository contains an Architecture Contract for every Implementation Project.</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Phase G identifies two areas where compliance is assessed:</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The scope of the project.</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Compliance assessment confirms Architecture Requirements Specifications have been followed. </a:t>
            </a:r>
          </a:p>
          <a:p>
            <a:pPr marL="128588" indent="-128588">
              <a:buFont typeface="Courier New" panose="02070309020205020404" pitchFamily="49" charset="0"/>
              <a:buChar char="o"/>
            </a:pP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Phase H contains a further value-based compliance assessment based on value realization. </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‘Rule-following’ compliance assessment is common:</a:t>
            </a:r>
          </a:p>
          <a:p>
            <a:pPr marL="358775" indent="-128588">
              <a:buFont typeface="Courier New" panose="02070309020205020404" pitchFamily="49" charset="0"/>
              <a:buChar char="o"/>
            </a:pPr>
            <a:r>
              <a:rPr lang="en-GB" sz="1350">
                <a:solidFill>
                  <a:srgbClr val="2F528F"/>
                </a:solidFill>
                <a:latin typeface="Calibri" panose="020F0502020204030204" pitchFamily="34" charset="0"/>
              </a:rPr>
              <a:t>Best practice is to go beyond simple compliance and include compliance with intent.</a:t>
            </a:r>
          </a:p>
          <a:p>
            <a:pPr marL="358775" indent="-128588">
              <a:buFont typeface="Courier New" panose="02070309020205020404" pitchFamily="49" charset="0"/>
              <a:buChar char="o"/>
            </a:pPr>
            <a:r>
              <a:rPr lang="en-GB" sz="1350">
                <a:solidFill>
                  <a:srgbClr val="2F528F"/>
                </a:solidFill>
                <a:latin typeface="Calibri" panose="020F0502020204030204" pitchFamily="34" charset="0"/>
              </a:rPr>
              <a:t>Divide architecture specification into four types:</a:t>
            </a:r>
          </a:p>
          <a:p>
            <a:pPr marL="715963" indent="-128588">
              <a:buFont typeface="Arial" panose="020B0604020202020204" pitchFamily="34" charset="0"/>
              <a:buChar char="•"/>
            </a:pPr>
            <a:r>
              <a:rPr lang="en-GB" sz="1350">
                <a:solidFill>
                  <a:srgbClr val="2F528F"/>
                </a:solidFill>
                <a:latin typeface="Calibri" panose="020F0502020204030204" pitchFamily="34" charset="0"/>
              </a:rPr>
              <a:t>Principle, used to provide guidance on how to think about the decision;</a:t>
            </a:r>
          </a:p>
          <a:p>
            <a:pPr marL="715963" indent="-128588">
              <a:buFont typeface="Arial" panose="020B0604020202020204" pitchFamily="34" charset="0"/>
              <a:buChar char="•"/>
            </a:pPr>
            <a:r>
              <a:rPr lang="en-GB" sz="1350">
                <a:solidFill>
                  <a:srgbClr val="2F528F"/>
                </a:solidFill>
                <a:latin typeface="Calibri" panose="020F0502020204030204" pitchFamily="34" charset="0"/>
              </a:rPr>
              <a:t>Pattern, used to provide a reusable approach to the decision;</a:t>
            </a:r>
          </a:p>
          <a:p>
            <a:pPr marL="715963" indent="-128588">
              <a:buFont typeface="Arial" panose="020B0604020202020204" pitchFamily="34" charset="0"/>
              <a:buChar char="•"/>
            </a:pPr>
            <a:r>
              <a:rPr lang="en-GB" sz="1350">
                <a:solidFill>
                  <a:srgbClr val="2F528F"/>
                </a:solidFill>
                <a:latin typeface="Calibri" panose="020F0502020204030204" pitchFamily="34" charset="0"/>
              </a:rPr>
              <a:t>Standard, used to specify a correct approach to the problem;</a:t>
            </a:r>
          </a:p>
          <a:p>
            <a:pPr marL="715963" indent="-128588">
              <a:buFont typeface="Arial" panose="020B0604020202020204" pitchFamily="34" charset="0"/>
              <a:buChar char="•"/>
            </a:pPr>
            <a:r>
              <a:rPr lang="en-GB" sz="1350">
                <a:solidFill>
                  <a:srgbClr val="2F528F"/>
                </a:solidFill>
                <a:latin typeface="Calibri" panose="020F0502020204030204" pitchFamily="34" charset="0"/>
              </a:rPr>
              <a:t>Rule, used to specify a correct answer and eliminate any decision.</a:t>
            </a:r>
          </a:p>
        </p:txBody>
      </p:sp>
      <p:sp>
        <p:nvSpPr>
          <p:cNvPr id="7" name="LSBox">
            <a:extLst>
              <a:ext uri="{FF2B5EF4-FFF2-40B4-BE49-F238E27FC236}">
                <a16:creationId xmlns:a16="http://schemas.microsoft.com/office/drawing/2014/main" id="{F8B56EAC-D248-9230-0591-8E8B7FA638ED}"/>
              </a:ext>
            </a:extLst>
          </p:cNvPr>
          <p:cNvSpPr txBox="1"/>
          <p:nvPr/>
        </p:nvSpPr>
        <p:spPr>
          <a:xfrm>
            <a:off x="6654779" y="14248"/>
            <a:ext cx="973343" cy="507831"/>
          </a:xfrm>
          <a:prstGeom prst="rect">
            <a:avLst/>
          </a:prstGeom>
          <a:noFill/>
          <a:ln w="12700">
            <a:noFill/>
          </a:ln>
        </p:spPr>
        <p:txBody>
          <a:bodyPr wrap="none" rtlCol="0">
            <a:spAutoFit/>
          </a:bodyPr>
          <a:lstStyle/>
          <a:p>
            <a:pPr>
              <a:tabLst>
                <a:tab pos="1008460" algn="l"/>
              </a:tabLst>
            </a:pPr>
            <a:r>
              <a:rPr lang="en-GB" sz="1350">
                <a:latin typeface="Calibri" panose="020F0502020204030204" pitchFamily="34" charset="0"/>
                <a:cs typeface="Calibri" panose="020F0502020204030204" pitchFamily="34" charset="0"/>
              </a:rPr>
              <a:t>Q-11.1,p31</a:t>
            </a:r>
          </a:p>
          <a:p>
            <a:pPr>
              <a:tabLst>
                <a:tab pos="1008460" algn="l"/>
              </a:tabLst>
            </a:pPr>
            <a:r>
              <a:rPr lang="en-GB" sz="1350">
                <a:latin typeface="Calibri" panose="020F0502020204030204" pitchFamily="34" charset="0"/>
                <a:cs typeface="Calibri" panose="020F0502020204030204" pitchFamily="34" charset="0"/>
              </a:rPr>
              <a:t>A-1.18,p24</a:t>
            </a:r>
          </a:p>
        </p:txBody>
      </p:sp>
      <p:sp>
        <p:nvSpPr>
          <p:cNvPr id="3" name="TextBox 2">
            <a:extLst>
              <a:ext uri="{FF2B5EF4-FFF2-40B4-BE49-F238E27FC236}">
                <a16:creationId xmlns:a16="http://schemas.microsoft.com/office/drawing/2014/main" id="{E8256FAC-D4BB-F3B7-C3E1-BCD36B36422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86396846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315C45-3666-45C8-87A0-B8A1680BDA18}"/>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01/08</a:t>
            </a:r>
          </a:p>
        </p:txBody>
      </p:sp>
      <p:sp>
        <p:nvSpPr>
          <p:cNvPr id="2" name="Footer Placeholder 1">
            <a:extLst>
              <a:ext uri="{FF2B5EF4-FFF2-40B4-BE49-F238E27FC236}">
                <a16:creationId xmlns:a16="http://schemas.microsoft.com/office/drawing/2014/main" id="{141F3E43-CD23-4D87-877F-A46DD6599EDF}"/>
              </a:ext>
            </a:extLst>
          </p:cNvPr>
          <p:cNvSpPr>
            <a:spLocks noGrp="1"/>
          </p:cNvSpPr>
          <p:nvPr>
            <p:ph type="ftr" sz="quarter" idx="10"/>
          </p:nvPr>
        </p:nvSpPr>
        <p:spPr>
          <a:xfrm>
            <a:off x="6993807" y="4855409"/>
            <a:ext cx="688471" cy="273844"/>
          </a:xfrm>
        </p:spPr>
        <p:txBody>
          <a:bodyPr/>
          <a:lstStyle/>
          <a:p>
            <a:r>
              <a:rPr lang="en-GB"/>
              <a:t>34/43</a:t>
            </a:r>
          </a:p>
        </p:txBody>
      </p:sp>
      <p:sp>
        <p:nvSpPr>
          <p:cNvPr id="4" name="Ref">
            <a:extLst>
              <a:ext uri="{FF2B5EF4-FFF2-40B4-BE49-F238E27FC236}">
                <a16:creationId xmlns:a16="http://schemas.microsoft.com/office/drawing/2014/main" id="{838B8F63-6D40-4FEA-8A24-6E0DFC50D41C}"/>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97 : §7.1</a:t>
            </a:r>
            <a:endParaRPr lang="en-GB" sz="675">
              <a:solidFill>
                <a:schemeClr val="bg1"/>
              </a:solidFill>
              <a:latin typeface="Calibri" panose="020F0502020204030204" pitchFamily="34" charset="0"/>
            </a:endParaRPr>
          </a:p>
        </p:txBody>
      </p:sp>
      <p:sp>
        <p:nvSpPr>
          <p:cNvPr id="6" name="TextBox 5">
            <a:extLst>
              <a:ext uri="{FF2B5EF4-FFF2-40B4-BE49-F238E27FC236}">
                <a16:creationId xmlns:a16="http://schemas.microsoft.com/office/drawing/2014/main" id="{29345CDE-7CD4-4D8D-9E62-4CEC4C6A013D}"/>
              </a:ext>
            </a:extLst>
          </p:cNvPr>
          <p:cNvSpPr txBox="1"/>
          <p:nvPr/>
        </p:nvSpPr>
        <p:spPr>
          <a:xfrm>
            <a:off x="513296" y="671195"/>
            <a:ext cx="4353587" cy="1546577"/>
          </a:xfrm>
          <a:prstGeom prst="rect">
            <a:avLst/>
          </a:prstGeom>
          <a:noFill/>
        </p:spPr>
        <p:txBody>
          <a:bodyPr wrap="square">
            <a:spAutoFit/>
          </a:bodyPr>
          <a:lstStyle/>
          <a:p>
            <a:r>
              <a:rPr lang="en-GB" sz="1200">
                <a:solidFill>
                  <a:srgbClr val="2F528F"/>
                </a:solidFill>
                <a:latin typeface="Calibri" panose="020F0502020204030204" pitchFamily="34" charset="0"/>
              </a:rPr>
              <a:t>Storing the huge volume of architectural information requires a formal structural framework for an Architecture Repository.</a:t>
            </a:r>
          </a:p>
          <a:p>
            <a:r>
              <a:rPr lang="en-GB" sz="1200">
                <a:solidFill>
                  <a:srgbClr val="2F528F"/>
                </a:solidFill>
                <a:latin typeface="Calibri" panose="020F0502020204030204" pitchFamily="34" charset="0"/>
              </a:rPr>
              <a:t>It must distinguish between different types of architectural assets that exist at different levels of abstraction in the organization. </a:t>
            </a:r>
          </a:p>
          <a:p>
            <a:r>
              <a:rPr lang="en-GB" sz="1200">
                <a:solidFill>
                  <a:srgbClr val="2F528F"/>
                </a:solidFill>
                <a:latin typeface="Calibri" panose="020F0502020204030204" pitchFamily="34" charset="0"/>
              </a:rPr>
              <a:t>It is a subset of the wider Enterprise Repository.</a:t>
            </a:r>
          </a:p>
          <a:p>
            <a:r>
              <a:rPr lang="en-GB" sz="1200">
                <a:solidFill>
                  <a:srgbClr val="2F528F"/>
                </a:solidFill>
                <a:latin typeface="Calibri" panose="020F0502020204030204" pitchFamily="34" charset="0"/>
              </a:rPr>
              <a:t>There are three main areas of note:</a:t>
            </a:r>
          </a:p>
        </p:txBody>
      </p:sp>
      <p:pic>
        <p:nvPicPr>
          <p:cNvPr id="8" name="Picture 7">
            <a:extLst>
              <a:ext uri="{FF2B5EF4-FFF2-40B4-BE49-F238E27FC236}">
                <a16:creationId xmlns:a16="http://schemas.microsoft.com/office/drawing/2014/main" id="{46462BFC-8D42-4A54-800D-951DDEEC8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023" y="694808"/>
            <a:ext cx="3299581" cy="2598837"/>
          </a:xfrm>
          <a:prstGeom prst="rect">
            <a:avLst/>
          </a:prstGeom>
          <a:ln w="19050">
            <a:solidFill>
              <a:schemeClr val="accent1">
                <a:shade val="50000"/>
              </a:schemeClr>
            </a:solidFill>
          </a:ln>
        </p:spPr>
      </p:pic>
      <p:sp>
        <p:nvSpPr>
          <p:cNvPr id="10" name="TextBox 9">
            <a:extLst>
              <a:ext uri="{FF2B5EF4-FFF2-40B4-BE49-F238E27FC236}">
                <a16:creationId xmlns:a16="http://schemas.microsoft.com/office/drawing/2014/main" id="{232CC536-DBEF-4A07-8241-C98FD1122906}"/>
              </a:ext>
            </a:extLst>
          </p:cNvPr>
          <p:cNvSpPr txBox="1"/>
          <p:nvPr/>
        </p:nvSpPr>
        <p:spPr>
          <a:xfrm>
            <a:off x="5904954" y="3322422"/>
            <a:ext cx="3518611" cy="230833"/>
          </a:xfrm>
          <a:prstGeom prst="rect">
            <a:avLst/>
          </a:prstGeom>
          <a:noFill/>
        </p:spPr>
        <p:txBody>
          <a:bodyPr wrap="square">
            <a:spAutoFit/>
          </a:bodyPr>
          <a:lstStyle/>
          <a:p>
            <a:r>
              <a:rPr lang="en-GB" sz="1050">
                <a:solidFill>
                  <a:srgbClr val="2F528F"/>
                </a:solidFill>
                <a:latin typeface="Calibri" panose="020F0502020204030204" pitchFamily="34" charset="0"/>
              </a:rPr>
              <a:t>This logical model is also explained in Level 1.</a:t>
            </a:r>
          </a:p>
        </p:txBody>
      </p:sp>
      <p:sp>
        <p:nvSpPr>
          <p:cNvPr id="12" name="TextBox 11">
            <a:extLst>
              <a:ext uri="{FF2B5EF4-FFF2-40B4-BE49-F238E27FC236}">
                <a16:creationId xmlns:a16="http://schemas.microsoft.com/office/drawing/2014/main" id="{3CBF1FC5-B262-48E5-B853-06213CAFEF31}"/>
              </a:ext>
            </a:extLst>
          </p:cNvPr>
          <p:cNvSpPr txBox="1"/>
          <p:nvPr/>
        </p:nvSpPr>
        <p:spPr>
          <a:xfrm>
            <a:off x="658610" y="2148591"/>
            <a:ext cx="4246269" cy="865621"/>
          </a:xfrm>
          <a:prstGeom prst="rect">
            <a:avLst/>
          </a:prstGeom>
          <a:solidFill>
            <a:srgbClr val="E7E7E8"/>
          </a:solidFill>
          <a:ln w="3175">
            <a:solidFill>
              <a:schemeClr val="accent1">
                <a:shade val="50000"/>
              </a:schemeClr>
            </a:solidFill>
          </a:ln>
        </p:spPr>
        <p:txBody>
          <a:bodyPr wrap="square">
            <a:spAutoFit/>
          </a:bodyPr>
          <a:lstStyle/>
          <a:p>
            <a:pPr marL="214313" indent="-214313">
              <a:buFont typeface="Courier New" panose="02070309020205020404" pitchFamily="49" charset="0"/>
              <a:buChar char="o"/>
            </a:pPr>
            <a:r>
              <a:rPr lang="en-GB" sz="1350">
                <a:solidFill>
                  <a:srgbClr val="2F528F"/>
                </a:solidFill>
                <a:latin typeface="Calibri" panose="020F0502020204030204" pitchFamily="34" charset="0"/>
              </a:rPr>
              <a:t>Enterprise Repository</a:t>
            </a:r>
            <a:br>
              <a:rPr lang="en-GB" sz="1350">
                <a:solidFill>
                  <a:srgbClr val="2F528F"/>
                </a:solidFill>
                <a:latin typeface="Calibri" panose="020F0502020204030204" pitchFamily="34" charset="0"/>
              </a:rPr>
            </a:br>
            <a:r>
              <a:rPr lang="en-GB" sz="1275">
                <a:solidFill>
                  <a:srgbClr val="2F528F"/>
                </a:solidFill>
                <a:latin typeface="Calibri" panose="020F0502020204030204" pitchFamily="34" charset="0"/>
              </a:rPr>
              <a:t>Comprises ALL the information stored by the Enterprise in media which is in its direct or contracted control.</a:t>
            </a:r>
          </a:p>
        </p:txBody>
      </p:sp>
      <p:sp>
        <p:nvSpPr>
          <p:cNvPr id="14" name="TextBox 13">
            <a:extLst>
              <a:ext uri="{FF2B5EF4-FFF2-40B4-BE49-F238E27FC236}">
                <a16:creationId xmlns:a16="http://schemas.microsoft.com/office/drawing/2014/main" id="{F2F2E6EF-4FB5-43AE-9118-B80E9B135E30}"/>
              </a:ext>
            </a:extLst>
          </p:cNvPr>
          <p:cNvSpPr txBox="1"/>
          <p:nvPr/>
        </p:nvSpPr>
        <p:spPr>
          <a:xfrm>
            <a:off x="658609" y="3072736"/>
            <a:ext cx="4246269" cy="900247"/>
          </a:xfrm>
          <a:prstGeom prst="rect">
            <a:avLst/>
          </a:prstGeom>
          <a:solidFill>
            <a:srgbClr val="FFFFFF"/>
          </a:solidFill>
          <a:ln w="15875">
            <a:solidFill>
              <a:schemeClr val="accent1">
                <a:shade val="50000"/>
              </a:schemeClr>
            </a:solidFill>
          </a:ln>
        </p:spPr>
        <p:txBody>
          <a:bodyPr wrap="square">
            <a:spAutoFit/>
          </a:bodyPr>
          <a:lstStyle/>
          <a:p>
            <a:pPr marL="214313" indent="-214313">
              <a:buFont typeface="Courier New" panose="02070309020205020404" pitchFamily="49" charset="0"/>
              <a:buChar char="o"/>
            </a:pPr>
            <a:r>
              <a:rPr lang="en-GB" sz="1350">
                <a:solidFill>
                  <a:srgbClr val="2F528F"/>
                </a:solidFill>
                <a:latin typeface="Calibri" panose="020F0502020204030204" pitchFamily="34" charset="0"/>
              </a:rPr>
              <a:t>External Repository</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Comprises ALL the information, beyond the Enterprise Repository, to which the Enterprise has access.</a:t>
            </a:r>
          </a:p>
        </p:txBody>
      </p:sp>
      <p:sp>
        <p:nvSpPr>
          <p:cNvPr id="15" name="TextBox 14">
            <a:extLst>
              <a:ext uri="{FF2B5EF4-FFF2-40B4-BE49-F238E27FC236}">
                <a16:creationId xmlns:a16="http://schemas.microsoft.com/office/drawing/2014/main" id="{BDD9B04B-3991-43B8-B41A-6B43C0870D34}"/>
              </a:ext>
            </a:extLst>
          </p:cNvPr>
          <p:cNvSpPr txBox="1"/>
          <p:nvPr/>
        </p:nvSpPr>
        <p:spPr>
          <a:xfrm>
            <a:off x="1079500" y="4057643"/>
            <a:ext cx="6655475" cy="692497"/>
          </a:xfrm>
          <a:prstGeom prst="rect">
            <a:avLst/>
          </a:prstGeom>
          <a:solidFill>
            <a:srgbClr val="A8A9AC"/>
          </a:solidFill>
          <a:ln w="15875">
            <a:solidFill>
              <a:schemeClr val="accent1">
                <a:shade val="50000"/>
              </a:schemeClr>
            </a:solidFill>
          </a:ln>
        </p:spPr>
        <p:txBody>
          <a:bodyPr wrap="square">
            <a:spAutoFit/>
          </a:bodyPr>
          <a:lstStyle/>
          <a:p>
            <a:pPr marL="214313" indent="-214313">
              <a:buFont typeface="Courier New" panose="02070309020205020404" pitchFamily="49" charset="0"/>
              <a:buChar char="o"/>
            </a:pPr>
            <a:r>
              <a:rPr lang="en-GB" sz="1350">
                <a:solidFill>
                  <a:srgbClr val="2F528F"/>
                </a:solidFill>
                <a:latin typeface="Calibri" panose="020F0502020204030204" pitchFamily="34" charset="0"/>
              </a:rPr>
              <a:t>Architecture Repository</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Comprises the information which falls under the ownership and purview of the highest enterprise’s level Architecture Board.</a:t>
            </a:r>
          </a:p>
        </p:txBody>
      </p:sp>
      <p:sp>
        <p:nvSpPr>
          <p:cNvPr id="3" name="TextBox 2">
            <a:extLst>
              <a:ext uri="{FF2B5EF4-FFF2-40B4-BE49-F238E27FC236}">
                <a16:creationId xmlns:a16="http://schemas.microsoft.com/office/drawing/2014/main" id="{B90337EE-2879-297A-5FB5-1B7BDBE4E0A4}"/>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3860004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485B-44CB-4E6B-9F82-B4ECC99ECB8C}"/>
              </a:ext>
            </a:extLst>
          </p:cNvPr>
          <p:cNvSpPr>
            <a:spLocks noGrp="1"/>
          </p:cNvSpPr>
          <p:nvPr>
            <p:ph type="title"/>
          </p:nvPr>
        </p:nvSpPr>
        <p:spPr/>
        <p:txBody>
          <a:bodyPr>
            <a:normAutofit fontScale="90000"/>
          </a:bodyPr>
          <a:lstStyle/>
          <a:p>
            <a:r>
              <a:rPr lang="en-GB">
                <a:solidFill>
                  <a:srgbClr val="2F528F"/>
                </a:solidFill>
                <a:latin typeface="Calibri" panose="020F0502020204030204" pitchFamily="34" charset="0"/>
              </a:rPr>
              <a:t>Gap Analysis – 03/07</a:t>
            </a:r>
          </a:p>
        </p:txBody>
      </p:sp>
      <p:sp>
        <p:nvSpPr>
          <p:cNvPr id="4" name="Footer Placeholder 3">
            <a:extLst>
              <a:ext uri="{FF2B5EF4-FFF2-40B4-BE49-F238E27FC236}">
                <a16:creationId xmlns:a16="http://schemas.microsoft.com/office/drawing/2014/main" id="{DA39CEC7-775E-47A7-B4B3-0943623282B0}"/>
              </a:ext>
            </a:extLst>
          </p:cNvPr>
          <p:cNvSpPr>
            <a:spLocks noGrp="1"/>
          </p:cNvSpPr>
          <p:nvPr>
            <p:ph type="ftr" sz="quarter" idx="10"/>
          </p:nvPr>
        </p:nvSpPr>
        <p:spPr/>
        <p:txBody>
          <a:bodyPr/>
          <a:lstStyle/>
          <a:p>
            <a:pPr defTabSz="342900">
              <a:defRPr/>
            </a:pPr>
            <a:r>
              <a:rPr lang="en-GB"/>
              <a:t>6/33</a:t>
            </a:r>
          </a:p>
        </p:txBody>
      </p:sp>
      <p:sp>
        <p:nvSpPr>
          <p:cNvPr id="3" name="Ref">
            <a:extLst>
              <a:ext uri="{FF2B5EF4-FFF2-40B4-BE49-F238E27FC236}">
                <a16:creationId xmlns:a16="http://schemas.microsoft.com/office/drawing/2014/main" id="{B5ACCBFA-49A1-4FB4-A577-0822B0CAAA9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chemeClr val="bg1"/>
                </a:solidFill>
                <a:latin typeface="Calibri" panose="020F0502020204030204" pitchFamily="34" charset="0"/>
              </a:rPr>
              <a:t> ADM Techniques : Page 45 : §5</a:t>
            </a:r>
            <a:endParaRPr lang="en-GB" sz="825">
              <a:solidFill>
                <a:schemeClr val="bg1"/>
              </a:solidFill>
              <a:latin typeface="Calibri" panose="020F0502020204030204" pitchFamily="34" charset="0"/>
            </a:endParaRPr>
          </a:p>
        </p:txBody>
      </p:sp>
      <p:sp>
        <p:nvSpPr>
          <p:cNvPr id="6" name="Rectangle 5">
            <a:extLst>
              <a:ext uri="{FF2B5EF4-FFF2-40B4-BE49-F238E27FC236}">
                <a16:creationId xmlns:a16="http://schemas.microsoft.com/office/drawing/2014/main" id="{9F134B57-7A7F-4AB7-8B96-1C27DDF4DBCA}"/>
              </a:ext>
            </a:extLst>
          </p:cNvPr>
          <p:cNvSpPr/>
          <p:nvPr/>
        </p:nvSpPr>
        <p:spPr>
          <a:xfrm>
            <a:off x="506723" y="670698"/>
            <a:ext cx="8200393" cy="669414"/>
          </a:xfrm>
          <a:prstGeom prst="rect">
            <a:avLst/>
          </a:prstGeom>
        </p:spPr>
        <p:txBody>
          <a:bodyPr wrap="square">
            <a:spAutoFit/>
          </a:bodyPr>
          <a:lstStyle/>
          <a:p>
            <a:r>
              <a:rPr lang="en-US" sz="1350">
                <a:solidFill>
                  <a:srgbClr val="2F528F"/>
                </a:solidFill>
                <a:latin typeface="Calibri" panose="020F0502020204030204" pitchFamily="34" charset="0"/>
              </a:rPr>
              <a:t>Example analysis for Architecture Building Blocks . . . </a:t>
            </a:r>
            <a:br>
              <a:rPr lang="en-US" sz="1200">
                <a:solidFill>
                  <a:srgbClr val="2F528F"/>
                </a:solidFill>
                <a:latin typeface="Calibri" panose="020F0502020204030204" pitchFamily="34" charset="0"/>
              </a:rPr>
            </a:br>
            <a:r>
              <a:rPr lang="en-US" sz="1200">
                <a:solidFill>
                  <a:srgbClr val="2F528F"/>
                </a:solidFill>
                <a:latin typeface="Calibri" panose="020F0502020204030204" pitchFamily="34" charset="0"/>
              </a:rPr>
              <a:t>Services from the Network Services category of the Technical Reference Model (TRM) show a number of Services from the Baseline Architecture missing from the Target.</a:t>
            </a:r>
            <a:endParaRPr lang="en-GB" sz="1200">
              <a:solidFill>
                <a:srgbClr val="2F528F"/>
              </a:solidFill>
              <a:latin typeface="Calibri" panose="020F0502020204030204" pitchFamily="34" charset="0"/>
            </a:endParaRPr>
          </a:p>
        </p:txBody>
      </p:sp>
      <p:grpSp>
        <p:nvGrpSpPr>
          <p:cNvPr id="5" name="Group 4">
            <a:extLst>
              <a:ext uri="{FF2B5EF4-FFF2-40B4-BE49-F238E27FC236}">
                <a16:creationId xmlns:a16="http://schemas.microsoft.com/office/drawing/2014/main" id="{FE28BEED-6585-4F69-B2C2-E1AFA423676F}"/>
              </a:ext>
            </a:extLst>
          </p:cNvPr>
          <p:cNvGrpSpPr/>
          <p:nvPr/>
        </p:nvGrpSpPr>
        <p:grpSpPr>
          <a:xfrm>
            <a:off x="1431753" y="1475968"/>
            <a:ext cx="6280494" cy="2744769"/>
            <a:chOff x="1431753" y="1967957"/>
            <a:chExt cx="6280494" cy="3659692"/>
          </a:xfrm>
        </p:grpSpPr>
        <p:sp>
          <p:nvSpPr>
            <p:cNvPr id="9" name="Rectangle: Rounded Corners 8">
              <a:extLst>
                <a:ext uri="{FF2B5EF4-FFF2-40B4-BE49-F238E27FC236}">
                  <a16:creationId xmlns:a16="http://schemas.microsoft.com/office/drawing/2014/main" id="{BDBA7E30-4A21-4892-857F-D3A35AF3503C}"/>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Broadcast</a:t>
              </a:r>
            </a:p>
          </p:txBody>
        </p:sp>
        <p:sp>
          <p:nvSpPr>
            <p:cNvPr id="10" name="Rectangle: Rounded Corners 9">
              <a:extLst>
                <a:ext uri="{FF2B5EF4-FFF2-40B4-BE49-F238E27FC236}">
                  <a16:creationId xmlns:a16="http://schemas.microsoft.com/office/drawing/2014/main" id="{9E04B5FB-7756-4FD7-9A83-1CB2520F62AC}"/>
                </a:ext>
              </a:extLst>
            </p:cNvPr>
            <p:cNvSpPr/>
            <p:nvPr/>
          </p:nvSpPr>
          <p:spPr>
            <a:xfrm>
              <a:off x="1447551" y="329798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Video Conferencing</a:t>
              </a:r>
            </a:p>
          </p:txBody>
        </p:sp>
        <p:sp>
          <p:nvSpPr>
            <p:cNvPr id="11" name="Rectangle: Rounded Corners 10">
              <a:extLst>
                <a:ext uri="{FF2B5EF4-FFF2-40B4-BE49-F238E27FC236}">
                  <a16:creationId xmlns:a16="http://schemas.microsoft.com/office/drawing/2014/main" id="{3D3EF4A4-D0DA-4800-9326-03BF7C7D4BCD}"/>
                </a:ext>
              </a:extLst>
            </p:cNvPr>
            <p:cNvSpPr/>
            <p:nvPr/>
          </p:nvSpPr>
          <p:spPr>
            <a:xfrm>
              <a:off x="1447551" y="4379766"/>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Shared   Screen</a:t>
              </a:r>
            </a:p>
          </p:txBody>
        </p:sp>
        <p:sp>
          <p:nvSpPr>
            <p:cNvPr id="12" name="Rectangle: Rounded Corners 11">
              <a:extLst>
                <a:ext uri="{FF2B5EF4-FFF2-40B4-BE49-F238E27FC236}">
                  <a16:creationId xmlns:a16="http://schemas.microsoft.com/office/drawing/2014/main" id="{2EECC71D-224E-41F1-93B2-FB1906E21B5B}"/>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Enhanced Telephony</a:t>
              </a:r>
            </a:p>
          </p:txBody>
        </p:sp>
        <p:sp>
          <p:nvSpPr>
            <p:cNvPr id="13" name="Rectangle: Rounded Corners 12">
              <a:extLst>
                <a:ext uri="{FF2B5EF4-FFF2-40B4-BE49-F238E27FC236}">
                  <a16:creationId xmlns:a16="http://schemas.microsoft.com/office/drawing/2014/main" id="{8AF818A2-C593-46F3-BF22-585C7D58994A}"/>
                </a:ext>
              </a:extLst>
            </p:cNvPr>
            <p:cNvSpPr/>
            <p:nvPr/>
          </p:nvSpPr>
          <p:spPr>
            <a:xfrm>
              <a:off x="5231673" y="277435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19F7ADA6-8AEA-4E47-85C3-E9D0D8596F89}"/>
                </a:ext>
              </a:extLst>
            </p:cNvPr>
            <p:cNvSpPr/>
            <p:nvPr/>
          </p:nvSpPr>
          <p:spPr>
            <a:xfrm>
              <a:off x="5231673" y="331524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0C9AF6DD-F8A3-4E6D-9F8C-1271402DED0F}"/>
                </a:ext>
              </a:extLst>
            </p:cNvPr>
            <p:cNvSpPr/>
            <p:nvPr/>
          </p:nvSpPr>
          <p:spPr>
            <a:xfrm>
              <a:off x="5231673" y="4397026"/>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04530346-106C-4F8C-ADF4-E4F8DE0C0013}"/>
                </a:ext>
              </a:extLst>
            </p:cNvPr>
            <p:cNvSpPr/>
            <p:nvPr/>
          </p:nvSpPr>
          <p:spPr>
            <a:xfrm>
              <a:off x="5231673" y="385613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17" name="Rectangle: Rounded Corners 16">
              <a:extLst>
                <a:ext uri="{FF2B5EF4-FFF2-40B4-BE49-F238E27FC236}">
                  <a16:creationId xmlns:a16="http://schemas.microsoft.com/office/drawing/2014/main" id="{929ABB8E-6236-41A4-A192-14BB426BE733}"/>
                </a:ext>
              </a:extLst>
            </p:cNvPr>
            <p:cNvSpPr/>
            <p:nvPr/>
          </p:nvSpPr>
          <p:spPr>
            <a:xfrm>
              <a:off x="3970299" y="277435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id="{A0CC77A0-06F9-4258-91D6-09E9FA96B1B9}"/>
                </a:ext>
              </a:extLst>
            </p:cNvPr>
            <p:cNvSpPr/>
            <p:nvPr/>
          </p:nvSpPr>
          <p:spPr>
            <a:xfrm>
              <a:off x="3970299" y="331524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19" name="Rectangle: Rounded Corners 18">
              <a:extLst>
                <a:ext uri="{FF2B5EF4-FFF2-40B4-BE49-F238E27FC236}">
                  <a16:creationId xmlns:a16="http://schemas.microsoft.com/office/drawing/2014/main" id="{1A44D2B6-98DD-40D8-B808-5FBD0EEAC4BD}"/>
                </a:ext>
              </a:extLst>
            </p:cNvPr>
            <p:cNvSpPr/>
            <p:nvPr/>
          </p:nvSpPr>
          <p:spPr>
            <a:xfrm>
              <a:off x="3970299" y="4397026"/>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id="{37A36678-0B86-4816-ABD0-944AF19BF46B}"/>
                </a:ext>
              </a:extLst>
            </p:cNvPr>
            <p:cNvSpPr/>
            <p:nvPr/>
          </p:nvSpPr>
          <p:spPr>
            <a:xfrm>
              <a:off x="3970299" y="385613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a:solidFill>
                    <a:srgbClr val="375485"/>
                  </a:solidFill>
                  <a:latin typeface="Calibri" panose="020F0502020204030204" pitchFamily="34" charset="0"/>
                  <a:cs typeface="Calibri" panose="020F0502020204030204" pitchFamily="34" charset="0"/>
                </a:rPr>
                <a:t>Potential Match</a:t>
              </a:r>
            </a:p>
          </p:txBody>
        </p:sp>
        <p:sp>
          <p:nvSpPr>
            <p:cNvPr id="21" name="Rectangle: Rounded Corners 20">
              <a:extLst>
                <a:ext uri="{FF2B5EF4-FFF2-40B4-BE49-F238E27FC236}">
                  <a16:creationId xmlns:a16="http://schemas.microsoft.com/office/drawing/2014/main" id="{7B6AA1FF-B4A4-46CD-9E6A-1FC7FA6C809A}"/>
                </a:ext>
              </a:extLst>
            </p:cNvPr>
            <p:cNvSpPr/>
            <p:nvPr/>
          </p:nvSpPr>
          <p:spPr>
            <a:xfrm>
              <a:off x="27089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22" name="Rectangle: Rounded Corners 21">
              <a:extLst>
                <a:ext uri="{FF2B5EF4-FFF2-40B4-BE49-F238E27FC236}">
                  <a16:creationId xmlns:a16="http://schemas.microsoft.com/office/drawing/2014/main" id="{2DD2FE62-9343-4C4C-BB02-DACCC8F88EE6}"/>
                </a:ext>
              </a:extLst>
            </p:cNvPr>
            <p:cNvSpPr/>
            <p:nvPr/>
          </p:nvSpPr>
          <p:spPr>
            <a:xfrm>
              <a:off x="2708925" y="330661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a:solidFill>
                    <a:srgbClr val="375485"/>
                  </a:solidFill>
                  <a:latin typeface="Calibri" panose="020F0502020204030204" pitchFamily="34" charset="0"/>
                  <a:cs typeface="Calibri" panose="020F0502020204030204" pitchFamily="34" charset="0"/>
                </a:rPr>
                <a:t>Included</a:t>
              </a:r>
            </a:p>
          </p:txBody>
        </p:sp>
        <p:sp>
          <p:nvSpPr>
            <p:cNvPr id="23" name="Rectangle: Rounded Corners 22">
              <a:extLst>
                <a:ext uri="{FF2B5EF4-FFF2-40B4-BE49-F238E27FC236}">
                  <a16:creationId xmlns:a16="http://schemas.microsoft.com/office/drawing/2014/main" id="{DE9C95F6-EF0A-4BEA-847A-BC5347518B29}"/>
                </a:ext>
              </a:extLst>
            </p:cNvPr>
            <p:cNvSpPr/>
            <p:nvPr/>
          </p:nvSpPr>
          <p:spPr>
            <a:xfrm>
              <a:off x="2708925" y="4388396"/>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24" name="Rectangle: Rounded Corners 23">
              <a:extLst>
                <a:ext uri="{FF2B5EF4-FFF2-40B4-BE49-F238E27FC236}">
                  <a16:creationId xmlns:a16="http://schemas.microsoft.com/office/drawing/2014/main" id="{6C16CF99-C580-46E8-B899-4BD5F4D924AF}"/>
                </a:ext>
              </a:extLst>
            </p:cNvPr>
            <p:cNvSpPr/>
            <p:nvPr/>
          </p:nvSpPr>
          <p:spPr>
            <a:xfrm>
              <a:off x="27089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25" name="Rectangle: Rounded Corners 24">
              <a:extLst>
                <a:ext uri="{FF2B5EF4-FFF2-40B4-BE49-F238E27FC236}">
                  <a16:creationId xmlns:a16="http://schemas.microsoft.com/office/drawing/2014/main" id="{17B15460-6CDF-4D27-B97F-37953DA5E1EC}"/>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a:solidFill>
                    <a:srgbClr val="375485"/>
                  </a:solidFill>
                  <a:latin typeface="Calibri" panose="020F0502020204030204" pitchFamily="34" charset="0"/>
                  <a:cs typeface="Calibri" panose="020F0502020204030204" pitchFamily="34" charset="0"/>
                </a:rPr>
                <a:t>Intentionally eliminated</a:t>
              </a:r>
            </a:p>
          </p:txBody>
        </p:sp>
        <p:sp>
          <p:nvSpPr>
            <p:cNvPr id="26" name="Rectangle: Rounded Corners 25">
              <a:extLst>
                <a:ext uri="{FF2B5EF4-FFF2-40B4-BE49-F238E27FC236}">
                  <a16:creationId xmlns:a16="http://schemas.microsoft.com/office/drawing/2014/main" id="{FE37CCE6-47EF-45DD-9113-DE04C5F2DD57}"/>
                </a:ext>
              </a:extLst>
            </p:cNvPr>
            <p:cNvSpPr/>
            <p:nvPr/>
          </p:nvSpPr>
          <p:spPr>
            <a:xfrm>
              <a:off x="6493047" y="330661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27" name="Rectangle: Rounded Corners 26">
              <a:extLst>
                <a:ext uri="{FF2B5EF4-FFF2-40B4-BE49-F238E27FC236}">
                  <a16:creationId xmlns:a16="http://schemas.microsoft.com/office/drawing/2014/main" id="{598A7C9D-DD21-4214-9BA6-0D24FA6D78DA}"/>
                </a:ext>
              </a:extLst>
            </p:cNvPr>
            <p:cNvSpPr/>
            <p:nvPr/>
          </p:nvSpPr>
          <p:spPr>
            <a:xfrm>
              <a:off x="6493047" y="4388396"/>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ERROR</a:t>
              </a:r>
            </a:p>
            <a:p>
              <a:pPr algn="ctr"/>
              <a:r>
                <a:rPr lang="en-GB" sz="975">
                  <a:solidFill>
                    <a:srgbClr val="375485"/>
                  </a:solidFill>
                  <a:latin typeface="Calibri" panose="020F0502020204030204" pitchFamily="34" charset="0"/>
                  <a:cs typeface="Calibri" panose="020F0502020204030204" pitchFamily="34" charset="0"/>
                </a:rPr>
                <a:t>Gap in Target</a:t>
              </a:r>
            </a:p>
          </p:txBody>
        </p:sp>
        <p:sp>
          <p:nvSpPr>
            <p:cNvPr id="28" name="Rectangle: Rounded Corners 27">
              <a:extLst>
                <a:ext uri="{FF2B5EF4-FFF2-40B4-BE49-F238E27FC236}">
                  <a16:creationId xmlns:a16="http://schemas.microsoft.com/office/drawing/2014/main" id="{2EE1181A-30AD-43E7-88F9-B62FD11193CE}"/>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29" name="Rectangle: Rounded Corners 28">
              <a:extLst>
                <a:ext uri="{FF2B5EF4-FFF2-40B4-BE49-F238E27FC236}">
                  <a16:creationId xmlns:a16="http://schemas.microsoft.com/office/drawing/2014/main" id="{16DE1B66-402F-4EF9-B23E-0F3D579DAF9B}"/>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Target  →</a:t>
              </a:r>
              <a:br>
                <a:rPr lang="en-GB" sz="975" b="1">
                  <a:solidFill>
                    <a:srgbClr val="375485"/>
                  </a:solidFill>
                  <a:latin typeface="Calibri" panose="020F0502020204030204" pitchFamily="34" charset="0"/>
                  <a:cs typeface="Calibri" panose="020F0502020204030204" pitchFamily="34" charset="0"/>
                </a:rPr>
              </a:br>
              <a:r>
                <a:rPr lang="en-GB" sz="975" b="1">
                  <a:solidFill>
                    <a:srgbClr val="375485"/>
                  </a:solidFill>
                  <a:latin typeface="Calibri" panose="020F0502020204030204" pitchFamily="34" charset="0"/>
                  <a:cs typeface="Calibri" panose="020F0502020204030204" pitchFamily="34" charset="0"/>
                </a:rPr>
                <a:t>Architecture</a:t>
              </a:r>
              <a:br>
                <a:rPr lang="en-GB" sz="975" b="1">
                  <a:solidFill>
                    <a:srgbClr val="375485"/>
                  </a:solidFill>
                  <a:latin typeface="Calibri" panose="020F0502020204030204" pitchFamily="34" charset="0"/>
                  <a:cs typeface="Calibri" panose="020F0502020204030204" pitchFamily="34" charset="0"/>
                </a:rPr>
              </a:br>
              <a:r>
                <a:rPr lang="en-GB" sz="975" b="1">
                  <a:solidFill>
                    <a:srgbClr val="375485"/>
                  </a:solidFill>
                  <a:latin typeface="Calibri" panose="020F0502020204030204" pitchFamily="34" charset="0"/>
                  <a:cs typeface="Calibri" panose="020F0502020204030204" pitchFamily="34" charset="0"/>
                </a:rPr>
                <a:t>Baseline ↓</a:t>
              </a:r>
            </a:p>
          </p:txBody>
        </p:sp>
        <p:sp>
          <p:nvSpPr>
            <p:cNvPr id="30" name="Rectangle: Rounded Corners 29">
              <a:extLst>
                <a:ext uri="{FF2B5EF4-FFF2-40B4-BE49-F238E27FC236}">
                  <a16:creationId xmlns:a16="http://schemas.microsoft.com/office/drawing/2014/main" id="{BF222FC2-7109-4B76-B0D1-B81644A98D66}"/>
                </a:ext>
              </a:extLst>
            </p:cNvPr>
            <p:cNvSpPr/>
            <p:nvPr/>
          </p:nvSpPr>
          <p:spPr>
            <a:xfrm>
              <a:off x="5212799" y="199190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Shared   Screen</a:t>
              </a:r>
            </a:p>
          </p:txBody>
        </p:sp>
        <p:sp>
          <p:nvSpPr>
            <p:cNvPr id="31" name="Rectangle: Rounded Corners 30">
              <a:extLst>
                <a:ext uri="{FF2B5EF4-FFF2-40B4-BE49-F238E27FC236}">
                  <a16:creationId xmlns:a16="http://schemas.microsoft.com/office/drawing/2014/main" id="{C13167D1-AE5A-4965-828F-BB513C69BBDA}"/>
                </a:ext>
              </a:extLst>
            </p:cNvPr>
            <p:cNvSpPr/>
            <p:nvPr/>
          </p:nvSpPr>
          <p:spPr>
            <a:xfrm>
              <a:off x="3951425" y="199190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Enhanced Telephony</a:t>
              </a:r>
            </a:p>
          </p:txBody>
        </p:sp>
        <p:sp>
          <p:nvSpPr>
            <p:cNvPr id="32" name="Rectangle: Rounded Corners 31">
              <a:extLst>
                <a:ext uri="{FF2B5EF4-FFF2-40B4-BE49-F238E27FC236}">
                  <a16:creationId xmlns:a16="http://schemas.microsoft.com/office/drawing/2014/main" id="{1A15632E-EEB2-4073-B293-13140A3A9AC4}"/>
                </a:ext>
              </a:extLst>
            </p:cNvPr>
            <p:cNvSpPr/>
            <p:nvPr/>
          </p:nvSpPr>
          <p:spPr>
            <a:xfrm>
              <a:off x="26900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Video Conferencing</a:t>
              </a:r>
            </a:p>
          </p:txBody>
        </p:sp>
        <p:sp>
          <p:nvSpPr>
            <p:cNvPr id="33" name="Rectangle: Rounded Corners 32">
              <a:extLst>
                <a:ext uri="{FF2B5EF4-FFF2-40B4-BE49-F238E27FC236}">
                  <a16:creationId xmlns:a16="http://schemas.microsoft.com/office/drawing/2014/main" id="{95181F7E-88A8-4A3B-AD1E-C64E276832B2}"/>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Eliminated</a:t>
              </a:r>
              <a:br>
                <a:rPr lang="en-GB" sz="975" b="1">
                  <a:solidFill>
                    <a:srgbClr val="375485"/>
                  </a:solidFill>
                  <a:latin typeface="Calibri" panose="020F0502020204030204" pitchFamily="34" charset="0"/>
                  <a:cs typeface="Calibri" panose="020F0502020204030204" pitchFamily="34" charset="0"/>
                </a:rPr>
              </a:br>
              <a:r>
                <a:rPr lang="en-GB" sz="975" b="1">
                  <a:solidFill>
                    <a:srgbClr val="375485"/>
                  </a:solidFill>
                  <a:latin typeface="Calibri" panose="020F0502020204030204" pitchFamily="34" charset="0"/>
                  <a:cs typeface="Calibri" panose="020F0502020204030204" pitchFamily="34" charset="0"/>
                </a:rPr>
                <a:t>↓</a:t>
              </a:r>
            </a:p>
          </p:txBody>
        </p:sp>
        <p:sp>
          <p:nvSpPr>
            <p:cNvPr id="34" name="Rectangle: Rounded Corners 33">
              <a:extLst>
                <a:ext uri="{FF2B5EF4-FFF2-40B4-BE49-F238E27FC236}">
                  <a16:creationId xmlns:a16="http://schemas.microsoft.com/office/drawing/2014/main" id="{FCE3F83F-395C-40D1-9040-0FA1367E0225}"/>
                </a:ext>
              </a:extLst>
            </p:cNvPr>
            <p:cNvSpPr/>
            <p:nvPr/>
          </p:nvSpPr>
          <p:spPr>
            <a:xfrm>
              <a:off x="5241110" y="494445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825">
                  <a:solidFill>
                    <a:srgbClr val="375485"/>
                  </a:solidFill>
                  <a:latin typeface="Calibri" panose="020F0502020204030204" pitchFamily="34" charset="0"/>
                  <a:cs typeface="Calibri" panose="020F0502020204030204" pitchFamily="34" charset="0"/>
                </a:rPr>
                <a:t>Gap –</a:t>
              </a:r>
              <a:br>
                <a:rPr lang="en-GB" sz="825">
                  <a:solidFill>
                    <a:srgbClr val="375485"/>
                  </a:solidFill>
                  <a:latin typeface="Calibri" panose="020F0502020204030204" pitchFamily="34" charset="0"/>
                  <a:cs typeface="Calibri" panose="020F0502020204030204" pitchFamily="34" charset="0"/>
                </a:rPr>
              </a:br>
              <a:r>
                <a:rPr lang="en-GB" sz="825">
                  <a:solidFill>
                    <a:srgbClr val="375485"/>
                  </a:solidFill>
                  <a:latin typeface="Calibri" panose="020F0502020204030204" pitchFamily="34" charset="0"/>
                  <a:cs typeface="Calibri" panose="020F0502020204030204" pitchFamily="34" charset="0"/>
                </a:rPr>
                <a:t>develop/produce</a:t>
              </a:r>
              <a:endParaRPr lang="en-GB" sz="975">
                <a:solidFill>
                  <a:srgbClr val="375485"/>
                </a:solidFill>
                <a:latin typeface="Calibri" panose="020F0502020204030204" pitchFamily="34" charset="0"/>
                <a:cs typeface="Calibri" panose="020F0502020204030204" pitchFamily="34" charset="0"/>
              </a:endParaRPr>
            </a:p>
          </p:txBody>
        </p:sp>
        <p:sp>
          <p:nvSpPr>
            <p:cNvPr id="35" name="Rectangle: Rounded Corners 34">
              <a:extLst>
                <a:ext uri="{FF2B5EF4-FFF2-40B4-BE49-F238E27FC236}">
                  <a16:creationId xmlns:a16="http://schemas.microsoft.com/office/drawing/2014/main" id="{40656EE5-6A3A-4B69-859D-E575B60D870B}"/>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b="1">
                  <a:solidFill>
                    <a:srgbClr val="375485"/>
                  </a:solidFill>
                  <a:latin typeface="Calibri" panose="020F0502020204030204" pitchFamily="34" charset="0"/>
                  <a:cs typeface="Calibri" panose="020F0502020204030204" pitchFamily="34" charset="0"/>
                </a:rPr>
                <a:t>New →</a:t>
              </a:r>
            </a:p>
          </p:txBody>
        </p:sp>
        <p:sp>
          <p:nvSpPr>
            <p:cNvPr id="36" name="Rectangle: Rounded Corners 35">
              <a:extLst>
                <a:ext uri="{FF2B5EF4-FFF2-40B4-BE49-F238E27FC236}">
                  <a16:creationId xmlns:a16="http://schemas.microsoft.com/office/drawing/2014/main" id="{D6D0046F-EEC8-473F-A400-D86FE898EBA6}"/>
                </a:ext>
              </a:extLst>
            </p:cNvPr>
            <p:cNvSpPr/>
            <p:nvPr/>
          </p:nvSpPr>
          <p:spPr>
            <a:xfrm>
              <a:off x="2705516"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975">
                <a:solidFill>
                  <a:srgbClr val="375485"/>
                </a:solidFill>
                <a:latin typeface="Calibri" panose="020F0502020204030204" pitchFamily="34" charset="0"/>
                <a:cs typeface="Calibri" panose="020F0502020204030204" pitchFamily="34" charset="0"/>
              </a:endParaRPr>
            </a:p>
          </p:txBody>
        </p:sp>
        <p:sp>
          <p:nvSpPr>
            <p:cNvPr id="37" name="Rectangle: Rounded Corners 36">
              <a:extLst>
                <a:ext uri="{FF2B5EF4-FFF2-40B4-BE49-F238E27FC236}">
                  <a16:creationId xmlns:a16="http://schemas.microsoft.com/office/drawing/2014/main" id="{3EC661CB-CD14-4505-BF7F-86674DCAC9FB}"/>
                </a:ext>
              </a:extLst>
            </p:cNvPr>
            <p:cNvSpPr/>
            <p:nvPr/>
          </p:nvSpPr>
          <p:spPr>
            <a:xfrm>
              <a:off x="3979736" y="495308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975">
                  <a:solidFill>
                    <a:srgbClr val="375485"/>
                  </a:solidFill>
                  <a:latin typeface="Calibri" panose="020F0502020204030204" pitchFamily="34" charset="0"/>
                  <a:cs typeface="Calibri" panose="020F0502020204030204" pitchFamily="34" charset="0"/>
                </a:rPr>
                <a:t>Gap –</a:t>
              </a:r>
              <a:br>
                <a:rPr lang="en-GB" sz="975">
                  <a:solidFill>
                    <a:srgbClr val="375485"/>
                  </a:solidFill>
                  <a:latin typeface="Calibri" panose="020F0502020204030204" pitchFamily="34" charset="0"/>
                  <a:cs typeface="Calibri" panose="020F0502020204030204" pitchFamily="34" charset="0"/>
                </a:rPr>
              </a:br>
              <a:r>
                <a:rPr lang="en-GB" sz="825">
                  <a:solidFill>
                    <a:srgbClr val="375485"/>
                  </a:solidFill>
                  <a:latin typeface="Calibri" panose="020F0502020204030204" pitchFamily="34" charset="0"/>
                  <a:cs typeface="Calibri" panose="020F0502020204030204" pitchFamily="34" charset="0"/>
                </a:rPr>
                <a:t>develop/produce</a:t>
              </a:r>
              <a:endParaRPr lang="en-GB" sz="975">
                <a:solidFill>
                  <a:srgbClr val="375485"/>
                </a:solidFill>
                <a:latin typeface="Calibri" panose="020F0502020204030204" pitchFamily="34" charset="0"/>
                <a:cs typeface="Calibri" panose="020F0502020204030204" pitchFamily="34" charset="0"/>
              </a:endParaRPr>
            </a:p>
          </p:txBody>
        </p:sp>
        <p:sp>
          <p:nvSpPr>
            <p:cNvPr id="38" name="Rectangle 37">
              <a:extLst>
                <a:ext uri="{FF2B5EF4-FFF2-40B4-BE49-F238E27FC236}">
                  <a16:creationId xmlns:a16="http://schemas.microsoft.com/office/drawing/2014/main" id="{D9F24C09-0BF7-46CA-ACCC-8BDE607E5106}"/>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50FF890F-3550-4D8D-9295-8281CBA4ED6F}"/>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8D7C3C13-81C1-4E83-AAD3-7280447D336D}"/>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25834869-053D-44C9-971F-29FCC9F373C8}"/>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6EE7B764-8CF4-35E8-B4C1-D6336A51518C}"/>
              </a:ext>
            </a:extLst>
          </p:cNvPr>
          <p:cNvPicPr>
            <a:picLocks noChangeAspect="1"/>
          </p:cNvPicPr>
          <p:nvPr/>
        </p:nvPicPr>
        <p:blipFill>
          <a:blip r:embed="rId3"/>
          <a:stretch>
            <a:fillRect/>
          </a:stretch>
        </p:blipFill>
        <p:spPr>
          <a:xfrm>
            <a:off x="5165182" y="1465008"/>
            <a:ext cx="1306624" cy="669415"/>
          </a:xfrm>
          <a:prstGeom prst="rect">
            <a:avLst/>
          </a:prstGeom>
        </p:spPr>
      </p:pic>
      <p:sp>
        <p:nvSpPr>
          <p:cNvPr id="8" name="TextBox 7">
            <a:extLst>
              <a:ext uri="{FF2B5EF4-FFF2-40B4-BE49-F238E27FC236}">
                <a16:creationId xmlns:a16="http://schemas.microsoft.com/office/drawing/2014/main" id="{739BC103-F22C-36B5-7AA5-4A22E4D62D2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16</a:t>
            </a:r>
          </a:p>
        </p:txBody>
      </p:sp>
      <p:sp>
        <p:nvSpPr>
          <p:cNvPr id="43" name="TextBox 42">
            <a:extLst>
              <a:ext uri="{FF2B5EF4-FFF2-40B4-BE49-F238E27FC236}">
                <a16:creationId xmlns:a16="http://schemas.microsoft.com/office/drawing/2014/main" id="{60F70A50-B296-C70C-E2EB-958C86AFE152}"/>
              </a:ext>
            </a:extLst>
          </p:cNvPr>
          <p:cNvSpPr txBox="1"/>
          <p:nvPr/>
        </p:nvSpPr>
        <p:spPr>
          <a:xfrm>
            <a:off x="1460500" y="5416550"/>
            <a:ext cx="2759089" cy="261610"/>
          </a:xfrm>
          <a:prstGeom prst="rect">
            <a:avLst/>
          </a:prstGeom>
          <a:noFill/>
        </p:spPr>
        <p:txBody>
          <a:bodyPr wrap="none" rtlCol="0">
            <a:spAutoFit/>
          </a:bodyPr>
          <a:lstStyle/>
          <a:p>
            <a:pPr algn="l"/>
            <a:r>
              <a:rPr lang="en-GB" sz="1100" i="1">
                <a:solidFill>
                  <a:srgbClr val="FF0000"/>
                </a:solidFill>
              </a:rPr>
              <a:t>Moved to Context section where it should be</a:t>
            </a:r>
          </a:p>
        </p:txBody>
      </p:sp>
    </p:spTree>
    <p:extLst>
      <p:ext uri="{BB962C8B-B14F-4D97-AF65-F5344CB8AC3E}">
        <p14:creationId xmlns:p14="http://schemas.microsoft.com/office/powerpoint/2010/main" val="362942536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C8EF10-6F9B-4226-BBFD-4DF41AB208DD}"/>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02/08</a:t>
            </a:r>
          </a:p>
        </p:txBody>
      </p:sp>
      <p:sp>
        <p:nvSpPr>
          <p:cNvPr id="2" name="Footer Placeholder 1">
            <a:extLst>
              <a:ext uri="{FF2B5EF4-FFF2-40B4-BE49-F238E27FC236}">
                <a16:creationId xmlns:a16="http://schemas.microsoft.com/office/drawing/2014/main" id="{C0C5C22D-9551-4F86-9FAC-2F1C9CF3CF81}"/>
              </a:ext>
            </a:extLst>
          </p:cNvPr>
          <p:cNvSpPr>
            <a:spLocks noGrp="1"/>
          </p:cNvSpPr>
          <p:nvPr>
            <p:ph type="ftr" sz="quarter" idx="10"/>
          </p:nvPr>
        </p:nvSpPr>
        <p:spPr>
          <a:xfrm>
            <a:off x="6993807" y="4855409"/>
            <a:ext cx="688471" cy="273844"/>
          </a:xfrm>
        </p:spPr>
        <p:txBody>
          <a:bodyPr/>
          <a:lstStyle/>
          <a:p>
            <a:r>
              <a:rPr lang="en-GB"/>
              <a:t>35/43</a:t>
            </a:r>
          </a:p>
        </p:txBody>
      </p:sp>
      <p:sp>
        <p:nvSpPr>
          <p:cNvPr id="4" name="Ref">
            <a:extLst>
              <a:ext uri="{FF2B5EF4-FFF2-40B4-BE49-F238E27FC236}">
                <a16:creationId xmlns:a16="http://schemas.microsoft.com/office/drawing/2014/main" id="{2939C5E9-0ECE-447C-9D58-EFD224120CA8}"/>
              </a:ext>
            </a:extLst>
          </p:cNvPr>
          <p:cNvSpPr txBox="1"/>
          <p:nvPr/>
        </p:nvSpPr>
        <p:spPr>
          <a:xfrm>
            <a:off x="1397000" y="4843867"/>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98 : §7.2</a:t>
            </a:r>
            <a:endParaRPr lang="en-GB" sz="675">
              <a:solidFill>
                <a:schemeClr val="bg1"/>
              </a:solidFill>
              <a:latin typeface="Calibri" panose="020F0502020204030204" pitchFamily="34" charset="0"/>
            </a:endParaRPr>
          </a:p>
        </p:txBody>
      </p:sp>
      <p:pic>
        <p:nvPicPr>
          <p:cNvPr id="9" name="Picture 8">
            <a:extLst>
              <a:ext uri="{FF2B5EF4-FFF2-40B4-BE49-F238E27FC236}">
                <a16:creationId xmlns:a16="http://schemas.microsoft.com/office/drawing/2014/main" id="{1267F095-4D70-48A3-B29E-2654AA503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7923" y="2778380"/>
            <a:ext cx="1360526" cy="1991368"/>
          </a:xfrm>
          <a:prstGeom prst="rect">
            <a:avLst/>
          </a:prstGeom>
          <a:ln w="19050">
            <a:solidFill>
              <a:schemeClr val="accent1">
                <a:shade val="50000"/>
              </a:schemeClr>
            </a:solidFill>
          </a:ln>
        </p:spPr>
      </p:pic>
      <p:grpSp>
        <p:nvGrpSpPr>
          <p:cNvPr id="14" name="Group 13">
            <a:extLst>
              <a:ext uri="{FF2B5EF4-FFF2-40B4-BE49-F238E27FC236}">
                <a16:creationId xmlns:a16="http://schemas.microsoft.com/office/drawing/2014/main" id="{89783F30-FE29-3258-F7C0-0A6C2AE687EC}"/>
              </a:ext>
            </a:extLst>
          </p:cNvPr>
          <p:cNvGrpSpPr/>
          <p:nvPr/>
        </p:nvGrpSpPr>
        <p:grpSpPr>
          <a:xfrm>
            <a:off x="5810250" y="571594"/>
            <a:ext cx="2636398" cy="2121126"/>
            <a:chOff x="5393146" y="617106"/>
            <a:chExt cx="2477240" cy="1954644"/>
          </a:xfrm>
        </p:grpSpPr>
        <p:pic>
          <p:nvPicPr>
            <p:cNvPr id="7" name="Picture 6">
              <a:extLst>
                <a:ext uri="{FF2B5EF4-FFF2-40B4-BE49-F238E27FC236}">
                  <a16:creationId xmlns:a16="http://schemas.microsoft.com/office/drawing/2014/main" id="{163E9558-42DF-47B6-9C82-49F6AC52B168}"/>
                </a:ext>
              </a:extLst>
            </p:cNvPr>
            <p:cNvPicPr>
              <a:picLocks noChangeAspect="1"/>
            </p:cNvPicPr>
            <p:nvPr/>
          </p:nvPicPr>
          <p:blipFill>
            <a:blip r:embed="rId4"/>
            <a:stretch>
              <a:fillRect/>
            </a:stretch>
          </p:blipFill>
          <p:spPr>
            <a:xfrm>
              <a:off x="5393146" y="617106"/>
              <a:ext cx="2477240" cy="1954644"/>
            </a:xfrm>
            <a:prstGeom prst="rect">
              <a:avLst/>
            </a:prstGeom>
          </p:spPr>
        </p:pic>
        <p:sp>
          <p:nvSpPr>
            <p:cNvPr id="10" name="Oval 9">
              <a:extLst>
                <a:ext uri="{FF2B5EF4-FFF2-40B4-BE49-F238E27FC236}">
                  <a16:creationId xmlns:a16="http://schemas.microsoft.com/office/drawing/2014/main" id="{E347E7BF-BE36-4955-BAC7-45DA3F5EC91E}"/>
                </a:ext>
              </a:extLst>
            </p:cNvPr>
            <p:cNvSpPr/>
            <p:nvPr/>
          </p:nvSpPr>
          <p:spPr>
            <a:xfrm>
              <a:off x="6555737" y="855878"/>
              <a:ext cx="1066701" cy="1146025"/>
            </a:xfrm>
            <a:prstGeom prst="ellipse">
              <a:avLst/>
            </a:prstGeom>
            <a:solidFill>
              <a:srgbClr val="DBEEF4">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cxnSp>
        <p:nvCxnSpPr>
          <p:cNvPr id="12" name="Straight Connector 11">
            <a:extLst>
              <a:ext uri="{FF2B5EF4-FFF2-40B4-BE49-F238E27FC236}">
                <a16:creationId xmlns:a16="http://schemas.microsoft.com/office/drawing/2014/main" id="{DDCF219F-5C00-40C5-9433-98963DE9A2E3}"/>
              </a:ext>
            </a:extLst>
          </p:cNvPr>
          <p:cNvCxnSpPr>
            <a:cxnSpLocks/>
            <a:stCxn id="10" idx="5"/>
          </p:cNvCxnSpPr>
          <p:nvPr/>
        </p:nvCxnSpPr>
        <p:spPr>
          <a:xfrm flipH="1">
            <a:off x="7128449" y="1892212"/>
            <a:ext cx="888070" cy="886168"/>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5AFE324-E4F4-47BB-8A1D-6F43EE5000A1}"/>
              </a:ext>
            </a:extLst>
          </p:cNvPr>
          <p:cNvCxnSpPr>
            <a:cxnSpLocks/>
            <a:stCxn id="10" idx="1"/>
          </p:cNvCxnSpPr>
          <p:nvPr/>
        </p:nvCxnSpPr>
        <p:spPr>
          <a:xfrm flipH="1">
            <a:off x="5767923" y="1012829"/>
            <a:ext cx="1445863" cy="1765551"/>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FECE969-7F55-4E68-A9B0-F2B6EAAB7C0D}"/>
              </a:ext>
            </a:extLst>
          </p:cNvPr>
          <p:cNvSpPr txBox="1"/>
          <p:nvPr/>
        </p:nvSpPr>
        <p:spPr>
          <a:xfrm>
            <a:off x="509312" y="670863"/>
            <a:ext cx="5258612" cy="2042867"/>
          </a:xfrm>
          <a:prstGeom prst="rect">
            <a:avLst/>
          </a:prstGeom>
          <a:noFill/>
        </p:spPr>
        <p:txBody>
          <a:bodyPr wrap="square">
            <a:spAutoFit/>
          </a:bodyPr>
          <a:lstStyle/>
          <a:p>
            <a:r>
              <a:rPr lang="en-GB" sz="1500" b="1">
                <a:solidFill>
                  <a:srgbClr val="2F528F"/>
                </a:solidFill>
                <a:latin typeface="Calibri" panose="020F0502020204030204" pitchFamily="34" charset="0"/>
              </a:rPr>
              <a:t>Architecture Landscape</a:t>
            </a:r>
          </a:p>
          <a:p>
            <a:endParaRPr lang="en-GB">
              <a:solidFill>
                <a:srgbClr val="2F528F"/>
              </a:solidFill>
              <a:latin typeface="Calibri" panose="020F0502020204030204" pitchFamily="34" charset="0"/>
            </a:endParaRPr>
          </a:p>
          <a:p>
            <a:r>
              <a:rPr lang="en-GB" sz="1350">
                <a:solidFill>
                  <a:srgbClr val="2F528F"/>
                </a:solidFill>
                <a:latin typeface="Calibri" panose="020F0502020204030204" pitchFamily="34" charset="0"/>
              </a:rPr>
              <a:t>Holds architectural views of the state of the enterprise at particular points in time:</a:t>
            </a:r>
          </a:p>
          <a:p>
            <a:endParaRPr lang="en-GB" sz="1350">
              <a:solidFill>
                <a:srgbClr val="2F528F"/>
              </a:solidFill>
              <a:latin typeface="Calibri" panose="020F0502020204030204" pitchFamily="34" charset="0"/>
            </a:endParaRPr>
          </a:p>
          <a:p>
            <a:pPr marL="358775" indent="-214313">
              <a:spcBef>
                <a:spcPts val="450"/>
              </a:spcBef>
              <a:buFont typeface="Courier New" panose="02070309020205020404" pitchFamily="49" charset="0"/>
              <a:buChar char="o"/>
            </a:pPr>
            <a:r>
              <a:rPr lang="en-GB" sz="1350">
                <a:solidFill>
                  <a:srgbClr val="2F528F"/>
                </a:solidFill>
                <a:latin typeface="Calibri" panose="020F0502020204030204" pitchFamily="34" charset="0"/>
              </a:rPr>
              <a:t>Strategic Architectures</a:t>
            </a:r>
          </a:p>
          <a:p>
            <a:pPr marL="358775" indent="-214313">
              <a:spcBef>
                <a:spcPts val="450"/>
              </a:spcBef>
              <a:buFont typeface="Courier New" panose="02070309020205020404" pitchFamily="49" charset="0"/>
              <a:buChar char="o"/>
            </a:pPr>
            <a:r>
              <a:rPr lang="en-GB" sz="1350">
                <a:solidFill>
                  <a:srgbClr val="2F528F"/>
                </a:solidFill>
                <a:latin typeface="Calibri" panose="020F0502020204030204" pitchFamily="34" charset="0"/>
              </a:rPr>
              <a:t>Segment Architectures</a:t>
            </a:r>
          </a:p>
          <a:p>
            <a:pPr marL="358775" indent="-214313">
              <a:spcBef>
                <a:spcPts val="450"/>
              </a:spcBef>
              <a:buFont typeface="Courier New" panose="02070309020205020404" pitchFamily="49" charset="0"/>
              <a:buChar char="o"/>
            </a:pPr>
            <a:r>
              <a:rPr lang="en-GB" sz="1350">
                <a:solidFill>
                  <a:srgbClr val="2F528F"/>
                </a:solidFill>
                <a:latin typeface="Calibri" panose="020F0502020204030204" pitchFamily="34" charset="0"/>
              </a:rPr>
              <a:t>Capability Architectures </a:t>
            </a:r>
          </a:p>
        </p:txBody>
      </p:sp>
    </p:spTree>
    <p:extLst>
      <p:ext uri="{BB962C8B-B14F-4D97-AF65-F5344CB8AC3E}">
        <p14:creationId xmlns:p14="http://schemas.microsoft.com/office/powerpoint/2010/main" val="297135597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67B0E6-6F3D-414C-8739-FE5DDE00FA8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03/08</a:t>
            </a:r>
          </a:p>
        </p:txBody>
      </p:sp>
      <p:sp>
        <p:nvSpPr>
          <p:cNvPr id="2" name="Footer Placeholder 1">
            <a:extLst>
              <a:ext uri="{FF2B5EF4-FFF2-40B4-BE49-F238E27FC236}">
                <a16:creationId xmlns:a16="http://schemas.microsoft.com/office/drawing/2014/main" id="{7C4C8465-14B6-4EC2-A6E2-55011AC18B90}"/>
              </a:ext>
            </a:extLst>
          </p:cNvPr>
          <p:cNvSpPr>
            <a:spLocks noGrp="1"/>
          </p:cNvSpPr>
          <p:nvPr>
            <p:ph type="ftr" sz="quarter" idx="10"/>
          </p:nvPr>
        </p:nvSpPr>
        <p:spPr>
          <a:xfrm>
            <a:off x="6993807" y="4855409"/>
            <a:ext cx="688471" cy="273844"/>
          </a:xfrm>
        </p:spPr>
        <p:txBody>
          <a:bodyPr/>
          <a:lstStyle/>
          <a:p>
            <a:r>
              <a:rPr lang="en-GB"/>
              <a:t>36/43</a:t>
            </a:r>
          </a:p>
        </p:txBody>
      </p:sp>
      <p:sp>
        <p:nvSpPr>
          <p:cNvPr id="4" name="Ref">
            <a:extLst>
              <a:ext uri="{FF2B5EF4-FFF2-40B4-BE49-F238E27FC236}">
                <a16:creationId xmlns:a16="http://schemas.microsoft.com/office/drawing/2014/main" id="{8485478A-6BEF-40AC-94A5-A028CEDE8DAE}"/>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99 : §7.3</a:t>
            </a:r>
            <a:endParaRPr lang="en-GB" sz="675">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F32A79F-14FA-B1AD-E01F-84F1C3217FDD}"/>
              </a:ext>
            </a:extLst>
          </p:cNvPr>
          <p:cNvGrpSpPr/>
          <p:nvPr/>
        </p:nvGrpSpPr>
        <p:grpSpPr>
          <a:xfrm>
            <a:off x="5591175" y="612342"/>
            <a:ext cx="2947047" cy="2107887"/>
            <a:chOff x="5393146" y="617106"/>
            <a:chExt cx="2536533" cy="1954644"/>
          </a:xfrm>
        </p:grpSpPr>
        <p:pic>
          <p:nvPicPr>
            <p:cNvPr id="7" name="Picture 6">
              <a:extLst>
                <a:ext uri="{FF2B5EF4-FFF2-40B4-BE49-F238E27FC236}">
                  <a16:creationId xmlns:a16="http://schemas.microsoft.com/office/drawing/2014/main" id="{8349D291-8D2F-40D1-89C6-CA4E627E8F20}"/>
                </a:ext>
              </a:extLst>
            </p:cNvPr>
            <p:cNvPicPr>
              <a:picLocks noChangeAspect="1"/>
            </p:cNvPicPr>
            <p:nvPr/>
          </p:nvPicPr>
          <p:blipFill>
            <a:blip r:embed="rId3"/>
            <a:stretch>
              <a:fillRect/>
            </a:stretch>
          </p:blipFill>
          <p:spPr>
            <a:xfrm>
              <a:off x="5393146" y="617106"/>
              <a:ext cx="2477240" cy="1954644"/>
            </a:xfrm>
            <a:prstGeom prst="rect">
              <a:avLst/>
            </a:prstGeom>
          </p:spPr>
        </p:pic>
        <p:sp>
          <p:nvSpPr>
            <p:cNvPr id="8" name="Oval 7">
              <a:extLst>
                <a:ext uri="{FF2B5EF4-FFF2-40B4-BE49-F238E27FC236}">
                  <a16:creationId xmlns:a16="http://schemas.microsoft.com/office/drawing/2014/main" id="{8C5B671A-F503-49B7-91C1-965E634215EF}"/>
                </a:ext>
              </a:extLst>
            </p:cNvPr>
            <p:cNvSpPr/>
            <p:nvPr/>
          </p:nvSpPr>
          <p:spPr>
            <a:xfrm>
              <a:off x="6598690" y="814607"/>
              <a:ext cx="1330989" cy="736283"/>
            </a:xfrm>
            <a:prstGeom prst="ellipse">
              <a:avLst/>
            </a:prstGeom>
            <a:solidFill>
              <a:srgbClr val="DBEEF4">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cxnSp>
        <p:nvCxnSpPr>
          <p:cNvPr id="9" name="Straight Connector 8">
            <a:extLst>
              <a:ext uri="{FF2B5EF4-FFF2-40B4-BE49-F238E27FC236}">
                <a16:creationId xmlns:a16="http://schemas.microsoft.com/office/drawing/2014/main" id="{A9206921-9B12-47C1-BEF3-605DFEEBB785}"/>
              </a:ext>
            </a:extLst>
          </p:cNvPr>
          <p:cNvCxnSpPr>
            <a:cxnSpLocks/>
          </p:cNvCxnSpPr>
          <p:nvPr/>
        </p:nvCxnSpPr>
        <p:spPr>
          <a:xfrm flipH="1">
            <a:off x="7869060" y="1350169"/>
            <a:ext cx="632003" cy="1501139"/>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FD7B397-3857-4125-8877-3DD4FFC91868}"/>
              </a:ext>
            </a:extLst>
          </p:cNvPr>
          <p:cNvCxnSpPr>
            <a:cxnSpLocks/>
          </p:cNvCxnSpPr>
          <p:nvPr/>
        </p:nvCxnSpPr>
        <p:spPr>
          <a:xfrm flipH="1">
            <a:off x="5813858" y="1092994"/>
            <a:ext cx="1220355" cy="1758314"/>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E9B28DD-5D64-4886-A93D-2E2F2DD0F2E4}"/>
              </a:ext>
            </a:extLst>
          </p:cNvPr>
          <p:cNvSpPr txBox="1"/>
          <p:nvPr/>
        </p:nvSpPr>
        <p:spPr>
          <a:xfrm>
            <a:off x="507502" y="671195"/>
            <a:ext cx="5061754" cy="3462486"/>
          </a:xfrm>
          <a:prstGeom prst="rect">
            <a:avLst/>
          </a:prstGeom>
          <a:noFill/>
        </p:spPr>
        <p:txBody>
          <a:bodyPr wrap="square">
            <a:spAutoFit/>
          </a:bodyPr>
          <a:lstStyle/>
          <a:p>
            <a:r>
              <a:rPr lang="en-GB" sz="1500" b="1">
                <a:solidFill>
                  <a:srgbClr val="2F528F"/>
                </a:solidFill>
                <a:latin typeface="Calibri" panose="020F0502020204030204" pitchFamily="34" charset="0"/>
              </a:rPr>
              <a:t>Reference Library</a:t>
            </a:r>
          </a:p>
          <a:p>
            <a:r>
              <a:rPr lang="en-GB" sz="1350">
                <a:solidFill>
                  <a:srgbClr val="2F528F"/>
                </a:solidFill>
                <a:latin typeface="Calibri" panose="020F0502020204030204" pitchFamily="34" charset="0"/>
              </a:rPr>
              <a:t>Provides a repository to hold reference materials that should be used to develop architectures. </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Reference materials that are held may be obtained from a variety of sources:</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Standards bodies</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Product and service vendors</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Industry communities or forums</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Standard templates</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Enterprise best practices</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Reference Library should contain:</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Reference Architectures</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Reference Models</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Viewpoint Library</a:t>
            </a:r>
          </a:p>
          <a:p>
            <a:pPr marL="358775" indent="-214313">
              <a:buFont typeface="Courier New" panose="02070309020205020404" pitchFamily="49" charset="0"/>
              <a:buChar char="o"/>
            </a:pPr>
            <a:r>
              <a:rPr lang="en-GB" sz="1350">
                <a:solidFill>
                  <a:srgbClr val="2F528F"/>
                </a:solidFill>
                <a:latin typeface="Calibri" panose="020F0502020204030204" pitchFamily="34" charset="0"/>
              </a:rPr>
              <a:t>Templates</a:t>
            </a:r>
          </a:p>
        </p:txBody>
      </p:sp>
      <p:pic>
        <p:nvPicPr>
          <p:cNvPr id="14" name="Picture 13">
            <a:extLst>
              <a:ext uri="{FF2B5EF4-FFF2-40B4-BE49-F238E27FC236}">
                <a16:creationId xmlns:a16="http://schemas.microsoft.com/office/drawing/2014/main" id="{48DA5CBF-3D87-4629-80CE-3A5BC98553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3858" y="2851308"/>
            <a:ext cx="2055202" cy="1417859"/>
          </a:xfrm>
          <a:prstGeom prst="rect">
            <a:avLst/>
          </a:prstGeom>
          <a:ln w="15875">
            <a:solidFill>
              <a:srgbClr val="586F99"/>
            </a:solidFill>
          </a:ln>
        </p:spPr>
      </p:pic>
      <p:sp>
        <p:nvSpPr>
          <p:cNvPr id="25" name="TextBox 24">
            <a:extLst>
              <a:ext uri="{FF2B5EF4-FFF2-40B4-BE49-F238E27FC236}">
                <a16:creationId xmlns:a16="http://schemas.microsoft.com/office/drawing/2014/main" id="{B6D4A227-08F4-43D6-870A-200A068B373D}"/>
              </a:ext>
            </a:extLst>
          </p:cNvPr>
          <p:cNvSpPr txBox="1"/>
          <p:nvPr/>
        </p:nvSpPr>
        <p:spPr>
          <a:xfrm>
            <a:off x="367054" y="4138088"/>
            <a:ext cx="6710386" cy="507831"/>
          </a:xfrm>
          <a:prstGeom prst="rect">
            <a:avLst/>
          </a:prstGeom>
          <a:noFill/>
        </p:spPr>
        <p:txBody>
          <a:bodyPr wrap="square">
            <a:spAutoFit/>
          </a:bodyPr>
          <a:lstStyle/>
          <a:p>
            <a:r>
              <a:rPr lang="en-GB" sz="1350">
                <a:solidFill>
                  <a:srgbClr val="2F528F"/>
                </a:solidFill>
                <a:latin typeface="Calibri" panose="020F0502020204030204" pitchFamily="34" charset="0"/>
              </a:rPr>
              <a:t>In order to segregate different classes of architecture reference materials,</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the Reference Library can use the Architecture Continuum as a method for classification.</a:t>
            </a:r>
          </a:p>
        </p:txBody>
      </p:sp>
      <p:sp>
        <p:nvSpPr>
          <p:cNvPr id="6" name="TextBox 5">
            <a:extLst>
              <a:ext uri="{FF2B5EF4-FFF2-40B4-BE49-F238E27FC236}">
                <a16:creationId xmlns:a16="http://schemas.microsoft.com/office/drawing/2014/main" id="{26807E5F-F42E-1170-A0F8-C15A879D7D0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63042500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B9C2D1-46B8-4BB4-A341-2CED8C188566}"/>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04/08</a:t>
            </a:r>
          </a:p>
        </p:txBody>
      </p:sp>
      <p:sp>
        <p:nvSpPr>
          <p:cNvPr id="2" name="Footer Placeholder 1">
            <a:extLst>
              <a:ext uri="{FF2B5EF4-FFF2-40B4-BE49-F238E27FC236}">
                <a16:creationId xmlns:a16="http://schemas.microsoft.com/office/drawing/2014/main" id="{BB72C4C1-244B-48EA-8CB4-BE39ED042E15}"/>
              </a:ext>
            </a:extLst>
          </p:cNvPr>
          <p:cNvSpPr>
            <a:spLocks noGrp="1"/>
          </p:cNvSpPr>
          <p:nvPr>
            <p:ph type="ftr" sz="quarter" idx="10"/>
          </p:nvPr>
        </p:nvSpPr>
        <p:spPr>
          <a:xfrm>
            <a:off x="6993807" y="4855409"/>
            <a:ext cx="688471" cy="273844"/>
          </a:xfrm>
        </p:spPr>
        <p:txBody>
          <a:bodyPr/>
          <a:lstStyle/>
          <a:p>
            <a:r>
              <a:rPr lang="en-GB"/>
              <a:t>37/43</a:t>
            </a:r>
          </a:p>
        </p:txBody>
      </p:sp>
      <p:sp>
        <p:nvSpPr>
          <p:cNvPr id="4" name="Ref">
            <a:extLst>
              <a:ext uri="{FF2B5EF4-FFF2-40B4-BE49-F238E27FC236}">
                <a16:creationId xmlns:a16="http://schemas.microsoft.com/office/drawing/2014/main" id="{B94B166B-2E30-4F4F-AB94-D1C027342BC8}"/>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100 : §7.4</a:t>
            </a:r>
            <a:endParaRPr lang="en-GB" sz="675">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C2098977-23B9-08DD-99E1-BF3EF4CF549C}"/>
              </a:ext>
            </a:extLst>
          </p:cNvPr>
          <p:cNvGrpSpPr/>
          <p:nvPr/>
        </p:nvGrpSpPr>
        <p:grpSpPr>
          <a:xfrm>
            <a:off x="5393146" y="617106"/>
            <a:ext cx="3098848" cy="2551166"/>
            <a:chOff x="5393146" y="617106"/>
            <a:chExt cx="2507031" cy="1954644"/>
          </a:xfrm>
        </p:grpSpPr>
        <p:pic>
          <p:nvPicPr>
            <p:cNvPr id="7" name="Picture 6">
              <a:extLst>
                <a:ext uri="{FF2B5EF4-FFF2-40B4-BE49-F238E27FC236}">
                  <a16:creationId xmlns:a16="http://schemas.microsoft.com/office/drawing/2014/main" id="{11A305CC-B49F-4333-91FE-4E386DE664ED}"/>
                </a:ext>
              </a:extLst>
            </p:cNvPr>
            <p:cNvPicPr>
              <a:picLocks noChangeAspect="1"/>
            </p:cNvPicPr>
            <p:nvPr/>
          </p:nvPicPr>
          <p:blipFill>
            <a:blip r:embed="rId3"/>
            <a:stretch>
              <a:fillRect/>
            </a:stretch>
          </p:blipFill>
          <p:spPr>
            <a:xfrm>
              <a:off x="5393146" y="617106"/>
              <a:ext cx="2477240" cy="1954644"/>
            </a:xfrm>
            <a:prstGeom prst="rect">
              <a:avLst/>
            </a:prstGeom>
          </p:spPr>
        </p:pic>
        <p:sp>
          <p:nvSpPr>
            <p:cNvPr id="8" name="Oval 7">
              <a:extLst>
                <a:ext uri="{FF2B5EF4-FFF2-40B4-BE49-F238E27FC236}">
                  <a16:creationId xmlns:a16="http://schemas.microsoft.com/office/drawing/2014/main" id="{8B492DFD-3B61-490E-BAEE-F1EC15094040}"/>
                </a:ext>
              </a:extLst>
            </p:cNvPr>
            <p:cNvSpPr/>
            <p:nvPr/>
          </p:nvSpPr>
          <p:spPr>
            <a:xfrm>
              <a:off x="6596872" y="1425970"/>
              <a:ext cx="1303305" cy="611916"/>
            </a:xfrm>
            <a:prstGeom prst="ellipse">
              <a:avLst/>
            </a:prstGeom>
            <a:solidFill>
              <a:srgbClr val="DBEEF4">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cxnSp>
        <p:nvCxnSpPr>
          <p:cNvPr id="9" name="Straight Connector 8">
            <a:extLst>
              <a:ext uri="{FF2B5EF4-FFF2-40B4-BE49-F238E27FC236}">
                <a16:creationId xmlns:a16="http://schemas.microsoft.com/office/drawing/2014/main" id="{56B46D9C-0D98-4D54-B90E-E30F36A0EC8A}"/>
              </a:ext>
            </a:extLst>
          </p:cNvPr>
          <p:cNvCxnSpPr>
            <a:cxnSpLocks/>
          </p:cNvCxnSpPr>
          <p:nvPr/>
        </p:nvCxnSpPr>
        <p:spPr>
          <a:xfrm flipH="1">
            <a:off x="7429500" y="2190750"/>
            <a:ext cx="1025670" cy="1285938"/>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D9DD0E9-5693-4473-987E-8879B40375F4}"/>
              </a:ext>
            </a:extLst>
          </p:cNvPr>
          <p:cNvCxnSpPr>
            <a:cxnSpLocks/>
          </p:cNvCxnSpPr>
          <p:nvPr/>
        </p:nvCxnSpPr>
        <p:spPr>
          <a:xfrm flipH="1">
            <a:off x="5733535" y="1959769"/>
            <a:ext cx="1183996" cy="1516919"/>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3D1D5A1-7EC8-4372-8FAE-324F964D62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3535" y="3476688"/>
            <a:ext cx="1695965" cy="1218097"/>
          </a:xfrm>
          <a:prstGeom prst="rect">
            <a:avLst/>
          </a:prstGeom>
          <a:ln w="15875">
            <a:solidFill>
              <a:srgbClr val="586F99"/>
            </a:solidFill>
          </a:ln>
        </p:spPr>
      </p:pic>
      <p:sp>
        <p:nvSpPr>
          <p:cNvPr id="23" name="TextBox 22">
            <a:extLst>
              <a:ext uri="{FF2B5EF4-FFF2-40B4-BE49-F238E27FC236}">
                <a16:creationId xmlns:a16="http://schemas.microsoft.com/office/drawing/2014/main" id="{6A92DED0-05E7-4F20-84B4-BC19DBFAD2F9}"/>
              </a:ext>
            </a:extLst>
          </p:cNvPr>
          <p:cNvSpPr txBox="1"/>
          <p:nvPr/>
        </p:nvSpPr>
        <p:spPr>
          <a:xfrm>
            <a:off x="518376" y="673207"/>
            <a:ext cx="5526625" cy="3912610"/>
          </a:xfrm>
          <a:prstGeom prst="rect">
            <a:avLst/>
          </a:prstGeom>
          <a:noFill/>
        </p:spPr>
        <p:txBody>
          <a:bodyPr wrap="square">
            <a:spAutoFit/>
          </a:bodyPr>
          <a:lstStyle/>
          <a:p>
            <a:r>
              <a:rPr lang="en-GB" sz="1500" b="1">
                <a:solidFill>
                  <a:srgbClr val="2F528F"/>
                </a:solidFill>
                <a:latin typeface="Calibri" panose="020F0502020204030204" pitchFamily="34" charset="0"/>
              </a:rPr>
              <a:t>Standards Library</a:t>
            </a:r>
          </a:p>
          <a:p>
            <a:r>
              <a:rPr lang="en-GB" sz="1050">
                <a:solidFill>
                  <a:srgbClr val="2F528F"/>
                </a:solidFill>
                <a:latin typeface="Calibri" panose="020F0502020204030204" pitchFamily="34" charset="0"/>
              </a:rPr>
              <a:t>A repository area to hold a set of specifications, to which architectures must conform.</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Provides an unambiguous basis for Architecture Governance because:</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The standards are easily accessible to projects</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Standards are stated in a clear and unambiguous manner</a:t>
            </a:r>
          </a:p>
          <a:p>
            <a:pPr>
              <a:spcBef>
                <a:spcPts val="450"/>
              </a:spcBef>
            </a:pPr>
            <a:r>
              <a:rPr lang="en-GB" sz="1200">
                <a:solidFill>
                  <a:srgbClr val="2F528F"/>
                </a:solidFill>
                <a:latin typeface="Calibri" panose="020F0502020204030204" pitchFamily="34" charset="0"/>
              </a:rPr>
              <a:t>Standards typically fall into three classes:</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Legal and Regulatory Obligations: mandated by Law</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Industry Standards: established by industry bodies</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Organizational Standards: set within the organization </a:t>
            </a:r>
          </a:p>
          <a:p>
            <a:pPr>
              <a:spcBef>
                <a:spcPts val="450"/>
              </a:spcBef>
            </a:pPr>
            <a:r>
              <a:rPr lang="en-GB" sz="1200" b="1">
                <a:solidFill>
                  <a:srgbClr val="2F528F"/>
                </a:solidFill>
                <a:latin typeface="Calibri" panose="020F0502020204030204" pitchFamily="34" charset="0"/>
              </a:rPr>
              <a:t>Standards Lifecycle</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Proposed Standard: a potential standard has been identified</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Provisional Standard: a potential standard - not tried or tested</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Active Standard : generally the approach of choice</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Deprecated Standard: at the end of its useful lifecycle</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Retired/Obsolete Standard: no longer valid within the landscape</a:t>
            </a:r>
          </a:p>
          <a:p>
            <a:pPr>
              <a:spcBef>
                <a:spcPts val="450"/>
              </a:spcBef>
            </a:pPr>
            <a:r>
              <a:rPr lang="en-GB" sz="1050">
                <a:solidFill>
                  <a:srgbClr val="2F528F"/>
                </a:solidFill>
                <a:latin typeface="Calibri" panose="020F0502020204030204" pitchFamily="34" charset="0"/>
              </a:rPr>
              <a:t>Standards Classification within the Standards Library</a:t>
            </a:r>
          </a:p>
          <a:p>
            <a:r>
              <a:rPr lang="en-GB" sz="1050">
                <a:solidFill>
                  <a:srgbClr val="2F528F"/>
                </a:solidFill>
                <a:latin typeface="Calibri" panose="020F0502020204030204" pitchFamily="34" charset="0"/>
              </a:rPr>
              <a:t>At the top level, in line with the TOGAF architecture domains:</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Business Standards</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Data Standards</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Applications Standards</a:t>
            </a:r>
          </a:p>
          <a:p>
            <a:pPr marL="358775" indent="-128588">
              <a:buFont typeface="Courier New" panose="02070309020205020404" pitchFamily="49" charset="0"/>
              <a:buChar char="o"/>
            </a:pPr>
            <a:r>
              <a:rPr lang="en-GB" sz="1050">
                <a:solidFill>
                  <a:srgbClr val="2F528F"/>
                </a:solidFill>
                <a:latin typeface="Calibri" panose="020F0502020204030204" pitchFamily="34" charset="0"/>
              </a:rPr>
              <a:t>Technology Standards</a:t>
            </a:r>
          </a:p>
        </p:txBody>
      </p:sp>
      <p:sp>
        <p:nvSpPr>
          <p:cNvPr id="6" name="TextBox 5">
            <a:extLst>
              <a:ext uri="{FF2B5EF4-FFF2-40B4-BE49-F238E27FC236}">
                <a16:creationId xmlns:a16="http://schemas.microsoft.com/office/drawing/2014/main" id="{C6C8296B-0985-ABCF-94EE-3A3AD32BD2D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179721690"/>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33073B-E114-40D0-BA21-256FCDD51655}"/>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05/08</a:t>
            </a:r>
          </a:p>
        </p:txBody>
      </p:sp>
      <p:sp>
        <p:nvSpPr>
          <p:cNvPr id="2" name="Footer Placeholder 1">
            <a:extLst>
              <a:ext uri="{FF2B5EF4-FFF2-40B4-BE49-F238E27FC236}">
                <a16:creationId xmlns:a16="http://schemas.microsoft.com/office/drawing/2014/main" id="{E2B3C8B4-6951-4058-B18D-57610ADFEB97}"/>
              </a:ext>
            </a:extLst>
          </p:cNvPr>
          <p:cNvSpPr>
            <a:spLocks noGrp="1"/>
          </p:cNvSpPr>
          <p:nvPr>
            <p:ph type="ftr" sz="quarter" idx="10"/>
          </p:nvPr>
        </p:nvSpPr>
        <p:spPr>
          <a:xfrm>
            <a:off x="6993807" y="4855409"/>
            <a:ext cx="688471" cy="273844"/>
          </a:xfrm>
        </p:spPr>
        <p:txBody>
          <a:bodyPr/>
          <a:lstStyle/>
          <a:p>
            <a:r>
              <a:rPr lang="en-GB"/>
              <a:t>38/43</a:t>
            </a:r>
          </a:p>
        </p:txBody>
      </p:sp>
      <p:sp>
        <p:nvSpPr>
          <p:cNvPr id="4" name="Ref">
            <a:extLst>
              <a:ext uri="{FF2B5EF4-FFF2-40B4-BE49-F238E27FC236}">
                <a16:creationId xmlns:a16="http://schemas.microsoft.com/office/drawing/2014/main" id="{801DC988-5D8D-41D6-A5CF-83B18E8094B2}"/>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103 : §7.5</a:t>
            </a:r>
            <a:endParaRPr lang="en-GB" sz="675">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EC1863F9-AEB0-447F-C15C-6229D05C8BB9}"/>
              </a:ext>
            </a:extLst>
          </p:cNvPr>
          <p:cNvGrpSpPr/>
          <p:nvPr/>
        </p:nvGrpSpPr>
        <p:grpSpPr>
          <a:xfrm>
            <a:off x="5305062" y="722798"/>
            <a:ext cx="2981687" cy="2199442"/>
            <a:chOff x="5305063" y="722798"/>
            <a:chExt cx="2477240" cy="1954644"/>
          </a:xfrm>
        </p:grpSpPr>
        <p:pic>
          <p:nvPicPr>
            <p:cNvPr id="7" name="Picture 6">
              <a:extLst>
                <a:ext uri="{FF2B5EF4-FFF2-40B4-BE49-F238E27FC236}">
                  <a16:creationId xmlns:a16="http://schemas.microsoft.com/office/drawing/2014/main" id="{E88DEE0D-235C-42AC-8077-110A56239660}"/>
                </a:ext>
              </a:extLst>
            </p:cNvPr>
            <p:cNvPicPr>
              <a:picLocks noChangeAspect="1"/>
            </p:cNvPicPr>
            <p:nvPr/>
          </p:nvPicPr>
          <p:blipFill>
            <a:blip r:embed="rId3"/>
            <a:stretch>
              <a:fillRect/>
            </a:stretch>
          </p:blipFill>
          <p:spPr>
            <a:xfrm>
              <a:off x="5305063" y="722798"/>
              <a:ext cx="2477240" cy="1954644"/>
            </a:xfrm>
            <a:prstGeom prst="rect">
              <a:avLst/>
            </a:prstGeom>
          </p:spPr>
        </p:pic>
        <p:sp>
          <p:nvSpPr>
            <p:cNvPr id="8" name="Oval 7">
              <a:extLst>
                <a:ext uri="{FF2B5EF4-FFF2-40B4-BE49-F238E27FC236}">
                  <a16:creationId xmlns:a16="http://schemas.microsoft.com/office/drawing/2014/main" id="{155EEBE9-68EC-4033-8AF5-92C384375603}"/>
                </a:ext>
              </a:extLst>
            </p:cNvPr>
            <p:cNvSpPr/>
            <p:nvPr/>
          </p:nvSpPr>
          <p:spPr>
            <a:xfrm>
              <a:off x="5989273" y="2039627"/>
              <a:ext cx="1717857" cy="611916"/>
            </a:xfrm>
            <a:prstGeom prst="ellipse">
              <a:avLst/>
            </a:prstGeom>
            <a:solidFill>
              <a:srgbClr val="DBEEF4">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cxnSp>
        <p:nvCxnSpPr>
          <p:cNvPr id="9" name="Straight Connector 8">
            <a:extLst>
              <a:ext uri="{FF2B5EF4-FFF2-40B4-BE49-F238E27FC236}">
                <a16:creationId xmlns:a16="http://schemas.microsoft.com/office/drawing/2014/main" id="{891ED37E-A5B8-4F04-A21A-16EFC244ACFA}"/>
              </a:ext>
            </a:extLst>
          </p:cNvPr>
          <p:cNvCxnSpPr>
            <a:cxnSpLocks/>
          </p:cNvCxnSpPr>
          <p:nvPr/>
        </p:nvCxnSpPr>
        <p:spPr>
          <a:xfrm flipH="1">
            <a:off x="7762625" y="2571750"/>
            <a:ext cx="433644" cy="815793"/>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1168940-2DF8-491D-B36B-B16C3337BC37}"/>
              </a:ext>
            </a:extLst>
          </p:cNvPr>
          <p:cNvCxnSpPr>
            <a:cxnSpLocks/>
          </p:cNvCxnSpPr>
          <p:nvPr/>
        </p:nvCxnSpPr>
        <p:spPr>
          <a:xfrm flipH="1">
            <a:off x="4245769" y="2400300"/>
            <a:ext cx="1985962" cy="987243"/>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9CC6BD8-297D-41D4-9CFD-8B149CC894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8407" y="3387543"/>
            <a:ext cx="3494218" cy="890516"/>
          </a:xfrm>
          <a:prstGeom prst="rect">
            <a:avLst/>
          </a:prstGeom>
          <a:ln w="15875">
            <a:solidFill>
              <a:schemeClr val="accent1">
                <a:shade val="50000"/>
              </a:schemeClr>
            </a:solidFill>
          </a:ln>
        </p:spPr>
      </p:pic>
      <p:sp>
        <p:nvSpPr>
          <p:cNvPr id="21" name="TextBox 20">
            <a:extLst>
              <a:ext uri="{FF2B5EF4-FFF2-40B4-BE49-F238E27FC236}">
                <a16:creationId xmlns:a16="http://schemas.microsoft.com/office/drawing/2014/main" id="{E6C732C8-0CE1-427E-9D03-A19F0D4ACC65}"/>
              </a:ext>
            </a:extLst>
          </p:cNvPr>
          <p:cNvSpPr txBox="1"/>
          <p:nvPr/>
        </p:nvSpPr>
        <p:spPr>
          <a:xfrm>
            <a:off x="510858" y="671195"/>
            <a:ext cx="4794204" cy="3365024"/>
          </a:xfrm>
          <a:prstGeom prst="rect">
            <a:avLst/>
          </a:prstGeom>
          <a:noFill/>
        </p:spPr>
        <p:txBody>
          <a:bodyPr wrap="square">
            <a:spAutoFit/>
          </a:bodyPr>
          <a:lstStyle/>
          <a:p>
            <a:r>
              <a:rPr lang="en-GB" sz="1500" b="1">
                <a:solidFill>
                  <a:srgbClr val="2F528F"/>
                </a:solidFill>
                <a:latin typeface="Calibri" panose="020F0502020204030204" pitchFamily="34" charset="0"/>
              </a:rPr>
              <a:t>Governance Repository</a:t>
            </a:r>
          </a:p>
          <a:p>
            <a:r>
              <a:rPr lang="en-GB" sz="1200">
                <a:solidFill>
                  <a:srgbClr val="2F528F"/>
                </a:solidFill>
                <a:latin typeface="Calibri" panose="020F0502020204030204" pitchFamily="34" charset="0"/>
              </a:rPr>
              <a:t>Information relating to ongoing governance of projects: </a:t>
            </a:r>
          </a:p>
          <a:p>
            <a:pPr marL="358775" indent="-214313">
              <a:buFont typeface="Courier New" panose="02070309020205020404" pitchFamily="49" charset="0"/>
              <a:buChar char="o"/>
              <a:tabLst>
                <a:tab pos="358775" algn="l"/>
              </a:tabLst>
            </a:pPr>
            <a:r>
              <a:rPr lang="en-GB" sz="1050">
                <a:solidFill>
                  <a:srgbClr val="2F528F"/>
                </a:solidFill>
                <a:latin typeface="Calibri" panose="020F0502020204030204" pitchFamily="34" charset="0"/>
              </a:rPr>
              <a:t>Decisions made during projects are important to retain and access </a:t>
            </a:r>
          </a:p>
          <a:p>
            <a:pPr marL="358775" indent="-214313">
              <a:buFont typeface="Courier New" panose="02070309020205020404" pitchFamily="49" charset="0"/>
              <a:buChar char="o"/>
              <a:tabLst>
                <a:tab pos="358775" algn="l"/>
              </a:tabLst>
            </a:pPr>
            <a:r>
              <a:rPr lang="en-GB" sz="1050">
                <a:solidFill>
                  <a:srgbClr val="2F528F"/>
                </a:solidFill>
                <a:latin typeface="Calibri" panose="020F0502020204030204" pitchFamily="34" charset="0"/>
              </a:rPr>
              <a:t>Many stakeholders are interested in the outcome of project governance </a:t>
            </a:r>
          </a:p>
          <a:p>
            <a:pPr>
              <a:spcBef>
                <a:spcPts val="450"/>
              </a:spcBef>
            </a:pPr>
            <a:r>
              <a:rPr lang="en-GB" sz="1350">
                <a:solidFill>
                  <a:srgbClr val="2F528F"/>
                </a:solidFill>
                <a:latin typeface="Calibri" panose="020F0502020204030204" pitchFamily="34" charset="0"/>
              </a:rPr>
              <a:t>Contents of the Governance Repository:</a:t>
            </a:r>
          </a:p>
          <a:p>
            <a:pPr marL="358775" indent="-214313">
              <a:buFont typeface="Courier New" panose="02070309020205020404" pitchFamily="49" charset="0"/>
              <a:buChar char="o"/>
            </a:pPr>
            <a:r>
              <a:rPr lang="en-GB" sz="1050">
                <a:solidFill>
                  <a:srgbClr val="2F528F"/>
                </a:solidFill>
                <a:latin typeface="Calibri" panose="020F0502020204030204" pitchFamily="34" charset="0"/>
              </a:rPr>
              <a:t>Decision Log</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A log of all architecturally significant decisions. </a:t>
            </a:r>
          </a:p>
          <a:p>
            <a:pPr marL="358775" indent="-214313">
              <a:buFont typeface="Courier New" panose="02070309020205020404" pitchFamily="49" charset="0"/>
              <a:buChar char="o"/>
            </a:pPr>
            <a:r>
              <a:rPr lang="en-GB" sz="1050">
                <a:solidFill>
                  <a:srgbClr val="2F528F"/>
                </a:solidFill>
                <a:latin typeface="Calibri" panose="020F0502020204030204" pitchFamily="34" charset="0"/>
              </a:rPr>
              <a:t>Compliance Assessments</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At key formal checkpoint milestones in the progress of a project.</a:t>
            </a:r>
          </a:p>
          <a:p>
            <a:pPr marL="358775" indent="-214313">
              <a:buFont typeface="Courier New" panose="02070309020205020404" pitchFamily="49" charset="0"/>
              <a:buChar char="o"/>
            </a:pPr>
            <a:r>
              <a:rPr lang="en-GB" sz="1050">
                <a:solidFill>
                  <a:srgbClr val="2F528F"/>
                </a:solidFill>
                <a:latin typeface="Calibri" panose="020F0502020204030204" pitchFamily="34" charset="0"/>
              </a:rPr>
              <a:t>Capability Assessments</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Some projects will carry out assessments of business, IT, or Architecture capability.</a:t>
            </a:r>
          </a:p>
          <a:p>
            <a:pPr marL="358775" indent="-214313">
              <a:buFont typeface="Courier New" panose="02070309020205020404" pitchFamily="49" charset="0"/>
              <a:buChar char="o"/>
            </a:pPr>
            <a:r>
              <a:rPr lang="en-GB" sz="1050">
                <a:solidFill>
                  <a:srgbClr val="2F528F"/>
                </a:solidFill>
                <a:latin typeface="Calibri" panose="020F0502020204030204" pitchFamily="34" charset="0"/>
              </a:rPr>
              <a:t>Calendar</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A schedule of in-flight projects and formal review sessions.</a:t>
            </a:r>
          </a:p>
          <a:p>
            <a:pPr marL="358775" indent="-214313">
              <a:buFont typeface="Courier New" panose="02070309020205020404" pitchFamily="49" charset="0"/>
              <a:buChar char="o"/>
            </a:pPr>
            <a:r>
              <a:rPr lang="en-GB" sz="1050">
                <a:solidFill>
                  <a:srgbClr val="2F528F"/>
                </a:solidFill>
                <a:latin typeface="Calibri" panose="020F0502020204030204" pitchFamily="34" charset="0"/>
              </a:rPr>
              <a:t>Project Portfolio</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Summary information about all in-flight projects under</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Architecture Governance.</a:t>
            </a:r>
          </a:p>
          <a:p>
            <a:pPr marL="358775" indent="-214313">
              <a:buFont typeface="Courier New" panose="02070309020205020404" pitchFamily="49" charset="0"/>
              <a:buChar char="o"/>
            </a:pPr>
            <a:r>
              <a:rPr lang="en-GB" sz="1050">
                <a:solidFill>
                  <a:srgbClr val="2F528F"/>
                </a:solidFill>
                <a:latin typeface="Calibri" panose="020F0502020204030204" pitchFamily="34" charset="0"/>
              </a:rPr>
              <a:t>Performance Measurement</a:t>
            </a:r>
            <a:br>
              <a:rPr lang="en-GB" sz="1050">
                <a:solidFill>
                  <a:srgbClr val="2F528F"/>
                </a:solidFill>
                <a:latin typeface="Calibri" panose="020F0502020204030204" pitchFamily="34" charset="0"/>
              </a:rPr>
            </a:br>
            <a:r>
              <a:rPr lang="en-GB" sz="1050">
                <a:solidFill>
                  <a:srgbClr val="2F528F"/>
                </a:solidFill>
                <a:latin typeface="Calibri" panose="020F0502020204030204" pitchFamily="34" charset="0"/>
              </a:rPr>
              <a:t>A number of performance criteria will typically be defined.</a:t>
            </a:r>
          </a:p>
        </p:txBody>
      </p:sp>
      <p:sp>
        <p:nvSpPr>
          <p:cNvPr id="6" name="TextBox 5">
            <a:extLst>
              <a:ext uri="{FF2B5EF4-FFF2-40B4-BE49-F238E27FC236}">
                <a16:creationId xmlns:a16="http://schemas.microsoft.com/office/drawing/2014/main" id="{6343DA33-2FD1-59F2-3588-2C6465752F5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129231112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B816B8-9898-452B-99AA-1E3147F547D5}"/>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06/08</a:t>
            </a:r>
          </a:p>
        </p:txBody>
      </p:sp>
      <p:sp>
        <p:nvSpPr>
          <p:cNvPr id="2" name="Footer Placeholder 1">
            <a:extLst>
              <a:ext uri="{FF2B5EF4-FFF2-40B4-BE49-F238E27FC236}">
                <a16:creationId xmlns:a16="http://schemas.microsoft.com/office/drawing/2014/main" id="{1C8092A3-B015-46AE-BBBE-2DCE117881F9}"/>
              </a:ext>
            </a:extLst>
          </p:cNvPr>
          <p:cNvSpPr>
            <a:spLocks noGrp="1"/>
          </p:cNvSpPr>
          <p:nvPr>
            <p:ph type="ftr" sz="quarter" idx="10"/>
          </p:nvPr>
        </p:nvSpPr>
        <p:spPr>
          <a:xfrm>
            <a:off x="6993807" y="4855409"/>
            <a:ext cx="688471" cy="273844"/>
          </a:xfrm>
        </p:spPr>
        <p:txBody>
          <a:bodyPr/>
          <a:lstStyle/>
          <a:p>
            <a:r>
              <a:rPr lang="en-GB"/>
              <a:t>39/43</a:t>
            </a:r>
          </a:p>
        </p:txBody>
      </p:sp>
      <p:sp>
        <p:nvSpPr>
          <p:cNvPr id="4" name="Ref">
            <a:extLst>
              <a:ext uri="{FF2B5EF4-FFF2-40B4-BE49-F238E27FC236}">
                <a16:creationId xmlns:a16="http://schemas.microsoft.com/office/drawing/2014/main" id="{820D39C8-B733-41EF-854E-EA9F59D39CD6}"/>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104 : §7.6</a:t>
            </a:r>
            <a:endParaRPr lang="en-GB" sz="675">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B19D1577-B65E-6D62-6024-C34DF7485E40}"/>
              </a:ext>
            </a:extLst>
          </p:cNvPr>
          <p:cNvGrpSpPr/>
          <p:nvPr/>
        </p:nvGrpSpPr>
        <p:grpSpPr>
          <a:xfrm>
            <a:off x="5311961" y="617106"/>
            <a:ext cx="2981893" cy="2353458"/>
            <a:chOff x="5311962" y="617106"/>
            <a:chExt cx="2558424" cy="1954644"/>
          </a:xfrm>
        </p:grpSpPr>
        <p:pic>
          <p:nvPicPr>
            <p:cNvPr id="7" name="Picture 6">
              <a:extLst>
                <a:ext uri="{FF2B5EF4-FFF2-40B4-BE49-F238E27FC236}">
                  <a16:creationId xmlns:a16="http://schemas.microsoft.com/office/drawing/2014/main" id="{A54D01C8-8C2C-4CDC-A3F4-E741CF68427D}"/>
                </a:ext>
              </a:extLst>
            </p:cNvPr>
            <p:cNvPicPr>
              <a:picLocks noChangeAspect="1"/>
            </p:cNvPicPr>
            <p:nvPr/>
          </p:nvPicPr>
          <p:blipFill>
            <a:blip r:embed="rId3"/>
            <a:stretch>
              <a:fillRect/>
            </a:stretch>
          </p:blipFill>
          <p:spPr>
            <a:xfrm>
              <a:off x="5393146" y="617106"/>
              <a:ext cx="2477240" cy="1954644"/>
            </a:xfrm>
            <a:prstGeom prst="rect">
              <a:avLst/>
            </a:prstGeom>
          </p:spPr>
        </p:pic>
        <p:sp>
          <p:nvSpPr>
            <p:cNvPr id="8" name="Oval 7">
              <a:extLst>
                <a:ext uri="{FF2B5EF4-FFF2-40B4-BE49-F238E27FC236}">
                  <a16:creationId xmlns:a16="http://schemas.microsoft.com/office/drawing/2014/main" id="{F066A834-5244-41CF-B6AD-CDAC7D504666}"/>
                </a:ext>
              </a:extLst>
            </p:cNvPr>
            <p:cNvSpPr/>
            <p:nvPr/>
          </p:nvSpPr>
          <p:spPr>
            <a:xfrm>
              <a:off x="5311962" y="1779000"/>
              <a:ext cx="820947" cy="788894"/>
            </a:xfrm>
            <a:prstGeom prst="ellipse">
              <a:avLst/>
            </a:prstGeom>
            <a:solidFill>
              <a:srgbClr val="DBEEF4">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cxnSp>
        <p:nvCxnSpPr>
          <p:cNvPr id="9" name="Straight Connector 8">
            <a:extLst>
              <a:ext uri="{FF2B5EF4-FFF2-40B4-BE49-F238E27FC236}">
                <a16:creationId xmlns:a16="http://schemas.microsoft.com/office/drawing/2014/main" id="{47039E10-8CF0-43D4-B871-85BE63877746}"/>
              </a:ext>
            </a:extLst>
          </p:cNvPr>
          <p:cNvCxnSpPr>
            <a:cxnSpLocks/>
          </p:cNvCxnSpPr>
          <p:nvPr/>
        </p:nvCxnSpPr>
        <p:spPr>
          <a:xfrm>
            <a:off x="6235059" y="2304861"/>
            <a:ext cx="562922" cy="823724"/>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A40E413-53BD-4EA0-B134-FF4DDB6CCBCA}"/>
              </a:ext>
            </a:extLst>
          </p:cNvPr>
          <p:cNvCxnSpPr>
            <a:cxnSpLocks/>
          </p:cNvCxnSpPr>
          <p:nvPr/>
        </p:nvCxnSpPr>
        <p:spPr>
          <a:xfrm flipH="1" flipV="1">
            <a:off x="5406583" y="2772297"/>
            <a:ext cx="224414" cy="361556"/>
          </a:xfrm>
          <a:prstGeom prst="line">
            <a:avLst/>
          </a:prstGeom>
          <a:ln w="12700">
            <a:solidFill>
              <a:srgbClr val="586F99"/>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46C6A1A-0E5F-4074-A843-D9E39E7A76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0997" y="3133853"/>
            <a:ext cx="1161275" cy="1654524"/>
          </a:xfrm>
          <a:prstGeom prst="rect">
            <a:avLst/>
          </a:prstGeom>
          <a:ln w="15875">
            <a:solidFill>
              <a:srgbClr val="586F99"/>
            </a:solidFill>
          </a:ln>
        </p:spPr>
      </p:pic>
      <p:sp>
        <p:nvSpPr>
          <p:cNvPr id="20" name="TextBox 19">
            <a:extLst>
              <a:ext uri="{FF2B5EF4-FFF2-40B4-BE49-F238E27FC236}">
                <a16:creationId xmlns:a16="http://schemas.microsoft.com/office/drawing/2014/main" id="{2C44EC5F-C231-454B-983D-BF675BE608E4}"/>
              </a:ext>
            </a:extLst>
          </p:cNvPr>
          <p:cNvSpPr txBox="1"/>
          <p:nvPr/>
        </p:nvSpPr>
        <p:spPr>
          <a:xfrm>
            <a:off x="520571" y="671195"/>
            <a:ext cx="5127577" cy="4016484"/>
          </a:xfrm>
          <a:prstGeom prst="rect">
            <a:avLst/>
          </a:prstGeom>
          <a:noFill/>
        </p:spPr>
        <p:txBody>
          <a:bodyPr wrap="square">
            <a:spAutoFit/>
          </a:bodyPr>
          <a:lstStyle/>
          <a:p>
            <a:r>
              <a:rPr lang="en-GB" sz="1500" b="1">
                <a:solidFill>
                  <a:srgbClr val="2F528F"/>
                </a:solidFill>
                <a:latin typeface="Calibri" panose="020F0502020204030204" pitchFamily="34" charset="0"/>
              </a:rPr>
              <a:t>The Architecture Requirements Repository</a:t>
            </a:r>
          </a:p>
          <a:p>
            <a:r>
              <a:rPr lang="en-GB" sz="1200">
                <a:solidFill>
                  <a:srgbClr val="2F528F"/>
                </a:solidFill>
                <a:latin typeface="Calibri" panose="020F0502020204030204" pitchFamily="34" charset="0"/>
              </a:rPr>
              <a:t>Used by all phases of the ADM to record and manage all information relevant to the Architecture Requirements. </a:t>
            </a:r>
          </a:p>
          <a:p>
            <a:endParaRPr lang="en-GB" sz="1200">
              <a:solidFill>
                <a:srgbClr val="2F528F"/>
              </a:solidFill>
              <a:latin typeface="Calibri" panose="020F0502020204030204" pitchFamily="34" charset="0"/>
            </a:endParaRPr>
          </a:p>
          <a:p>
            <a:r>
              <a:rPr lang="en-GB" sz="1200" b="1">
                <a:solidFill>
                  <a:srgbClr val="2F528F"/>
                </a:solidFill>
                <a:latin typeface="Calibri" panose="020F0502020204030204" pitchFamily="34" charset="0"/>
              </a:rPr>
              <a:t>Contents of the Architecture Requirements Repository</a:t>
            </a:r>
          </a:p>
          <a:p>
            <a:endParaRPr lang="en-GB" sz="1200">
              <a:solidFill>
                <a:srgbClr val="2F528F"/>
              </a:solidFill>
              <a:latin typeface="Calibri" panose="020F0502020204030204" pitchFamily="34" charset="0"/>
            </a:endParaRPr>
          </a:p>
          <a:p>
            <a:r>
              <a:rPr lang="en-GB" sz="1200">
                <a:solidFill>
                  <a:srgbClr val="2F528F"/>
                </a:solidFill>
                <a:latin typeface="Calibri" panose="020F0502020204030204" pitchFamily="34" charset="0"/>
              </a:rPr>
              <a:t>Three levels of granularity:</a:t>
            </a:r>
          </a:p>
          <a:p>
            <a:pPr marL="358775" indent="-257175">
              <a:buFont typeface="Courier New" panose="02070309020205020404" pitchFamily="49" charset="0"/>
              <a:buChar char="o"/>
            </a:pPr>
            <a:r>
              <a:rPr lang="en-GB" sz="1200">
                <a:solidFill>
                  <a:srgbClr val="2F528F"/>
                </a:solidFill>
                <a:latin typeface="Calibri" panose="020F0502020204030204" pitchFamily="34" charset="0"/>
              </a:rPr>
              <a:t>Strategic Architecture Requirements - executive level</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A long-term summary view of the enterprise’s requirements</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Operational requirements</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Change requirements </a:t>
            </a:r>
          </a:p>
          <a:p>
            <a:pPr marL="358775" lvl="1" indent="-257175">
              <a:buFont typeface="Courier New" panose="02070309020205020404" pitchFamily="49" charset="0"/>
              <a:buChar char="o"/>
            </a:pPr>
            <a:r>
              <a:rPr lang="en-GB" sz="1200">
                <a:solidFill>
                  <a:srgbClr val="2F528F"/>
                </a:solidFill>
                <a:latin typeface="Calibri" panose="020F0502020204030204" pitchFamily="34" charset="0"/>
              </a:rPr>
              <a:t>Segment Architecture Requirements </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Provide more detailed operating model </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Requirements at the program/portfolio level</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More detailed change activity</a:t>
            </a:r>
          </a:p>
          <a:p>
            <a:pPr marL="358775" indent="-214313">
              <a:buFont typeface="Courier New" panose="02070309020205020404" pitchFamily="49" charset="0"/>
              <a:buChar char="o"/>
            </a:pPr>
            <a:r>
              <a:rPr lang="en-GB" sz="1200">
                <a:solidFill>
                  <a:srgbClr val="2F528F"/>
                </a:solidFill>
                <a:latin typeface="Calibri" panose="020F0502020204030204" pitchFamily="34" charset="0"/>
              </a:rPr>
              <a:t>  Capability Architecture Requirements </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Detailed requirements for a particular unit of capability</a:t>
            </a:r>
          </a:p>
          <a:p>
            <a:pPr marL="600075" lvl="1" indent="-257175">
              <a:buFont typeface="Arial" panose="020B0604020202020204" pitchFamily="34" charset="0"/>
              <a:buChar char="•"/>
            </a:pPr>
            <a:r>
              <a:rPr lang="en-GB" sz="1200">
                <a:solidFill>
                  <a:srgbClr val="2F528F"/>
                </a:solidFill>
                <a:latin typeface="Calibri" panose="020F0502020204030204" pitchFamily="34" charset="0"/>
              </a:rPr>
              <a:t>Requirements for:</a:t>
            </a:r>
          </a:p>
          <a:p>
            <a:pPr marL="872729" lvl="2" indent="-186929">
              <a:buFont typeface="Arial" panose="020B0604020202020204" pitchFamily="34" charset="0"/>
              <a:buChar char="•"/>
            </a:pPr>
            <a:r>
              <a:rPr lang="en-GB" sz="1200">
                <a:solidFill>
                  <a:srgbClr val="2F528F"/>
                </a:solidFill>
                <a:latin typeface="Calibri" panose="020F0502020204030204" pitchFamily="34" charset="0"/>
              </a:rPr>
              <a:t>individual work packages</a:t>
            </a:r>
          </a:p>
          <a:p>
            <a:pPr marL="900113" lvl="2" indent="-214313">
              <a:buFont typeface="Arial" panose="020B0604020202020204" pitchFamily="34" charset="0"/>
              <a:buChar char="•"/>
            </a:pPr>
            <a:r>
              <a:rPr lang="en-GB" sz="1200">
                <a:solidFill>
                  <a:srgbClr val="2F528F"/>
                </a:solidFill>
                <a:latin typeface="Calibri" panose="020F0502020204030204" pitchFamily="34" charset="0"/>
              </a:rPr>
              <a:t>individual projects </a:t>
            </a:r>
          </a:p>
          <a:p>
            <a:r>
              <a:rPr lang="en-GB" sz="1200">
                <a:solidFill>
                  <a:srgbClr val="2F528F"/>
                </a:solidFill>
                <a:latin typeface="Calibri" panose="020F0502020204030204" pitchFamily="34" charset="0"/>
              </a:rPr>
              <a:t>		grouped within managed portfolios and programs</a:t>
            </a:r>
          </a:p>
        </p:txBody>
      </p:sp>
      <p:sp>
        <p:nvSpPr>
          <p:cNvPr id="11" name="TextBox 10">
            <a:extLst>
              <a:ext uri="{FF2B5EF4-FFF2-40B4-BE49-F238E27FC236}">
                <a16:creationId xmlns:a16="http://schemas.microsoft.com/office/drawing/2014/main" id="{424B7448-8E6A-6D2C-C93C-55BE196A7C5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420029169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B816B8-9898-452B-99AA-1E3147F547D5}"/>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07/08</a:t>
            </a:r>
          </a:p>
        </p:txBody>
      </p:sp>
      <p:sp>
        <p:nvSpPr>
          <p:cNvPr id="2" name="Footer Placeholder 1">
            <a:extLst>
              <a:ext uri="{FF2B5EF4-FFF2-40B4-BE49-F238E27FC236}">
                <a16:creationId xmlns:a16="http://schemas.microsoft.com/office/drawing/2014/main" id="{1C8092A3-B015-46AE-BBBE-2DCE117881F9}"/>
              </a:ext>
            </a:extLst>
          </p:cNvPr>
          <p:cNvSpPr>
            <a:spLocks noGrp="1"/>
          </p:cNvSpPr>
          <p:nvPr>
            <p:ph type="ftr" sz="quarter" idx="10"/>
          </p:nvPr>
        </p:nvSpPr>
        <p:spPr>
          <a:xfrm>
            <a:off x="6993807" y="4855409"/>
            <a:ext cx="688471" cy="273844"/>
          </a:xfrm>
        </p:spPr>
        <p:txBody>
          <a:bodyPr/>
          <a:lstStyle/>
          <a:p>
            <a:r>
              <a:rPr lang="en-GB"/>
              <a:t>40/43</a:t>
            </a:r>
          </a:p>
        </p:txBody>
      </p:sp>
      <p:sp>
        <p:nvSpPr>
          <p:cNvPr id="4" name="Ref">
            <a:extLst>
              <a:ext uri="{FF2B5EF4-FFF2-40B4-BE49-F238E27FC236}">
                <a16:creationId xmlns:a16="http://schemas.microsoft.com/office/drawing/2014/main" id="{820D39C8-B733-41EF-854E-EA9F59D39CD6}"/>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105 : §7.7</a:t>
            </a:r>
            <a:endParaRPr lang="en-GB" sz="675">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9ECA1E72-F150-0D93-D9B9-54F560A6456A}"/>
              </a:ext>
            </a:extLst>
          </p:cNvPr>
          <p:cNvGrpSpPr/>
          <p:nvPr/>
        </p:nvGrpSpPr>
        <p:grpSpPr>
          <a:xfrm>
            <a:off x="5354256" y="617105"/>
            <a:ext cx="2919828" cy="2135979"/>
            <a:chOff x="5354256" y="617106"/>
            <a:chExt cx="2516130" cy="1954644"/>
          </a:xfrm>
        </p:grpSpPr>
        <p:pic>
          <p:nvPicPr>
            <p:cNvPr id="7" name="Picture 6">
              <a:extLst>
                <a:ext uri="{FF2B5EF4-FFF2-40B4-BE49-F238E27FC236}">
                  <a16:creationId xmlns:a16="http://schemas.microsoft.com/office/drawing/2014/main" id="{A54D01C8-8C2C-4CDC-A3F4-E741CF68427D}"/>
                </a:ext>
              </a:extLst>
            </p:cNvPr>
            <p:cNvPicPr>
              <a:picLocks noChangeAspect="1"/>
            </p:cNvPicPr>
            <p:nvPr/>
          </p:nvPicPr>
          <p:blipFill>
            <a:blip r:embed="rId3"/>
            <a:stretch>
              <a:fillRect/>
            </a:stretch>
          </p:blipFill>
          <p:spPr>
            <a:xfrm>
              <a:off x="5393146" y="617106"/>
              <a:ext cx="2477240" cy="1954644"/>
            </a:xfrm>
            <a:prstGeom prst="rect">
              <a:avLst/>
            </a:prstGeom>
          </p:spPr>
        </p:pic>
        <p:sp>
          <p:nvSpPr>
            <p:cNvPr id="8" name="Oval 7">
              <a:extLst>
                <a:ext uri="{FF2B5EF4-FFF2-40B4-BE49-F238E27FC236}">
                  <a16:creationId xmlns:a16="http://schemas.microsoft.com/office/drawing/2014/main" id="{F066A834-5244-41CF-B6AD-CDAC7D504666}"/>
                </a:ext>
              </a:extLst>
            </p:cNvPr>
            <p:cNvSpPr/>
            <p:nvPr/>
          </p:nvSpPr>
          <p:spPr>
            <a:xfrm>
              <a:off x="5354256" y="957503"/>
              <a:ext cx="775913" cy="807662"/>
            </a:xfrm>
            <a:prstGeom prst="ellipse">
              <a:avLst/>
            </a:prstGeom>
            <a:solidFill>
              <a:srgbClr val="DBEEF4">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cxnSp>
        <p:nvCxnSpPr>
          <p:cNvPr id="9" name="Straight Connector 8">
            <a:extLst>
              <a:ext uri="{FF2B5EF4-FFF2-40B4-BE49-F238E27FC236}">
                <a16:creationId xmlns:a16="http://schemas.microsoft.com/office/drawing/2014/main" id="{47039E10-8CF0-43D4-B871-85BE63877746}"/>
              </a:ext>
            </a:extLst>
          </p:cNvPr>
          <p:cNvCxnSpPr>
            <a:cxnSpLocks/>
          </p:cNvCxnSpPr>
          <p:nvPr/>
        </p:nvCxnSpPr>
        <p:spPr>
          <a:xfrm>
            <a:off x="6205538" y="1226344"/>
            <a:ext cx="986226" cy="1803272"/>
          </a:xfrm>
          <a:prstGeom prst="line">
            <a:avLst/>
          </a:prstGeom>
          <a:ln w="12700">
            <a:solidFill>
              <a:srgbClr val="2F528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A40E413-53BD-4EA0-B134-FF4DDB6CCBCA}"/>
              </a:ext>
            </a:extLst>
          </p:cNvPr>
          <p:cNvCxnSpPr>
            <a:cxnSpLocks/>
          </p:cNvCxnSpPr>
          <p:nvPr/>
        </p:nvCxnSpPr>
        <p:spPr>
          <a:xfrm>
            <a:off x="5381625" y="1590675"/>
            <a:ext cx="484995" cy="1438941"/>
          </a:xfrm>
          <a:prstGeom prst="line">
            <a:avLst/>
          </a:prstGeom>
          <a:ln w="12700">
            <a:solidFill>
              <a:srgbClr val="2F528F"/>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B00804A8-2456-45B4-979A-E7FA6791D3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6620" y="3029616"/>
            <a:ext cx="1325144" cy="1670834"/>
          </a:xfrm>
          <a:prstGeom prst="rect">
            <a:avLst/>
          </a:prstGeom>
          <a:ln w="15875">
            <a:solidFill>
              <a:srgbClr val="586F99"/>
            </a:solidFill>
          </a:ln>
        </p:spPr>
      </p:pic>
      <p:sp>
        <p:nvSpPr>
          <p:cNvPr id="19" name="TextBox 18">
            <a:extLst>
              <a:ext uri="{FF2B5EF4-FFF2-40B4-BE49-F238E27FC236}">
                <a16:creationId xmlns:a16="http://schemas.microsoft.com/office/drawing/2014/main" id="{2C0974B8-9D56-433B-9984-BC570680C8D9}"/>
              </a:ext>
            </a:extLst>
          </p:cNvPr>
          <p:cNvSpPr txBox="1"/>
          <p:nvPr/>
        </p:nvSpPr>
        <p:spPr>
          <a:xfrm>
            <a:off x="507441" y="673629"/>
            <a:ext cx="4891946" cy="2852063"/>
          </a:xfrm>
          <a:prstGeom prst="rect">
            <a:avLst/>
          </a:prstGeom>
          <a:noFill/>
        </p:spPr>
        <p:txBody>
          <a:bodyPr wrap="square">
            <a:spAutoFit/>
          </a:bodyPr>
          <a:lstStyle/>
          <a:p>
            <a:r>
              <a:rPr lang="en-GB" sz="1500" b="1">
                <a:solidFill>
                  <a:srgbClr val="2F528F"/>
                </a:solidFill>
                <a:latin typeface="Calibri" panose="020F0502020204030204" pitchFamily="34" charset="0"/>
              </a:rPr>
              <a:t>Solutions Landscape</a:t>
            </a:r>
          </a:p>
          <a:p>
            <a:r>
              <a:rPr lang="en-GB" sz="1200">
                <a:solidFill>
                  <a:srgbClr val="2F528F"/>
                </a:solidFill>
                <a:latin typeface="Calibri" panose="020F0502020204030204" pitchFamily="34" charset="0"/>
              </a:rPr>
              <a:t>Holds the SBBs which support the ABBs specified, developed, and deployed.</a:t>
            </a:r>
          </a:p>
          <a:p>
            <a:pPr marL="358775" indent="-214313">
              <a:spcBef>
                <a:spcPts val="450"/>
              </a:spcBef>
              <a:buFont typeface="Courier New" panose="02070309020205020404" pitchFamily="49" charset="0"/>
              <a:buChar char="o"/>
            </a:pPr>
            <a:r>
              <a:rPr lang="en-GB" sz="1200">
                <a:solidFill>
                  <a:srgbClr val="2F528F"/>
                </a:solidFill>
                <a:latin typeface="Calibri" panose="020F0502020204030204" pitchFamily="34" charset="0"/>
              </a:rPr>
              <a:t>Building Blocks may be products or services categorized according to the Enterprise Continuum categorization, and/or the ABB specifications as:</a:t>
            </a:r>
          </a:p>
          <a:p>
            <a:pPr marL="557213" lvl="1" indent="-214313">
              <a:buFont typeface="Arial" panose="020B0604020202020204" pitchFamily="34" charset="0"/>
              <a:buChar char="•"/>
            </a:pPr>
            <a:r>
              <a:rPr lang="en-GB" sz="1200">
                <a:solidFill>
                  <a:srgbClr val="2F528F"/>
                </a:solidFill>
                <a:latin typeface="Calibri" panose="020F0502020204030204" pitchFamily="34" charset="0"/>
              </a:rPr>
              <a:t>Strategic</a:t>
            </a:r>
          </a:p>
          <a:p>
            <a:pPr marL="557213" lvl="1" indent="-214313">
              <a:buFont typeface="Arial" panose="020B0604020202020204" pitchFamily="34" charset="0"/>
              <a:buChar char="•"/>
            </a:pPr>
            <a:r>
              <a:rPr lang="en-GB" sz="1200">
                <a:solidFill>
                  <a:srgbClr val="2F528F"/>
                </a:solidFill>
                <a:latin typeface="Calibri" panose="020F0502020204030204" pitchFamily="34" charset="0"/>
              </a:rPr>
              <a:t>Segment</a:t>
            </a:r>
          </a:p>
          <a:p>
            <a:pPr marL="557213" lvl="1" indent="-214313">
              <a:buFont typeface="Arial" panose="020B0604020202020204" pitchFamily="34" charset="0"/>
              <a:buChar char="•"/>
            </a:pPr>
            <a:r>
              <a:rPr lang="en-GB" sz="1200">
                <a:solidFill>
                  <a:srgbClr val="2F528F"/>
                </a:solidFill>
                <a:latin typeface="Calibri" panose="020F0502020204030204" pitchFamily="34" charset="0"/>
              </a:rPr>
              <a:t>Capability</a:t>
            </a:r>
          </a:p>
          <a:p>
            <a:pPr lvl="1"/>
            <a:r>
              <a:rPr lang="en-GB" sz="1200">
                <a:solidFill>
                  <a:srgbClr val="2F528F"/>
                </a:solidFill>
                <a:latin typeface="Calibri" panose="020F0502020204030204" pitchFamily="34" charset="0"/>
              </a:rPr>
              <a:t>	SBBs</a:t>
            </a:r>
          </a:p>
          <a:p>
            <a:pPr marL="449263" indent="-214313">
              <a:spcBef>
                <a:spcPts val="450"/>
              </a:spcBef>
              <a:buFont typeface="Courier New" panose="02070309020205020404" pitchFamily="49" charset="0"/>
              <a:buChar char="o"/>
            </a:pPr>
            <a:r>
              <a:rPr lang="en-GB" sz="1200">
                <a:solidFill>
                  <a:srgbClr val="2F528F"/>
                </a:solidFill>
                <a:latin typeface="Calibri" panose="020F0502020204030204" pitchFamily="34" charset="0"/>
              </a:rPr>
              <a:t>SBBs may also include tools, systems, services, and information which describe the actual solutions that may be selected and their operation. </a:t>
            </a:r>
            <a:br>
              <a:rPr lang="en-GB" sz="1200">
                <a:solidFill>
                  <a:srgbClr val="2F528F"/>
                </a:solidFill>
                <a:latin typeface="Calibri" panose="020F0502020204030204" pitchFamily="34" charset="0"/>
              </a:rPr>
            </a:br>
            <a:r>
              <a:rPr lang="en-GB" sz="1200">
                <a:solidFill>
                  <a:srgbClr val="2F528F"/>
                </a:solidFill>
                <a:latin typeface="Calibri" panose="020F0502020204030204" pitchFamily="34" charset="0"/>
              </a:rPr>
              <a:t>e.g. Vendor-specific reference models or vendor-specific Levels 4 and 5 of the IT4IT Reference Architecture would be defined here.</a:t>
            </a:r>
          </a:p>
        </p:txBody>
      </p:sp>
      <p:sp>
        <p:nvSpPr>
          <p:cNvPr id="21" name="TextBox 20">
            <a:extLst>
              <a:ext uri="{FF2B5EF4-FFF2-40B4-BE49-F238E27FC236}">
                <a16:creationId xmlns:a16="http://schemas.microsoft.com/office/drawing/2014/main" id="{AC2139B3-7214-4D35-8CF2-29AB6111A6F7}"/>
              </a:ext>
            </a:extLst>
          </p:cNvPr>
          <p:cNvSpPr txBox="1"/>
          <p:nvPr/>
        </p:nvSpPr>
        <p:spPr>
          <a:xfrm>
            <a:off x="513267" y="3563792"/>
            <a:ext cx="5375828" cy="461665"/>
          </a:xfrm>
          <a:prstGeom prst="rect">
            <a:avLst/>
          </a:prstGeom>
          <a:noFill/>
        </p:spPr>
        <p:txBody>
          <a:bodyPr wrap="square">
            <a:spAutoFit/>
          </a:bodyPr>
          <a:lstStyle/>
          <a:p>
            <a:r>
              <a:rPr lang="en-GB" sz="1200">
                <a:solidFill>
                  <a:srgbClr val="2F528F"/>
                </a:solidFill>
                <a:latin typeface="Calibri" panose="020F0502020204030204" pitchFamily="34" charset="0"/>
              </a:rPr>
              <a:t>Solutions Landscape will not include the information and data content produced by the solutions selected; that is the responsibility of the solutions themselves.</a:t>
            </a:r>
          </a:p>
        </p:txBody>
      </p:sp>
      <p:sp>
        <p:nvSpPr>
          <p:cNvPr id="6" name="TextBox 5">
            <a:extLst>
              <a:ext uri="{FF2B5EF4-FFF2-40B4-BE49-F238E27FC236}">
                <a16:creationId xmlns:a16="http://schemas.microsoft.com/office/drawing/2014/main" id="{A7F3F16C-3CCA-2258-3293-4D72E1EF879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79808636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04DB0F-3F53-467E-BA1D-5815216E75C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Repository Structure – 08/08</a:t>
            </a:r>
          </a:p>
        </p:txBody>
      </p:sp>
      <p:sp>
        <p:nvSpPr>
          <p:cNvPr id="3" name="Footer Placeholder 2">
            <a:extLst>
              <a:ext uri="{FF2B5EF4-FFF2-40B4-BE49-F238E27FC236}">
                <a16:creationId xmlns:a16="http://schemas.microsoft.com/office/drawing/2014/main" id="{01D96018-BBB2-4FDC-9DFB-89C535085EDB}"/>
              </a:ext>
            </a:extLst>
          </p:cNvPr>
          <p:cNvSpPr>
            <a:spLocks noGrp="1"/>
          </p:cNvSpPr>
          <p:nvPr>
            <p:ph type="ftr" sz="quarter" idx="10"/>
          </p:nvPr>
        </p:nvSpPr>
        <p:spPr>
          <a:xfrm>
            <a:off x="6993807" y="4855409"/>
            <a:ext cx="688471" cy="273844"/>
          </a:xfrm>
        </p:spPr>
        <p:txBody>
          <a:bodyPr/>
          <a:lstStyle/>
          <a:p>
            <a:r>
              <a:rPr lang="en-GB"/>
              <a:t>41/43</a:t>
            </a:r>
          </a:p>
        </p:txBody>
      </p:sp>
      <p:sp>
        <p:nvSpPr>
          <p:cNvPr id="4" name="Ref">
            <a:extLst>
              <a:ext uri="{FF2B5EF4-FFF2-40B4-BE49-F238E27FC236}">
                <a16:creationId xmlns:a16="http://schemas.microsoft.com/office/drawing/2014/main" id="{1AE106FC-2679-4A59-8D2D-C83BAC5B6795}"/>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28 : §5.1 </a:t>
            </a:r>
          </a:p>
        </p:txBody>
      </p:sp>
      <p:sp>
        <p:nvSpPr>
          <p:cNvPr id="11" name="TextBox 10">
            <a:extLst>
              <a:ext uri="{FF2B5EF4-FFF2-40B4-BE49-F238E27FC236}">
                <a16:creationId xmlns:a16="http://schemas.microsoft.com/office/drawing/2014/main" id="{E5A5BA99-3F1F-4EF6-8726-E2B10B866062}"/>
              </a:ext>
            </a:extLst>
          </p:cNvPr>
          <p:cNvSpPr txBox="1"/>
          <p:nvPr/>
        </p:nvSpPr>
        <p:spPr>
          <a:xfrm>
            <a:off x="507653" y="671195"/>
            <a:ext cx="5347940" cy="2446824"/>
          </a:xfrm>
          <a:prstGeom prst="rect">
            <a:avLst/>
          </a:prstGeom>
          <a:noFill/>
        </p:spPr>
        <p:txBody>
          <a:bodyPr wrap="square">
            <a:spAutoFit/>
          </a:bodyPr>
          <a:lstStyle/>
          <a:p>
            <a:pPr algn="l"/>
            <a:r>
              <a:rPr lang="en-GB" sz="1500" b="1">
                <a:solidFill>
                  <a:srgbClr val="2F528F"/>
                </a:solidFill>
                <a:latin typeface="Calibri" panose="020F0502020204030204" pitchFamily="34" charset="0"/>
              </a:rPr>
              <a:t>The well-run Enterprise Repository</a:t>
            </a:r>
          </a:p>
          <a:p>
            <a:pPr algn="l"/>
            <a:endParaRPr lang="en-GB" sz="825">
              <a:solidFill>
                <a:srgbClr val="2F528F"/>
              </a:solidFill>
              <a:latin typeface="Calibri" panose="020F0502020204030204" pitchFamily="34" charset="0"/>
            </a:endParaRPr>
          </a:p>
          <a:p>
            <a:pPr algn="l"/>
            <a:endParaRPr lang="en-GB" sz="825">
              <a:solidFill>
                <a:srgbClr val="2F528F"/>
              </a:solidFill>
              <a:latin typeface="Calibri" panose="020F0502020204030204" pitchFamily="34" charset="0"/>
            </a:endParaRP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Ruthless minimization of information gathered/ maintained.</a:t>
            </a: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Information not required for current project is not captured. </a:t>
            </a: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Ruthless minimization of work is not skipping necessary work.</a:t>
            </a: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All stakeholders’ concerns must be addressed.</a:t>
            </a: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Stakeholder management is necessary. </a:t>
            </a: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Non-key stakeholders are rarely on the critical path.</a:t>
            </a: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The test of sufficiency is a function of fitness for purpose.</a:t>
            </a:r>
          </a:p>
          <a:p>
            <a:pPr marL="358775" lvl="1" indent="-214313">
              <a:buFont typeface="Courier New" panose="02070309020205020404" pitchFamily="49" charset="0"/>
              <a:buChar char="o"/>
            </a:pPr>
            <a:r>
              <a:rPr lang="en-GB" sz="1350">
                <a:solidFill>
                  <a:srgbClr val="2F528F"/>
                </a:solidFill>
                <a:latin typeface="Calibri" panose="020F0502020204030204" pitchFamily="34" charset="0"/>
              </a:rPr>
              <a:t>Ensuring sufficient architecture work is produced to support decisions and actions about the enterprise’s change activity.</a:t>
            </a:r>
          </a:p>
        </p:txBody>
      </p:sp>
      <p:pic>
        <p:nvPicPr>
          <p:cNvPr id="6" name="Picture 5">
            <a:extLst>
              <a:ext uri="{FF2B5EF4-FFF2-40B4-BE49-F238E27FC236}">
                <a16:creationId xmlns:a16="http://schemas.microsoft.com/office/drawing/2014/main" id="{A65BE30D-C444-0083-1366-8010DCC247DA}"/>
              </a:ext>
            </a:extLst>
          </p:cNvPr>
          <p:cNvPicPr>
            <a:picLocks noChangeAspect="1"/>
          </p:cNvPicPr>
          <p:nvPr/>
        </p:nvPicPr>
        <p:blipFill rotWithShape="1">
          <a:blip r:embed="rId3"/>
          <a:srcRect l="2202" r="3811"/>
          <a:stretch/>
        </p:blipFill>
        <p:spPr>
          <a:xfrm>
            <a:off x="5575816" y="574133"/>
            <a:ext cx="3070207" cy="3435957"/>
          </a:xfrm>
          <a:prstGeom prst="rect">
            <a:avLst/>
          </a:prstGeom>
        </p:spPr>
      </p:pic>
      <p:sp>
        <p:nvSpPr>
          <p:cNvPr id="9" name="TextBox 8">
            <a:extLst>
              <a:ext uri="{FF2B5EF4-FFF2-40B4-BE49-F238E27FC236}">
                <a16:creationId xmlns:a16="http://schemas.microsoft.com/office/drawing/2014/main" id="{5A4CB6DA-1AF8-C7AA-1555-683247929B23}"/>
              </a:ext>
            </a:extLst>
          </p:cNvPr>
          <p:cNvSpPr txBox="1"/>
          <p:nvPr/>
        </p:nvSpPr>
        <p:spPr>
          <a:xfrm>
            <a:off x="5944036" y="4030102"/>
            <a:ext cx="2246128" cy="196208"/>
          </a:xfrm>
          <a:prstGeom prst="rect">
            <a:avLst/>
          </a:prstGeom>
          <a:noFill/>
        </p:spPr>
        <p:txBody>
          <a:bodyPr wrap="none" rtlCol="0">
            <a:spAutoFit/>
          </a:bodyPr>
          <a:lstStyle/>
          <a:p>
            <a:pPr algn="l"/>
            <a:r>
              <a:rPr lang="en-GB" sz="825"/>
              <a:t>Example EA Repository (screenshot)</a:t>
            </a:r>
          </a:p>
        </p:txBody>
      </p:sp>
      <p:sp>
        <p:nvSpPr>
          <p:cNvPr id="2" name="TextBox 1">
            <a:extLst>
              <a:ext uri="{FF2B5EF4-FFF2-40B4-BE49-F238E27FC236}">
                <a16:creationId xmlns:a16="http://schemas.microsoft.com/office/drawing/2014/main" id="{569C75AE-D724-63B0-F6A4-59A70D8DBDA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248895260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568C22-E329-4463-96E7-90D6B3571674}"/>
              </a:ext>
            </a:extLst>
          </p:cNvPr>
          <p:cNvSpPr>
            <a:spLocks noGrp="1"/>
          </p:cNvSpPr>
          <p:nvPr>
            <p:ph type="title"/>
          </p:nvPr>
        </p:nvSpPr>
        <p:spPr/>
        <p:txBody>
          <a:bodyPr>
            <a:normAutofit fontScale="90000"/>
          </a:bodyPr>
          <a:lstStyle/>
          <a:p>
            <a:r>
              <a:rPr lang="en-GB"/>
              <a:t>Architecture Levels – 01/07 </a:t>
            </a:r>
          </a:p>
        </p:txBody>
      </p:sp>
      <p:sp>
        <p:nvSpPr>
          <p:cNvPr id="2" name="Footer Placeholder 1">
            <a:extLst>
              <a:ext uri="{FF2B5EF4-FFF2-40B4-BE49-F238E27FC236}">
                <a16:creationId xmlns:a16="http://schemas.microsoft.com/office/drawing/2014/main" id="{12C137C9-9570-4277-AE35-BAAC6B386AD0}"/>
              </a:ext>
            </a:extLst>
          </p:cNvPr>
          <p:cNvSpPr>
            <a:spLocks noGrp="1"/>
          </p:cNvSpPr>
          <p:nvPr>
            <p:ph type="ftr" sz="quarter" idx="10"/>
          </p:nvPr>
        </p:nvSpPr>
        <p:spPr/>
        <p:txBody>
          <a:bodyPr/>
          <a:lstStyle/>
          <a:p>
            <a:r>
              <a:rPr lang="en-GB"/>
              <a:t>5/27</a:t>
            </a:r>
          </a:p>
        </p:txBody>
      </p:sp>
      <p:sp>
        <p:nvSpPr>
          <p:cNvPr id="4" name="Ref">
            <a:extLst>
              <a:ext uri="{FF2B5EF4-FFF2-40B4-BE49-F238E27FC236}">
                <a16:creationId xmlns:a16="http://schemas.microsoft.com/office/drawing/2014/main" id="{0BD654D1-10A2-4B4B-8511-8D03B48AE0E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Applying the ADM : Page 17 : §3.1</a:t>
            </a:r>
          </a:p>
        </p:txBody>
      </p:sp>
      <p:sp>
        <p:nvSpPr>
          <p:cNvPr id="6" name="TextBox 5">
            <a:extLst>
              <a:ext uri="{FF2B5EF4-FFF2-40B4-BE49-F238E27FC236}">
                <a16:creationId xmlns:a16="http://schemas.microsoft.com/office/drawing/2014/main" id="{A009AC20-38C3-4E8F-BFB0-D48B3E0A8719}"/>
              </a:ext>
            </a:extLst>
          </p:cNvPr>
          <p:cNvSpPr txBox="1"/>
          <p:nvPr/>
        </p:nvSpPr>
        <p:spPr>
          <a:xfrm>
            <a:off x="798513" y="669925"/>
            <a:ext cx="5033177" cy="3208571"/>
          </a:xfrm>
          <a:prstGeom prst="rect">
            <a:avLst/>
          </a:prstGeom>
          <a:noFill/>
        </p:spPr>
        <p:txBody>
          <a:bodyPr wrap="square">
            <a:spAutoFit/>
          </a:bodyPr>
          <a:lstStyle/>
          <a:p>
            <a:r>
              <a:rPr lang="en-GB" sz="1350"/>
              <a:t>Typically, many architectures will be described in the Architecture Landscape at any point in time to:</a:t>
            </a:r>
          </a:p>
          <a:p>
            <a:pPr marL="361950" indent="-214313">
              <a:buFont typeface="Courier New" panose="02070309020205020404" pitchFamily="49" charset="0"/>
              <a:buChar char="o"/>
            </a:pPr>
            <a:r>
              <a:rPr lang="en-GB" sz="1350"/>
              <a:t>Address very specific needs</a:t>
            </a:r>
          </a:p>
          <a:p>
            <a:pPr marL="361950" indent="-214313">
              <a:buFont typeface="Courier New" panose="02070309020205020404" pitchFamily="49" charset="0"/>
              <a:buChar char="o"/>
            </a:pPr>
            <a:r>
              <a:rPr lang="en-GB" sz="1350"/>
              <a:t>Be more general.</a:t>
            </a:r>
          </a:p>
          <a:p>
            <a:pPr marL="361950" indent="-214313">
              <a:buFont typeface="Courier New" panose="02070309020205020404" pitchFamily="49" charset="0"/>
              <a:buChar char="o"/>
            </a:pPr>
            <a:r>
              <a:rPr lang="en-GB" sz="1350"/>
              <a:t>Address detail</a:t>
            </a:r>
          </a:p>
          <a:p>
            <a:pPr marL="361950" indent="-214313">
              <a:buFont typeface="Courier New" panose="02070309020205020404" pitchFamily="49" charset="0"/>
              <a:buChar char="o"/>
            </a:pPr>
            <a:r>
              <a:rPr lang="en-GB" sz="1350"/>
              <a:t>Provide a big picture</a:t>
            </a:r>
          </a:p>
          <a:p>
            <a:endParaRPr lang="en-GB" sz="1350"/>
          </a:p>
          <a:p>
            <a:r>
              <a:rPr lang="en-GB" sz="1350"/>
              <a:t>To address this complexity, the TOGAF Standard uses the concepts of:</a:t>
            </a:r>
          </a:p>
          <a:p>
            <a:pPr marL="361950" indent="-214313">
              <a:buFont typeface="Courier New" panose="02070309020205020404" pitchFamily="49" charset="0"/>
              <a:buChar char="o"/>
            </a:pPr>
            <a:r>
              <a:rPr lang="en-GB" sz="1350"/>
              <a:t>Levels</a:t>
            </a:r>
          </a:p>
          <a:p>
            <a:pPr marL="361950" indent="-214313">
              <a:buFont typeface="Courier New" panose="02070309020205020404" pitchFamily="49" charset="0"/>
              <a:buChar char="o"/>
            </a:pPr>
            <a:r>
              <a:rPr lang="en-GB" sz="1350"/>
              <a:t>The Enterprise Continuum</a:t>
            </a:r>
          </a:p>
          <a:p>
            <a:r>
              <a:rPr lang="en-GB" sz="1350"/>
              <a:t>to provide a conceptual framework for organizing the Architecture Landscape. </a:t>
            </a:r>
          </a:p>
          <a:p>
            <a:endParaRPr lang="en-GB" sz="1350"/>
          </a:p>
          <a:p>
            <a:r>
              <a:rPr lang="en-GB" sz="1350"/>
              <a:t>These concepts are tightly linked with organizing actual content in the Architecture Repository</a:t>
            </a:r>
          </a:p>
        </p:txBody>
      </p:sp>
      <p:pic>
        <p:nvPicPr>
          <p:cNvPr id="7" name="Picture 6">
            <a:extLst>
              <a:ext uri="{FF2B5EF4-FFF2-40B4-BE49-F238E27FC236}">
                <a16:creationId xmlns:a16="http://schemas.microsoft.com/office/drawing/2014/main" id="{AE610C70-4BDD-40FA-8FE1-39760509D630}"/>
              </a:ext>
            </a:extLst>
          </p:cNvPr>
          <p:cNvPicPr>
            <a:picLocks noChangeAspect="1"/>
          </p:cNvPicPr>
          <p:nvPr/>
        </p:nvPicPr>
        <p:blipFill>
          <a:blip r:embed="rId3"/>
          <a:stretch>
            <a:fillRect/>
          </a:stretch>
        </p:blipFill>
        <p:spPr>
          <a:xfrm>
            <a:off x="6144535" y="811599"/>
            <a:ext cx="2689962" cy="3205212"/>
          </a:xfrm>
          <a:prstGeom prst="rect">
            <a:avLst/>
          </a:prstGeom>
        </p:spPr>
      </p:pic>
      <p:sp>
        <p:nvSpPr>
          <p:cNvPr id="3" name="TextBox 2">
            <a:extLst>
              <a:ext uri="{FF2B5EF4-FFF2-40B4-BE49-F238E27FC236}">
                <a16:creationId xmlns:a16="http://schemas.microsoft.com/office/drawing/2014/main" id="{8623BAD2-FD9C-C73D-61AF-51DB2207CB5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1532885225"/>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A44345-9638-482D-9E64-A93CF1211587}"/>
              </a:ext>
            </a:extLst>
          </p:cNvPr>
          <p:cNvSpPr>
            <a:spLocks noGrp="1"/>
          </p:cNvSpPr>
          <p:nvPr>
            <p:ph type="title"/>
          </p:nvPr>
        </p:nvSpPr>
        <p:spPr/>
        <p:txBody>
          <a:bodyPr>
            <a:normAutofit fontScale="90000"/>
          </a:bodyPr>
          <a:lstStyle/>
          <a:p>
            <a:r>
              <a:rPr lang="en-GB"/>
              <a:t>Architecture Levels – 02/07 </a:t>
            </a:r>
          </a:p>
        </p:txBody>
      </p:sp>
      <p:sp>
        <p:nvSpPr>
          <p:cNvPr id="2" name="Footer Placeholder 1">
            <a:extLst>
              <a:ext uri="{FF2B5EF4-FFF2-40B4-BE49-F238E27FC236}">
                <a16:creationId xmlns:a16="http://schemas.microsoft.com/office/drawing/2014/main" id="{4550FA3F-D850-46FD-8AB1-21E0D411359C}"/>
              </a:ext>
            </a:extLst>
          </p:cNvPr>
          <p:cNvSpPr>
            <a:spLocks noGrp="1"/>
          </p:cNvSpPr>
          <p:nvPr>
            <p:ph type="ftr" sz="quarter" idx="10"/>
          </p:nvPr>
        </p:nvSpPr>
        <p:spPr/>
        <p:txBody>
          <a:bodyPr/>
          <a:lstStyle/>
          <a:p>
            <a:r>
              <a:rPr lang="en-GB"/>
              <a:t>6/27</a:t>
            </a:r>
          </a:p>
        </p:txBody>
      </p:sp>
      <p:sp>
        <p:nvSpPr>
          <p:cNvPr id="4" name="Ref">
            <a:extLst>
              <a:ext uri="{FF2B5EF4-FFF2-40B4-BE49-F238E27FC236}">
                <a16:creationId xmlns:a16="http://schemas.microsoft.com/office/drawing/2014/main" id="{453E32E5-3026-48A3-8D51-91D2E1D6C4DB}"/>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Applying the ADM : Page 17 : §3.2</a:t>
            </a:r>
          </a:p>
        </p:txBody>
      </p:sp>
      <p:sp>
        <p:nvSpPr>
          <p:cNvPr id="7" name="TextBox 6">
            <a:extLst>
              <a:ext uri="{FF2B5EF4-FFF2-40B4-BE49-F238E27FC236}">
                <a16:creationId xmlns:a16="http://schemas.microsoft.com/office/drawing/2014/main" id="{D7500DD7-D358-4D90-8F42-01BF64BDD4F9}"/>
              </a:ext>
            </a:extLst>
          </p:cNvPr>
          <p:cNvSpPr txBox="1"/>
          <p:nvPr/>
        </p:nvSpPr>
        <p:spPr>
          <a:xfrm>
            <a:off x="510862" y="669925"/>
            <a:ext cx="3598680" cy="2408352"/>
          </a:xfrm>
          <a:prstGeom prst="rect">
            <a:avLst/>
          </a:prstGeom>
          <a:noFill/>
        </p:spPr>
        <p:txBody>
          <a:bodyPr wrap="square">
            <a:spAutoFit/>
          </a:bodyPr>
          <a:lstStyle/>
          <a:p>
            <a:r>
              <a:rPr lang="en-GB" sz="1500" b="1"/>
              <a:t>Architecture Landscape</a:t>
            </a:r>
          </a:p>
          <a:p>
            <a:endParaRPr lang="en-GB" sz="1500"/>
          </a:p>
          <a:p>
            <a:br>
              <a:rPr lang="en-GB" sz="1350"/>
            </a:br>
            <a:r>
              <a:rPr lang="en-GB" sz="1350"/>
              <a:t>Levels divide the Architecture Landscape into three levels of granularity:</a:t>
            </a:r>
          </a:p>
          <a:p>
            <a:endParaRPr lang="en-GB" sz="1350"/>
          </a:p>
          <a:p>
            <a:pPr marL="361950" indent="-257175">
              <a:spcBef>
                <a:spcPts val="450"/>
              </a:spcBef>
              <a:buFont typeface="+mj-lt"/>
              <a:buAutoNum type="arabicPeriod"/>
            </a:pPr>
            <a:r>
              <a:rPr lang="en-GB" sz="1350"/>
              <a:t>Strategic Architecture</a:t>
            </a:r>
          </a:p>
          <a:p>
            <a:pPr marL="361950" indent="-257175">
              <a:spcBef>
                <a:spcPts val="450"/>
              </a:spcBef>
              <a:buFont typeface="+mj-lt"/>
              <a:buAutoNum type="arabicPeriod"/>
            </a:pPr>
            <a:r>
              <a:rPr lang="en-GB" sz="1350"/>
              <a:t>Segment Architecture</a:t>
            </a:r>
          </a:p>
          <a:p>
            <a:pPr marL="361950" indent="-257175">
              <a:spcBef>
                <a:spcPts val="450"/>
              </a:spcBef>
              <a:buFont typeface="+mj-lt"/>
              <a:buAutoNum type="arabicPeriod"/>
            </a:pPr>
            <a:r>
              <a:rPr lang="en-GB" sz="1350"/>
              <a:t>Capability Architecture</a:t>
            </a:r>
            <a:br>
              <a:rPr lang="en-GB" sz="1350"/>
            </a:br>
            <a:endParaRPr lang="en-GB" sz="1350"/>
          </a:p>
        </p:txBody>
      </p:sp>
      <p:pic>
        <p:nvPicPr>
          <p:cNvPr id="8" name="Picture 7">
            <a:extLst>
              <a:ext uri="{FF2B5EF4-FFF2-40B4-BE49-F238E27FC236}">
                <a16:creationId xmlns:a16="http://schemas.microsoft.com/office/drawing/2014/main" id="{203EBE8B-3456-4B2D-907A-F339CFD8EE5D}"/>
              </a:ext>
            </a:extLst>
          </p:cNvPr>
          <p:cNvPicPr>
            <a:picLocks noChangeAspect="1"/>
          </p:cNvPicPr>
          <p:nvPr/>
        </p:nvPicPr>
        <p:blipFill>
          <a:blip r:embed="rId3"/>
          <a:stretch>
            <a:fillRect/>
          </a:stretch>
        </p:blipFill>
        <p:spPr>
          <a:xfrm>
            <a:off x="4572376" y="947331"/>
            <a:ext cx="3463862" cy="3192240"/>
          </a:xfrm>
          <a:prstGeom prst="rect">
            <a:avLst/>
          </a:prstGeom>
        </p:spPr>
      </p:pic>
      <p:sp>
        <p:nvSpPr>
          <p:cNvPr id="3" name="TextBox 2">
            <a:extLst>
              <a:ext uri="{FF2B5EF4-FFF2-40B4-BE49-F238E27FC236}">
                <a16:creationId xmlns:a16="http://schemas.microsoft.com/office/drawing/2014/main" id="{3700F9DC-A1EC-FA3C-508B-52F87FE48D8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229658889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69738B-FEB1-4341-929D-F6D35257618C}"/>
              </a:ext>
            </a:extLst>
          </p:cNvPr>
          <p:cNvSpPr>
            <a:spLocks noGrp="1"/>
          </p:cNvSpPr>
          <p:nvPr>
            <p:ph type="title"/>
          </p:nvPr>
        </p:nvSpPr>
        <p:spPr/>
        <p:txBody>
          <a:bodyPr>
            <a:normAutofit fontScale="90000"/>
          </a:bodyPr>
          <a:lstStyle/>
          <a:p>
            <a:r>
              <a:rPr lang="en-GB"/>
              <a:t>Architecture Levels – 03/07</a:t>
            </a:r>
          </a:p>
        </p:txBody>
      </p:sp>
      <p:sp>
        <p:nvSpPr>
          <p:cNvPr id="2" name="Footer Placeholder 1">
            <a:extLst>
              <a:ext uri="{FF2B5EF4-FFF2-40B4-BE49-F238E27FC236}">
                <a16:creationId xmlns:a16="http://schemas.microsoft.com/office/drawing/2014/main" id="{ED2241D4-4087-407A-BB8F-72A22942E692}"/>
              </a:ext>
            </a:extLst>
          </p:cNvPr>
          <p:cNvSpPr>
            <a:spLocks noGrp="1"/>
          </p:cNvSpPr>
          <p:nvPr>
            <p:ph type="ftr" sz="quarter" idx="10"/>
          </p:nvPr>
        </p:nvSpPr>
        <p:spPr/>
        <p:txBody>
          <a:bodyPr/>
          <a:lstStyle/>
          <a:p>
            <a:r>
              <a:rPr lang="en-GB"/>
              <a:t>7/27</a:t>
            </a:r>
          </a:p>
        </p:txBody>
      </p:sp>
      <p:sp>
        <p:nvSpPr>
          <p:cNvPr id="4" name="Ref">
            <a:extLst>
              <a:ext uri="{FF2B5EF4-FFF2-40B4-BE49-F238E27FC236}">
                <a16:creationId xmlns:a16="http://schemas.microsoft.com/office/drawing/2014/main" id="{512AC64B-E34B-4999-873B-045A65A19893}"/>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Applying the ADM : Page 19 : §3.3</a:t>
            </a:r>
          </a:p>
        </p:txBody>
      </p:sp>
      <p:sp>
        <p:nvSpPr>
          <p:cNvPr id="7" name="TextBox 6">
            <a:extLst>
              <a:ext uri="{FF2B5EF4-FFF2-40B4-BE49-F238E27FC236}">
                <a16:creationId xmlns:a16="http://schemas.microsoft.com/office/drawing/2014/main" id="{38C34FE1-0064-43B6-B8E0-8E7FECA77132}"/>
              </a:ext>
            </a:extLst>
          </p:cNvPr>
          <p:cNvSpPr txBox="1"/>
          <p:nvPr/>
        </p:nvSpPr>
        <p:spPr>
          <a:xfrm>
            <a:off x="511093" y="670943"/>
            <a:ext cx="7531763" cy="3600986"/>
          </a:xfrm>
          <a:prstGeom prst="rect">
            <a:avLst/>
          </a:prstGeom>
          <a:noFill/>
        </p:spPr>
        <p:txBody>
          <a:bodyPr wrap="square">
            <a:spAutoFit/>
          </a:bodyPr>
          <a:lstStyle/>
          <a:p>
            <a:r>
              <a:rPr lang="en-GB" sz="1500" b="1"/>
              <a:t>Developing Architectures at Different Levels</a:t>
            </a:r>
          </a:p>
          <a:p>
            <a:endParaRPr lang="en-GB" sz="1050"/>
          </a:p>
          <a:p>
            <a:r>
              <a:rPr lang="en-GB" sz="1350"/>
              <a:t>Each architecture sits within a governance hierarchy.</a:t>
            </a:r>
          </a:p>
          <a:p>
            <a:r>
              <a:rPr lang="en-GB" sz="1350"/>
              <a:t>Broad/summary architectures set the direction for narrow and detailed architectures.</a:t>
            </a:r>
          </a:p>
          <a:p>
            <a:endParaRPr lang="en-GB" sz="1350"/>
          </a:p>
          <a:p>
            <a:r>
              <a:rPr lang="en-GB" sz="1350"/>
              <a:t>A number of techniques can be employed to use the ADM to support such hierarchies.</a:t>
            </a:r>
          </a:p>
          <a:p>
            <a:endParaRPr lang="en-GB" sz="1350"/>
          </a:p>
          <a:p>
            <a:r>
              <a:rPr lang="en-GB" sz="1350"/>
              <a:t>Two strategies that can be applied:</a:t>
            </a:r>
          </a:p>
          <a:p>
            <a:pPr marL="358775" indent="-257175">
              <a:buFont typeface="+mj-lt"/>
              <a:buAutoNum type="arabicPeriod"/>
            </a:pPr>
            <a:r>
              <a:rPr lang="en-GB" sz="1350"/>
              <a:t>Architectures at different levels can be developed through iterations within a single cycle of the ADM process</a:t>
            </a:r>
          </a:p>
          <a:p>
            <a:pPr marL="358775" indent="-257175">
              <a:buFont typeface="+mj-lt"/>
              <a:buAutoNum type="arabicPeriod"/>
            </a:pPr>
            <a:r>
              <a:rPr lang="en-GB" sz="1350"/>
              <a:t>Architectures at different levels can be developed through a hierarchy of ADM processes, executed concurrently</a:t>
            </a:r>
          </a:p>
          <a:p>
            <a:endParaRPr lang="en-GB" sz="1350"/>
          </a:p>
          <a:p>
            <a:r>
              <a:rPr lang="en-GB" sz="1350"/>
              <a:t>Either of these two options can be fully adopted. </a:t>
            </a:r>
          </a:p>
          <a:p>
            <a:endParaRPr lang="en-GB" sz="1350"/>
          </a:p>
          <a:p>
            <a:r>
              <a:rPr lang="en-GB" sz="1350"/>
              <a:t>In practice, an architect is likely to need to blend elements of each to fit the exact requirements of their Request for Architecture Work</a:t>
            </a:r>
            <a:r>
              <a:rPr lang="en-GB" sz="1050"/>
              <a:t>. </a:t>
            </a:r>
          </a:p>
        </p:txBody>
      </p:sp>
      <p:sp>
        <p:nvSpPr>
          <p:cNvPr id="3" name="TextBox 2">
            <a:extLst>
              <a:ext uri="{FF2B5EF4-FFF2-40B4-BE49-F238E27FC236}">
                <a16:creationId xmlns:a16="http://schemas.microsoft.com/office/drawing/2014/main" id="{2BCA8BD3-7611-38B2-4A92-8A4BAA42D644}"/>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1113385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485B-44CB-4E6B-9F82-B4ECC99ECB8C}"/>
              </a:ext>
            </a:extLst>
          </p:cNvPr>
          <p:cNvSpPr>
            <a:spLocks noGrp="1"/>
          </p:cNvSpPr>
          <p:nvPr>
            <p:ph type="title"/>
          </p:nvPr>
        </p:nvSpPr>
        <p:spPr/>
        <p:txBody>
          <a:bodyPr>
            <a:normAutofit fontScale="90000"/>
          </a:bodyPr>
          <a:lstStyle/>
          <a:p>
            <a:r>
              <a:rPr lang="en-GB">
                <a:solidFill>
                  <a:srgbClr val="2F528F"/>
                </a:solidFill>
                <a:latin typeface="Calibri" panose="020F0502020204030204" pitchFamily="34" charset="0"/>
              </a:rPr>
              <a:t>Gap Analysis – 04/07</a:t>
            </a:r>
          </a:p>
        </p:txBody>
      </p:sp>
      <p:sp>
        <p:nvSpPr>
          <p:cNvPr id="4" name="Footer Placeholder 3">
            <a:extLst>
              <a:ext uri="{FF2B5EF4-FFF2-40B4-BE49-F238E27FC236}">
                <a16:creationId xmlns:a16="http://schemas.microsoft.com/office/drawing/2014/main" id="{B67F44FD-E60A-4E87-83C1-AAF6B077D661}"/>
              </a:ext>
            </a:extLst>
          </p:cNvPr>
          <p:cNvSpPr>
            <a:spLocks noGrp="1"/>
          </p:cNvSpPr>
          <p:nvPr>
            <p:ph type="ftr" sz="quarter" idx="10"/>
          </p:nvPr>
        </p:nvSpPr>
        <p:spPr/>
        <p:txBody>
          <a:bodyPr/>
          <a:lstStyle/>
          <a:p>
            <a:pPr defTabSz="342900">
              <a:defRPr/>
            </a:pPr>
            <a:r>
              <a:rPr lang="en-GB"/>
              <a:t>7/33</a:t>
            </a:r>
          </a:p>
        </p:txBody>
      </p:sp>
      <p:sp>
        <p:nvSpPr>
          <p:cNvPr id="3" name="Ref">
            <a:extLst>
              <a:ext uri="{FF2B5EF4-FFF2-40B4-BE49-F238E27FC236}">
                <a16:creationId xmlns:a16="http://schemas.microsoft.com/office/drawing/2014/main" id="{B5ACCBFA-49A1-4FB4-A577-0822B0CAAA9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chemeClr val="bg1"/>
                </a:solidFill>
                <a:latin typeface="Calibri" panose="020F0502020204030204" pitchFamily="34" charset="0"/>
              </a:rPr>
              <a:t> ADM Techniques : Page 45 : §5</a:t>
            </a:r>
            <a:endParaRPr lang="en-GB" sz="825">
              <a:solidFill>
                <a:schemeClr val="bg1"/>
              </a:solidFill>
              <a:latin typeface="Calibri" panose="020F0502020204030204" pitchFamily="34" charset="0"/>
            </a:endParaRPr>
          </a:p>
        </p:txBody>
      </p:sp>
      <p:sp>
        <p:nvSpPr>
          <p:cNvPr id="43" name="TextBox 42">
            <a:extLst>
              <a:ext uri="{FF2B5EF4-FFF2-40B4-BE49-F238E27FC236}">
                <a16:creationId xmlns:a16="http://schemas.microsoft.com/office/drawing/2014/main" id="{7977CD05-5ACF-4A05-A980-8CEDA7B0A824}"/>
              </a:ext>
            </a:extLst>
          </p:cNvPr>
          <p:cNvSpPr txBox="1"/>
          <p:nvPr/>
        </p:nvSpPr>
        <p:spPr>
          <a:xfrm>
            <a:off x="209644" y="3274846"/>
            <a:ext cx="3580874" cy="1131079"/>
          </a:xfrm>
          <a:prstGeom prst="rect">
            <a:avLst/>
          </a:prstGeom>
          <a:noFill/>
        </p:spPr>
        <p:txBody>
          <a:bodyPr wrap="square" rtlCol="0">
            <a:spAutoFit/>
          </a:bodyPr>
          <a:lstStyle/>
          <a:p>
            <a:r>
              <a:rPr lang="en-GB" sz="1350">
                <a:solidFill>
                  <a:srgbClr val="2F528F"/>
                </a:solidFill>
                <a:latin typeface="Calibri" panose="020F0502020204030204" pitchFamily="34" charset="0"/>
              </a:rPr>
              <a:t>Consolidate all Gap rows/columns on one sheet</a:t>
            </a:r>
          </a:p>
          <a:p>
            <a:r>
              <a:rPr lang="en-GB" sz="1350">
                <a:solidFill>
                  <a:srgbClr val="2F528F"/>
                </a:solidFill>
                <a:latin typeface="Calibri" panose="020F0502020204030204" pitchFamily="34" charset="0"/>
              </a:rPr>
              <a:t>Sort Columns by precursor/priority</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 =  Consolidated Gaps ordered by work-order</a:t>
            </a:r>
          </a:p>
          <a:p>
            <a:endParaRPr lang="en-GB" sz="1350">
              <a:solidFill>
                <a:srgbClr val="2F528F"/>
              </a:solidFill>
              <a:latin typeface="Calibri" panose="020F0502020204030204" pitchFamily="34" charset="0"/>
            </a:endParaRPr>
          </a:p>
        </p:txBody>
      </p:sp>
      <p:grpSp>
        <p:nvGrpSpPr>
          <p:cNvPr id="5" name="Group 4">
            <a:extLst>
              <a:ext uri="{FF2B5EF4-FFF2-40B4-BE49-F238E27FC236}">
                <a16:creationId xmlns:a16="http://schemas.microsoft.com/office/drawing/2014/main" id="{D9A5236A-5C4D-40FA-A9FB-FA5522B7525A}"/>
              </a:ext>
            </a:extLst>
          </p:cNvPr>
          <p:cNvGrpSpPr/>
          <p:nvPr/>
        </p:nvGrpSpPr>
        <p:grpSpPr>
          <a:xfrm>
            <a:off x="407939" y="874324"/>
            <a:ext cx="3906153" cy="1765463"/>
            <a:chOff x="407939" y="1165766"/>
            <a:chExt cx="3906153" cy="2353951"/>
          </a:xfrm>
        </p:grpSpPr>
        <p:sp>
          <p:nvSpPr>
            <p:cNvPr id="45" name="Rectangle: Rounded Corners 44">
              <a:extLst>
                <a:ext uri="{FF2B5EF4-FFF2-40B4-BE49-F238E27FC236}">
                  <a16:creationId xmlns:a16="http://schemas.microsoft.com/office/drawing/2014/main" id="{9DCF332D-C982-4AD2-B682-05760835D35C}"/>
                </a:ext>
              </a:extLst>
            </p:cNvPr>
            <p:cNvSpPr/>
            <p:nvPr/>
          </p:nvSpPr>
          <p:spPr>
            <a:xfrm>
              <a:off x="417765" y="1674549"/>
              <a:ext cx="758281" cy="33760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46" name="Rectangle: Rounded Corners 45">
              <a:extLst>
                <a:ext uri="{FF2B5EF4-FFF2-40B4-BE49-F238E27FC236}">
                  <a16:creationId xmlns:a16="http://schemas.microsoft.com/office/drawing/2014/main" id="{0A10CA11-4ED9-481F-B020-D3F0928A0468}"/>
                </a:ext>
              </a:extLst>
            </p:cNvPr>
            <p:cNvSpPr/>
            <p:nvPr/>
          </p:nvSpPr>
          <p:spPr>
            <a:xfrm>
              <a:off x="416756" y="2026492"/>
              <a:ext cx="758281" cy="33760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47" name="Rectangle: Rounded Corners 46">
              <a:extLst>
                <a:ext uri="{FF2B5EF4-FFF2-40B4-BE49-F238E27FC236}">
                  <a16:creationId xmlns:a16="http://schemas.microsoft.com/office/drawing/2014/main" id="{CA19CD6D-4E18-40A3-BB06-342543EA66CE}"/>
                </a:ext>
              </a:extLst>
            </p:cNvPr>
            <p:cNvSpPr/>
            <p:nvPr/>
          </p:nvSpPr>
          <p:spPr>
            <a:xfrm>
              <a:off x="417765" y="2372005"/>
              <a:ext cx="758281" cy="33760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48" name="Rectangle: Rounded Corners 47">
              <a:extLst>
                <a:ext uri="{FF2B5EF4-FFF2-40B4-BE49-F238E27FC236}">
                  <a16:creationId xmlns:a16="http://schemas.microsoft.com/office/drawing/2014/main" id="{47D7B7CB-F9B1-4A63-A44B-F8C11F407975}"/>
                </a:ext>
              </a:extLst>
            </p:cNvPr>
            <p:cNvSpPr/>
            <p:nvPr/>
          </p:nvSpPr>
          <p:spPr>
            <a:xfrm>
              <a:off x="3555811" y="1680113"/>
              <a:ext cx="758281" cy="33760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49" name="Rectangle: Rounded Corners 48">
              <a:extLst>
                <a:ext uri="{FF2B5EF4-FFF2-40B4-BE49-F238E27FC236}">
                  <a16:creationId xmlns:a16="http://schemas.microsoft.com/office/drawing/2014/main" id="{D0D9A641-3083-4676-9633-A756399115EE}"/>
                </a:ext>
              </a:extLst>
            </p:cNvPr>
            <p:cNvSpPr/>
            <p:nvPr/>
          </p:nvSpPr>
          <p:spPr>
            <a:xfrm>
              <a:off x="3554802" y="2032056"/>
              <a:ext cx="758281" cy="33760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50" name="Rectangle: Rounded Corners 49">
              <a:extLst>
                <a:ext uri="{FF2B5EF4-FFF2-40B4-BE49-F238E27FC236}">
                  <a16:creationId xmlns:a16="http://schemas.microsoft.com/office/drawing/2014/main" id="{32A90342-43BF-408F-B93F-64BB441408F9}"/>
                </a:ext>
              </a:extLst>
            </p:cNvPr>
            <p:cNvSpPr/>
            <p:nvPr/>
          </p:nvSpPr>
          <p:spPr>
            <a:xfrm>
              <a:off x="3555811" y="2377569"/>
              <a:ext cx="758281" cy="33760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1" name="Rectangle: Rounded Corners 50">
              <a:extLst>
                <a:ext uri="{FF2B5EF4-FFF2-40B4-BE49-F238E27FC236}">
                  <a16:creationId xmlns:a16="http://schemas.microsoft.com/office/drawing/2014/main" id="{E0290146-1DF9-48BB-AADC-EAF84EDB4099}"/>
                </a:ext>
              </a:extLst>
            </p:cNvPr>
            <p:cNvSpPr/>
            <p:nvPr/>
          </p:nvSpPr>
          <p:spPr>
            <a:xfrm>
              <a:off x="415747" y="1170076"/>
              <a:ext cx="758281" cy="487781"/>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52" name="Rectangle: Rounded Corners 51">
              <a:extLst>
                <a:ext uri="{FF2B5EF4-FFF2-40B4-BE49-F238E27FC236}">
                  <a16:creationId xmlns:a16="http://schemas.microsoft.com/office/drawing/2014/main" id="{E8B02231-7DD5-438D-AB88-2B67D121B6AE}"/>
                </a:ext>
              </a:extLst>
            </p:cNvPr>
            <p:cNvSpPr/>
            <p:nvPr/>
          </p:nvSpPr>
          <p:spPr>
            <a:xfrm>
              <a:off x="3544072" y="1175640"/>
              <a:ext cx="758281" cy="487781"/>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53" name="Rectangle: Rounded Corners 52">
              <a:extLst>
                <a:ext uri="{FF2B5EF4-FFF2-40B4-BE49-F238E27FC236}">
                  <a16:creationId xmlns:a16="http://schemas.microsoft.com/office/drawing/2014/main" id="{C48B3181-9830-427E-BF50-944E3236FCD9}"/>
                </a:ext>
              </a:extLst>
            </p:cNvPr>
            <p:cNvSpPr/>
            <p:nvPr/>
          </p:nvSpPr>
          <p:spPr>
            <a:xfrm>
              <a:off x="416756" y="3074158"/>
              <a:ext cx="758281" cy="434913"/>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54" name="Rectangle: Rounded Corners 53">
              <a:extLst>
                <a:ext uri="{FF2B5EF4-FFF2-40B4-BE49-F238E27FC236}">
                  <a16:creationId xmlns:a16="http://schemas.microsoft.com/office/drawing/2014/main" id="{E0900487-5838-4CCE-8B48-DD7D3A282630}"/>
                </a:ext>
              </a:extLst>
            </p:cNvPr>
            <p:cNvSpPr/>
            <p:nvPr/>
          </p:nvSpPr>
          <p:spPr>
            <a:xfrm>
              <a:off x="2782500" y="1680113"/>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AFD68F49-8C95-479B-BC83-E3B2D225C198}"/>
                </a:ext>
              </a:extLst>
            </p:cNvPr>
            <p:cNvSpPr/>
            <p:nvPr/>
          </p:nvSpPr>
          <p:spPr>
            <a:xfrm>
              <a:off x="2781492" y="2032056"/>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6" name="Rectangle: Rounded Corners 55">
              <a:extLst>
                <a:ext uri="{FF2B5EF4-FFF2-40B4-BE49-F238E27FC236}">
                  <a16:creationId xmlns:a16="http://schemas.microsoft.com/office/drawing/2014/main" id="{3F8F2BAA-9E3A-4E22-AD9F-9BAEDE3896BD}"/>
                </a:ext>
              </a:extLst>
            </p:cNvPr>
            <p:cNvSpPr/>
            <p:nvPr/>
          </p:nvSpPr>
          <p:spPr>
            <a:xfrm>
              <a:off x="2782500" y="2377569"/>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7" name="Rectangle: Rounded Corners 56">
              <a:extLst>
                <a:ext uri="{FF2B5EF4-FFF2-40B4-BE49-F238E27FC236}">
                  <a16:creationId xmlns:a16="http://schemas.microsoft.com/office/drawing/2014/main" id="{3B4253F8-A047-435C-BE64-BF9D6DFC5008}"/>
                </a:ext>
              </a:extLst>
            </p:cNvPr>
            <p:cNvSpPr/>
            <p:nvPr/>
          </p:nvSpPr>
          <p:spPr>
            <a:xfrm>
              <a:off x="2770762" y="1175640"/>
              <a:ext cx="758281" cy="487781"/>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58" name="Rectangle: Rounded Corners 57">
              <a:extLst>
                <a:ext uri="{FF2B5EF4-FFF2-40B4-BE49-F238E27FC236}">
                  <a16:creationId xmlns:a16="http://schemas.microsoft.com/office/drawing/2014/main" id="{842F4D8F-29E0-420C-98C4-1765E50D9814}"/>
                </a:ext>
              </a:extLst>
            </p:cNvPr>
            <p:cNvSpPr/>
            <p:nvPr/>
          </p:nvSpPr>
          <p:spPr>
            <a:xfrm>
              <a:off x="2780380" y="3079242"/>
              <a:ext cx="758281" cy="434913"/>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59" name="Rectangle: Rounded Corners 58">
              <a:extLst>
                <a:ext uri="{FF2B5EF4-FFF2-40B4-BE49-F238E27FC236}">
                  <a16:creationId xmlns:a16="http://schemas.microsoft.com/office/drawing/2014/main" id="{F2F73FE8-C6A0-4D17-8FB0-AFEFA02A1C34}"/>
                </a:ext>
              </a:extLst>
            </p:cNvPr>
            <p:cNvSpPr/>
            <p:nvPr/>
          </p:nvSpPr>
          <p:spPr>
            <a:xfrm>
              <a:off x="1987674" y="1680113"/>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0" name="Rectangle: Rounded Corners 59">
              <a:extLst>
                <a:ext uri="{FF2B5EF4-FFF2-40B4-BE49-F238E27FC236}">
                  <a16:creationId xmlns:a16="http://schemas.microsoft.com/office/drawing/2014/main" id="{503F1464-C4A5-48A3-AE77-61BB9A642713}"/>
                </a:ext>
              </a:extLst>
            </p:cNvPr>
            <p:cNvSpPr/>
            <p:nvPr/>
          </p:nvSpPr>
          <p:spPr>
            <a:xfrm>
              <a:off x="1986666" y="2032056"/>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1" name="Rectangle: Rounded Corners 60">
              <a:extLst>
                <a:ext uri="{FF2B5EF4-FFF2-40B4-BE49-F238E27FC236}">
                  <a16:creationId xmlns:a16="http://schemas.microsoft.com/office/drawing/2014/main" id="{D4EB6B73-228D-4590-8B87-979C6941FDBF}"/>
                </a:ext>
              </a:extLst>
            </p:cNvPr>
            <p:cNvSpPr/>
            <p:nvPr/>
          </p:nvSpPr>
          <p:spPr>
            <a:xfrm>
              <a:off x="1987674" y="2377569"/>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2" name="Rectangle: Rounded Corners 61">
              <a:extLst>
                <a:ext uri="{FF2B5EF4-FFF2-40B4-BE49-F238E27FC236}">
                  <a16:creationId xmlns:a16="http://schemas.microsoft.com/office/drawing/2014/main" id="{91C86846-C598-478F-9972-2A174E125BCB}"/>
                </a:ext>
              </a:extLst>
            </p:cNvPr>
            <p:cNvSpPr/>
            <p:nvPr/>
          </p:nvSpPr>
          <p:spPr>
            <a:xfrm>
              <a:off x="1203163" y="1680113"/>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97C45E40-5B61-4C4B-938A-880468F04CF7}"/>
                </a:ext>
              </a:extLst>
            </p:cNvPr>
            <p:cNvGrpSpPr/>
            <p:nvPr/>
          </p:nvGrpSpPr>
          <p:grpSpPr>
            <a:xfrm>
              <a:off x="415722" y="2725430"/>
              <a:ext cx="3894414" cy="337602"/>
              <a:chOff x="1447551" y="3297988"/>
              <a:chExt cx="6261620" cy="523632"/>
            </a:xfrm>
          </p:grpSpPr>
          <p:sp>
            <p:nvSpPr>
              <p:cNvPr id="74" name="Rectangle: Rounded Corners 73">
                <a:extLst>
                  <a:ext uri="{FF2B5EF4-FFF2-40B4-BE49-F238E27FC236}">
                    <a16:creationId xmlns:a16="http://schemas.microsoft.com/office/drawing/2014/main" id="{5F2B7C36-49D5-4AF5-8800-B3DEC1B10167}"/>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75" name="Rectangle: Rounded Corners 74">
                <a:extLst>
                  <a:ext uri="{FF2B5EF4-FFF2-40B4-BE49-F238E27FC236}">
                    <a16:creationId xmlns:a16="http://schemas.microsoft.com/office/drawing/2014/main" id="{CFED44C1-AADD-4FDC-8CAF-2A5279967D2D}"/>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76" name="Rectangle: Rounded Corners 75">
                <a:extLst>
                  <a:ext uri="{FF2B5EF4-FFF2-40B4-BE49-F238E27FC236}">
                    <a16:creationId xmlns:a16="http://schemas.microsoft.com/office/drawing/2014/main" id="{FD57A0DD-784C-4A45-AA54-EB62EA5CD6CB}"/>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77" name="Rectangle: Rounded Corners 76">
                <a:extLst>
                  <a:ext uri="{FF2B5EF4-FFF2-40B4-BE49-F238E27FC236}">
                    <a16:creationId xmlns:a16="http://schemas.microsoft.com/office/drawing/2014/main" id="{1E0163C3-FB60-44ED-B0C4-6E218D076BBE}"/>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78" name="Rectangle: Rounded Corners 77">
                <a:extLst>
                  <a:ext uri="{FF2B5EF4-FFF2-40B4-BE49-F238E27FC236}">
                    <a16:creationId xmlns:a16="http://schemas.microsoft.com/office/drawing/2014/main" id="{5243B981-DDCE-44F2-B129-1C3584718875}"/>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64" name="Rectangle: Rounded Corners 63">
              <a:extLst>
                <a:ext uri="{FF2B5EF4-FFF2-40B4-BE49-F238E27FC236}">
                  <a16:creationId xmlns:a16="http://schemas.microsoft.com/office/drawing/2014/main" id="{278ECB1A-1913-4C9B-AF9F-292B32D66526}"/>
                </a:ext>
              </a:extLst>
            </p:cNvPr>
            <p:cNvSpPr/>
            <p:nvPr/>
          </p:nvSpPr>
          <p:spPr>
            <a:xfrm>
              <a:off x="1202154" y="2032056"/>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65" name="Rectangle: Rounded Corners 64">
              <a:extLst>
                <a:ext uri="{FF2B5EF4-FFF2-40B4-BE49-F238E27FC236}">
                  <a16:creationId xmlns:a16="http://schemas.microsoft.com/office/drawing/2014/main" id="{520322ED-33B7-44DB-8CB4-75CA2BDF23F3}"/>
                </a:ext>
              </a:extLst>
            </p:cNvPr>
            <p:cNvSpPr/>
            <p:nvPr/>
          </p:nvSpPr>
          <p:spPr>
            <a:xfrm>
              <a:off x="1203163" y="2377569"/>
              <a:ext cx="758281" cy="33760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66" name="Rectangle: Rounded Corners 65">
              <a:extLst>
                <a:ext uri="{FF2B5EF4-FFF2-40B4-BE49-F238E27FC236}">
                  <a16:creationId xmlns:a16="http://schemas.microsoft.com/office/drawing/2014/main" id="{01F3ECD3-A622-4E89-B0A8-DB005279175E}"/>
                </a:ext>
              </a:extLst>
            </p:cNvPr>
            <p:cNvSpPr/>
            <p:nvPr/>
          </p:nvSpPr>
          <p:spPr>
            <a:xfrm>
              <a:off x="1975936" y="1175640"/>
              <a:ext cx="758281" cy="487781"/>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67" name="Rectangle: Rounded Corners 66">
              <a:extLst>
                <a:ext uri="{FF2B5EF4-FFF2-40B4-BE49-F238E27FC236}">
                  <a16:creationId xmlns:a16="http://schemas.microsoft.com/office/drawing/2014/main" id="{C1141301-0076-40E4-B96E-12CC0B6D5435}"/>
                </a:ext>
              </a:extLst>
            </p:cNvPr>
            <p:cNvSpPr/>
            <p:nvPr/>
          </p:nvSpPr>
          <p:spPr>
            <a:xfrm>
              <a:off x="1191424" y="1175640"/>
              <a:ext cx="758281" cy="487781"/>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68" name="Rectangle: Rounded Corners 67">
              <a:extLst>
                <a:ext uri="{FF2B5EF4-FFF2-40B4-BE49-F238E27FC236}">
                  <a16:creationId xmlns:a16="http://schemas.microsoft.com/office/drawing/2014/main" id="{962F70B0-1ADA-40C0-8C3A-0B6F28AC32B2}"/>
                </a:ext>
              </a:extLst>
            </p:cNvPr>
            <p:cNvSpPr/>
            <p:nvPr/>
          </p:nvSpPr>
          <p:spPr>
            <a:xfrm>
              <a:off x="1993544" y="3079240"/>
              <a:ext cx="758281" cy="434913"/>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69" name="Rectangle: Rounded Corners 68">
              <a:extLst>
                <a:ext uri="{FF2B5EF4-FFF2-40B4-BE49-F238E27FC236}">
                  <a16:creationId xmlns:a16="http://schemas.microsoft.com/office/drawing/2014/main" id="{DB22EFA2-3905-40D6-BD3D-3DD873C44FEA}"/>
                </a:ext>
              </a:extLst>
            </p:cNvPr>
            <p:cNvSpPr/>
            <p:nvPr/>
          </p:nvSpPr>
          <p:spPr>
            <a:xfrm>
              <a:off x="1209032" y="3084804"/>
              <a:ext cx="758281" cy="434913"/>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30ABF7EC-FE22-48E0-BA18-9CCD06112AC5}"/>
                </a:ext>
              </a:extLst>
            </p:cNvPr>
            <p:cNvSpPr/>
            <p:nvPr/>
          </p:nvSpPr>
          <p:spPr>
            <a:xfrm>
              <a:off x="1190537" y="1668985"/>
              <a:ext cx="2353535" cy="14051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FD1146FB-B1CE-49A9-9384-03CD277478F3}"/>
                </a:ext>
              </a:extLst>
            </p:cNvPr>
            <p:cNvSpPr/>
            <p:nvPr/>
          </p:nvSpPr>
          <p:spPr>
            <a:xfrm>
              <a:off x="411895" y="3069460"/>
              <a:ext cx="778642" cy="445450"/>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72" name="Rectangle 71">
              <a:extLst>
                <a:ext uri="{FF2B5EF4-FFF2-40B4-BE49-F238E27FC236}">
                  <a16:creationId xmlns:a16="http://schemas.microsoft.com/office/drawing/2014/main" id="{84092D9B-1BB1-4D98-9DBD-73BDB64F7B32}"/>
                </a:ext>
              </a:extLst>
            </p:cNvPr>
            <p:cNvSpPr/>
            <p:nvPr/>
          </p:nvSpPr>
          <p:spPr>
            <a:xfrm>
              <a:off x="407939" y="1165766"/>
              <a:ext cx="776018" cy="503220"/>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73" name="Rectangle 72">
              <a:extLst>
                <a:ext uri="{FF2B5EF4-FFF2-40B4-BE49-F238E27FC236}">
                  <a16:creationId xmlns:a16="http://schemas.microsoft.com/office/drawing/2014/main" id="{5FC27DF2-5EFD-4F0A-8B06-0318D3C7AD70}"/>
                </a:ext>
              </a:extLst>
            </p:cNvPr>
            <p:cNvSpPr/>
            <p:nvPr/>
          </p:nvSpPr>
          <p:spPr>
            <a:xfrm>
              <a:off x="3545171" y="1168416"/>
              <a:ext cx="767008" cy="50161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sp>
        <p:nvSpPr>
          <p:cNvPr id="79" name="TextBox 78">
            <a:extLst>
              <a:ext uri="{FF2B5EF4-FFF2-40B4-BE49-F238E27FC236}">
                <a16:creationId xmlns:a16="http://schemas.microsoft.com/office/drawing/2014/main" id="{F8EE5A99-E9D8-49FD-83FC-424F2EC6BA81}"/>
              </a:ext>
            </a:extLst>
          </p:cNvPr>
          <p:cNvSpPr txBox="1"/>
          <p:nvPr/>
        </p:nvSpPr>
        <p:spPr>
          <a:xfrm>
            <a:off x="1448954" y="567928"/>
            <a:ext cx="2660408" cy="300082"/>
          </a:xfrm>
          <a:prstGeom prst="rect">
            <a:avLst/>
          </a:prstGeom>
          <a:noFill/>
        </p:spPr>
        <p:txBody>
          <a:bodyPr wrap="none" rtlCol="0">
            <a:spAutoFit/>
          </a:bodyPr>
          <a:lstStyle/>
          <a:p>
            <a:r>
              <a:rPr lang="en-GB" sz="1350">
                <a:solidFill>
                  <a:srgbClr val="2F528F"/>
                </a:solidFill>
                <a:latin typeface="Calibri" panose="020F0502020204030204" pitchFamily="34" charset="0"/>
              </a:rPr>
              <a:t>Sort – each domain, to gather Gaps</a:t>
            </a:r>
          </a:p>
        </p:txBody>
      </p:sp>
      <p:grpSp>
        <p:nvGrpSpPr>
          <p:cNvPr id="6" name="Group 5">
            <a:extLst>
              <a:ext uri="{FF2B5EF4-FFF2-40B4-BE49-F238E27FC236}">
                <a16:creationId xmlns:a16="http://schemas.microsoft.com/office/drawing/2014/main" id="{B16E62D1-1A9B-426A-BC67-C5DBE9C3A1C4}"/>
              </a:ext>
            </a:extLst>
          </p:cNvPr>
          <p:cNvGrpSpPr/>
          <p:nvPr/>
        </p:nvGrpSpPr>
        <p:grpSpPr>
          <a:xfrm>
            <a:off x="4472762" y="2543919"/>
            <a:ext cx="3209516" cy="2031329"/>
            <a:chOff x="4685085" y="1728300"/>
            <a:chExt cx="4279354" cy="2708439"/>
          </a:xfrm>
        </p:grpSpPr>
        <p:grpSp>
          <p:nvGrpSpPr>
            <p:cNvPr id="81" name="Group 80">
              <a:extLst>
                <a:ext uri="{FF2B5EF4-FFF2-40B4-BE49-F238E27FC236}">
                  <a16:creationId xmlns:a16="http://schemas.microsoft.com/office/drawing/2014/main" id="{3EAA6CA3-1854-44E9-98D9-0E3AF781E121}"/>
                </a:ext>
              </a:extLst>
            </p:cNvPr>
            <p:cNvGrpSpPr/>
            <p:nvPr/>
          </p:nvGrpSpPr>
          <p:grpSpPr>
            <a:xfrm>
              <a:off x="4685085" y="1728300"/>
              <a:ext cx="3906153" cy="2353951"/>
              <a:chOff x="1431753" y="1967957"/>
              <a:chExt cx="6280494" cy="3651062"/>
            </a:xfrm>
          </p:grpSpPr>
          <p:sp>
            <p:nvSpPr>
              <p:cNvPr id="187" name="Rectangle: Rounded Corners 186">
                <a:extLst>
                  <a:ext uri="{FF2B5EF4-FFF2-40B4-BE49-F238E27FC236}">
                    <a16:creationId xmlns:a16="http://schemas.microsoft.com/office/drawing/2014/main" id="{4A903E0D-8F0B-4E13-A8DB-8AAE6DC99B42}"/>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188" name="Rectangle: Rounded Corners 187">
                <a:extLst>
                  <a:ext uri="{FF2B5EF4-FFF2-40B4-BE49-F238E27FC236}">
                    <a16:creationId xmlns:a16="http://schemas.microsoft.com/office/drawing/2014/main" id="{D3C8FF4A-517C-45A4-9E4D-30E4EC65F0E1}"/>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89" name="Rectangle: Rounded Corners 188">
                <a:extLst>
                  <a:ext uri="{FF2B5EF4-FFF2-40B4-BE49-F238E27FC236}">
                    <a16:creationId xmlns:a16="http://schemas.microsoft.com/office/drawing/2014/main" id="{FF45407F-6546-4452-9B23-88B2BC3B3FB8}"/>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90" name="Rectangle: Rounded Corners 189">
                <a:extLst>
                  <a:ext uri="{FF2B5EF4-FFF2-40B4-BE49-F238E27FC236}">
                    <a16:creationId xmlns:a16="http://schemas.microsoft.com/office/drawing/2014/main" id="{88739FD2-D44C-4A0C-94F1-080B25B1D3AD}"/>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191" name="Rectangle: Rounded Corners 190">
                <a:extLst>
                  <a:ext uri="{FF2B5EF4-FFF2-40B4-BE49-F238E27FC236}">
                    <a16:creationId xmlns:a16="http://schemas.microsoft.com/office/drawing/2014/main" id="{5F17B5B6-00DE-4A6D-8AD2-36EF051476F9}"/>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192" name="Rectangle: Rounded Corners 191">
                <a:extLst>
                  <a:ext uri="{FF2B5EF4-FFF2-40B4-BE49-F238E27FC236}">
                    <a16:creationId xmlns:a16="http://schemas.microsoft.com/office/drawing/2014/main" id="{D1B47B1D-6E61-41D9-BA00-BA99C7DB54D1}"/>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3" name="Rectangle: Rounded Corners 192">
                <a:extLst>
                  <a:ext uri="{FF2B5EF4-FFF2-40B4-BE49-F238E27FC236}">
                    <a16:creationId xmlns:a16="http://schemas.microsoft.com/office/drawing/2014/main" id="{E0A8E635-4DBB-4288-98F8-266CB9231109}"/>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194" name="Rectangle: Rounded Corners 193">
                <a:extLst>
                  <a:ext uri="{FF2B5EF4-FFF2-40B4-BE49-F238E27FC236}">
                    <a16:creationId xmlns:a16="http://schemas.microsoft.com/office/drawing/2014/main" id="{92205D47-EADD-4561-A650-578C69557570}"/>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195" name="Rectangle: Rounded Corners 194">
                <a:extLst>
                  <a:ext uri="{FF2B5EF4-FFF2-40B4-BE49-F238E27FC236}">
                    <a16:creationId xmlns:a16="http://schemas.microsoft.com/office/drawing/2014/main" id="{240AE726-0943-45CE-B40F-443D4A11E475}"/>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196" name="Rectangle: Rounded Corners 195">
                <a:extLst>
                  <a:ext uri="{FF2B5EF4-FFF2-40B4-BE49-F238E27FC236}">
                    <a16:creationId xmlns:a16="http://schemas.microsoft.com/office/drawing/2014/main" id="{698BF104-726A-469A-9D1C-D2560722B0C0}"/>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7" name="Rectangle: Rounded Corners 196">
                <a:extLst>
                  <a:ext uri="{FF2B5EF4-FFF2-40B4-BE49-F238E27FC236}">
                    <a16:creationId xmlns:a16="http://schemas.microsoft.com/office/drawing/2014/main" id="{E081E9CD-8C5F-4019-9D9D-E7BCCFE839A9}"/>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8" name="Rectangle: Rounded Corners 197">
                <a:extLst>
                  <a:ext uri="{FF2B5EF4-FFF2-40B4-BE49-F238E27FC236}">
                    <a16:creationId xmlns:a16="http://schemas.microsoft.com/office/drawing/2014/main" id="{59BED8C3-E775-4C52-BF4E-776D4DB59281}"/>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99" name="Rectangle: Rounded Corners 198">
                <a:extLst>
                  <a:ext uri="{FF2B5EF4-FFF2-40B4-BE49-F238E27FC236}">
                    <a16:creationId xmlns:a16="http://schemas.microsoft.com/office/drawing/2014/main" id="{C1E39BF5-26E4-46DD-BF85-1A9042943699}"/>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200" name="Rectangle: Rounded Corners 199">
                <a:extLst>
                  <a:ext uri="{FF2B5EF4-FFF2-40B4-BE49-F238E27FC236}">
                    <a16:creationId xmlns:a16="http://schemas.microsoft.com/office/drawing/2014/main" id="{B2A84985-FA80-4B68-997C-8E625D8CEC87}"/>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1" name="Rectangle: Rounded Corners 200">
                <a:extLst>
                  <a:ext uri="{FF2B5EF4-FFF2-40B4-BE49-F238E27FC236}">
                    <a16:creationId xmlns:a16="http://schemas.microsoft.com/office/drawing/2014/main" id="{988A9158-E3CA-4651-BAAE-65EC25CCC0CF}"/>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2" name="Rectangle: Rounded Corners 201">
                <a:extLst>
                  <a:ext uri="{FF2B5EF4-FFF2-40B4-BE49-F238E27FC236}">
                    <a16:creationId xmlns:a16="http://schemas.microsoft.com/office/drawing/2014/main" id="{3F1500C8-6470-49A9-B20E-572A939D8039}"/>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3" name="Rectangle: Rounded Corners 202">
                <a:extLst>
                  <a:ext uri="{FF2B5EF4-FFF2-40B4-BE49-F238E27FC236}">
                    <a16:creationId xmlns:a16="http://schemas.microsoft.com/office/drawing/2014/main" id="{C17BB441-E8C8-41A2-9A8F-E5F86FFF738E}"/>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4" name="Rectangle: Rounded Corners 203">
                <a:extLst>
                  <a:ext uri="{FF2B5EF4-FFF2-40B4-BE49-F238E27FC236}">
                    <a16:creationId xmlns:a16="http://schemas.microsoft.com/office/drawing/2014/main" id="{10952444-B2E2-4A56-B121-29E0E3DDF0F3}"/>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205" name="Group 204">
                <a:extLst>
                  <a:ext uri="{FF2B5EF4-FFF2-40B4-BE49-F238E27FC236}">
                    <a16:creationId xmlns:a16="http://schemas.microsoft.com/office/drawing/2014/main" id="{21AC0404-8B99-4D8E-AB21-44C17B50D469}"/>
                  </a:ext>
                </a:extLst>
              </p:cNvPr>
              <p:cNvGrpSpPr/>
              <p:nvPr/>
            </p:nvGrpSpPr>
            <p:grpSpPr>
              <a:xfrm>
                <a:off x="1444267" y="4387052"/>
                <a:ext cx="6261620" cy="523632"/>
                <a:chOff x="1447551" y="3297988"/>
                <a:chExt cx="6261620" cy="523632"/>
              </a:xfrm>
            </p:grpSpPr>
            <p:sp>
              <p:nvSpPr>
                <p:cNvPr id="216" name="Rectangle: Rounded Corners 215">
                  <a:extLst>
                    <a:ext uri="{FF2B5EF4-FFF2-40B4-BE49-F238E27FC236}">
                      <a16:creationId xmlns:a16="http://schemas.microsoft.com/office/drawing/2014/main" id="{BD90383B-F63A-4971-9454-AD403A5BEEDF}"/>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err="1">
                      <a:solidFill>
                        <a:srgbClr val="375485"/>
                      </a:solidFill>
                      <a:latin typeface="Calibri" panose="020F0502020204030204" pitchFamily="34" charset="0"/>
                      <a:cs typeface="Calibri" panose="020F0502020204030204" pitchFamily="34" charset="0"/>
                    </a:rPr>
                    <a:t>Vodeo</a:t>
                  </a:r>
                  <a:r>
                    <a:rPr lang="en-GB" sz="525" b="1">
                      <a:solidFill>
                        <a:srgbClr val="375485"/>
                      </a:solidFill>
                      <a:latin typeface="Calibri" panose="020F0502020204030204" pitchFamily="34" charset="0"/>
                      <a:cs typeface="Calibri" panose="020F0502020204030204" pitchFamily="34" charset="0"/>
                    </a:rPr>
                    <a:t> Conferencing</a:t>
                  </a:r>
                </a:p>
              </p:txBody>
            </p:sp>
            <p:sp>
              <p:nvSpPr>
                <p:cNvPr id="217" name="Rectangle: Rounded Corners 216">
                  <a:extLst>
                    <a:ext uri="{FF2B5EF4-FFF2-40B4-BE49-F238E27FC236}">
                      <a16:creationId xmlns:a16="http://schemas.microsoft.com/office/drawing/2014/main" id="{295B7287-8656-4550-AD1F-3948BD877568}"/>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18" name="Rectangle: Rounded Corners 217">
                  <a:extLst>
                    <a:ext uri="{FF2B5EF4-FFF2-40B4-BE49-F238E27FC236}">
                      <a16:creationId xmlns:a16="http://schemas.microsoft.com/office/drawing/2014/main" id="{1D506E09-C303-42CD-8870-69EC57329173}"/>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219" name="Rectangle: Rounded Corners 218">
                  <a:extLst>
                    <a:ext uri="{FF2B5EF4-FFF2-40B4-BE49-F238E27FC236}">
                      <a16:creationId xmlns:a16="http://schemas.microsoft.com/office/drawing/2014/main" id="{9B3313A8-0A8F-49A4-AD42-7BDEA9CA76B2}"/>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20" name="Rectangle: Rounded Corners 219">
                  <a:extLst>
                    <a:ext uri="{FF2B5EF4-FFF2-40B4-BE49-F238E27FC236}">
                      <a16:creationId xmlns:a16="http://schemas.microsoft.com/office/drawing/2014/main" id="{63E90772-C246-42FB-BB21-974FC397A5F9}"/>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206" name="Rectangle: Rounded Corners 205">
                <a:extLst>
                  <a:ext uri="{FF2B5EF4-FFF2-40B4-BE49-F238E27FC236}">
                    <a16:creationId xmlns:a16="http://schemas.microsoft.com/office/drawing/2014/main" id="{E8A68205-0707-41EF-BBD1-29755929DEF6}"/>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207" name="Rectangle: Rounded Corners 206">
                <a:extLst>
                  <a:ext uri="{FF2B5EF4-FFF2-40B4-BE49-F238E27FC236}">
                    <a16:creationId xmlns:a16="http://schemas.microsoft.com/office/drawing/2014/main" id="{82E3187B-D170-4E04-A7C4-6DD3C281847F}"/>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208" name="Rectangle: Rounded Corners 207">
                <a:extLst>
                  <a:ext uri="{FF2B5EF4-FFF2-40B4-BE49-F238E27FC236}">
                    <a16:creationId xmlns:a16="http://schemas.microsoft.com/office/drawing/2014/main" id="{78B449C4-9B46-450E-86C1-19E2ABD59935}"/>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209" name="Rectangle: Rounded Corners 208">
                <a:extLst>
                  <a:ext uri="{FF2B5EF4-FFF2-40B4-BE49-F238E27FC236}">
                    <a16:creationId xmlns:a16="http://schemas.microsoft.com/office/drawing/2014/main" id="{69AF9918-DE03-4851-91DF-EF76F931BA14}"/>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210" name="Rectangle: Rounded Corners 209">
                <a:extLst>
                  <a:ext uri="{FF2B5EF4-FFF2-40B4-BE49-F238E27FC236}">
                    <a16:creationId xmlns:a16="http://schemas.microsoft.com/office/drawing/2014/main" id="{62402EF9-0FA5-4721-AC8A-59078008CB90}"/>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211" name="Rectangle: Rounded Corners 210">
                <a:extLst>
                  <a:ext uri="{FF2B5EF4-FFF2-40B4-BE49-F238E27FC236}">
                    <a16:creationId xmlns:a16="http://schemas.microsoft.com/office/drawing/2014/main" id="{31ED545F-32D0-495D-8766-5C3DE84622B2}"/>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212" name="Rectangle 211">
                <a:extLst>
                  <a:ext uri="{FF2B5EF4-FFF2-40B4-BE49-F238E27FC236}">
                    <a16:creationId xmlns:a16="http://schemas.microsoft.com/office/drawing/2014/main" id="{9CD9D909-E844-4A47-A80A-5D0F50E8FE90}"/>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213" name="Rectangle 212">
                <a:extLst>
                  <a:ext uri="{FF2B5EF4-FFF2-40B4-BE49-F238E27FC236}">
                    <a16:creationId xmlns:a16="http://schemas.microsoft.com/office/drawing/2014/main" id="{2CDC2930-9017-4153-8F02-4E39EDF33166}"/>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214" name="Rectangle 213">
                <a:extLst>
                  <a:ext uri="{FF2B5EF4-FFF2-40B4-BE49-F238E27FC236}">
                    <a16:creationId xmlns:a16="http://schemas.microsoft.com/office/drawing/2014/main" id="{E5894C2F-A7D8-4C53-A3B3-24578F363E9B}"/>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215" name="Rectangle 214">
                <a:extLst>
                  <a:ext uri="{FF2B5EF4-FFF2-40B4-BE49-F238E27FC236}">
                    <a16:creationId xmlns:a16="http://schemas.microsoft.com/office/drawing/2014/main" id="{65932BCF-B330-470F-8936-F94B4431D378}"/>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nvGrpSpPr>
            <p:cNvPr id="82" name="Group 81">
              <a:extLst>
                <a:ext uri="{FF2B5EF4-FFF2-40B4-BE49-F238E27FC236}">
                  <a16:creationId xmlns:a16="http://schemas.microsoft.com/office/drawing/2014/main" id="{84327F78-DD7F-4923-9409-8B6FE55571EA}"/>
                </a:ext>
              </a:extLst>
            </p:cNvPr>
            <p:cNvGrpSpPr/>
            <p:nvPr/>
          </p:nvGrpSpPr>
          <p:grpSpPr>
            <a:xfrm>
              <a:off x="4779185" y="1865032"/>
              <a:ext cx="3906153" cy="2353951"/>
              <a:chOff x="1431753" y="1967957"/>
              <a:chExt cx="6280494" cy="3651062"/>
            </a:xfrm>
          </p:grpSpPr>
          <p:sp>
            <p:nvSpPr>
              <p:cNvPr id="153" name="Rectangle: Rounded Corners 152">
                <a:extLst>
                  <a:ext uri="{FF2B5EF4-FFF2-40B4-BE49-F238E27FC236}">
                    <a16:creationId xmlns:a16="http://schemas.microsoft.com/office/drawing/2014/main" id="{1D743BDA-C0E2-4740-AA1A-9794A3231CC2}"/>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154" name="Rectangle: Rounded Corners 153">
                <a:extLst>
                  <a:ext uri="{FF2B5EF4-FFF2-40B4-BE49-F238E27FC236}">
                    <a16:creationId xmlns:a16="http://schemas.microsoft.com/office/drawing/2014/main" id="{8A619625-E0F5-4978-BC60-317DF3C0A3BE}"/>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b="1">
                  <a:solidFill>
                    <a:srgbClr val="375485"/>
                  </a:solidFill>
                  <a:latin typeface="Calibri" panose="020F0502020204030204" pitchFamily="34" charset="0"/>
                  <a:cs typeface="Calibri" panose="020F0502020204030204" pitchFamily="34" charset="0"/>
                </a:endParaRPr>
              </a:p>
            </p:txBody>
          </p:sp>
          <p:sp>
            <p:nvSpPr>
              <p:cNvPr id="155" name="Rectangle: Rounded Corners 154">
                <a:extLst>
                  <a:ext uri="{FF2B5EF4-FFF2-40B4-BE49-F238E27FC236}">
                    <a16:creationId xmlns:a16="http://schemas.microsoft.com/office/drawing/2014/main" id="{25232F27-2405-483E-9D8F-6CCCBBFBD0D9}"/>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56" name="Rectangle: Rounded Corners 155">
                <a:extLst>
                  <a:ext uri="{FF2B5EF4-FFF2-40B4-BE49-F238E27FC236}">
                    <a16:creationId xmlns:a16="http://schemas.microsoft.com/office/drawing/2014/main" id="{50465D1F-21B3-4C2C-84AF-0F1F25B00A39}"/>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157" name="Rectangle: Rounded Corners 156">
                <a:extLst>
                  <a:ext uri="{FF2B5EF4-FFF2-40B4-BE49-F238E27FC236}">
                    <a16:creationId xmlns:a16="http://schemas.microsoft.com/office/drawing/2014/main" id="{27EA30EB-51BA-4B81-A4DB-98FF2FE65126}"/>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158" name="Rectangle: Rounded Corners 157">
                <a:extLst>
                  <a:ext uri="{FF2B5EF4-FFF2-40B4-BE49-F238E27FC236}">
                    <a16:creationId xmlns:a16="http://schemas.microsoft.com/office/drawing/2014/main" id="{BE74330D-D176-4C0D-9FDB-157AD29AE7C2}"/>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59" name="Rectangle: Rounded Corners 158">
                <a:extLst>
                  <a:ext uri="{FF2B5EF4-FFF2-40B4-BE49-F238E27FC236}">
                    <a16:creationId xmlns:a16="http://schemas.microsoft.com/office/drawing/2014/main" id="{20801C67-95ED-44F1-B854-75093F88CF83}"/>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160" name="Rectangle: Rounded Corners 159">
                <a:extLst>
                  <a:ext uri="{FF2B5EF4-FFF2-40B4-BE49-F238E27FC236}">
                    <a16:creationId xmlns:a16="http://schemas.microsoft.com/office/drawing/2014/main" id="{6B8C7407-05B8-4C65-BDF9-28574BABE432}"/>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161" name="Rectangle: Rounded Corners 160">
                <a:extLst>
                  <a:ext uri="{FF2B5EF4-FFF2-40B4-BE49-F238E27FC236}">
                    <a16:creationId xmlns:a16="http://schemas.microsoft.com/office/drawing/2014/main" id="{BAB29877-1669-4712-A612-C7942F1E1990}"/>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162" name="Rectangle: Rounded Corners 161">
                <a:extLst>
                  <a:ext uri="{FF2B5EF4-FFF2-40B4-BE49-F238E27FC236}">
                    <a16:creationId xmlns:a16="http://schemas.microsoft.com/office/drawing/2014/main" id="{9AFD3409-2540-41BD-98D4-973ED1511078}"/>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3" name="Rectangle: Rounded Corners 162">
                <a:extLst>
                  <a:ext uri="{FF2B5EF4-FFF2-40B4-BE49-F238E27FC236}">
                    <a16:creationId xmlns:a16="http://schemas.microsoft.com/office/drawing/2014/main" id="{6B137F57-A862-4BF6-91FB-61339D10AD89}"/>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4" name="Rectangle: Rounded Corners 163">
                <a:extLst>
                  <a:ext uri="{FF2B5EF4-FFF2-40B4-BE49-F238E27FC236}">
                    <a16:creationId xmlns:a16="http://schemas.microsoft.com/office/drawing/2014/main" id="{AAEE13B7-66C0-4FEC-B0DD-59BF83E2857C}"/>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5" name="Rectangle: Rounded Corners 164">
                <a:extLst>
                  <a:ext uri="{FF2B5EF4-FFF2-40B4-BE49-F238E27FC236}">
                    <a16:creationId xmlns:a16="http://schemas.microsoft.com/office/drawing/2014/main" id="{9FB1040E-C679-4AFC-820A-F70617F5F4A9}"/>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166" name="Rectangle: Rounded Corners 165">
                <a:extLst>
                  <a:ext uri="{FF2B5EF4-FFF2-40B4-BE49-F238E27FC236}">
                    <a16:creationId xmlns:a16="http://schemas.microsoft.com/office/drawing/2014/main" id="{F0BC57A8-C690-40E4-A88E-75AA01249927}"/>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7" name="Rectangle: Rounded Corners 166">
                <a:extLst>
                  <a:ext uri="{FF2B5EF4-FFF2-40B4-BE49-F238E27FC236}">
                    <a16:creationId xmlns:a16="http://schemas.microsoft.com/office/drawing/2014/main" id="{4F8FEBAE-0AF0-4282-80A0-49B9C5696F32}"/>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8" name="Rectangle: Rounded Corners 167">
                <a:extLst>
                  <a:ext uri="{FF2B5EF4-FFF2-40B4-BE49-F238E27FC236}">
                    <a16:creationId xmlns:a16="http://schemas.microsoft.com/office/drawing/2014/main" id="{DFCEF7D8-2385-4B29-93C5-8A5040A8D60D}"/>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69" name="Rectangle: Rounded Corners 168">
                <a:extLst>
                  <a:ext uri="{FF2B5EF4-FFF2-40B4-BE49-F238E27FC236}">
                    <a16:creationId xmlns:a16="http://schemas.microsoft.com/office/drawing/2014/main" id="{C4AC3931-7625-4046-867A-B6263CF40725}"/>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70" name="Rectangle: Rounded Corners 169">
                <a:extLst>
                  <a:ext uri="{FF2B5EF4-FFF2-40B4-BE49-F238E27FC236}">
                    <a16:creationId xmlns:a16="http://schemas.microsoft.com/office/drawing/2014/main" id="{3A8C9357-E456-403E-BCCD-9CADCE63E74C}"/>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171" name="Group 170">
                <a:extLst>
                  <a:ext uri="{FF2B5EF4-FFF2-40B4-BE49-F238E27FC236}">
                    <a16:creationId xmlns:a16="http://schemas.microsoft.com/office/drawing/2014/main" id="{C4581BEA-00D6-4079-B21F-B594E6FF9608}"/>
                  </a:ext>
                </a:extLst>
              </p:cNvPr>
              <p:cNvGrpSpPr/>
              <p:nvPr/>
            </p:nvGrpSpPr>
            <p:grpSpPr>
              <a:xfrm>
                <a:off x="1444267" y="4387052"/>
                <a:ext cx="6261620" cy="523632"/>
                <a:chOff x="1447551" y="3297988"/>
                <a:chExt cx="6261620" cy="523632"/>
              </a:xfrm>
            </p:grpSpPr>
            <p:sp>
              <p:nvSpPr>
                <p:cNvPr id="182" name="Rectangle: Rounded Corners 181">
                  <a:extLst>
                    <a:ext uri="{FF2B5EF4-FFF2-40B4-BE49-F238E27FC236}">
                      <a16:creationId xmlns:a16="http://schemas.microsoft.com/office/drawing/2014/main" id="{C1A6667C-EC45-4167-A779-F13FE6D87188}"/>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err="1">
                      <a:solidFill>
                        <a:srgbClr val="375485"/>
                      </a:solidFill>
                      <a:latin typeface="Calibri" panose="020F0502020204030204" pitchFamily="34" charset="0"/>
                      <a:cs typeface="Calibri" panose="020F0502020204030204" pitchFamily="34" charset="0"/>
                    </a:rPr>
                    <a:t>Vodeo</a:t>
                  </a:r>
                  <a:r>
                    <a:rPr lang="en-GB" sz="525" b="1">
                      <a:solidFill>
                        <a:srgbClr val="375485"/>
                      </a:solidFill>
                      <a:latin typeface="Calibri" panose="020F0502020204030204" pitchFamily="34" charset="0"/>
                      <a:cs typeface="Calibri" panose="020F0502020204030204" pitchFamily="34" charset="0"/>
                    </a:rPr>
                    <a:t> Conferencing</a:t>
                  </a:r>
                </a:p>
              </p:txBody>
            </p:sp>
            <p:sp>
              <p:nvSpPr>
                <p:cNvPr id="183" name="Rectangle: Rounded Corners 182">
                  <a:extLst>
                    <a:ext uri="{FF2B5EF4-FFF2-40B4-BE49-F238E27FC236}">
                      <a16:creationId xmlns:a16="http://schemas.microsoft.com/office/drawing/2014/main" id="{B2B51E35-0AB9-4DE2-AFE6-6D06B204519E}"/>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84" name="Rectangle: Rounded Corners 183">
                  <a:extLst>
                    <a:ext uri="{FF2B5EF4-FFF2-40B4-BE49-F238E27FC236}">
                      <a16:creationId xmlns:a16="http://schemas.microsoft.com/office/drawing/2014/main" id="{DE8134ED-6EBE-4CF1-BE11-B953DF71451A}"/>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185" name="Rectangle: Rounded Corners 184">
                  <a:extLst>
                    <a:ext uri="{FF2B5EF4-FFF2-40B4-BE49-F238E27FC236}">
                      <a16:creationId xmlns:a16="http://schemas.microsoft.com/office/drawing/2014/main" id="{1D6FE79F-EF6D-46C3-BF51-0DC4295B3F44}"/>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86" name="Rectangle: Rounded Corners 185">
                  <a:extLst>
                    <a:ext uri="{FF2B5EF4-FFF2-40B4-BE49-F238E27FC236}">
                      <a16:creationId xmlns:a16="http://schemas.microsoft.com/office/drawing/2014/main" id="{059B0895-3D22-40D8-ADC3-43462D5DE3A3}"/>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172" name="Rectangle: Rounded Corners 171">
                <a:extLst>
                  <a:ext uri="{FF2B5EF4-FFF2-40B4-BE49-F238E27FC236}">
                    <a16:creationId xmlns:a16="http://schemas.microsoft.com/office/drawing/2014/main" id="{A55063C3-64D9-43B9-AC0D-9A6E5172FE0C}"/>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73" name="Rectangle: Rounded Corners 172">
                <a:extLst>
                  <a:ext uri="{FF2B5EF4-FFF2-40B4-BE49-F238E27FC236}">
                    <a16:creationId xmlns:a16="http://schemas.microsoft.com/office/drawing/2014/main" id="{CB291471-04DB-4EBF-B3FB-F4CE98FFE925}"/>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174" name="Rectangle: Rounded Corners 173">
                <a:extLst>
                  <a:ext uri="{FF2B5EF4-FFF2-40B4-BE49-F238E27FC236}">
                    <a16:creationId xmlns:a16="http://schemas.microsoft.com/office/drawing/2014/main" id="{C3C2694E-1515-41C5-B4AE-E83CC78A294F}"/>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75" name="Rectangle: Rounded Corners 174">
                <a:extLst>
                  <a:ext uri="{FF2B5EF4-FFF2-40B4-BE49-F238E27FC236}">
                    <a16:creationId xmlns:a16="http://schemas.microsoft.com/office/drawing/2014/main" id="{475D1492-54AC-4DA9-9CC3-0EABB05C1A4E}"/>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76" name="Rectangle: Rounded Corners 175">
                <a:extLst>
                  <a:ext uri="{FF2B5EF4-FFF2-40B4-BE49-F238E27FC236}">
                    <a16:creationId xmlns:a16="http://schemas.microsoft.com/office/drawing/2014/main" id="{232E5B57-885D-4CEA-8DE8-4BC8293A5B81}"/>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77" name="Rectangle: Rounded Corners 176">
                <a:extLst>
                  <a:ext uri="{FF2B5EF4-FFF2-40B4-BE49-F238E27FC236}">
                    <a16:creationId xmlns:a16="http://schemas.microsoft.com/office/drawing/2014/main" id="{B6A9A9C2-68C0-42C9-BEBD-88E0D1733D3B}"/>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78" name="Rectangle 177">
                <a:extLst>
                  <a:ext uri="{FF2B5EF4-FFF2-40B4-BE49-F238E27FC236}">
                    <a16:creationId xmlns:a16="http://schemas.microsoft.com/office/drawing/2014/main" id="{488BBBE9-8F05-4C38-B2B9-96E319737351}"/>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79" name="Rectangle 178">
                <a:extLst>
                  <a:ext uri="{FF2B5EF4-FFF2-40B4-BE49-F238E27FC236}">
                    <a16:creationId xmlns:a16="http://schemas.microsoft.com/office/drawing/2014/main" id="{9383E872-8D9D-47C4-98C2-95F52CA1C87D}"/>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80" name="Rectangle 179">
                <a:extLst>
                  <a:ext uri="{FF2B5EF4-FFF2-40B4-BE49-F238E27FC236}">
                    <a16:creationId xmlns:a16="http://schemas.microsoft.com/office/drawing/2014/main" id="{2234F8FE-8352-4C24-8B57-F70F50600719}"/>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81" name="Rectangle 180">
                <a:extLst>
                  <a:ext uri="{FF2B5EF4-FFF2-40B4-BE49-F238E27FC236}">
                    <a16:creationId xmlns:a16="http://schemas.microsoft.com/office/drawing/2014/main" id="{2543E56B-8A06-4979-90CA-EEA229ADF819}"/>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nvGrpSpPr>
            <p:cNvPr id="83" name="Group 82">
              <a:extLst>
                <a:ext uri="{FF2B5EF4-FFF2-40B4-BE49-F238E27FC236}">
                  <a16:creationId xmlns:a16="http://schemas.microsoft.com/office/drawing/2014/main" id="{B21B4F7C-08A7-495E-83F4-007DC948E0B5}"/>
                </a:ext>
              </a:extLst>
            </p:cNvPr>
            <p:cNvGrpSpPr/>
            <p:nvPr/>
          </p:nvGrpSpPr>
          <p:grpSpPr>
            <a:xfrm>
              <a:off x="4897650" y="1977869"/>
              <a:ext cx="3906153" cy="2353951"/>
              <a:chOff x="1431753" y="1967957"/>
              <a:chExt cx="6280494" cy="3651062"/>
            </a:xfrm>
          </p:grpSpPr>
          <p:sp>
            <p:nvSpPr>
              <p:cNvPr id="119" name="Rectangle: Rounded Corners 118">
                <a:extLst>
                  <a:ext uri="{FF2B5EF4-FFF2-40B4-BE49-F238E27FC236}">
                    <a16:creationId xmlns:a16="http://schemas.microsoft.com/office/drawing/2014/main" id="{BD70BF8C-8B35-4D81-B777-157B326696D9}"/>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120" name="Rectangle: Rounded Corners 119">
                <a:extLst>
                  <a:ext uri="{FF2B5EF4-FFF2-40B4-BE49-F238E27FC236}">
                    <a16:creationId xmlns:a16="http://schemas.microsoft.com/office/drawing/2014/main" id="{127AC0C0-0616-4EC8-95CC-A74C166CE79F}"/>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b="1">
                  <a:solidFill>
                    <a:srgbClr val="375485"/>
                  </a:solidFill>
                  <a:latin typeface="Calibri" panose="020F0502020204030204" pitchFamily="34" charset="0"/>
                  <a:cs typeface="Calibri" panose="020F0502020204030204" pitchFamily="34" charset="0"/>
                </a:endParaRPr>
              </a:p>
            </p:txBody>
          </p:sp>
          <p:sp>
            <p:nvSpPr>
              <p:cNvPr id="121" name="Rectangle: Rounded Corners 120">
                <a:extLst>
                  <a:ext uri="{FF2B5EF4-FFF2-40B4-BE49-F238E27FC236}">
                    <a16:creationId xmlns:a16="http://schemas.microsoft.com/office/drawing/2014/main" id="{9ADD54F4-7F79-4A3B-A77A-5615E8F5538F}"/>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22" name="Rectangle: Rounded Corners 121">
                <a:extLst>
                  <a:ext uri="{FF2B5EF4-FFF2-40B4-BE49-F238E27FC236}">
                    <a16:creationId xmlns:a16="http://schemas.microsoft.com/office/drawing/2014/main" id="{B5E74242-8C31-4CA6-BB81-7998C7DE7032}"/>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123" name="Rectangle: Rounded Corners 122">
                <a:extLst>
                  <a:ext uri="{FF2B5EF4-FFF2-40B4-BE49-F238E27FC236}">
                    <a16:creationId xmlns:a16="http://schemas.microsoft.com/office/drawing/2014/main" id="{22A25EA8-A9D4-4C97-BE6A-3BF98B8045CB}"/>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124" name="Rectangle: Rounded Corners 123">
                <a:extLst>
                  <a:ext uri="{FF2B5EF4-FFF2-40B4-BE49-F238E27FC236}">
                    <a16:creationId xmlns:a16="http://schemas.microsoft.com/office/drawing/2014/main" id="{2163F684-2D71-4BE3-B529-0FE49EA0FF67}"/>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25" name="Rectangle: Rounded Corners 124">
                <a:extLst>
                  <a:ext uri="{FF2B5EF4-FFF2-40B4-BE49-F238E27FC236}">
                    <a16:creationId xmlns:a16="http://schemas.microsoft.com/office/drawing/2014/main" id="{0EF1CEBB-80AF-4082-A2FC-44D64136C10F}"/>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126" name="Rectangle: Rounded Corners 125">
                <a:extLst>
                  <a:ext uri="{FF2B5EF4-FFF2-40B4-BE49-F238E27FC236}">
                    <a16:creationId xmlns:a16="http://schemas.microsoft.com/office/drawing/2014/main" id="{C8BB74DF-A33E-48F6-86E4-98A9FBF83099}"/>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127" name="Rectangle: Rounded Corners 126">
                <a:extLst>
                  <a:ext uri="{FF2B5EF4-FFF2-40B4-BE49-F238E27FC236}">
                    <a16:creationId xmlns:a16="http://schemas.microsoft.com/office/drawing/2014/main" id="{05EF85BC-D9C1-4392-9E4F-27514F8CF6C6}"/>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128" name="Rectangle: Rounded Corners 127">
                <a:extLst>
                  <a:ext uri="{FF2B5EF4-FFF2-40B4-BE49-F238E27FC236}">
                    <a16:creationId xmlns:a16="http://schemas.microsoft.com/office/drawing/2014/main" id="{5BDD327F-EEC1-4554-81D0-103D1A228AA3}"/>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29" name="Rectangle: Rounded Corners 128">
                <a:extLst>
                  <a:ext uri="{FF2B5EF4-FFF2-40B4-BE49-F238E27FC236}">
                    <a16:creationId xmlns:a16="http://schemas.microsoft.com/office/drawing/2014/main" id="{03917060-F047-49B2-9892-9AFDEFE2A977}"/>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0" name="Rectangle: Rounded Corners 129">
                <a:extLst>
                  <a:ext uri="{FF2B5EF4-FFF2-40B4-BE49-F238E27FC236}">
                    <a16:creationId xmlns:a16="http://schemas.microsoft.com/office/drawing/2014/main" id="{70367ECD-29EF-40F3-A52C-547A0915D230}"/>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1" name="Rectangle: Rounded Corners 130">
                <a:extLst>
                  <a:ext uri="{FF2B5EF4-FFF2-40B4-BE49-F238E27FC236}">
                    <a16:creationId xmlns:a16="http://schemas.microsoft.com/office/drawing/2014/main" id="{DF39BD5B-A05D-40DA-9C23-E45FD5C66AB0}"/>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132" name="Rectangle: Rounded Corners 131">
                <a:extLst>
                  <a:ext uri="{FF2B5EF4-FFF2-40B4-BE49-F238E27FC236}">
                    <a16:creationId xmlns:a16="http://schemas.microsoft.com/office/drawing/2014/main" id="{929E4CCB-ECA7-4CEE-915A-6ADC71CAA7E3}"/>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3" name="Rectangle: Rounded Corners 132">
                <a:extLst>
                  <a:ext uri="{FF2B5EF4-FFF2-40B4-BE49-F238E27FC236}">
                    <a16:creationId xmlns:a16="http://schemas.microsoft.com/office/drawing/2014/main" id="{FAEDBCCB-CF31-4478-AB97-C5908AC15684}"/>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4" name="Rectangle: Rounded Corners 133">
                <a:extLst>
                  <a:ext uri="{FF2B5EF4-FFF2-40B4-BE49-F238E27FC236}">
                    <a16:creationId xmlns:a16="http://schemas.microsoft.com/office/drawing/2014/main" id="{9BF7166A-7620-4EF9-880D-252A3F43CC4C}"/>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5" name="Rectangle: Rounded Corners 134">
                <a:extLst>
                  <a:ext uri="{FF2B5EF4-FFF2-40B4-BE49-F238E27FC236}">
                    <a16:creationId xmlns:a16="http://schemas.microsoft.com/office/drawing/2014/main" id="{5EEFCE94-7C78-4F9F-9B03-2C14F711CFA7}"/>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6" name="Rectangle: Rounded Corners 135">
                <a:extLst>
                  <a:ext uri="{FF2B5EF4-FFF2-40B4-BE49-F238E27FC236}">
                    <a16:creationId xmlns:a16="http://schemas.microsoft.com/office/drawing/2014/main" id="{4038FDF4-94F1-40AF-ADA9-094243505BF7}"/>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137" name="Group 136">
                <a:extLst>
                  <a:ext uri="{FF2B5EF4-FFF2-40B4-BE49-F238E27FC236}">
                    <a16:creationId xmlns:a16="http://schemas.microsoft.com/office/drawing/2014/main" id="{9BE77FF3-2A30-4530-A7B1-0AFA19FBA599}"/>
                  </a:ext>
                </a:extLst>
              </p:cNvPr>
              <p:cNvGrpSpPr/>
              <p:nvPr/>
            </p:nvGrpSpPr>
            <p:grpSpPr>
              <a:xfrm>
                <a:off x="1444267" y="4387052"/>
                <a:ext cx="6261620" cy="523632"/>
                <a:chOff x="1447551" y="3297988"/>
                <a:chExt cx="6261620" cy="523632"/>
              </a:xfrm>
            </p:grpSpPr>
            <p:sp>
              <p:nvSpPr>
                <p:cNvPr id="148" name="Rectangle: Rounded Corners 147">
                  <a:extLst>
                    <a:ext uri="{FF2B5EF4-FFF2-40B4-BE49-F238E27FC236}">
                      <a16:creationId xmlns:a16="http://schemas.microsoft.com/office/drawing/2014/main" id="{2AE17B18-E0ED-4601-8597-7E36457DB74C}"/>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err="1">
                      <a:solidFill>
                        <a:srgbClr val="375485"/>
                      </a:solidFill>
                      <a:latin typeface="Calibri" panose="020F0502020204030204" pitchFamily="34" charset="0"/>
                      <a:cs typeface="Calibri" panose="020F0502020204030204" pitchFamily="34" charset="0"/>
                    </a:rPr>
                    <a:t>Vodeo</a:t>
                  </a:r>
                  <a:r>
                    <a:rPr lang="en-GB" sz="525" b="1">
                      <a:solidFill>
                        <a:srgbClr val="375485"/>
                      </a:solidFill>
                      <a:latin typeface="Calibri" panose="020F0502020204030204" pitchFamily="34" charset="0"/>
                      <a:cs typeface="Calibri" panose="020F0502020204030204" pitchFamily="34" charset="0"/>
                    </a:rPr>
                    <a:t> </a:t>
                  </a:r>
                </a:p>
              </p:txBody>
            </p:sp>
            <p:sp>
              <p:nvSpPr>
                <p:cNvPr id="149" name="Rectangle: Rounded Corners 148">
                  <a:extLst>
                    <a:ext uri="{FF2B5EF4-FFF2-40B4-BE49-F238E27FC236}">
                      <a16:creationId xmlns:a16="http://schemas.microsoft.com/office/drawing/2014/main" id="{61928A90-7746-45E5-A28F-F3B9CECD6D55}"/>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50" name="Rectangle: Rounded Corners 149">
                  <a:extLst>
                    <a:ext uri="{FF2B5EF4-FFF2-40B4-BE49-F238E27FC236}">
                      <a16:creationId xmlns:a16="http://schemas.microsoft.com/office/drawing/2014/main" id="{351061A6-864D-406C-A51F-59E0103C7522}"/>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151" name="Rectangle: Rounded Corners 150">
                  <a:extLst>
                    <a:ext uri="{FF2B5EF4-FFF2-40B4-BE49-F238E27FC236}">
                      <a16:creationId xmlns:a16="http://schemas.microsoft.com/office/drawing/2014/main" id="{333EFC0F-F808-4602-B101-86C47C028973}"/>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52" name="Rectangle: Rounded Corners 151">
                  <a:extLst>
                    <a:ext uri="{FF2B5EF4-FFF2-40B4-BE49-F238E27FC236}">
                      <a16:creationId xmlns:a16="http://schemas.microsoft.com/office/drawing/2014/main" id="{BA9B1B16-6F58-4836-AB7E-85AF205084E2}"/>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138" name="Rectangle: Rounded Corners 137">
                <a:extLst>
                  <a:ext uri="{FF2B5EF4-FFF2-40B4-BE49-F238E27FC236}">
                    <a16:creationId xmlns:a16="http://schemas.microsoft.com/office/drawing/2014/main" id="{F0C95457-315A-464B-A98C-8BD62DB3BD81}"/>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39" name="Rectangle: Rounded Corners 138">
                <a:extLst>
                  <a:ext uri="{FF2B5EF4-FFF2-40B4-BE49-F238E27FC236}">
                    <a16:creationId xmlns:a16="http://schemas.microsoft.com/office/drawing/2014/main" id="{935A1C00-A7C8-425A-B282-2E315B873C7C}"/>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140" name="Rectangle: Rounded Corners 139">
                <a:extLst>
                  <a:ext uri="{FF2B5EF4-FFF2-40B4-BE49-F238E27FC236}">
                    <a16:creationId xmlns:a16="http://schemas.microsoft.com/office/drawing/2014/main" id="{F18A078D-3A51-4C1C-95ED-FFF6FF82D356}"/>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41" name="Rectangle: Rounded Corners 140">
                <a:extLst>
                  <a:ext uri="{FF2B5EF4-FFF2-40B4-BE49-F238E27FC236}">
                    <a16:creationId xmlns:a16="http://schemas.microsoft.com/office/drawing/2014/main" id="{09F9508D-4747-4146-A966-809D3C274E12}"/>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42" name="Rectangle: Rounded Corners 141">
                <a:extLst>
                  <a:ext uri="{FF2B5EF4-FFF2-40B4-BE49-F238E27FC236}">
                    <a16:creationId xmlns:a16="http://schemas.microsoft.com/office/drawing/2014/main" id="{AD72C8D0-8723-472B-8B03-C4DBE72DFDE2}"/>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43" name="Rectangle: Rounded Corners 142">
                <a:extLst>
                  <a:ext uri="{FF2B5EF4-FFF2-40B4-BE49-F238E27FC236}">
                    <a16:creationId xmlns:a16="http://schemas.microsoft.com/office/drawing/2014/main" id="{22CC298C-9416-4BA5-80D8-A6E5C857FD10}"/>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44" name="Rectangle 143">
                <a:extLst>
                  <a:ext uri="{FF2B5EF4-FFF2-40B4-BE49-F238E27FC236}">
                    <a16:creationId xmlns:a16="http://schemas.microsoft.com/office/drawing/2014/main" id="{356C459B-D4F2-4C4A-BDE9-F5D221095037}"/>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45" name="Rectangle 144">
                <a:extLst>
                  <a:ext uri="{FF2B5EF4-FFF2-40B4-BE49-F238E27FC236}">
                    <a16:creationId xmlns:a16="http://schemas.microsoft.com/office/drawing/2014/main" id="{6334C240-EDF3-4313-8144-B2BCD46D3868}"/>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46" name="Rectangle 145">
                <a:extLst>
                  <a:ext uri="{FF2B5EF4-FFF2-40B4-BE49-F238E27FC236}">
                    <a16:creationId xmlns:a16="http://schemas.microsoft.com/office/drawing/2014/main" id="{1EEC0FA8-0A26-4B96-8732-5ADC70081587}"/>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47" name="Rectangle 146">
                <a:extLst>
                  <a:ext uri="{FF2B5EF4-FFF2-40B4-BE49-F238E27FC236}">
                    <a16:creationId xmlns:a16="http://schemas.microsoft.com/office/drawing/2014/main" id="{D69C2D32-AFE9-4ECA-B5CA-D524CA587060}"/>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nvGrpSpPr>
            <p:cNvPr id="84" name="Group 83">
              <a:extLst>
                <a:ext uri="{FF2B5EF4-FFF2-40B4-BE49-F238E27FC236}">
                  <a16:creationId xmlns:a16="http://schemas.microsoft.com/office/drawing/2014/main" id="{1BC15DE0-384B-4CB5-A1E5-6A074C713871}"/>
                </a:ext>
              </a:extLst>
            </p:cNvPr>
            <p:cNvGrpSpPr/>
            <p:nvPr/>
          </p:nvGrpSpPr>
          <p:grpSpPr>
            <a:xfrm>
              <a:off x="5058286" y="2082788"/>
              <a:ext cx="3906153" cy="2353951"/>
              <a:chOff x="1431753" y="1967957"/>
              <a:chExt cx="6280494" cy="3651062"/>
            </a:xfrm>
          </p:grpSpPr>
          <p:sp>
            <p:nvSpPr>
              <p:cNvPr id="85" name="Rectangle: Rounded Corners 84">
                <a:extLst>
                  <a:ext uri="{FF2B5EF4-FFF2-40B4-BE49-F238E27FC236}">
                    <a16:creationId xmlns:a16="http://schemas.microsoft.com/office/drawing/2014/main" id="{75C88D4A-7116-4CD3-98CD-E20CA9CB4B28}"/>
                  </a:ext>
                </a:extLst>
              </p:cNvPr>
              <p:cNvSpPr/>
              <p:nvPr/>
            </p:nvSpPr>
            <p:spPr>
              <a:xfrm>
                <a:off x="1447551" y="275709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Broadcast</a:t>
                </a:r>
              </a:p>
            </p:txBody>
          </p:sp>
          <p:sp>
            <p:nvSpPr>
              <p:cNvPr id="86" name="Rectangle: Rounded Corners 85">
                <a:extLst>
                  <a:ext uri="{FF2B5EF4-FFF2-40B4-BE49-F238E27FC236}">
                    <a16:creationId xmlns:a16="http://schemas.microsoft.com/office/drawing/2014/main" id="{DCB4E4AB-8E56-4C1A-9F57-5E1AA29346EF}"/>
                  </a:ext>
                </a:extLst>
              </p:cNvPr>
              <p:cNvSpPr/>
              <p:nvPr/>
            </p:nvSpPr>
            <p:spPr>
              <a:xfrm>
                <a:off x="1445929" y="3302974"/>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87" name="Rectangle: Rounded Corners 86">
                <a:extLst>
                  <a:ext uri="{FF2B5EF4-FFF2-40B4-BE49-F238E27FC236}">
                    <a16:creationId xmlns:a16="http://schemas.microsoft.com/office/drawing/2014/main" id="{CB2C9FB8-B7B2-4D97-A2CE-CCAB758DF37C}"/>
                  </a:ext>
                </a:extLst>
              </p:cNvPr>
              <p:cNvSpPr/>
              <p:nvPr/>
            </p:nvSpPr>
            <p:spPr>
              <a:xfrm>
                <a:off x="1447551" y="3838877"/>
                <a:ext cx="1219200" cy="523631"/>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88" name="Rectangle: Rounded Corners 87">
                <a:extLst>
                  <a:ext uri="{FF2B5EF4-FFF2-40B4-BE49-F238E27FC236}">
                    <a16:creationId xmlns:a16="http://schemas.microsoft.com/office/drawing/2014/main" id="{49D270F2-85F6-4708-866D-17B9BCC43557}"/>
                  </a:ext>
                </a:extLst>
              </p:cNvPr>
              <p:cNvSpPr/>
              <p:nvPr/>
            </p:nvSpPr>
            <p:spPr>
              <a:xfrm>
                <a:off x="6493047" y="276572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Intentionally eliminated</a:t>
                </a:r>
              </a:p>
            </p:txBody>
          </p:sp>
          <p:sp>
            <p:nvSpPr>
              <p:cNvPr id="89" name="Rectangle: Rounded Corners 88">
                <a:extLst>
                  <a:ext uri="{FF2B5EF4-FFF2-40B4-BE49-F238E27FC236}">
                    <a16:creationId xmlns:a16="http://schemas.microsoft.com/office/drawing/2014/main" id="{8EA8CD9F-0DBA-4427-9168-294104B11175}"/>
                  </a:ext>
                </a:extLst>
              </p:cNvPr>
              <p:cNvSpPr/>
              <p:nvPr/>
            </p:nvSpPr>
            <p:spPr>
              <a:xfrm>
                <a:off x="6491425" y="3311604"/>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ERROR</a:t>
                </a:r>
              </a:p>
              <a:p>
                <a:pPr algn="ctr"/>
                <a:r>
                  <a:rPr lang="en-GB" sz="525">
                    <a:solidFill>
                      <a:srgbClr val="375485"/>
                    </a:solidFill>
                    <a:latin typeface="Calibri" panose="020F0502020204030204" pitchFamily="34" charset="0"/>
                    <a:cs typeface="Calibri" panose="020F0502020204030204" pitchFamily="34" charset="0"/>
                  </a:rPr>
                  <a:t>Gap in Target</a:t>
                </a:r>
              </a:p>
            </p:txBody>
          </p:sp>
          <p:sp>
            <p:nvSpPr>
              <p:cNvPr id="90" name="Rectangle: Rounded Corners 89">
                <a:extLst>
                  <a:ext uri="{FF2B5EF4-FFF2-40B4-BE49-F238E27FC236}">
                    <a16:creationId xmlns:a16="http://schemas.microsoft.com/office/drawing/2014/main" id="{17AD0BD1-B183-40CB-80A1-997EAC95B153}"/>
                  </a:ext>
                </a:extLst>
              </p:cNvPr>
              <p:cNvSpPr/>
              <p:nvPr/>
            </p:nvSpPr>
            <p:spPr>
              <a:xfrm>
                <a:off x="6493047" y="3847507"/>
                <a:ext cx="1219200" cy="523631"/>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1" name="Rectangle: Rounded Corners 90">
                <a:extLst>
                  <a:ext uri="{FF2B5EF4-FFF2-40B4-BE49-F238E27FC236}">
                    <a16:creationId xmlns:a16="http://schemas.microsoft.com/office/drawing/2014/main" id="{51654D9D-96F8-4F57-965B-7657862E9E13}"/>
                  </a:ext>
                </a:extLst>
              </p:cNvPr>
              <p:cNvSpPr/>
              <p:nvPr/>
            </p:nvSpPr>
            <p:spPr>
              <a:xfrm>
                <a:off x="1444307" y="1974642"/>
                <a:ext cx="1219200" cy="756566"/>
              </a:xfrm>
              <a:prstGeom prst="roundRect">
                <a:avLst/>
              </a:prstGeom>
              <a:gradFill flip="none" rotWithShape="1">
                <a:gsLst>
                  <a:gs pos="94000">
                    <a:srgbClr val="94D153"/>
                  </a:gs>
                  <a:gs pos="36000">
                    <a:srgbClr val="DBEEF4"/>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Target  →</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Architecture</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Baseline ↓</a:t>
                </a:r>
              </a:p>
            </p:txBody>
          </p:sp>
          <p:sp>
            <p:nvSpPr>
              <p:cNvPr id="92" name="Rectangle: Rounded Corners 91">
                <a:extLst>
                  <a:ext uri="{FF2B5EF4-FFF2-40B4-BE49-F238E27FC236}">
                    <a16:creationId xmlns:a16="http://schemas.microsoft.com/office/drawing/2014/main" id="{9B573D5F-6E9A-491C-A7C7-BDBD58E74502}"/>
                  </a:ext>
                </a:extLst>
              </p:cNvPr>
              <p:cNvSpPr/>
              <p:nvPr/>
            </p:nvSpPr>
            <p:spPr>
              <a:xfrm>
                <a:off x="6474173" y="1983272"/>
                <a:ext cx="1219200" cy="756566"/>
              </a:xfrm>
              <a:prstGeom prst="roundRect">
                <a:avLst/>
              </a:prstGeom>
              <a:gradFill flip="none" rotWithShape="1">
                <a:gsLst>
                  <a:gs pos="94000">
                    <a:srgbClr val="FF0000"/>
                  </a:gs>
                  <a:gs pos="7000">
                    <a:srgbClr val="FAD2ED"/>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Eliminated</a:t>
                </a:r>
                <a:br>
                  <a:rPr lang="en-GB" sz="525" b="1">
                    <a:solidFill>
                      <a:srgbClr val="375485"/>
                    </a:solidFill>
                    <a:latin typeface="Calibri" panose="020F0502020204030204" pitchFamily="34" charset="0"/>
                    <a:cs typeface="Calibri" panose="020F0502020204030204" pitchFamily="34" charset="0"/>
                  </a:rPr>
                </a:br>
                <a:r>
                  <a:rPr lang="en-GB" sz="525" b="1">
                    <a:solidFill>
                      <a:srgbClr val="375485"/>
                    </a:solidFill>
                    <a:latin typeface="Calibri" panose="020F0502020204030204" pitchFamily="34" charset="0"/>
                    <a:cs typeface="Calibri" panose="020F0502020204030204" pitchFamily="34" charset="0"/>
                  </a:rPr>
                  <a:t>↓</a:t>
                </a:r>
              </a:p>
            </p:txBody>
          </p:sp>
          <p:sp>
            <p:nvSpPr>
              <p:cNvPr id="93" name="Rectangle: Rounded Corners 92">
                <a:extLst>
                  <a:ext uri="{FF2B5EF4-FFF2-40B4-BE49-F238E27FC236}">
                    <a16:creationId xmlns:a16="http://schemas.microsoft.com/office/drawing/2014/main" id="{B1E09C9F-48B5-49C0-97F3-C9099EECE50A}"/>
                  </a:ext>
                </a:extLst>
              </p:cNvPr>
              <p:cNvSpPr/>
              <p:nvPr/>
            </p:nvSpPr>
            <p:spPr>
              <a:xfrm>
                <a:off x="1445929" y="4927941"/>
                <a:ext cx="1219200" cy="674566"/>
              </a:xfrm>
              <a:prstGeom prst="roundRect">
                <a:avLst/>
              </a:prstGeom>
              <a:gradFill flip="none" rotWithShape="1">
                <a:gsLst>
                  <a:gs pos="94000">
                    <a:schemeClr val="accent1">
                      <a:lumMod val="5000"/>
                      <a:lumOff val="95000"/>
                    </a:schemeClr>
                  </a:gs>
                  <a:gs pos="7000">
                    <a:srgbClr val="FFC000"/>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New →</a:t>
                </a:r>
              </a:p>
            </p:txBody>
          </p:sp>
          <p:sp>
            <p:nvSpPr>
              <p:cNvPr id="94" name="Rectangle: Rounded Corners 93">
                <a:extLst>
                  <a:ext uri="{FF2B5EF4-FFF2-40B4-BE49-F238E27FC236}">
                    <a16:creationId xmlns:a16="http://schemas.microsoft.com/office/drawing/2014/main" id="{8853AD41-D03B-494B-840D-D961759694C9}"/>
                  </a:ext>
                </a:extLst>
              </p:cNvPr>
              <p:cNvSpPr/>
              <p:nvPr/>
            </p:nvSpPr>
            <p:spPr>
              <a:xfrm>
                <a:off x="5249683"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5" name="Rectangle: Rounded Corners 94">
                <a:extLst>
                  <a:ext uri="{FF2B5EF4-FFF2-40B4-BE49-F238E27FC236}">
                    <a16:creationId xmlns:a16="http://schemas.microsoft.com/office/drawing/2014/main" id="{C90DDE8F-859F-40B5-A29F-D37F4FA0C15A}"/>
                  </a:ext>
                </a:extLst>
              </p:cNvPr>
              <p:cNvSpPr/>
              <p:nvPr/>
            </p:nvSpPr>
            <p:spPr>
              <a:xfrm>
                <a:off x="5248061"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6" name="Rectangle: Rounded Corners 95">
                <a:extLst>
                  <a:ext uri="{FF2B5EF4-FFF2-40B4-BE49-F238E27FC236}">
                    <a16:creationId xmlns:a16="http://schemas.microsoft.com/office/drawing/2014/main" id="{6749BB56-5FB4-48D4-B3A8-9D0252F8DF4C}"/>
                  </a:ext>
                </a:extLst>
              </p:cNvPr>
              <p:cNvSpPr/>
              <p:nvPr/>
            </p:nvSpPr>
            <p:spPr>
              <a:xfrm>
                <a:off x="5249683"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7" name="Rectangle: Rounded Corners 96">
                <a:extLst>
                  <a:ext uri="{FF2B5EF4-FFF2-40B4-BE49-F238E27FC236}">
                    <a16:creationId xmlns:a16="http://schemas.microsoft.com/office/drawing/2014/main" id="{9221DACB-F17B-47E5-8BDC-16E660E2D727}"/>
                  </a:ext>
                </a:extLst>
              </p:cNvPr>
              <p:cNvSpPr/>
              <p:nvPr/>
            </p:nvSpPr>
            <p:spPr>
              <a:xfrm>
                <a:off x="5230809"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98" name="Rectangle: Rounded Corners 97">
                <a:extLst>
                  <a:ext uri="{FF2B5EF4-FFF2-40B4-BE49-F238E27FC236}">
                    <a16:creationId xmlns:a16="http://schemas.microsoft.com/office/drawing/2014/main" id="{AF6C0B53-6508-4EAA-85E4-36F7163F6CC6}"/>
                  </a:ext>
                </a:extLst>
              </p:cNvPr>
              <p:cNvSpPr/>
              <p:nvPr/>
            </p:nvSpPr>
            <p:spPr>
              <a:xfrm>
                <a:off x="5246274" y="4935826"/>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99" name="Rectangle: Rounded Corners 98">
                <a:extLst>
                  <a:ext uri="{FF2B5EF4-FFF2-40B4-BE49-F238E27FC236}">
                    <a16:creationId xmlns:a16="http://schemas.microsoft.com/office/drawing/2014/main" id="{F1EB9802-248B-43B8-AC21-E520CD2C5929}"/>
                  </a:ext>
                </a:extLst>
              </p:cNvPr>
              <p:cNvSpPr/>
              <p:nvPr/>
            </p:nvSpPr>
            <p:spPr>
              <a:xfrm>
                <a:off x="3971725"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0" name="Rectangle: Rounded Corners 99">
                <a:extLst>
                  <a:ext uri="{FF2B5EF4-FFF2-40B4-BE49-F238E27FC236}">
                    <a16:creationId xmlns:a16="http://schemas.microsoft.com/office/drawing/2014/main" id="{E59EC67D-6B8C-417C-9C75-20B8CBC20A3D}"/>
                  </a:ext>
                </a:extLst>
              </p:cNvPr>
              <p:cNvSpPr/>
              <p:nvPr/>
            </p:nvSpPr>
            <p:spPr>
              <a:xfrm>
                <a:off x="3970103"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1" name="Rectangle: Rounded Corners 100">
                <a:extLst>
                  <a:ext uri="{FF2B5EF4-FFF2-40B4-BE49-F238E27FC236}">
                    <a16:creationId xmlns:a16="http://schemas.microsoft.com/office/drawing/2014/main" id="{B3CAB3C3-A635-453A-8601-7966912BBE18}"/>
                  </a:ext>
                </a:extLst>
              </p:cNvPr>
              <p:cNvSpPr/>
              <p:nvPr/>
            </p:nvSpPr>
            <p:spPr>
              <a:xfrm>
                <a:off x="3971725"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2" name="Rectangle: Rounded Corners 101">
                <a:extLst>
                  <a:ext uri="{FF2B5EF4-FFF2-40B4-BE49-F238E27FC236}">
                    <a16:creationId xmlns:a16="http://schemas.microsoft.com/office/drawing/2014/main" id="{4EC1CFD0-32E6-4B35-8F8A-6FB21B1C4687}"/>
                  </a:ext>
                </a:extLst>
              </p:cNvPr>
              <p:cNvSpPr/>
              <p:nvPr/>
            </p:nvSpPr>
            <p:spPr>
              <a:xfrm>
                <a:off x="2710351" y="276572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nvGrpSpPr>
              <p:cNvPr id="103" name="Group 102">
                <a:extLst>
                  <a:ext uri="{FF2B5EF4-FFF2-40B4-BE49-F238E27FC236}">
                    <a16:creationId xmlns:a16="http://schemas.microsoft.com/office/drawing/2014/main" id="{A440C912-B2EA-4A43-8157-DE74646B56AC}"/>
                  </a:ext>
                </a:extLst>
              </p:cNvPr>
              <p:cNvGrpSpPr/>
              <p:nvPr/>
            </p:nvGrpSpPr>
            <p:grpSpPr>
              <a:xfrm>
                <a:off x="1444267" y="4387052"/>
                <a:ext cx="6261620" cy="523632"/>
                <a:chOff x="1447551" y="3297988"/>
                <a:chExt cx="6261620" cy="523632"/>
              </a:xfrm>
            </p:grpSpPr>
            <p:sp>
              <p:nvSpPr>
                <p:cNvPr id="114" name="Rectangle: Rounded Corners 113">
                  <a:extLst>
                    <a:ext uri="{FF2B5EF4-FFF2-40B4-BE49-F238E27FC236}">
                      <a16:creationId xmlns:a16="http://schemas.microsoft.com/office/drawing/2014/main" id="{E49FF2BE-B536-4008-B36B-35DB23023BB0}"/>
                    </a:ext>
                  </a:extLst>
                </p:cNvPr>
                <p:cNvSpPr/>
                <p:nvPr/>
              </p:nvSpPr>
              <p:spPr>
                <a:xfrm>
                  <a:off x="1447551" y="3297988"/>
                  <a:ext cx="1216124" cy="515002"/>
                </a:xfrm>
                <a:prstGeom prst="roundRect">
                  <a:avLst/>
                </a:prstGeom>
                <a:gradFill>
                  <a:gsLst>
                    <a:gs pos="94000">
                      <a:schemeClr val="accent1">
                        <a:lumMod val="5000"/>
                        <a:lumOff val="95000"/>
                      </a:schemeClr>
                    </a:gs>
                    <a:gs pos="7000">
                      <a:srgbClr val="DBEEF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Video Conferencing</a:t>
                  </a:r>
                </a:p>
              </p:txBody>
            </p:sp>
            <p:sp>
              <p:nvSpPr>
                <p:cNvPr id="115" name="Rectangle: Rounded Corners 114">
                  <a:extLst>
                    <a:ext uri="{FF2B5EF4-FFF2-40B4-BE49-F238E27FC236}">
                      <a16:creationId xmlns:a16="http://schemas.microsoft.com/office/drawing/2014/main" id="{B2C53AAF-242C-4BB0-B33F-2CF5E888DB95}"/>
                    </a:ext>
                  </a:extLst>
                </p:cNvPr>
                <p:cNvSpPr/>
                <p:nvPr/>
              </p:nvSpPr>
              <p:spPr>
                <a:xfrm>
                  <a:off x="6493047" y="3306618"/>
                  <a:ext cx="1216124" cy="515002"/>
                </a:xfrm>
                <a:prstGeom prst="roundRect">
                  <a:avLst/>
                </a:prstGeom>
                <a:gradFill flip="none" rotWithShape="1">
                  <a:gsLst>
                    <a:gs pos="94000">
                      <a:srgbClr val="FF0000"/>
                    </a:gs>
                    <a:gs pos="7000">
                      <a:srgbClr val="FAD2E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16" name="Rectangle: Rounded Corners 115">
                  <a:extLst>
                    <a:ext uri="{FF2B5EF4-FFF2-40B4-BE49-F238E27FC236}">
                      <a16:creationId xmlns:a16="http://schemas.microsoft.com/office/drawing/2014/main" id="{CAD6B10A-E7CA-4396-8F7D-6C04CB1DE5E5}"/>
                    </a:ext>
                  </a:extLst>
                </p:cNvPr>
                <p:cNvSpPr/>
                <p:nvPr/>
              </p:nvSpPr>
              <p:spPr>
                <a:xfrm>
                  <a:off x="5249683"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Included</a:t>
                  </a:r>
                </a:p>
              </p:txBody>
            </p:sp>
            <p:sp>
              <p:nvSpPr>
                <p:cNvPr id="117" name="Rectangle: Rounded Corners 116">
                  <a:extLst>
                    <a:ext uri="{FF2B5EF4-FFF2-40B4-BE49-F238E27FC236}">
                      <a16:creationId xmlns:a16="http://schemas.microsoft.com/office/drawing/2014/main" id="{08F4E94F-9F6E-404F-A7CA-5C6B0CDA8AA0}"/>
                    </a:ext>
                  </a:extLst>
                </p:cNvPr>
                <p:cNvSpPr/>
                <p:nvPr/>
              </p:nvSpPr>
              <p:spPr>
                <a:xfrm>
                  <a:off x="3971725"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18" name="Rectangle: Rounded Corners 117">
                  <a:extLst>
                    <a:ext uri="{FF2B5EF4-FFF2-40B4-BE49-F238E27FC236}">
                      <a16:creationId xmlns:a16="http://schemas.microsoft.com/office/drawing/2014/main" id="{C66EBC31-331A-4382-920A-0A3A7D3E6219}"/>
                    </a:ext>
                  </a:extLst>
                </p:cNvPr>
                <p:cNvSpPr/>
                <p:nvPr/>
              </p:nvSpPr>
              <p:spPr>
                <a:xfrm>
                  <a:off x="2710351" y="3306618"/>
                  <a:ext cx="1216124" cy="515002"/>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grpSp>
          <p:sp>
            <p:nvSpPr>
              <p:cNvPr id="104" name="Rectangle: Rounded Corners 103">
                <a:extLst>
                  <a:ext uri="{FF2B5EF4-FFF2-40B4-BE49-F238E27FC236}">
                    <a16:creationId xmlns:a16="http://schemas.microsoft.com/office/drawing/2014/main" id="{729C9B1F-BF0E-49DC-87FA-D1BC6685BF4E}"/>
                  </a:ext>
                </a:extLst>
              </p:cNvPr>
              <p:cNvSpPr/>
              <p:nvPr/>
            </p:nvSpPr>
            <p:spPr>
              <a:xfrm>
                <a:off x="2708729" y="3311604"/>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endParaRPr lang="en-GB" sz="525">
                  <a:solidFill>
                    <a:srgbClr val="375485"/>
                  </a:solidFill>
                  <a:latin typeface="Calibri" panose="020F0502020204030204" pitchFamily="34" charset="0"/>
                  <a:cs typeface="Calibri" panose="020F0502020204030204" pitchFamily="34" charset="0"/>
                </a:endParaRPr>
              </a:p>
            </p:txBody>
          </p:sp>
          <p:sp>
            <p:nvSpPr>
              <p:cNvPr id="105" name="Rectangle: Rounded Corners 104">
                <a:extLst>
                  <a:ext uri="{FF2B5EF4-FFF2-40B4-BE49-F238E27FC236}">
                    <a16:creationId xmlns:a16="http://schemas.microsoft.com/office/drawing/2014/main" id="{969FBDBE-25DC-4F8F-8EF4-95C000A7DE7D}"/>
                  </a:ext>
                </a:extLst>
              </p:cNvPr>
              <p:cNvSpPr/>
              <p:nvPr/>
            </p:nvSpPr>
            <p:spPr>
              <a:xfrm>
                <a:off x="2710351" y="3847507"/>
                <a:ext cx="1219200" cy="523631"/>
              </a:xfrm>
              <a:prstGeom prst="roundRect">
                <a:avLst/>
              </a:prstGeom>
              <a:gradFill flip="none" rotWithShape="1">
                <a:gsLst>
                  <a:gs pos="94000">
                    <a:schemeClr val="accent1">
                      <a:lumMod val="5000"/>
                      <a:lumOff val="95000"/>
                    </a:schemeClr>
                  </a:gs>
                  <a:gs pos="7000">
                    <a:srgbClr val="FAD2ED"/>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Potential Match</a:t>
                </a:r>
              </a:p>
            </p:txBody>
          </p:sp>
          <p:sp>
            <p:nvSpPr>
              <p:cNvPr id="106" name="Rectangle: Rounded Corners 105">
                <a:extLst>
                  <a:ext uri="{FF2B5EF4-FFF2-40B4-BE49-F238E27FC236}">
                    <a16:creationId xmlns:a16="http://schemas.microsoft.com/office/drawing/2014/main" id="{2B12B1A0-BC5D-4D3D-86F9-02C6C5E342BC}"/>
                  </a:ext>
                </a:extLst>
              </p:cNvPr>
              <p:cNvSpPr/>
              <p:nvPr/>
            </p:nvSpPr>
            <p:spPr>
              <a:xfrm>
                <a:off x="3952851"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Shared   Screen</a:t>
                </a:r>
              </a:p>
            </p:txBody>
          </p:sp>
          <p:sp>
            <p:nvSpPr>
              <p:cNvPr id="107" name="Rectangle: Rounded Corners 106">
                <a:extLst>
                  <a:ext uri="{FF2B5EF4-FFF2-40B4-BE49-F238E27FC236}">
                    <a16:creationId xmlns:a16="http://schemas.microsoft.com/office/drawing/2014/main" id="{BFAF0141-89A2-45EC-A370-DC467257E1C3}"/>
                  </a:ext>
                </a:extLst>
              </p:cNvPr>
              <p:cNvSpPr/>
              <p:nvPr/>
            </p:nvSpPr>
            <p:spPr>
              <a:xfrm>
                <a:off x="2691477" y="1983272"/>
                <a:ext cx="1219200" cy="756566"/>
              </a:xfrm>
              <a:prstGeom prst="roundRect">
                <a:avLst/>
              </a:prstGeom>
              <a:gradFill flip="none" rotWithShape="1">
                <a:gsLst>
                  <a:gs pos="94000">
                    <a:schemeClr val="accent1">
                      <a:lumMod val="5000"/>
                      <a:lumOff val="95000"/>
                    </a:schemeClr>
                  </a:gs>
                  <a:gs pos="7000">
                    <a:srgbClr val="92D050"/>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b="1">
                    <a:solidFill>
                      <a:srgbClr val="375485"/>
                    </a:solidFill>
                    <a:latin typeface="Calibri" panose="020F0502020204030204" pitchFamily="34" charset="0"/>
                    <a:cs typeface="Calibri" panose="020F0502020204030204" pitchFamily="34" charset="0"/>
                  </a:rPr>
                  <a:t>Enhanced Telephony</a:t>
                </a:r>
              </a:p>
            </p:txBody>
          </p:sp>
          <p:sp>
            <p:nvSpPr>
              <p:cNvPr id="108" name="Rectangle: Rounded Corners 107">
                <a:extLst>
                  <a:ext uri="{FF2B5EF4-FFF2-40B4-BE49-F238E27FC236}">
                    <a16:creationId xmlns:a16="http://schemas.microsoft.com/office/drawing/2014/main" id="{1CC43400-84D5-4538-8777-A894655A1133}"/>
                  </a:ext>
                </a:extLst>
              </p:cNvPr>
              <p:cNvSpPr/>
              <p:nvPr/>
            </p:nvSpPr>
            <p:spPr>
              <a:xfrm>
                <a:off x="3981162" y="4935824"/>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375">
                    <a:solidFill>
                      <a:srgbClr val="375485"/>
                    </a:solidFill>
                    <a:latin typeface="Calibri" panose="020F0502020204030204" pitchFamily="34" charset="0"/>
                    <a:cs typeface="Calibri" panose="020F0502020204030204" pitchFamily="34" charset="0"/>
                  </a:rPr>
                  <a:t>Gap –</a:t>
                </a:r>
                <a:br>
                  <a:rPr lang="en-GB" sz="37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09" name="Rectangle: Rounded Corners 108">
                <a:extLst>
                  <a:ext uri="{FF2B5EF4-FFF2-40B4-BE49-F238E27FC236}">
                    <a16:creationId xmlns:a16="http://schemas.microsoft.com/office/drawing/2014/main" id="{03ADCDD4-181A-4AFB-92DA-2834F4B17F3A}"/>
                  </a:ext>
                </a:extLst>
              </p:cNvPr>
              <p:cNvSpPr/>
              <p:nvPr/>
            </p:nvSpPr>
            <p:spPr>
              <a:xfrm>
                <a:off x="2719788" y="4944453"/>
                <a:ext cx="1219200" cy="674566"/>
              </a:xfrm>
              <a:prstGeom prst="roundRect">
                <a:avLst/>
              </a:prstGeom>
              <a:gradFill flip="none" rotWithShape="1">
                <a:gsLst>
                  <a:gs pos="94000">
                    <a:schemeClr val="accent1">
                      <a:lumMod val="5000"/>
                      <a:lumOff val="95000"/>
                    </a:schemeClr>
                  </a:gs>
                  <a:gs pos="7000">
                    <a:srgbClr val="FFC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525">
                    <a:solidFill>
                      <a:srgbClr val="375485"/>
                    </a:solidFill>
                    <a:latin typeface="Calibri" panose="020F0502020204030204" pitchFamily="34" charset="0"/>
                    <a:cs typeface="Calibri" panose="020F0502020204030204" pitchFamily="34" charset="0"/>
                  </a:rPr>
                  <a:t>Gap –</a:t>
                </a:r>
                <a:br>
                  <a:rPr lang="en-GB" sz="525">
                    <a:solidFill>
                      <a:srgbClr val="375485"/>
                    </a:solidFill>
                    <a:latin typeface="Calibri" panose="020F0502020204030204" pitchFamily="34" charset="0"/>
                    <a:cs typeface="Calibri" panose="020F0502020204030204" pitchFamily="34" charset="0"/>
                  </a:rPr>
                </a:br>
                <a:r>
                  <a:rPr lang="en-GB" sz="375">
                    <a:solidFill>
                      <a:srgbClr val="375485"/>
                    </a:solidFill>
                    <a:latin typeface="Calibri" panose="020F0502020204030204" pitchFamily="34" charset="0"/>
                    <a:cs typeface="Calibri" panose="020F0502020204030204" pitchFamily="34" charset="0"/>
                  </a:rPr>
                  <a:t>develop/produce</a:t>
                </a:r>
                <a:endParaRPr lang="en-GB" sz="525">
                  <a:solidFill>
                    <a:srgbClr val="375485"/>
                  </a:solidFill>
                  <a:latin typeface="Calibri" panose="020F0502020204030204" pitchFamily="34" charset="0"/>
                  <a:cs typeface="Calibri" panose="020F0502020204030204" pitchFamily="34" charset="0"/>
                </a:endParaRPr>
              </a:p>
            </p:txBody>
          </p:sp>
          <p:sp>
            <p:nvSpPr>
              <p:cNvPr id="110" name="Rectangle 109">
                <a:extLst>
                  <a:ext uri="{FF2B5EF4-FFF2-40B4-BE49-F238E27FC236}">
                    <a16:creationId xmlns:a16="http://schemas.microsoft.com/office/drawing/2014/main" id="{B2A8DB40-4519-4DB1-BCE5-3171CBE59A62}"/>
                  </a:ext>
                </a:extLst>
              </p:cNvPr>
              <p:cNvSpPr/>
              <p:nvPr/>
            </p:nvSpPr>
            <p:spPr>
              <a:xfrm>
                <a:off x="2690051" y="2748468"/>
                <a:ext cx="3784122" cy="2179473"/>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11" name="Rectangle 110">
                <a:extLst>
                  <a:ext uri="{FF2B5EF4-FFF2-40B4-BE49-F238E27FC236}">
                    <a16:creationId xmlns:a16="http://schemas.microsoft.com/office/drawing/2014/main" id="{1F8EC7CF-2048-42CF-ACB9-278DE2FFD276}"/>
                  </a:ext>
                </a:extLst>
              </p:cNvPr>
              <p:cNvSpPr/>
              <p:nvPr/>
            </p:nvSpPr>
            <p:spPr>
              <a:xfrm>
                <a:off x="1438113" y="4920655"/>
                <a:ext cx="1251937" cy="69090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12" name="Rectangle 111">
                <a:extLst>
                  <a:ext uri="{FF2B5EF4-FFF2-40B4-BE49-F238E27FC236}">
                    <a16:creationId xmlns:a16="http://schemas.microsoft.com/office/drawing/2014/main" id="{6DE097E3-ED21-42BD-90E4-6A83467915FE}"/>
                  </a:ext>
                </a:extLst>
              </p:cNvPr>
              <p:cNvSpPr/>
              <p:nvPr/>
            </p:nvSpPr>
            <p:spPr>
              <a:xfrm>
                <a:off x="1431753" y="1967957"/>
                <a:ext cx="1247717" cy="780512"/>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sp>
            <p:nvSpPr>
              <p:cNvPr id="113" name="Rectangle 112">
                <a:extLst>
                  <a:ext uri="{FF2B5EF4-FFF2-40B4-BE49-F238E27FC236}">
                    <a16:creationId xmlns:a16="http://schemas.microsoft.com/office/drawing/2014/main" id="{ED8B0173-DAF6-4F88-9CCB-D448D6443956}"/>
                  </a:ext>
                </a:extLst>
              </p:cNvPr>
              <p:cNvSpPr/>
              <p:nvPr/>
            </p:nvSpPr>
            <p:spPr>
              <a:xfrm>
                <a:off x="6475940" y="1972068"/>
                <a:ext cx="1233231" cy="778029"/>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75">
                  <a:latin typeface="Calibri" panose="020F0502020204030204" pitchFamily="34" charset="0"/>
                  <a:cs typeface="Calibri" panose="020F0502020204030204" pitchFamily="34" charset="0"/>
                </a:endParaRPr>
              </a:p>
            </p:txBody>
          </p:sp>
        </p:grpSp>
      </p:grpSp>
      <p:sp>
        <p:nvSpPr>
          <p:cNvPr id="221" name="TextBox 220">
            <a:extLst>
              <a:ext uri="{FF2B5EF4-FFF2-40B4-BE49-F238E27FC236}">
                <a16:creationId xmlns:a16="http://schemas.microsoft.com/office/drawing/2014/main" id="{19C7DE25-956E-48CA-BDE0-2B3556DF2790}"/>
              </a:ext>
            </a:extLst>
          </p:cNvPr>
          <p:cNvSpPr txBox="1"/>
          <p:nvPr/>
        </p:nvSpPr>
        <p:spPr>
          <a:xfrm>
            <a:off x="3706813" y="2893893"/>
            <a:ext cx="678675" cy="600164"/>
          </a:xfrm>
          <a:prstGeom prst="rect">
            <a:avLst/>
          </a:prstGeom>
          <a:noFill/>
        </p:spPr>
        <p:txBody>
          <a:bodyPr wrap="square" rtlCol="0">
            <a:spAutoFit/>
          </a:bodyPr>
          <a:lstStyle/>
          <a:p>
            <a:r>
              <a:rPr lang="en-GB" sz="825">
                <a:solidFill>
                  <a:srgbClr val="2F528F"/>
                </a:solidFill>
                <a:latin typeface="Calibri" panose="020F0502020204030204" pitchFamily="34" charset="0"/>
              </a:rPr>
              <a:t>Technology</a:t>
            </a:r>
          </a:p>
          <a:p>
            <a:r>
              <a:rPr lang="en-GB" sz="825">
                <a:solidFill>
                  <a:srgbClr val="2F528F"/>
                </a:solidFill>
                <a:latin typeface="Calibri" panose="020F0502020204030204" pitchFamily="34" charset="0"/>
              </a:rPr>
              <a:t>Data</a:t>
            </a:r>
          </a:p>
          <a:p>
            <a:r>
              <a:rPr lang="en-GB" sz="825">
                <a:solidFill>
                  <a:srgbClr val="2F528F"/>
                </a:solidFill>
                <a:latin typeface="Calibri" panose="020F0502020204030204" pitchFamily="34" charset="0"/>
              </a:rPr>
              <a:t>Application</a:t>
            </a:r>
          </a:p>
          <a:p>
            <a:r>
              <a:rPr lang="en-GB" sz="825">
                <a:solidFill>
                  <a:srgbClr val="2F528F"/>
                </a:solidFill>
                <a:latin typeface="Calibri" panose="020F0502020204030204" pitchFamily="34" charset="0"/>
              </a:rPr>
              <a:t>Business</a:t>
            </a:r>
          </a:p>
        </p:txBody>
      </p:sp>
      <p:cxnSp>
        <p:nvCxnSpPr>
          <p:cNvPr id="222" name="Straight Arrow Connector 221">
            <a:extLst>
              <a:ext uri="{FF2B5EF4-FFF2-40B4-BE49-F238E27FC236}">
                <a16:creationId xmlns:a16="http://schemas.microsoft.com/office/drawing/2014/main" id="{08AF0C6A-609F-40F1-8E39-546EF4B69B1E}"/>
              </a:ext>
            </a:extLst>
          </p:cNvPr>
          <p:cNvCxnSpPr/>
          <p:nvPr/>
        </p:nvCxnSpPr>
        <p:spPr>
          <a:xfrm>
            <a:off x="4304904" y="3013031"/>
            <a:ext cx="190981" cy="0"/>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24B9F3F0-195E-4494-80D8-03DF24F6CFD4}"/>
              </a:ext>
            </a:extLst>
          </p:cNvPr>
          <p:cNvCxnSpPr>
            <a:cxnSpLocks/>
          </p:cNvCxnSpPr>
          <p:nvPr/>
        </p:nvCxnSpPr>
        <p:spPr>
          <a:xfrm>
            <a:off x="4033318" y="3159384"/>
            <a:ext cx="542123" cy="0"/>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6418B35A-0BDF-446E-8870-CB0A3A74BD3C}"/>
              </a:ext>
            </a:extLst>
          </p:cNvPr>
          <p:cNvCxnSpPr>
            <a:cxnSpLocks/>
          </p:cNvCxnSpPr>
          <p:nvPr/>
        </p:nvCxnSpPr>
        <p:spPr>
          <a:xfrm flipV="1">
            <a:off x="4304904" y="3248530"/>
            <a:ext cx="359385" cy="7985"/>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F42696AC-2361-4580-AE6C-F5CF8F12F1BA}"/>
              </a:ext>
            </a:extLst>
          </p:cNvPr>
          <p:cNvCxnSpPr>
            <a:cxnSpLocks/>
          </p:cNvCxnSpPr>
          <p:nvPr/>
        </p:nvCxnSpPr>
        <p:spPr>
          <a:xfrm flipV="1">
            <a:off x="4184499" y="3335204"/>
            <a:ext cx="600268" cy="50035"/>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6" name="TextBox 225">
            <a:extLst>
              <a:ext uri="{FF2B5EF4-FFF2-40B4-BE49-F238E27FC236}">
                <a16:creationId xmlns:a16="http://schemas.microsoft.com/office/drawing/2014/main" id="{F695CA88-F37A-49AF-9DCF-9716AE9F73C2}"/>
              </a:ext>
            </a:extLst>
          </p:cNvPr>
          <p:cNvSpPr txBox="1"/>
          <p:nvPr/>
        </p:nvSpPr>
        <p:spPr>
          <a:xfrm>
            <a:off x="1565176" y="2762032"/>
            <a:ext cx="1570430" cy="300082"/>
          </a:xfrm>
          <a:prstGeom prst="rect">
            <a:avLst/>
          </a:prstGeom>
          <a:noFill/>
        </p:spPr>
        <p:txBody>
          <a:bodyPr wrap="none" rtlCol="0">
            <a:spAutoFit/>
          </a:bodyPr>
          <a:lstStyle/>
          <a:p>
            <a:r>
              <a:rPr lang="en-GB" sz="1350">
                <a:solidFill>
                  <a:srgbClr val="2F528F"/>
                </a:solidFill>
                <a:latin typeface="Calibri" panose="020F0502020204030204" pitchFamily="34" charset="0"/>
              </a:rPr>
              <a:t>New Gap - Columns</a:t>
            </a:r>
          </a:p>
        </p:txBody>
      </p:sp>
      <p:cxnSp>
        <p:nvCxnSpPr>
          <p:cNvPr id="227" name="Straight Arrow Connector 226">
            <a:extLst>
              <a:ext uri="{FF2B5EF4-FFF2-40B4-BE49-F238E27FC236}">
                <a16:creationId xmlns:a16="http://schemas.microsoft.com/office/drawing/2014/main" id="{7075B7B0-DBA9-4EC7-9A9B-47CE0012812C}"/>
              </a:ext>
            </a:extLst>
          </p:cNvPr>
          <p:cNvCxnSpPr>
            <a:cxnSpLocks/>
            <a:endCxn id="68" idx="2"/>
          </p:cNvCxnSpPr>
          <p:nvPr/>
        </p:nvCxnSpPr>
        <p:spPr>
          <a:xfrm flipV="1">
            <a:off x="1625050" y="2635614"/>
            <a:ext cx="747635" cy="211612"/>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A3C842AF-F30A-4C53-9A15-5777534AD094}"/>
              </a:ext>
            </a:extLst>
          </p:cNvPr>
          <p:cNvCxnSpPr>
            <a:cxnSpLocks/>
            <a:endCxn id="69" idx="2"/>
          </p:cNvCxnSpPr>
          <p:nvPr/>
        </p:nvCxnSpPr>
        <p:spPr>
          <a:xfrm flipH="1" flipV="1">
            <a:off x="1588173" y="2639787"/>
            <a:ext cx="36053" cy="207440"/>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9" name="TextBox 228">
            <a:extLst>
              <a:ext uri="{FF2B5EF4-FFF2-40B4-BE49-F238E27FC236}">
                <a16:creationId xmlns:a16="http://schemas.microsoft.com/office/drawing/2014/main" id="{18D6C6E6-288A-450B-A80C-67B765B535A6}"/>
              </a:ext>
            </a:extLst>
          </p:cNvPr>
          <p:cNvSpPr txBox="1"/>
          <p:nvPr/>
        </p:nvSpPr>
        <p:spPr>
          <a:xfrm>
            <a:off x="4856180" y="2153061"/>
            <a:ext cx="2948117" cy="300082"/>
          </a:xfrm>
          <a:prstGeom prst="rect">
            <a:avLst/>
          </a:prstGeom>
          <a:noFill/>
        </p:spPr>
        <p:txBody>
          <a:bodyPr wrap="square">
            <a:spAutoFit/>
          </a:bodyPr>
          <a:lstStyle/>
          <a:p>
            <a:r>
              <a:rPr lang="en-GB" sz="1350">
                <a:solidFill>
                  <a:srgbClr val="2F528F"/>
                </a:solidFill>
                <a:latin typeface="Calibri" panose="020F0502020204030204" pitchFamily="34" charset="0"/>
              </a:rPr>
              <a:t>Perform this process for each domain</a:t>
            </a:r>
          </a:p>
        </p:txBody>
      </p:sp>
      <p:sp>
        <p:nvSpPr>
          <p:cNvPr id="230" name="TextBox 229">
            <a:extLst>
              <a:ext uri="{FF2B5EF4-FFF2-40B4-BE49-F238E27FC236}">
                <a16:creationId xmlns:a16="http://schemas.microsoft.com/office/drawing/2014/main" id="{5262539B-1377-471A-B7A5-3EDBC2EB93DF}"/>
              </a:ext>
            </a:extLst>
          </p:cNvPr>
          <p:cNvSpPr txBox="1"/>
          <p:nvPr/>
        </p:nvSpPr>
        <p:spPr>
          <a:xfrm>
            <a:off x="4712983" y="1291076"/>
            <a:ext cx="1041311" cy="356188"/>
          </a:xfrm>
          <a:prstGeom prst="rect">
            <a:avLst/>
          </a:prstGeom>
          <a:noFill/>
        </p:spPr>
        <p:txBody>
          <a:bodyPr wrap="square">
            <a:spAutoFit/>
          </a:bodyPr>
          <a:lstStyle/>
          <a:p>
            <a:pPr>
              <a:lnSpc>
                <a:spcPct val="60000"/>
              </a:lnSpc>
            </a:pPr>
            <a:r>
              <a:rPr lang="en-GB" sz="1350">
                <a:solidFill>
                  <a:srgbClr val="2F528F"/>
                </a:solidFill>
              </a:rPr>
              <a:t>Elimination</a:t>
            </a:r>
          </a:p>
          <a:p>
            <a:pPr>
              <a:lnSpc>
                <a:spcPct val="60000"/>
              </a:lnSpc>
            </a:pPr>
            <a:r>
              <a:rPr lang="en-GB" sz="1350">
                <a:solidFill>
                  <a:srgbClr val="2F528F"/>
                </a:solidFill>
              </a:rPr>
              <a:t>or Error</a:t>
            </a:r>
          </a:p>
        </p:txBody>
      </p:sp>
      <p:sp>
        <p:nvSpPr>
          <p:cNvPr id="231" name="TextBox 230">
            <a:extLst>
              <a:ext uri="{FF2B5EF4-FFF2-40B4-BE49-F238E27FC236}">
                <a16:creationId xmlns:a16="http://schemas.microsoft.com/office/drawing/2014/main" id="{85407820-498C-46C6-8996-53335EBFD00D}"/>
              </a:ext>
            </a:extLst>
          </p:cNvPr>
          <p:cNvSpPr txBox="1"/>
          <p:nvPr/>
        </p:nvSpPr>
        <p:spPr>
          <a:xfrm>
            <a:off x="5532965" y="1317333"/>
            <a:ext cx="958799" cy="300082"/>
          </a:xfrm>
          <a:prstGeom prst="rect">
            <a:avLst/>
          </a:prstGeom>
          <a:noFill/>
        </p:spPr>
        <p:txBody>
          <a:bodyPr wrap="square">
            <a:spAutoFit/>
          </a:bodyPr>
          <a:lstStyle/>
          <a:p>
            <a:r>
              <a:rPr lang="en-GB" sz="1350">
                <a:solidFill>
                  <a:srgbClr val="2F528F"/>
                </a:solidFill>
              </a:rPr>
              <a:t>- Rows</a:t>
            </a:r>
          </a:p>
        </p:txBody>
      </p:sp>
      <p:cxnSp>
        <p:nvCxnSpPr>
          <p:cNvPr id="232" name="Straight Arrow Connector 231">
            <a:extLst>
              <a:ext uri="{FF2B5EF4-FFF2-40B4-BE49-F238E27FC236}">
                <a16:creationId xmlns:a16="http://schemas.microsoft.com/office/drawing/2014/main" id="{4E485D91-3BC7-4CB3-B9E0-B39BC1537F5A}"/>
              </a:ext>
            </a:extLst>
          </p:cNvPr>
          <p:cNvCxnSpPr>
            <a:cxnSpLocks/>
            <a:stCxn id="230" idx="1"/>
            <a:endCxn id="48" idx="3"/>
          </p:cNvCxnSpPr>
          <p:nvPr/>
        </p:nvCxnSpPr>
        <p:spPr>
          <a:xfrm flipH="1" flipV="1">
            <a:off x="4314092" y="1386685"/>
            <a:ext cx="398891" cy="82485"/>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3" name="Straight Arrow Connector 232">
            <a:extLst>
              <a:ext uri="{FF2B5EF4-FFF2-40B4-BE49-F238E27FC236}">
                <a16:creationId xmlns:a16="http://schemas.microsoft.com/office/drawing/2014/main" id="{9CBE8605-0037-479D-9226-71FC26E894B5}"/>
              </a:ext>
            </a:extLst>
          </p:cNvPr>
          <p:cNvCxnSpPr>
            <a:cxnSpLocks/>
            <a:stCxn id="230" idx="1"/>
            <a:endCxn id="49" idx="3"/>
          </p:cNvCxnSpPr>
          <p:nvPr/>
        </p:nvCxnSpPr>
        <p:spPr>
          <a:xfrm flipH="1">
            <a:off x="4313083" y="1469170"/>
            <a:ext cx="399900" cy="181472"/>
          </a:xfrm>
          <a:prstGeom prst="straightConnector1">
            <a:avLst/>
          </a:prstGeom>
          <a:ln w="12700">
            <a:solidFill>
              <a:schemeClr val="accent1">
                <a:alpha val="98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005B81C-03E2-A24C-ED56-2519A64BF34F}"/>
              </a:ext>
            </a:extLst>
          </p:cNvPr>
          <p:cNvPicPr>
            <a:picLocks noChangeAspect="1"/>
          </p:cNvPicPr>
          <p:nvPr/>
        </p:nvPicPr>
        <p:blipFill>
          <a:blip r:embed="rId3"/>
          <a:stretch>
            <a:fillRect/>
          </a:stretch>
        </p:blipFill>
        <p:spPr>
          <a:xfrm>
            <a:off x="1944972" y="870639"/>
            <a:ext cx="810838" cy="408467"/>
          </a:xfrm>
          <a:prstGeom prst="rect">
            <a:avLst/>
          </a:prstGeom>
        </p:spPr>
      </p:pic>
      <p:pic>
        <p:nvPicPr>
          <p:cNvPr id="8" name="Picture 7">
            <a:extLst>
              <a:ext uri="{FF2B5EF4-FFF2-40B4-BE49-F238E27FC236}">
                <a16:creationId xmlns:a16="http://schemas.microsoft.com/office/drawing/2014/main" id="{FE16D477-B45A-16E5-5415-19C32C804256}"/>
              </a:ext>
            </a:extLst>
          </p:cNvPr>
          <p:cNvPicPr>
            <a:picLocks noChangeAspect="1"/>
          </p:cNvPicPr>
          <p:nvPr/>
        </p:nvPicPr>
        <p:blipFill>
          <a:blip r:embed="rId3"/>
          <a:stretch>
            <a:fillRect/>
          </a:stretch>
        </p:blipFill>
        <p:spPr>
          <a:xfrm>
            <a:off x="5903921" y="2808631"/>
            <a:ext cx="637058" cy="402298"/>
          </a:xfrm>
          <a:prstGeom prst="rect">
            <a:avLst/>
          </a:prstGeom>
        </p:spPr>
      </p:pic>
      <p:sp>
        <p:nvSpPr>
          <p:cNvPr id="9" name="TextBox 8">
            <a:extLst>
              <a:ext uri="{FF2B5EF4-FFF2-40B4-BE49-F238E27FC236}">
                <a16:creationId xmlns:a16="http://schemas.microsoft.com/office/drawing/2014/main" id="{47A59259-7931-29A9-30FB-AA13DF9A13F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16</a:t>
            </a:r>
          </a:p>
        </p:txBody>
      </p:sp>
      <p:sp>
        <p:nvSpPr>
          <p:cNvPr id="10" name="TextBox 9">
            <a:extLst>
              <a:ext uri="{FF2B5EF4-FFF2-40B4-BE49-F238E27FC236}">
                <a16:creationId xmlns:a16="http://schemas.microsoft.com/office/drawing/2014/main" id="{6A35C799-C034-C328-BB75-8608BA77F064}"/>
              </a:ext>
            </a:extLst>
          </p:cNvPr>
          <p:cNvSpPr txBox="1"/>
          <p:nvPr/>
        </p:nvSpPr>
        <p:spPr>
          <a:xfrm>
            <a:off x="1460500" y="5416550"/>
            <a:ext cx="2759089" cy="261610"/>
          </a:xfrm>
          <a:prstGeom prst="rect">
            <a:avLst/>
          </a:prstGeom>
          <a:noFill/>
        </p:spPr>
        <p:txBody>
          <a:bodyPr wrap="none" rtlCol="0">
            <a:spAutoFit/>
          </a:bodyPr>
          <a:lstStyle/>
          <a:p>
            <a:pPr algn="l"/>
            <a:r>
              <a:rPr lang="en-GB" sz="1100" i="1">
                <a:solidFill>
                  <a:srgbClr val="FF0000"/>
                </a:solidFill>
              </a:rPr>
              <a:t>Moved to Context section where it should be</a:t>
            </a:r>
          </a:p>
        </p:txBody>
      </p:sp>
    </p:spTree>
    <p:extLst>
      <p:ext uri="{BB962C8B-B14F-4D97-AF65-F5344CB8AC3E}">
        <p14:creationId xmlns:p14="http://schemas.microsoft.com/office/powerpoint/2010/main" val="355329221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FB359B-FE32-4A51-BB3C-9E6127AE3F57}"/>
              </a:ext>
            </a:extLst>
          </p:cNvPr>
          <p:cNvSpPr>
            <a:spLocks noGrp="1"/>
          </p:cNvSpPr>
          <p:nvPr>
            <p:ph type="title"/>
          </p:nvPr>
        </p:nvSpPr>
        <p:spPr/>
        <p:txBody>
          <a:bodyPr>
            <a:normAutofit fontScale="90000"/>
          </a:bodyPr>
          <a:lstStyle/>
          <a:p>
            <a:r>
              <a:rPr lang="en-GB"/>
              <a:t>Architecture Levels – 04/07</a:t>
            </a:r>
          </a:p>
        </p:txBody>
      </p:sp>
      <p:sp>
        <p:nvSpPr>
          <p:cNvPr id="2" name="Footer Placeholder 1">
            <a:extLst>
              <a:ext uri="{FF2B5EF4-FFF2-40B4-BE49-F238E27FC236}">
                <a16:creationId xmlns:a16="http://schemas.microsoft.com/office/drawing/2014/main" id="{64539A59-FE22-43C3-A815-9A430DAFB5A4}"/>
              </a:ext>
            </a:extLst>
          </p:cNvPr>
          <p:cNvSpPr>
            <a:spLocks noGrp="1"/>
          </p:cNvSpPr>
          <p:nvPr>
            <p:ph type="ftr" sz="quarter" idx="10"/>
          </p:nvPr>
        </p:nvSpPr>
        <p:spPr/>
        <p:txBody>
          <a:bodyPr/>
          <a:lstStyle/>
          <a:p>
            <a:r>
              <a:rPr lang="en-GB"/>
              <a:t>8/27</a:t>
            </a:r>
          </a:p>
        </p:txBody>
      </p:sp>
      <p:sp>
        <p:nvSpPr>
          <p:cNvPr id="4" name="Ref">
            <a:extLst>
              <a:ext uri="{FF2B5EF4-FFF2-40B4-BE49-F238E27FC236}">
                <a16:creationId xmlns:a16="http://schemas.microsoft.com/office/drawing/2014/main" id="{707A0BBC-7ED2-44C9-A3D4-C5A60C87880D}"/>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Applying the ADM : Page 19 : §3.4</a:t>
            </a:r>
          </a:p>
        </p:txBody>
      </p:sp>
      <p:sp>
        <p:nvSpPr>
          <p:cNvPr id="6" name="TextBox 5">
            <a:extLst>
              <a:ext uri="{FF2B5EF4-FFF2-40B4-BE49-F238E27FC236}">
                <a16:creationId xmlns:a16="http://schemas.microsoft.com/office/drawing/2014/main" id="{BBA0067C-A993-41F6-A1AD-70D08567890F}"/>
              </a:ext>
            </a:extLst>
          </p:cNvPr>
          <p:cNvSpPr txBox="1"/>
          <p:nvPr/>
        </p:nvSpPr>
        <p:spPr>
          <a:xfrm>
            <a:off x="507335" y="669042"/>
            <a:ext cx="8969295" cy="300083"/>
          </a:xfrm>
          <a:prstGeom prst="rect">
            <a:avLst/>
          </a:prstGeom>
          <a:noFill/>
        </p:spPr>
        <p:txBody>
          <a:bodyPr wrap="square">
            <a:spAutoFit/>
          </a:bodyPr>
          <a:lstStyle/>
          <a:p>
            <a:r>
              <a:rPr lang="en-GB" sz="1500" b="1"/>
              <a:t>Organizing the Architecture Landscape to Understand the State of the Enterprise</a:t>
            </a:r>
          </a:p>
        </p:txBody>
      </p:sp>
      <p:sp>
        <p:nvSpPr>
          <p:cNvPr id="7" name="TextBox 6">
            <a:extLst>
              <a:ext uri="{FF2B5EF4-FFF2-40B4-BE49-F238E27FC236}">
                <a16:creationId xmlns:a16="http://schemas.microsoft.com/office/drawing/2014/main" id="{2329AB1E-3FB4-4E5E-8DD3-AC5B9F6565ED}"/>
              </a:ext>
            </a:extLst>
          </p:cNvPr>
          <p:cNvSpPr txBox="1"/>
          <p:nvPr/>
        </p:nvSpPr>
        <p:spPr>
          <a:xfrm>
            <a:off x="520811" y="1052784"/>
            <a:ext cx="8539700" cy="507831"/>
          </a:xfrm>
          <a:prstGeom prst="rect">
            <a:avLst/>
          </a:prstGeom>
          <a:noFill/>
        </p:spPr>
        <p:txBody>
          <a:bodyPr wrap="square">
            <a:spAutoFit/>
          </a:bodyPr>
          <a:lstStyle/>
          <a:p>
            <a:r>
              <a:rPr lang="en-GB" sz="1350"/>
              <a:t>The following characteristics are typically used to </a:t>
            </a:r>
            <a:br>
              <a:rPr lang="en-GB" sz="1350"/>
            </a:br>
            <a:r>
              <a:rPr lang="en-GB" sz="1350"/>
              <a:t>organize the Architecture Landscape:</a:t>
            </a:r>
            <a:endParaRPr lang="en-GB" sz="1125"/>
          </a:p>
        </p:txBody>
      </p:sp>
      <p:sp>
        <p:nvSpPr>
          <p:cNvPr id="8" name="TextBox 7">
            <a:extLst>
              <a:ext uri="{FF2B5EF4-FFF2-40B4-BE49-F238E27FC236}">
                <a16:creationId xmlns:a16="http://schemas.microsoft.com/office/drawing/2014/main" id="{83A7891F-279B-47B8-B0A1-5F51F9FA2318}"/>
              </a:ext>
            </a:extLst>
          </p:cNvPr>
          <p:cNvSpPr txBox="1"/>
          <p:nvPr/>
        </p:nvSpPr>
        <p:spPr>
          <a:xfrm>
            <a:off x="1141419" y="4157651"/>
            <a:ext cx="6448102" cy="507831"/>
          </a:xfrm>
          <a:prstGeom prst="rect">
            <a:avLst/>
          </a:prstGeom>
          <a:noFill/>
        </p:spPr>
        <p:txBody>
          <a:bodyPr wrap="square">
            <a:spAutoFit/>
          </a:bodyPr>
          <a:lstStyle/>
          <a:p>
            <a:r>
              <a:rPr lang="en-GB" sz="1350"/>
              <a:t>Using these criteria, architectures can be grouped into Strategic, Segment, and Capability Architecture levels.</a:t>
            </a:r>
          </a:p>
        </p:txBody>
      </p:sp>
      <p:pic>
        <p:nvPicPr>
          <p:cNvPr id="9" name="Picture 8">
            <a:extLst>
              <a:ext uri="{FF2B5EF4-FFF2-40B4-BE49-F238E27FC236}">
                <a16:creationId xmlns:a16="http://schemas.microsoft.com/office/drawing/2014/main" id="{79F2FFE5-511E-4F83-AA01-C13090188217}"/>
              </a:ext>
            </a:extLst>
          </p:cNvPr>
          <p:cNvPicPr>
            <a:picLocks noChangeAspect="1"/>
          </p:cNvPicPr>
          <p:nvPr/>
        </p:nvPicPr>
        <p:blipFill>
          <a:blip r:embed="rId3"/>
          <a:stretch>
            <a:fillRect/>
          </a:stretch>
        </p:blipFill>
        <p:spPr>
          <a:xfrm>
            <a:off x="6047685" y="1115663"/>
            <a:ext cx="2762016" cy="2551492"/>
          </a:xfrm>
          <a:prstGeom prst="rect">
            <a:avLst/>
          </a:prstGeom>
        </p:spPr>
      </p:pic>
      <p:sp>
        <p:nvSpPr>
          <p:cNvPr id="10" name="TextBox 9">
            <a:extLst>
              <a:ext uri="{FF2B5EF4-FFF2-40B4-BE49-F238E27FC236}">
                <a16:creationId xmlns:a16="http://schemas.microsoft.com/office/drawing/2014/main" id="{D46F8B93-0FC8-E978-DBE9-623994CEE92C}"/>
              </a:ext>
            </a:extLst>
          </p:cNvPr>
          <p:cNvSpPr txBox="1"/>
          <p:nvPr/>
        </p:nvSpPr>
        <p:spPr>
          <a:xfrm>
            <a:off x="654923" y="1675448"/>
            <a:ext cx="5354662" cy="2516073"/>
          </a:xfrm>
          <a:prstGeom prst="rect">
            <a:avLst/>
          </a:prstGeom>
          <a:noFill/>
        </p:spPr>
        <p:txBody>
          <a:bodyPr wrap="square">
            <a:spAutoFit/>
          </a:bodyPr>
          <a:lstStyle/>
          <a:p>
            <a:pPr marL="214313" indent="-214313">
              <a:spcBef>
                <a:spcPts val="900"/>
              </a:spcBef>
              <a:buFont typeface="Courier New" panose="02070309020205020404" pitchFamily="49" charset="0"/>
              <a:buChar char="o"/>
            </a:pPr>
            <a:r>
              <a:rPr lang="en-GB" sz="1350"/>
              <a:t>Breadth - the breadth (subject matter) area is generally the primary organizing characteristic. </a:t>
            </a:r>
          </a:p>
          <a:p>
            <a:pPr marL="214313" indent="-214313">
              <a:spcBef>
                <a:spcPts val="900"/>
              </a:spcBef>
              <a:buFont typeface="Courier New" panose="02070309020205020404" pitchFamily="49" charset="0"/>
              <a:buChar char="o"/>
            </a:pPr>
            <a:r>
              <a:rPr lang="en-GB" sz="1350"/>
              <a:t>Depth - with broader subject areas, less detail is needed to ensure that the architecture has a manageable size and complexity.</a:t>
            </a:r>
          </a:p>
          <a:p>
            <a:pPr marL="214313" indent="-214313">
              <a:spcBef>
                <a:spcPts val="900"/>
              </a:spcBef>
              <a:buFont typeface="Courier New" panose="02070309020205020404" pitchFamily="49" charset="0"/>
              <a:buChar char="o"/>
            </a:pPr>
            <a:r>
              <a:rPr lang="en-GB" sz="1350"/>
              <a:t>Time - for a specific breadth and depth an enterprise can create a Baseline Architecture and a set of Target Architectures that stretch into the future. </a:t>
            </a:r>
          </a:p>
          <a:p>
            <a:pPr marL="214313" indent="-214313">
              <a:spcBef>
                <a:spcPts val="900"/>
              </a:spcBef>
              <a:buFont typeface="Courier New" panose="02070309020205020404" pitchFamily="49" charset="0"/>
              <a:buChar char="o"/>
            </a:pPr>
            <a:r>
              <a:rPr lang="en-GB" sz="1350"/>
              <a:t>Recency - finally, each architecture view will progress through a development cycle where it increases in accuracy until finally approved.</a:t>
            </a:r>
          </a:p>
        </p:txBody>
      </p:sp>
      <p:sp>
        <p:nvSpPr>
          <p:cNvPr id="3" name="TextBox 2">
            <a:extLst>
              <a:ext uri="{FF2B5EF4-FFF2-40B4-BE49-F238E27FC236}">
                <a16:creationId xmlns:a16="http://schemas.microsoft.com/office/drawing/2014/main" id="{CFA9B6B7-C2F3-B49B-3553-8E8C47156F4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129190440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08F893-7B40-40B0-817D-8E9C4A99FDDD}"/>
              </a:ext>
            </a:extLst>
          </p:cNvPr>
          <p:cNvSpPr>
            <a:spLocks noGrp="1"/>
          </p:cNvSpPr>
          <p:nvPr>
            <p:ph type="title"/>
          </p:nvPr>
        </p:nvSpPr>
        <p:spPr/>
        <p:txBody>
          <a:bodyPr>
            <a:normAutofit fontScale="90000"/>
          </a:bodyPr>
          <a:lstStyle/>
          <a:p>
            <a:r>
              <a:rPr lang="en-GB"/>
              <a:t>Architecture Levels – 05/07</a:t>
            </a:r>
          </a:p>
        </p:txBody>
      </p:sp>
      <p:sp>
        <p:nvSpPr>
          <p:cNvPr id="2" name="Footer Placeholder 1">
            <a:extLst>
              <a:ext uri="{FF2B5EF4-FFF2-40B4-BE49-F238E27FC236}">
                <a16:creationId xmlns:a16="http://schemas.microsoft.com/office/drawing/2014/main" id="{92F9E69C-5FA4-4D45-816E-9106F0349649}"/>
              </a:ext>
            </a:extLst>
          </p:cNvPr>
          <p:cNvSpPr>
            <a:spLocks noGrp="1"/>
          </p:cNvSpPr>
          <p:nvPr>
            <p:ph type="ftr" sz="quarter" idx="10"/>
          </p:nvPr>
        </p:nvSpPr>
        <p:spPr/>
        <p:txBody>
          <a:bodyPr/>
          <a:lstStyle/>
          <a:p>
            <a:r>
              <a:rPr lang="en-GB"/>
              <a:t>9/27</a:t>
            </a:r>
          </a:p>
        </p:txBody>
      </p:sp>
      <p:sp>
        <p:nvSpPr>
          <p:cNvPr id="4" name="Ref">
            <a:extLst>
              <a:ext uri="{FF2B5EF4-FFF2-40B4-BE49-F238E27FC236}">
                <a16:creationId xmlns:a16="http://schemas.microsoft.com/office/drawing/2014/main" id="{5FAB0B61-6BDF-4605-9153-8888101E72A5}"/>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Applying the ADM : Page 17 : §3.2</a:t>
            </a:r>
          </a:p>
        </p:txBody>
      </p:sp>
      <p:sp>
        <p:nvSpPr>
          <p:cNvPr id="6" name="TextBox 5">
            <a:extLst>
              <a:ext uri="{FF2B5EF4-FFF2-40B4-BE49-F238E27FC236}">
                <a16:creationId xmlns:a16="http://schemas.microsoft.com/office/drawing/2014/main" id="{52F937F0-84F4-448A-8BFD-3D59307291B3}"/>
              </a:ext>
            </a:extLst>
          </p:cNvPr>
          <p:cNvSpPr txBox="1"/>
          <p:nvPr/>
        </p:nvSpPr>
        <p:spPr>
          <a:xfrm>
            <a:off x="510817" y="667974"/>
            <a:ext cx="8765606" cy="692497"/>
          </a:xfrm>
          <a:prstGeom prst="rect">
            <a:avLst/>
          </a:prstGeom>
          <a:noFill/>
        </p:spPr>
        <p:txBody>
          <a:bodyPr wrap="square">
            <a:spAutoFit/>
          </a:bodyPr>
          <a:lstStyle/>
          <a:p>
            <a:r>
              <a:rPr lang="en-GB" sz="1350"/>
              <a:t>The Architecture Continuum is a useful tool to discover commonality and eliminate redundancy. Levels and the Architecture Continuum provide a mechanism to describe and classify the Architecture Landscape. </a:t>
            </a:r>
          </a:p>
        </p:txBody>
      </p:sp>
      <p:pic>
        <p:nvPicPr>
          <p:cNvPr id="8" name="Picture 7">
            <a:extLst>
              <a:ext uri="{FF2B5EF4-FFF2-40B4-BE49-F238E27FC236}">
                <a16:creationId xmlns:a16="http://schemas.microsoft.com/office/drawing/2014/main" id="{38FB2661-4AF0-4452-B11B-8BC251D47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704" y="1193568"/>
            <a:ext cx="4478700" cy="1010673"/>
          </a:xfrm>
          <a:prstGeom prst="rect">
            <a:avLst/>
          </a:prstGeom>
        </p:spPr>
      </p:pic>
      <p:sp>
        <p:nvSpPr>
          <p:cNvPr id="9" name="TextBox 8">
            <a:extLst>
              <a:ext uri="{FF2B5EF4-FFF2-40B4-BE49-F238E27FC236}">
                <a16:creationId xmlns:a16="http://schemas.microsoft.com/office/drawing/2014/main" id="{3AB40012-67BF-48BA-9AFB-B2CAA41345B3}"/>
              </a:ext>
            </a:extLst>
          </p:cNvPr>
          <p:cNvSpPr txBox="1"/>
          <p:nvPr/>
        </p:nvSpPr>
        <p:spPr>
          <a:xfrm>
            <a:off x="512460" y="2281484"/>
            <a:ext cx="5530217" cy="2169825"/>
          </a:xfrm>
          <a:prstGeom prst="rect">
            <a:avLst/>
          </a:prstGeom>
          <a:noFill/>
        </p:spPr>
        <p:txBody>
          <a:bodyPr wrap="square">
            <a:spAutoFit/>
          </a:bodyPr>
          <a:lstStyle/>
          <a:p>
            <a:r>
              <a:rPr lang="en-GB" sz="1350"/>
              <a:t>These concepts are used to organize the Architecture Landscape into a set of related architectures with:</a:t>
            </a:r>
          </a:p>
          <a:p>
            <a:pPr marL="358775" indent="-214313">
              <a:buFont typeface="Courier New" panose="02070309020205020404" pitchFamily="49" charset="0"/>
              <a:buChar char="o"/>
            </a:pPr>
            <a:r>
              <a:rPr lang="en-GB" sz="1350"/>
              <a:t>Manageable complexity</a:t>
            </a:r>
          </a:p>
          <a:p>
            <a:pPr marL="358775" indent="-214313">
              <a:buFont typeface="Courier New" panose="02070309020205020404" pitchFamily="49" charset="0"/>
              <a:buChar char="o"/>
            </a:pPr>
            <a:r>
              <a:rPr lang="en-GB" sz="1350"/>
              <a:t>Defined groupings </a:t>
            </a:r>
          </a:p>
          <a:p>
            <a:pPr marL="358775" indent="-214313">
              <a:buFont typeface="Courier New" panose="02070309020205020404" pitchFamily="49" charset="0"/>
              <a:buChar char="o"/>
            </a:pPr>
            <a:r>
              <a:rPr lang="en-GB" sz="1350"/>
              <a:t>Defined hierarchies</a:t>
            </a:r>
          </a:p>
          <a:p>
            <a:pPr marL="358775" indent="-214313">
              <a:buFont typeface="Courier New" panose="02070309020205020404" pitchFamily="49" charset="0"/>
              <a:buChar char="o"/>
            </a:pPr>
            <a:r>
              <a:rPr lang="en-GB" sz="1350"/>
              <a:t>Defined navigation structures</a:t>
            </a:r>
          </a:p>
          <a:p>
            <a:pPr marL="358775" indent="-214313">
              <a:buFont typeface="Courier New" panose="02070309020205020404" pitchFamily="49" charset="0"/>
              <a:buChar char="o"/>
            </a:pPr>
            <a:r>
              <a:rPr lang="en-GB" sz="1350"/>
              <a:t>Appropriate processes, roles, and responsibilities</a:t>
            </a:r>
          </a:p>
          <a:p>
            <a:endParaRPr lang="en-GB" sz="1350"/>
          </a:p>
          <a:p>
            <a:r>
              <a:rPr lang="en-GB" sz="1350"/>
              <a:t>There is no definitive organizing model for architecture, as each enterprise adopts a model that reflects its own operating model.</a:t>
            </a:r>
          </a:p>
        </p:txBody>
      </p:sp>
      <p:pic>
        <p:nvPicPr>
          <p:cNvPr id="10" name="Picture 9" descr="A diagram of a structure&#10;&#10;Description automatically generated">
            <a:extLst>
              <a:ext uri="{FF2B5EF4-FFF2-40B4-BE49-F238E27FC236}">
                <a16:creationId xmlns:a16="http://schemas.microsoft.com/office/drawing/2014/main" id="{4A018CDB-F73F-593D-78D7-D0CE4F5E2EB0}"/>
              </a:ext>
            </a:extLst>
          </p:cNvPr>
          <p:cNvPicPr>
            <a:picLocks noChangeAspect="1"/>
          </p:cNvPicPr>
          <p:nvPr/>
        </p:nvPicPr>
        <p:blipFill>
          <a:blip r:embed="rId4"/>
          <a:stretch>
            <a:fillRect/>
          </a:stretch>
        </p:blipFill>
        <p:spPr>
          <a:xfrm>
            <a:off x="6093477" y="1670965"/>
            <a:ext cx="2762016" cy="2551492"/>
          </a:xfrm>
          <a:prstGeom prst="rect">
            <a:avLst/>
          </a:prstGeom>
        </p:spPr>
      </p:pic>
      <p:sp>
        <p:nvSpPr>
          <p:cNvPr id="3" name="TextBox 2">
            <a:extLst>
              <a:ext uri="{FF2B5EF4-FFF2-40B4-BE49-F238E27FC236}">
                <a16:creationId xmlns:a16="http://schemas.microsoft.com/office/drawing/2014/main" id="{296FC44A-B619-F6CF-553A-FC3659550273}"/>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288102229"/>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A44345-9638-482D-9E64-A93CF1211587}"/>
              </a:ext>
            </a:extLst>
          </p:cNvPr>
          <p:cNvSpPr>
            <a:spLocks noGrp="1"/>
          </p:cNvSpPr>
          <p:nvPr>
            <p:ph type="title"/>
          </p:nvPr>
        </p:nvSpPr>
        <p:spPr/>
        <p:txBody>
          <a:bodyPr>
            <a:normAutofit fontScale="90000"/>
          </a:bodyPr>
          <a:lstStyle/>
          <a:p>
            <a:r>
              <a:rPr lang="en-GB"/>
              <a:t>Architecture Levels – 06/07</a:t>
            </a:r>
          </a:p>
        </p:txBody>
      </p:sp>
      <p:sp>
        <p:nvSpPr>
          <p:cNvPr id="2" name="Footer Placeholder 1">
            <a:extLst>
              <a:ext uri="{FF2B5EF4-FFF2-40B4-BE49-F238E27FC236}">
                <a16:creationId xmlns:a16="http://schemas.microsoft.com/office/drawing/2014/main" id="{063AE421-3E3B-439A-AA57-8A7BDD1F9FA1}"/>
              </a:ext>
            </a:extLst>
          </p:cNvPr>
          <p:cNvSpPr>
            <a:spLocks noGrp="1"/>
          </p:cNvSpPr>
          <p:nvPr>
            <p:ph type="ftr" sz="quarter" idx="10"/>
          </p:nvPr>
        </p:nvSpPr>
        <p:spPr/>
        <p:txBody>
          <a:bodyPr/>
          <a:lstStyle/>
          <a:p>
            <a:r>
              <a:rPr lang="en-GB"/>
              <a:t>10/27</a:t>
            </a:r>
          </a:p>
        </p:txBody>
      </p:sp>
      <p:sp>
        <p:nvSpPr>
          <p:cNvPr id="4" name="Ref">
            <a:extLst>
              <a:ext uri="{FF2B5EF4-FFF2-40B4-BE49-F238E27FC236}">
                <a16:creationId xmlns:a16="http://schemas.microsoft.com/office/drawing/2014/main" id="{453E32E5-3026-48A3-8D51-91D2E1D6C4DB}"/>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Applying the ADM : Page 17 : §3.2</a:t>
            </a:r>
          </a:p>
        </p:txBody>
      </p:sp>
      <p:sp>
        <p:nvSpPr>
          <p:cNvPr id="9" name="TextBox 8">
            <a:extLst>
              <a:ext uri="{FF2B5EF4-FFF2-40B4-BE49-F238E27FC236}">
                <a16:creationId xmlns:a16="http://schemas.microsoft.com/office/drawing/2014/main" id="{9AF82FA0-2B74-4BD8-B817-8E46C24831FE}"/>
              </a:ext>
            </a:extLst>
          </p:cNvPr>
          <p:cNvSpPr txBox="1"/>
          <p:nvPr/>
        </p:nvSpPr>
        <p:spPr>
          <a:xfrm>
            <a:off x="510448" y="671583"/>
            <a:ext cx="5014052" cy="1815882"/>
          </a:xfrm>
          <a:prstGeom prst="rect">
            <a:avLst/>
          </a:prstGeom>
          <a:noFill/>
        </p:spPr>
        <p:txBody>
          <a:bodyPr wrap="square">
            <a:spAutoFit/>
          </a:bodyPr>
          <a:lstStyle/>
          <a:p>
            <a:r>
              <a:rPr lang="en-GB" sz="1350"/>
              <a:t>There are different ways of looking at and understanding the TOGAF Levels concept in terms of Levels of Detail</a:t>
            </a:r>
          </a:p>
          <a:p>
            <a:r>
              <a:rPr lang="en-GB" sz="1350"/>
              <a:t>that indicate the logic of the thinking behind the</a:t>
            </a:r>
            <a:br>
              <a:rPr lang="en-GB" sz="1350"/>
            </a:br>
            <a:r>
              <a:rPr lang="en-GB" sz="1350"/>
              <a:t>Levels concept:</a:t>
            </a:r>
            <a:br>
              <a:rPr lang="en-GB" sz="1350"/>
            </a:br>
            <a:endParaRPr lang="en-GB" sz="1350"/>
          </a:p>
          <a:p>
            <a:pPr marL="358775" indent="-214313">
              <a:buFont typeface="Courier New" panose="02070309020205020404" pitchFamily="49" charset="0"/>
              <a:buChar char="o"/>
            </a:pPr>
            <a:r>
              <a:rPr lang="en-GB" sz="1350"/>
              <a:t>Strategic - Long term, in the range of 3 - 5 years</a:t>
            </a:r>
          </a:p>
          <a:p>
            <a:pPr marL="358775" indent="-214313">
              <a:buFont typeface="Courier New" panose="02070309020205020404" pitchFamily="49" charset="0"/>
              <a:buChar char="o"/>
            </a:pPr>
            <a:r>
              <a:rPr lang="en-GB" sz="1350"/>
              <a:t>Segment - Mid term, in the range of 1 - 2 years</a:t>
            </a:r>
          </a:p>
          <a:p>
            <a:pPr marL="358775" indent="-214313">
              <a:buFont typeface="Courier New" panose="02070309020205020404" pitchFamily="49" charset="0"/>
              <a:buChar char="o"/>
            </a:pPr>
            <a:r>
              <a:rPr lang="en-GB" sz="1350"/>
              <a:t>Capability - Short term, in the range of 6 - 12 months</a:t>
            </a:r>
          </a:p>
        </p:txBody>
      </p:sp>
      <p:sp>
        <p:nvSpPr>
          <p:cNvPr id="10" name="TextBox 9">
            <a:extLst>
              <a:ext uri="{FF2B5EF4-FFF2-40B4-BE49-F238E27FC236}">
                <a16:creationId xmlns:a16="http://schemas.microsoft.com/office/drawing/2014/main" id="{C00F4914-BC70-4EAB-AF2E-AC63FAD2C8EC}"/>
              </a:ext>
            </a:extLst>
          </p:cNvPr>
          <p:cNvSpPr txBox="1"/>
          <p:nvPr/>
        </p:nvSpPr>
        <p:spPr>
          <a:xfrm>
            <a:off x="655228" y="2664901"/>
            <a:ext cx="5273132" cy="2149361"/>
          </a:xfrm>
          <a:prstGeom prst="rect">
            <a:avLst/>
          </a:prstGeom>
          <a:noFill/>
        </p:spPr>
        <p:txBody>
          <a:bodyPr wrap="square">
            <a:spAutoFit/>
          </a:bodyPr>
          <a:lstStyle/>
          <a:p>
            <a:pPr marL="214313" indent="-214313">
              <a:buFont typeface="Courier New" panose="02070309020205020404" pitchFamily="49" charset="0"/>
              <a:buChar char="o"/>
            </a:pPr>
            <a:r>
              <a:rPr lang="en-GB" sz="1350"/>
              <a:t>Strategic (Enterprise) Architect</a:t>
            </a:r>
            <a:br>
              <a:rPr lang="en-GB" sz="1350"/>
            </a:br>
            <a:r>
              <a:rPr lang="en-GB" sz="1350"/>
              <a:t>A broad view across the whole of the enterprise</a:t>
            </a:r>
            <a:br>
              <a:rPr lang="en-GB" sz="1350"/>
            </a:br>
            <a:r>
              <a:rPr lang="en-GB" sz="1350"/>
              <a:t>and coordinates all views and viewpoints.</a:t>
            </a:r>
          </a:p>
          <a:p>
            <a:pPr marL="214313" indent="-214313">
              <a:spcBef>
                <a:spcPts val="450"/>
              </a:spcBef>
              <a:buFont typeface="Courier New" panose="02070309020205020404" pitchFamily="49" charset="0"/>
              <a:buChar char="o"/>
            </a:pPr>
            <a:r>
              <a:rPr lang="en-GB" sz="1350"/>
              <a:t>Segment Architect</a:t>
            </a:r>
            <a:br>
              <a:rPr lang="en-GB" sz="1350"/>
            </a:br>
            <a:r>
              <a:rPr lang="en-GB" sz="1350"/>
              <a:t>Focuses on a specific aspect of the business or organization – e.g. Branch Banking, Pallet Warehousing.</a:t>
            </a:r>
          </a:p>
          <a:p>
            <a:pPr marL="214313" indent="-214313">
              <a:spcBef>
                <a:spcPts val="450"/>
              </a:spcBef>
              <a:buFont typeface="Courier New" panose="02070309020205020404" pitchFamily="49" charset="0"/>
              <a:buChar char="o"/>
            </a:pPr>
            <a:r>
              <a:rPr lang="en-GB" sz="1350"/>
              <a:t>Capability (Solution) Architect</a:t>
            </a:r>
            <a:br>
              <a:rPr lang="en-GB" sz="1350"/>
            </a:br>
            <a:r>
              <a:rPr lang="en-GB" sz="1350"/>
              <a:t>Knows the detailed information about systems, products, and technologies.</a:t>
            </a:r>
          </a:p>
        </p:txBody>
      </p:sp>
      <p:sp>
        <p:nvSpPr>
          <p:cNvPr id="6" name="TextBox 5">
            <a:extLst>
              <a:ext uri="{FF2B5EF4-FFF2-40B4-BE49-F238E27FC236}">
                <a16:creationId xmlns:a16="http://schemas.microsoft.com/office/drawing/2014/main" id="{9018B3BA-F1FF-4ECF-A47E-4617505788DD}"/>
              </a:ext>
            </a:extLst>
          </p:cNvPr>
          <p:cNvSpPr txBox="1"/>
          <p:nvPr/>
        </p:nvSpPr>
        <p:spPr>
          <a:xfrm>
            <a:off x="1595346" y="2388737"/>
            <a:ext cx="344966" cy="307777"/>
          </a:xfrm>
          <a:prstGeom prst="rect">
            <a:avLst/>
          </a:prstGeom>
          <a:noFill/>
        </p:spPr>
        <p:txBody>
          <a:bodyPr wrap="none" rtlCol="0">
            <a:spAutoFit/>
          </a:bodyPr>
          <a:lstStyle/>
          <a:p>
            <a:pPr algn="l"/>
            <a:r>
              <a:rPr lang="en-GB" sz="1350" b="1"/>
              <a:t>or</a:t>
            </a:r>
          </a:p>
        </p:txBody>
      </p:sp>
      <p:pic>
        <p:nvPicPr>
          <p:cNvPr id="7" name="Picture 6" descr="A diagram of a structure&#10;&#10;Description automatically generated">
            <a:extLst>
              <a:ext uri="{FF2B5EF4-FFF2-40B4-BE49-F238E27FC236}">
                <a16:creationId xmlns:a16="http://schemas.microsoft.com/office/drawing/2014/main" id="{5CF5F147-F450-B6B5-6CE9-D94FF33A46EE}"/>
              </a:ext>
            </a:extLst>
          </p:cNvPr>
          <p:cNvPicPr>
            <a:picLocks noChangeAspect="1"/>
          </p:cNvPicPr>
          <p:nvPr/>
        </p:nvPicPr>
        <p:blipFill>
          <a:blip r:embed="rId3"/>
          <a:stretch>
            <a:fillRect/>
          </a:stretch>
        </p:blipFill>
        <p:spPr>
          <a:xfrm>
            <a:off x="6093477" y="1670965"/>
            <a:ext cx="2762016" cy="2551492"/>
          </a:xfrm>
          <a:prstGeom prst="rect">
            <a:avLst/>
          </a:prstGeom>
        </p:spPr>
      </p:pic>
      <p:sp>
        <p:nvSpPr>
          <p:cNvPr id="3" name="TextBox 2">
            <a:extLst>
              <a:ext uri="{FF2B5EF4-FFF2-40B4-BE49-F238E27FC236}">
                <a16:creationId xmlns:a16="http://schemas.microsoft.com/office/drawing/2014/main" id="{1138770F-B7A9-B829-09B5-5D73C5E6CC9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362251096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9CE76FF-8E0F-4057-87FF-DE5636F1B8A1}"/>
              </a:ext>
            </a:extLst>
          </p:cNvPr>
          <p:cNvGrpSpPr/>
          <p:nvPr/>
        </p:nvGrpSpPr>
        <p:grpSpPr>
          <a:xfrm>
            <a:off x="6022074" y="699086"/>
            <a:ext cx="2814851" cy="2098978"/>
            <a:chOff x="6022074" y="932115"/>
            <a:chExt cx="2814851" cy="2496885"/>
          </a:xfrm>
        </p:grpSpPr>
        <p:pic>
          <p:nvPicPr>
            <p:cNvPr id="8" name="Picture 7">
              <a:extLst>
                <a:ext uri="{FF2B5EF4-FFF2-40B4-BE49-F238E27FC236}">
                  <a16:creationId xmlns:a16="http://schemas.microsoft.com/office/drawing/2014/main" id="{9B2E596B-5950-4F5B-8386-99C094CF1520}"/>
                </a:ext>
              </a:extLst>
            </p:cNvPr>
            <p:cNvPicPr>
              <a:picLocks noChangeAspect="1"/>
            </p:cNvPicPr>
            <p:nvPr/>
          </p:nvPicPr>
          <p:blipFill rotWithShape="1">
            <a:blip r:embed="rId3"/>
            <a:srcRect l="23708" r="21852"/>
            <a:stretch/>
          </p:blipFill>
          <p:spPr>
            <a:xfrm>
              <a:off x="6961158" y="1907973"/>
              <a:ext cx="936681" cy="963544"/>
            </a:xfrm>
            <a:prstGeom prst="rect">
              <a:avLst/>
            </a:prstGeom>
          </p:spPr>
        </p:pic>
        <p:sp>
          <p:nvSpPr>
            <p:cNvPr id="9" name="Rectangle 8">
              <a:extLst>
                <a:ext uri="{FF2B5EF4-FFF2-40B4-BE49-F238E27FC236}">
                  <a16:creationId xmlns:a16="http://schemas.microsoft.com/office/drawing/2014/main" id="{B3E22438-4C19-4DAE-A1EF-3C48C6FCEC7A}"/>
                </a:ext>
              </a:extLst>
            </p:cNvPr>
            <p:cNvSpPr/>
            <p:nvPr/>
          </p:nvSpPr>
          <p:spPr>
            <a:xfrm>
              <a:off x="6022074" y="932115"/>
              <a:ext cx="2814851" cy="2496885"/>
            </a:xfrm>
            <a:prstGeom prst="rect">
              <a:avLst/>
            </a:prstGeom>
            <a:blipFill dpi="0" rotWithShape="1">
              <a:blip r:embed="rId4">
                <a:alphaModFix amt="50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5" name="Title 4">
            <a:extLst>
              <a:ext uri="{FF2B5EF4-FFF2-40B4-BE49-F238E27FC236}">
                <a16:creationId xmlns:a16="http://schemas.microsoft.com/office/drawing/2014/main" id="{7E85C4AF-199D-4178-B8E1-401AD96872B7}"/>
              </a:ext>
            </a:extLst>
          </p:cNvPr>
          <p:cNvSpPr>
            <a:spLocks noGrp="1"/>
          </p:cNvSpPr>
          <p:nvPr>
            <p:ph type="title"/>
          </p:nvPr>
        </p:nvSpPr>
        <p:spPr/>
        <p:txBody>
          <a:bodyPr>
            <a:normAutofit fontScale="90000"/>
          </a:bodyPr>
          <a:lstStyle/>
          <a:p>
            <a:r>
              <a:rPr lang="en-GB"/>
              <a:t>Architecture Levels – 07/07</a:t>
            </a:r>
          </a:p>
        </p:txBody>
      </p:sp>
      <p:sp>
        <p:nvSpPr>
          <p:cNvPr id="2" name="Footer Placeholder 1">
            <a:extLst>
              <a:ext uri="{FF2B5EF4-FFF2-40B4-BE49-F238E27FC236}">
                <a16:creationId xmlns:a16="http://schemas.microsoft.com/office/drawing/2014/main" id="{3EE2DF6F-2115-4A77-8026-0D8E0C9F583D}"/>
              </a:ext>
            </a:extLst>
          </p:cNvPr>
          <p:cNvSpPr>
            <a:spLocks noGrp="1"/>
          </p:cNvSpPr>
          <p:nvPr>
            <p:ph type="ftr" sz="quarter" idx="10"/>
          </p:nvPr>
        </p:nvSpPr>
        <p:spPr/>
        <p:txBody>
          <a:bodyPr/>
          <a:lstStyle/>
          <a:p>
            <a:r>
              <a:rPr lang="en-GB"/>
              <a:t>11/27</a:t>
            </a:r>
          </a:p>
        </p:txBody>
      </p:sp>
      <p:sp>
        <p:nvSpPr>
          <p:cNvPr id="4" name="Ref">
            <a:extLst>
              <a:ext uri="{FF2B5EF4-FFF2-40B4-BE49-F238E27FC236}">
                <a16:creationId xmlns:a16="http://schemas.microsoft.com/office/drawing/2014/main" id="{725C1359-09A1-449F-9861-1B12C8FFEE8B}"/>
              </a:ext>
            </a:extLst>
          </p:cNvPr>
          <p:cNvSpPr txBox="1"/>
          <p:nvPr/>
        </p:nvSpPr>
        <p:spPr>
          <a:xfrm>
            <a:off x="2646413" y="4844898"/>
            <a:ext cx="3851175"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10 : §3.2.1</a:t>
            </a:r>
          </a:p>
        </p:txBody>
      </p:sp>
      <p:sp>
        <p:nvSpPr>
          <p:cNvPr id="6" name="TextBox 5">
            <a:extLst>
              <a:ext uri="{FF2B5EF4-FFF2-40B4-BE49-F238E27FC236}">
                <a16:creationId xmlns:a16="http://schemas.microsoft.com/office/drawing/2014/main" id="{92B8264C-B023-4B3E-8547-DF5217B8A108}"/>
              </a:ext>
            </a:extLst>
          </p:cNvPr>
          <p:cNvSpPr txBox="1"/>
          <p:nvPr/>
        </p:nvSpPr>
        <p:spPr>
          <a:xfrm>
            <a:off x="510858" y="672671"/>
            <a:ext cx="5016222" cy="323165"/>
          </a:xfrm>
          <a:prstGeom prst="rect">
            <a:avLst/>
          </a:prstGeom>
          <a:noFill/>
        </p:spPr>
        <p:txBody>
          <a:bodyPr wrap="square">
            <a:spAutoFit/>
          </a:bodyPr>
          <a:lstStyle/>
          <a:p>
            <a:r>
              <a:rPr lang="en-GB" sz="1500" b="1"/>
              <a:t>EA Landscape contents are only developed when needed.</a:t>
            </a:r>
          </a:p>
        </p:txBody>
      </p:sp>
      <p:sp>
        <p:nvSpPr>
          <p:cNvPr id="10" name="TextBox 9">
            <a:extLst>
              <a:ext uri="{FF2B5EF4-FFF2-40B4-BE49-F238E27FC236}">
                <a16:creationId xmlns:a16="http://schemas.microsoft.com/office/drawing/2014/main" id="{4CB5201E-014E-4AFB-B6B8-A1D697956C79}"/>
              </a:ext>
            </a:extLst>
          </p:cNvPr>
          <p:cNvSpPr txBox="1"/>
          <p:nvPr/>
        </p:nvSpPr>
        <p:spPr>
          <a:xfrm>
            <a:off x="658111" y="1700053"/>
            <a:ext cx="3985162" cy="1195199"/>
          </a:xfrm>
          <a:prstGeom prst="rect">
            <a:avLst/>
          </a:prstGeom>
          <a:noFill/>
        </p:spPr>
        <p:txBody>
          <a:bodyPr wrap="square">
            <a:spAutoFit/>
          </a:bodyPr>
          <a:lstStyle/>
          <a:p>
            <a:pPr marL="201216" indent="-201216">
              <a:spcBef>
                <a:spcPts val="450"/>
              </a:spcBef>
              <a:buFont typeface="Courier New" panose="02070309020205020404" pitchFamily="49" charset="0"/>
              <a:buChar char="o"/>
            </a:pPr>
            <a:r>
              <a:rPr lang="en-GB" sz="1350"/>
              <a:t>The superior architecture may exist, either as an unrealized target, unrealized transition, or a realized current state. </a:t>
            </a:r>
          </a:p>
          <a:p>
            <a:pPr marL="201216" indent="-201216">
              <a:spcBef>
                <a:spcPts val="450"/>
              </a:spcBef>
              <a:buFont typeface="Courier New" panose="02070309020205020404" pitchFamily="49" charset="0"/>
              <a:buChar char="o"/>
            </a:pPr>
            <a:r>
              <a:rPr lang="en-GB" sz="1350"/>
              <a:t>The energy and efficacy of an EA team is diluted when it tries to do too much. </a:t>
            </a:r>
          </a:p>
        </p:txBody>
      </p:sp>
      <p:sp>
        <p:nvSpPr>
          <p:cNvPr id="14" name="TextBox 13">
            <a:extLst>
              <a:ext uri="{FF2B5EF4-FFF2-40B4-BE49-F238E27FC236}">
                <a16:creationId xmlns:a16="http://schemas.microsoft.com/office/drawing/2014/main" id="{8ECC2269-9D09-A45A-BA5A-A6FAE5ADA489}"/>
              </a:ext>
            </a:extLst>
          </p:cNvPr>
          <p:cNvSpPr txBox="1"/>
          <p:nvPr/>
        </p:nvSpPr>
        <p:spPr>
          <a:xfrm>
            <a:off x="651729" y="2933133"/>
            <a:ext cx="6372061" cy="1195199"/>
          </a:xfrm>
          <a:prstGeom prst="rect">
            <a:avLst/>
          </a:prstGeom>
          <a:noFill/>
        </p:spPr>
        <p:txBody>
          <a:bodyPr wrap="square">
            <a:spAutoFit/>
          </a:bodyPr>
          <a:lstStyle/>
          <a:p>
            <a:pPr marL="201216" indent="-201216">
              <a:spcBef>
                <a:spcPts val="450"/>
              </a:spcBef>
              <a:buFont typeface="Courier New" panose="02070309020205020404" pitchFamily="49" charset="0"/>
              <a:buChar char="o"/>
            </a:pPr>
            <a:r>
              <a:rPr lang="en-GB" sz="1350"/>
              <a:t>The Request for Architecture Work tells the EA team that the Enterprise is looking for a Target Architecture addressing a specific set of subjects at a necessary level of detail and that can be accomplished within a particular planning horizon. </a:t>
            </a:r>
          </a:p>
          <a:p>
            <a:pPr marL="201216" indent="-201216">
              <a:spcBef>
                <a:spcPts val="450"/>
              </a:spcBef>
              <a:buFont typeface="Courier New" panose="02070309020205020404" pitchFamily="49" charset="0"/>
              <a:buChar char="o"/>
            </a:pPr>
            <a:r>
              <a:rPr lang="en-GB" sz="1350"/>
              <a:t>When stakeholders accept the target, all further EA work, change planning, and change execution are governed by the approved architecture.</a:t>
            </a:r>
          </a:p>
        </p:txBody>
      </p:sp>
      <p:sp>
        <p:nvSpPr>
          <p:cNvPr id="3" name="TextBox 2">
            <a:extLst>
              <a:ext uri="{FF2B5EF4-FFF2-40B4-BE49-F238E27FC236}">
                <a16:creationId xmlns:a16="http://schemas.microsoft.com/office/drawing/2014/main" id="{8C730306-9E98-683A-4CDA-FC3076DA3A17}"/>
              </a:ext>
            </a:extLst>
          </p:cNvPr>
          <p:cNvSpPr txBox="1"/>
          <p:nvPr/>
        </p:nvSpPr>
        <p:spPr>
          <a:xfrm>
            <a:off x="651729" y="736737"/>
            <a:ext cx="5016222" cy="992579"/>
          </a:xfrm>
          <a:prstGeom prst="rect">
            <a:avLst/>
          </a:prstGeom>
          <a:noFill/>
        </p:spPr>
        <p:txBody>
          <a:bodyPr wrap="square">
            <a:spAutoFit/>
          </a:bodyPr>
          <a:lstStyle/>
          <a:p>
            <a:br>
              <a:rPr lang="en-GB" sz="900"/>
            </a:br>
            <a:r>
              <a:rPr lang="en-GB" sz="900"/>
              <a:t> </a:t>
            </a:r>
          </a:p>
          <a:p>
            <a:pPr marL="214313" indent="-214313">
              <a:buFont typeface="Courier New" panose="02070309020205020404" pitchFamily="49" charset="0"/>
              <a:buChar char="o"/>
            </a:pPr>
            <a:r>
              <a:rPr lang="en-GB" sz="1350"/>
              <a:t>Architecture Projects are never neat cubes … a better representation looks like a sea urchin or virus – a consolidated </a:t>
            </a:r>
            <a:r>
              <a:rPr lang="en-GB" sz="1350" err="1"/>
              <a:t>center</a:t>
            </a:r>
            <a:r>
              <a:rPr lang="en-GB" sz="1350"/>
              <a:t> but with spikes going in all directions.</a:t>
            </a:r>
          </a:p>
        </p:txBody>
      </p:sp>
      <p:sp>
        <p:nvSpPr>
          <p:cNvPr id="7" name="TextBox 6">
            <a:extLst>
              <a:ext uri="{FF2B5EF4-FFF2-40B4-BE49-F238E27FC236}">
                <a16:creationId xmlns:a16="http://schemas.microsoft.com/office/drawing/2014/main" id="{74D6145D-10E2-18A1-B6ED-C4BF68BE5AD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48720990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F5FBC7-4A3A-4189-9309-C9ACB2F016A7}"/>
              </a:ext>
            </a:extLst>
          </p:cNvPr>
          <p:cNvSpPr>
            <a:spLocks noGrp="1"/>
          </p:cNvSpPr>
          <p:nvPr>
            <p:ph type="title"/>
          </p:nvPr>
        </p:nvSpPr>
        <p:spPr/>
        <p:txBody>
          <a:bodyPr>
            <a:normAutofit fontScale="90000"/>
          </a:bodyPr>
          <a:lstStyle/>
          <a:p>
            <a:r>
              <a:rPr lang="en-GB"/>
              <a:t>Architecture Building Blocks – 01/02</a:t>
            </a:r>
          </a:p>
        </p:txBody>
      </p:sp>
      <p:sp>
        <p:nvSpPr>
          <p:cNvPr id="2" name="Footer Placeholder 1">
            <a:extLst>
              <a:ext uri="{FF2B5EF4-FFF2-40B4-BE49-F238E27FC236}">
                <a16:creationId xmlns:a16="http://schemas.microsoft.com/office/drawing/2014/main" id="{CAE7AC99-0D32-464C-92EF-3D0DFD1F57DB}"/>
              </a:ext>
            </a:extLst>
          </p:cNvPr>
          <p:cNvSpPr>
            <a:spLocks noGrp="1"/>
          </p:cNvSpPr>
          <p:nvPr>
            <p:ph type="ftr" sz="quarter" idx="10"/>
          </p:nvPr>
        </p:nvSpPr>
        <p:spPr/>
        <p:txBody>
          <a:bodyPr/>
          <a:lstStyle/>
          <a:p>
            <a:r>
              <a:rPr lang="en-GB"/>
              <a:t>12/27</a:t>
            </a:r>
          </a:p>
        </p:txBody>
      </p:sp>
      <p:sp>
        <p:nvSpPr>
          <p:cNvPr id="4" name="Ref">
            <a:extLst>
              <a:ext uri="{FF2B5EF4-FFF2-40B4-BE49-F238E27FC236}">
                <a16:creationId xmlns:a16="http://schemas.microsoft.com/office/drawing/2014/main" id="{1E15ABB1-AB37-474D-8877-DCF31F1B9BFB}"/>
              </a:ext>
            </a:extLst>
          </p:cNvPr>
          <p:cNvSpPr txBox="1"/>
          <p:nvPr/>
        </p:nvSpPr>
        <p:spPr>
          <a:xfrm>
            <a:off x="1397000" y="4798583"/>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80 : §5.2.3</a:t>
            </a:r>
            <a:endParaRPr lang="en-GB" sz="675">
              <a:solidFill>
                <a:schemeClr val="bg1"/>
              </a:solidFill>
              <a:latin typeface="Calibri" panose="020F0502020204030204" pitchFamily="34" charset="0"/>
            </a:endParaRPr>
          </a:p>
        </p:txBody>
      </p:sp>
      <p:sp>
        <p:nvSpPr>
          <p:cNvPr id="6" name="TextBox 5">
            <a:extLst>
              <a:ext uri="{FF2B5EF4-FFF2-40B4-BE49-F238E27FC236}">
                <a16:creationId xmlns:a16="http://schemas.microsoft.com/office/drawing/2014/main" id="{1F4731DB-00E8-4689-88EC-C6F096E77F6C}"/>
              </a:ext>
            </a:extLst>
          </p:cNvPr>
          <p:cNvSpPr txBox="1"/>
          <p:nvPr/>
        </p:nvSpPr>
        <p:spPr>
          <a:xfrm>
            <a:off x="510427" y="671237"/>
            <a:ext cx="6590490" cy="3739485"/>
          </a:xfrm>
          <a:prstGeom prst="rect">
            <a:avLst/>
          </a:prstGeom>
          <a:noFill/>
        </p:spPr>
        <p:txBody>
          <a:bodyPr wrap="square">
            <a:spAutoFit/>
          </a:bodyPr>
          <a:lstStyle/>
          <a:p>
            <a:r>
              <a:rPr lang="en-GB" sz="1500" b="1"/>
              <a:t>Architecture Building Blocks</a:t>
            </a:r>
            <a:endParaRPr lang="en-GB" sz="750" b="1"/>
          </a:p>
          <a:p>
            <a:endParaRPr lang="en-GB" sz="750"/>
          </a:p>
          <a:p>
            <a:pPr marL="358775" indent="-214313">
              <a:buFont typeface="Courier New" panose="02070309020205020404" pitchFamily="49" charset="0"/>
              <a:buChar char="o"/>
            </a:pPr>
            <a:r>
              <a:rPr lang="en-GB" sz="1350"/>
              <a:t>Relate to the Architecture Continuum and are defined or selected as a result of the application of the ADM</a:t>
            </a:r>
          </a:p>
          <a:p>
            <a:pPr marL="358775" indent="-214313">
              <a:buFont typeface="Courier New" panose="02070309020205020404" pitchFamily="49" charset="0"/>
              <a:buChar char="o"/>
            </a:pPr>
            <a:r>
              <a:rPr lang="en-GB" sz="1350"/>
              <a:t>Capture architecture requirements; from Business, Data, Application, and Technology</a:t>
            </a:r>
          </a:p>
          <a:p>
            <a:pPr marL="358775" indent="-214313">
              <a:buFont typeface="Courier New" panose="02070309020205020404" pitchFamily="49" charset="0"/>
              <a:buChar char="o"/>
            </a:pPr>
            <a:r>
              <a:rPr lang="en-GB" sz="1350"/>
              <a:t>Direct and guide the development of SBBs</a:t>
            </a:r>
            <a:endParaRPr lang="en-GB" sz="900"/>
          </a:p>
          <a:p>
            <a:endParaRPr lang="en-GB" sz="900"/>
          </a:p>
          <a:p>
            <a:r>
              <a:rPr lang="en-GB" sz="1350"/>
              <a:t>ABB specifications include the following as a minimum:</a:t>
            </a:r>
          </a:p>
          <a:p>
            <a:pPr marL="358775" indent="-214313">
              <a:buFont typeface="Courier New" panose="02070309020205020404" pitchFamily="49" charset="0"/>
              <a:buChar char="o"/>
            </a:pPr>
            <a:r>
              <a:rPr lang="en-GB" sz="1350"/>
              <a:t>Fundamental functionality and attributes</a:t>
            </a:r>
          </a:p>
          <a:p>
            <a:pPr marL="541338" lvl="1" indent="-214313">
              <a:buFont typeface="Arial" panose="020B0604020202020204" pitchFamily="34" charset="0"/>
              <a:buChar char="•"/>
            </a:pPr>
            <a:r>
              <a:rPr lang="en-GB" sz="1200"/>
              <a:t>Semantic</a:t>
            </a:r>
          </a:p>
          <a:p>
            <a:pPr marL="541338" lvl="1" indent="-214313">
              <a:buFont typeface="Arial" panose="020B0604020202020204" pitchFamily="34" charset="0"/>
              <a:buChar char="•"/>
            </a:pPr>
            <a:r>
              <a:rPr lang="en-GB" sz="1200"/>
              <a:t>Unambiguous</a:t>
            </a:r>
          </a:p>
          <a:p>
            <a:pPr marL="358775" indent="-214313">
              <a:buFont typeface="Courier New" panose="02070309020205020404" pitchFamily="49" charset="0"/>
              <a:buChar char="o"/>
            </a:pPr>
            <a:r>
              <a:rPr lang="en-GB" sz="1350"/>
              <a:t>Interfaces</a:t>
            </a:r>
          </a:p>
          <a:p>
            <a:pPr marL="541338" lvl="1" indent="-214313">
              <a:buFont typeface="Arial" panose="020B0604020202020204" pitchFamily="34" charset="0"/>
              <a:buChar char="•"/>
            </a:pPr>
            <a:r>
              <a:rPr lang="en-GB" sz="1200"/>
              <a:t>Chosen set</a:t>
            </a:r>
          </a:p>
          <a:p>
            <a:pPr marL="541338" lvl="1" indent="-214313">
              <a:buFont typeface="Arial" panose="020B0604020202020204" pitchFamily="34" charset="0"/>
              <a:buChar char="•"/>
            </a:pPr>
            <a:r>
              <a:rPr lang="en-GB" sz="1200"/>
              <a:t>Supplied</a:t>
            </a:r>
          </a:p>
          <a:p>
            <a:pPr marL="358775" indent="-214313">
              <a:buFont typeface="Courier New" panose="02070309020205020404" pitchFamily="49" charset="0"/>
              <a:buChar char="o"/>
            </a:pPr>
            <a:r>
              <a:rPr lang="en-GB" sz="1350"/>
              <a:t>Interoperability/relationship with other building blocks</a:t>
            </a:r>
          </a:p>
          <a:p>
            <a:pPr marL="358775" indent="-214313">
              <a:buFont typeface="Courier New" panose="02070309020205020404" pitchFamily="49" charset="0"/>
              <a:buChar char="o"/>
            </a:pPr>
            <a:r>
              <a:rPr lang="en-GB" sz="1350"/>
              <a:t>Dependent building blocks</a:t>
            </a:r>
          </a:p>
          <a:p>
            <a:pPr marL="541338" lvl="1" indent="-214313">
              <a:buFont typeface="Arial" panose="020B0604020202020204" pitchFamily="34" charset="0"/>
              <a:buChar char="•"/>
            </a:pPr>
            <a:r>
              <a:rPr lang="en-GB" sz="1200"/>
              <a:t>Required functionality</a:t>
            </a:r>
          </a:p>
          <a:p>
            <a:pPr marL="541338" lvl="1" indent="-214313">
              <a:buFont typeface="Arial" panose="020B0604020202020204" pitchFamily="34" charset="0"/>
              <a:buChar char="•"/>
            </a:pPr>
            <a:r>
              <a:rPr lang="en-GB" sz="1200"/>
              <a:t>Named user interfaces</a:t>
            </a:r>
          </a:p>
          <a:p>
            <a:pPr marL="358775" indent="-214313">
              <a:buFont typeface="Courier New" panose="02070309020205020404" pitchFamily="49" charset="0"/>
              <a:buChar char="o"/>
            </a:pPr>
            <a:r>
              <a:rPr lang="en-GB" sz="1350"/>
              <a:t>Map to business/organizational entities and policies</a:t>
            </a:r>
          </a:p>
        </p:txBody>
      </p:sp>
      <p:sp>
        <p:nvSpPr>
          <p:cNvPr id="3" name="TextBox 2">
            <a:extLst>
              <a:ext uri="{FF2B5EF4-FFF2-40B4-BE49-F238E27FC236}">
                <a16:creationId xmlns:a16="http://schemas.microsoft.com/office/drawing/2014/main" id="{13E28561-C0E2-415E-871B-1C07ACB871C0}"/>
              </a:ext>
            </a:extLst>
          </p:cNvPr>
          <p:cNvSpPr txBox="1"/>
          <p:nvPr/>
        </p:nvSpPr>
        <p:spPr>
          <a:xfrm>
            <a:off x="5882185" y="4672931"/>
            <a:ext cx="1901483" cy="196208"/>
          </a:xfrm>
          <a:prstGeom prst="rect">
            <a:avLst/>
          </a:prstGeom>
          <a:noFill/>
        </p:spPr>
        <p:txBody>
          <a:bodyPr wrap="none" rtlCol="0">
            <a:spAutoFit/>
          </a:bodyPr>
          <a:lstStyle/>
          <a:p>
            <a:pPr algn="l"/>
            <a:r>
              <a:rPr lang="en-GB" sz="825"/>
              <a:t>See - www.omg.org/spec/RAS</a:t>
            </a:r>
          </a:p>
        </p:txBody>
      </p:sp>
      <p:pic>
        <p:nvPicPr>
          <p:cNvPr id="7" name="Afbeelding 8">
            <a:extLst>
              <a:ext uri="{FF2B5EF4-FFF2-40B4-BE49-F238E27FC236}">
                <a16:creationId xmlns:a16="http://schemas.microsoft.com/office/drawing/2014/main" id="{E1438FBE-DD75-2949-A2EF-A708BECA1644}"/>
              </a:ext>
            </a:extLst>
          </p:cNvPr>
          <p:cNvPicPr>
            <a:picLocks noChangeAspect="1"/>
          </p:cNvPicPr>
          <p:nvPr/>
        </p:nvPicPr>
        <p:blipFill>
          <a:blip r:embed="rId3">
            <a:duotone>
              <a:schemeClr val="accent5">
                <a:shade val="45000"/>
                <a:satMod val="135000"/>
              </a:schemeClr>
              <a:prstClr val="white"/>
            </a:duotone>
          </a:blip>
          <a:stretch>
            <a:fillRect/>
          </a:stretch>
        </p:blipFill>
        <p:spPr>
          <a:xfrm>
            <a:off x="7783668" y="602657"/>
            <a:ext cx="1086003" cy="1086003"/>
          </a:xfrm>
          <a:prstGeom prst="rect">
            <a:avLst/>
          </a:prstGeom>
        </p:spPr>
      </p:pic>
      <p:sp>
        <p:nvSpPr>
          <p:cNvPr id="8" name="TextBox 7">
            <a:extLst>
              <a:ext uri="{FF2B5EF4-FFF2-40B4-BE49-F238E27FC236}">
                <a16:creationId xmlns:a16="http://schemas.microsoft.com/office/drawing/2014/main" id="{491AE399-9B9C-60BF-4EA4-556C1BF2C77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47851615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00D30-D6A5-018E-B13B-64D2EDB21491}"/>
              </a:ext>
            </a:extLst>
          </p:cNvPr>
          <p:cNvSpPr>
            <a:spLocks noGrp="1"/>
          </p:cNvSpPr>
          <p:nvPr>
            <p:ph type="title"/>
          </p:nvPr>
        </p:nvSpPr>
        <p:spPr/>
        <p:txBody>
          <a:bodyPr>
            <a:normAutofit fontScale="90000"/>
          </a:bodyPr>
          <a:lstStyle/>
          <a:p>
            <a:r>
              <a:rPr lang="en-GB"/>
              <a:t>Architecture Building Blocks – 02/02</a:t>
            </a:r>
          </a:p>
        </p:txBody>
      </p:sp>
      <p:sp>
        <p:nvSpPr>
          <p:cNvPr id="3" name="Footer Placeholder 2">
            <a:extLst>
              <a:ext uri="{FF2B5EF4-FFF2-40B4-BE49-F238E27FC236}">
                <a16:creationId xmlns:a16="http://schemas.microsoft.com/office/drawing/2014/main" id="{B4EA1E09-92F2-1EA0-B3A9-494C10BAC7C7}"/>
              </a:ext>
            </a:extLst>
          </p:cNvPr>
          <p:cNvSpPr>
            <a:spLocks noGrp="1"/>
          </p:cNvSpPr>
          <p:nvPr>
            <p:ph type="ftr" sz="quarter" idx="10"/>
          </p:nvPr>
        </p:nvSpPr>
        <p:spPr/>
        <p:txBody>
          <a:bodyPr/>
          <a:lstStyle/>
          <a:p>
            <a:r>
              <a:rPr lang="en-GB"/>
              <a:t>13/27</a:t>
            </a:r>
          </a:p>
        </p:txBody>
      </p:sp>
      <p:sp>
        <p:nvSpPr>
          <p:cNvPr id="4" name="Ref">
            <a:extLst>
              <a:ext uri="{FF2B5EF4-FFF2-40B4-BE49-F238E27FC236}">
                <a16:creationId xmlns:a16="http://schemas.microsoft.com/office/drawing/2014/main" id="{DCE75A71-BD3B-41C7-2C89-D091B8CDE3DD}"/>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50 : §4.5</a:t>
            </a:r>
          </a:p>
        </p:txBody>
      </p:sp>
      <p:sp>
        <p:nvSpPr>
          <p:cNvPr id="8" name="TextBox 7">
            <a:extLst>
              <a:ext uri="{FF2B5EF4-FFF2-40B4-BE49-F238E27FC236}">
                <a16:creationId xmlns:a16="http://schemas.microsoft.com/office/drawing/2014/main" id="{D37CD81E-DC7C-F5C8-A5AF-9C925EC3282A}"/>
              </a:ext>
            </a:extLst>
          </p:cNvPr>
          <p:cNvSpPr txBox="1"/>
          <p:nvPr/>
        </p:nvSpPr>
        <p:spPr>
          <a:xfrm>
            <a:off x="657027" y="923608"/>
            <a:ext cx="7921386" cy="3439403"/>
          </a:xfrm>
          <a:prstGeom prst="rect">
            <a:avLst/>
          </a:prstGeom>
          <a:noFill/>
        </p:spPr>
        <p:txBody>
          <a:bodyPr wrap="square">
            <a:spAutoFit/>
          </a:bodyPr>
          <a:lstStyle/>
          <a:p>
            <a:pPr marL="128588" indent="-128588">
              <a:spcBef>
                <a:spcPts val="450"/>
              </a:spcBef>
              <a:buFont typeface="Courier New" panose="02070309020205020404" pitchFamily="49" charset="0"/>
              <a:buChar char="o"/>
            </a:pPr>
            <a:r>
              <a:rPr lang="en-GB" sz="1350"/>
              <a:t>Knowledge of the Business Architecture is a prerequisite for architecture work in any other domain </a:t>
            </a:r>
          </a:p>
          <a:p>
            <a:pPr marL="128588" indent="-128588">
              <a:spcBef>
                <a:spcPts val="450"/>
              </a:spcBef>
              <a:buFont typeface="Courier New" panose="02070309020205020404" pitchFamily="49" charset="0"/>
              <a:buChar char="o"/>
            </a:pPr>
            <a:r>
              <a:rPr lang="en-GB" sz="1350"/>
              <a:t>Business Architecture is a means of demonstrating the business value to key stakeholders</a:t>
            </a:r>
          </a:p>
          <a:p>
            <a:pPr marL="128588" indent="-128588">
              <a:spcBef>
                <a:spcPts val="450"/>
              </a:spcBef>
              <a:buFont typeface="Courier New" panose="02070309020205020404" pitchFamily="49" charset="0"/>
              <a:buChar char="o"/>
            </a:pPr>
            <a:r>
              <a:rPr lang="en-GB" sz="1350"/>
              <a:t>The scope of work in Phase B is determined by the Architecture Vision</a:t>
            </a:r>
          </a:p>
          <a:p>
            <a:pPr marL="128588" indent="-128588">
              <a:spcBef>
                <a:spcPts val="450"/>
              </a:spcBef>
              <a:buFont typeface="Courier New" panose="02070309020205020404" pitchFamily="49" charset="0"/>
              <a:buChar char="o"/>
            </a:pPr>
            <a:r>
              <a:rPr lang="en-GB" sz="1350"/>
              <a:t> Business strategy deﬁnes the goals and drivers</a:t>
            </a:r>
          </a:p>
          <a:p>
            <a:pPr marL="128588" indent="-128588">
              <a:spcBef>
                <a:spcPts val="450"/>
              </a:spcBef>
              <a:buFont typeface="Courier New" panose="02070309020205020404" pitchFamily="49" charset="0"/>
              <a:buChar char="o"/>
            </a:pPr>
            <a:r>
              <a:rPr lang="en-GB" sz="1350"/>
              <a:t>Business Architecture may be done in other activities - there may be a need to verify</a:t>
            </a:r>
          </a:p>
          <a:p>
            <a:pPr marL="128588" indent="-128588">
              <a:spcBef>
                <a:spcPts val="450"/>
              </a:spcBef>
              <a:buFont typeface="Courier New" panose="02070309020205020404" pitchFamily="49" charset="0"/>
              <a:buChar char="o"/>
            </a:pPr>
            <a:r>
              <a:rPr lang="en-GB" sz="1350"/>
              <a:t>If little Business Architecture work has been done - verify objectives/processes that the architecture is to support</a:t>
            </a:r>
          </a:p>
          <a:p>
            <a:pPr marL="128588" indent="-128588">
              <a:spcBef>
                <a:spcPts val="450"/>
              </a:spcBef>
              <a:buFont typeface="Courier New" panose="02070309020205020404" pitchFamily="49" charset="0"/>
              <a:buChar char="o"/>
            </a:pPr>
            <a:r>
              <a:rPr lang="en-GB" sz="1350"/>
              <a:t>Use the business scenarios technique</a:t>
            </a:r>
          </a:p>
          <a:p>
            <a:pPr marL="128588" indent="-128588">
              <a:spcBef>
                <a:spcPts val="450"/>
              </a:spcBef>
              <a:buFont typeface="Courier New" panose="02070309020205020404" pitchFamily="49" charset="0"/>
              <a:buChar char="o"/>
            </a:pPr>
            <a:r>
              <a:rPr lang="en-GB" sz="1350"/>
              <a:t>A key objective is to re-use existing material </a:t>
            </a:r>
          </a:p>
          <a:p>
            <a:pPr marL="128588" indent="-128588">
              <a:spcBef>
                <a:spcPts val="450"/>
              </a:spcBef>
              <a:buFont typeface="Courier New" panose="02070309020205020404" pitchFamily="49" charset="0"/>
              <a:buChar char="o"/>
            </a:pPr>
            <a:r>
              <a:rPr lang="en-GB" sz="1350"/>
              <a:t>Gather/</a:t>
            </a:r>
            <a:r>
              <a:rPr lang="en-GB" sz="1350" err="1"/>
              <a:t>analyze</a:t>
            </a:r>
            <a:r>
              <a:rPr lang="en-GB" sz="1350"/>
              <a:t> only that information relevant to the scope of this architecture effort</a:t>
            </a:r>
          </a:p>
        </p:txBody>
      </p:sp>
      <p:sp>
        <p:nvSpPr>
          <p:cNvPr id="5" name="TextBox 4">
            <a:extLst>
              <a:ext uri="{FF2B5EF4-FFF2-40B4-BE49-F238E27FC236}">
                <a16:creationId xmlns:a16="http://schemas.microsoft.com/office/drawing/2014/main" id="{3BBE9119-0C26-AD8F-5832-018D3297253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152395909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p:txBody>
          <a:bodyPr>
            <a:normAutofit fontScale="90000"/>
          </a:bodyPr>
          <a:lstStyle/>
          <a:p>
            <a:r>
              <a:rPr lang="en-GB">
                <a:solidFill>
                  <a:srgbClr val="2F528F"/>
                </a:solidFill>
              </a:rPr>
              <a:t>Summary of Module 15</a:t>
            </a:r>
          </a:p>
        </p:txBody>
      </p:sp>
      <p:sp>
        <p:nvSpPr>
          <p:cNvPr id="3" name="Footer Placeholder 2">
            <a:extLst>
              <a:ext uri="{FF2B5EF4-FFF2-40B4-BE49-F238E27FC236}">
                <a16:creationId xmlns:a16="http://schemas.microsoft.com/office/drawing/2014/main" id="{5E0C1ED0-7F6E-497E-AD00-A815020BA5E6}"/>
              </a:ext>
            </a:extLst>
          </p:cNvPr>
          <p:cNvSpPr>
            <a:spLocks noGrp="1"/>
          </p:cNvSpPr>
          <p:nvPr>
            <p:ph type="ftr" sz="quarter" idx="10"/>
          </p:nvPr>
        </p:nvSpPr>
        <p:spPr/>
        <p:txBody>
          <a:bodyPr/>
          <a:lstStyle/>
          <a:p>
            <a:pPr defTabSz="342900">
              <a:defRPr/>
            </a:pPr>
            <a:r>
              <a:rPr lang="en-GB"/>
              <a:t>26/27</a:t>
            </a:r>
          </a:p>
        </p:txBody>
      </p:sp>
      <p:graphicFrame>
        <p:nvGraphicFramePr>
          <p:cNvPr id="4" name="Table 5">
            <a:extLst>
              <a:ext uri="{FF2B5EF4-FFF2-40B4-BE49-F238E27FC236}">
                <a16:creationId xmlns:a16="http://schemas.microsoft.com/office/drawing/2014/main" id="{C1B3247F-6644-C98F-1A78-85643DD950F1}"/>
              </a:ext>
            </a:extLst>
          </p:cNvPr>
          <p:cNvGraphicFramePr>
            <a:graphicFrameLocks noGrp="1"/>
          </p:cNvGraphicFramePr>
          <p:nvPr>
            <p:extLst>
              <p:ext uri="{D42A27DB-BD31-4B8C-83A1-F6EECF244321}">
                <p14:modId xmlns:p14="http://schemas.microsoft.com/office/powerpoint/2010/main" val="3432426846"/>
              </p:ext>
            </p:extLst>
          </p:nvPr>
        </p:nvGraphicFramePr>
        <p:xfrm>
          <a:off x="290805" y="820044"/>
          <a:ext cx="8567333" cy="297180"/>
        </p:xfrm>
        <a:graphic>
          <a:graphicData uri="http://schemas.openxmlformats.org/drawingml/2006/table">
            <a:tbl>
              <a:tblPr firstRow="1" bandRow="1">
                <a:tableStyleId>{5C22544A-7EE6-4342-B048-85BDC9FD1C3A}</a:tableStyleId>
              </a:tblPr>
              <a:tblGrid>
                <a:gridCol w="8567333">
                  <a:extLst>
                    <a:ext uri="{9D8B030D-6E8A-4147-A177-3AD203B41FA5}">
                      <a16:colId xmlns:a16="http://schemas.microsoft.com/office/drawing/2014/main" val="765003737"/>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a:solidFill>
                            <a:schemeClr val="bg1"/>
                          </a:solidFill>
                          <a:latin typeface="Calibri" panose="020F0502020204030204" pitchFamily="34" charset="0"/>
                        </a:rPr>
                        <a:t>The 17 Learning points covered in Module 15 are:</a:t>
                      </a:r>
                    </a:p>
                  </a:txBody>
                  <a:tcPr marL="68580" marR="68580" marT="34290" marB="34290"/>
                </a:tc>
                <a:extLst>
                  <a:ext uri="{0D108BD9-81ED-4DB2-BD59-A6C34878D82A}">
                    <a16:rowId xmlns:a16="http://schemas.microsoft.com/office/drawing/2014/main" val="1719854662"/>
                  </a:ext>
                </a:extLst>
              </a:tr>
            </a:tbl>
          </a:graphicData>
        </a:graphic>
      </p:graphicFrame>
      <p:sp>
        <p:nvSpPr>
          <p:cNvPr id="5" name="Rectangle 4">
            <a:extLst>
              <a:ext uri="{FF2B5EF4-FFF2-40B4-BE49-F238E27FC236}">
                <a16:creationId xmlns:a16="http://schemas.microsoft.com/office/drawing/2014/main" id="{77A1090B-EE92-94D4-9773-323968732573}"/>
              </a:ext>
            </a:extLst>
          </p:cNvPr>
          <p:cNvSpPr/>
          <p:nvPr/>
        </p:nvSpPr>
        <p:spPr>
          <a:xfrm>
            <a:off x="290805" y="2242116"/>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8.7a/d : Explain how the concepts of Architecture Levels are used to organize the Architecture Landscape.</a:t>
            </a:r>
            <a:endParaRPr lang="en-US" sz="1200">
              <a:solidFill>
                <a:schemeClr val="bg1"/>
              </a:solidFill>
            </a:endParaRPr>
          </a:p>
        </p:txBody>
      </p:sp>
      <p:sp>
        <p:nvSpPr>
          <p:cNvPr id="6" name="Rectangle 5">
            <a:extLst>
              <a:ext uri="{FF2B5EF4-FFF2-40B4-BE49-F238E27FC236}">
                <a16:creationId xmlns:a16="http://schemas.microsoft.com/office/drawing/2014/main" id="{4C4CC623-18C6-208D-DB13-B330A020AD61}"/>
              </a:ext>
            </a:extLst>
          </p:cNvPr>
          <p:cNvSpPr/>
          <p:nvPr/>
        </p:nvSpPr>
        <p:spPr>
          <a:xfrm>
            <a:off x="3200400" y="2242116"/>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8.8a : 	Explain the different levels of architecture that exist in an organization.</a:t>
            </a:r>
          </a:p>
        </p:txBody>
      </p:sp>
      <p:sp>
        <p:nvSpPr>
          <p:cNvPr id="9" name="Rectangle 8">
            <a:extLst>
              <a:ext uri="{FF2B5EF4-FFF2-40B4-BE49-F238E27FC236}">
                <a16:creationId xmlns:a16="http://schemas.microsoft.com/office/drawing/2014/main" id="{A5418539-BEF6-2104-1026-F633F55B1636}"/>
              </a:ext>
            </a:extLst>
          </p:cNvPr>
          <p:cNvSpPr/>
          <p:nvPr/>
        </p:nvSpPr>
        <p:spPr>
          <a:xfrm>
            <a:off x="6109995" y="2242116"/>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8.9a/b : Explain at which level an architecture is being developed and the associated level of detail expected.</a:t>
            </a:r>
          </a:p>
        </p:txBody>
      </p:sp>
      <p:sp>
        <p:nvSpPr>
          <p:cNvPr id="13" name="Rectangle 12">
            <a:extLst>
              <a:ext uri="{FF2B5EF4-FFF2-40B4-BE49-F238E27FC236}">
                <a16:creationId xmlns:a16="http://schemas.microsoft.com/office/drawing/2014/main" id="{1E5E119C-1EA4-CD1C-6BA6-F36988C9BC23}"/>
              </a:ext>
            </a:extLst>
          </p:cNvPr>
          <p:cNvSpPr/>
          <p:nvPr/>
        </p:nvSpPr>
        <p:spPr>
          <a:xfrm>
            <a:off x="290805" y="3286135"/>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8.10a : 	Explain the role of Architecture Building Blocks (ABBs) and when they are used.</a:t>
            </a:r>
          </a:p>
        </p:txBody>
      </p:sp>
      <p:sp>
        <p:nvSpPr>
          <p:cNvPr id="8" name="TextBox 7">
            <a:extLst>
              <a:ext uri="{FF2B5EF4-FFF2-40B4-BE49-F238E27FC236}">
                <a16:creationId xmlns:a16="http://schemas.microsoft.com/office/drawing/2014/main" id="{1ABCD283-EE47-56BC-50AB-3DD5048204F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11" name="Rectangle 10">
            <a:extLst>
              <a:ext uri="{FF2B5EF4-FFF2-40B4-BE49-F238E27FC236}">
                <a16:creationId xmlns:a16="http://schemas.microsoft.com/office/drawing/2014/main" id="{488C2A51-A82D-4AD4-2A00-384D33FE43F5}"/>
              </a:ext>
            </a:extLst>
          </p:cNvPr>
          <p:cNvSpPr/>
          <p:nvPr/>
        </p:nvSpPr>
        <p:spPr>
          <a:xfrm>
            <a:off x="290805" y="1198097"/>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8.1a : Describe how The Open Group TOGAF Library can be used to support the practitioner’s work.</a:t>
            </a:r>
          </a:p>
        </p:txBody>
      </p:sp>
      <p:sp>
        <p:nvSpPr>
          <p:cNvPr id="15" name="Rectangle 14">
            <a:extLst>
              <a:ext uri="{FF2B5EF4-FFF2-40B4-BE49-F238E27FC236}">
                <a16:creationId xmlns:a16="http://schemas.microsoft.com/office/drawing/2014/main" id="{382BE32E-01AC-1FC7-97B6-A40FA7B4530A}"/>
              </a:ext>
            </a:extLst>
          </p:cNvPr>
          <p:cNvSpPr/>
          <p:nvPr/>
        </p:nvSpPr>
        <p:spPr>
          <a:xfrm>
            <a:off x="3200400" y="1200434"/>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8.5a/g : Describe how a repository can be structured using the TOGAF repository as an example: Architecture Landscape Reference Library Standards </a:t>
            </a:r>
          </a:p>
        </p:txBody>
      </p:sp>
      <p:sp>
        <p:nvSpPr>
          <p:cNvPr id="16" name="Rectangle 15">
            <a:extLst>
              <a:ext uri="{FF2B5EF4-FFF2-40B4-BE49-F238E27FC236}">
                <a16:creationId xmlns:a16="http://schemas.microsoft.com/office/drawing/2014/main" id="{D295437F-F82B-B8F7-E874-582F047E9691}"/>
              </a:ext>
            </a:extLst>
          </p:cNvPr>
          <p:cNvSpPr/>
          <p:nvPr/>
        </p:nvSpPr>
        <p:spPr>
          <a:xfrm>
            <a:off x="6109995" y="1193965"/>
            <a:ext cx="27432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200">
                <a:solidFill>
                  <a:schemeClr val="bg1"/>
                </a:solidFill>
                <a:latin typeface="Calibri" panose="020F0502020204030204" pitchFamily="34" charset="0"/>
              </a:rPr>
              <a:t>8.6a : Explain what to expect in a well-run Architecture Repository.</a:t>
            </a:r>
            <a:endParaRPr lang="en-US" sz="1200">
              <a:solidFill>
                <a:schemeClr val="bg1"/>
              </a:solidFill>
            </a:endParaRPr>
          </a:p>
        </p:txBody>
      </p:sp>
    </p:spTree>
    <p:extLst>
      <p:ext uri="{BB962C8B-B14F-4D97-AF65-F5344CB8AC3E}">
        <p14:creationId xmlns:p14="http://schemas.microsoft.com/office/powerpoint/2010/main" val="2426162532"/>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t>27/27</a:t>
            </a:r>
          </a:p>
        </p:txBody>
      </p:sp>
      <p:sp>
        <p:nvSpPr>
          <p:cNvPr id="6" name="TextBox 5">
            <a:extLst>
              <a:ext uri="{FF2B5EF4-FFF2-40B4-BE49-F238E27FC236}">
                <a16:creationId xmlns:a16="http://schemas.microsoft.com/office/drawing/2014/main" id="{94C32073-85A5-4926-BA75-51D67EB2E332}"/>
              </a:ext>
            </a:extLst>
          </p:cNvPr>
          <p:cNvSpPr txBox="1"/>
          <p:nvPr/>
        </p:nvSpPr>
        <p:spPr>
          <a:xfrm>
            <a:off x="3575575" y="2075460"/>
            <a:ext cx="1992853" cy="992579"/>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15</a:t>
            </a:r>
          </a:p>
        </p:txBody>
      </p:sp>
      <p:sp>
        <p:nvSpPr>
          <p:cNvPr id="8" name="TextBox 7">
            <a:extLst>
              <a:ext uri="{FF2B5EF4-FFF2-40B4-BE49-F238E27FC236}">
                <a16:creationId xmlns:a16="http://schemas.microsoft.com/office/drawing/2014/main" id="{5E264669-017A-4BAE-BE69-3102A9653C71}"/>
              </a:ext>
            </a:extLst>
          </p:cNvPr>
          <p:cNvSpPr txBox="1"/>
          <p:nvPr/>
        </p:nvSpPr>
        <p:spPr>
          <a:xfrm>
            <a:off x="2550781" y="3561618"/>
            <a:ext cx="4042452" cy="392415"/>
          </a:xfrm>
          <a:prstGeom prst="rect">
            <a:avLst/>
          </a:prstGeom>
          <a:noFill/>
        </p:spPr>
        <p:txBody>
          <a:bodyPr wrap="none" rtlCol="0">
            <a:spAutoFit/>
          </a:bodyPr>
          <a:lstStyle/>
          <a:p>
            <a:pPr algn="ctr"/>
            <a:r>
              <a:rPr lang="en-GB" sz="2100">
                <a:latin typeface="Calibri" panose="020F0502020204030204" pitchFamily="34" charset="0"/>
                <a:cs typeface="Calibri" panose="020F0502020204030204" pitchFamily="34" charset="0"/>
              </a:rPr>
              <a:t>Supporting the ADM Work</a:t>
            </a:r>
            <a:endParaRPr lang="en-GB" sz="2100">
              <a:solidFill>
                <a:srgbClr val="2F528F"/>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3B385085-8638-4AE6-BB0F-4475E858ED45}"/>
              </a:ext>
            </a:extLst>
          </p:cNvPr>
          <p:cNvPicPr>
            <a:picLocks noChangeAspect="1"/>
          </p:cNvPicPr>
          <p:nvPr/>
        </p:nvPicPr>
        <p:blipFill>
          <a:blip r:embed="rId3"/>
          <a:stretch>
            <a:fillRect/>
          </a:stretch>
        </p:blipFill>
        <p:spPr>
          <a:xfrm>
            <a:off x="8576480" y="162520"/>
            <a:ext cx="115952" cy="108000"/>
          </a:xfrm>
          <a:prstGeom prst="rect">
            <a:avLst/>
          </a:prstGeom>
        </p:spPr>
      </p:pic>
      <p:sp>
        <p:nvSpPr>
          <p:cNvPr id="2" name="TextBox 1">
            <a:extLst>
              <a:ext uri="{FF2B5EF4-FFF2-40B4-BE49-F238E27FC236}">
                <a16:creationId xmlns:a16="http://schemas.microsoft.com/office/drawing/2014/main" id="{1536ACF7-8DDE-B8F1-404F-5A99E5C1CB4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Tree>
    <p:extLst>
      <p:ext uri="{BB962C8B-B14F-4D97-AF65-F5344CB8AC3E}">
        <p14:creationId xmlns:p14="http://schemas.microsoft.com/office/powerpoint/2010/main" val="2534771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0F00-89E5-4428-BEA4-EE6E48B9F61A}"/>
              </a:ext>
            </a:extLst>
          </p:cNvPr>
          <p:cNvSpPr>
            <a:spLocks noGrp="1"/>
          </p:cNvSpPr>
          <p:nvPr>
            <p:ph type="title"/>
          </p:nvPr>
        </p:nvSpPr>
        <p:spPr/>
        <p:txBody>
          <a:bodyPr>
            <a:normAutofit fontScale="90000"/>
          </a:bodyPr>
          <a:lstStyle/>
          <a:p>
            <a:r>
              <a:rPr lang="en-GB">
                <a:solidFill>
                  <a:srgbClr val="2F528F"/>
                </a:solidFill>
                <a:latin typeface="Calibri" panose="020F0502020204030204" pitchFamily="34" charset="0"/>
              </a:rPr>
              <a:t>Gap Analysis – 05/07</a:t>
            </a:r>
          </a:p>
        </p:txBody>
      </p:sp>
      <p:sp>
        <p:nvSpPr>
          <p:cNvPr id="13" name="Footer Placeholder 12">
            <a:extLst>
              <a:ext uri="{FF2B5EF4-FFF2-40B4-BE49-F238E27FC236}">
                <a16:creationId xmlns:a16="http://schemas.microsoft.com/office/drawing/2014/main" id="{93E657FF-70EA-4DC0-997B-8AE0F3367187}"/>
              </a:ext>
            </a:extLst>
          </p:cNvPr>
          <p:cNvSpPr>
            <a:spLocks noGrp="1"/>
          </p:cNvSpPr>
          <p:nvPr>
            <p:ph type="ftr" sz="quarter" idx="10"/>
          </p:nvPr>
        </p:nvSpPr>
        <p:spPr/>
        <p:txBody>
          <a:bodyPr/>
          <a:lstStyle/>
          <a:p>
            <a:pPr defTabSz="342900">
              <a:defRPr/>
            </a:pPr>
            <a:r>
              <a:rPr lang="en-GB"/>
              <a:t>8/33</a:t>
            </a:r>
          </a:p>
        </p:txBody>
      </p:sp>
      <p:sp>
        <p:nvSpPr>
          <p:cNvPr id="3" name="Ref">
            <a:extLst>
              <a:ext uri="{FF2B5EF4-FFF2-40B4-BE49-F238E27FC236}">
                <a16:creationId xmlns:a16="http://schemas.microsoft.com/office/drawing/2014/main" id="{92BE70BF-53C3-4739-AE2A-83F8B61C724F}"/>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88">
                <a:solidFill>
                  <a:schemeClr val="bg1"/>
                </a:solidFill>
                <a:latin typeface="Calibri" panose="020F0502020204030204" pitchFamily="34" charset="0"/>
              </a:rPr>
              <a:t> A Practitioners’ Approach to Developing Enterprise Architecture Following the ADM : Page 114 : §15.2.3</a:t>
            </a:r>
          </a:p>
        </p:txBody>
      </p:sp>
      <p:sp>
        <p:nvSpPr>
          <p:cNvPr id="423" name="TextBox 422">
            <a:extLst>
              <a:ext uri="{FF2B5EF4-FFF2-40B4-BE49-F238E27FC236}">
                <a16:creationId xmlns:a16="http://schemas.microsoft.com/office/drawing/2014/main" id="{3E020533-DCD9-41E1-9242-ADC1BCA08D29}"/>
              </a:ext>
            </a:extLst>
          </p:cNvPr>
          <p:cNvSpPr txBox="1"/>
          <p:nvPr/>
        </p:nvSpPr>
        <p:spPr>
          <a:xfrm>
            <a:off x="512030" y="672367"/>
            <a:ext cx="8503138" cy="1546577"/>
          </a:xfrm>
          <a:prstGeom prst="rect">
            <a:avLst/>
          </a:prstGeom>
          <a:noFill/>
        </p:spPr>
        <p:txBody>
          <a:bodyPr wrap="square">
            <a:spAutoFit/>
          </a:bodyPr>
          <a:lstStyle/>
          <a:p>
            <a:r>
              <a:rPr lang="en-GB" sz="1350">
                <a:solidFill>
                  <a:srgbClr val="2F528F"/>
                </a:solidFill>
                <a:latin typeface="Calibri" panose="020F0502020204030204" pitchFamily="34" charset="0"/>
              </a:rPr>
              <a:t>It is good practice to continuously assess in-flight change.</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Consider using summary reporting with a high visual impact. </a:t>
            </a:r>
          </a:p>
          <a:p>
            <a:r>
              <a:rPr lang="en-GB" sz="1350">
                <a:solidFill>
                  <a:srgbClr val="2F528F"/>
                </a:solidFill>
                <a:latin typeface="Calibri" panose="020F0502020204030204" pitchFamily="34" charset="0"/>
              </a:rPr>
              <a:t>Binary test preferred: compliance and non-compliance (Red/Green) </a:t>
            </a:r>
          </a:p>
          <a:p>
            <a:r>
              <a:rPr lang="en-GB" sz="1350">
                <a:solidFill>
                  <a:srgbClr val="2F528F"/>
                </a:solidFill>
                <a:latin typeface="Calibri" panose="020F0502020204030204" pitchFamily="34" charset="0"/>
              </a:rPr>
              <a:t>Else: 1-to-3 scale (Red/Yellow/Green) should be sufficient. </a:t>
            </a:r>
            <a:br>
              <a:rPr lang="en-GB" sz="1350">
                <a:solidFill>
                  <a:srgbClr val="2F528F"/>
                </a:solidFill>
                <a:latin typeface="Calibri" panose="020F0502020204030204" pitchFamily="34" charset="0"/>
              </a:rPr>
            </a:br>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Example: reporting against constraints, expected value, and known gaps. </a:t>
            </a:r>
          </a:p>
          <a:p>
            <a:endParaRPr lang="en-GB" sz="1350">
              <a:solidFill>
                <a:srgbClr val="2F528F"/>
              </a:solidFill>
              <a:latin typeface="Calibri" panose="020F0502020204030204" pitchFamily="34" charset="0"/>
            </a:endParaRPr>
          </a:p>
        </p:txBody>
      </p:sp>
      <p:pic>
        <p:nvPicPr>
          <p:cNvPr id="5" name="Picture 4">
            <a:extLst>
              <a:ext uri="{FF2B5EF4-FFF2-40B4-BE49-F238E27FC236}">
                <a16:creationId xmlns:a16="http://schemas.microsoft.com/office/drawing/2014/main" id="{0FCB81B7-9EC6-93EE-358B-53D3FE7DC8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9813" y="2302602"/>
            <a:ext cx="4642757" cy="2303416"/>
          </a:xfrm>
          <a:prstGeom prst="rect">
            <a:avLst/>
          </a:prstGeom>
        </p:spPr>
      </p:pic>
      <p:sp>
        <p:nvSpPr>
          <p:cNvPr id="4" name="TextBox 3">
            <a:extLst>
              <a:ext uri="{FF2B5EF4-FFF2-40B4-BE49-F238E27FC236}">
                <a16:creationId xmlns:a16="http://schemas.microsoft.com/office/drawing/2014/main" id="{DF3F864B-1585-32B1-A2B8-0C4696354F0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16</a:t>
            </a:r>
          </a:p>
        </p:txBody>
      </p:sp>
      <p:sp>
        <p:nvSpPr>
          <p:cNvPr id="7" name="TextBox 6">
            <a:extLst>
              <a:ext uri="{FF2B5EF4-FFF2-40B4-BE49-F238E27FC236}">
                <a16:creationId xmlns:a16="http://schemas.microsoft.com/office/drawing/2014/main" id="{CE5712EE-8EC0-BC19-8810-AF8183A8973E}"/>
              </a:ext>
            </a:extLst>
          </p:cNvPr>
          <p:cNvSpPr txBox="1"/>
          <p:nvPr/>
        </p:nvSpPr>
        <p:spPr>
          <a:xfrm>
            <a:off x="1460500" y="5416550"/>
            <a:ext cx="2759089" cy="261610"/>
          </a:xfrm>
          <a:prstGeom prst="rect">
            <a:avLst/>
          </a:prstGeom>
          <a:noFill/>
        </p:spPr>
        <p:txBody>
          <a:bodyPr wrap="none" rtlCol="0">
            <a:spAutoFit/>
          </a:bodyPr>
          <a:lstStyle/>
          <a:p>
            <a:pPr algn="l"/>
            <a:r>
              <a:rPr lang="en-GB" sz="1100" i="1">
                <a:solidFill>
                  <a:srgbClr val="FF0000"/>
                </a:solidFill>
              </a:rPr>
              <a:t>Moved to Context section where it should be</a:t>
            </a:r>
          </a:p>
        </p:txBody>
      </p:sp>
    </p:spTree>
    <p:extLst>
      <p:ext uri="{BB962C8B-B14F-4D97-AF65-F5344CB8AC3E}">
        <p14:creationId xmlns:p14="http://schemas.microsoft.com/office/powerpoint/2010/main" val="1186064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C87574-DA0E-4C52-90EE-4495B9E183A8}"/>
              </a:ext>
            </a:extLst>
          </p:cNvPr>
          <p:cNvSpPr>
            <a:spLocks noGrp="1"/>
          </p:cNvSpPr>
          <p:nvPr>
            <p:ph type="title"/>
          </p:nvPr>
        </p:nvSpPr>
        <p:spPr/>
        <p:txBody>
          <a:bodyPr>
            <a:normAutofit fontScale="90000"/>
          </a:bodyPr>
          <a:lstStyle/>
          <a:p>
            <a:r>
              <a:rPr lang="en-GB">
                <a:solidFill>
                  <a:srgbClr val="2F528F"/>
                </a:solidFill>
                <a:latin typeface="Calibri" panose="020F0502020204030204" pitchFamily="34" charset="0"/>
              </a:rPr>
              <a:t>Gap Analysis – 06/07</a:t>
            </a:r>
          </a:p>
        </p:txBody>
      </p:sp>
      <p:sp>
        <p:nvSpPr>
          <p:cNvPr id="2" name="Footer Placeholder 1">
            <a:extLst>
              <a:ext uri="{FF2B5EF4-FFF2-40B4-BE49-F238E27FC236}">
                <a16:creationId xmlns:a16="http://schemas.microsoft.com/office/drawing/2014/main" id="{2E343EFA-9BEF-4B16-A475-BD2824717520}"/>
              </a:ext>
            </a:extLst>
          </p:cNvPr>
          <p:cNvSpPr>
            <a:spLocks noGrp="1"/>
          </p:cNvSpPr>
          <p:nvPr>
            <p:ph type="ftr" sz="quarter" idx="10"/>
          </p:nvPr>
        </p:nvSpPr>
        <p:spPr/>
        <p:txBody>
          <a:bodyPr/>
          <a:lstStyle/>
          <a:p>
            <a:r>
              <a:rPr lang="en-GB"/>
              <a:t>9/33</a:t>
            </a:r>
          </a:p>
        </p:txBody>
      </p:sp>
      <p:sp>
        <p:nvSpPr>
          <p:cNvPr id="4" name="Ref">
            <a:extLst>
              <a:ext uri="{FF2B5EF4-FFF2-40B4-BE49-F238E27FC236}">
                <a16:creationId xmlns:a16="http://schemas.microsoft.com/office/drawing/2014/main" id="{0171FFD5-4BB4-439F-AD2B-147941501663}"/>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56 : §6.3.2</a:t>
            </a:r>
          </a:p>
        </p:txBody>
      </p:sp>
      <p:sp>
        <p:nvSpPr>
          <p:cNvPr id="6" name="TextBox 5">
            <a:extLst>
              <a:ext uri="{FF2B5EF4-FFF2-40B4-BE49-F238E27FC236}">
                <a16:creationId xmlns:a16="http://schemas.microsoft.com/office/drawing/2014/main" id="{D96D95AA-5CED-4851-A96D-308E3EF065B8}"/>
              </a:ext>
            </a:extLst>
          </p:cNvPr>
          <p:cNvSpPr txBox="1"/>
          <p:nvPr/>
        </p:nvSpPr>
        <p:spPr>
          <a:xfrm>
            <a:off x="111095" y="672367"/>
            <a:ext cx="8218643" cy="3023905"/>
          </a:xfrm>
          <a:prstGeom prst="rect">
            <a:avLst/>
          </a:prstGeom>
          <a:noFill/>
        </p:spPr>
        <p:txBody>
          <a:bodyPr wrap="square">
            <a:spAutoFit/>
          </a:bodyPr>
          <a:lstStyle/>
          <a:p>
            <a:r>
              <a:rPr lang="en-GB" sz="1500" b="1" dirty="0">
                <a:solidFill>
                  <a:srgbClr val="2F528F"/>
                </a:solidFill>
              </a:rPr>
              <a:t>Develop Target, Baseline, and Gap enough for purpose </a:t>
            </a:r>
          </a:p>
          <a:p>
            <a:pPr marL="214313" indent="-214313">
              <a:buFont typeface="Courier New" panose="02070309020205020404" pitchFamily="49" charset="0"/>
              <a:buChar char="o"/>
            </a:pPr>
            <a:endParaRPr lang="en-GB" sz="1350" b="1" dirty="0">
              <a:solidFill>
                <a:srgbClr val="2F528F"/>
              </a:solidFill>
            </a:endParaRPr>
          </a:p>
          <a:p>
            <a:pPr marL="273050" indent="-214313">
              <a:buFont typeface="Courier New" panose="02070309020205020404" pitchFamily="49" charset="0"/>
              <a:buChar char="o"/>
            </a:pPr>
            <a:r>
              <a:rPr lang="en-GB" sz="1350" dirty="0">
                <a:solidFill>
                  <a:srgbClr val="2F528F"/>
                </a:solidFill>
              </a:rPr>
              <a:t>The only reason to describe the baseline is to develop gaps.</a:t>
            </a:r>
          </a:p>
          <a:p>
            <a:pPr marL="273050" indent="-214313">
              <a:buFont typeface="Courier New" panose="02070309020205020404" pitchFamily="49" charset="0"/>
              <a:buChar char="o"/>
            </a:pPr>
            <a:endParaRPr lang="en-GB" sz="1350" dirty="0">
              <a:solidFill>
                <a:srgbClr val="2F528F"/>
              </a:solidFill>
            </a:endParaRPr>
          </a:p>
          <a:p>
            <a:pPr marL="273050" indent="-214313">
              <a:buFont typeface="Courier New" panose="02070309020205020404" pitchFamily="49" charset="0"/>
              <a:buChar char="o"/>
            </a:pPr>
            <a:r>
              <a:rPr lang="en-GB" sz="1350" dirty="0">
                <a:solidFill>
                  <a:srgbClr val="2F528F"/>
                </a:solidFill>
              </a:rPr>
              <a:t>If stakeholders or SMEs dispute the current state, especially its fitness to objective, then describing current state to get an alignment is useful.</a:t>
            </a:r>
          </a:p>
          <a:p>
            <a:pPr marL="273050" indent="-214313">
              <a:buFont typeface="Courier New" panose="02070309020205020404" pitchFamily="49" charset="0"/>
              <a:buChar char="o"/>
            </a:pPr>
            <a:endParaRPr lang="en-GB" sz="1350" dirty="0">
              <a:solidFill>
                <a:srgbClr val="2F528F"/>
              </a:solidFill>
            </a:endParaRPr>
          </a:p>
          <a:p>
            <a:pPr marL="273050" indent="-214313">
              <a:buFont typeface="Courier New" panose="02070309020205020404" pitchFamily="49" charset="0"/>
              <a:buChar char="o"/>
            </a:pPr>
            <a:r>
              <a:rPr lang="en-GB" sz="1350" dirty="0">
                <a:solidFill>
                  <a:srgbClr val="2F528F"/>
                </a:solidFill>
              </a:rPr>
              <a:t>Limit description to where there is a gap. </a:t>
            </a:r>
          </a:p>
          <a:p>
            <a:pPr marL="273050" indent="-214313">
              <a:buFont typeface="Courier New" panose="02070309020205020404" pitchFamily="49" charset="0"/>
              <a:buChar char="o"/>
            </a:pPr>
            <a:r>
              <a:rPr lang="en-GB" sz="1350" dirty="0">
                <a:solidFill>
                  <a:srgbClr val="2F528F"/>
                </a:solidFill>
              </a:rPr>
              <a:t>If no change and/or it is not needed for traceability, why spend time describing it?</a:t>
            </a:r>
          </a:p>
          <a:p>
            <a:pPr marL="273050" indent="-214313"/>
            <a:endParaRPr lang="en-GB" sz="1350" dirty="0">
              <a:solidFill>
                <a:srgbClr val="2F528F"/>
              </a:solidFill>
            </a:endParaRPr>
          </a:p>
          <a:p>
            <a:pPr marL="273050" indent="-214313">
              <a:buFont typeface="Courier New" panose="02070309020205020404" pitchFamily="49" charset="0"/>
              <a:buChar char="o"/>
            </a:pPr>
            <a:r>
              <a:rPr lang="en-GB" sz="1350" dirty="0">
                <a:solidFill>
                  <a:srgbClr val="2F528F"/>
                </a:solidFill>
              </a:rPr>
              <a:t>How to describe the current state?</a:t>
            </a:r>
          </a:p>
          <a:p>
            <a:pPr marL="273050" indent="-214313">
              <a:buFont typeface="Courier New" panose="02070309020205020404" pitchFamily="49" charset="0"/>
              <a:buChar char="o"/>
            </a:pPr>
            <a:r>
              <a:rPr lang="en-GB" sz="1350" dirty="0">
                <a:solidFill>
                  <a:srgbClr val="2F528F"/>
                </a:solidFill>
              </a:rPr>
              <a:t>Use the exact same techniques as the candidate - at the same level of detail to  enable identification of gaps. </a:t>
            </a:r>
          </a:p>
          <a:p>
            <a:pPr marL="273050" indent="-214313"/>
            <a:endParaRPr lang="en-GB" sz="1350" dirty="0">
              <a:solidFill>
                <a:srgbClr val="2F528F"/>
              </a:solidFill>
            </a:endParaRPr>
          </a:p>
          <a:p>
            <a:pPr marL="273050" indent="-214313">
              <a:buFont typeface="Courier New" panose="02070309020205020404" pitchFamily="49" charset="0"/>
              <a:buChar char="o"/>
            </a:pPr>
            <a:r>
              <a:rPr lang="en-GB" sz="1350" dirty="0">
                <a:solidFill>
                  <a:srgbClr val="2F528F"/>
                </a:solidFill>
              </a:rPr>
              <a:t>Gaps are simply  ‘</a:t>
            </a:r>
            <a:r>
              <a:rPr lang="en-GB" sz="1350" i="1" dirty="0">
                <a:solidFill>
                  <a:srgbClr val="2F528F"/>
                </a:solidFill>
              </a:rPr>
              <a:t>everything that changes</a:t>
            </a:r>
            <a:r>
              <a:rPr lang="en-GB" sz="1350" dirty="0">
                <a:solidFill>
                  <a:srgbClr val="2F528F"/>
                </a:solidFill>
              </a:rPr>
              <a:t>’.</a:t>
            </a:r>
          </a:p>
        </p:txBody>
      </p:sp>
      <p:sp>
        <p:nvSpPr>
          <p:cNvPr id="3" name="TextBox 2">
            <a:extLst>
              <a:ext uri="{FF2B5EF4-FFF2-40B4-BE49-F238E27FC236}">
                <a16:creationId xmlns:a16="http://schemas.microsoft.com/office/drawing/2014/main" id="{5CCA30FA-2383-BA9E-7908-EAEFD22B6B1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16</a:t>
            </a:r>
          </a:p>
        </p:txBody>
      </p:sp>
      <p:sp>
        <p:nvSpPr>
          <p:cNvPr id="8" name="TextBox 7">
            <a:extLst>
              <a:ext uri="{FF2B5EF4-FFF2-40B4-BE49-F238E27FC236}">
                <a16:creationId xmlns:a16="http://schemas.microsoft.com/office/drawing/2014/main" id="{3CD3558D-3515-99E8-15D6-978BFBA35435}"/>
              </a:ext>
            </a:extLst>
          </p:cNvPr>
          <p:cNvSpPr txBox="1"/>
          <p:nvPr/>
        </p:nvSpPr>
        <p:spPr>
          <a:xfrm>
            <a:off x="1460500" y="5416550"/>
            <a:ext cx="2759089" cy="261610"/>
          </a:xfrm>
          <a:prstGeom prst="rect">
            <a:avLst/>
          </a:prstGeom>
          <a:noFill/>
        </p:spPr>
        <p:txBody>
          <a:bodyPr wrap="none" rtlCol="0">
            <a:spAutoFit/>
          </a:bodyPr>
          <a:lstStyle/>
          <a:p>
            <a:pPr algn="l"/>
            <a:r>
              <a:rPr lang="en-GB" sz="1100" i="1">
                <a:solidFill>
                  <a:srgbClr val="FF0000"/>
                </a:solidFill>
              </a:rPr>
              <a:t>Moved to Context section where it should be</a:t>
            </a:r>
          </a:p>
        </p:txBody>
      </p:sp>
    </p:spTree>
    <p:extLst>
      <p:ext uri="{BB962C8B-B14F-4D97-AF65-F5344CB8AC3E}">
        <p14:creationId xmlns:p14="http://schemas.microsoft.com/office/powerpoint/2010/main" val="472254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485B-44CB-4E6B-9F82-B4ECC99ECB8C}"/>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Gap Analysis – 07/07</a:t>
            </a:r>
          </a:p>
        </p:txBody>
      </p:sp>
      <p:sp>
        <p:nvSpPr>
          <p:cNvPr id="4" name="Footer Placeholder 3">
            <a:extLst>
              <a:ext uri="{FF2B5EF4-FFF2-40B4-BE49-F238E27FC236}">
                <a16:creationId xmlns:a16="http://schemas.microsoft.com/office/drawing/2014/main" id="{2B73DCE0-500F-4796-9501-B0BFE90BC0F3}"/>
              </a:ext>
            </a:extLst>
          </p:cNvPr>
          <p:cNvSpPr>
            <a:spLocks noGrp="1"/>
          </p:cNvSpPr>
          <p:nvPr>
            <p:ph type="ftr" sz="quarter" idx="10"/>
          </p:nvPr>
        </p:nvSpPr>
        <p:spPr>
          <a:xfrm>
            <a:off x="6993807" y="4855409"/>
            <a:ext cx="688471" cy="273844"/>
          </a:xfrm>
        </p:spPr>
        <p:txBody>
          <a:bodyPr/>
          <a:lstStyle/>
          <a:p>
            <a:pPr defTabSz="342900">
              <a:defRPr/>
            </a:pPr>
            <a:r>
              <a:rPr lang="en-GB"/>
              <a:t>27/43</a:t>
            </a:r>
          </a:p>
        </p:txBody>
      </p:sp>
      <p:sp>
        <p:nvSpPr>
          <p:cNvPr id="3" name="Ref">
            <a:extLst>
              <a:ext uri="{FF2B5EF4-FFF2-40B4-BE49-F238E27FC236}">
                <a16:creationId xmlns:a16="http://schemas.microsoft.com/office/drawing/2014/main" id="{B5ACCBFA-49A1-4FB4-A577-0822B0CAAA92}"/>
              </a:ext>
            </a:extLst>
          </p:cNvPr>
          <p:cNvSpPr/>
          <p:nvPr/>
        </p:nvSpPr>
        <p:spPr>
          <a:xfrm>
            <a:off x="1524000" y="4819650"/>
            <a:ext cx="6096000" cy="1905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25">
                <a:solidFill>
                  <a:schemeClr val="bg1"/>
                </a:solidFill>
                <a:latin typeface="Calibri" panose="020F0502020204030204" pitchFamily="34" charset="0"/>
              </a:rPr>
              <a:t>  ADM Techniques : Page 49 : §6</a:t>
            </a:r>
          </a:p>
        </p:txBody>
      </p:sp>
      <p:sp>
        <p:nvSpPr>
          <p:cNvPr id="5" name="TextBox 4">
            <a:extLst>
              <a:ext uri="{FF2B5EF4-FFF2-40B4-BE49-F238E27FC236}">
                <a16:creationId xmlns:a16="http://schemas.microsoft.com/office/drawing/2014/main" id="{A11D0D7E-1101-4B34-93E9-32B8616E7FFA}"/>
              </a:ext>
            </a:extLst>
          </p:cNvPr>
          <p:cNvSpPr txBox="1"/>
          <p:nvPr/>
        </p:nvSpPr>
        <p:spPr>
          <a:xfrm>
            <a:off x="235650" y="912333"/>
            <a:ext cx="6758157" cy="2031325"/>
          </a:xfrm>
          <a:prstGeom prst="rect">
            <a:avLst/>
          </a:prstGeom>
          <a:noFill/>
        </p:spPr>
        <p:txBody>
          <a:bodyPr wrap="square">
            <a:spAutoFit/>
          </a:bodyPr>
          <a:lstStyle/>
          <a:p>
            <a:r>
              <a:rPr lang="en-GB" sz="1350">
                <a:solidFill>
                  <a:srgbClr val="2F528F"/>
                </a:solidFill>
                <a:latin typeface="Calibri" panose="020F0502020204030204" pitchFamily="34" charset="0"/>
              </a:rPr>
              <a:t>The process of Gap Analysis results in a formal statement of the difference between: </a:t>
            </a:r>
          </a:p>
          <a:p>
            <a:pPr marL="600075" lvl="1" indent="-257175">
              <a:buFont typeface="Arial" panose="020B0604020202020204" pitchFamily="34" charset="0"/>
              <a:buChar char="•"/>
            </a:pPr>
            <a:r>
              <a:rPr lang="en-GB" sz="1350">
                <a:solidFill>
                  <a:srgbClr val="2F528F"/>
                </a:solidFill>
                <a:latin typeface="Calibri" panose="020F0502020204030204" pitchFamily="34" charset="0"/>
              </a:rPr>
              <a:t>Baseline (current state) </a:t>
            </a:r>
          </a:p>
          <a:p>
            <a:pPr marL="600075" lvl="1" indent="-257175">
              <a:buFont typeface="Arial" panose="020B0604020202020204" pitchFamily="34" charset="0"/>
              <a:buChar char="•"/>
            </a:pPr>
            <a:r>
              <a:rPr lang="en-GB" sz="1350">
                <a:solidFill>
                  <a:srgbClr val="2F528F"/>
                </a:solidFill>
                <a:latin typeface="Calibri" panose="020F0502020204030204" pitchFamily="34" charset="0"/>
              </a:rPr>
              <a:t>Target (future state)</a:t>
            </a:r>
          </a:p>
          <a:p>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Potential sources of Gaps include, for example: </a:t>
            </a:r>
          </a:p>
          <a:p>
            <a:pPr marL="600075" lvl="1" indent="-257175">
              <a:buFont typeface="Arial" panose="020B0604020202020204" pitchFamily="34" charset="0"/>
              <a:buChar char="•"/>
            </a:pPr>
            <a:r>
              <a:rPr lang="en-GB" sz="1350">
                <a:solidFill>
                  <a:srgbClr val="2F528F"/>
                </a:solidFill>
                <a:latin typeface="Calibri" panose="020F0502020204030204" pitchFamily="34" charset="0"/>
              </a:rPr>
              <a:t>Business domain gaps</a:t>
            </a:r>
          </a:p>
          <a:p>
            <a:pPr marL="600075" lvl="1" indent="-257175">
              <a:buFont typeface="Arial" panose="020B0604020202020204" pitchFamily="34" charset="0"/>
              <a:buChar char="•"/>
            </a:pPr>
            <a:r>
              <a:rPr lang="en-GB" sz="1350">
                <a:solidFill>
                  <a:srgbClr val="2F528F"/>
                </a:solidFill>
                <a:latin typeface="Calibri" panose="020F0502020204030204" pitchFamily="34" charset="0"/>
              </a:rPr>
              <a:t>Data domain gaps</a:t>
            </a:r>
          </a:p>
          <a:p>
            <a:pPr marL="600075" lvl="1" indent="-257175">
              <a:buFont typeface="Arial" panose="020B0604020202020204" pitchFamily="34" charset="0"/>
              <a:buChar char="•"/>
            </a:pPr>
            <a:r>
              <a:rPr lang="en-GB" sz="1350">
                <a:solidFill>
                  <a:srgbClr val="2F528F"/>
                </a:solidFill>
                <a:latin typeface="Calibri" panose="020F0502020204030204" pitchFamily="34" charset="0"/>
              </a:rPr>
              <a:t>Technologies - eliminated, or created</a:t>
            </a:r>
          </a:p>
          <a:p>
            <a:endParaRPr lang="en-GB">
              <a:solidFill>
                <a:srgbClr val="2F528F"/>
              </a:solidFill>
              <a:latin typeface="Calibri" panose="020F0502020204030204" pitchFamily="34" charset="0"/>
            </a:endParaRPr>
          </a:p>
        </p:txBody>
      </p:sp>
      <p:sp>
        <p:nvSpPr>
          <p:cNvPr id="6" name="TextBox 5">
            <a:extLst>
              <a:ext uri="{FF2B5EF4-FFF2-40B4-BE49-F238E27FC236}">
                <a16:creationId xmlns:a16="http://schemas.microsoft.com/office/drawing/2014/main" id="{5F72C665-14F6-2379-7C2D-2A168D09FE9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Tree>
    <p:extLst>
      <p:ext uri="{BB962C8B-B14F-4D97-AF65-F5344CB8AC3E}">
        <p14:creationId xmlns:p14="http://schemas.microsoft.com/office/powerpoint/2010/main" val="3841271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E9F38-8BE1-414B-ACC2-9A6C3A8D9704}"/>
              </a:ext>
            </a:extLst>
          </p:cNvPr>
          <p:cNvSpPr>
            <a:spLocks noGrp="1"/>
          </p:cNvSpPr>
          <p:nvPr>
            <p:ph type="title"/>
          </p:nvPr>
        </p:nvSpPr>
        <p:spPr>
          <a:xfrm>
            <a:off x="111095" y="102393"/>
            <a:ext cx="7623880" cy="306668"/>
          </a:xfrm>
        </p:spPr>
        <p:txBody>
          <a:bodyPr>
            <a:normAutofit fontScale="90000"/>
          </a:bodyPr>
          <a:lstStyle/>
          <a:p>
            <a:r>
              <a:rPr lang="en-GB" b="1">
                <a:solidFill>
                  <a:srgbClr val="2F528F"/>
                </a:solidFill>
              </a:rPr>
              <a:t>Summary of Module 08</a:t>
            </a:r>
          </a:p>
        </p:txBody>
      </p:sp>
      <p:sp>
        <p:nvSpPr>
          <p:cNvPr id="3" name="Footer Placeholder 2">
            <a:extLst>
              <a:ext uri="{FF2B5EF4-FFF2-40B4-BE49-F238E27FC236}">
                <a16:creationId xmlns:a16="http://schemas.microsoft.com/office/drawing/2014/main" id="{5E0C1ED0-7F6E-497E-AD00-A815020BA5E6}"/>
              </a:ext>
            </a:extLst>
          </p:cNvPr>
          <p:cNvSpPr>
            <a:spLocks noGrp="1"/>
          </p:cNvSpPr>
          <p:nvPr>
            <p:ph type="ftr" sz="quarter" idx="10"/>
          </p:nvPr>
        </p:nvSpPr>
        <p:spPr>
          <a:xfrm>
            <a:off x="6993807" y="4855409"/>
            <a:ext cx="688471" cy="273844"/>
          </a:xfrm>
        </p:spPr>
        <p:txBody>
          <a:bodyPr/>
          <a:lstStyle/>
          <a:p>
            <a:pPr defTabSz="342900">
              <a:defRPr/>
            </a:pPr>
            <a:r>
              <a:rPr lang="en-GB">
                <a:cs typeface="Arial"/>
              </a:rPr>
              <a:t>23/24</a:t>
            </a:r>
          </a:p>
        </p:txBody>
      </p:sp>
      <p:grpSp>
        <p:nvGrpSpPr>
          <p:cNvPr id="4" name="Group 3">
            <a:extLst>
              <a:ext uri="{FF2B5EF4-FFF2-40B4-BE49-F238E27FC236}">
                <a16:creationId xmlns:a16="http://schemas.microsoft.com/office/drawing/2014/main" id="{A939956B-CBCC-76FF-1B39-0DCB2335A048}"/>
              </a:ext>
            </a:extLst>
          </p:cNvPr>
          <p:cNvGrpSpPr/>
          <p:nvPr/>
        </p:nvGrpSpPr>
        <p:grpSpPr>
          <a:xfrm>
            <a:off x="1361700" y="1152900"/>
            <a:ext cx="6426000" cy="2008800"/>
            <a:chOff x="291600" y="1537200"/>
            <a:chExt cx="8568000" cy="2678400"/>
          </a:xfrm>
        </p:grpSpPr>
        <p:sp>
          <p:nvSpPr>
            <p:cNvPr id="6" name="Rectangle 5">
              <a:extLst>
                <a:ext uri="{FF2B5EF4-FFF2-40B4-BE49-F238E27FC236}">
                  <a16:creationId xmlns:a16="http://schemas.microsoft.com/office/drawing/2014/main" id="{12BF500D-7C1C-6203-DC74-3ACC52ECB9B6}"/>
                </a:ext>
              </a:extLst>
            </p:cNvPr>
            <p:cNvSpPr/>
            <p:nvPr/>
          </p:nvSpPr>
          <p:spPr>
            <a:xfrm>
              <a:off x="291600" y="1537200"/>
              <a:ext cx="2743200" cy="1256400"/>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699" tIns="71699" rIns="71699" bIns="71699" numCol="1" spcCol="1270" anchor="ctr" anchorCtr="0">
              <a:noAutofit/>
            </a:bodyPr>
            <a:lstStyle/>
            <a:p>
              <a:pPr algn="ctr" defTabSz="500063">
                <a:lnSpc>
                  <a:spcPct val="90000"/>
                </a:lnSpc>
                <a:spcBef>
                  <a:spcPct val="0"/>
                </a:spcBef>
                <a:spcAft>
                  <a:spcPct val="35000"/>
                </a:spcAft>
              </a:pPr>
              <a:r>
                <a:rPr lang="en-GB" sz="1100"/>
                <a:t>1.2a/b : Explain what an Enterprise Architecture looks like.</a:t>
              </a:r>
              <a:endParaRPr lang="en-US" sz="1100"/>
            </a:p>
          </p:txBody>
        </p:sp>
        <p:sp>
          <p:nvSpPr>
            <p:cNvPr id="8" name="Rectangle 7">
              <a:extLst>
                <a:ext uri="{FF2B5EF4-FFF2-40B4-BE49-F238E27FC236}">
                  <a16:creationId xmlns:a16="http://schemas.microsoft.com/office/drawing/2014/main" id="{ED8BF82B-2357-3E15-FFED-6ED43EA7A740}"/>
                </a:ext>
              </a:extLst>
            </p:cNvPr>
            <p:cNvSpPr/>
            <p:nvPr/>
          </p:nvSpPr>
          <p:spPr>
            <a:xfrm>
              <a:off x="3204000" y="1537200"/>
              <a:ext cx="2743200" cy="1256400"/>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699" tIns="71699" rIns="71699" bIns="71699" numCol="1" spcCol="1270" anchor="ctr" anchorCtr="0">
              <a:noAutofit/>
            </a:bodyPr>
            <a:lstStyle/>
            <a:p>
              <a:pPr algn="ctr" defTabSz="500063">
                <a:lnSpc>
                  <a:spcPct val="90000"/>
                </a:lnSpc>
                <a:spcBef>
                  <a:spcPct val="0"/>
                </a:spcBef>
                <a:spcAft>
                  <a:spcPct val="35000"/>
                </a:spcAft>
              </a:pPr>
              <a:r>
                <a:rPr lang="en-GB" sz="1100"/>
                <a:t>1.3a/b : Explain what an Architecture Capability is.</a:t>
              </a:r>
              <a:endParaRPr lang="en-US" sz="1100"/>
            </a:p>
          </p:txBody>
        </p:sp>
        <p:sp>
          <p:nvSpPr>
            <p:cNvPr id="11" name="Rectangle 10">
              <a:extLst>
                <a:ext uri="{FF2B5EF4-FFF2-40B4-BE49-F238E27FC236}">
                  <a16:creationId xmlns:a16="http://schemas.microsoft.com/office/drawing/2014/main" id="{3B0C007B-56B5-D626-EF5D-D839DFAC0450}"/>
                </a:ext>
              </a:extLst>
            </p:cNvPr>
            <p:cNvSpPr/>
            <p:nvPr/>
          </p:nvSpPr>
          <p:spPr>
            <a:xfrm>
              <a:off x="6116400" y="1537200"/>
              <a:ext cx="2743200" cy="1256400"/>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699" tIns="71699" rIns="71699" bIns="71699" numCol="1" spcCol="1270" anchor="ctr" anchorCtr="0">
              <a:noAutofit/>
            </a:bodyPr>
            <a:lstStyle/>
            <a:p>
              <a:pPr algn="ctr" defTabSz="500063">
                <a:lnSpc>
                  <a:spcPct val="90000"/>
                </a:lnSpc>
                <a:spcBef>
                  <a:spcPct val="0"/>
                </a:spcBef>
                <a:spcAft>
                  <a:spcPct val="35000"/>
                </a:spcAft>
              </a:pPr>
              <a:r>
                <a:rPr lang="en-GB" sz="1100"/>
                <a:t>1.4a/b : Explain the role of Architecture Governance and the role of an Enterprise Architect.</a:t>
              </a:r>
              <a:endParaRPr lang="en-US" sz="1100"/>
            </a:p>
          </p:txBody>
        </p:sp>
        <p:sp>
          <p:nvSpPr>
            <p:cNvPr id="14" name="Rectangle 13">
              <a:extLst>
                <a:ext uri="{FF2B5EF4-FFF2-40B4-BE49-F238E27FC236}">
                  <a16:creationId xmlns:a16="http://schemas.microsoft.com/office/drawing/2014/main" id="{6E990D0A-17A3-EE38-62B8-3D1B5364D35E}"/>
                </a:ext>
              </a:extLst>
            </p:cNvPr>
            <p:cNvSpPr/>
            <p:nvPr/>
          </p:nvSpPr>
          <p:spPr>
            <a:xfrm>
              <a:off x="306000" y="2959200"/>
              <a:ext cx="2743200" cy="1256400"/>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699" tIns="71699" rIns="71699" bIns="71699" numCol="1" spcCol="1270" anchor="ctr" anchorCtr="0">
              <a:noAutofit/>
            </a:bodyPr>
            <a:lstStyle/>
            <a:p>
              <a:pPr algn="ctr" defTabSz="500063">
                <a:lnSpc>
                  <a:spcPct val="90000"/>
                </a:lnSpc>
                <a:spcBef>
                  <a:spcPct val="0"/>
                </a:spcBef>
                <a:spcAft>
                  <a:spcPct val="35000"/>
                </a:spcAft>
              </a:pPr>
              <a:r>
                <a:rPr lang="en-GB" sz="1100"/>
                <a:t>1.5a/c : Explain Architecture Compliance levels of conformance reviews and what the roles of the architect building blocks are and their use in the ADM.</a:t>
              </a:r>
              <a:endParaRPr lang="en-US" sz="1100"/>
            </a:p>
          </p:txBody>
        </p:sp>
        <p:sp>
          <p:nvSpPr>
            <p:cNvPr id="15" name="Rectangle 14">
              <a:extLst>
                <a:ext uri="{FF2B5EF4-FFF2-40B4-BE49-F238E27FC236}">
                  <a16:creationId xmlns:a16="http://schemas.microsoft.com/office/drawing/2014/main" id="{C8F69701-AC46-55AA-73B9-3D3383F3AA01}"/>
                </a:ext>
              </a:extLst>
            </p:cNvPr>
            <p:cNvSpPr/>
            <p:nvPr/>
          </p:nvSpPr>
          <p:spPr>
            <a:xfrm>
              <a:off x="3204000" y="2959200"/>
              <a:ext cx="2743200" cy="1256400"/>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699" tIns="71699" rIns="71699" bIns="71699" numCol="1" spcCol="1270" anchor="ctr" anchorCtr="0">
              <a:noAutofit/>
            </a:bodyPr>
            <a:lstStyle/>
            <a:p>
              <a:pPr algn="ctr" defTabSz="500063">
                <a:lnSpc>
                  <a:spcPct val="90000"/>
                </a:lnSpc>
                <a:spcBef>
                  <a:spcPct val="0"/>
                </a:spcBef>
                <a:spcAft>
                  <a:spcPct val="35000"/>
                </a:spcAft>
              </a:pPr>
              <a:r>
                <a:rPr lang="en-GB" sz="1100"/>
                <a:t>1.6a/c : Explain how an architecture enables alignment to organizational objectives using Agile development as an example.</a:t>
              </a:r>
              <a:endParaRPr lang="en-US" sz="1100"/>
            </a:p>
          </p:txBody>
        </p:sp>
        <p:sp>
          <p:nvSpPr>
            <p:cNvPr id="16" name="Rectangle 15">
              <a:extLst>
                <a:ext uri="{FF2B5EF4-FFF2-40B4-BE49-F238E27FC236}">
                  <a16:creationId xmlns:a16="http://schemas.microsoft.com/office/drawing/2014/main" id="{4F05C365-B36E-4643-0541-D6F24DAE3A29}"/>
                </a:ext>
              </a:extLst>
            </p:cNvPr>
            <p:cNvSpPr/>
            <p:nvPr/>
          </p:nvSpPr>
          <p:spPr>
            <a:xfrm>
              <a:off x="6116400" y="2959200"/>
              <a:ext cx="2743200" cy="1256400"/>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699" tIns="71699" rIns="71699" bIns="71699" numCol="1" spcCol="1270" anchor="ctr" anchorCtr="0">
              <a:noAutofit/>
            </a:bodyPr>
            <a:lstStyle/>
            <a:p>
              <a:pPr algn="ctr" defTabSz="500063">
                <a:lnSpc>
                  <a:spcPct val="90000"/>
                </a:lnSpc>
                <a:spcBef>
                  <a:spcPct val="0"/>
                </a:spcBef>
                <a:spcAft>
                  <a:spcPct val="35000"/>
                </a:spcAft>
              </a:pPr>
              <a:r>
                <a:rPr lang="en-GB" sz="1100"/>
                <a:t>1.7a/b : Explain the need to manage multiple architecture states (e.g. candidate current transition target).</a:t>
              </a:r>
              <a:endParaRPr lang="en-US" sz="1100"/>
            </a:p>
          </p:txBody>
        </p:sp>
      </p:grpSp>
      <p:sp>
        <p:nvSpPr>
          <p:cNvPr id="13" name="TextBox 12">
            <a:extLst>
              <a:ext uri="{FF2B5EF4-FFF2-40B4-BE49-F238E27FC236}">
                <a16:creationId xmlns:a16="http://schemas.microsoft.com/office/drawing/2014/main" id="{BCD5DDFD-EEB5-42F5-8598-DC240340467F}"/>
              </a:ext>
            </a:extLst>
          </p:cNvPr>
          <p:cNvSpPr txBox="1"/>
          <p:nvPr/>
        </p:nvSpPr>
        <p:spPr>
          <a:xfrm>
            <a:off x="2296379" y="757654"/>
            <a:ext cx="4199082" cy="553998"/>
          </a:xfrm>
          <a:prstGeom prst="rect">
            <a:avLst/>
          </a:prstGeom>
          <a:noFill/>
        </p:spPr>
        <p:txBody>
          <a:bodyPr wrap="square">
            <a:spAutoFit/>
          </a:bodyPr>
          <a:lstStyle/>
          <a:p>
            <a:r>
              <a:rPr lang="en-US" sz="1500">
                <a:solidFill>
                  <a:srgbClr val="2F528F"/>
                </a:solidFill>
                <a:latin typeface="Calibri" panose="020F0502020204030204" pitchFamily="34" charset="0"/>
              </a:rPr>
              <a:t>The 16 Learning Points covered in Module 08 are:</a:t>
            </a:r>
          </a:p>
          <a:p>
            <a:r>
              <a:rPr lang="en-US" sz="1500">
                <a:solidFill>
                  <a:srgbClr val="2F528F"/>
                </a:solidFill>
                <a:latin typeface="Calibri" panose="020F0502020204030204" pitchFamily="34" charset="0"/>
              </a:rPr>
              <a:t>​</a:t>
            </a:r>
            <a:endParaRPr lang="en-NL" sz="1500">
              <a:solidFill>
                <a:srgbClr val="2F528F"/>
              </a:solidFill>
            </a:endParaRPr>
          </a:p>
        </p:txBody>
      </p:sp>
      <p:graphicFrame>
        <p:nvGraphicFramePr>
          <p:cNvPr id="17" name="Table 5">
            <a:extLst>
              <a:ext uri="{FF2B5EF4-FFF2-40B4-BE49-F238E27FC236}">
                <a16:creationId xmlns:a16="http://schemas.microsoft.com/office/drawing/2014/main" id="{20DD4E08-9EFD-D978-C08E-73387C79F27F}"/>
              </a:ext>
            </a:extLst>
          </p:cNvPr>
          <p:cNvGraphicFramePr>
            <a:graphicFrameLocks noGrp="1"/>
          </p:cNvGraphicFramePr>
          <p:nvPr>
            <p:extLst>
              <p:ext uri="{D42A27DB-BD31-4B8C-83A1-F6EECF244321}">
                <p14:modId xmlns:p14="http://schemas.microsoft.com/office/powerpoint/2010/main" val="2403907320"/>
              </p:ext>
            </p:extLst>
          </p:nvPr>
        </p:nvGraphicFramePr>
        <p:xfrm>
          <a:off x="1361104" y="820044"/>
          <a:ext cx="6425500" cy="263787"/>
        </p:xfrm>
        <a:graphic>
          <a:graphicData uri="http://schemas.openxmlformats.org/drawingml/2006/table">
            <a:tbl>
              <a:tblPr firstRow="1" bandRow="1">
                <a:tableStyleId>{5C22544A-7EE6-4342-B048-85BDC9FD1C3A}</a:tableStyleId>
              </a:tblPr>
              <a:tblGrid>
                <a:gridCol w="6425500">
                  <a:extLst>
                    <a:ext uri="{9D8B030D-6E8A-4147-A177-3AD203B41FA5}">
                      <a16:colId xmlns:a16="http://schemas.microsoft.com/office/drawing/2014/main" val="765003737"/>
                    </a:ext>
                  </a:extLst>
                </a:gridCol>
              </a:tblGrid>
              <a:tr h="263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Calibri" panose="020F0502020204030204" pitchFamily="34" charset="0"/>
                        </a:rPr>
                        <a:t>The 17 Learning points covered in Module 08 are:</a:t>
                      </a:r>
                    </a:p>
                  </a:txBody>
                  <a:tcPr marL="68580" marR="68580" marT="34290" marB="34290"/>
                </a:tc>
                <a:extLst>
                  <a:ext uri="{0D108BD9-81ED-4DB2-BD59-A6C34878D82A}">
                    <a16:rowId xmlns:a16="http://schemas.microsoft.com/office/drawing/2014/main" val="1719854662"/>
                  </a:ext>
                </a:extLst>
              </a:tr>
            </a:tbl>
          </a:graphicData>
        </a:graphic>
      </p:graphicFrame>
      <p:sp>
        <p:nvSpPr>
          <p:cNvPr id="9" name="TextBox 8">
            <a:extLst>
              <a:ext uri="{FF2B5EF4-FFF2-40B4-BE49-F238E27FC236}">
                <a16:creationId xmlns:a16="http://schemas.microsoft.com/office/drawing/2014/main" id="{DF24D938-13C7-A49C-69A4-D13032D5AED4}"/>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
        <p:nvSpPr>
          <p:cNvPr id="18" name="TextBox 17">
            <a:extLst>
              <a:ext uri="{FF2B5EF4-FFF2-40B4-BE49-F238E27FC236}">
                <a16:creationId xmlns:a16="http://schemas.microsoft.com/office/drawing/2014/main" id="{8C21FAA3-5144-A915-D706-E06BA4C90C9B}"/>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“This is module 08 not fifteen so updated the first line to Module 08 and </a:t>
            </a:r>
            <a:r>
              <a:rPr lang="en-GB" sz="1100" i="1" err="1">
                <a:solidFill>
                  <a:srgbClr val="FF0000"/>
                </a:solidFill>
                <a:latin typeface="Calibri" panose="020F0502020204030204" pitchFamily="34" charset="0"/>
              </a:rPr>
              <a:t>ther</a:t>
            </a:r>
            <a:r>
              <a:rPr lang="en-GB" sz="1100" i="1">
                <a:solidFill>
                  <a:srgbClr val="FF0000"/>
                </a:solidFill>
                <a:latin typeface="Calibri" panose="020F0502020204030204" pitchFamily="34" charset="0"/>
              </a:rPr>
              <a:t> are 14 learning points not 20.</a:t>
            </a:r>
            <a:endParaRPr lang="en-GB" sz="1100" i="1">
              <a:solidFill>
                <a:srgbClr val="FF0000"/>
              </a:solidFill>
            </a:endParaRPr>
          </a:p>
        </p:txBody>
      </p:sp>
      <p:sp>
        <p:nvSpPr>
          <p:cNvPr id="5" name="Rectangle 4">
            <a:extLst>
              <a:ext uri="{FF2B5EF4-FFF2-40B4-BE49-F238E27FC236}">
                <a16:creationId xmlns:a16="http://schemas.microsoft.com/office/drawing/2014/main" id="{2DDE5A80-A608-FC67-2D41-40365BE951A1}"/>
              </a:ext>
            </a:extLst>
          </p:cNvPr>
          <p:cNvSpPr/>
          <p:nvPr/>
        </p:nvSpPr>
        <p:spPr>
          <a:xfrm>
            <a:off x="1372500" y="3304942"/>
            <a:ext cx="2057400" cy="94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a:solidFill>
                  <a:schemeClr val="bg1"/>
                </a:solidFill>
                <a:latin typeface="Calibri" panose="020F0502020204030204" pitchFamily="34" charset="0"/>
              </a:rPr>
              <a:t>8.12a/c : Explain the technique of Gap Analysis and where it can be applied.</a:t>
            </a:r>
          </a:p>
        </p:txBody>
      </p:sp>
    </p:spTree>
    <p:extLst>
      <p:ext uri="{BB962C8B-B14F-4D97-AF65-F5344CB8AC3E}">
        <p14:creationId xmlns:p14="http://schemas.microsoft.com/office/powerpoint/2010/main" val="2253995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t>24/24</a:t>
            </a:r>
          </a:p>
        </p:txBody>
      </p:sp>
      <p:sp>
        <p:nvSpPr>
          <p:cNvPr id="6" name="TextBox 5">
            <a:extLst>
              <a:ext uri="{FF2B5EF4-FFF2-40B4-BE49-F238E27FC236}">
                <a16:creationId xmlns:a16="http://schemas.microsoft.com/office/drawing/2014/main" id="{94C32073-85A5-4926-BA75-51D67EB2E332}"/>
              </a:ext>
            </a:extLst>
          </p:cNvPr>
          <p:cNvSpPr txBox="1"/>
          <p:nvPr/>
        </p:nvSpPr>
        <p:spPr>
          <a:xfrm>
            <a:off x="3803201" y="2075460"/>
            <a:ext cx="1537600" cy="1015663"/>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08</a:t>
            </a:r>
          </a:p>
        </p:txBody>
      </p:sp>
      <p:sp>
        <p:nvSpPr>
          <p:cNvPr id="7" name="TextBox 6">
            <a:extLst>
              <a:ext uri="{FF2B5EF4-FFF2-40B4-BE49-F238E27FC236}">
                <a16:creationId xmlns:a16="http://schemas.microsoft.com/office/drawing/2014/main" id="{B899D04F-8B0D-4617-AB08-7186E2D46F1C}"/>
              </a:ext>
            </a:extLst>
          </p:cNvPr>
          <p:cNvSpPr txBox="1"/>
          <p:nvPr/>
        </p:nvSpPr>
        <p:spPr>
          <a:xfrm>
            <a:off x="2332292" y="3561618"/>
            <a:ext cx="4479431" cy="415498"/>
          </a:xfrm>
          <a:prstGeom prst="rect">
            <a:avLst/>
          </a:prstGeom>
          <a:noFill/>
        </p:spPr>
        <p:txBody>
          <a:bodyPr wrap="none" rtlCol="0">
            <a:spAutoFit/>
          </a:bodyPr>
          <a:lstStyle/>
          <a:p>
            <a:pPr algn="ctr"/>
            <a:r>
              <a:rPr lang="en-US" sz="2100">
                <a:solidFill>
                  <a:srgbClr val="2F528F"/>
                </a:solidFill>
                <a:latin typeface="Calibri" panose="020F0502020204030204" pitchFamily="34" charset="0"/>
                <a:cs typeface="Calibri" panose="020F0502020204030204" pitchFamily="34" charset="0"/>
              </a:rPr>
              <a:t>The Context for Enterprise Architecture</a:t>
            </a:r>
            <a:endParaRPr lang="en-GB" sz="2100">
              <a:solidFill>
                <a:srgbClr val="2F528F"/>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DC42DE02-32D0-758F-FE77-B591F0BDCAE5}"/>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1773947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91346D-9004-FBD7-0C5C-6E3FA60656C2}"/>
              </a:ext>
            </a:extLst>
          </p:cNvPr>
          <p:cNvPicPr>
            <a:picLocks noChangeAspect="1"/>
          </p:cNvPicPr>
          <p:nvPr/>
        </p:nvPicPr>
        <p:blipFill>
          <a:blip r:embed="rId3">
            <a:extLst>
              <a:ext uri="{BEBA8EAE-BF5A-486C-A8C5-ECC9F3942E4B}">
                <a14:imgProps xmlns:a14="http://schemas.microsoft.com/office/drawing/2010/main">
                  <a14:imgLayer r:embed="rId4">
                    <a14:imgEffect>
                      <a14:artisticBlur radius="20"/>
                    </a14:imgEffect>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536413"/>
            <a:ext cx="9144000" cy="4274608"/>
          </a:xfrm>
          <a:prstGeom prst="rect">
            <a:avLst/>
          </a:prstGeom>
        </p:spPr>
      </p:pic>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a:xfrm>
            <a:off x="6993807" y="4855409"/>
            <a:ext cx="688471" cy="273844"/>
          </a:xfrm>
        </p:spPr>
        <p:txBody>
          <a:bodyPr/>
          <a:lstStyle/>
          <a:p>
            <a:r>
              <a:rPr lang="en-GB"/>
              <a:t>1/24</a:t>
            </a:r>
          </a:p>
        </p:txBody>
      </p:sp>
      <p:sp>
        <p:nvSpPr>
          <p:cNvPr id="6" name="TextBox 5">
            <a:extLst>
              <a:ext uri="{FF2B5EF4-FFF2-40B4-BE49-F238E27FC236}">
                <a16:creationId xmlns:a16="http://schemas.microsoft.com/office/drawing/2014/main" id="{5F49BDDC-C83E-4775-9B2D-B1EE9A875DDA}"/>
              </a:ext>
            </a:extLst>
          </p:cNvPr>
          <p:cNvSpPr txBox="1"/>
          <p:nvPr/>
        </p:nvSpPr>
        <p:spPr>
          <a:xfrm>
            <a:off x="6248730" y="594741"/>
            <a:ext cx="1747594" cy="415498"/>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09/16</a:t>
            </a:r>
          </a:p>
        </p:txBody>
      </p:sp>
      <p:sp>
        <p:nvSpPr>
          <p:cNvPr id="11" name="TextBox 10">
            <a:extLst>
              <a:ext uri="{FF2B5EF4-FFF2-40B4-BE49-F238E27FC236}">
                <a16:creationId xmlns:a16="http://schemas.microsoft.com/office/drawing/2014/main" id="{44E1DABB-25EF-417E-84B5-E38BFE1BDC1E}"/>
              </a:ext>
            </a:extLst>
          </p:cNvPr>
          <p:cNvSpPr txBox="1"/>
          <p:nvPr/>
        </p:nvSpPr>
        <p:spPr>
          <a:xfrm>
            <a:off x="3065344" y="3561618"/>
            <a:ext cx="3013325"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09</a:t>
            </a:r>
          </a:p>
          <a:p>
            <a:pPr algn="ctr"/>
            <a:br>
              <a:rPr lang="en-GB" sz="2100">
                <a:solidFill>
                  <a:srgbClr val="2F528F"/>
                </a:solidFill>
                <a:latin typeface="Calibri" panose="020F0502020204030204" pitchFamily="34" charset="0"/>
              </a:rPr>
            </a:br>
            <a:r>
              <a:rPr lang="en-GB" sz="2100">
                <a:solidFill>
                  <a:srgbClr val="2F528F"/>
                </a:solidFill>
                <a:latin typeface="Calibri" panose="020F0502020204030204" pitchFamily="34" charset="0"/>
                <a:cs typeface="Calibri" panose="020F0502020204030204" pitchFamily="34" charset="0"/>
              </a:rPr>
              <a:t>Stakeholder Management</a:t>
            </a:r>
          </a:p>
        </p:txBody>
      </p:sp>
      <p:sp>
        <p:nvSpPr>
          <p:cNvPr id="2" name="TextBox 1">
            <a:extLst>
              <a:ext uri="{FF2B5EF4-FFF2-40B4-BE49-F238E27FC236}">
                <a16:creationId xmlns:a16="http://schemas.microsoft.com/office/drawing/2014/main" id="{D658192D-D39B-2C00-9918-E1CCB492193C}"/>
              </a:ext>
            </a:extLst>
          </p:cNvPr>
          <p:cNvSpPr txBox="1"/>
          <p:nvPr/>
        </p:nvSpPr>
        <p:spPr>
          <a:xfrm>
            <a:off x="1910922" y="2764500"/>
            <a:ext cx="5322155" cy="415498"/>
          </a:xfrm>
          <a:prstGeom prst="rect">
            <a:avLst/>
          </a:prstGeom>
          <a:noFill/>
        </p:spPr>
        <p:txBody>
          <a:bodyPr wrap="square" rtlCol="0">
            <a:spAutoFit/>
          </a:bodyPr>
          <a:lstStyle/>
          <a:p>
            <a:pPr algn="ctr"/>
            <a:r>
              <a:rPr lang="en-GB" sz="2100">
                <a:solidFill>
                  <a:srgbClr val="2F528F"/>
                </a:solidFill>
                <a:latin typeface="Calibri" panose="020F0502020204030204" pitchFamily="34" charset="0"/>
              </a:rPr>
              <a:t>TOGAF® Standard, 10th Edition</a:t>
            </a:r>
          </a:p>
        </p:txBody>
      </p:sp>
      <p:sp>
        <p:nvSpPr>
          <p:cNvPr id="7" name="TextBox 6">
            <a:extLst>
              <a:ext uri="{FF2B5EF4-FFF2-40B4-BE49-F238E27FC236}">
                <a16:creationId xmlns:a16="http://schemas.microsoft.com/office/drawing/2014/main" id="{3C8CB56B-56B0-3C1C-B458-7F9D67E41F7F}"/>
              </a:ext>
            </a:extLst>
          </p:cNvPr>
          <p:cNvSpPr txBox="1"/>
          <p:nvPr/>
        </p:nvSpPr>
        <p:spPr>
          <a:xfrm>
            <a:off x="478148" y="2283209"/>
            <a:ext cx="8143101" cy="600164"/>
          </a:xfrm>
          <a:prstGeom prst="rect">
            <a:avLst/>
          </a:prstGeom>
          <a:noFill/>
        </p:spPr>
        <p:txBody>
          <a:bodyPr wrap="square">
            <a:spAutoFit/>
          </a:bodyPr>
          <a:lstStyle/>
          <a:p>
            <a:pPr algn="ctr"/>
            <a:r>
              <a:rPr lang="en-GB" sz="3300">
                <a:solidFill>
                  <a:srgbClr val="2F528F"/>
                </a:solidFill>
              </a:rPr>
              <a:t>TOGAF® EA Training - Practitioner </a:t>
            </a:r>
          </a:p>
        </p:txBody>
      </p:sp>
      <p:sp>
        <p:nvSpPr>
          <p:cNvPr id="4" name="TextBox 3">
            <a:extLst>
              <a:ext uri="{FF2B5EF4-FFF2-40B4-BE49-F238E27FC236}">
                <a16:creationId xmlns:a16="http://schemas.microsoft.com/office/drawing/2014/main" id="{88F02632-A05D-9703-077D-BD696C6D1056}"/>
              </a:ext>
            </a:extLst>
          </p:cNvPr>
          <p:cNvSpPr txBox="1"/>
          <p:nvPr/>
        </p:nvSpPr>
        <p:spPr>
          <a:xfrm>
            <a:off x="1469552" y="4649175"/>
            <a:ext cx="6160294" cy="300082"/>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8" name="TextBox 7">
            <a:extLst>
              <a:ext uri="{FF2B5EF4-FFF2-40B4-BE49-F238E27FC236}">
                <a16:creationId xmlns:a16="http://schemas.microsoft.com/office/drawing/2014/main" id="{7BC0CA25-B79C-DBE5-FE44-552FAEF4CBEC}"/>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207082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316A00-6DFC-4EA0-9052-8465D70A739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purpose of Enterprise Architecture – 01/02</a:t>
            </a:r>
          </a:p>
        </p:txBody>
      </p:sp>
      <p:sp>
        <p:nvSpPr>
          <p:cNvPr id="2" name="Footer Placeholder 1">
            <a:extLst>
              <a:ext uri="{FF2B5EF4-FFF2-40B4-BE49-F238E27FC236}">
                <a16:creationId xmlns:a16="http://schemas.microsoft.com/office/drawing/2014/main" id="{9C38A8C7-E888-4380-A626-72B2F6554236}"/>
              </a:ext>
            </a:extLst>
          </p:cNvPr>
          <p:cNvSpPr>
            <a:spLocks noGrp="1"/>
          </p:cNvSpPr>
          <p:nvPr>
            <p:ph type="ftr" sz="quarter" idx="10"/>
          </p:nvPr>
        </p:nvSpPr>
        <p:spPr>
          <a:xfrm>
            <a:off x="6993807" y="4855409"/>
            <a:ext cx="688471" cy="273844"/>
          </a:xfrm>
        </p:spPr>
        <p:txBody>
          <a:bodyPr/>
          <a:lstStyle/>
          <a:p>
            <a:r>
              <a:rPr lang="en-GB"/>
              <a:t>4/24</a:t>
            </a:r>
          </a:p>
        </p:txBody>
      </p:sp>
      <p:sp>
        <p:nvSpPr>
          <p:cNvPr id="4" name="Ref">
            <a:extLst>
              <a:ext uri="{FF2B5EF4-FFF2-40B4-BE49-F238E27FC236}">
                <a16:creationId xmlns:a16="http://schemas.microsoft.com/office/drawing/2014/main" id="{5A2163D7-884A-43EF-AF8F-FDB00E13B82E}"/>
              </a:ext>
            </a:extLst>
          </p:cNvPr>
          <p:cNvSpPr txBox="1"/>
          <p:nvPr/>
        </p:nvSpPr>
        <p:spPr>
          <a:xfrm>
            <a:off x="1397000" y="4798583"/>
            <a:ext cx="6350000"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8 : §3.1</a:t>
            </a:r>
          </a:p>
        </p:txBody>
      </p:sp>
      <p:sp>
        <p:nvSpPr>
          <p:cNvPr id="6" name="TextBox 5">
            <a:extLst>
              <a:ext uri="{FF2B5EF4-FFF2-40B4-BE49-F238E27FC236}">
                <a16:creationId xmlns:a16="http://schemas.microsoft.com/office/drawing/2014/main" id="{52DB03FF-3291-4418-AB9C-A3AD718286D5}"/>
              </a:ext>
            </a:extLst>
          </p:cNvPr>
          <p:cNvSpPr txBox="1"/>
          <p:nvPr/>
        </p:nvSpPr>
        <p:spPr>
          <a:xfrm>
            <a:off x="993676" y="758612"/>
            <a:ext cx="6788403" cy="2989280"/>
          </a:xfrm>
          <a:prstGeom prst="rect">
            <a:avLst/>
          </a:prstGeom>
          <a:noFill/>
        </p:spPr>
        <p:txBody>
          <a:bodyPr wrap="square" lIns="68580" tIns="34290" rIns="68580" bIns="34290" anchor="t">
            <a:spAutoFit/>
          </a:bodyPr>
          <a:lstStyle/>
          <a:p>
            <a:r>
              <a:rPr lang="en-GB" sz="1500">
                <a:solidFill>
                  <a:srgbClr val="2F528F"/>
                </a:solidFill>
                <a:latin typeface="Calibri"/>
                <a:cs typeface="Calibri"/>
              </a:rPr>
              <a:t>To guide effective change</a:t>
            </a:r>
            <a:endParaRPr lang="en-GB" sz="825">
              <a:solidFill>
                <a:srgbClr val="2F528F"/>
              </a:solidFill>
              <a:latin typeface="Calibri"/>
              <a:cs typeface="Calibri"/>
            </a:endParaRPr>
          </a:p>
          <a:p>
            <a:endParaRPr lang="en-GB" sz="825">
              <a:solidFill>
                <a:srgbClr val="2F528F"/>
              </a:solidFill>
              <a:latin typeface="Calibri" panose="020F0502020204030204" pitchFamily="34" charset="0"/>
              <a:cs typeface="Calibri" panose="020F0502020204030204" pitchFamily="34" charset="0"/>
            </a:endParaRPr>
          </a:p>
          <a:p>
            <a:r>
              <a:rPr lang="en-GB" sz="1200">
                <a:solidFill>
                  <a:srgbClr val="2F528F"/>
                </a:solidFill>
                <a:latin typeface="Calibri"/>
                <a:cs typeface="Calibri"/>
              </a:rPr>
              <a:t>All Enterprises are seeking to make improvements e.g.:</a:t>
            </a:r>
          </a:p>
          <a:p>
            <a:pPr marL="214313" indent="-214313">
              <a:buFont typeface="Courier New" panose="02070309020205020404" pitchFamily="49" charset="0"/>
              <a:buChar char="o"/>
            </a:pPr>
            <a:r>
              <a:rPr lang="en-GB" sz="1200">
                <a:solidFill>
                  <a:srgbClr val="2F528F"/>
                </a:solidFill>
                <a:latin typeface="Calibri"/>
                <a:cs typeface="Calibri"/>
              </a:rPr>
              <a:t>Shareholder value</a:t>
            </a:r>
          </a:p>
          <a:p>
            <a:pPr marL="214313" indent="-214313">
              <a:buFont typeface="Courier New" panose="02070309020205020404" pitchFamily="49" charset="0"/>
              <a:buChar char="o"/>
            </a:pPr>
            <a:r>
              <a:rPr lang="en-GB" sz="1200">
                <a:solidFill>
                  <a:srgbClr val="2F528F"/>
                </a:solidFill>
                <a:latin typeface="Calibri"/>
                <a:cs typeface="Calibri"/>
              </a:rPr>
              <a:t>Agility</a:t>
            </a:r>
          </a:p>
          <a:p>
            <a:pPr marL="214313" indent="-214313">
              <a:buFont typeface="Courier New" panose="02070309020205020404" pitchFamily="49" charset="0"/>
              <a:buChar char="o"/>
            </a:pPr>
            <a:r>
              <a:rPr lang="en-GB" sz="1200">
                <a:solidFill>
                  <a:srgbClr val="2F528F"/>
                </a:solidFill>
                <a:latin typeface="Calibri"/>
                <a:cs typeface="Calibri"/>
              </a:rPr>
              <a:t>Mandate-based value proposition</a:t>
            </a:r>
          </a:p>
          <a:p>
            <a:pPr marL="214313" indent="-214313">
              <a:buFont typeface="Courier New" panose="02070309020205020404" pitchFamily="49" charset="0"/>
              <a:buChar char="o"/>
            </a:pPr>
            <a:r>
              <a:rPr lang="en-GB" sz="1200">
                <a:solidFill>
                  <a:srgbClr val="2F528F"/>
                </a:solidFill>
                <a:latin typeface="Calibri"/>
                <a:cs typeface="Calibri"/>
              </a:rPr>
              <a:t>Efficiency</a:t>
            </a:r>
          </a:p>
          <a:p>
            <a:pPr marL="214313" indent="-214313">
              <a:buFont typeface="Courier New" panose="02070309020205020404" pitchFamily="49" charset="0"/>
              <a:buChar char="o"/>
            </a:pPr>
            <a:r>
              <a:rPr lang="en-GB" sz="1200">
                <a:solidFill>
                  <a:srgbClr val="2F528F"/>
                </a:solidFill>
                <a:latin typeface="Calibri"/>
                <a:cs typeface="Calibri"/>
              </a:rPr>
              <a:t>Improvement of mission</a:t>
            </a:r>
          </a:p>
          <a:p>
            <a:r>
              <a:rPr lang="en-GB" sz="1200">
                <a:solidFill>
                  <a:srgbClr val="2F528F"/>
                </a:solidFill>
                <a:latin typeface="Calibri"/>
                <a:cs typeface="Calibri"/>
              </a:rPr>
              <a:t>It is also used by the stakeholders to govern any change</a:t>
            </a:r>
            <a:endParaRPr lang="en-GB" sz="750">
              <a:solidFill>
                <a:srgbClr val="2F528F"/>
              </a:solidFill>
              <a:latin typeface="Calibri"/>
              <a:cs typeface="Calibri"/>
            </a:endParaRPr>
          </a:p>
          <a:p>
            <a:br>
              <a:rPr lang="en-GB" sz="750">
                <a:solidFill>
                  <a:srgbClr val="2F528F"/>
                </a:solidFill>
                <a:latin typeface="Calibri" panose="020F0502020204030204" pitchFamily="34" charset="0"/>
                <a:cs typeface="Calibri" panose="020F0502020204030204" pitchFamily="34" charset="0"/>
              </a:rPr>
            </a:br>
            <a:r>
              <a:rPr lang="en-GB" sz="1200">
                <a:solidFill>
                  <a:srgbClr val="2F528F"/>
                </a:solidFill>
                <a:latin typeface="Calibri"/>
                <a:cs typeface="Calibri"/>
              </a:rPr>
              <a:t>Governance </a:t>
            </a:r>
          </a:p>
          <a:p>
            <a:r>
              <a:rPr lang="en-GB" sz="1200">
                <a:solidFill>
                  <a:srgbClr val="2F528F"/>
                </a:solidFill>
                <a:latin typeface="Calibri"/>
                <a:cs typeface="Calibri"/>
              </a:rPr>
              <a:t>Part 1: direct change activity</a:t>
            </a:r>
          </a:p>
          <a:p>
            <a:pPr marL="214313" indent="-214313">
              <a:buFont typeface="Courier New" panose="02070309020205020404" pitchFamily="49" charset="0"/>
              <a:buChar char="o"/>
            </a:pPr>
            <a:r>
              <a:rPr lang="en-GB" sz="1200">
                <a:solidFill>
                  <a:srgbClr val="2F528F"/>
                </a:solidFill>
                <a:latin typeface="Calibri"/>
                <a:cs typeface="Calibri"/>
              </a:rPr>
              <a:t>Part 2: control the change activity</a:t>
            </a:r>
            <a:endParaRPr lang="en-GB" sz="750">
              <a:solidFill>
                <a:srgbClr val="2F528F"/>
              </a:solidFill>
              <a:latin typeface="Calibri"/>
              <a:cs typeface="Calibri"/>
            </a:endParaRPr>
          </a:p>
          <a:p>
            <a:pPr marL="214313" indent="-214313">
              <a:buFont typeface="Courier New" panose="02070309020205020404" pitchFamily="49" charset="0"/>
              <a:buChar char="o"/>
            </a:pPr>
            <a:endParaRPr lang="en-GB" sz="750">
              <a:solidFill>
                <a:srgbClr val="2F528F"/>
              </a:solidFill>
              <a:latin typeface="Calibri" panose="020F0502020204030204" pitchFamily="34" charset="0"/>
              <a:cs typeface="Calibri" panose="020F0502020204030204" pitchFamily="34" charset="0"/>
            </a:endParaRPr>
          </a:p>
          <a:p>
            <a:r>
              <a:rPr lang="en-GB" sz="1200">
                <a:solidFill>
                  <a:srgbClr val="2F528F"/>
                </a:solidFill>
                <a:latin typeface="Calibri"/>
                <a:cs typeface="Calibri"/>
              </a:rPr>
              <a:t>An architecture  methodology serves to validate both the objective and the change</a:t>
            </a:r>
          </a:p>
          <a:p>
            <a:endParaRPr lang="en-GB" sz="750">
              <a:solidFill>
                <a:srgbClr val="2F528F"/>
              </a:solidFill>
              <a:latin typeface="Calibri" panose="020F0502020204030204" pitchFamily="34" charset="0"/>
              <a:cs typeface="Calibri" panose="020F0502020204030204" pitchFamily="34" charset="0"/>
            </a:endParaRPr>
          </a:p>
          <a:p>
            <a:r>
              <a:rPr lang="en-GB" sz="1200">
                <a:solidFill>
                  <a:srgbClr val="2F528F"/>
                </a:solidFill>
                <a:latin typeface="Calibri"/>
                <a:cs typeface="Calibri"/>
              </a:rPr>
              <a:t>Implementation means “the process of putting a decision or plan into effect” …</a:t>
            </a:r>
          </a:p>
        </p:txBody>
      </p:sp>
      <p:pic>
        <p:nvPicPr>
          <p:cNvPr id="9" name="Picture 9" descr="Icon&#10;&#10;Description automatically generated">
            <a:extLst>
              <a:ext uri="{FF2B5EF4-FFF2-40B4-BE49-F238E27FC236}">
                <a16:creationId xmlns:a16="http://schemas.microsoft.com/office/drawing/2014/main" id="{3AF32B05-88DA-2CA8-A3B8-5A24D795D6D0}"/>
              </a:ext>
            </a:extLst>
          </p:cNvPr>
          <p:cNvPicPr>
            <a:picLocks noChangeAspect="1"/>
          </p:cNvPicPr>
          <p:nvPr/>
        </p:nvPicPr>
        <p:blipFill>
          <a:blip r:embed="rId3"/>
          <a:stretch>
            <a:fillRect/>
          </a:stretch>
        </p:blipFill>
        <p:spPr>
          <a:xfrm>
            <a:off x="7782079" y="818360"/>
            <a:ext cx="1347200" cy="1347200"/>
          </a:xfrm>
          <a:prstGeom prst="rect">
            <a:avLst/>
          </a:prstGeom>
        </p:spPr>
      </p:pic>
      <p:sp>
        <p:nvSpPr>
          <p:cNvPr id="7" name="TextBox 6">
            <a:extLst>
              <a:ext uri="{FF2B5EF4-FFF2-40B4-BE49-F238E27FC236}">
                <a16:creationId xmlns:a16="http://schemas.microsoft.com/office/drawing/2014/main" id="{7868A1E0-4C20-9AE9-EC54-ABBD0193467B}"/>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2537131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C5B1B7-1FC6-44D5-9EC8-E46EF476CB51}"/>
              </a:ext>
            </a:extLst>
          </p:cNvPr>
          <p:cNvSpPr>
            <a:spLocks noGrp="1"/>
          </p:cNvSpPr>
          <p:nvPr>
            <p:ph type="title"/>
          </p:nvPr>
        </p:nvSpPr>
        <p:spPr>
          <a:xfrm>
            <a:off x="111095" y="102393"/>
            <a:ext cx="7623880" cy="306668"/>
          </a:xfrm>
        </p:spPr>
        <p:txBody>
          <a:bodyPr>
            <a:noAutofit/>
          </a:bodyPr>
          <a:lstStyle/>
          <a:p>
            <a:r>
              <a:rPr lang="en-GB">
                <a:solidFill>
                  <a:srgbClr val="2F528F"/>
                </a:solidFill>
              </a:rPr>
              <a:t>Course Module Index</a:t>
            </a:r>
          </a:p>
        </p:txBody>
      </p:sp>
      <p:sp>
        <p:nvSpPr>
          <p:cNvPr id="3" name="Footer Placeholder 2">
            <a:extLst>
              <a:ext uri="{FF2B5EF4-FFF2-40B4-BE49-F238E27FC236}">
                <a16:creationId xmlns:a16="http://schemas.microsoft.com/office/drawing/2014/main" id="{9ADC1DFA-5E0E-43E7-A780-AC6630246B5E}"/>
              </a:ext>
            </a:extLst>
          </p:cNvPr>
          <p:cNvSpPr>
            <a:spLocks noGrp="1"/>
          </p:cNvSpPr>
          <p:nvPr>
            <p:ph type="ftr" sz="quarter" idx="10"/>
          </p:nvPr>
        </p:nvSpPr>
        <p:spPr>
          <a:xfrm>
            <a:off x="6993807" y="4855409"/>
            <a:ext cx="688471" cy="273844"/>
          </a:xfrm>
        </p:spPr>
        <p:txBody>
          <a:bodyPr/>
          <a:lstStyle/>
          <a:p>
            <a:r>
              <a:rPr lang="en-GB"/>
              <a:t>2/24</a:t>
            </a:r>
          </a:p>
        </p:txBody>
      </p:sp>
      <p:sp>
        <p:nvSpPr>
          <p:cNvPr id="6" name="Flowchart: Off-page Connector 5">
            <a:extLst>
              <a:ext uri="{FF2B5EF4-FFF2-40B4-BE49-F238E27FC236}">
                <a16:creationId xmlns:a16="http://schemas.microsoft.com/office/drawing/2014/main" id="{6788BBDC-B19D-3931-616E-809429767973}"/>
              </a:ext>
            </a:extLst>
          </p:cNvPr>
          <p:cNvSpPr/>
          <p:nvPr/>
        </p:nvSpPr>
        <p:spPr>
          <a:xfrm rot="16200000">
            <a:off x="124151" y="1291688"/>
            <a:ext cx="2965268" cy="2392999"/>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vert="vert" lIns="0" tIns="180000" rIns="0" bIns="0" rtlCol="0" anchor="ctr"/>
          <a:lstStyle/>
          <a:p>
            <a:pPr algn="ctr"/>
            <a:r>
              <a:rPr lang="en-US" sz="2400">
                <a:solidFill>
                  <a:schemeClr val="bg1"/>
                </a:solidFill>
                <a:latin typeface="+mj-lt"/>
                <a:ea typeface="+mj-ea"/>
                <a:cs typeface="+mj-cs"/>
              </a:rPr>
              <a:t> Course Module Index</a:t>
            </a:r>
            <a:endParaRPr lang="en-NL" sz="2400">
              <a:solidFill>
                <a:schemeClr val="bg1"/>
              </a:solidFill>
            </a:endParaRPr>
          </a:p>
        </p:txBody>
      </p:sp>
      <p:graphicFrame>
        <p:nvGraphicFramePr>
          <p:cNvPr id="2" name="Table 1">
            <a:extLst>
              <a:ext uri="{FF2B5EF4-FFF2-40B4-BE49-F238E27FC236}">
                <a16:creationId xmlns:a16="http://schemas.microsoft.com/office/drawing/2014/main" id="{DAC49B5B-9FB9-CE5E-1995-03C5900EBBFE}"/>
              </a:ext>
            </a:extLst>
          </p:cNvPr>
          <p:cNvGraphicFramePr>
            <a:graphicFrameLocks noGrp="1"/>
          </p:cNvGraphicFramePr>
          <p:nvPr/>
        </p:nvGraphicFramePr>
        <p:xfrm>
          <a:off x="3344092" y="646612"/>
          <a:ext cx="4390883" cy="4010079"/>
        </p:xfrm>
        <a:graphic>
          <a:graphicData uri="http://schemas.openxmlformats.org/drawingml/2006/table">
            <a:tbl>
              <a:tblPr firstRow="1" bandRow="1">
                <a:solidFill>
                  <a:schemeClr val="bg1"/>
                </a:solidFill>
                <a:tableStyleId>{7DF18680-E054-41AD-8BC1-D1AEF772440D}</a:tableStyleId>
              </a:tblPr>
              <a:tblGrid>
                <a:gridCol w="405251">
                  <a:extLst>
                    <a:ext uri="{9D8B030D-6E8A-4147-A177-3AD203B41FA5}">
                      <a16:colId xmlns:a16="http://schemas.microsoft.com/office/drawing/2014/main" val="3169063116"/>
                    </a:ext>
                  </a:extLst>
                </a:gridCol>
                <a:gridCol w="3594704">
                  <a:extLst>
                    <a:ext uri="{9D8B030D-6E8A-4147-A177-3AD203B41FA5}">
                      <a16:colId xmlns:a16="http://schemas.microsoft.com/office/drawing/2014/main" val="2094349767"/>
                    </a:ext>
                  </a:extLst>
                </a:gridCol>
                <a:gridCol w="390928">
                  <a:extLst>
                    <a:ext uri="{9D8B030D-6E8A-4147-A177-3AD203B41FA5}">
                      <a16:colId xmlns:a16="http://schemas.microsoft.com/office/drawing/2014/main" val="145428050"/>
                    </a:ext>
                  </a:extLst>
                </a:gridCol>
              </a:tblGrid>
              <a:tr h="200503">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0503">
                <a:tc>
                  <a:txBody>
                    <a:bodyPr/>
                    <a:lstStyle/>
                    <a:p>
                      <a:pPr algn="ctr"/>
                      <a:r>
                        <a:rPr lang="en-GB" sz="900" b="0" cap="none" spc="0">
                          <a:solidFill>
                            <a:schemeClr val="tx1"/>
                          </a:solidFill>
                          <a:latin typeface="Calibri"/>
                          <a:cs typeface="Calibri"/>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cap="none" spc="0">
                          <a:solidFill>
                            <a:schemeClr val="tx1"/>
                          </a:solidFill>
                          <a:latin typeface="Calibri" panose="020F0502020204030204" pitchFamily="34" charset="0"/>
                          <a:cs typeface="Calibri" panose="020F0502020204030204" pitchFamily="34" charset="0"/>
                        </a:rPr>
                        <a:t>   Module 00 - </a:t>
                      </a:r>
                      <a:r>
                        <a:rPr lang="en-US" sz="900" b="0"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0503">
                <a:tc>
                  <a:txBody>
                    <a:bodyPr/>
                    <a:lstStyle/>
                    <a:p>
                      <a:pPr algn="ctr"/>
                      <a:r>
                        <a:rPr lang="en-GB" sz="900" b="0" cap="none" spc="0">
                          <a:solidFill>
                            <a:schemeClr val="tx1"/>
                          </a:solidFill>
                          <a:latin typeface="Calibri"/>
                          <a:cs typeface="Calibri"/>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b="0" cap="none" spc="0">
                          <a:solidFill>
                            <a:schemeClr val="tx1"/>
                          </a:solidFill>
                          <a:latin typeface="Calibri"/>
                          <a:cs typeface="Calibri"/>
                        </a:rPr>
                        <a:t>   Module 01 - </a:t>
                      </a:r>
                      <a:r>
                        <a:rPr lang="en-US" sz="900" b="0" cap="none" spc="0">
                          <a:solidFill>
                            <a:schemeClr val="tx1"/>
                          </a:solidFill>
                          <a:latin typeface="Calibri"/>
                          <a:cs typeface="Calibri"/>
                        </a:rPr>
                        <a:t>Overview</a:t>
                      </a:r>
                      <a:endParaRPr lang="en-GB" sz="900" b="0" cap="none" spc="0">
                        <a:solidFill>
                          <a:schemeClr val="tx1"/>
                        </a:solidFill>
                        <a:latin typeface="Calibri"/>
                        <a:cs typeface="Calibri"/>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0503">
                <a:tc>
                  <a:txBody>
                    <a:bodyPr/>
                    <a:lstStyle/>
                    <a:p>
                      <a:pPr algn="ctr"/>
                      <a:r>
                        <a:rPr lang="en-GB" sz="900" b="0" cap="none" spc="0">
                          <a:solidFill>
                            <a:schemeClr val="tx1"/>
                          </a:solidFill>
                          <a:latin typeface="Calibri"/>
                          <a:cs typeface="Calibri"/>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b="0" cap="none" spc="0">
                          <a:solidFill>
                            <a:schemeClr val="tx1"/>
                          </a:solidFill>
                          <a:latin typeface="Calibri"/>
                          <a:cs typeface="Calibri"/>
                        </a:rPr>
                        <a:t>   Module 02 - </a:t>
                      </a:r>
                      <a:r>
                        <a:rPr lang="en-US" sz="900" b="0" cap="none" spc="0">
                          <a:solidFill>
                            <a:schemeClr val="tx1"/>
                          </a:solidFill>
                          <a:latin typeface="Calibri"/>
                          <a:cs typeface="Calibri"/>
                        </a:rPr>
                        <a:t>Concepts</a:t>
                      </a:r>
                      <a:endParaRPr lang="en-GB" sz="900" b="0" cap="none" spc="0" baseline="0">
                        <a:solidFill>
                          <a:schemeClr val="tx1"/>
                        </a:solidFill>
                        <a:latin typeface="Calibri"/>
                        <a:cs typeface="Calibri"/>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0503">
                <a:tc>
                  <a:txBody>
                    <a:bodyPr/>
                    <a:lstStyle/>
                    <a:p>
                      <a:pPr algn="ctr"/>
                      <a:r>
                        <a:rPr lang="en-GB" sz="900" b="0" cap="none" spc="0">
                          <a:solidFill>
                            <a:schemeClr val="tx1"/>
                          </a:solidFill>
                          <a:latin typeface="Calibri"/>
                          <a:cs typeface="Calibri"/>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0"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0503">
                <a:tc>
                  <a:txBody>
                    <a:bodyPr/>
                    <a:lstStyle/>
                    <a:p>
                      <a:pPr algn="ctr"/>
                      <a:r>
                        <a:rPr lang="en-GB" sz="900" b="0" cap="none" spc="0">
                          <a:solidFill>
                            <a:schemeClr val="tx1"/>
                          </a:solidFill>
                          <a:latin typeface="Calibri"/>
                          <a:cs typeface="Calibri"/>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0503">
                <a:tc>
                  <a:txBody>
                    <a:bodyPr/>
                    <a:lstStyle/>
                    <a:p>
                      <a:pPr algn="ctr"/>
                      <a:r>
                        <a:rPr lang="en-GB" sz="900" b="0" cap="none" spc="0">
                          <a:solidFill>
                            <a:schemeClr val="tx1"/>
                          </a:solidFill>
                          <a:latin typeface="Calibri"/>
                          <a:cs typeface="Calibri"/>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b="0" cap="none" spc="0">
                          <a:solidFill>
                            <a:schemeClr val="tx1"/>
                          </a:solidFill>
                          <a:latin typeface="Calibri"/>
                          <a:cs typeface="Calibri"/>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0503">
                <a:tc>
                  <a:txBody>
                    <a:bodyPr/>
                    <a:lstStyle/>
                    <a:p>
                      <a:pPr algn="ctr"/>
                      <a:r>
                        <a:rPr lang="en-GB" sz="900" b="0" cap="none" spc="0">
                          <a:solidFill>
                            <a:schemeClr val="tx1"/>
                          </a:solidFill>
                          <a:latin typeface="Calibri"/>
                          <a:cs typeface="Calibri"/>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cap="none" spc="0">
                          <a:solidFill>
                            <a:schemeClr val="tx1"/>
                          </a:solidFill>
                          <a:latin typeface="Calibri" panose="020F0502020204030204" pitchFamily="34" charset="0"/>
                          <a:cs typeface="Calibri" panose="020F0502020204030204" pitchFamily="34" charset="0"/>
                        </a:rPr>
                        <a:t>   Module 06 - </a:t>
                      </a:r>
                      <a:r>
                        <a:rPr lang="en-US" sz="900" b="0" cap="none" spc="0">
                          <a:solidFill>
                            <a:schemeClr val="tx1"/>
                          </a:solidFill>
                          <a:latin typeface="Calibri" panose="020F0502020204030204" pitchFamily="34" charset="0"/>
                          <a:cs typeface="Calibri" panose="020F0502020204030204" pitchFamily="34" charset="0"/>
                        </a:rPr>
                        <a:t>Architecture Governance</a:t>
                      </a:r>
                      <a:endParaRPr lang="en-GB" sz="900" b="0"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0503">
                <a:tc>
                  <a:txBody>
                    <a:bodyPr/>
                    <a:lstStyle/>
                    <a:p>
                      <a:pPr algn="ctr"/>
                      <a:r>
                        <a:rPr lang="en-GB" sz="900" b="0" cap="none" spc="0">
                          <a:solidFill>
                            <a:schemeClr val="tx1"/>
                          </a:solidFill>
                          <a:latin typeface="Calibri"/>
                          <a:cs typeface="Calibri"/>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0"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0503">
                <a:tc>
                  <a:txBody>
                    <a:bodyPr/>
                    <a:lstStyle/>
                    <a:p>
                      <a:pPr algn="ctr"/>
                      <a:r>
                        <a:rPr lang="en-GB" sz="900" b="0" cap="none" spc="0">
                          <a:solidFill>
                            <a:schemeClr val="bg1"/>
                          </a:solidFill>
                          <a:latin typeface="Calibri"/>
                          <a:cs typeface="Calibri"/>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0" cap="none" spc="0">
                          <a:solidFill>
                            <a:schemeClr val="bg1"/>
                          </a:solidFill>
                          <a:latin typeface="Calibri"/>
                          <a:cs typeface="Calibri"/>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0503">
                <a:tc>
                  <a:txBody>
                    <a:bodyPr/>
                    <a:lstStyle/>
                    <a:p>
                      <a:pPr algn="ctr"/>
                      <a:r>
                        <a:rPr lang="en-GB" sz="900" b="0"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0" cap="none" spc="0">
                          <a:solidFill>
                            <a:schemeClr val="tx1"/>
                          </a:solidFill>
                          <a:latin typeface="Calibri" panose="020F0502020204030204" pitchFamily="34" charset="0"/>
                          <a:cs typeface="Calibri" panose="020F0502020204030204" pitchFamily="34" charset="0"/>
                        </a:rPr>
                        <a:t>   Module 00 - </a:t>
                      </a:r>
                      <a:r>
                        <a:rPr lang="en-US" sz="900" b="0" cap="none" spc="0">
                          <a:solidFill>
                            <a:schemeClr val="tx1"/>
                          </a:solidFill>
                          <a:latin typeface="Calibri" panose="020F0502020204030204" pitchFamily="34" charset="0"/>
                          <a:cs typeface="Calibri" panose="020F0502020204030204" pitchFamily="34" charset="0"/>
                        </a:rPr>
                        <a:t>Course Introduction</a:t>
                      </a:r>
                      <a:endParaRPr lang="en-GB" sz="900" b="0"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0503">
                <a:tc>
                  <a:txBody>
                    <a:bodyPr/>
                    <a:lstStyle/>
                    <a:p>
                      <a:pPr algn="ctr">
                        <a:lnSpc>
                          <a:spcPct val="100000"/>
                        </a:lnSpc>
                      </a:pPr>
                      <a:r>
                        <a:rPr lang="en-GB" sz="900" b="0" cap="none" spc="0">
                          <a:solidFill>
                            <a:schemeClr val="tx1"/>
                          </a:solidFill>
                          <a:latin typeface="Calibri" panose="020F0502020204030204" pitchFamily="34" charset="0"/>
                          <a:cs typeface="Calibri" panose="020F0502020204030204" pitchFamily="34" charset="0"/>
                        </a:rPr>
                        <a:t>10</a:t>
                      </a:r>
                    </a:p>
                  </a:txBody>
                  <a:tcPr marL="41172" marR="0" marT="31671" marB="31671"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nSpc>
                          <a:spcPct val="100000"/>
                        </a:lnSpc>
                      </a:pPr>
                      <a:r>
                        <a:rPr lang="en-GB" sz="900" b="0" cap="none" spc="0">
                          <a:solidFill>
                            <a:schemeClr val="tx1"/>
                          </a:solidFill>
                          <a:latin typeface="Calibri" panose="020F0502020204030204" pitchFamily="34" charset="0"/>
                          <a:cs typeface="Calibri" panose="020F0502020204030204" pitchFamily="34" charset="0"/>
                        </a:rPr>
                        <a:t>   Module 08 - </a:t>
                      </a:r>
                      <a:r>
                        <a:rPr lang="en-US" sz="900" b="0"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0" kern="1200" cap="none" spc="0">
                        <a:solidFill>
                          <a:schemeClr val="tx1"/>
                        </a:solidFill>
                        <a:latin typeface="Calibri" panose="020F0502020204030204" pitchFamily="34" charset="0"/>
                        <a:ea typeface="+mn-ea"/>
                        <a:cs typeface="Calibri" panose="020F0502020204030204" pitchFamily="34" charset="0"/>
                      </a:endParaRPr>
                    </a:p>
                  </a:txBody>
                  <a:tcPr marL="41172" marR="0" marT="31671" marB="31671"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2" marR="0" marT="31671" marB="31671"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0503">
                <a:tc>
                  <a:txBody>
                    <a:bodyPr/>
                    <a:lstStyle/>
                    <a:p>
                      <a:pPr algn="ctr"/>
                      <a:r>
                        <a:rPr lang="en-GB" sz="900" b="0" cap="none" spc="0">
                          <a:solidFill>
                            <a:schemeClr val="tx1"/>
                          </a:solidFill>
                          <a:latin typeface="Calibri"/>
                          <a:cs typeface="Calibri"/>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0" cap="none" spc="0">
                          <a:solidFill>
                            <a:schemeClr val="tx1"/>
                          </a:solidFill>
                          <a:latin typeface="Calibri"/>
                          <a:cs typeface="Calibri"/>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0503">
                <a:tc>
                  <a:txBody>
                    <a:bodyPr/>
                    <a:lstStyle/>
                    <a:p>
                      <a:pPr algn="ctr"/>
                      <a:r>
                        <a:rPr lang="en-GB" sz="900" b="0" cap="none" spc="0">
                          <a:solidFill>
                            <a:schemeClr val="tx1"/>
                          </a:solidFill>
                          <a:latin typeface="Calibri"/>
                          <a:cs typeface="Calibri"/>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0" cap="none" spc="0">
                          <a:solidFill>
                            <a:schemeClr val="tx1"/>
                          </a:solidFill>
                          <a:latin typeface="Calibri"/>
                          <a:cs typeface="Calibri"/>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0503">
                <a:tc>
                  <a:txBody>
                    <a:bodyPr/>
                    <a:lstStyle/>
                    <a:p>
                      <a:pPr algn="ctr"/>
                      <a:r>
                        <a:rPr lang="en-GB" sz="900" b="0" cap="none" spc="0">
                          <a:solidFill>
                            <a:schemeClr val="tx1"/>
                          </a:solidFill>
                          <a:latin typeface="Calibri"/>
                          <a:cs typeface="Calibri"/>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0"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0503">
                <a:tc>
                  <a:txBody>
                    <a:bodyPr/>
                    <a:lstStyle/>
                    <a:p>
                      <a:pPr algn="ctr"/>
                      <a:r>
                        <a:rPr lang="en-GB" sz="900" b="0" cap="none" spc="0">
                          <a:solidFill>
                            <a:schemeClr val="tx1"/>
                          </a:solidFill>
                          <a:latin typeface="Calibri"/>
                          <a:cs typeface="Calibri"/>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0" cap="none" spc="0">
                          <a:solidFill>
                            <a:schemeClr val="tx1"/>
                          </a:solidFill>
                          <a:latin typeface="Calibri"/>
                          <a:cs typeface="Calibri"/>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0503">
                <a:tc>
                  <a:txBody>
                    <a:bodyPr/>
                    <a:lstStyle/>
                    <a:p>
                      <a:pPr algn="ctr"/>
                      <a:r>
                        <a:rPr lang="en-GB" sz="900" b="0" cap="none" spc="0">
                          <a:solidFill>
                            <a:schemeClr val="tx1"/>
                          </a:solidFill>
                          <a:latin typeface="Calibri"/>
                          <a:cs typeface="Calibri"/>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0" cap="none" spc="0">
                          <a:solidFill>
                            <a:schemeClr val="tx1"/>
                          </a:solidFill>
                          <a:latin typeface="Calibri"/>
                          <a:cs typeface="Calibri"/>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0503">
                <a:tc>
                  <a:txBody>
                    <a:bodyPr/>
                    <a:lstStyle/>
                    <a:p>
                      <a:pPr algn="ctr"/>
                      <a:r>
                        <a:rPr lang="en-GB" sz="900" b="0" cap="none" spc="0">
                          <a:solidFill>
                            <a:schemeClr val="tx1"/>
                          </a:solidFill>
                          <a:latin typeface="Calibri"/>
                          <a:cs typeface="Calibri"/>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0" cap="none" spc="0">
                          <a:solidFill>
                            <a:schemeClr val="tx1"/>
                          </a:solidFill>
                          <a:latin typeface="Calibri"/>
                          <a:cs typeface="Calibri"/>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0503">
                <a:tc>
                  <a:txBody>
                    <a:bodyPr/>
                    <a:lstStyle/>
                    <a:p>
                      <a:pPr algn="ctr"/>
                      <a:r>
                        <a:rPr lang="en-GB" sz="900" b="0" cap="none" spc="0">
                          <a:solidFill>
                            <a:schemeClr val="tx1"/>
                          </a:solidFill>
                          <a:latin typeface="Calibri"/>
                          <a:cs typeface="Calibri"/>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0" cap="none" spc="0">
                          <a:solidFill>
                            <a:schemeClr val="tx1"/>
                          </a:solidFill>
                          <a:latin typeface="Calibri"/>
                          <a:cs typeface="Calibri"/>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0503">
                <a:tc>
                  <a:txBody>
                    <a:bodyPr/>
                    <a:lstStyle/>
                    <a:p>
                      <a:pPr algn="ctr"/>
                      <a:r>
                        <a:rPr lang="en-GB" sz="900" b="0" cap="none" spc="0">
                          <a:solidFill>
                            <a:schemeClr val="tx1"/>
                          </a:solidFill>
                          <a:latin typeface="Calibri"/>
                          <a:cs typeface="Calibri"/>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0"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5" name="TextBox 4">
            <a:extLst>
              <a:ext uri="{FF2B5EF4-FFF2-40B4-BE49-F238E27FC236}">
                <a16:creationId xmlns:a16="http://schemas.microsoft.com/office/drawing/2014/main" id="{DA583E99-8916-34E7-0464-57B87B4429C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1606613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B2A2E0-14E3-1F53-7857-B2B886665760}"/>
              </a:ext>
            </a:extLst>
          </p:cNvPr>
          <p:cNvSpPr/>
          <p:nvPr/>
        </p:nvSpPr>
        <p:spPr>
          <a:xfrm>
            <a:off x="0" y="1633255"/>
            <a:ext cx="9144000" cy="13364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3" name="Picture 2">
            <a:extLst>
              <a:ext uri="{FF2B5EF4-FFF2-40B4-BE49-F238E27FC236}">
                <a16:creationId xmlns:a16="http://schemas.microsoft.com/office/drawing/2014/main" id="{15846BB6-1126-40C1-A940-CF907DB3DC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0510" y="550997"/>
            <a:ext cx="5023490" cy="3347452"/>
          </a:xfrm>
          <a:prstGeom prst="rect">
            <a:avLst/>
          </a:prstGeom>
        </p:spPr>
      </p:pic>
      <p:sp>
        <p:nvSpPr>
          <p:cNvPr id="5" name="Title 4">
            <a:extLst>
              <a:ext uri="{FF2B5EF4-FFF2-40B4-BE49-F238E27FC236}">
                <a16:creationId xmlns:a16="http://schemas.microsoft.com/office/drawing/2014/main" id="{694D5856-2DF8-447A-BD2E-FCF1BDF69E13}"/>
              </a:ext>
            </a:extLst>
          </p:cNvPr>
          <p:cNvSpPr>
            <a:spLocks noGrp="1"/>
          </p:cNvSpPr>
          <p:nvPr>
            <p:ph type="title"/>
          </p:nvPr>
        </p:nvSpPr>
        <p:spPr>
          <a:xfrm>
            <a:off x="111095" y="102393"/>
            <a:ext cx="7623880" cy="306668"/>
          </a:xfrm>
        </p:spPr>
        <p:txBody>
          <a:bodyPr>
            <a:noAutofit/>
          </a:bodyPr>
          <a:lstStyle/>
          <a:p>
            <a:r>
              <a:rPr lang="en-GB">
                <a:solidFill>
                  <a:srgbClr val="2F528F"/>
                </a:solidFill>
              </a:rPr>
              <a:t>Security Stakeholders - Enterprise Security Architecture</a:t>
            </a:r>
          </a:p>
        </p:txBody>
      </p:sp>
      <p:sp>
        <p:nvSpPr>
          <p:cNvPr id="9" name="Footer Placeholder 8">
            <a:extLst>
              <a:ext uri="{FF2B5EF4-FFF2-40B4-BE49-F238E27FC236}">
                <a16:creationId xmlns:a16="http://schemas.microsoft.com/office/drawing/2014/main" id="{31925B70-9A10-44ED-9446-1F1043316589}"/>
              </a:ext>
            </a:extLst>
          </p:cNvPr>
          <p:cNvSpPr>
            <a:spLocks noGrp="1"/>
          </p:cNvSpPr>
          <p:nvPr>
            <p:ph type="ftr" sz="quarter" idx="10"/>
          </p:nvPr>
        </p:nvSpPr>
        <p:spPr>
          <a:xfrm>
            <a:off x="6993807" y="4855409"/>
            <a:ext cx="688471" cy="273844"/>
          </a:xfrm>
        </p:spPr>
        <p:txBody>
          <a:bodyPr/>
          <a:lstStyle/>
          <a:p>
            <a:r>
              <a:rPr lang="en-GB"/>
              <a:t>4/24</a:t>
            </a:r>
          </a:p>
        </p:txBody>
      </p:sp>
      <p:sp>
        <p:nvSpPr>
          <p:cNvPr id="4" name="Ref">
            <a:extLst>
              <a:ext uri="{FF2B5EF4-FFF2-40B4-BE49-F238E27FC236}">
                <a16:creationId xmlns:a16="http://schemas.microsoft.com/office/drawing/2014/main" id="{A875061D-F786-48AE-B262-D04BC1AA3222}"/>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Integrating Risk and Security within a Enterprise Architecture : Page 1 : §1</a:t>
            </a:r>
          </a:p>
        </p:txBody>
      </p:sp>
      <p:sp>
        <p:nvSpPr>
          <p:cNvPr id="6" name="TextBox 5">
            <a:extLst>
              <a:ext uri="{FF2B5EF4-FFF2-40B4-BE49-F238E27FC236}">
                <a16:creationId xmlns:a16="http://schemas.microsoft.com/office/drawing/2014/main" id="{373C15F9-4007-4433-BD62-A92CC6F0680D}"/>
              </a:ext>
            </a:extLst>
          </p:cNvPr>
          <p:cNvSpPr txBox="1"/>
          <p:nvPr/>
        </p:nvSpPr>
        <p:spPr>
          <a:xfrm>
            <a:off x="181183" y="674100"/>
            <a:ext cx="4009415" cy="715581"/>
          </a:xfrm>
          <a:prstGeom prst="rect">
            <a:avLst/>
          </a:prstGeom>
          <a:noFill/>
        </p:spPr>
        <p:txBody>
          <a:bodyPr wrap="square">
            <a:spAutoFit/>
          </a:bodyPr>
          <a:lstStyle/>
          <a:p>
            <a:r>
              <a:rPr lang="en-GB" sz="1350">
                <a:solidFill>
                  <a:srgbClr val="2F528F"/>
                </a:solidFill>
                <a:latin typeface="Calibri" panose="020F0502020204030204" pitchFamily="34" charset="0"/>
              </a:rPr>
              <a:t>Enterprise Architecture includes Security Architecture. </a:t>
            </a:r>
          </a:p>
          <a:p>
            <a:r>
              <a:rPr lang="en-GB" sz="1350">
                <a:solidFill>
                  <a:srgbClr val="2F528F"/>
                </a:solidFill>
                <a:latin typeface="Calibri" panose="020F0502020204030204" pitchFamily="34" charset="0"/>
              </a:rPr>
              <a:t>Information Security has long been considered a separate discipline.</a:t>
            </a:r>
          </a:p>
        </p:txBody>
      </p:sp>
      <p:sp>
        <p:nvSpPr>
          <p:cNvPr id="7" name="TextBox 6">
            <a:extLst>
              <a:ext uri="{FF2B5EF4-FFF2-40B4-BE49-F238E27FC236}">
                <a16:creationId xmlns:a16="http://schemas.microsoft.com/office/drawing/2014/main" id="{CD509EC9-A38F-4D53-BCA8-55F3945F0D87}"/>
              </a:ext>
            </a:extLst>
          </p:cNvPr>
          <p:cNvSpPr txBox="1"/>
          <p:nvPr/>
        </p:nvSpPr>
        <p:spPr>
          <a:xfrm>
            <a:off x="181183" y="1993890"/>
            <a:ext cx="1610207" cy="461665"/>
          </a:xfrm>
          <a:prstGeom prst="rect">
            <a:avLst/>
          </a:prstGeom>
          <a:noFill/>
        </p:spPr>
        <p:txBody>
          <a:bodyPr wrap="square">
            <a:spAutoFit/>
          </a:bodyPr>
          <a:lstStyle/>
          <a:p>
            <a:r>
              <a:rPr lang="en-GB" sz="1200">
                <a:solidFill>
                  <a:srgbClr val="2F528F"/>
                </a:solidFill>
                <a:latin typeface="Calibri" panose="020F0502020204030204" pitchFamily="34" charset="0"/>
              </a:rPr>
              <a:t>A Security Architecture is a structure of:</a:t>
            </a:r>
          </a:p>
        </p:txBody>
      </p:sp>
      <p:graphicFrame>
        <p:nvGraphicFramePr>
          <p:cNvPr id="13" name="TextBox 2">
            <a:extLst>
              <a:ext uri="{FF2B5EF4-FFF2-40B4-BE49-F238E27FC236}">
                <a16:creationId xmlns:a16="http://schemas.microsoft.com/office/drawing/2014/main" id="{97EA1FDB-602C-04A8-D53E-98FBEFE50156}"/>
              </a:ext>
            </a:extLst>
          </p:cNvPr>
          <p:cNvGraphicFramePr/>
          <p:nvPr/>
        </p:nvGraphicFramePr>
        <p:xfrm>
          <a:off x="1691783" y="1728851"/>
          <a:ext cx="3021200" cy="11452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a:extLst>
              <a:ext uri="{FF2B5EF4-FFF2-40B4-BE49-F238E27FC236}">
                <a16:creationId xmlns:a16="http://schemas.microsoft.com/office/drawing/2014/main" id="{364BA92E-A27A-FAFE-F266-AA833C2DCE02}"/>
              </a:ext>
            </a:extLst>
          </p:cNvPr>
          <p:cNvSpPr txBox="1"/>
          <p:nvPr/>
        </p:nvSpPr>
        <p:spPr>
          <a:xfrm>
            <a:off x="181183" y="3060138"/>
            <a:ext cx="3021200" cy="830997"/>
          </a:xfrm>
          <a:prstGeom prst="rect">
            <a:avLst/>
          </a:prstGeom>
          <a:noFill/>
        </p:spPr>
        <p:txBody>
          <a:bodyPr wrap="square">
            <a:spAutoFit/>
          </a:bodyPr>
          <a:lstStyle/>
          <a:p>
            <a:r>
              <a:rPr lang="en-GB" sz="1200">
                <a:solidFill>
                  <a:srgbClr val="2F528F"/>
                </a:solidFill>
                <a:latin typeface="Calibri" panose="020F0502020204030204" pitchFamily="34" charset="0"/>
              </a:rPr>
              <a:t>components that interact coherently.</a:t>
            </a:r>
          </a:p>
          <a:p>
            <a:endParaRPr lang="en-GB" sz="1200">
              <a:solidFill>
                <a:srgbClr val="2F528F"/>
              </a:solidFill>
              <a:latin typeface="Calibri" panose="020F0502020204030204" pitchFamily="34" charset="0"/>
            </a:endParaRPr>
          </a:p>
          <a:p>
            <a:r>
              <a:rPr lang="en-GB" sz="1200">
                <a:solidFill>
                  <a:srgbClr val="2F528F"/>
                </a:solidFill>
                <a:latin typeface="Calibri" panose="020F0502020204030204" pitchFamily="34" charset="0"/>
              </a:rPr>
              <a:t>Enterprise Security Architecture builds on existing enterprise information.</a:t>
            </a:r>
          </a:p>
        </p:txBody>
      </p:sp>
      <p:sp>
        <p:nvSpPr>
          <p:cNvPr id="2" name="Rectangle: Rounded Corners 1">
            <a:extLst>
              <a:ext uri="{FF2B5EF4-FFF2-40B4-BE49-F238E27FC236}">
                <a16:creationId xmlns:a16="http://schemas.microsoft.com/office/drawing/2014/main" id="{C541AA27-540F-7DC3-F5DB-AC7175CC7265}"/>
              </a:ext>
            </a:extLst>
          </p:cNvPr>
          <p:cNvSpPr/>
          <p:nvPr/>
        </p:nvSpPr>
        <p:spPr>
          <a:xfrm>
            <a:off x="181182" y="3988857"/>
            <a:ext cx="8776411" cy="745695"/>
          </a:xfrm>
          <a:prstGeom prst="roundRect">
            <a:avLst/>
          </a:prstGeom>
          <a:solidFill>
            <a:srgbClr val="DB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a:solidFill>
                  <a:srgbClr val="2F528F"/>
                </a:solidFill>
                <a:latin typeface="Calibri" panose="020F0502020204030204" pitchFamily="34" charset="0"/>
              </a:rPr>
              <a:t>The diagram shows [centre column] how Enterprise Architecture and Enterprise Security Architecture relate to each other, highlighting the core security and risk concepts that are used in Information Security Management (ISM) and Enterprise Risk Management (ERM).</a:t>
            </a:r>
          </a:p>
          <a:p>
            <a:r>
              <a:rPr lang="en-GB" sz="1050">
                <a:solidFill>
                  <a:srgbClr val="2F528F"/>
                </a:solidFill>
                <a:latin typeface="Calibri" panose="020F0502020204030204" pitchFamily="34" charset="0"/>
              </a:rPr>
              <a:t>Concepts with heavy outline = additions to the TOGAF framework, brought in by ISM or ERM.</a:t>
            </a:r>
            <a:endParaRPr lang="en-US" sz="1050">
              <a:solidFill>
                <a:srgbClr val="2F528F"/>
              </a:solidFill>
            </a:endParaRPr>
          </a:p>
        </p:txBody>
      </p:sp>
      <p:sp>
        <p:nvSpPr>
          <p:cNvPr id="10" name="TextBox 9">
            <a:extLst>
              <a:ext uri="{FF2B5EF4-FFF2-40B4-BE49-F238E27FC236}">
                <a16:creationId xmlns:a16="http://schemas.microsoft.com/office/drawing/2014/main" id="{9D3E4B3B-9E10-2E85-C228-44354180DE38}"/>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
        <p:nvSpPr>
          <p:cNvPr id="11" name="TextBox 10">
            <a:extLst>
              <a:ext uri="{FF2B5EF4-FFF2-40B4-BE49-F238E27FC236}">
                <a16:creationId xmlns:a16="http://schemas.microsoft.com/office/drawing/2014/main" id="{E5CBD638-9C07-14EE-37B5-08CF8E290DA4}"/>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Added security stakeholders to the heading to make it make sense in a module on Stakeholders.</a:t>
            </a:r>
            <a:endParaRPr lang="en-GB" sz="1100" i="1">
              <a:solidFill>
                <a:srgbClr val="FF0000"/>
              </a:solidFill>
            </a:endParaRPr>
          </a:p>
        </p:txBody>
      </p:sp>
    </p:spTree>
    <p:extLst>
      <p:ext uri="{BB962C8B-B14F-4D97-AF65-F5344CB8AC3E}">
        <p14:creationId xmlns:p14="http://schemas.microsoft.com/office/powerpoint/2010/main" val="1804774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BD72AF-CA2C-4539-AE16-224F3BA2C726}"/>
              </a:ext>
            </a:extLst>
          </p:cNvPr>
          <p:cNvSpPr>
            <a:spLocks noGrp="1"/>
          </p:cNvSpPr>
          <p:nvPr>
            <p:ph type="title"/>
          </p:nvPr>
        </p:nvSpPr>
        <p:spPr>
          <a:xfrm>
            <a:off x="111095" y="102393"/>
            <a:ext cx="7623880" cy="306668"/>
          </a:xfrm>
        </p:spPr>
        <p:txBody>
          <a:bodyPr>
            <a:noAutofit/>
          </a:bodyPr>
          <a:lstStyle/>
          <a:p>
            <a:r>
              <a:rPr lang="en-GB">
                <a:solidFill>
                  <a:srgbClr val="2F528F"/>
                </a:solidFill>
              </a:rPr>
              <a:t>Security is a cross-cutting concern</a:t>
            </a:r>
          </a:p>
        </p:txBody>
      </p:sp>
      <p:sp>
        <p:nvSpPr>
          <p:cNvPr id="3" name="Footer Placeholder 2">
            <a:extLst>
              <a:ext uri="{FF2B5EF4-FFF2-40B4-BE49-F238E27FC236}">
                <a16:creationId xmlns:a16="http://schemas.microsoft.com/office/drawing/2014/main" id="{D6CD7FF7-90AD-43EC-9F37-21FE9CD55D10}"/>
              </a:ext>
            </a:extLst>
          </p:cNvPr>
          <p:cNvSpPr>
            <a:spLocks noGrp="1"/>
          </p:cNvSpPr>
          <p:nvPr>
            <p:ph type="ftr" sz="quarter" idx="10"/>
          </p:nvPr>
        </p:nvSpPr>
        <p:spPr>
          <a:xfrm>
            <a:off x="6993807" y="4855409"/>
            <a:ext cx="688471" cy="273844"/>
          </a:xfrm>
        </p:spPr>
        <p:txBody>
          <a:bodyPr/>
          <a:lstStyle/>
          <a:p>
            <a:r>
              <a:rPr lang="en-GB"/>
              <a:t>5/24</a:t>
            </a:r>
          </a:p>
        </p:txBody>
      </p:sp>
      <p:sp>
        <p:nvSpPr>
          <p:cNvPr id="4" name="Ref">
            <a:extLst>
              <a:ext uri="{FF2B5EF4-FFF2-40B4-BE49-F238E27FC236}">
                <a16:creationId xmlns:a16="http://schemas.microsoft.com/office/drawing/2014/main" id="{1BEF0AC3-E40B-4520-A50A-2D650EA701E5}"/>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Integrating Risk and Security within a Enterprise Architecture : Page 16 : §4</a:t>
            </a:r>
          </a:p>
        </p:txBody>
      </p:sp>
      <p:sp>
        <p:nvSpPr>
          <p:cNvPr id="6" name="TextBox 5">
            <a:extLst>
              <a:ext uri="{FF2B5EF4-FFF2-40B4-BE49-F238E27FC236}">
                <a16:creationId xmlns:a16="http://schemas.microsoft.com/office/drawing/2014/main" id="{A408B3D2-D387-4E2E-BCD0-BF5F59C8ED42}"/>
              </a:ext>
            </a:extLst>
          </p:cNvPr>
          <p:cNvSpPr txBox="1"/>
          <p:nvPr/>
        </p:nvSpPr>
        <p:spPr>
          <a:xfrm>
            <a:off x="850237" y="783481"/>
            <a:ext cx="4668028" cy="1754326"/>
          </a:xfrm>
          <a:prstGeom prst="rect">
            <a:avLst/>
          </a:prstGeom>
          <a:noFill/>
        </p:spPr>
        <p:txBody>
          <a:bodyPr wrap="square">
            <a:spAutoFit/>
          </a:bodyPr>
          <a:lstStyle/>
          <a:p>
            <a:r>
              <a:rPr lang="en-GB" sz="1350" b="1">
                <a:solidFill>
                  <a:srgbClr val="2F528F"/>
                </a:solidFill>
              </a:rPr>
              <a:t>Security Architecture can be described as:</a:t>
            </a:r>
          </a:p>
          <a:p>
            <a:r>
              <a:rPr lang="en-GB" sz="1350">
                <a:solidFill>
                  <a:srgbClr val="2F528F"/>
                </a:solidFill>
              </a:rPr>
              <a:t>“a coherent collection of views, viewpoints, and artifacts, including security, privacy, and operational risk perspectives, along with related topics like security objectives and security services”.</a:t>
            </a:r>
          </a:p>
          <a:p>
            <a:r>
              <a:rPr lang="en-GB" sz="1350">
                <a:solidFill>
                  <a:srgbClr val="2F528F"/>
                </a:solidFill>
              </a:rPr>
              <a:t> </a:t>
            </a:r>
          </a:p>
          <a:p>
            <a:r>
              <a:rPr lang="en-GB" sz="1350">
                <a:solidFill>
                  <a:srgbClr val="2F528F"/>
                </a:solidFill>
              </a:rPr>
              <a:t>The Security Architecture interacts with all four architecture domains:</a:t>
            </a:r>
          </a:p>
        </p:txBody>
      </p:sp>
      <p:graphicFrame>
        <p:nvGraphicFramePr>
          <p:cNvPr id="8" name="TextBox 2">
            <a:extLst>
              <a:ext uri="{FF2B5EF4-FFF2-40B4-BE49-F238E27FC236}">
                <a16:creationId xmlns:a16="http://schemas.microsoft.com/office/drawing/2014/main" id="{B34B0303-29DB-BE43-5160-FB16F074AF2C}"/>
              </a:ext>
            </a:extLst>
          </p:cNvPr>
          <p:cNvGraphicFramePr/>
          <p:nvPr/>
        </p:nvGraphicFramePr>
        <p:xfrm>
          <a:off x="2079754" y="2560277"/>
          <a:ext cx="2317248" cy="1263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005A40A2-663E-FA4D-949F-5C54B88557BA}"/>
              </a:ext>
            </a:extLst>
          </p:cNvPr>
          <p:cNvSpPr txBox="1"/>
          <p:nvPr/>
        </p:nvSpPr>
        <p:spPr>
          <a:xfrm>
            <a:off x="850237" y="3998710"/>
            <a:ext cx="5785338" cy="300082"/>
          </a:xfrm>
          <a:prstGeom prst="rect">
            <a:avLst/>
          </a:prstGeom>
          <a:noFill/>
        </p:spPr>
        <p:txBody>
          <a:bodyPr wrap="square">
            <a:spAutoFit/>
          </a:bodyPr>
          <a:lstStyle/>
          <a:p>
            <a:r>
              <a:rPr lang="en-GB" sz="1350" dirty="0">
                <a:solidFill>
                  <a:srgbClr val="2F528F"/>
                </a:solidFill>
              </a:rPr>
              <a:t>and is referred to as  ‘cross-cutting’.</a:t>
            </a:r>
          </a:p>
        </p:txBody>
      </p:sp>
      <p:pic>
        <p:nvPicPr>
          <p:cNvPr id="1026" name="Picture 2">
            <a:extLst>
              <a:ext uri="{FF2B5EF4-FFF2-40B4-BE49-F238E27FC236}">
                <a16:creationId xmlns:a16="http://schemas.microsoft.com/office/drawing/2014/main" id="{C1D4F88A-89D5-3A8A-03CA-09F0C72B6125}"/>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58382" y="1084083"/>
            <a:ext cx="2338088" cy="27710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ED9C77F-14BB-8446-B4BC-FBEF73D207DC}"/>
              </a:ext>
            </a:extLst>
          </p:cNvPr>
          <p:cNvSpPr txBox="1"/>
          <p:nvPr/>
        </p:nvSpPr>
        <p:spPr>
          <a:xfrm>
            <a:off x="7027426" y="3912148"/>
            <a:ext cx="2517661" cy="173124"/>
          </a:xfrm>
          <a:prstGeom prst="rect">
            <a:avLst/>
          </a:prstGeom>
          <a:noFill/>
        </p:spPr>
        <p:txBody>
          <a:bodyPr wrap="square" rtlCol="0">
            <a:spAutoFit/>
          </a:bodyPr>
          <a:lstStyle/>
          <a:p>
            <a:pPr algn="l"/>
            <a:r>
              <a:rPr lang="en-NL" sz="525">
                <a:solidFill>
                  <a:srgbClr val="2F528F"/>
                </a:solidFill>
                <a:latin typeface="Calibri" panose="020F0502020204030204" pitchFamily="34" charset="0"/>
              </a:rPr>
              <a:t>©</a:t>
            </a:r>
            <a:r>
              <a:rPr lang="en-US" sz="525">
                <a:solidFill>
                  <a:srgbClr val="2F528F"/>
                </a:solidFill>
                <a:latin typeface="Calibri" panose="020F0502020204030204" pitchFamily="34" charset="0"/>
              </a:rPr>
              <a:t> </a:t>
            </a:r>
            <a:r>
              <a:rPr lang="en-GB" sz="525">
                <a:solidFill>
                  <a:srgbClr val="2F528F"/>
                </a:solidFill>
                <a:latin typeface="Calibri" panose="020F0502020204030204" pitchFamily="34" charset="0"/>
              </a:rPr>
              <a:t>TOGAF® Series Guide: Integrating Risk and Security</a:t>
            </a:r>
            <a:endParaRPr lang="en-NL" sz="525">
              <a:solidFill>
                <a:srgbClr val="2F528F"/>
              </a:solidFill>
            </a:endParaRPr>
          </a:p>
        </p:txBody>
      </p:sp>
      <p:sp>
        <p:nvSpPr>
          <p:cNvPr id="2" name="TextBox 1">
            <a:extLst>
              <a:ext uri="{FF2B5EF4-FFF2-40B4-BE49-F238E27FC236}">
                <a16:creationId xmlns:a16="http://schemas.microsoft.com/office/drawing/2014/main" id="{D73BE007-3E9C-2494-6B37-D9EA2BB768A6}"/>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1042103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153EB-9B2B-4B74-AE94-BF66971281BB}"/>
              </a:ext>
            </a:extLst>
          </p:cNvPr>
          <p:cNvSpPr>
            <a:spLocks noGrp="1"/>
          </p:cNvSpPr>
          <p:nvPr>
            <p:ph type="title"/>
          </p:nvPr>
        </p:nvSpPr>
        <p:spPr>
          <a:xfrm>
            <a:off x="111095" y="102393"/>
            <a:ext cx="6251285" cy="306668"/>
          </a:xfrm>
        </p:spPr>
        <p:txBody>
          <a:bodyPr>
            <a:noAutofit/>
          </a:bodyPr>
          <a:lstStyle/>
          <a:p>
            <a:r>
              <a:rPr lang="en-GB">
                <a:solidFill>
                  <a:srgbClr val="2F528F"/>
                </a:solidFill>
              </a:rPr>
              <a:t>Security And Definition of Risk</a:t>
            </a:r>
          </a:p>
        </p:txBody>
      </p:sp>
      <p:sp>
        <p:nvSpPr>
          <p:cNvPr id="7" name="Footer Placeholder 6">
            <a:extLst>
              <a:ext uri="{FF2B5EF4-FFF2-40B4-BE49-F238E27FC236}">
                <a16:creationId xmlns:a16="http://schemas.microsoft.com/office/drawing/2014/main" id="{7E388DAA-FF8C-4141-82BA-039299A250DE}"/>
              </a:ext>
            </a:extLst>
          </p:cNvPr>
          <p:cNvSpPr>
            <a:spLocks noGrp="1"/>
          </p:cNvSpPr>
          <p:nvPr>
            <p:ph type="ftr" sz="quarter" idx="10"/>
          </p:nvPr>
        </p:nvSpPr>
        <p:spPr>
          <a:xfrm>
            <a:off x="6993807" y="4855409"/>
            <a:ext cx="688471" cy="273844"/>
          </a:xfrm>
        </p:spPr>
        <p:txBody>
          <a:bodyPr/>
          <a:lstStyle/>
          <a:p>
            <a:r>
              <a:rPr lang="en-GB"/>
              <a:t>6/24</a:t>
            </a:r>
          </a:p>
        </p:txBody>
      </p:sp>
      <p:sp>
        <p:nvSpPr>
          <p:cNvPr id="4" name="Ref">
            <a:extLst>
              <a:ext uri="{FF2B5EF4-FFF2-40B4-BE49-F238E27FC236}">
                <a16:creationId xmlns:a16="http://schemas.microsoft.com/office/drawing/2014/main" id="{0F0AB618-9C46-4FBF-9ABD-FF777DE402D1}"/>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Integrating Risk and Security within a Enterprise Architecture : Page 9 : §3.1.1</a:t>
            </a:r>
          </a:p>
        </p:txBody>
      </p:sp>
      <p:sp>
        <p:nvSpPr>
          <p:cNvPr id="6" name="TextBox 5">
            <a:extLst>
              <a:ext uri="{FF2B5EF4-FFF2-40B4-BE49-F238E27FC236}">
                <a16:creationId xmlns:a16="http://schemas.microsoft.com/office/drawing/2014/main" id="{66E7675B-B2D0-42DB-914E-B3735491C680}"/>
              </a:ext>
            </a:extLst>
          </p:cNvPr>
          <p:cNvSpPr txBox="1"/>
          <p:nvPr/>
        </p:nvSpPr>
        <p:spPr>
          <a:xfrm>
            <a:off x="175996" y="1176219"/>
            <a:ext cx="3738442" cy="715581"/>
          </a:xfrm>
          <a:prstGeom prst="rect">
            <a:avLst/>
          </a:prstGeom>
          <a:noFill/>
        </p:spPr>
        <p:txBody>
          <a:bodyPr wrap="square">
            <a:spAutoFit/>
          </a:bodyPr>
          <a:lstStyle/>
          <a:p>
            <a:r>
              <a:rPr lang="en-GB" sz="1350">
                <a:solidFill>
                  <a:srgbClr val="2F528F"/>
                </a:solidFill>
              </a:rPr>
              <a:t>‘Uncertainty’ is concerned with extrapolation</a:t>
            </a:r>
          </a:p>
          <a:p>
            <a:endParaRPr lang="en-GB" sz="1350">
              <a:solidFill>
                <a:srgbClr val="2F528F"/>
              </a:solidFill>
            </a:endParaRPr>
          </a:p>
          <a:p>
            <a:r>
              <a:rPr lang="en-GB" sz="1350">
                <a:solidFill>
                  <a:srgbClr val="2F528F"/>
                </a:solidFill>
              </a:rPr>
              <a:t>Every decision is based on assessing:</a:t>
            </a:r>
          </a:p>
        </p:txBody>
      </p:sp>
      <p:graphicFrame>
        <p:nvGraphicFramePr>
          <p:cNvPr id="2" name="Diagram 1">
            <a:extLst>
              <a:ext uri="{FF2B5EF4-FFF2-40B4-BE49-F238E27FC236}">
                <a16:creationId xmlns:a16="http://schemas.microsoft.com/office/drawing/2014/main" id="{476C5C19-D1E2-2D04-AC95-C445EAE8FC91}"/>
              </a:ext>
            </a:extLst>
          </p:cNvPr>
          <p:cNvGraphicFramePr/>
          <p:nvPr/>
        </p:nvGraphicFramePr>
        <p:xfrm>
          <a:off x="1897330" y="4236622"/>
          <a:ext cx="5349340" cy="49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extBox 2">
            <a:extLst>
              <a:ext uri="{FF2B5EF4-FFF2-40B4-BE49-F238E27FC236}">
                <a16:creationId xmlns:a16="http://schemas.microsoft.com/office/drawing/2014/main" id="{84E42FC0-E9BE-1BE0-27A6-2B4822A482C6}"/>
              </a:ext>
            </a:extLst>
          </p:cNvPr>
          <p:cNvGraphicFramePr/>
          <p:nvPr/>
        </p:nvGraphicFramePr>
        <p:xfrm>
          <a:off x="0" y="1921195"/>
          <a:ext cx="3914438" cy="22421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a:extLst>
              <a:ext uri="{FF2B5EF4-FFF2-40B4-BE49-F238E27FC236}">
                <a16:creationId xmlns:a16="http://schemas.microsoft.com/office/drawing/2014/main" id="{B0D27541-E381-7818-22ED-0E7344B7B258}"/>
              </a:ext>
            </a:extLst>
          </p:cNvPr>
          <p:cNvSpPr txBox="1"/>
          <p:nvPr/>
        </p:nvSpPr>
        <p:spPr>
          <a:xfrm>
            <a:off x="2405017" y="657361"/>
            <a:ext cx="5927083" cy="300082"/>
          </a:xfrm>
          <a:prstGeom prst="rect">
            <a:avLst/>
          </a:prstGeom>
          <a:noFill/>
        </p:spPr>
        <p:txBody>
          <a:bodyPr wrap="square">
            <a:spAutoFit/>
          </a:bodyPr>
          <a:lstStyle/>
          <a:p>
            <a:r>
              <a:rPr lang="en-GB" sz="1350" b="1">
                <a:solidFill>
                  <a:srgbClr val="2F528F"/>
                </a:solidFill>
              </a:rPr>
              <a:t>Risk is the “effect of uncertainty on objectives”</a:t>
            </a:r>
            <a:r>
              <a:rPr lang="en-GB" sz="1350">
                <a:solidFill>
                  <a:srgbClr val="2F528F"/>
                </a:solidFill>
              </a:rPr>
              <a:t> </a:t>
            </a:r>
          </a:p>
        </p:txBody>
      </p:sp>
      <p:pic>
        <p:nvPicPr>
          <p:cNvPr id="1026" name="Picture 2">
            <a:extLst>
              <a:ext uri="{FF2B5EF4-FFF2-40B4-BE49-F238E27FC236}">
                <a16:creationId xmlns:a16="http://schemas.microsoft.com/office/drawing/2014/main" id="{EA2D776F-D7F4-2A46-3391-D3EEF25DC64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06751" y="1219317"/>
            <a:ext cx="3914438" cy="289043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0250022-26E9-61F3-E0D4-56C55047CB54}"/>
              </a:ext>
            </a:extLst>
          </p:cNvPr>
          <p:cNvSpPr txBox="1"/>
          <p:nvPr/>
        </p:nvSpPr>
        <p:spPr>
          <a:xfrm>
            <a:off x="7890576" y="3936632"/>
            <a:ext cx="1125936" cy="173124"/>
          </a:xfrm>
          <a:prstGeom prst="rect">
            <a:avLst/>
          </a:prstGeom>
          <a:noFill/>
        </p:spPr>
        <p:txBody>
          <a:bodyPr wrap="square" rtlCol="0">
            <a:spAutoFit/>
          </a:bodyPr>
          <a:lstStyle/>
          <a:p>
            <a:pPr algn="l"/>
            <a:r>
              <a:rPr lang="en-NL" sz="525">
                <a:solidFill>
                  <a:srgbClr val="2F528F"/>
                </a:solidFill>
                <a:latin typeface="Calibri" panose="020F0502020204030204" pitchFamily="34" charset="0"/>
              </a:rPr>
              <a:t>©</a:t>
            </a:r>
            <a:r>
              <a:rPr lang="en-US" sz="525">
                <a:solidFill>
                  <a:srgbClr val="2F528F"/>
                </a:solidFill>
                <a:latin typeface="Calibri" panose="020F0502020204030204" pitchFamily="34" charset="0"/>
              </a:rPr>
              <a:t> </a:t>
            </a:r>
            <a:r>
              <a:rPr lang="en-GB" sz="525">
                <a:solidFill>
                  <a:srgbClr val="2F528F"/>
                </a:solidFill>
                <a:latin typeface="Calibri" panose="020F0502020204030204" pitchFamily="34" charset="0"/>
              </a:rPr>
              <a:t>The SABSA Institute</a:t>
            </a:r>
            <a:endParaRPr lang="en-NL" sz="525">
              <a:solidFill>
                <a:srgbClr val="2F528F"/>
              </a:solidFill>
            </a:endParaRPr>
          </a:p>
        </p:txBody>
      </p:sp>
      <p:sp>
        <p:nvSpPr>
          <p:cNvPr id="3" name="TextBox 2">
            <a:extLst>
              <a:ext uri="{FF2B5EF4-FFF2-40B4-BE49-F238E27FC236}">
                <a16:creationId xmlns:a16="http://schemas.microsoft.com/office/drawing/2014/main" id="{2DD0F29B-186D-A304-907E-3D230CD3FD6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
        <p:nvSpPr>
          <p:cNvPr id="12" name="TextBox 11">
            <a:extLst>
              <a:ext uri="{FF2B5EF4-FFF2-40B4-BE49-F238E27FC236}">
                <a16:creationId xmlns:a16="http://schemas.microsoft.com/office/drawing/2014/main" id="{7AB86C01-13EB-45F1-D37E-C2010AA4CEA7}"/>
              </a:ext>
            </a:extLst>
          </p:cNvPr>
          <p:cNvSpPr txBox="1"/>
          <p:nvPr/>
        </p:nvSpPr>
        <p:spPr>
          <a:xfrm>
            <a:off x="111095" y="5455901"/>
            <a:ext cx="8846499" cy="261610"/>
          </a:xfrm>
          <a:prstGeom prst="rect">
            <a:avLst/>
          </a:prstGeom>
          <a:noFill/>
        </p:spPr>
        <p:txBody>
          <a:bodyPr wrap="square" rtlCol="0">
            <a:spAutoFit/>
          </a:bodyPr>
          <a:lstStyle/>
          <a:p>
            <a:pPr algn="l"/>
            <a:endParaRPr lang="en-GB" sz="1100" i="1">
              <a:solidFill>
                <a:srgbClr val="FF0000"/>
              </a:solidFill>
            </a:endParaRPr>
          </a:p>
        </p:txBody>
      </p:sp>
      <p:sp>
        <p:nvSpPr>
          <p:cNvPr id="13" name="TextBox 12">
            <a:extLst>
              <a:ext uri="{FF2B5EF4-FFF2-40B4-BE49-F238E27FC236}">
                <a16:creationId xmlns:a16="http://schemas.microsoft.com/office/drawing/2014/main" id="{F255C8DA-D2D6-6817-DEE1-888CB0954B87}"/>
              </a:ext>
            </a:extLst>
          </p:cNvPr>
          <p:cNvSpPr txBox="1"/>
          <p:nvPr/>
        </p:nvSpPr>
        <p:spPr>
          <a:xfrm>
            <a:off x="263495" y="56083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Added “security and” to the heading to make it make sense in a module on Stakeholders.</a:t>
            </a:r>
            <a:endParaRPr lang="en-GB" sz="1100" i="1">
              <a:solidFill>
                <a:srgbClr val="FF0000"/>
              </a:solidFill>
            </a:endParaRPr>
          </a:p>
        </p:txBody>
      </p:sp>
    </p:spTree>
    <p:extLst>
      <p:ext uri="{BB962C8B-B14F-4D97-AF65-F5344CB8AC3E}">
        <p14:creationId xmlns:p14="http://schemas.microsoft.com/office/powerpoint/2010/main" val="2142145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f">
            <a:extLst>
              <a:ext uri="{FF2B5EF4-FFF2-40B4-BE49-F238E27FC236}">
                <a16:creationId xmlns:a16="http://schemas.microsoft.com/office/drawing/2014/main" id="{A9775A85-BFBA-A1ED-606C-D3748EA2330D}"/>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Using the TOGAF Standard in the Digital Enterprise : Page 27 : §4.2.1</a:t>
            </a:r>
          </a:p>
        </p:txBody>
      </p:sp>
      <p:sp>
        <p:nvSpPr>
          <p:cNvPr id="4" name="Footer Placeholder 3">
            <a:extLst>
              <a:ext uri="{FF2B5EF4-FFF2-40B4-BE49-F238E27FC236}">
                <a16:creationId xmlns:a16="http://schemas.microsoft.com/office/drawing/2014/main" id="{F471025E-60AC-4B19-9792-325897F790F6}"/>
              </a:ext>
            </a:extLst>
          </p:cNvPr>
          <p:cNvSpPr>
            <a:spLocks noGrp="1"/>
          </p:cNvSpPr>
          <p:nvPr>
            <p:ph type="ftr" sz="quarter" idx="10"/>
          </p:nvPr>
        </p:nvSpPr>
        <p:spPr>
          <a:xfrm>
            <a:off x="6993807" y="4855409"/>
            <a:ext cx="688471" cy="273844"/>
          </a:xfrm>
        </p:spPr>
        <p:txBody>
          <a:bodyPr/>
          <a:lstStyle/>
          <a:p>
            <a:r>
              <a:rPr lang="en-GB"/>
              <a:t>7/24</a:t>
            </a:r>
          </a:p>
        </p:txBody>
      </p:sp>
      <p:sp>
        <p:nvSpPr>
          <p:cNvPr id="5" name="Title 4">
            <a:extLst>
              <a:ext uri="{FF2B5EF4-FFF2-40B4-BE49-F238E27FC236}">
                <a16:creationId xmlns:a16="http://schemas.microsoft.com/office/drawing/2014/main" id="{EFFCDA00-7089-477E-8C17-92C08EF7B748}"/>
              </a:ext>
            </a:extLst>
          </p:cNvPr>
          <p:cNvSpPr>
            <a:spLocks noGrp="1"/>
          </p:cNvSpPr>
          <p:nvPr>
            <p:ph type="title"/>
          </p:nvPr>
        </p:nvSpPr>
        <p:spPr>
          <a:xfrm>
            <a:off x="111095" y="102393"/>
            <a:ext cx="6489490" cy="306668"/>
          </a:xfrm>
        </p:spPr>
        <p:txBody>
          <a:bodyPr>
            <a:noAutofit/>
          </a:bodyPr>
          <a:lstStyle/>
          <a:p>
            <a:r>
              <a:rPr lang="en-GB">
                <a:solidFill>
                  <a:srgbClr val="2F528F"/>
                </a:solidFill>
              </a:rPr>
              <a:t>How the TOGAF Standard Supports the Digital Enterprise</a:t>
            </a:r>
          </a:p>
        </p:txBody>
      </p:sp>
      <p:sp>
        <p:nvSpPr>
          <p:cNvPr id="7" name="TextBox 6">
            <a:extLst>
              <a:ext uri="{FF2B5EF4-FFF2-40B4-BE49-F238E27FC236}">
                <a16:creationId xmlns:a16="http://schemas.microsoft.com/office/drawing/2014/main" id="{69816153-05A1-44F5-8803-EC2CCF743C91}"/>
              </a:ext>
            </a:extLst>
          </p:cNvPr>
          <p:cNvSpPr txBox="1"/>
          <p:nvPr/>
        </p:nvSpPr>
        <p:spPr>
          <a:xfrm>
            <a:off x="179749" y="705823"/>
            <a:ext cx="4769445" cy="715581"/>
          </a:xfrm>
          <a:prstGeom prst="rect">
            <a:avLst/>
          </a:prstGeom>
          <a:noFill/>
        </p:spPr>
        <p:txBody>
          <a:bodyPr wrap="square">
            <a:spAutoFit/>
          </a:bodyPr>
          <a:lstStyle/>
          <a:p>
            <a:r>
              <a:rPr lang="en-GB" sz="1350">
                <a:solidFill>
                  <a:srgbClr val="2F528F"/>
                </a:solidFill>
              </a:rPr>
              <a:t>The </a:t>
            </a:r>
            <a:r>
              <a:rPr lang="en-GB" sz="1350" err="1">
                <a:solidFill>
                  <a:srgbClr val="2F528F"/>
                </a:solidFill>
              </a:rPr>
              <a:t>DPBoK</a:t>
            </a:r>
            <a:r>
              <a:rPr lang="en-GB" sz="1350">
                <a:solidFill>
                  <a:srgbClr val="2F528F"/>
                </a:solidFill>
              </a:rPr>
              <a:t> Standard  notes four contexts of organizational evolution which relate to Enterprise Architecture and the TOGAF Standard:</a:t>
            </a:r>
          </a:p>
        </p:txBody>
      </p:sp>
      <p:graphicFrame>
        <p:nvGraphicFramePr>
          <p:cNvPr id="2" name="Diagram 1">
            <a:extLst>
              <a:ext uri="{FF2B5EF4-FFF2-40B4-BE49-F238E27FC236}">
                <a16:creationId xmlns:a16="http://schemas.microsoft.com/office/drawing/2014/main" id="{05794442-2BE9-5DD4-6767-3F7206AA11B3}"/>
              </a:ext>
            </a:extLst>
          </p:cNvPr>
          <p:cNvGraphicFramePr/>
          <p:nvPr/>
        </p:nvGraphicFramePr>
        <p:xfrm>
          <a:off x="1039565" y="4292475"/>
          <a:ext cx="6657354" cy="276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TextBox 2">
            <a:extLst>
              <a:ext uri="{FF2B5EF4-FFF2-40B4-BE49-F238E27FC236}">
                <a16:creationId xmlns:a16="http://schemas.microsoft.com/office/drawing/2014/main" id="{131DDEED-49B0-6501-0636-76E62C97E897}"/>
              </a:ext>
            </a:extLst>
          </p:cNvPr>
          <p:cNvGraphicFramePr/>
          <p:nvPr/>
        </p:nvGraphicFramePr>
        <p:xfrm>
          <a:off x="2564472" y="1519573"/>
          <a:ext cx="3806526" cy="15092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Box 8">
            <a:extLst>
              <a:ext uri="{FF2B5EF4-FFF2-40B4-BE49-F238E27FC236}">
                <a16:creationId xmlns:a16="http://schemas.microsoft.com/office/drawing/2014/main" id="{A4BE359D-A974-209A-989C-84C1B1909113}"/>
              </a:ext>
            </a:extLst>
          </p:cNvPr>
          <p:cNvSpPr txBox="1"/>
          <p:nvPr/>
        </p:nvSpPr>
        <p:spPr>
          <a:xfrm>
            <a:off x="347235" y="3225200"/>
            <a:ext cx="8241000" cy="923330"/>
          </a:xfrm>
          <a:prstGeom prst="rect">
            <a:avLst/>
          </a:prstGeom>
          <a:noFill/>
        </p:spPr>
        <p:txBody>
          <a:bodyPr wrap="square">
            <a:spAutoFit/>
          </a:bodyPr>
          <a:lstStyle/>
          <a:p>
            <a:r>
              <a:rPr lang="en-GB" sz="1350">
                <a:solidFill>
                  <a:srgbClr val="2F528F"/>
                </a:solidFill>
              </a:rPr>
              <a:t>The requirement for well-designed foundations becomes critical to enterprise existence and health. </a:t>
            </a:r>
          </a:p>
          <a:p>
            <a:endParaRPr lang="en-GB" sz="1350">
              <a:solidFill>
                <a:srgbClr val="2F528F"/>
              </a:solidFill>
            </a:endParaRPr>
          </a:p>
          <a:p>
            <a:r>
              <a:rPr lang="en-GB" sz="1350">
                <a:solidFill>
                  <a:srgbClr val="2F528F"/>
                </a:solidFill>
              </a:rPr>
              <a:t>The strategy for achieving this is to present a set of Enterprise Architecture services that package the right set of activities.</a:t>
            </a:r>
          </a:p>
        </p:txBody>
      </p:sp>
      <p:sp>
        <p:nvSpPr>
          <p:cNvPr id="11" name="TextBox 10">
            <a:extLst>
              <a:ext uri="{FF2B5EF4-FFF2-40B4-BE49-F238E27FC236}">
                <a16:creationId xmlns:a16="http://schemas.microsoft.com/office/drawing/2014/main" id="{73223AE4-F07C-96EE-52A4-29833F748676}"/>
              </a:ext>
            </a:extLst>
          </p:cNvPr>
          <p:cNvSpPr txBox="1"/>
          <p:nvPr/>
        </p:nvSpPr>
        <p:spPr>
          <a:xfrm>
            <a:off x="7101208" y="1706761"/>
            <a:ext cx="2530765" cy="184666"/>
          </a:xfrm>
          <a:prstGeom prst="rect">
            <a:avLst/>
          </a:prstGeom>
          <a:noFill/>
        </p:spPr>
        <p:txBody>
          <a:bodyPr wrap="square" lIns="91440" tIns="45720" rIns="91440" bIns="45720" rtlCol="0" anchor="t">
            <a:spAutoFit/>
          </a:bodyPr>
          <a:lstStyle/>
          <a:p>
            <a:pPr algn="ctr"/>
            <a:r>
              <a:rPr lang="en-US" sz="600">
                <a:solidFill>
                  <a:schemeClr val="bg1">
                    <a:lumMod val="50000"/>
                  </a:schemeClr>
                </a:solidFill>
              </a:rPr>
              <a:t>Indicating balancing 4 contexts</a:t>
            </a:r>
            <a:endParaRPr lang="en-US" sz="600">
              <a:solidFill>
                <a:schemeClr val="bg1">
                  <a:lumMod val="50000"/>
                </a:schemeClr>
              </a:solidFill>
              <a:ea typeface="Calibri"/>
              <a:cs typeface="Calibri"/>
            </a:endParaRPr>
          </a:p>
        </p:txBody>
      </p:sp>
      <p:pic>
        <p:nvPicPr>
          <p:cNvPr id="12" name="Picture 11" descr="Icon&#10;&#10;Description automatically generated">
            <a:extLst>
              <a:ext uri="{FF2B5EF4-FFF2-40B4-BE49-F238E27FC236}">
                <a16:creationId xmlns:a16="http://schemas.microsoft.com/office/drawing/2014/main" id="{3F548403-7CB9-BFA7-8221-1D7481AA541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08726" y="726232"/>
            <a:ext cx="999205" cy="999205"/>
          </a:xfrm>
          <a:prstGeom prst="rect">
            <a:avLst/>
          </a:prstGeom>
        </p:spPr>
      </p:pic>
      <p:sp>
        <p:nvSpPr>
          <p:cNvPr id="6" name="TextBox 5">
            <a:extLst>
              <a:ext uri="{FF2B5EF4-FFF2-40B4-BE49-F238E27FC236}">
                <a16:creationId xmlns:a16="http://schemas.microsoft.com/office/drawing/2014/main" id="{12BD9DA3-5BBB-4930-8225-C63592A8DD4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1724132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FCDA00-7089-477E-8C17-92C08EF7B748}"/>
              </a:ext>
            </a:extLst>
          </p:cNvPr>
          <p:cNvSpPr>
            <a:spLocks noGrp="1"/>
          </p:cNvSpPr>
          <p:nvPr>
            <p:ph type="title"/>
          </p:nvPr>
        </p:nvSpPr>
        <p:spPr>
          <a:xfrm>
            <a:off x="111094" y="102393"/>
            <a:ext cx="6543685" cy="372392"/>
          </a:xfrm>
        </p:spPr>
        <p:txBody>
          <a:bodyPr>
            <a:noAutofit/>
          </a:bodyPr>
          <a:lstStyle/>
          <a:p>
            <a:r>
              <a:rPr lang="en-GB" sz="1600">
                <a:solidFill>
                  <a:srgbClr val="2F528F"/>
                </a:solidFill>
              </a:rPr>
              <a:t>Role of the Enterprise Architect - Context I: Individual/Founder – 01/02</a:t>
            </a:r>
          </a:p>
        </p:txBody>
      </p:sp>
      <p:sp>
        <p:nvSpPr>
          <p:cNvPr id="3" name="Footer Placeholder 2">
            <a:extLst>
              <a:ext uri="{FF2B5EF4-FFF2-40B4-BE49-F238E27FC236}">
                <a16:creationId xmlns:a16="http://schemas.microsoft.com/office/drawing/2014/main" id="{A8FCAA14-45E6-499E-805A-D42CFC1C1B81}"/>
              </a:ext>
            </a:extLst>
          </p:cNvPr>
          <p:cNvSpPr>
            <a:spLocks noGrp="1"/>
          </p:cNvSpPr>
          <p:nvPr>
            <p:ph type="ftr" sz="quarter" idx="10"/>
          </p:nvPr>
        </p:nvSpPr>
        <p:spPr>
          <a:xfrm>
            <a:off x="6993807" y="4855409"/>
            <a:ext cx="688471" cy="273844"/>
          </a:xfrm>
        </p:spPr>
        <p:txBody>
          <a:bodyPr/>
          <a:lstStyle/>
          <a:p>
            <a:r>
              <a:rPr lang="en-GB"/>
              <a:t>8/24</a:t>
            </a:r>
          </a:p>
        </p:txBody>
      </p:sp>
      <p:sp>
        <p:nvSpPr>
          <p:cNvPr id="4" name="Ref">
            <a:extLst>
              <a:ext uri="{FF2B5EF4-FFF2-40B4-BE49-F238E27FC236}">
                <a16:creationId xmlns:a16="http://schemas.microsoft.com/office/drawing/2014/main" id="{295E0733-9D04-4844-A2FA-DB617E6C185E}"/>
              </a:ext>
            </a:extLst>
          </p:cNvPr>
          <p:cNvSpPr txBox="1"/>
          <p:nvPr/>
        </p:nvSpPr>
        <p:spPr>
          <a:xfrm>
            <a:off x="10795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Using the TOGAF Standard in the Digital Enterprise : Page 27 : §4.2.1</a:t>
            </a:r>
          </a:p>
        </p:txBody>
      </p:sp>
      <p:sp>
        <p:nvSpPr>
          <p:cNvPr id="6" name="TextBox 5">
            <a:extLst>
              <a:ext uri="{FF2B5EF4-FFF2-40B4-BE49-F238E27FC236}">
                <a16:creationId xmlns:a16="http://schemas.microsoft.com/office/drawing/2014/main" id="{5BA595E9-A654-4AED-8D56-EC844B71C04C}"/>
              </a:ext>
            </a:extLst>
          </p:cNvPr>
          <p:cNvSpPr txBox="1"/>
          <p:nvPr/>
        </p:nvSpPr>
        <p:spPr>
          <a:xfrm>
            <a:off x="980113" y="840447"/>
            <a:ext cx="7183774" cy="1169551"/>
          </a:xfrm>
          <a:prstGeom prst="rect">
            <a:avLst/>
          </a:prstGeom>
          <a:noFill/>
        </p:spPr>
        <p:txBody>
          <a:bodyPr wrap="square">
            <a:spAutoFit/>
          </a:bodyPr>
          <a:lstStyle/>
          <a:p>
            <a:r>
              <a:rPr lang="en-GB" sz="1400" b="1">
                <a:solidFill>
                  <a:srgbClr val="2F528F"/>
                </a:solidFill>
              </a:rPr>
              <a:t>The Individual/Founder context addresses:</a:t>
            </a:r>
            <a:br>
              <a:rPr lang="en-GB" sz="1400" b="1">
                <a:solidFill>
                  <a:srgbClr val="2F528F"/>
                </a:solidFill>
              </a:rPr>
            </a:br>
            <a:r>
              <a:rPr lang="en-GB" sz="1400">
                <a:solidFill>
                  <a:srgbClr val="2F528F"/>
                </a:solidFill>
              </a:rPr>
              <a:t>“M</a:t>
            </a:r>
            <a:r>
              <a:rPr lang="en-GB" sz="1400" i="1">
                <a:solidFill>
                  <a:srgbClr val="2F528F"/>
                </a:solidFill>
              </a:rPr>
              <a:t>inimum essential concerns they must address to develop and sustain a basic digital product</a:t>
            </a:r>
            <a:r>
              <a:rPr lang="en-GB" sz="1400">
                <a:solidFill>
                  <a:srgbClr val="2F528F"/>
                </a:solidFill>
              </a:rPr>
              <a:t>”</a:t>
            </a:r>
            <a:br>
              <a:rPr lang="en-GB" sz="1400" b="1">
                <a:solidFill>
                  <a:srgbClr val="2F528F"/>
                </a:solidFill>
              </a:rPr>
            </a:br>
            <a:r>
              <a:rPr lang="en-GB" sz="1400" b="1">
                <a:solidFill>
                  <a:srgbClr val="2F528F"/>
                </a:solidFill>
              </a:rPr>
              <a:t>- </a:t>
            </a:r>
            <a:r>
              <a:rPr lang="en-GB" sz="1400">
                <a:solidFill>
                  <a:srgbClr val="2F528F"/>
                </a:solidFill>
              </a:rPr>
              <a:t>the bare minimum requirements of delivering digital value.</a:t>
            </a:r>
          </a:p>
          <a:p>
            <a:endParaRPr lang="en-GB" sz="1400">
              <a:solidFill>
                <a:srgbClr val="2F528F"/>
              </a:solidFill>
            </a:endParaRPr>
          </a:p>
          <a:p>
            <a:r>
              <a:rPr lang="en-GB" sz="1400">
                <a:solidFill>
                  <a:srgbClr val="2F528F"/>
                </a:solidFill>
              </a:rPr>
              <a:t>The key topics, in the </a:t>
            </a:r>
            <a:r>
              <a:rPr lang="en-GB" sz="1400" err="1">
                <a:solidFill>
                  <a:srgbClr val="2F528F"/>
                </a:solidFill>
              </a:rPr>
              <a:t>DPBoK</a:t>
            </a:r>
            <a:r>
              <a:rPr lang="en-GB" sz="1400">
                <a:solidFill>
                  <a:srgbClr val="2F528F"/>
                </a:solidFill>
              </a:rPr>
              <a:t> Standard, for this context:</a:t>
            </a:r>
          </a:p>
        </p:txBody>
      </p:sp>
      <p:graphicFrame>
        <p:nvGraphicFramePr>
          <p:cNvPr id="7" name="TextBox 2">
            <a:extLst>
              <a:ext uri="{FF2B5EF4-FFF2-40B4-BE49-F238E27FC236}">
                <a16:creationId xmlns:a16="http://schemas.microsoft.com/office/drawing/2014/main" id="{DB233D30-B136-08CD-F454-5F23BF74A274}"/>
              </a:ext>
            </a:extLst>
          </p:cNvPr>
          <p:cNvGraphicFramePr/>
          <p:nvPr/>
        </p:nvGraphicFramePr>
        <p:xfrm>
          <a:off x="0" y="2426857"/>
          <a:ext cx="9032906" cy="14544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 1">
            <a:extLst>
              <a:ext uri="{FF2B5EF4-FFF2-40B4-BE49-F238E27FC236}">
                <a16:creationId xmlns:a16="http://schemas.microsoft.com/office/drawing/2014/main" id="{FFBA9D41-CCA3-821F-174D-D3BE262F82BD}"/>
              </a:ext>
            </a:extLst>
          </p:cNvPr>
          <p:cNvGraphicFramePr/>
          <p:nvPr/>
        </p:nvGraphicFramePr>
        <p:xfrm>
          <a:off x="963925" y="4042982"/>
          <a:ext cx="6783216" cy="470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Box 7">
            <a:extLst>
              <a:ext uri="{FF2B5EF4-FFF2-40B4-BE49-F238E27FC236}">
                <a16:creationId xmlns:a16="http://schemas.microsoft.com/office/drawing/2014/main" id="{0D96B612-C61C-2DCB-38D8-6DD15ACFCF37}"/>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282430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CD1EED-FA0C-445E-8042-8E60578DFC3B}"/>
              </a:ext>
            </a:extLst>
          </p:cNvPr>
          <p:cNvPicPr>
            <a:picLocks noChangeAspect="1"/>
          </p:cNvPicPr>
          <p:nvPr/>
        </p:nvPicPr>
        <p:blipFill>
          <a:blip r:embed="rId3">
            <a:alphaModFix amt="46000"/>
          </a:blip>
          <a:stretch>
            <a:fillRect/>
          </a:stretch>
        </p:blipFill>
        <p:spPr>
          <a:xfrm>
            <a:off x="6673668" y="775627"/>
            <a:ext cx="2190196" cy="1231985"/>
          </a:xfrm>
          <a:prstGeom prst="rect">
            <a:avLst/>
          </a:prstGeom>
        </p:spPr>
      </p:pic>
      <p:pic>
        <p:nvPicPr>
          <p:cNvPr id="11" name="Picture 10">
            <a:extLst>
              <a:ext uri="{FF2B5EF4-FFF2-40B4-BE49-F238E27FC236}">
                <a16:creationId xmlns:a16="http://schemas.microsoft.com/office/drawing/2014/main" id="{CE5BEA54-04D7-4503-9B7C-C57B32FBADCD}"/>
              </a:ext>
            </a:extLst>
          </p:cNvPr>
          <p:cNvPicPr>
            <a:picLocks noChangeAspect="1"/>
          </p:cNvPicPr>
          <p:nvPr/>
        </p:nvPicPr>
        <p:blipFill>
          <a:blip r:embed="rId4">
            <a:alphaModFix amt="59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053285" y="2190952"/>
            <a:ext cx="1528461" cy="1551581"/>
          </a:xfrm>
          <a:prstGeom prst="rect">
            <a:avLst/>
          </a:prstGeom>
        </p:spPr>
      </p:pic>
      <p:sp>
        <p:nvSpPr>
          <p:cNvPr id="5" name="Title 4">
            <a:extLst>
              <a:ext uri="{FF2B5EF4-FFF2-40B4-BE49-F238E27FC236}">
                <a16:creationId xmlns:a16="http://schemas.microsoft.com/office/drawing/2014/main" id="{EFFCDA00-7089-477E-8C17-92C08EF7B748}"/>
              </a:ext>
            </a:extLst>
          </p:cNvPr>
          <p:cNvSpPr>
            <a:spLocks noGrp="1"/>
          </p:cNvSpPr>
          <p:nvPr>
            <p:ph type="title"/>
          </p:nvPr>
        </p:nvSpPr>
        <p:spPr>
          <a:xfrm>
            <a:off x="111095" y="102393"/>
            <a:ext cx="6543684" cy="317819"/>
          </a:xfrm>
        </p:spPr>
        <p:txBody>
          <a:bodyPr>
            <a:noAutofit/>
          </a:bodyPr>
          <a:lstStyle/>
          <a:p>
            <a:r>
              <a:rPr lang="en-GB" sz="1600">
                <a:solidFill>
                  <a:srgbClr val="2F528F"/>
                </a:solidFill>
              </a:rPr>
              <a:t>Role of the Enterprise Architect - Context I: Individual/Founder – 02/02</a:t>
            </a:r>
          </a:p>
        </p:txBody>
      </p:sp>
      <p:sp>
        <p:nvSpPr>
          <p:cNvPr id="7" name="Footer Placeholder 6">
            <a:extLst>
              <a:ext uri="{FF2B5EF4-FFF2-40B4-BE49-F238E27FC236}">
                <a16:creationId xmlns:a16="http://schemas.microsoft.com/office/drawing/2014/main" id="{9066D251-1E00-4309-80A9-0AE9A9B3AB14}"/>
              </a:ext>
            </a:extLst>
          </p:cNvPr>
          <p:cNvSpPr>
            <a:spLocks noGrp="1"/>
          </p:cNvSpPr>
          <p:nvPr>
            <p:ph type="ftr" sz="quarter" idx="10"/>
          </p:nvPr>
        </p:nvSpPr>
        <p:spPr>
          <a:xfrm>
            <a:off x="6993807" y="4855409"/>
            <a:ext cx="688471" cy="273844"/>
          </a:xfrm>
        </p:spPr>
        <p:txBody>
          <a:bodyPr/>
          <a:lstStyle/>
          <a:p>
            <a:r>
              <a:rPr lang="en-GB"/>
              <a:t>9/24</a:t>
            </a:r>
          </a:p>
        </p:txBody>
      </p:sp>
      <p:sp>
        <p:nvSpPr>
          <p:cNvPr id="4" name="Ref">
            <a:extLst>
              <a:ext uri="{FF2B5EF4-FFF2-40B4-BE49-F238E27FC236}">
                <a16:creationId xmlns:a16="http://schemas.microsoft.com/office/drawing/2014/main" id="{295E0733-9D04-4844-A2FA-DB617E6C185E}"/>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Using the TOGAF Standard in the Digital Enterprise : Page 27 : §4.2.1</a:t>
            </a:r>
          </a:p>
        </p:txBody>
      </p:sp>
      <p:sp>
        <p:nvSpPr>
          <p:cNvPr id="6" name="TextBox 5">
            <a:extLst>
              <a:ext uri="{FF2B5EF4-FFF2-40B4-BE49-F238E27FC236}">
                <a16:creationId xmlns:a16="http://schemas.microsoft.com/office/drawing/2014/main" id="{5BA595E9-A654-4AED-8D56-EC844B71C04C}"/>
              </a:ext>
            </a:extLst>
          </p:cNvPr>
          <p:cNvSpPr txBox="1"/>
          <p:nvPr/>
        </p:nvSpPr>
        <p:spPr>
          <a:xfrm>
            <a:off x="552737" y="514017"/>
            <a:ext cx="5687709" cy="523220"/>
          </a:xfrm>
          <a:prstGeom prst="rect">
            <a:avLst/>
          </a:prstGeom>
          <a:noFill/>
        </p:spPr>
        <p:txBody>
          <a:bodyPr wrap="square">
            <a:spAutoFit/>
          </a:bodyPr>
          <a:lstStyle/>
          <a:p>
            <a:r>
              <a:rPr lang="en-GB" sz="1400">
                <a:solidFill>
                  <a:srgbClr val="2F528F"/>
                </a:solidFill>
              </a:rPr>
              <a:t>EAs deliver support in an on-demand, service-oriented manner to meet the operating tempo of the individual/founder:</a:t>
            </a:r>
          </a:p>
        </p:txBody>
      </p:sp>
      <p:sp>
        <p:nvSpPr>
          <p:cNvPr id="12" name="TextBox 11">
            <a:extLst>
              <a:ext uri="{FF2B5EF4-FFF2-40B4-BE49-F238E27FC236}">
                <a16:creationId xmlns:a16="http://schemas.microsoft.com/office/drawing/2014/main" id="{90C50877-1D1D-8857-5E16-3FB233B1A19F}"/>
              </a:ext>
            </a:extLst>
          </p:cNvPr>
          <p:cNvSpPr txBox="1"/>
          <p:nvPr/>
        </p:nvSpPr>
        <p:spPr>
          <a:xfrm>
            <a:off x="2531465" y="3572450"/>
            <a:ext cx="4579256" cy="276999"/>
          </a:xfrm>
          <a:prstGeom prst="rect">
            <a:avLst/>
          </a:prstGeom>
          <a:noFill/>
        </p:spPr>
        <p:txBody>
          <a:bodyPr wrap="square">
            <a:spAutoFit/>
          </a:bodyPr>
          <a:lstStyle/>
          <a:p>
            <a:r>
              <a:rPr lang="en-GB" sz="1200">
                <a:solidFill>
                  <a:srgbClr val="2F528F"/>
                </a:solidFill>
              </a:rPr>
              <a:t>Examples of this type of output:</a:t>
            </a:r>
          </a:p>
        </p:txBody>
      </p:sp>
      <p:graphicFrame>
        <p:nvGraphicFramePr>
          <p:cNvPr id="13" name="TextBox 2">
            <a:extLst>
              <a:ext uri="{FF2B5EF4-FFF2-40B4-BE49-F238E27FC236}">
                <a16:creationId xmlns:a16="http://schemas.microsoft.com/office/drawing/2014/main" id="{85F4E08D-22CE-F5CB-4842-1B77DE7E8E12}"/>
              </a:ext>
            </a:extLst>
          </p:cNvPr>
          <p:cNvGraphicFramePr/>
          <p:nvPr>
            <p:extLst>
              <p:ext uri="{D42A27DB-BD31-4B8C-83A1-F6EECF244321}">
                <p14:modId xmlns:p14="http://schemas.microsoft.com/office/powerpoint/2010/main" val="4049017887"/>
              </p:ext>
            </p:extLst>
          </p:nvPr>
        </p:nvGraphicFramePr>
        <p:xfrm>
          <a:off x="209006" y="975360"/>
          <a:ext cx="6181451" cy="26707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4" name="TextBox 2">
            <a:extLst>
              <a:ext uri="{FF2B5EF4-FFF2-40B4-BE49-F238E27FC236}">
                <a16:creationId xmlns:a16="http://schemas.microsoft.com/office/drawing/2014/main" id="{BE98AF38-618E-647F-42CA-A8E03DB48B77}"/>
              </a:ext>
            </a:extLst>
          </p:cNvPr>
          <p:cNvGraphicFramePr/>
          <p:nvPr/>
        </p:nvGraphicFramePr>
        <p:xfrm>
          <a:off x="-853174" y="3742533"/>
          <a:ext cx="10515600" cy="122840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 name="TextBox 2">
            <a:extLst>
              <a:ext uri="{FF2B5EF4-FFF2-40B4-BE49-F238E27FC236}">
                <a16:creationId xmlns:a16="http://schemas.microsoft.com/office/drawing/2014/main" id="{E22DCAE9-A3C5-FEFB-46A7-87DA9C9A723F}"/>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23646223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EF27BF-CACC-45B4-A772-5E2900595757}"/>
              </a:ext>
            </a:extLst>
          </p:cNvPr>
          <p:cNvSpPr>
            <a:spLocks noGrp="1"/>
          </p:cNvSpPr>
          <p:nvPr>
            <p:ph type="title"/>
          </p:nvPr>
        </p:nvSpPr>
        <p:spPr>
          <a:xfrm>
            <a:off x="111095" y="102393"/>
            <a:ext cx="6543684" cy="306668"/>
          </a:xfrm>
        </p:spPr>
        <p:txBody>
          <a:bodyPr>
            <a:noAutofit/>
          </a:bodyPr>
          <a:lstStyle/>
          <a:p>
            <a:r>
              <a:rPr lang="en-GB" sz="1500">
                <a:solidFill>
                  <a:srgbClr val="2F528F"/>
                </a:solidFill>
              </a:rPr>
              <a:t>Role of the Enterprise Architect - Context II: Team</a:t>
            </a:r>
          </a:p>
        </p:txBody>
      </p:sp>
      <p:sp>
        <p:nvSpPr>
          <p:cNvPr id="10" name="Footer Placeholder 9">
            <a:extLst>
              <a:ext uri="{FF2B5EF4-FFF2-40B4-BE49-F238E27FC236}">
                <a16:creationId xmlns:a16="http://schemas.microsoft.com/office/drawing/2014/main" id="{0430E372-EAD5-437D-8AC4-981BE2547635}"/>
              </a:ext>
            </a:extLst>
          </p:cNvPr>
          <p:cNvSpPr>
            <a:spLocks noGrp="1"/>
          </p:cNvSpPr>
          <p:nvPr>
            <p:ph type="ftr" sz="quarter" idx="10"/>
          </p:nvPr>
        </p:nvSpPr>
        <p:spPr>
          <a:xfrm>
            <a:off x="6993807" y="4855409"/>
            <a:ext cx="688471" cy="273844"/>
          </a:xfrm>
        </p:spPr>
        <p:txBody>
          <a:bodyPr/>
          <a:lstStyle/>
          <a:p>
            <a:r>
              <a:rPr lang="en-GB"/>
              <a:t>10/24</a:t>
            </a:r>
          </a:p>
        </p:txBody>
      </p:sp>
      <p:sp>
        <p:nvSpPr>
          <p:cNvPr id="4" name="Ref">
            <a:extLst>
              <a:ext uri="{FF2B5EF4-FFF2-40B4-BE49-F238E27FC236}">
                <a16:creationId xmlns:a16="http://schemas.microsoft.com/office/drawing/2014/main" id="{08BC0E9B-3CB8-47CC-BF8E-5287F98CEE70}"/>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Using the TOGAF Standard in the Digital Enterprise : Page 28 : §4.2.2</a:t>
            </a:r>
          </a:p>
        </p:txBody>
      </p:sp>
      <p:graphicFrame>
        <p:nvGraphicFramePr>
          <p:cNvPr id="11" name="TextBox 2">
            <a:extLst>
              <a:ext uri="{FF2B5EF4-FFF2-40B4-BE49-F238E27FC236}">
                <a16:creationId xmlns:a16="http://schemas.microsoft.com/office/drawing/2014/main" id="{9B53BE6F-ADCA-DCB6-4A3A-455B37115386}"/>
              </a:ext>
            </a:extLst>
          </p:cNvPr>
          <p:cNvGraphicFramePr/>
          <p:nvPr>
            <p:extLst>
              <p:ext uri="{D42A27DB-BD31-4B8C-83A1-F6EECF244321}">
                <p14:modId xmlns:p14="http://schemas.microsoft.com/office/powerpoint/2010/main" val="543344020"/>
              </p:ext>
            </p:extLst>
          </p:nvPr>
        </p:nvGraphicFramePr>
        <p:xfrm>
          <a:off x="1397000" y="826329"/>
          <a:ext cx="6349999" cy="3880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kstvak 12">
            <a:extLst>
              <a:ext uri="{FF2B5EF4-FFF2-40B4-BE49-F238E27FC236}">
                <a16:creationId xmlns:a16="http://schemas.microsoft.com/office/drawing/2014/main" id="{2B8C7C3E-D393-923F-0AC7-167FC26F5145}"/>
              </a:ext>
            </a:extLst>
          </p:cNvPr>
          <p:cNvSpPr txBox="1"/>
          <p:nvPr/>
        </p:nvSpPr>
        <p:spPr>
          <a:xfrm>
            <a:off x="8245356" y="1753014"/>
            <a:ext cx="579005" cy="215444"/>
          </a:xfrm>
          <a:prstGeom prst="rect">
            <a:avLst/>
          </a:prstGeom>
          <a:noFill/>
        </p:spPr>
        <p:txBody>
          <a:bodyPr wrap="none" lIns="91440" tIns="45720" rIns="91440" bIns="45720" rtlCol="0" anchor="t">
            <a:spAutoFit/>
          </a:bodyPr>
          <a:lstStyle/>
          <a:p>
            <a:pPr algn="ctr"/>
            <a:r>
              <a:rPr lang="nl-NL" sz="800">
                <a:solidFill>
                  <a:schemeClr val="bg1">
                    <a:lumMod val="50000"/>
                  </a:schemeClr>
                </a:solidFill>
              </a:rPr>
              <a:t>The team</a:t>
            </a:r>
            <a:endParaRPr lang="nl-NL" sz="800">
              <a:solidFill>
                <a:schemeClr val="bg1">
                  <a:lumMod val="50000"/>
                </a:schemeClr>
              </a:solidFill>
              <a:ea typeface="Calibri"/>
              <a:cs typeface="Calibri"/>
            </a:endParaRPr>
          </a:p>
        </p:txBody>
      </p:sp>
      <p:pic>
        <p:nvPicPr>
          <p:cNvPr id="8" name="Picture 7" descr="Icon&#10;&#10;Description automatically generated">
            <a:extLst>
              <a:ext uri="{FF2B5EF4-FFF2-40B4-BE49-F238E27FC236}">
                <a16:creationId xmlns:a16="http://schemas.microsoft.com/office/drawing/2014/main" id="{4951BF66-90CC-73B6-B752-8550E322B4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69935" y="826329"/>
            <a:ext cx="926685" cy="926685"/>
          </a:xfrm>
          <a:prstGeom prst="rect">
            <a:avLst/>
          </a:prstGeom>
        </p:spPr>
      </p:pic>
      <p:sp>
        <p:nvSpPr>
          <p:cNvPr id="3" name="TextBox 2">
            <a:extLst>
              <a:ext uri="{FF2B5EF4-FFF2-40B4-BE49-F238E27FC236}">
                <a16:creationId xmlns:a16="http://schemas.microsoft.com/office/drawing/2014/main" id="{1DB1E79D-A849-32A3-51F7-B6471926859D}"/>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440733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6B4D3DA-688D-4AD8-B9A4-223F7A306875}"/>
              </a:ext>
            </a:extLst>
          </p:cNvPr>
          <p:cNvSpPr txBox="1"/>
          <p:nvPr/>
        </p:nvSpPr>
        <p:spPr>
          <a:xfrm>
            <a:off x="6885670" y="1071567"/>
            <a:ext cx="2933973" cy="276999"/>
          </a:xfrm>
          <a:prstGeom prst="rect">
            <a:avLst/>
          </a:prstGeom>
          <a:noFill/>
        </p:spPr>
        <p:txBody>
          <a:bodyPr wrap="square">
            <a:spAutoFit/>
          </a:bodyPr>
          <a:lstStyle/>
          <a:p>
            <a:r>
              <a:rPr lang="en-GB" sz="1200">
                <a:solidFill>
                  <a:srgbClr val="2F528F"/>
                </a:solidFill>
              </a:rPr>
              <a:t>Coordinating a Team of Teams </a:t>
            </a:r>
          </a:p>
        </p:txBody>
      </p:sp>
      <p:sp>
        <p:nvSpPr>
          <p:cNvPr id="5" name="Title 4">
            <a:extLst>
              <a:ext uri="{FF2B5EF4-FFF2-40B4-BE49-F238E27FC236}">
                <a16:creationId xmlns:a16="http://schemas.microsoft.com/office/drawing/2014/main" id="{8E9AFF13-F3F0-4D3D-B7CA-DE8E4B26B5ED}"/>
              </a:ext>
            </a:extLst>
          </p:cNvPr>
          <p:cNvSpPr>
            <a:spLocks noGrp="1"/>
          </p:cNvSpPr>
          <p:nvPr>
            <p:ph type="title"/>
          </p:nvPr>
        </p:nvSpPr>
        <p:spPr>
          <a:xfrm>
            <a:off x="111095" y="102393"/>
            <a:ext cx="6543684" cy="306668"/>
          </a:xfrm>
        </p:spPr>
        <p:txBody>
          <a:bodyPr>
            <a:noAutofit/>
          </a:bodyPr>
          <a:lstStyle/>
          <a:p>
            <a:r>
              <a:rPr lang="en-GB" sz="1600">
                <a:solidFill>
                  <a:srgbClr val="2F528F"/>
                </a:solidFill>
              </a:rPr>
              <a:t>Role of the Enterprise Architect - Context III: Team of Teams – 01/02</a:t>
            </a:r>
          </a:p>
        </p:txBody>
      </p:sp>
      <p:sp>
        <p:nvSpPr>
          <p:cNvPr id="9" name="Footer Placeholder 8">
            <a:extLst>
              <a:ext uri="{FF2B5EF4-FFF2-40B4-BE49-F238E27FC236}">
                <a16:creationId xmlns:a16="http://schemas.microsoft.com/office/drawing/2014/main" id="{4910E991-7E00-4A74-8CF3-AF7651D811C1}"/>
              </a:ext>
            </a:extLst>
          </p:cNvPr>
          <p:cNvSpPr>
            <a:spLocks noGrp="1"/>
          </p:cNvSpPr>
          <p:nvPr>
            <p:ph type="ftr" sz="quarter" idx="10"/>
          </p:nvPr>
        </p:nvSpPr>
        <p:spPr>
          <a:xfrm>
            <a:off x="6993807" y="4855409"/>
            <a:ext cx="688471" cy="273844"/>
          </a:xfrm>
        </p:spPr>
        <p:txBody>
          <a:bodyPr/>
          <a:lstStyle/>
          <a:p>
            <a:r>
              <a:rPr lang="en-GB"/>
              <a:t>11/24</a:t>
            </a:r>
          </a:p>
        </p:txBody>
      </p:sp>
      <p:sp>
        <p:nvSpPr>
          <p:cNvPr id="4" name="Ref">
            <a:extLst>
              <a:ext uri="{FF2B5EF4-FFF2-40B4-BE49-F238E27FC236}">
                <a16:creationId xmlns:a16="http://schemas.microsoft.com/office/drawing/2014/main" id="{28E7A6DA-80C2-4715-AA31-AA87C3CE1F0E}"/>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Using the TOGAF Standard in the Digital Enterprise : Page 30 : §4.2.3</a:t>
            </a:r>
          </a:p>
        </p:txBody>
      </p:sp>
      <p:sp>
        <p:nvSpPr>
          <p:cNvPr id="6" name="TextBox 5">
            <a:extLst>
              <a:ext uri="{FF2B5EF4-FFF2-40B4-BE49-F238E27FC236}">
                <a16:creationId xmlns:a16="http://schemas.microsoft.com/office/drawing/2014/main" id="{B09EED42-26A2-4E01-8075-C72FED07B50A}"/>
              </a:ext>
            </a:extLst>
          </p:cNvPr>
          <p:cNvSpPr txBox="1"/>
          <p:nvPr/>
        </p:nvSpPr>
        <p:spPr>
          <a:xfrm>
            <a:off x="262421" y="1071567"/>
            <a:ext cx="5620633" cy="1818447"/>
          </a:xfrm>
          <a:prstGeom prst="rect">
            <a:avLst/>
          </a:prstGeom>
          <a:noFill/>
        </p:spPr>
        <p:txBody>
          <a:bodyPr wrap="square">
            <a:spAutoFit/>
          </a:bodyPr>
          <a:lstStyle/>
          <a:p>
            <a:r>
              <a:rPr lang="en-GB" sz="1350" dirty="0">
                <a:solidFill>
                  <a:srgbClr val="2F528F"/>
                </a:solidFill>
              </a:rPr>
              <a:t>Coordinating a Team of Teams is a main concern that EAs need to address. </a:t>
            </a:r>
          </a:p>
          <a:p>
            <a:r>
              <a:rPr lang="en-GB" sz="1350" dirty="0">
                <a:solidFill>
                  <a:srgbClr val="2F528F"/>
                </a:solidFill>
              </a:rPr>
              <a:t>It is important to balance over-complex coordination with the need to ensure the success.</a:t>
            </a:r>
          </a:p>
          <a:p>
            <a:endParaRPr lang="en-GB" sz="1350" dirty="0">
              <a:solidFill>
                <a:srgbClr val="2F528F"/>
              </a:solidFill>
            </a:endParaRPr>
          </a:p>
          <a:p>
            <a:r>
              <a:rPr lang="en-GB" sz="1350" dirty="0">
                <a:solidFill>
                  <a:srgbClr val="2F528F"/>
                </a:solidFill>
              </a:rPr>
              <a:t>The traditional strength of EA increases significantly in value by identifying and enabling essential interactions between teams.</a:t>
            </a:r>
          </a:p>
          <a:p>
            <a:endParaRPr lang="en-GB" sz="1350" dirty="0">
              <a:solidFill>
                <a:srgbClr val="2F528F"/>
              </a:solidFill>
            </a:endParaRPr>
          </a:p>
          <a:p>
            <a:pPr>
              <a:spcBef>
                <a:spcPts val="450"/>
              </a:spcBef>
            </a:pPr>
            <a:r>
              <a:rPr lang="en-GB" sz="1350" dirty="0">
                <a:solidFill>
                  <a:srgbClr val="2F528F"/>
                </a:solidFill>
              </a:rPr>
              <a:t>The </a:t>
            </a:r>
            <a:r>
              <a:rPr lang="en-GB" sz="1350" dirty="0" err="1">
                <a:solidFill>
                  <a:srgbClr val="2F528F"/>
                </a:solidFill>
              </a:rPr>
              <a:t>DPBoK</a:t>
            </a:r>
            <a:r>
              <a:rPr lang="en-GB" sz="1350" dirty="0">
                <a:solidFill>
                  <a:srgbClr val="2F528F"/>
                </a:solidFill>
              </a:rPr>
              <a:t> Standard key topics for this context are:</a:t>
            </a:r>
          </a:p>
        </p:txBody>
      </p:sp>
      <p:graphicFrame>
        <p:nvGraphicFramePr>
          <p:cNvPr id="10" name="TextBox 2">
            <a:extLst>
              <a:ext uri="{FF2B5EF4-FFF2-40B4-BE49-F238E27FC236}">
                <a16:creationId xmlns:a16="http://schemas.microsoft.com/office/drawing/2014/main" id="{F89D504D-9F62-EDA2-BAC3-54D7F3E6189D}"/>
              </a:ext>
            </a:extLst>
          </p:cNvPr>
          <p:cNvGraphicFramePr/>
          <p:nvPr/>
        </p:nvGraphicFramePr>
        <p:xfrm>
          <a:off x="2027736" y="3070083"/>
          <a:ext cx="5088528" cy="1336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General Stanley McChrystal: Team of Teams – AgileLeanHouse">
            <a:extLst>
              <a:ext uri="{FF2B5EF4-FFF2-40B4-BE49-F238E27FC236}">
                <a16:creationId xmlns:a16="http://schemas.microsoft.com/office/drawing/2014/main" id="{9F61408B-83AA-8DE2-44AD-8779276F170C}"/>
              </a:ext>
            </a:extLst>
          </p:cNvPr>
          <p:cNvPicPr>
            <a:picLocks noChangeAspect="1" noChangeArrowheads="1"/>
          </p:cNvPicPr>
          <p:nvPr/>
        </p:nvPicPr>
        <p:blipFill rotWithShape="1">
          <a:blip r:embed="rId8">
            <a:alphaModFix amt="59000"/>
            <a:extLst>
              <a:ext uri="{28A0092B-C50C-407E-A947-70E740481C1C}">
                <a14:useLocalDpi xmlns:a14="http://schemas.microsoft.com/office/drawing/2010/main" val="0"/>
              </a:ext>
            </a:extLst>
          </a:blip>
          <a:srcRect l="9800" t="7293" r="8926" b="8689"/>
          <a:stretch/>
        </p:blipFill>
        <p:spPr bwMode="auto">
          <a:xfrm>
            <a:off x="6673514" y="1348566"/>
            <a:ext cx="2393139" cy="15308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F717936-C49B-4113-55EC-CA221D016FBB}"/>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257336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C7EEE83-1D8E-4824-DDE7-84F7F7693192}"/>
              </a:ext>
            </a:extLst>
          </p:cNvPr>
          <p:cNvGrpSpPr/>
          <p:nvPr/>
        </p:nvGrpSpPr>
        <p:grpSpPr>
          <a:xfrm>
            <a:off x="6134085" y="779450"/>
            <a:ext cx="2813861" cy="3804180"/>
            <a:chOff x="6183937" y="796350"/>
            <a:chExt cx="2813861" cy="5072241"/>
          </a:xfrm>
        </p:grpSpPr>
        <p:pic>
          <p:nvPicPr>
            <p:cNvPr id="2" name="Picture 1">
              <a:extLst>
                <a:ext uri="{FF2B5EF4-FFF2-40B4-BE49-F238E27FC236}">
                  <a16:creationId xmlns:a16="http://schemas.microsoft.com/office/drawing/2014/main" id="{7E42D54E-0A87-48C6-A796-4204EAA60932}"/>
                </a:ext>
              </a:extLst>
            </p:cNvPr>
            <p:cNvPicPr>
              <a:picLocks noChangeAspect="1"/>
            </p:cNvPicPr>
            <p:nvPr/>
          </p:nvPicPr>
          <p:blipFill>
            <a:blip r:embed="rId3">
              <a:alphaModFix amt="56000"/>
            </a:blip>
            <a:stretch>
              <a:fillRect/>
            </a:stretch>
          </p:blipFill>
          <p:spPr>
            <a:xfrm>
              <a:off x="6192645" y="1351781"/>
              <a:ext cx="2805153" cy="2103864"/>
            </a:xfrm>
            <a:prstGeom prst="rect">
              <a:avLst/>
            </a:prstGeom>
            <a:ln>
              <a:noFill/>
            </a:ln>
            <a:effectLst>
              <a:softEdge rad="112500"/>
            </a:effectLst>
          </p:spPr>
        </p:pic>
        <p:pic>
          <p:nvPicPr>
            <p:cNvPr id="7" name="Picture 6">
              <a:extLst>
                <a:ext uri="{FF2B5EF4-FFF2-40B4-BE49-F238E27FC236}">
                  <a16:creationId xmlns:a16="http://schemas.microsoft.com/office/drawing/2014/main" id="{ABCCF8B5-41AF-46D2-AEC3-A5E27A803AFC}"/>
                </a:ext>
              </a:extLst>
            </p:cNvPr>
            <p:cNvPicPr>
              <a:picLocks noChangeAspect="1"/>
            </p:cNvPicPr>
            <p:nvPr/>
          </p:nvPicPr>
          <p:blipFill>
            <a:blip r:embed="rId4">
              <a:alphaModFix amt="47000"/>
            </a:blip>
            <a:stretch>
              <a:fillRect/>
            </a:stretch>
          </p:blipFill>
          <p:spPr>
            <a:xfrm>
              <a:off x="6183937" y="3818016"/>
              <a:ext cx="2810578" cy="2050575"/>
            </a:xfrm>
            <a:prstGeom prst="rect">
              <a:avLst/>
            </a:prstGeom>
            <a:ln>
              <a:noFill/>
            </a:ln>
            <a:effectLst>
              <a:softEdge rad="112500"/>
            </a:effectLst>
          </p:spPr>
        </p:pic>
        <p:sp>
          <p:nvSpPr>
            <p:cNvPr id="8" name="TextBox 7">
              <a:extLst>
                <a:ext uri="{FF2B5EF4-FFF2-40B4-BE49-F238E27FC236}">
                  <a16:creationId xmlns:a16="http://schemas.microsoft.com/office/drawing/2014/main" id="{529BC17D-819B-4C21-BAD8-FF12BA8AFA82}"/>
                </a:ext>
              </a:extLst>
            </p:cNvPr>
            <p:cNvSpPr txBox="1"/>
            <p:nvPr/>
          </p:nvSpPr>
          <p:spPr>
            <a:xfrm>
              <a:off x="7081331" y="796350"/>
              <a:ext cx="1115947" cy="369332"/>
            </a:xfrm>
            <a:prstGeom prst="rect">
              <a:avLst/>
            </a:prstGeom>
            <a:noFill/>
          </p:spPr>
          <p:txBody>
            <a:bodyPr wrap="none" lIns="91440" tIns="45720" rIns="91440" bIns="45720" rtlCol="0" anchor="t">
              <a:spAutoFit/>
            </a:bodyPr>
            <a:lstStyle/>
            <a:p>
              <a:pPr algn="l"/>
              <a:r>
                <a:rPr lang="en-GB" sz="1200">
                  <a:solidFill>
                    <a:schemeClr val="bg1">
                      <a:lumMod val="50000"/>
                    </a:schemeClr>
                  </a:solidFill>
                </a:rPr>
                <a:t>Team of Teams</a:t>
              </a:r>
              <a:endParaRPr lang="en-GB" sz="1200">
                <a:solidFill>
                  <a:schemeClr val="bg1">
                    <a:lumMod val="50000"/>
                  </a:schemeClr>
                </a:solidFill>
                <a:latin typeface="Calibri" panose="020F0502020204030204" pitchFamily="34" charset="0"/>
                <a:ea typeface="Calibri"/>
                <a:cs typeface="Calibri" panose="020F0502020204030204" pitchFamily="34" charset="0"/>
              </a:endParaRPr>
            </a:p>
          </p:txBody>
        </p:sp>
      </p:grpSp>
      <p:sp>
        <p:nvSpPr>
          <p:cNvPr id="5" name="Title 4">
            <a:extLst>
              <a:ext uri="{FF2B5EF4-FFF2-40B4-BE49-F238E27FC236}">
                <a16:creationId xmlns:a16="http://schemas.microsoft.com/office/drawing/2014/main" id="{8E9AFF13-F3F0-4D3D-B7CA-DE8E4B26B5ED}"/>
              </a:ext>
            </a:extLst>
          </p:cNvPr>
          <p:cNvSpPr>
            <a:spLocks noGrp="1"/>
          </p:cNvSpPr>
          <p:nvPr>
            <p:ph type="title"/>
          </p:nvPr>
        </p:nvSpPr>
        <p:spPr/>
        <p:txBody>
          <a:bodyPr>
            <a:noAutofit/>
          </a:bodyPr>
          <a:lstStyle/>
          <a:p>
            <a:r>
              <a:rPr lang="en-GB" sz="1600">
                <a:solidFill>
                  <a:srgbClr val="2F528F"/>
                </a:solidFill>
              </a:rPr>
              <a:t>Role of the Enterprise Architect - Context III: Team of Teams – 02/02</a:t>
            </a:r>
          </a:p>
        </p:txBody>
      </p:sp>
      <p:sp>
        <p:nvSpPr>
          <p:cNvPr id="9" name="Footer Placeholder 8">
            <a:extLst>
              <a:ext uri="{FF2B5EF4-FFF2-40B4-BE49-F238E27FC236}">
                <a16:creationId xmlns:a16="http://schemas.microsoft.com/office/drawing/2014/main" id="{893AC3F2-DE36-4128-AAAF-DF01CBC7A181}"/>
              </a:ext>
            </a:extLst>
          </p:cNvPr>
          <p:cNvSpPr>
            <a:spLocks noGrp="1"/>
          </p:cNvSpPr>
          <p:nvPr>
            <p:ph type="ftr" sz="quarter" idx="10"/>
          </p:nvPr>
        </p:nvSpPr>
        <p:spPr/>
        <p:txBody>
          <a:bodyPr/>
          <a:lstStyle/>
          <a:p>
            <a:r>
              <a:rPr lang="en-GB"/>
              <a:t>12/24</a:t>
            </a:r>
          </a:p>
        </p:txBody>
      </p:sp>
      <p:sp>
        <p:nvSpPr>
          <p:cNvPr id="4" name="Ref">
            <a:extLst>
              <a:ext uri="{FF2B5EF4-FFF2-40B4-BE49-F238E27FC236}">
                <a16:creationId xmlns:a16="http://schemas.microsoft.com/office/drawing/2014/main" id="{28E7A6DA-80C2-4715-AA31-AA87C3CE1F0E}"/>
              </a:ext>
            </a:extLst>
          </p:cNvPr>
          <p:cNvSpPr txBox="1"/>
          <p:nvPr/>
        </p:nvSpPr>
        <p:spPr>
          <a:xfrm>
            <a:off x="3169423" y="4844898"/>
            <a:ext cx="2805153" cy="196208"/>
          </a:xfrm>
          <a:prstGeom prst="rect">
            <a:avLst/>
          </a:prstGeom>
          <a:noFill/>
        </p:spPr>
        <p:txBody>
          <a:bodyPr vert="horz" wrap="square" rtlCol="0" anchor="ctr">
            <a:spAutoFit/>
          </a:bodyPr>
          <a:lstStyle/>
          <a:p>
            <a:pPr algn="ctr"/>
            <a:r>
              <a:rPr lang="en-GB" sz="675">
                <a:solidFill>
                  <a:srgbClr val="FDFDFD"/>
                </a:solidFill>
                <a:latin typeface="Calibri" panose="020F0502020204030204" pitchFamily="34" charset="0"/>
              </a:rPr>
              <a:t> Using the TOGAF Standard in the Digital Enterprise : Page 30 : §4.2.3</a:t>
            </a:r>
          </a:p>
        </p:txBody>
      </p:sp>
      <p:sp>
        <p:nvSpPr>
          <p:cNvPr id="6" name="TextBox 5">
            <a:extLst>
              <a:ext uri="{FF2B5EF4-FFF2-40B4-BE49-F238E27FC236}">
                <a16:creationId xmlns:a16="http://schemas.microsoft.com/office/drawing/2014/main" id="{B09EED42-26A2-4E01-8075-C72FED07B50A}"/>
              </a:ext>
            </a:extLst>
          </p:cNvPr>
          <p:cNvSpPr txBox="1"/>
          <p:nvPr/>
        </p:nvSpPr>
        <p:spPr>
          <a:xfrm>
            <a:off x="487682" y="757312"/>
            <a:ext cx="5458780" cy="507831"/>
          </a:xfrm>
          <a:prstGeom prst="rect">
            <a:avLst/>
          </a:prstGeom>
          <a:noFill/>
        </p:spPr>
        <p:txBody>
          <a:bodyPr wrap="square">
            <a:spAutoFit/>
          </a:bodyPr>
          <a:lstStyle/>
          <a:p>
            <a:r>
              <a:rPr lang="en-GB" sz="1350">
                <a:solidFill>
                  <a:srgbClr val="2F528F"/>
                </a:solidFill>
              </a:rPr>
              <a:t>Enterprise Architecture expertise can also  be used to remove friction from company operations:</a:t>
            </a:r>
          </a:p>
        </p:txBody>
      </p:sp>
      <p:graphicFrame>
        <p:nvGraphicFramePr>
          <p:cNvPr id="12" name="TextBox 2">
            <a:extLst>
              <a:ext uri="{FF2B5EF4-FFF2-40B4-BE49-F238E27FC236}">
                <a16:creationId xmlns:a16="http://schemas.microsoft.com/office/drawing/2014/main" id="{3B3728A2-701B-AB37-9B4E-758F9757F6D2}"/>
              </a:ext>
            </a:extLst>
          </p:cNvPr>
          <p:cNvGraphicFramePr/>
          <p:nvPr/>
        </p:nvGraphicFramePr>
        <p:xfrm>
          <a:off x="487682" y="1439592"/>
          <a:ext cx="5199017" cy="313115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TextBox 10">
            <a:extLst>
              <a:ext uri="{FF2B5EF4-FFF2-40B4-BE49-F238E27FC236}">
                <a16:creationId xmlns:a16="http://schemas.microsoft.com/office/drawing/2014/main" id="{3C781221-85BE-7042-461D-2E75D2CD0823}"/>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1690708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316A00-6DFC-4EA0-9052-8465D70A739B}"/>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purpose of Enterprise Architecture – 02/02</a:t>
            </a:r>
          </a:p>
        </p:txBody>
      </p:sp>
      <p:sp>
        <p:nvSpPr>
          <p:cNvPr id="2" name="Footer Placeholder 1">
            <a:extLst>
              <a:ext uri="{FF2B5EF4-FFF2-40B4-BE49-F238E27FC236}">
                <a16:creationId xmlns:a16="http://schemas.microsoft.com/office/drawing/2014/main" id="{4ED1DC64-1D8C-45B0-AC33-C25D0C637579}"/>
              </a:ext>
            </a:extLst>
          </p:cNvPr>
          <p:cNvSpPr>
            <a:spLocks noGrp="1"/>
          </p:cNvSpPr>
          <p:nvPr>
            <p:ph type="ftr" sz="quarter" idx="10"/>
          </p:nvPr>
        </p:nvSpPr>
        <p:spPr>
          <a:xfrm>
            <a:off x="6993807" y="4855409"/>
            <a:ext cx="688471" cy="273844"/>
          </a:xfrm>
        </p:spPr>
        <p:txBody>
          <a:bodyPr/>
          <a:lstStyle/>
          <a:p>
            <a:r>
              <a:rPr lang="en-GB"/>
              <a:t>5/24</a:t>
            </a:r>
          </a:p>
        </p:txBody>
      </p:sp>
      <p:sp>
        <p:nvSpPr>
          <p:cNvPr id="4" name="Ref">
            <a:extLst>
              <a:ext uri="{FF2B5EF4-FFF2-40B4-BE49-F238E27FC236}">
                <a16:creationId xmlns:a16="http://schemas.microsoft.com/office/drawing/2014/main" id="{5A2163D7-884A-43EF-AF8F-FDB00E13B82E}"/>
              </a:ext>
            </a:extLst>
          </p:cNvPr>
          <p:cNvSpPr txBox="1"/>
          <p:nvPr/>
        </p:nvSpPr>
        <p:spPr>
          <a:xfrm>
            <a:off x="1397000" y="4806465"/>
            <a:ext cx="6350000"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8 : §3.1</a:t>
            </a:r>
          </a:p>
        </p:txBody>
      </p:sp>
      <p:sp>
        <p:nvSpPr>
          <p:cNvPr id="6" name="TextBox 5">
            <a:extLst>
              <a:ext uri="{FF2B5EF4-FFF2-40B4-BE49-F238E27FC236}">
                <a16:creationId xmlns:a16="http://schemas.microsoft.com/office/drawing/2014/main" id="{52DB03FF-3291-4418-AB9C-A3AD718286D5}"/>
              </a:ext>
            </a:extLst>
          </p:cNvPr>
          <p:cNvSpPr txBox="1"/>
          <p:nvPr/>
        </p:nvSpPr>
        <p:spPr>
          <a:xfrm>
            <a:off x="829168" y="3625376"/>
            <a:ext cx="5825611" cy="900246"/>
          </a:xfrm>
          <a:prstGeom prst="rect">
            <a:avLst/>
          </a:prstGeom>
          <a:noFill/>
        </p:spPr>
        <p:txBody>
          <a:bodyPr wrap="square">
            <a:spAutoFit/>
          </a:bodyPr>
          <a:lstStyle/>
          <a:p>
            <a:r>
              <a:rPr lang="en-GB" sz="1050">
                <a:solidFill>
                  <a:srgbClr val="2F528F"/>
                </a:solidFill>
                <a:latin typeface="Calibri" panose="020F0502020204030204" pitchFamily="34" charset="0"/>
                <a:cs typeface="Calibri" panose="020F0502020204030204" pitchFamily="34" charset="0"/>
              </a:rPr>
              <a:t>The Gaps List makes obvious what must change and the implications</a:t>
            </a:r>
          </a:p>
          <a:p>
            <a:endParaRPr lang="en-GB" sz="1050">
              <a:solidFill>
                <a:srgbClr val="2F528F"/>
              </a:solidFill>
              <a:latin typeface="Calibri" panose="020F0502020204030204" pitchFamily="34" charset="0"/>
              <a:cs typeface="Calibri" panose="020F0502020204030204" pitchFamily="34" charset="0"/>
            </a:endParaRPr>
          </a:p>
          <a:p>
            <a:r>
              <a:rPr lang="en-GB" sz="1050">
                <a:solidFill>
                  <a:srgbClr val="2F528F"/>
                </a:solidFill>
                <a:latin typeface="Calibri" panose="020F0502020204030204" pitchFamily="34" charset="0"/>
                <a:cs typeface="Calibri" panose="020F0502020204030204" pitchFamily="34" charset="0"/>
              </a:rPr>
              <a:t>The same concepts readily address the end state</a:t>
            </a:r>
          </a:p>
          <a:p>
            <a:endParaRPr lang="en-GB" sz="1050">
              <a:solidFill>
                <a:srgbClr val="2F528F"/>
              </a:solidFill>
              <a:latin typeface="Calibri" panose="020F0502020204030204" pitchFamily="34" charset="0"/>
              <a:cs typeface="Calibri" panose="020F0502020204030204" pitchFamily="34" charset="0"/>
            </a:endParaRPr>
          </a:p>
          <a:p>
            <a:r>
              <a:rPr lang="en-GB" sz="1050">
                <a:solidFill>
                  <a:srgbClr val="2F528F"/>
                </a:solidFill>
                <a:latin typeface="Calibri" panose="020F0502020204030204" pitchFamily="34" charset="0"/>
                <a:cs typeface="Calibri" panose="020F0502020204030204" pitchFamily="34" charset="0"/>
              </a:rPr>
              <a:t>The essential difference is what the documented architecture looks like. </a:t>
            </a:r>
          </a:p>
        </p:txBody>
      </p:sp>
      <p:sp>
        <p:nvSpPr>
          <p:cNvPr id="8" name="Tekstvak 7">
            <a:extLst>
              <a:ext uri="{FF2B5EF4-FFF2-40B4-BE49-F238E27FC236}">
                <a16:creationId xmlns:a16="http://schemas.microsoft.com/office/drawing/2014/main" id="{63A3F5EE-35DC-B2E5-6F13-7DF4EA230751}"/>
              </a:ext>
            </a:extLst>
          </p:cNvPr>
          <p:cNvSpPr txBox="1"/>
          <p:nvPr/>
        </p:nvSpPr>
        <p:spPr>
          <a:xfrm>
            <a:off x="111560" y="579342"/>
            <a:ext cx="5155072" cy="184666"/>
          </a:xfrm>
          <a:prstGeom prst="rect">
            <a:avLst/>
          </a:prstGeom>
          <a:noFill/>
        </p:spPr>
        <p:txBody>
          <a:bodyPr wrap="square" rtlCol="0">
            <a:spAutoFit/>
          </a:bodyPr>
          <a:lstStyle/>
          <a:p>
            <a:br>
              <a:rPr lang="en-GB" sz="300">
                <a:solidFill>
                  <a:srgbClr val="2F528F"/>
                </a:solidFill>
                <a:latin typeface="Calibri" panose="020F0502020204030204" pitchFamily="34" charset="0"/>
                <a:cs typeface="Calibri" panose="020F0502020204030204" pitchFamily="34" charset="0"/>
              </a:rPr>
            </a:br>
            <a:endParaRPr lang="en-GB" sz="300">
              <a:solidFill>
                <a:srgbClr val="2F528F"/>
              </a:solidFill>
              <a:latin typeface="Calibri" panose="020F0502020204030204" pitchFamily="34" charset="0"/>
              <a:cs typeface="Calibri" panose="020F0502020204030204" pitchFamily="34" charset="0"/>
            </a:endParaRPr>
          </a:p>
        </p:txBody>
      </p:sp>
      <p:graphicFrame>
        <p:nvGraphicFramePr>
          <p:cNvPr id="10" name="Diagram 9">
            <a:extLst>
              <a:ext uri="{FF2B5EF4-FFF2-40B4-BE49-F238E27FC236}">
                <a16:creationId xmlns:a16="http://schemas.microsoft.com/office/drawing/2014/main" id="{4C067859-1AAA-DA3D-6D4E-34CAEF57D5DE}"/>
              </a:ext>
            </a:extLst>
          </p:cNvPr>
          <p:cNvGraphicFramePr/>
          <p:nvPr>
            <p:extLst>
              <p:ext uri="{D42A27DB-BD31-4B8C-83A1-F6EECF244321}">
                <p14:modId xmlns:p14="http://schemas.microsoft.com/office/powerpoint/2010/main" val="4161039567"/>
              </p:ext>
            </p:extLst>
          </p:nvPr>
        </p:nvGraphicFramePr>
        <p:xfrm>
          <a:off x="357208" y="721037"/>
          <a:ext cx="6508079" cy="2811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17" descr="Icon&#10;&#10;Description automatically generated">
            <a:extLst>
              <a:ext uri="{FF2B5EF4-FFF2-40B4-BE49-F238E27FC236}">
                <a16:creationId xmlns:a16="http://schemas.microsoft.com/office/drawing/2014/main" id="{83D88F70-1D62-4F0C-87A3-887E2B2FCE30}"/>
              </a:ext>
            </a:extLst>
          </p:cNvPr>
          <p:cNvPicPr>
            <a:picLocks noChangeAspect="1"/>
          </p:cNvPicPr>
          <p:nvPr/>
        </p:nvPicPr>
        <p:blipFill>
          <a:blip r:embed="rId8"/>
          <a:stretch>
            <a:fillRect/>
          </a:stretch>
        </p:blipFill>
        <p:spPr>
          <a:xfrm>
            <a:off x="7734975" y="850505"/>
            <a:ext cx="1051817" cy="1051817"/>
          </a:xfrm>
          <a:prstGeom prst="rect">
            <a:avLst/>
          </a:prstGeom>
        </p:spPr>
      </p:pic>
      <p:sp>
        <p:nvSpPr>
          <p:cNvPr id="9" name="TextBox 8">
            <a:extLst>
              <a:ext uri="{FF2B5EF4-FFF2-40B4-BE49-F238E27FC236}">
                <a16:creationId xmlns:a16="http://schemas.microsoft.com/office/drawing/2014/main" id="{6AB6987B-A62A-3FB4-7170-D45D97BB206C}"/>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24928059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3B43C2B-F7D6-4C7B-A2AE-47B0F5874E30}"/>
              </a:ext>
            </a:extLst>
          </p:cNvPr>
          <p:cNvSpPr>
            <a:spLocks noGrp="1"/>
          </p:cNvSpPr>
          <p:nvPr>
            <p:ph type="title"/>
          </p:nvPr>
        </p:nvSpPr>
        <p:spPr>
          <a:xfrm>
            <a:off x="111095" y="102393"/>
            <a:ext cx="6543684" cy="306668"/>
          </a:xfrm>
        </p:spPr>
        <p:txBody>
          <a:bodyPr>
            <a:noAutofit/>
          </a:bodyPr>
          <a:lstStyle/>
          <a:p>
            <a:r>
              <a:rPr lang="en-GB" sz="1600">
                <a:solidFill>
                  <a:srgbClr val="2F528F"/>
                </a:solidFill>
              </a:rPr>
              <a:t>Role of the Enterprise Architect - Context IV: Enduring Enterprise – 01/02</a:t>
            </a:r>
          </a:p>
        </p:txBody>
      </p:sp>
      <p:sp>
        <p:nvSpPr>
          <p:cNvPr id="3" name="Footer Placeholder 2">
            <a:extLst>
              <a:ext uri="{FF2B5EF4-FFF2-40B4-BE49-F238E27FC236}">
                <a16:creationId xmlns:a16="http://schemas.microsoft.com/office/drawing/2014/main" id="{46A383B7-C9D8-478C-BC1A-61CB40E9AEE2}"/>
              </a:ext>
            </a:extLst>
          </p:cNvPr>
          <p:cNvSpPr>
            <a:spLocks noGrp="1"/>
          </p:cNvSpPr>
          <p:nvPr>
            <p:ph type="ftr" sz="quarter" idx="10"/>
          </p:nvPr>
        </p:nvSpPr>
        <p:spPr>
          <a:xfrm>
            <a:off x="6993807" y="4855409"/>
            <a:ext cx="688471" cy="273844"/>
          </a:xfrm>
        </p:spPr>
        <p:txBody>
          <a:bodyPr/>
          <a:lstStyle/>
          <a:p>
            <a:r>
              <a:rPr lang="en-GB"/>
              <a:t>13/24</a:t>
            </a:r>
          </a:p>
        </p:txBody>
      </p:sp>
      <p:sp>
        <p:nvSpPr>
          <p:cNvPr id="4" name="Ref">
            <a:extLst>
              <a:ext uri="{FF2B5EF4-FFF2-40B4-BE49-F238E27FC236}">
                <a16:creationId xmlns:a16="http://schemas.microsoft.com/office/drawing/2014/main" id="{4394B05F-298D-49CD-99D3-C2B5ECF71BE8}"/>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Using the TOGAF Standard in the Digital Enterprise : Page 31 : §4.2.4</a:t>
            </a:r>
          </a:p>
        </p:txBody>
      </p:sp>
      <p:sp>
        <p:nvSpPr>
          <p:cNvPr id="6" name="TextBox 5">
            <a:extLst>
              <a:ext uri="{FF2B5EF4-FFF2-40B4-BE49-F238E27FC236}">
                <a16:creationId xmlns:a16="http://schemas.microsoft.com/office/drawing/2014/main" id="{7BFE4D58-03B7-409A-BC74-6C91A028A388}"/>
              </a:ext>
            </a:extLst>
          </p:cNvPr>
          <p:cNvSpPr txBox="1"/>
          <p:nvPr/>
        </p:nvSpPr>
        <p:spPr>
          <a:xfrm>
            <a:off x="2670891" y="944885"/>
            <a:ext cx="5504385" cy="300082"/>
          </a:xfrm>
          <a:prstGeom prst="rect">
            <a:avLst/>
          </a:prstGeom>
          <a:noFill/>
        </p:spPr>
        <p:txBody>
          <a:bodyPr wrap="square">
            <a:spAutoFit/>
          </a:bodyPr>
          <a:lstStyle/>
          <a:p>
            <a:r>
              <a:rPr lang="en-GB" sz="1350" b="1">
                <a:solidFill>
                  <a:srgbClr val="2F528F"/>
                </a:solidFill>
              </a:rPr>
              <a:t>Enabling an enduring enterprise includes:</a:t>
            </a:r>
            <a:endParaRPr lang="en-GB" sz="1200">
              <a:solidFill>
                <a:srgbClr val="2F528F"/>
              </a:solidFill>
            </a:endParaRPr>
          </a:p>
        </p:txBody>
      </p:sp>
      <p:graphicFrame>
        <p:nvGraphicFramePr>
          <p:cNvPr id="2" name="TextBox 2">
            <a:extLst>
              <a:ext uri="{FF2B5EF4-FFF2-40B4-BE49-F238E27FC236}">
                <a16:creationId xmlns:a16="http://schemas.microsoft.com/office/drawing/2014/main" id="{F37C254A-DB28-2363-0900-2BA68D0EB1B6}"/>
              </a:ext>
            </a:extLst>
          </p:cNvPr>
          <p:cNvGraphicFramePr/>
          <p:nvPr/>
        </p:nvGraphicFramePr>
        <p:xfrm>
          <a:off x="887338" y="1012562"/>
          <a:ext cx="6165947" cy="3118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FBDDDEF9-2424-D6A7-D360-C94DEA441636}"/>
              </a:ext>
            </a:extLst>
          </p:cNvPr>
          <p:cNvSpPr txBox="1"/>
          <p:nvPr/>
        </p:nvSpPr>
        <p:spPr>
          <a:xfrm>
            <a:off x="6955279" y="1591978"/>
            <a:ext cx="2362938" cy="246221"/>
          </a:xfrm>
          <a:prstGeom prst="rect">
            <a:avLst/>
          </a:prstGeom>
          <a:noFill/>
        </p:spPr>
        <p:txBody>
          <a:bodyPr wrap="square" lIns="91440" tIns="45720" rIns="91440" bIns="45720" anchor="t">
            <a:spAutoFit/>
          </a:bodyPr>
          <a:lstStyle/>
          <a:p>
            <a:pPr algn="ctr"/>
            <a:r>
              <a:rPr lang="en-GB" sz="1000">
                <a:solidFill>
                  <a:schemeClr val="bg1">
                    <a:lumMod val="50000"/>
                  </a:schemeClr>
                </a:solidFill>
              </a:rPr>
              <a:t>An enduring enterprise </a:t>
            </a:r>
            <a:endParaRPr lang="en-GB" sz="1000">
              <a:solidFill>
                <a:schemeClr val="bg1">
                  <a:lumMod val="50000"/>
                </a:schemeClr>
              </a:solidFill>
              <a:ea typeface="Calibri"/>
              <a:cs typeface="Calibri"/>
            </a:endParaRPr>
          </a:p>
        </p:txBody>
      </p:sp>
      <p:pic>
        <p:nvPicPr>
          <p:cNvPr id="9" name="Picture 8" descr="Qr code&#10;&#10;Description automatically generated">
            <a:extLst>
              <a:ext uri="{FF2B5EF4-FFF2-40B4-BE49-F238E27FC236}">
                <a16:creationId xmlns:a16="http://schemas.microsoft.com/office/drawing/2014/main" id="{B106D510-94B8-803E-3457-F87C9E0913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82278" y="783138"/>
            <a:ext cx="808840" cy="808840"/>
          </a:xfrm>
          <a:prstGeom prst="rect">
            <a:avLst/>
          </a:prstGeom>
        </p:spPr>
      </p:pic>
      <p:sp>
        <p:nvSpPr>
          <p:cNvPr id="7" name="TextBox 6">
            <a:extLst>
              <a:ext uri="{FF2B5EF4-FFF2-40B4-BE49-F238E27FC236}">
                <a16:creationId xmlns:a16="http://schemas.microsoft.com/office/drawing/2014/main" id="{8EF20137-0428-C42D-5FF8-CB0172EE35B4}"/>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2949378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3B43C2B-F7D6-4C7B-A2AE-47B0F5874E30}"/>
              </a:ext>
            </a:extLst>
          </p:cNvPr>
          <p:cNvSpPr>
            <a:spLocks noGrp="1"/>
          </p:cNvSpPr>
          <p:nvPr>
            <p:ph type="title"/>
          </p:nvPr>
        </p:nvSpPr>
        <p:spPr>
          <a:xfrm>
            <a:off x="111095" y="102393"/>
            <a:ext cx="6543684" cy="306668"/>
          </a:xfrm>
        </p:spPr>
        <p:txBody>
          <a:bodyPr>
            <a:noAutofit/>
          </a:bodyPr>
          <a:lstStyle/>
          <a:p>
            <a:r>
              <a:rPr lang="en-GB" sz="1600">
                <a:solidFill>
                  <a:srgbClr val="2F528F"/>
                </a:solidFill>
              </a:rPr>
              <a:t>Role of the Enterprise Architect - Context IV: Enduring Enterprise – 02/02</a:t>
            </a:r>
          </a:p>
        </p:txBody>
      </p:sp>
      <p:sp>
        <p:nvSpPr>
          <p:cNvPr id="3" name="Footer Placeholder 2">
            <a:extLst>
              <a:ext uri="{FF2B5EF4-FFF2-40B4-BE49-F238E27FC236}">
                <a16:creationId xmlns:a16="http://schemas.microsoft.com/office/drawing/2014/main" id="{92E84EC4-9607-4E0D-83B0-415DDE9785BC}"/>
              </a:ext>
            </a:extLst>
          </p:cNvPr>
          <p:cNvSpPr>
            <a:spLocks noGrp="1"/>
          </p:cNvSpPr>
          <p:nvPr>
            <p:ph type="ftr" sz="quarter" idx="10"/>
          </p:nvPr>
        </p:nvSpPr>
        <p:spPr>
          <a:xfrm>
            <a:off x="6993807" y="4855409"/>
            <a:ext cx="688471" cy="273844"/>
          </a:xfrm>
        </p:spPr>
        <p:txBody>
          <a:bodyPr/>
          <a:lstStyle/>
          <a:p>
            <a:r>
              <a:rPr lang="en-GB"/>
              <a:t>14/24</a:t>
            </a:r>
          </a:p>
        </p:txBody>
      </p:sp>
      <p:sp>
        <p:nvSpPr>
          <p:cNvPr id="4" name="Ref">
            <a:extLst>
              <a:ext uri="{FF2B5EF4-FFF2-40B4-BE49-F238E27FC236}">
                <a16:creationId xmlns:a16="http://schemas.microsoft.com/office/drawing/2014/main" id="{4394B05F-298D-49CD-99D3-C2B5ECF71BE8}"/>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Using the TOGAF Standard in the Digital Enterprise : Page 31 : §4.2.4</a:t>
            </a:r>
          </a:p>
        </p:txBody>
      </p:sp>
      <p:sp>
        <p:nvSpPr>
          <p:cNvPr id="7" name="TextBox 6">
            <a:extLst>
              <a:ext uri="{FF2B5EF4-FFF2-40B4-BE49-F238E27FC236}">
                <a16:creationId xmlns:a16="http://schemas.microsoft.com/office/drawing/2014/main" id="{2EC8AFAA-CC59-B470-F7A5-EE970BD52115}"/>
              </a:ext>
            </a:extLst>
          </p:cNvPr>
          <p:cNvSpPr txBox="1"/>
          <p:nvPr/>
        </p:nvSpPr>
        <p:spPr>
          <a:xfrm>
            <a:off x="1265275" y="744347"/>
            <a:ext cx="6845416" cy="523220"/>
          </a:xfrm>
          <a:prstGeom prst="rect">
            <a:avLst/>
          </a:prstGeom>
          <a:noFill/>
        </p:spPr>
        <p:txBody>
          <a:bodyPr wrap="square">
            <a:spAutoFit/>
          </a:bodyPr>
          <a:lstStyle/>
          <a:p>
            <a:r>
              <a:rPr lang="en-GB" sz="1400">
                <a:solidFill>
                  <a:srgbClr val="2F528F"/>
                </a:solidFill>
              </a:rPr>
              <a:t>Specific areas of supporting strategy/portfolio/projects/solution delivery that the </a:t>
            </a:r>
            <a:r>
              <a:rPr lang="en-GB" sz="1400" err="1">
                <a:solidFill>
                  <a:srgbClr val="2F528F"/>
                </a:solidFill>
              </a:rPr>
              <a:t>DPBoK</a:t>
            </a:r>
            <a:r>
              <a:rPr lang="en-GB" sz="1400">
                <a:solidFill>
                  <a:srgbClr val="2F528F"/>
                </a:solidFill>
              </a:rPr>
              <a:t> Standard guidance and experience includes:</a:t>
            </a:r>
          </a:p>
        </p:txBody>
      </p:sp>
      <p:graphicFrame>
        <p:nvGraphicFramePr>
          <p:cNvPr id="8" name="TextBox 2">
            <a:extLst>
              <a:ext uri="{FF2B5EF4-FFF2-40B4-BE49-F238E27FC236}">
                <a16:creationId xmlns:a16="http://schemas.microsoft.com/office/drawing/2014/main" id="{96CD2592-0BA3-6F86-B8D1-032716DB7E9B}"/>
              </a:ext>
            </a:extLst>
          </p:cNvPr>
          <p:cNvGraphicFramePr/>
          <p:nvPr>
            <p:extLst>
              <p:ext uri="{D42A27DB-BD31-4B8C-83A1-F6EECF244321}">
                <p14:modId xmlns:p14="http://schemas.microsoft.com/office/powerpoint/2010/main" val="3075355836"/>
              </p:ext>
            </p:extLst>
          </p:nvPr>
        </p:nvGraphicFramePr>
        <p:xfrm>
          <a:off x="692154" y="1467530"/>
          <a:ext cx="7617826" cy="31038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50B16315-B998-61FD-0DDE-ECA792B2F21E}"/>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462493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14A92F-A19B-38AB-A22C-0F3BAA43F1A0}"/>
              </a:ext>
            </a:extLst>
          </p:cNvPr>
          <p:cNvSpPr/>
          <p:nvPr/>
        </p:nvSpPr>
        <p:spPr>
          <a:xfrm>
            <a:off x="0" y="730847"/>
            <a:ext cx="9144000" cy="10814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3" name="Picture 2">
            <a:extLst>
              <a:ext uri="{FF2B5EF4-FFF2-40B4-BE49-F238E27FC236}">
                <a16:creationId xmlns:a16="http://schemas.microsoft.com/office/drawing/2014/main" id="{C50A46EF-CCED-4488-A921-F2AA8F5F85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6888" y="721180"/>
            <a:ext cx="3027112" cy="3715093"/>
          </a:xfrm>
          <a:prstGeom prst="rect">
            <a:avLst/>
          </a:prstGeom>
        </p:spPr>
      </p:pic>
      <p:graphicFrame>
        <p:nvGraphicFramePr>
          <p:cNvPr id="10" name="TextBox 2">
            <a:extLst>
              <a:ext uri="{FF2B5EF4-FFF2-40B4-BE49-F238E27FC236}">
                <a16:creationId xmlns:a16="http://schemas.microsoft.com/office/drawing/2014/main" id="{ACBE178F-F6C6-22E2-C8E0-A9395216EBFD}"/>
              </a:ext>
            </a:extLst>
          </p:cNvPr>
          <p:cNvGraphicFramePr/>
          <p:nvPr/>
        </p:nvGraphicFramePr>
        <p:xfrm>
          <a:off x="661588" y="983173"/>
          <a:ext cx="5108895" cy="9734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207C8C93-876D-4BEE-A890-E8A818FECE18}"/>
              </a:ext>
            </a:extLst>
          </p:cNvPr>
          <p:cNvSpPr>
            <a:spLocks noGrp="1"/>
          </p:cNvSpPr>
          <p:nvPr>
            <p:ph type="title"/>
          </p:nvPr>
        </p:nvSpPr>
        <p:spPr>
          <a:xfrm>
            <a:off x="111095" y="102393"/>
            <a:ext cx="6543684" cy="306668"/>
          </a:xfrm>
        </p:spPr>
        <p:txBody>
          <a:bodyPr>
            <a:noAutofit/>
          </a:bodyPr>
          <a:lstStyle/>
          <a:p>
            <a:r>
              <a:rPr lang="en-GB" sz="1600">
                <a:solidFill>
                  <a:srgbClr val="2F528F"/>
                </a:solidFill>
              </a:rPr>
              <a:t>How to Identify Stakeholders and Their Concerns – 01/03 </a:t>
            </a:r>
          </a:p>
        </p:txBody>
      </p:sp>
      <p:sp>
        <p:nvSpPr>
          <p:cNvPr id="8" name="Footer Placeholder 7">
            <a:extLst>
              <a:ext uri="{FF2B5EF4-FFF2-40B4-BE49-F238E27FC236}">
                <a16:creationId xmlns:a16="http://schemas.microsoft.com/office/drawing/2014/main" id="{C4CAA255-D38F-4367-8B78-32A13B2864EB}"/>
              </a:ext>
            </a:extLst>
          </p:cNvPr>
          <p:cNvSpPr>
            <a:spLocks noGrp="1"/>
          </p:cNvSpPr>
          <p:nvPr>
            <p:ph type="ftr" sz="quarter" idx="10"/>
          </p:nvPr>
        </p:nvSpPr>
        <p:spPr>
          <a:xfrm>
            <a:off x="6993807" y="4855409"/>
            <a:ext cx="688471" cy="273844"/>
          </a:xfrm>
        </p:spPr>
        <p:txBody>
          <a:bodyPr/>
          <a:lstStyle/>
          <a:p>
            <a:r>
              <a:rPr lang="en-GB"/>
              <a:t>15/24</a:t>
            </a:r>
          </a:p>
        </p:txBody>
      </p:sp>
      <p:sp>
        <p:nvSpPr>
          <p:cNvPr id="4" name="Ref">
            <a:extLst>
              <a:ext uri="{FF2B5EF4-FFF2-40B4-BE49-F238E27FC236}">
                <a16:creationId xmlns:a16="http://schemas.microsoft.com/office/drawing/2014/main" id="{EE635A20-52C4-411C-A901-CD48CA36F2A7}"/>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A Practitioners’ Approach to Developing Enterprise Architecture Following the ADM : Page 17 : §3.3.1</a:t>
            </a:r>
          </a:p>
        </p:txBody>
      </p:sp>
      <p:sp>
        <p:nvSpPr>
          <p:cNvPr id="6" name="TextBox 5">
            <a:extLst>
              <a:ext uri="{FF2B5EF4-FFF2-40B4-BE49-F238E27FC236}">
                <a16:creationId xmlns:a16="http://schemas.microsoft.com/office/drawing/2014/main" id="{8E7DE205-D2FC-473F-B57E-F11DCA459F45}"/>
              </a:ext>
            </a:extLst>
          </p:cNvPr>
          <p:cNvSpPr txBox="1"/>
          <p:nvPr/>
        </p:nvSpPr>
        <p:spPr>
          <a:xfrm>
            <a:off x="500136" y="688038"/>
            <a:ext cx="4811528" cy="276999"/>
          </a:xfrm>
          <a:prstGeom prst="rect">
            <a:avLst/>
          </a:prstGeom>
          <a:noFill/>
        </p:spPr>
        <p:txBody>
          <a:bodyPr wrap="square">
            <a:spAutoFit/>
          </a:bodyPr>
          <a:lstStyle/>
          <a:p>
            <a:r>
              <a:rPr lang="en-GB" sz="1200">
                <a:solidFill>
                  <a:srgbClr val="2F528F"/>
                </a:solidFill>
              </a:rPr>
              <a:t>From a practical perspective, consider:</a:t>
            </a:r>
          </a:p>
        </p:txBody>
      </p:sp>
      <p:sp>
        <p:nvSpPr>
          <p:cNvPr id="11" name="TextBox 10">
            <a:extLst>
              <a:ext uri="{FF2B5EF4-FFF2-40B4-BE49-F238E27FC236}">
                <a16:creationId xmlns:a16="http://schemas.microsoft.com/office/drawing/2014/main" id="{DFA3A8C1-4E06-1C9E-3B2E-94A0AC2F5557}"/>
              </a:ext>
            </a:extLst>
          </p:cNvPr>
          <p:cNvSpPr txBox="1"/>
          <p:nvPr/>
        </p:nvSpPr>
        <p:spPr>
          <a:xfrm>
            <a:off x="452582" y="1835588"/>
            <a:ext cx="5088366" cy="830997"/>
          </a:xfrm>
          <a:prstGeom prst="rect">
            <a:avLst/>
          </a:prstGeom>
          <a:noFill/>
        </p:spPr>
        <p:txBody>
          <a:bodyPr wrap="square">
            <a:spAutoFit/>
          </a:bodyPr>
          <a:lstStyle/>
          <a:p>
            <a:r>
              <a:rPr lang="en-GB" sz="1200">
                <a:solidFill>
                  <a:srgbClr val="2F528F"/>
                </a:solidFill>
              </a:rPr>
              <a:t>The Architecture Project provides context for both the development of a new architecture </a:t>
            </a:r>
            <a:r>
              <a:rPr lang="en-GB" sz="1200" u="sng">
                <a:solidFill>
                  <a:srgbClr val="2F528F"/>
                </a:solidFill>
              </a:rPr>
              <a:t>and</a:t>
            </a:r>
            <a:r>
              <a:rPr lang="en-GB" sz="1200">
                <a:solidFill>
                  <a:srgbClr val="2F528F"/>
                </a:solidFill>
              </a:rPr>
              <a:t> the change to realize it. </a:t>
            </a:r>
            <a:br>
              <a:rPr lang="en-GB" sz="1200">
                <a:solidFill>
                  <a:srgbClr val="2F528F"/>
                </a:solidFill>
              </a:rPr>
            </a:br>
            <a:endParaRPr lang="en-GB" sz="1200">
              <a:solidFill>
                <a:srgbClr val="2F528F"/>
              </a:solidFill>
            </a:endParaRPr>
          </a:p>
          <a:p>
            <a:pPr marL="0" lvl="1"/>
            <a:r>
              <a:rPr lang="en-GB" sz="1200">
                <a:solidFill>
                  <a:srgbClr val="2F528F"/>
                </a:solidFill>
              </a:rPr>
              <a:t>An EA Landscape will contain Multiple discrete architectures, separated by:</a:t>
            </a:r>
          </a:p>
        </p:txBody>
      </p:sp>
      <p:grpSp>
        <p:nvGrpSpPr>
          <p:cNvPr id="13" name="Group 12">
            <a:extLst>
              <a:ext uri="{FF2B5EF4-FFF2-40B4-BE49-F238E27FC236}">
                <a16:creationId xmlns:a16="http://schemas.microsoft.com/office/drawing/2014/main" id="{7A25FDD0-E837-D0F4-8EED-83F44584E067}"/>
              </a:ext>
            </a:extLst>
          </p:cNvPr>
          <p:cNvGrpSpPr/>
          <p:nvPr/>
        </p:nvGrpSpPr>
        <p:grpSpPr>
          <a:xfrm>
            <a:off x="452583" y="2774671"/>
            <a:ext cx="4758590" cy="1942203"/>
            <a:chOff x="1329303" y="3996576"/>
            <a:chExt cx="3680686" cy="2272208"/>
          </a:xfrm>
        </p:grpSpPr>
        <p:sp>
          <p:nvSpPr>
            <p:cNvPr id="14" name="Freeform: Shape 13">
              <a:extLst>
                <a:ext uri="{FF2B5EF4-FFF2-40B4-BE49-F238E27FC236}">
                  <a16:creationId xmlns:a16="http://schemas.microsoft.com/office/drawing/2014/main" id="{97F46541-CD9B-23EE-AF3B-4057F5AD2BEC}"/>
                </a:ext>
              </a:extLst>
            </p:cNvPr>
            <p:cNvSpPr/>
            <p:nvPr/>
          </p:nvSpPr>
          <p:spPr>
            <a:xfrm>
              <a:off x="1431636" y="3996576"/>
              <a:ext cx="894588" cy="267300"/>
            </a:xfrm>
            <a:custGeom>
              <a:avLst/>
              <a:gdLst>
                <a:gd name="connsiteX0" fmla="*/ 0 w 894588"/>
                <a:gd name="connsiteY0" fmla="*/ 0 h 267300"/>
                <a:gd name="connsiteX1" fmla="*/ 894588 w 894588"/>
                <a:gd name="connsiteY1" fmla="*/ 0 h 267300"/>
                <a:gd name="connsiteX2" fmla="*/ 894588 w 894588"/>
                <a:gd name="connsiteY2" fmla="*/ 267300 h 267300"/>
                <a:gd name="connsiteX3" fmla="*/ 0 w 894588"/>
                <a:gd name="connsiteY3" fmla="*/ 267300 h 267300"/>
                <a:gd name="connsiteX4" fmla="*/ 0 w 894588"/>
                <a:gd name="connsiteY4" fmla="*/ 0 h 26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588" h="267300">
                  <a:moveTo>
                    <a:pt x="0" y="0"/>
                  </a:moveTo>
                  <a:lnTo>
                    <a:pt x="894588" y="0"/>
                  </a:lnTo>
                  <a:lnTo>
                    <a:pt x="894588" y="267300"/>
                  </a:lnTo>
                  <a:lnTo>
                    <a:pt x="0" y="2673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4676" tIns="26670" rIns="74676" bIns="26670" numCol="1" spcCol="1270" anchor="ctr" anchorCtr="0">
              <a:noAutofit/>
            </a:bodyPr>
            <a:lstStyle/>
            <a:p>
              <a:pPr algn="r" defTabSz="466725">
                <a:lnSpc>
                  <a:spcPct val="90000"/>
                </a:lnSpc>
                <a:spcBef>
                  <a:spcPct val="0"/>
                </a:spcBef>
                <a:spcAft>
                  <a:spcPct val="35000"/>
                </a:spcAft>
              </a:pPr>
              <a:r>
                <a:rPr lang="en-GB" sz="1050"/>
                <a:t>Purpose</a:t>
              </a:r>
              <a:endParaRPr lang="en-US" sz="1050"/>
            </a:p>
          </p:txBody>
        </p:sp>
        <p:sp>
          <p:nvSpPr>
            <p:cNvPr id="15" name="Left Brace 14">
              <a:extLst>
                <a:ext uri="{FF2B5EF4-FFF2-40B4-BE49-F238E27FC236}">
                  <a16:creationId xmlns:a16="http://schemas.microsoft.com/office/drawing/2014/main" id="{84A1835D-8461-5DAA-09D9-5EC6CF5772F0}"/>
                </a:ext>
              </a:extLst>
            </p:cNvPr>
            <p:cNvSpPr/>
            <p:nvPr/>
          </p:nvSpPr>
          <p:spPr>
            <a:xfrm>
              <a:off x="2326224" y="3996576"/>
              <a:ext cx="178917" cy="267300"/>
            </a:xfrm>
            <a:prstGeom prst="leftBrace">
              <a:avLst>
                <a:gd name="adj1" fmla="val 35000"/>
                <a:gd name="adj2" fmla="val 50000"/>
              </a:avLst>
            </a:prstGeom>
          </p:spPr>
          <p:style>
            <a:lnRef idx="1">
              <a:schemeClr val="accent1">
                <a:shade val="80000"/>
                <a:hueOff val="0"/>
                <a:satOff val="0"/>
                <a:lumOff val="0"/>
                <a:alphaOff val="0"/>
              </a:schemeClr>
            </a:lnRef>
            <a:fillRef idx="0">
              <a:schemeClr val="accent1">
                <a:shade val="80000"/>
                <a:hueOff val="0"/>
                <a:satOff val="0"/>
                <a:lumOff val="0"/>
                <a:alphaOff val="0"/>
              </a:schemeClr>
            </a:fillRef>
            <a:effectRef idx="0">
              <a:schemeClr val="accent1">
                <a:shade val="8000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16" name="Freeform: Shape 15">
              <a:extLst>
                <a:ext uri="{FF2B5EF4-FFF2-40B4-BE49-F238E27FC236}">
                  <a16:creationId xmlns:a16="http://schemas.microsoft.com/office/drawing/2014/main" id="{25AB68B3-8ADC-E647-58C4-A1A0B21A7E4B}"/>
                </a:ext>
              </a:extLst>
            </p:cNvPr>
            <p:cNvSpPr/>
            <p:nvPr/>
          </p:nvSpPr>
          <p:spPr>
            <a:xfrm>
              <a:off x="1431636" y="4296276"/>
              <a:ext cx="894588" cy="267300"/>
            </a:xfrm>
            <a:custGeom>
              <a:avLst/>
              <a:gdLst>
                <a:gd name="connsiteX0" fmla="*/ 0 w 894588"/>
                <a:gd name="connsiteY0" fmla="*/ 0 h 267300"/>
                <a:gd name="connsiteX1" fmla="*/ 894588 w 894588"/>
                <a:gd name="connsiteY1" fmla="*/ 0 h 267300"/>
                <a:gd name="connsiteX2" fmla="*/ 894588 w 894588"/>
                <a:gd name="connsiteY2" fmla="*/ 267300 h 267300"/>
                <a:gd name="connsiteX3" fmla="*/ 0 w 894588"/>
                <a:gd name="connsiteY3" fmla="*/ 267300 h 267300"/>
                <a:gd name="connsiteX4" fmla="*/ 0 w 894588"/>
                <a:gd name="connsiteY4" fmla="*/ 0 h 26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588" h="267300">
                  <a:moveTo>
                    <a:pt x="0" y="0"/>
                  </a:moveTo>
                  <a:lnTo>
                    <a:pt x="894588" y="0"/>
                  </a:lnTo>
                  <a:lnTo>
                    <a:pt x="894588" y="267300"/>
                  </a:lnTo>
                  <a:lnTo>
                    <a:pt x="0" y="2673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4676" tIns="26670" rIns="74676" bIns="26670" numCol="1" spcCol="1270" anchor="ctr" anchorCtr="0">
              <a:noAutofit/>
            </a:bodyPr>
            <a:lstStyle/>
            <a:p>
              <a:pPr algn="r" defTabSz="466725">
                <a:lnSpc>
                  <a:spcPct val="90000"/>
                </a:lnSpc>
                <a:spcBef>
                  <a:spcPct val="0"/>
                </a:spcBef>
                <a:spcAft>
                  <a:spcPct val="35000"/>
                </a:spcAft>
              </a:pPr>
              <a:r>
                <a:rPr lang="en-GB" sz="1050"/>
                <a:t>Detail</a:t>
              </a:r>
              <a:endParaRPr lang="en-US" sz="1050"/>
            </a:p>
          </p:txBody>
        </p:sp>
        <p:sp>
          <p:nvSpPr>
            <p:cNvPr id="17" name="Left Brace 16">
              <a:extLst>
                <a:ext uri="{FF2B5EF4-FFF2-40B4-BE49-F238E27FC236}">
                  <a16:creationId xmlns:a16="http://schemas.microsoft.com/office/drawing/2014/main" id="{946B7C6D-E546-203B-103F-C1D6CD2C6B3F}"/>
                </a:ext>
              </a:extLst>
            </p:cNvPr>
            <p:cNvSpPr/>
            <p:nvPr/>
          </p:nvSpPr>
          <p:spPr>
            <a:xfrm>
              <a:off x="2326224" y="4296276"/>
              <a:ext cx="178917" cy="267300"/>
            </a:xfrm>
            <a:prstGeom prst="leftBrace">
              <a:avLst>
                <a:gd name="adj1" fmla="val 35000"/>
                <a:gd name="adj2" fmla="val 50000"/>
              </a:avLst>
            </a:prstGeom>
          </p:spPr>
          <p:style>
            <a:lnRef idx="1">
              <a:schemeClr val="accent1">
                <a:shade val="80000"/>
                <a:hueOff val="0"/>
                <a:satOff val="0"/>
                <a:lumOff val="0"/>
                <a:alphaOff val="0"/>
              </a:schemeClr>
            </a:lnRef>
            <a:fillRef idx="0">
              <a:schemeClr val="accent1">
                <a:shade val="80000"/>
                <a:hueOff val="0"/>
                <a:satOff val="0"/>
                <a:lumOff val="0"/>
                <a:alphaOff val="0"/>
              </a:schemeClr>
            </a:fillRef>
            <a:effectRef idx="0">
              <a:schemeClr val="accent1">
                <a:shade val="8000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18" name="Freeform: Shape 17">
              <a:extLst>
                <a:ext uri="{FF2B5EF4-FFF2-40B4-BE49-F238E27FC236}">
                  <a16:creationId xmlns:a16="http://schemas.microsoft.com/office/drawing/2014/main" id="{511EE633-1AFF-1C36-7EBC-2EC32979ECA4}"/>
                </a:ext>
              </a:extLst>
            </p:cNvPr>
            <p:cNvSpPr/>
            <p:nvPr/>
          </p:nvSpPr>
          <p:spPr>
            <a:xfrm>
              <a:off x="1431636" y="4595976"/>
              <a:ext cx="894588" cy="267300"/>
            </a:xfrm>
            <a:custGeom>
              <a:avLst/>
              <a:gdLst>
                <a:gd name="connsiteX0" fmla="*/ 0 w 894588"/>
                <a:gd name="connsiteY0" fmla="*/ 0 h 267300"/>
                <a:gd name="connsiteX1" fmla="*/ 894588 w 894588"/>
                <a:gd name="connsiteY1" fmla="*/ 0 h 267300"/>
                <a:gd name="connsiteX2" fmla="*/ 894588 w 894588"/>
                <a:gd name="connsiteY2" fmla="*/ 267300 h 267300"/>
                <a:gd name="connsiteX3" fmla="*/ 0 w 894588"/>
                <a:gd name="connsiteY3" fmla="*/ 267300 h 267300"/>
                <a:gd name="connsiteX4" fmla="*/ 0 w 894588"/>
                <a:gd name="connsiteY4" fmla="*/ 0 h 26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588" h="267300">
                  <a:moveTo>
                    <a:pt x="0" y="0"/>
                  </a:moveTo>
                  <a:lnTo>
                    <a:pt x="894588" y="0"/>
                  </a:lnTo>
                  <a:lnTo>
                    <a:pt x="894588" y="267300"/>
                  </a:lnTo>
                  <a:lnTo>
                    <a:pt x="0" y="2673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4676" tIns="26670" rIns="74676" bIns="26670" numCol="1" spcCol="1270" anchor="ctr" anchorCtr="0">
              <a:noAutofit/>
            </a:bodyPr>
            <a:lstStyle/>
            <a:p>
              <a:pPr algn="r" defTabSz="466725">
                <a:lnSpc>
                  <a:spcPct val="90000"/>
                </a:lnSpc>
                <a:spcBef>
                  <a:spcPct val="0"/>
                </a:spcBef>
                <a:spcAft>
                  <a:spcPct val="35000"/>
                </a:spcAft>
              </a:pPr>
              <a:r>
                <a:rPr lang="en-GB" sz="1050"/>
                <a:t>Breadth</a:t>
              </a:r>
              <a:endParaRPr lang="en-US" sz="1050"/>
            </a:p>
          </p:txBody>
        </p:sp>
        <p:sp>
          <p:nvSpPr>
            <p:cNvPr id="19" name="Left Brace 18">
              <a:extLst>
                <a:ext uri="{FF2B5EF4-FFF2-40B4-BE49-F238E27FC236}">
                  <a16:creationId xmlns:a16="http://schemas.microsoft.com/office/drawing/2014/main" id="{64601E16-CDCF-A24C-F748-EFFBA06D8802}"/>
                </a:ext>
              </a:extLst>
            </p:cNvPr>
            <p:cNvSpPr/>
            <p:nvPr/>
          </p:nvSpPr>
          <p:spPr>
            <a:xfrm>
              <a:off x="2326224" y="4595976"/>
              <a:ext cx="178917" cy="267300"/>
            </a:xfrm>
            <a:prstGeom prst="leftBrace">
              <a:avLst>
                <a:gd name="adj1" fmla="val 35000"/>
                <a:gd name="adj2" fmla="val 50000"/>
              </a:avLst>
            </a:prstGeom>
          </p:spPr>
          <p:style>
            <a:lnRef idx="1">
              <a:schemeClr val="accent1">
                <a:shade val="80000"/>
                <a:hueOff val="0"/>
                <a:satOff val="0"/>
                <a:lumOff val="0"/>
                <a:alphaOff val="0"/>
              </a:schemeClr>
            </a:lnRef>
            <a:fillRef idx="0">
              <a:schemeClr val="accent1">
                <a:shade val="80000"/>
                <a:hueOff val="0"/>
                <a:satOff val="0"/>
                <a:lumOff val="0"/>
                <a:alphaOff val="0"/>
              </a:schemeClr>
            </a:fillRef>
            <a:effectRef idx="0">
              <a:schemeClr val="accent1">
                <a:shade val="8000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20" name="Freeform: Shape 19">
              <a:extLst>
                <a:ext uri="{FF2B5EF4-FFF2-40B4-BE49-F238E27FC236}">
                  <a16:creationId xmlns:a16="http://schemas.microsoft.com/office/drawing/2014/main" id="{113316A4-6D60-A2A3-7A6B-B8277459A313}"/>
                </a:ext>
              </a:extLst>
            </p:cNvPr>
            <p:cNvSpPr/>
            <p:nvPr/>
          </p:nvSpPr>
          <p:spPr>
            <a:xfrm>
              <a:off x="1431636" y="4895676"/>
              <a:ext cx="894588" cy="267300"/>
            </a:xfrm>
            <a:custGeom>
              <a:avLst/>
              <a:gdLst>
                <a:gd name="connsiteX0" fmla="*/ 0 w 894588"/>
                <a:gd name="connsiteY0" fmla="*/ 0 h 267300"/>
                <a:gd name="connsiteX1" fmla="*/ 894588 w 894588"/>
                <a:gd name="connsiteY1" fmla="*/ 0 h 267300"/>
                <a:gd name="connsiteX2" fmla="*/ 894588 w 894588"/>
                <a:gd name="connsiteY2" fmla="*/ 267300 h 267300"/>
                <a:gd name="connsiteX3" fmla="*/ 0 w 894588"/>
                <a:gd name="connsiteY3" fmla="*/ 267300 h 267300"/>
                <a:gd name="connsiteX4" fmla="*/ 0 w 894588"/>
                <a:gd name="connsiteY4" fmla="*/ 0 h 26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588" h="267300">
                  <a:moveTo>
                    <a:pt x="0" y="0"/>
                  </a:moveTo>
                  <a:lnTo>
                    <a:pt x="894588" y="0"/>
                  </a:lnTo>
                  <a:lnTo>
                    <a:pt x="894588" y="267300"/>
                  </a:lnTo>
                  <a:lnTo>
                    <a:pt x="0" y="2673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4676" tIns="26670" rIns="74676" bIns="26670" numCol="1" spcCol="1270" anchor="ctr" anchorCtr="0">
              <a:noAutofit/>
            </a:bodyPr>
            <a:lstStyle/>
            <a:p>
              <a:pPr algn="r" defTabSz="466725">
                <a:lnSpc>
                  <a:spcPct val="90000"/>
                </a:lnSpc>
                <a:spcBef>
                  <a:spcPct val="0"/>
                </a:spcBef>
                <a:spcAft>
                  <a:spcPct val="35000"/>
                </a:spcAft>
              </a:pPr>
              <a:r>
                <a:rPr lang="en-GB" sz="1050"/>
                <a:t>Time</a:t>
              </a:r>
              <a:endParaRPr lang="en-US" sz="1050"/>
            </a:p>
          </p:txBody>
        </p:sp>
        <p:sp>
          <p:nvSpPr>
            <p:cNvPr id="21" name="Left Brace 20">
              <a:extLst>
                <a:ext uri="{FF2B5EF4-FFF2-40B4-BE49-F238E27FC236}">
                  <a16:creationId xmlns:a16="http://schemas.microsoft.com/office/drawing/2014/main" id="{5E36FB7D-0BCD-8BE8-9352-39DB50E0984D}"/>
                </a:ext>
              </a:extLst>
            </p:cNvPr>
            <p:cNvSpPr/>
            <p:nvPr/>
          </p:nvSpPr>
          <p:spPr>
            <a:xfrm>
              <a:off x="2326224" y="4895676"/>
              <a:ext cx="178917" cy="267300"/>
            </a:xfrm>
            <a:prstGeom prst="leftBrace">
              <a:avLst>
                <a:gd name="adj1" fmla="val 35000"/>
                <a:gd name="adj2" fmla="val 50000"/>
              </a:avLst>
            </a:prstGeom>
          </p:spPr>
          <p:style>
            <a:lnRef idx="1">
              <a:schemeClr val="accent1">
                <a:shade val="80000"/>
                <a:hueOff val="0"/>
                <a:satOff val="0"/>
                <a:lumOff val="0"/>
                <a:alphaOff val="0"/>
              </a:schemeClr>
            </a:lnRef>
            <a:fillRef idx="0">
              <a:schemeClr val="accent1">
                <a:shade val="80000"/>
                <a:hueOff val="0"/>
                <a:satOff val="0"/>
                <a:lumOff val="0"/>
                <a:alphaOff val="0"/>
              </a:schemeClr>
            </a:fillRef>
            <a:effectRef idx="0">
              <a:schemeClr val="accent1">
                <a:shade val="8000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22" name="Freeform: Shape 21">
              <a:extLst>
                <a:ext uri="{FF2B5EF4-FFF2-40B4-BE49-F238E27FC236}">
                  <a16:creationId xmlns:a16="http://schemas.microsoft.com/office/drawing/2014/main" id="{181CC879-8579-F2D1-8758-A7DF51896D9A}"/>
                </a:ext>
              </a:extLst>
            </p:cNvPr>
            <p:cNvSpPr/>
            <p:nvPr/>
          </p:nvSpPr>
          <p:spPr>
            <a:xfrm>
              <a:off x="1431636" y="5195376"/>
              <a:ext cx="894588" cy="267300"/>
            </a:xfrm>
            <a:custGeom>
              <a:avLst/>
              <a:gdLst>
                <a:gd name="connsiteX0" fmla="*/ 0 w 894588"/>
                <a:gd name="connsiteY0" fmla="*/ 0 h 267300"/>
                <a:gd name="connsiteX1" fmla="*/ 894588 w 894588"/>
                <a:gd name="connsiteY1" fmla="*/ 0 h 267300"/>
                <a:gd name="connsiteX2" fmla="*/ 894588 w 894588"/>
                <a:gd name="connsiteY2" fmla="*/ 267300 h 267300"/>
                <a:gd name="connsiteX3" fmla="*/ 0 w 894588"/>
                <a:gd name="connsiteY3" fmla="*/ 267300 h 267300"/>
                <a:gd name="connsiteX4" fmla="*/ 0 w 894588"/>
                <a:gd name="connsiteY4" fmla="*/ 0 h 26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588" h="267300">
                  <a:moveTo>
                    <a:pt x="0" y="0"/>
                  </a:moveTo>
                  <a:lnTo>
                    <a:pt x="894588" y="0"/>
                  </a:lnTo>
                  <a:lnTo>
                    <a:pt x="894588" y="267300"/>
                  </a:lnTo>
                  <a:lnTo>
                    <a:pt x="0" y="2673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4676" tIns="26670" rIns="74676" bIns="26670" numCol="1" spcCol="1270" anchor="ctr" anchorCtr="0">
              <a:noAutofit/>
            </a:bodyPr>
            <a:lstStyle/>
            <a:p>
              <a:pPr algn="r" defTabSz="466725">
                <a:lnSpc>
                  <a:spcPct val="90000"/>
                </a:lnSpc>
                <a:spcBef>
                  <a:spcPct val="0"/>
                </a:spcBef>
                <a:spcAft>
                  <a:spcPct val="35000"/>
                </a:spcAft>
              </a:pPr>
              <a:r>
                <a:rPr lang="en-GB" sz="1050"/>
                <a:t>Recency</a:t>
              </a:r>
              <a:endParaRPr lang="en-US" sz="1050"/>
            </a:p>
          </p:txBody>
        </p:sp>
        <p:sp>
          <p:nvSpPr>
            <p:cNvPr id="23" name="Left Brace 22">
              <a:extLst>
                <a:ext uri="{FF2B5EF4-FFF2-40B4-BE49-F238E27FC236}">
                  <a16:creationId xmlns:a16="http://schemas.microsoft.com/office/drawing/2014/main" id="{F86AF914-8577-9A1D-A7F9-5A62221F6414}"/>
                </a:ext>
              </a:extLst>
            </p:cNvPr>
            <p:cNvSpPr/>
            <p:nvPr/>
          </p:nvSpPr>
          <p:spPr>
            <a:xfrm>
              <a:off x="2326224" y="5195376"/>
              <a:ext cx="178917" cy="267300"/>
            </a:xfrm>
            <a:prstGeom prst="leftBrace">
              <a:avLst>
                <a:gd name="adj1" fmla="val 35000"/>
                <a:gd name="adj2" fmla="val 50000"/>
              </a:avLst>
            </a:prstGeom>
          </p:spPr>
          <p:style>
            <a:lnRef idx="1">
              <a:schemeClr val="accent1">
                <a:shade val="80000"/>
                <a:hueOff val="0"/>
                <a:satOff val="0"/>
                <a:lumOff val="0"/>
                <a:alphaOff val="0"/>
              </a:schemeClr>
            </a:lnRef>
            <a:fillRef idx="0">
              <a:schemeClr val="accent1">
                <a:shade val="80000"/>
                <a:hueOff val="0"/>
                <a:satOff val="0"/>
                <a:lumOff val="0"/>
                <a:alphaOff val="0"/>
              </a:schemeClr>
            </a:fillRef>
            <a:effectRef idx="0">
              <a:schemeClr val="accent1">
                <a:shade val="8000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24" name="Freeform: Shape 23">
              <a:extLst>
                <a:ext uri="{FF2B5EF4-FFF2-40B4-BE49-F238E27FC236}">
                  <a16:creationId xmlns:a16="http://schemas.microsoft.com/office/drawing/2014/main" id="{5895E7B6-EAE1-BB11-5DC7-DF2C3EDBCF90}"/>
                </a:ext>
              </a:extLst>
            </p:cNvPr>
            <p:cNvSpPr/>
            <p:nvPr/>
          </p:nvSpPr>
          <p:spPr>
            <a:xfrm>
              <a:off x="1329303" y="5564512"/>
              <a:ext cx="996921" cy="634837"/>
            </a:xfrm>
            <a:custGeom>
              <a:avLst/>
              <a:gdLst>
                <a:gd name="connsiteX0" fmla="*/ 0 w 894588"/>
                <a:gd name="connsiteY0" fmla="*/ 0 h 634837"/>
                <a:gd name="connsiteX1" fmla="*/ 894588 w 894588"/>
                <a:gd name="connsiteY1" fmla="*/ 0 h 634837"/>
                <a:gd name="connsiteX2" fmla="*/ 894588 w 894588"/>
                <a:gd name="connsiteY2" fmla="*/ 634837 h 634837"/>
                <a:gd name="connsiteX3" fmla="*/ 0 w 894588"/>
                <a:gd name="connsiteY3" fmla="*/ 634837 h 634837"/>
                <a:gd name="connsiteX4" fmla="*/ 0 w 894588"/>
                <a:gd name="connsiteY4" fmla="*/ 0 h 63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588" h="634837">
                  <a:moveTo>
                    <a:pt x="0" y="0"/>
                  </a:moveTo>
                  <a:lnTo>
                    <a:pt x="894588" y="0"/>
                  </a:lnTo>
                  <a:lnTo>
                    <a:pt x="894588" y="634837"/>
                  </a:lnTo>
                  <a:lnTo>
                    <a:pt x="0" y="6348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4676" tIns="26670" rIns="74676" bIns="26670" numCol="1" spcCol="1270" anchor="ctr" anchorCtr="0">
              <a:noAutofit/>
            </a:bodyPr>
            <a:lstStyle/>
            <a:p>
              <a:pPr algn="r" defTabSz="466725">
                <a:lnSpc>
                  <a:spcPct val="90000"/>
                </a:lnSpc>
                <a:spcBef>
                  <a:spcPct val="0"/>
                </a:spcBef>
                <a:spcAft>
                  <a:spcPct val="35000"/>
                </a:spcAft>
              </a:pPr>
              <a:r>
                <a:rPr lang="en-GB" sz="1050"/>
                <a:t>Context</a:t>
              </a:r>
              <a:br>
                <a:rPr lang="en-GB" sz="1050"/>
              </a:br>
              <a:r>
                <a:rPr lang="en-GB" sz="1050"/>
                <a:t>utilized by architecture states</a:t>
              </a:r>
              <a:endParaRPr lang="en-US" sz="1050"/>
            </a:p>
          </p:txBody>
        </p:sp>
        <p:sp>
          <p:nvSpPr>
            <p:cNvPr id="25" name="Left Brace 24">
              <a:extLst>
                <a:ext uri="{FF2B5EF4-FFF2-40B4-BE49-F238E27FC236}">
                  <a16:creationId xmlns:a16="http://schemas.microsoft.com/office/drawing/2014/main" id="{2F442A4B-8DDB-B087-4E9A-F7D8FA8D82F3}"/>
                </a:ext>
              </a:extLst>
            </p:cNvPr>
            <p:cNvSpPr/>
            <p:nvPr/>
          </p:nvSpPr>
          <p:spPr>
            <a:xfrm>
              <a:off x="2326224" y="5495076"/>
              <a:ext cx="178917" cy="773708"/>
            </a:xfrm>
            <a:prstGeom prst="leftBrace">
              <a:avLst>
                <a:gd name="adj1" fmla="val 35000"/>
                <a:gd name="adj2" fmla="val 50000"/>
              </a:avLst>
            </a:prstGeom>
          </p:spPr>
          <p:style>
            <a:lnRef idx="1">
              <a:schemeClr val="accent1">
                <a:shade val="80000"/>
                <a:hueOff val="0"/>
                <a:satOff val="0"/>
                <a:lumOff val="0"/>
                <a:alphaOff val="0"/>
              </a:schemeClr>
            </a:lnRef>
            <a:fillRef idx="0">
              <a:schemeClr val="accent1">
                <a:shade val="80000"/>
                <a:hueOff val="0"/>
                <a:satOff val="0"/>
                <a:lumOff val="0"/>
                <a:alphaOff val="0"/>
              </a:schemeClr>
            </a:fillRef>
            <a:effectRef idx="0">
              <a:schemeClr val="accent1">
                <a:shade val="8000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26" name="Freeform: Shape 25">
              <a:extLst>
                <a:ext uri="{FF2B5EF4-FFF2-40B4-BE49-F238E27FC236}">
                  <a16:creationId xmlns:a16="http://schemas.microsoft.com/office/drawing/2014/main" id="{99F528BC-E8FB-DA91-2187-4393B0C0B315}"/>
                </a:ext>
              </a:extLst>
            </p:cNvPr>
            <p:cNvSpPr/>
            <p:nvPr/>
          </p:nvSpPr>
          <p:spPr>
            <a:xfrm>
              <a:off x="2576709" y="5495076"/>
              <a:ext cx="2433280" cy="773708"/>
            </a:xfrm>
            <a:custGeom>
              <a:avLst/>
              <a:gdLst>
                <a:gd name="connsiteX0" fmla="*/ 0 w 2433280"/>
                <a:gd name="connsiteY0" fmla="*/ 0 h 773708"/>
                <a:gd name="connsiteX1" fmla="*/ 2433280 w 2433280"/>
                <a:gd name="connsiteY1" fmla="*/ 0 h 773708"/>
                <a:gd name="connsiteX2" fmla="*/ 2433280 w 2433280"/>
                <a:gd name="connsiteY2" fmla="*/ 773708 h 773708"/>
                <a:gd name="connsiteX3" fmla="*/ 0 w 2433280"/>
                <a:gd name="connsiteY3" fmla="*/ 773708 h 773708"/>
                <a:gd name="connsiteX4" fmla="*/ 0 w 2433280"/>
                <a:gd name="connsiteY4" fmla="*/ 0 h 773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3280" h="773708">
                  <a:moveTo>
                    <a:pt x="0" y="0"/>
                  </a:moveTo>
                  <a:lnTo>
                    <a:pt x="2433280" y="0"/>
                  </a:lnTo>
                  <a:lnTo>
                    <a:pt x="2433280" y="773708"/>
                  </a:lnTo>
                  <a:lnTo>
                    <a:pt x="0" y="773708"/>
                  </a:lnTo>
                  <a:lnTo>
                    <a:pt x="0" y="0"/>
                  </a:lnTo>
                  <a:close/>
                </a:path>
              </a:pathLst>
            </a:custGeom>
          </p:spPr>
          <p:style>
            <a:lnRef idx="0">
              <a:schemeClr val="lt1">
                <a:hueOff val="0"/>
                <a:satOff val="0"/>
                <a:lumOff val="0"/>
                <a:alphaOff val="0"/>
              </a:schemeClr>
            </a:lnRef>
            <a:fillRef idx="3">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40005" tIns="40005" rIns="40005" bIns="40005" numCol="1" spcCol="1270" anchor="ctr" anchorCtr="0">
              <a:noAutofit/>
            </a:bodyPr>
            <a:lstStyle/>
            <a:p>
              <a:pPr marL="85725" lvl="1" indent="-85725" defTabSz="466725">
                <a:lnSpc>
                  <a:spcPct val="90000"/>
                </a:lnSpc>
                <a:spcBef>
                  <a:spcPct val="0"/>
                </a:spcBef>
                <a:spcAft>
                  <a:spcPct val="15000"/>
                </a:spcAft>
                <a:buChar char="•"/>
              </a:pPr>
              <a:r>
                <a:rPr lang="en-GB" sz="1050"/>
                <a:t>Current</a:t>
              </a:r>
              <a:endParaRPr lang="en-US" sz="1050"/>
            </a:p>
            <a:p>
              <a:pPr marL="85725" lvl="1" indent="-85725" defTabSz="466725">
                <a:lnSpc>
                  <a:spcPct val="90000"/>
                </a:lnSpc>
                <a:spcBef>
                  <a:spcPct val="0"/>
                </a:spcBef>
                <a:spcAft>
                  <a:spcPct val="15000"/>
                </a:spcAft>
                <a:buChar char="•"/>
              </a:pPr>
              <a:r>
                <a:rPr lang="en-GB" sz="1050"/>
                <a:t>Transition(s)</a:t>
              </a:r>
              <a:endParaRPr lang="en-US" sz="1050"/>
            </a:p>
            <a:p>
              <a:pPr marL="85725" lvl="1" indent="-85725" defTabSz="466725">
                <a:lnSpc>
                  <a:spcPct val="90000"/>
                </a:lnSpc>
                <a:spcBef>
                  <a:spcPct val="0"/>
                </a:spcBef>
                <a:spcAft>
                  <a:spcPct val="15000"/>
                </a:spcAft>
                <a:buChar char="•"/>
              </a:pPr>
              <a:r>
                <a:rPr lang="en-GB" sz="1050"/>
                <a:t>Target</a:t>
              </a:r>
              <a:endParaRPr lang="en-US" sz="1050"/>
            </a:p>
          </p:txBody>
        </p:sp>
      </p:grpSp>
      <p:sp>
        <p:nvSpPr>
          <p:cNvPr id="9" name="TextBox 8">
            <a:extLst>
              <a:ext uri="{FF2B5EF4-FFF2-40B4-BE49-F238E27FC236}">
                <a16:creationId xmlns:a16="http://schemas.microsoft.com/office/drawing/2014/main" id="{6E8049D1-8933-F79B-DF80-A424DF66C994}"/>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1804475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7C8C93-876D-4BEE-A890-E8A818FECE18}"/>
              </a:ext>
            </a:extLst>
          </p:cNvPr>
          <p:cNvSpPr>
            <a:spLocks noGrp="1"/>
          </p:cNvSpPr>
          <p:nvPr>
            <p:ph type="title"/>
          </p:nvPr>
        </p:nvSpPr>
        <p:spPr>
          <a:xfrm>
            <a:off x="111095" y="102393"/>
            <a:ext cx="6543684" cy="306668"/>
          </a:xfrm>
        </p:spPr>
        <p:txBody>
          <a:bodyPr>
            <a:noAutofit/>
          </a:bodyPr>
          <a:lstStyle/>
          <a:p>
            <a:r>
              <a:rPr lang="en-GB" sz="1600">
                <a:solidFill>
                  <a:srgbClr val="2F528F"/>
                </a:solidFill>
              </a:rPr>
              <a:t>How to Identify Stakeholders and Their Concerns – 02/03 </a:t>
            </a:r>
          </a:p>
        </p:txBody>
      </p:sp>
      <p:sp>
        <p:nvSpPr>
          <p:cNvPr id="8" name="Footer Placeholder 7">
            <a:extLst>
              <a:ext uri="{FF2B5EF4-FFF2-40B4-BE49-F238E27FC236}">
                <a16:creationId xmlns:a16="http://schemas.microsoft.com/office/drawing/2014/main" id="{9AC930DD-0D15-4B1A-A331-BECD80AEEAD0}"/>
              </a:ext>
            </a:extLst>
          </p:cNvPr>
          <p:cNvSpPr>
            <a:spLocks noGrp="1"/>
          </p:cNvSpPr>
          <p:nvPr>
            <p:ph type="ftr" sz="quarter" idx="10"/>
          </p:nvPr>
        </p:nvSpPr>
        <p:spPr>
          <a:xfrm>
            <a:off x="6993807" y="4855409"/>
            <a:ext cx="688471" cy="273844"/>
          </a:xfrm>
        </p:spPr>
        <p:txBody>
          <a:bodyPr/>
          <a:lstStyle/>
          <a:p>
            <a:r>
              <a:rPr lang="en-GB"/>
              <a:t>16/24</a:t>
            </a:r>
          </a:p>
        </p:txBody>
      </p:sp>
      <p:sp>
        <p:nvSpPr>
          <p:cNvPr id="4" name="Ref">
            <a:extLst>
              <a:ext uri="{FF2B5EF4-FFF2-40B4-BE49-F238E27FC236}">
                <a16:creationId xmlns:a16="http://schemas.microsoft.com/office/drawing/2014/main" id="{EE635A20-52C4-411C-A901-CD48CA36F2A7}"/>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A Practitioners’ Approach to Developing Enterprise Architecture Following the ADM : Page 17 : §3.3.1</a:t>
            </a:r>
          </a:p>
        </p:txBody>
      </p:sp>
      <p:sp>
        <p:nvSpPr>
          <p:cNvPr id="6" name="TextBox 5">
            <a:extLst>
              <a:ext uri="{FF2B5EF4-FFF2-40B4-BE49-F238E27FC236}">
                <a16:creationId xmlns:a16="http://schemas.microsoft.com/office/drawing/2014/main" id="{8E7DE205-D2FC-473F-B57E-F11DCA459F45}"/>
              </a:ext>
            </a:extLst>
          </p:cNvPr>
          <p:cNvSpPr txBox="1"/>
          <p:nvPr/>
        </p:nvSpPr>
        <p:spPr>
          <a:xfrm>
            <a:off x="1687976" y="3523269"/>
            <a:ext cx="8274203" cy="300082"/>
          </a:xfrm>
          <a:prstGeom prst="rect">
            <a:avLst/>
          </a:prstGeom>
          <a:noFill/>
        </p:spPr>
        <p:txBody>
          <a:bodyPr wrap="square">
            <a:spAutoFit/>
          </a:bodyPr>
          <a:lstStyle/>
          <a:p>
            <a:r>
              <a:rPr lang="en-GB" sz="1350">
                <a:solidFill>
                  <a:srgbClr val="2F528F"/>
                </a:solidFill>
              </a:rPr>
              <a:t>A view addresses a stakeholder's concern, thus each viewpoint should identify:</a:t>
            </a:r>
          </a:p>
        </p:txBody>
      </p:sp>
      <p:graphicFrame>
        <p:nvGraphicFramePr>
          <p:cNvPr id="2" name="Table 2">
            <a:extLst>
              <a:ext uri="{FF2B5EF4-FFF2-40B4-BE49-F238E27FC236}">
                <a16:creationId xmlns:a16="http://schemas.microsoft.com/office/drawing/2014/main" id="{B739213C-1247-4263-A5D5-44FE3005E872}"/>
              </a:ext>
            </a:extLst>
          </p:cNvPr>
          <p:cNvGraphicFramePr>
            <a:graphicFrameLocks noGrp="1"/>
          </p:cNvGraphicFramePr>
          <p:nvPr/>
        </p:nvGraphicFramePr>
        <p:xfrm>
          <a:off x="200724" y="1876425"/>
          <a:ext cx="8742552" cy="1390650"/>
        </p:xfrm>
        <a:graphic>
          <a:graphicData uri="http://schemas.openxmlformats.org/drawingml/2006/table">
            <a:tbl>
              <a:tblPr firstRow="1" bandRow="1">
                <a:tableStyleId>{5C22544A-7EE6-4342-B048-85BDC9FD1C3A}</a:tableStyleId>
              </a:tblPr>
              <a:tblGrid>
                <a:gridCol w="1248936">
                  <a:extLst>
                    <a:ext uri="{9D8B030D-6E8A-4147-A177-3AD203B41FA5}">
                      <a16:colId xmlns:a16="http://schemas.microsoft.com/office/drawing/2014/main" val="623991533"/>
                    </a:ext>
                  </a:extLst>
                </a:gridCol>
                <a:gridCol w="1248936">
                  <a:extLst>
                    <a:ext uri="{9D8B030D-6E8A-4147-A177-3AD203B41FA5}">
                      <a16:colId xmlns:a16="http://schemas.microsoft.com/office/drawing/2014/main" val="15008143"/>
                    </a:ext>
                  </a:extLst>
                </a:gridCol>
                <a:gridCol w="1248936">
                  <a:extLst>
                    <a:ext uri="{9D8B030D-6E8A-4147-A177-3AD203B41FA5}">
                      <a16:colId xmlns:a16="http://schemas.microsoft.com/office/drawing/2014/main" val="3848225904"/>
                    </a:ext>
                  </a:extLst>
                </a:gridCol>
                <a:gridCol w="1248936">
                  <a:extLst>
                    <a:ext uri="{9D8B030D-6E8A-4147-A177-3AD203B41FA5}">
                      <a16:colId xmlns:a16="http://schemas.microsoft.com/office/drawing/2014/main" val="2009485660"/>
                    </a:ext>
                  </a:extLst>
                </a:gridCol>
                <a:gridCol w="1248936">
                  <a:extLst>
                    <a:ext uri="{9D8B030D-6E8A-4147-A177-3AD203B41FA5}">
                      <a16:colId xmlns:a16="http://schemas.microsoft.com/office/drawing/2014/main" val="124425078"/>
                    </a:ext>
                  </a:extLst>
                </a:gridCol>
                <a:gridCol w="1248936">
                  <a:extLst>
                    <a:ext uri="{9D8B030D-6E8A-4147-A177-3AD203B41FA5}">
                      <a16:colId xmlns:a16="http://schemas.microsoft.com/office/drawing/2014/main" val="1081744070"/>
                    </a:ext>
                  </a:extLst>
                </a:gridCol>
                <a:gridCol w="1248936">
                  <a:extLst>
                    <a:ext uri="{9D8B030D-6E8A-4147-A177-3AD203B41FA5}">
                      <a16:colId xmlns:a16="http://schemas.microsoft.com/office/drawing/2014/main" val="2152575677"/>
                    </a:ext>
                  </a:extLst>
                </a:gridCol>
              </a:tblGrid>
              <a:tr h="278130">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BEEF4"/>
                    </a:solidFill>
                  </a:tcPr>
                </a:tc>
                <a:tc gridSpan="3">
                  <a:txBody>
                    <a:bodyPr/>
                    <a:lstStyle/>
                    <a:p>
                      <a:pPr algn="ctr"/>
                      <a:r>
                        <a:rPr lang="en-GB" sz="1100">
                          <a:solidFill>
                            <a:srgbClr val="002060"/>
                          </a:solidFill>
                        </a:rPr>
                        <a:t>Concern 1</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hMerge="1">
                  <a:txBody>
                    <a:bodyPr/>
                    <a:lstStyle/>
                    <a:p>
                      <a:r>
                        <a:rPr lang="en-GB"/>
                        <a:t>Concern 1</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hMerge="1">
                  <a:txBody>
                    <a:bodyPr/>
                    <a:lstStyle/>
                    <a:p>
                      <a:endParaRPr lang="en-GB"/>
                    </a:p>
                  </a:txBody>
                  <a:tcPr>
                    <a:lnL w="6350" cap="flat" cmpd="sng" algn="ctr">
                      <a:no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solidFill>
                            <a:srgbClr val="002060"/>
                          </a:solidFill>
                        </a:rPr>
                        <a:t>Concern 2</a:t>
                      </a:r>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srgbClr val="002060"/>
                          </a:solidFill>
                        </a:rPr>
                        <a:t>Concern 2</a:t>
                      </a:r>
                    </a:p>
                    <a:p>
                      <a:pPr algn="ctr"/>
                      <a:endParaRPr lang="en-GB"/>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hMerge="1">
                  <a:txBody>
                    <a:bodyPr/>
                    <a:lstStyle/>
                    <a:p>
                      <a:pPr algn="ctr"/>
                      <a:endParaRPr lang="en-GB"/>
                    </a:p>
                  </a:txBody>
                  <a:tcPr>
                    <a:lnL w="6350" cap="flat" cmpd="sng" algn="ctr">
                      <a:no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extLst>
                  <a:ext uri="{0D108BD9-81ED-4DB2-BD59-A6C34878D82A}">
                    <a16:rowId xmlns:a16="http://schemas.microsoft.com/office/drawing/2014/main" val="2213692353"/>
                  </a:ext>
                </a:extLst>
              </a:tr>
              <a:tr h="278130">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r>
                        <a:rPr lang="en-GB" sz="1100"/>
                        <a:t>Power</a:t>
                      </a:r>
                    </a:p>
                  </a:txBody>
                  <a:tcPr marL="34290" marR="3429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r>
                        <a:rPr lang="en-GB" sz="1100"/>
                        <a:t>Interest</a:t>
                      </a:r>
                    </a:p>
                  </a:txBody>
                  <a:tcPr marL="34290" marR="3429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r>
                        <a:rPr lang="en-GB" sz="1100"/>
                        <a:t>Requirement</a:t>
                      </a:r>
                    </a:p>
                  </a:txBody>
                  <a:tcPr marL="34290" marR="3429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r>
                        <a:rPr lang="en-GB" sz="1100"/>
                        <a:t>Power</a:t>
                      </a:r>
                    </a:p>
                  </a:txBody>
                  <a:tcPr marL="34290" marR="3429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r>
                        <a:rPr lang="en-GB" sz="1100"/>
                        <a:t>Interest</a:t>
                      </a:r>
                    </a:p>
                  </a:txBody>
                  <a:tcPr marL="34290" marR="3429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r>
                        <a:rPr lang="en-GB" sz="1100"/>
                        <a:t>Requirement</a:t>
                      </a:r>
                    </a:p>
                  </a:txBody>
                  <a:tcPr marL="34290" marR="3429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extLst>
                  <a:ext uri="{0D108BD9-81ED-4DB2-BD59-A6C34878D82A}">
                    <a16:rowId xmlns:a16="http://schemas.microsoft.com/office/drawing/2014/main" val="397118318"/>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Stakeholder 1</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r>
                        <a:rPr lang="en-GB" sz="1100"/>
                        <a:t>High</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100"/>
                        <a:t>Low</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Low</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High</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extLst>
                  <a:ext uri="{0D108BD9-81ED-4DB2-BD59-A6C34878D82A}">
                    <a16:rowId xmlns:a16="http://schemas.microsoft.com/office/drawing/2014/main" val="1858424204"/>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Stakeholder 2</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High</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High</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Low</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Low</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extLst>
                  <a:ext uri="{0D108BD9-81ED-4DB2-BD59-A6C34878D82A}">
                    <a16:rowId xmlns:a16="http://schemas.microsoft.com/office/drawing/2014/main" val="3872610800"/>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Stakeholder 3</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DBEE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Low</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High</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High</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Low</a:t>
                      </a:r>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tc>
                  <a:txBody>
                    <a:bodyPr/>
                    <a:lstStyle/>
                    <a:p>
                      <a:endParaRPr lang="en-GB" sz="1100"/>
                    </a:p>
                  </a:txBody>
                  <a:tcPr marL="68580" marR="68580" marT="34290" marB="3429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DFDFD"/>
                    </a:solidFill>
                  </a:tcPr>
                </a:tc>
                <a:extLst>
                  <a:ext uri="{0D108BD9-81ED-4DB2-BD59-A6C34878D82A}">
                    <a16:rowId xmlns:a16="http://schemas.microsoft.com/office/drawing/2014/main" val="2418789207"/>
                  </a:ext>
                </a:extLst>
              </a:tr>
            </a:tbl>
          </a:graphicData>
        </a:graphic>
      </p:graphicFrame>
      <p:sp>
        <p:nvSpPr>
          <p:cNvPr id="7" name="TextBox 6">
            <a:extLst>
              <a:ext uri="{FF2B5EF4-FFF2-40B4-BE49-F238E27FC236}">
                <a16:creationId xmlns:a16="http://schemas.microsoft.com/office/drawing/2014/main" id="{DF594976-B4A6-48C8-B051-7EF61EA3F92B}"/>
              </a:ext>
            </a:extLst>
          </p:cNvPr>
          <p:cNvSpPr txBox="1"/>
          <p:nvPr/>
        </p:nvSpPr>
        <p:spPr>
          <a:xfrm>
            <a:off x="1516990" y="675862"/>
            <a:ext cx="8445189" cy="300082"/>
          </a:xfrm>
          <a:prstGeom prst="rect">
            <a:avLst/>
          </a:prstGeom>
          <a:noFill/>
        </p:spPr>
        <p:txBody>
          <a:bodyPr wrap="square">
            <a:spAutoFit/>
          </a:bodyPr>
          <a:lstStyle/>
          <a:p>
            <a:r>
              <a:rPr lang="en-GB" sz="1350">
                <a:solidFill>
                  <a:srgbClr val="2F528F"/>
                </a:solidFill>
              </a:rPr>
              <a:t>Stakeholders’ power, interest, and requirements will cluster in six to nine topic areas: </a:t>
            </a:r>
          </a:p>
        </p:txBody>
      </p:sp>
      <p:graphicFrame>
        <p:nvGraphicFramePr>
          <p:cNvPr id="9" name="TextBox 2">
            <a:extLst>
              <a:ext uri="{FF2B5EF4-FFF2-40B4-BE49-F238E27FC236}">
                <a16:creationId xmlns:a16="http://schemas.microsoft.com/office/drawing/2014/main" id="{8FAF6A3D-F53F-9937-A8D1-2837D81264FD}"/>
              </a:ext>
            </a:extLst>
          </p:cNvPr>
          <p:cNvGraphicFramePr/>
          <p:nvPr/>
        </p:nvGraphicFramePr>
        <p:xfrm>
          <a:off x="1" y="1139518"/>
          <a:ext cx="9021544" cy="590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extBox 2">
            <a:extLst>
              <a:ext uri="{FF2B5EF4-FFF2-40B4-BE49-F238E27FC236}">
                <a16:creationId xmlns:a16="http://schemas.microsoft.com/office/drawing/2014/main" id="{8975362B-B5EC-EAD8-7697-3C967F0FFDEA}"/>
              </a:ext>
            </a:extLst>
          </p:cNvPr>
          <p:cNvGraphicFramePr/>
          <p:nvPr/>
        </p:nvGraphicFramePr>
        <p:xfrm>
          <a:off x="200724" y="3938926"/>
          <a:ext cx="8832181" cy="5905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a:extLst>
              <a:ext uri="{FF2B5EF4-FFF2-40B4-BE49-F238E27FC236}">
                <a16:creationId xmlns:a16="http://schemas.microsoft.com/office/drawing/2014/main" id="{FFDA1577-203D-A6F0-C8C5-A3B588D9CD76}"/>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528752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2D8A8D-CB51-402A-BA91-C63EF1570299}"/>
              </a:ext>
            </a:extLst>
          </p:cNvPr>
          <p:cNvSpPr>
            <a:spLocks noGrp="1"/>
          </p:cNvSpPr>
          <p:nvPr>
            <p:ph type="title"/>
          </p:nvPr>
        </p:nvSpPr>
        <p:spPr>
          <a:xfrm>
            <a:off x="111095" y="102393"/>
            <a:ext cx="6543684" cy="306668"/>
          </a:xfrm>
        </p:spPr>
        <p:txBody>
          <a:bodyPr>
            <a:noAutofit/>
          </a:bodyPr>
          <a:lstStyle/>
          <a:p>
            <a:r>
              <a:rPr lang="en-GB" sz="1600">
                <a:solidFill>
                  <a:srgbClr val="2F528F"/>
                </a:solidFill>
              </a:rPr>
              <a:t>How to Identify Stakeholders and Their Concerns – 03/03</a:t>
            </a:r>
          </a:p>
        </p:txBody>
      </p:sp>
      <p:sp>
        <p:nvSpPr>
          <p:cNvPr id="3" name="Footer Placeholder 2">
            <a:extLst>
              <a:ext uri="{FF2B5EF4-FFF2-40B4-BE49-F238E27FC236}">
                <a16:creationId xmlns:a16="http://schemas.microsoft.com/office/drawing/2014/main" id="{C21A0678-37D5-454B-B4FF-8626B1C2B456}"/>
              </a:ext>
            </a:extLst>
          </p:cNvPr>
          <p:cNvSpPr>
            <a:spLocks noGrp="1"/>
          </p:cNvSpPr>
          <p:nvPr>
            <p:ph type="ftr" sz="quarter" idx="10"/>
          </p:nvPr>
        </p:nvSpPr>
        <p:spPr>
          <a:xfrm>
            <a:off x="6993807" y="4855409"/>
            <a:ext cx="688471" cy="273844"/>
          </a:xfrm>
        </p:spPr>
        <p:txBody>
          <a:bodyPr/>
          <a:lstStyle/>
          <a:p>
            <a:r>
              <a:rPr lang="en-GB"/>
              <a:t>17/24</a:t>
            </a:r>
          </a:p>
        </p:txBody>
      </p:sp>
      <p:sp>
        <p:nvSpPr>
          <p:cNvPr id="4" name="Ref">
            <a:extLst>
              <a:ext uri="{FF2B5EF4-FFF2-40B4-BE49-F238E27FC236}">
                <a16:creationId xmlns:a16="http://schemas.microsoft.com/office/drawing/2014/main" id="{8B3D4CFD-05B1-4289-A198-7E913C5DDD3B}"/>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A Practitioners’ Approach to Developing Enterprise Architecture Following the ADM : Page 118 : §B</a:t>
            </a:r>
          </a:p>
        </p:txBody>
      </p:sp>
      <p:sp>
        <p:nvSpPr>
          <p:cNvPr id="6" name="TextBox 5">
            <a:extLst>
              <a:ext uri="{FF2B5EF4-FFF2-40B4-BE49-F238E27FC236}">
                <a16:creationId xmlns:a16="http://schemas.microsoft.com/office/drawing/2014/main" id="{1963792B-3C08-4571-A82E-9FBDF3A935A1}"/>
              </a:ext>
            </a:extLst>
          </p:cNvPr>
          <p:cNvSpPr txBox="1"/>
          <p:nvPr/>
        </p:nvSpPr>
        <p:spPr>
          <a:xfrm>
            <a:off x="2929450" y="704788"/>
            <a:ext cx="6412327" cy="338554"/>
          </a:xfrm>
          <a:prstGeom prst="rect">
            <a:avLst/>
          </a:prstGeom>
          <a:noFill/>
        </p:spPr>
        <p:txBody>
          <a:bodyPr wrap="square">
            <a:spAutoFit/>
          </a:bodyPr>
          <a:lstStyle/>
          <a:p>
            <a:r>
              <a:rPr lang="en-GB" sz="1600" b="1">
                <a:solidFill>
                  <a:srgbClr val="2F528F"/>
                </a:solidFill>
              </a:rPr>
              <a:t>Common Stakeholder Classes</a:t>
            </a:r>
          </a:p>
        </p:txBody>
      </p:sp>
      <p:graphicFrame>
        <p:nvGraphicFramePr>
          <p:cNvPr id="7" name="TextBox 2">
            <a:extLst>
              <a:ext uri="{FF2B5EF4-FFF2-40B4-BE49-F238E27FC236}">
                <a16:creationId xmlns:a16="http://schemas.microsoft.com/office/drawing/2014/main" id="{81A69D26-F9FC-4885-A4F5-C5106D55822A}"/>
              </a:ext>
            </a:extLst>
          </p:cNvPr>
          <p:cNvGraphicFramePr/>
          <p:nvPr/>
        </p:nvGraphicFramePr>
        <p:xfrm>
          <a:off x="178640" y="1156258"/>
          <a:ext cx="8786720" cy="3208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01510CA-12A2-674F-7B43-ACD814316E50}"/>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211625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EAECD931-3929-6294-A705-8CF290589189}"/>
              </a:ext>
            </a:extLst>
          </p:cNvPr>
          <p:cNvSpPr/>
          <p:nvPr/>
        </p:nvSpPr>
        <p:spPr>
          <a:xfrm>
            <a:off x="0" y="3166040"/>
            <a:ext cx="9144000" cy="131115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3545CBE6-53CC-459D-A659-EB7D8AA13F27}"/>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Use of Architecture Views</a:t>
            </a:r>
          </a:p>
        </p:txBody>
      </p:sp>
      <p:sp>
        <p:nvSpPr>
          <p:cNvPr id="9" name="Footer Placeholder 8">
            <a:extLst>
              <a:ext uri="{FF2B5EF4-FFF2-40B4-BE49-F238E27FC236}">
                <a16:creationId xmlns:a16="http://schemas.microsoft.com/office/drawing/2014/main" id="{327F85ED-CE86-49FB-A3EB-9629F265F136}"/>
              </a:ext>
            </a:extLst>
          </p:cNvPr>
          <p:cNvSpPr>
            <a:spLocks noGrp="1"/>
          </p:cNvSpPr>
          <p:nvPr>
            <p:ph type="ftr" sz="quarter" idx="10"/>
          </p:nvPr>
        </p:nvSpPr>
        <p:spPr>
          <a:xfrm>
            <a:off x="6993807" y="4855409"/>
            <a:ext cx="688471" cy="273844"/>
          </a:xfrm>
        </p:spPr>
        <p:txBody>
          <a:bodyPr/>
          <a:lstStyle/>
          <a:p>
            <a:r>
              <a:rPr lang="en-GB"/>
              <a:t>18/24</a:t>
            </a:r>
          </a:p>
        </p:txBody>
      </p:sp>
      <p:sp>
        <p:nvSpPr>
          <p:cNvPr id="4" name="Ref">
            <a:extLst>
              <a:ext uri="{FF2B5EF4-FFF2-40B4-BE49-F238E27FC236}">
                <a16:creationId xmlns:a16="http://schemas.microsoft.com/office/drawing/2014/main" id="{A9213E3C-47AF-4697-B859-DF8E27459167}"/>
              </a:ext>
            </a:extLst>
          </p:cNvPr>
          <p:cNvSpPr txBox="1"/>
          <p:nvPr/>
        </p:nvSpPr>
        <p:spPr>
          <a:xfrm>
            <a:off x="1397000" y="4824960"/>
            <a:ext cx="6350000" cy="196208"/>
          </a:xfrm>
          <a:prstGeom prst="rect">
            <a:avLst/>
          </a:prstGeom>
          <a:noFill/>
        </p:spPr>
        <p:txBody>
          <a:bodyPr vert="horz" rtlCol="0" anchor="ctr">
            <a:spAutoFit/>
          </a:bodyPr>
          <a:lstStyle/>
          <a:p>
            <a:pPr algn="ctr"/>
            <a:r>
              <a:rPr lang="fr-FR" sz="675">
                <a:solidFill>
                  <a:srgbClr val="FDFDFD"/>
                </a:solidFill>
                <a:latin typeface="Calibri" panose="020F0502020204030204" pitchFamily="34" charset="0"/>
              </a:rPr>
              <a:t> Architecture Content : Page 34 : §3.2</a:t>
            </a:r>
            <a:endParaRPr lang="en-GB" sz="675">
              <a:solidFill>
                <a:srgbClr val="FDFDFD"/>
              </a:solidFill>
              <a:latin typeface="Calibri" panose="020F0502020204030204" pitchFamily="34" charset="0"/>
            </a:endParaRPr>
          </a:p>
        </p:txBody>
      </p:sp>
      <p:sp>
        <p:nvSpPr>
          <p:cNvPr id="6" name="TextBox 5">
            <a:extLst>
              <a:ext uri="{FF2B5EF4-FFF2-40B4-BE49-F238E27FC236}">
                <a16:creationId xmlns:a16="http://schemas.microsoft.com/office/drawing/2014/main" id="{E46CB109-4DD0-445A-95B9-61A9703D4124}"/>
              </a:ext>
            </a:extLst>
          </p:cNvPr>
          <p:cNvSpPr txBox="1"/>
          <p:nvPr/>
        </p:nvSpPr>
        <p:spPr>
          <a:xfrm>
            <a:off x="405637" y="543520"/>
            <a:ext cx="7774555" cy="923330"/>
          </a:xfrm>
          <a:prstGeom prst="rect">
            <a:avLst/>
          </a:prstGeom>
          <a:noFill/>
        </p:spPr>
        <p:txBody>
          <a:bodyPr wrap="square">
            <a:spAutoFit/>
          </a:bodyPr>
          <a:lstStyle/>
          <a:p>
            <a:r>
              <a:rPr lang="en-GB" sz="1350">
                <a:solidFill>
                  <a:srgbClr val="2F528F"/>
                </a:solidFill>
              </a:rPr>
              <a:t>	The choice of which particular Architecture Views to develop is </a:t>
            </a:r>
            <a:br>
              <a:rPr lang="en-GB" sz="1350">
                <a:solidFill>
                  <a:srgbClr val="2F528F"/>
                </a:solidFill>
              </a:rPr>
            </a:br>
            <a:r>
              <a:rPr lang="en-GB" sz="1350">
                <a:solidFill>
                  <a:srgbClr val="2F528F"/>
                </a:solidFill>
              </a:rPr>
              <a:t>	a key decision to ensure the completeness of the Architecture.</a:t>
            </a:r>
          </a:p>
          <a:p>
            <a:endParaRPr lang="en-GB" sz="1350">
              <a:solidFill>
                <a:srgbClr val="2F528F"/>
              </a:solidFill>
            </a:endParaRPr>
          </a:p>
          <a:p>
            <a:r>
              <a:rPr lang="en-GB" sz="1350">
                <a:solidFill>
                  <a:srgbClr val="2F528F"/>
                </a:solidFill>
              </a:rPr>
              <a:t>Address</a:t>
            </a:r>
            <a:r>
              <a:rPr lang="en-GB" sz="1050">
                <a:solidFill>
                  <a:srgbClr val="2F528F"/>
                </a:solidFill>
              </a:rPr>
              <a:t>*</a:t>
            </a:r>
            <a:r>
              <a:rPr lang="en-GB" sz="1350">
                <a:solidFill>
                  <a:srgbClr val="2F528F"/>
                </a:solidFill>
              </a:rPr>
              <a:t> all the pertinent concerns of its stakeholders.</a:t>
            </a:r>
          </a:p>
        </p:txBody>
      </p:sp>
      <p:graphicFrame>
        <p:nvGraphicFramePr>
          <p:cNvPr id="3" name="Diagram 2">
            <a:extLst>
              <a:ext uri="{FF2B5EF4-FFF2-40B4-BE49-F238E27FC236}">
                <a16:creationId xmlns:a16="http://schemas.microsoft.com/office/drawing/2014/main" id="{BA260DC2-DA70-1DFE-DF90-C31879560FEF}"/>
              </a:ext>
            </a:extLst>
          </p:cNvPr>
          <p:cNvGraphicFramePr/>
          <p:nvPr/>
        </p:nvGraphicFramePr>
        <p:xfrm>
          <a:off x="2002972" y="4532723"/>
          <a:ext cx="4990836" cy="263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950A756E-FA05-0F04-8374-9F2CC37336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09139" y="587624"/>
            <a:ext cx="2072529" cy="2522887"/>
          </a:xfrm>
          <a:prstGeom prst="rect">
            <a:avLst/>
          </a:prstGeom>
        </p:spPr>
      </p:pic>
      <p:sp>
        <p:nvSpPr>
          <p:cNvPr id="13" name="TextBox 12">
            <a:extLst>
              <a:ext uri="{FF2B5EF4-FFF2-40B4-BE49-F238E27FC236}">
                <a16:creationId xmlns:a16="http://schemas.microsoft.com/office/drawing/2014/main" id="{017ECAFD-D065-501F-8831-DFCCC5200290}"/>
              </a:ext>
            </a:extLst>
          </p:cNvPr>
          <p:cNvSpPr txBox="1"/>
          <p:nvPr/>
        </p:nvSpPr>
        <p:spPr>
          <a:xfrm>
            <a:off x="405637" y="3133827"/>
            <a:ext cx="8696130" cy="300082"/>
          </a:xfrm>
          <a:prstGeom prst="rect">
            <a:avLst/>
          </a:prstGeom>
          <a:noFill/>
        </p:spPr>
        <p:txBody>
          <a:bodyPr wrap="square">
            <a:spAutoFit/>
          </a:bodyPr>
          <a:lstStyle/>
          <a:p>
            <a:r>
              <a:rPr lang="en-GB" sz="1350" dirty="0">
                <a:solidFill>
                  <a:srgbClr val="2F528F"/>
                </a:solidFill>
              </a:rPr>
              <a:t>An  Architecture should be developed only to the point at which it is fit-for purpose</a:t>
            </a:r>
          </a:p>
        </p:txBody>
      </p:sp>
      <p:grpSp>
        <p:nvGrpSpPr>
          <p:cNvPr id="28" name="Group 27">
            <a:extLst>
              <a:ext uri="{FF2B5EF4-FFF2-40B4-BE49-F238E27FC236}">
                <a16:creationId xmlns:a16="http://schemas.microsoft.com/office/drawing/2014/main" id="{04E3B40C-817A-5977-5892-1D2223BFC5E3}"/>
              </a:ext>
            </a:extLst>
          </p:cNvPr>
          <p:cNvGrpSpPr/>
          <p:nvPr/>
        </p:nvGrpSpPr>
        <p:grpSpPr>
          <a:xfrm>
            <a:off x="204411" y="3464933"/>
            <a:ext cx="4457160" cy="1012261"/>
            <a:chOff x="152160" y="4357165"/>
            <a:chExt cx="4457160" cy="1349681"/>
          </a:xfrm>
          <a:solidFill>
            <a:srgbClr val="4472C4"/>
          </a:solidFill>
        </p:grpSpPr>
        <p:grpSp>
          <p:nvGrpSpPr>
            <p:cNvPr id="15" name="Group 14">
              <a:extLst>
                <a:ext uri="{FF2B5EF4-FFF2-40B4-BE49-F238E27FC236}">
                  <a16:creationId xmlns:a16="http://schemas.microsoft.com/office/drawing/2014/main" id="{6ADF074D-C86A-9BF1-A64B-90151C1B0C10}"/>
                </a:ext>
              </a:extLst>
            </p:cNvPr>
            <p:cNvGrpSpPr/>
            <p:nvPr/>
          </p:nvGrpSpPr>
          <p:grpSpPr>
            <a:xfrm>
              <a:off x="205271" y="4357165"/>
              <a:ext cx="4404049" cy="791841"/>
              <a:chOff x="0" y="229170"/>
              <a:chExt cx="6900512" cy="1704690"/>
            </a:xfrm>
            <a:grpFill/>
          </p:grpSpPr>
          <p:sp>
            <p:nvSpPr>
              <p:cNvPr id="19" name="Rectangle: Rounded Corners 18">
                <a:extLst>
                  <a:ext uri="{FF2B5EF4-FFF2-40B4-BE49-F238E27FC236}">
                    <a16:creationId xmlns:a16="http://schemas.microsoft.com/office/drawing/2014/main" id="{73574CC8-0F79-BA5E-FD61-9A2EDF90B163}"/>
                  </a:ext>
                </a:extLst>
              </p:cNvPr>
              <p:cNvSpPr/>
              <p:nvPr/>
            </p:nvSpPr>
            <p:spPr>
              <a:xfrm>
                <a:off x="0" y="229170"/>
                <a:ext cx="6900512" cy="1704690"/>
              </a:xfrm>
              <a:prstGeom prst="round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NL"/>
              </a:p>
            </p:txBody>
          </p:sp>
          <p:sp>
            <p:nvSpPr>
              <p:cNvPr id="20" name="Rectangle: Rounded Corners 4">
                <a:extLst>
                  <a:ext uri="{FF2B5EF4-FFF2-40B4-BE49-F238E27FC236}">
                    <a16:creationId xmlns:a16="http://schemas.microsoft.com/office/drawing/2014/main" id="{DC0EF472-B6E6-1C9C-6B07-5550A2F9594D}"/>
                  </a:ext>
                </a:extLst>
              </p:cNvPr>
              <p:cNvSpPr txBox="1"/>
              <p:nvPr/>
            </p:nvSpPr>
            <p:spPr>
              <a:xfrm>
                <a:off x="83216" y="312386"/>
                <a:ext cx="6734079" cy="153825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8583" tIns="88583" rIns="88583" bIns="88583" numCol="1" spcCol="1270" anchor="ctr" anchorCtr="0">
                <a:noAutofit/>
              </a:bodyPr>
              <a:lstStyle/>
              <a:p>
                <a:pPr defTabSz="1033463">
                  <a:lnSpc>
                    <a:spcPct val="90000"/>
                  </a:lnSpc>
                  <a:spcBef>
                    <a:spcPct val="0"/>
                  </a:spcBef>
                  <a:spcAft>
                    <a:spcPct val="35000"/>
                  </a:spcAft>
                </a:pPr>
                <a:r>
                  <a:rPr lang="en-GB" sz="1200"/>
                  <a:t>Refer to stakeholders’ concerns and requirements for two distinct environments: </a:t>
                </a:r>
                <a:endParaRPr lang="en-US" sz="1200"/>
              </a:p>
            </p:txBody>
          </p:sp>
        </p:grpSp>
        <p:grpSp>
          <p:nvGrpSpPr>
            <p:cNvPr id="16" name="Group 15">
              <a:extLst>
                <a:ext uri="{FF2B5EF4-FFF2-40B4-BE49-F238E27FC236}">
                  <a16:creationId xmlns:a16="http://schemas.microsoft.com/office/drawing/2014/main" id="{C53C5713-F3F0-CED6-161D-79E375BC11EB}"/>
                </a:ext>
              </a:extLst>
            </p:cNvPr>
            <p:cNvGrpSpPr/>
            <p:nvPr/>
          </p:nvGrpSpPr>
          <p:grpSpPr>
            <a:xfrm>
              <a:off x="152160" y="5184016"/>
              <a:ext cx="4404049" cy="522830"/>
              <a:chOff x="0" y="1933860"/>
              <a:chExt cx="6900512" cy="834210"/>
            </a:xfrm>
            <a:grpFill/>
          </p:grpSpPr>
          <p:sp>
            <p:nvSpPr>
              <p:cNvPr id="17" name="Rectangle 16">
                <a:extLst>
                  <a:ext uri="{FF2B5EF4-FFF2-40B4-BE49-F238E27FC236}">
                    <a16:creationId xmlns:a16="http://schemas.microsoft.com/office/drawing/2014/main" id="{D604FAF8-A070-6C24-AECB-68BE537ED13C}"/>
                  </a:ext>
                </a:extLst>
              </p:cNvPr>
              <p:cNvSpPr/>
              <p:nvPr/>
            </p:nvSpPr>
            <p:spPr>
              <a:xfrm>
                <a:off x="0" y="1933860"/>
                <a:ext cx="6900512" cy="834210"/>
              </a:xfrm>
              <a:prstGeom prst="rect">
                <a:avLst/>
              </a:prstGeom>
              <a:grp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18" name="TextBox 17">
                <a:extLst>
                  <a:ext uri="{FF2B5EF4-FFF2-40B4-BE49-F238E27FC236}">
                    <a16:creationId xmlns:a16="http://schemas.microsoft.com/office/drawing/2014/main" id="{8CB94B6A-3A1B-C2B2-1BF1-BCDDD3063757}"/>
                  </a:ext>
                </a:extLst>
              </p:cNvPr>
              <p:cNvSpPr txBox="1"/>
              <p:nvPr/>
            </p:nvSpPr>
            <p:spPr>
              <a:xfrm>
                <a:off x="0" y="1933860"/>
                <a:ext cx="6900512" cy="834210"/>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64318" tIns="29528" rIns="165354" bIns="29528" numCol="1" spcCol="1270" anchor="t" anchorCtr="0">
                <a:noAutofit/>
              </a:bodyPr>
              <a:lstStyle/>
              <a:p>
                <a:pPr marL="171450" lvl="1" indent="-171450" defTabSz="800100">
                  <a:lnSpc>
                    <a:spcPct val="90000"/>
                  </a:lnSpc>
                  <a:spcBef>
                    <a:spcPct val="0"/>
                  </a:spcBef>
                  <a:spcAft>
                    <a:spcPct val="20000"/>
                  </a:spcAft>
                  <a:buChar char="•"/>
                </a:pPr>
                <a:r>
                  <a:rPr lang="en-GB" sz="1200"/>
                  <a:t>The existing Baseline Architecture</a:t>
                </a:r>
                <a:endParaRPr lang="en-US" sz="1200"/>
              </a:p>
              <a:p>
                <a:pPr marL="171450" lvl="1" indent="-171450" defTabSz="800100">
                  <a:lnSpc>
                    <a:spcPct val="90000"/>
                  </a:lnSpc>
                  <a:spcBef>
                    <a:spcPct val="0"/>
                  </a:spcBef>
                  <a:spcAft>
                    <a:spcPct val="20000"/>
                  </a:spcAft>
                  <a:buChar char="•"/>
                </a:pPr>
                <a:r>
                  <a:rPr lang="en-GB" sz="1200"/>
                  <a:t>The Target Architecture</a:t>
                </a:r>
                <a:endParaRPr lang="en-US" sz="1200"/>
              </a:p>
            </p:txBody>
          </p:sp>
        </p:grpSp>
      </p:grpSp>
      <p:grpSp>
        <p:nvGrpSpPr>
          <p:cNvPr id="29" name="Group 28">
            <a:extLst>
              <a:ext uri="{FF2B5EF4-FFF2-40B4-BE49-F238E27FC236}">
                <a16:creationId xmlns:a16="http://schemas.microsoft.com/office/drawing/2014/main" id="{0B1CBBFF-1010-4575-8F12-B5142C006959}"/>
              </a:ext>
            </a:extLst>
          </p:cNvPr>
          <p:cNvGrpSpPr/>
          <p:nvPr/>
        </p:nvGrpSpPr>
        <p:grpSpPr>
          <a:xfrm>
            <a:off x="4660237" y="3468264"/>
            <a:ext cx="4226241" cy="981356"/>
            <a:chOff x="4619981" y="4361607"/>
            <a:chExt cx="4802995" cy="1308474"/>
          </a:xfrm>
        </p:grpSpPr>
        <p:grpSp>
          <p:nvGrpSpPr>
            <p:cNvPr id="22" name="Group 21">
              <a:extLst>
                <a:ext uri="{FF2B5EF4-FFF2-40B4-BE49-F238E27FC236}">
                  <a16:creationId xmlns:a16="http://schemas.microsoft.com/office/drawing/2014/main" id="{15391E20-2C17-542C-E7CB-9CCE5BFB62C9}"/>
                </a:ext>
              </a:extLst>
            </p:cNvPr>
            <p:cNvGrpSpPr/>
            <p:nvPr/>
          </p:nvGrpSpPr>
          <p:grpSpPr>
            <a:xfrm>
              <a:off x="4673092" y="4361607"/>
              <a:ext cx="4749884" cy="792041"/>
              <a:chOff x="0" y="2768070"/>
              <a:chExt cx="7442385" cy="1704690"/>
            </a:xfrm>
          </p:grpSpPr>
          <p:sp>
            <p:nvSpPr>
              <p:cNvPr id="26" name="Rectangle: Rounded Corners 25">
                <a:extLst>
                  <a:ext uri="{FF2B5EF4-FFF2-40B4-BE49-F238E27FC236}">
                    <a16:creationId xmlns:a16="http://schemas.microsoft.com/office/drawing/2014/main" id="{7FD6D74F-50F1-9194-3398-FE31EBCC19E1}"/>
                  </a:ext>
                </a:extLst>
              </p:cNvPr>
              <p:cNvSpPr/>
              <p:nvPr/>
            </p:nvSpPr>
            <p:spPr>
              <a:xfrm>
                <a:off x="0" y="2768070"/>
                <a:ext cx="6900512" cy="1704690"/>
              </a:xfrm>
              <a:prstGeom prst="roundRect">
                <a:avLst/>
              </a:prstGeom>
              <a:solidFill>
                <a:srgbClr val="4472C4"/>
              </a:solidFill>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a:lstStyle/>
              <a:p>
                <a:endParaRPr lang="en-NL"/>
              </a:p>
            </p:txBody>
          </p:sp>
          <p:sp>
            <p:nvSpPr>
              <p:cNvPr id="27" name="Rectangle: Rounded Corners 4">
                <a:extLst>
                  <a:ext uri="{FF2B5EF4-FFF2-40B4-BE49-F238E27FC236}">
                    <a16:creationId xmlns:a16="http://schemas.microsoft.com/office/drawing/2014/main" id="{014269C4-4701-D909-8031-54219BA5F6B9}"/>
                  </a:ext>
                </a:extLst>
              </p:cNvPr>
              <p:cNvSpPr txBox="1"/>
              <p:nvPr/>
            </p:nvSpPr>
            <p:spPr>
              <a:xfrm>
                <a:off x="83215" y="2851286"/>
                <a:ext cx="7359170" cy="15382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583" tIns="88583" rIns="88583" bIns="88583" numCol="1" spcCol="1270" anchor="ctr" anchorCtr="0">
                <a:noAutofit/>
              </a:bodyPr>
              <a:lstStyle/>
              <a:p>
                <a:pPr defTabSz="1033463">
                  <a:lnSpc>
                    <a:spcPct val="90000"/>
                  </a:lnSpc>
                  <a:spcBef>
                    <a:spcPct val="0"/>
                  </a:spcBef>
                  <a:spcAft>
                    <a:spcPct val="35000"/>
                  </a:spcAft>
                </a:pPr>
                <a:r>
                  <a:rPr lang="en-GB" sz="1200"/>
                  <a:t>This establishes the elements of the Baseline Architecture</a:t>
                </a:r>
                <a:endParaRPr lang="en-US" sz="1200"/>
              </a:p>
            </p:txBody>
          </p:sp>
        </p:grpSp>
        <p:grpSp>
          <p:nvGrpSpPr>
            <p:cNvPr id="23" name="Group 22">
              <a:extLst>
                <a:ext uri="{FF2B5EF4-FFF2-40B4-BE49-F238E27FC236}">
                  <a16:creationId xmlns:a16="http://schemas.microsoft.com/office/drawing/2014/main" id="{CC658B14-AC9A-7AB6-A425-837A4587719F}"/>
                </a:ext>
              </a:extLst>
            </p:cNvPr>
            <p:cNvGrpSpPr/>
            <p:nvPr/>
          </p:nvGrpSpPr>
          <p:grpSpPr>
            <a:xfrm>
              <a:off x="4619981" y="5160791"/>
              <a:ext cx="4640397" cy="509290"/>
              <a:chOff x="0" y="4472760"/>
              <a:chExt cx="7270835" cy="834210"/>
            </a:xfrm>
          </p:grpSpPr>
          <p:sp>
            <p:nvSpPr>
              <p:cNvPr id="24" name="Rectangle 23">
                <a:extLst>
                  <a:ext uri="{FF2B5EF4-FFF2-40B4-BE49-F238E27FC236}">
                    <a16:creationId xmlns:a16="http://schemas.microsoft.com/office/drawing/2014/main" id="{94535133-849B-FD54-9582-E2A59FB0B34B}"/>
                  </a:ext>
                </a:extLst>
              </p:cNvPr>
              <p:cNvSpPr/>
              <p:nvPr/>
            </p:nvSpPr>
            <p:spPr>
              <a:xfrm>
                <a:off x="0" y="4472760"/>
                <a:ext cx="6900512" cy="83421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NL"/>
              </a:p>
            </p:txBody>
          </p:sp>
          <p:sp>
            <p:nvSpPr>
              <p:cNvPr id="25" name="TextBox 24">
                <a:extLst>
                  <a:ext uri="{FF2B5EF4-FFF2-40B4-BE49-F238E27FC236}">
                    <a16:creationId xmlns:a16="http://schemas.microsoft.com/office/drawing/2014/main" id="{624C16F3-1E4C-4D9B-5648-303C63A09A72}"/>
                  </a:ext>
                </a:extLst>
              </p:cNvPr>
              <p:cNvSpPr txBox="1"/>
              <p:nvPr/>
            </p:nvSpPr>
            <p:spPr>
              <a:xfrm>
                <a:off x="0" y="4472760"/>
                <a:ext cx="7270835" cy="83421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64318" tIns="29528" rIns="165354" bIns="29528" numCol="1" spcCol="1270" anchor="t" anchorCtr="0">
                <a:noAutofit/>
              </a:bodyPr>
              <a:lstStyle/>
              <a:p>
                <a:pPr marL="171450" lvl="1" indent="-171450" defTabSz="800100">
                  <a:lnSpc>
                    <a:spcPct val="90000"/>
                  </a:lnSpc>
                  <a:spcBef>
                    <a:spcPct val="0"/>
                  </a:spcBef>
                  <a:spcAft>
                    <a:spcPct val="20000"/>
                  </a:spcAft>
                  <a:buChar char="•"/>
                </a:pPr>
                <a:r>
                  <a:rPr lang="en-GB" sz="1200"/>
                  <a:t>To be carried forward, and</a:t>
                </a:r>
                <a:endParaRPr lang="en-US" sz="1200"/>
              </a:p>
              <a:p>
                <a:pPr marL="171450" lvl="1" indent="-171450" defTabSz="800100">
                  <a:lnSpc>
                    <a:spcPct val="90000"/>
                  </a:lnSpc>
                  <a:spcBef>
                    <a:spcPct val="0"/>
                  </a:spcBef>
                  <a:spcAft>
                    <a:spcPct val="20000"/>
                  </a:spcAft>
                  <a:buChar char="•"/>
                </a:pPr>
                <a:r>
                  <a:rPr lang="en-GB" sz="1200"/>
                  <a:t>The elements to be added, removed, or replaced</a:t>
                </a:r>
                <a:endParaRPr lang="en-US" sz="1200"/>
              </a:p>
            </p:txBody>
          </p:sp>
        </p:grpSp>
      </p:grpSp>
      <p:graphicFrame>
        <p:nvGraphicFramePr>
          <p:cNvPr id="14" name="Content Placeholder 3">
            <a:extLst>
              <a:ext uri="{FF2B5EF4-FFF2-40B4-BE49-F238E27FC236}">
                <a16:creationId xmlns:a16="http://schemas.microsoft.com/office/drawing/2014/main" id="{280425A2-930D-52BC-E9B9-DBF0E429E73C}"/>
              </a:ext>
            </a:extLst>
          </p:cNvPr>
          <p:cNvGraphicFramePr>
            <a:graphicFrameLocks/>
          </p:cNvGraphicFramePr>
          <p:nvPr/>
        </p:nvGraphicFramePr>
        <p:xfrm>
          <a:off x="1471749" y="1466850"/>
          <a:ext cx="4153988" cy="167930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TextBox 1">
            <a:extLst>
              <a:ext uri="{FF2B5EF4-FFF2-40B4-BE49-F238E27FC236}">
                <a16:creationId xmlns:a16="http://schemas.microsoft.com/office/drawing/2014/main" id="{E49712E1-D549-FAE7-D150-56E1EA31FD83}"/>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2398125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CAF5ED5-BFC5-44F0-8140-F098411C17BF}"/>
              </a:ext>
            </a:extLst>
          </p:cNvPr>
          <p:cNvSpPr txBox="1"/>
          <p:nvPr/>
        </p:nvSpPr>
        <p:spPr>
          <a:xfrm>
            <a:off x="931007" y="782632"/>
            <a:ext cx="6201627" cy="507831"/>
          </a:xfrm>
          <a:prstGeom prst="rect">
            <a:avLst/>
          </a:prstGeom>
          <a:noFill/>
        </p:spPr>
        <p:txBody>
          <a:bodyPr wrap="square">
            <a:spAutoFit/>
          </a:bodyPr>
          <a:lstStyle/>
          <a:p>
            <a:r>
              <a:rPr lang="en-GB" sz="1350">
                <a:solidFill>
                  <a:srgbClr val="2F528F"/>
                </a:solidFill>
              </a:rPr>
              <a:t>Requirements Management and Stakeholder Engagement are at the centre of architecture development.</a:t>
            </a:r>
          </a:p>
        </p:txBody>
      </p:sp>
      <p:sp>
        <p:nvSpPr>
          <p:cNvPr id="5" name="Title 4">
            <a:extLst>
              <a:ext uri="{FF2B5EF4-FFF2-40B4-BE49-F238E27FC236}">
                <a16:creationId xmlns:a16="http://schemas.microsoft.com/office/drawing/2014/main" id="{D5B27E94-5BE2-4EAA-8B23-BD4AC2684557}"/>
              </a:ext>
            </a:extLst>
          </p:cNvPr>
          <p:cNvSpPr>
            <a:spLocks noGrp="1"/>
          </p:cNvSpPr>
          <p:nvPr>
            <p:ph type="title"/>
          </p:nvPr>
        </p:nvSpPr>
        <p:spPr>
          <a:xfrm>
            <a:off x="111095" y="102393"/>
            <a:ext cx="7623880" cy="306668"/>
          </a:xfrm>
        </p:spPr>
        <p:txBody>
          <a:bodyPr>
            <a:noAutofit/>
          </a:bodyPr>
          <a:lstStyle/>
          <a:p>
            <a:r>
              <a:rPr lang="en-GB" sz="1600">
                <a:solidFill>
                  <a:srgbClr val="2F528F"/>
                </a:solidFill>
              </a:rPr>
              <a:t>Stakeholder Engagement and Requirements Management</a:t>
            </a:r>
          </a:p>
        </p:txBody>
      </p:sp>
      <p:sp>
        <p:nvSpPr>
          <p:cNvPr id="10" name="Footer Placeholder 9">
            <a:extLst>
              <a:ext uri="{FF2B5EF4-FFF2-40B4-BE49-F238E27FC236}">
                <a16:creationId xmlns:a16="http://schemas.microsoft.com/office/drawing/2014/main" id="{18338BAA-9915-42F0-A63D-22380DD88B53}"/>
              </a:ext>
            </a:extLst>
          </p:cNvPr>
          <p:cNvSpPr>
            <a:spLocks noGrp="1"/>
          </p:cNvSpPr>
          <p:nvPr>
            <p:ph type="ftr" sz="quarter" idx="10"/>
          </p:nvPr>
        </p:nvSpPr>
        <p:spPr>
          <a:xfrm>
            <a:off x="6993807" y="4855409"/>
            <a:ext cx="688471" cy="273844"/>
          </a:xfrm>
        </p:spPr>
        <p:txBody>
          <a:bodyPr/>
          <a:lstStyle/>
          <a:p>
            <a:r>
              <a:rPr lang="en-GB"/>
              <a:t>19/24</a:t>
            </a:r>
          </a:p>
        </p:txBody>
      </p:sp>
      <p:sp>
        <p:nvSpPr>
          <p:cNvPr id="4" name="Ref">
            <a:extLst>
              <a:ext uri="{FF2B5EF4-FFF2-40B4-BE49-F238E27FC236}">
                <a16:creationId xmlns:a16="http://schemas.microsoft.com/office/drawing/2014/main" id="{829F0CB3-588A-4E98-B75F-A0E920331536}"/>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A Practitioners’ Approach to Developing Enterprise Architecture Following the ADM : Page 54 : §6.1.1</a:t>
            </a:r>
          </a:p>
        </p:txBody>
      </p:sp>
      <p:sp>
        <p:nvSpPr>
          <p:cNvPr id="19" name="Rectangle: Rounded Corners 18">
            <a:extLst>
              <a:ext uri="{FF2B5EF4-FFF2-40B4-BE49-F238E27FC236}">
                <a16:creationId xmlns:a16="http://schemas.microsoft.com/office/drawing/2014/main" id="{C95362BB-0A1D-8475-71E3-AB7B50441EC6}"/>
              </a:ext>
            </a:extLst>
          </p:cNvPr>
          <p:cNvSpPr/>
          <p:nvPr/>
        </p:nvSpPr>
        <p:spPr>
          <a:xfrm>
            <a:off x="398835" y="1823265"/>
            <a:ext cx="4286288" cy="1305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en-GB" sz="1200">
                <a:solidFill>
                  <a:schemeClr val="bg1"/>
                </a:solidFill>
              </a:rPr>
              <a:t>EAs may act for their stakeholders in several roles:</a:t>
            </a:r>
          </a:p>
          <a:p>
            <a:pPr marL="214313" indent="-214313">
              <a:buFont typeface="Arial" panose="020B0604020202020204" pitchFamily="34" charset="0"/>
              <a:buChar char="•"/>
            </a:pPr>
            <a:r>
              <a:rPr lang="en-GB" sz="1200">
                <a:solidFill>
                  <a:schemeClr val="bg1"/>
                </a:solidFill>
              </a:rPr>
              <a:t>Subject Matter Experts (SMEs)</a:t>
            </a:r>
          </a:p>
          <a:p>
            <a:pPr marL="214313" indent="-214313">
              <a:buFont typeface="Arial" panose="020B0604020202020204" pitchFamily="34" charset="0"/>
              <a:buChar char="•"/>
            </a:pPr>
            <a:r>
              <a:rPr lang="en-GB" sz="1200">
                <a:solidFill>
                  <a:schemeClr val="bg1"/>
                </a:solidFill>
              </a:rPr>
              <a:t>Agents for their stakeholders </a:t>
            </a:r>
          </a:p>
          <a:p>
            <a:pPr marL="214313" indent="-214313">
              <a:buFont typeface="Arial" panose="020B0604020202020204" pitchFamily="34" charset="0"/>
              <a:buChar char="•"/>
            </a:pPr>
            <a:r>
              <a:rPr lang="en-GB" sz="1200">
                <a:solidFill>
                  <a:schemeClr val="bg1"/>
                </a:solidFill>
              </a:rPr>
              <a:t>Developers of architecture</a:t>
            </a:r>
            <a:endParaRPr lang="en-US" sz="1350">
              <a:solidFill>
                <a:schemeClr val="bg1"/>
              </a:solidFill>
            </a:endParaRPr>
          </a:p>
        </p:txBody>
      </p:sp>
      <p:sp>
        <p:nvSpPr>
          <p:cNvPr id="20" name="Rectangle: Rounded Corners 19">
            <a:extLst>
              <a:ext uri="{FF2B5EF4-FFF2-40B4-BE49-F238E27FC236}">
                <a16:creationId xmlns:a16="http://schemas.microsoft.com/office/drawing/2014/main" id="{1EB338B9-04DF-7390-C411-BB185006DF12}"/>
              </a:ext>
            </a:extLst>
          </p:cNvPr>
          <p:cNvSpPr/>
          <p:nvPr/>
        </p:nvSpPr>
        <p:spPr>
          <a:xfrm>
            <a:off x="393105" y="3279181"/>
            <a:ext cx="4292018" cy="1363441"/>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GB" sz="1200">
                <a:solidFill>
                  <a:schemeClr val="bg1"/>
                </a:solidFill>
              </a:rPr>
              <a:t>Requirements Management is dependent upon clear traceability.</a:t>
            </a:r>
          </a:p>
          <a:p>
            <a:r>
              <a:rPr lang="en-GB" sz="1200">
                <a:solidFill>
                  <a:schemeClr val="bg1"/>
                </a:solidFill>
              </a:rPr>
              <a:t> In order to perform this, EAs distinguish between:</a:t>
            </a:r>
          </a:p>
          <a:p>
            <a:pPr marL="214313" indent="-214313">
              <a:buFont typeface="Arial" panose="020B0604020202020204" pitchFamily="34" charset="0"/>
              <a:buChar char="•"/>
            </a:pPr>
            <a:r>
              <a:rPr lang="en-GB" sz="1200">
                <a:solidFill>
                  <a:schemeClr val="bg1"/>
                </a:solidFill>
              </a:rPr>
              <a:t>Direct effective support</a:t>
            </a:r>
          </a:p>
          <a:p>
            <a:pPr marL="214313" indent="-214313">
              <a:buFont typeface="Arial" panose="020B0604020202020204" pitchFamily="34" charset="0"/>
              <a:buChar char="•"/>
            </a:pPr>
            <a:r>
              <a:rPr lang="en-GB" sz="1200">
                <a:solidFill>
                  <a:schemeClr val="bg1"/>
                </a:solidFill>
              </a:rPr>
              <a:t>Loose association</a:t>
            </a:r>
          </a:p>
          <a:p>
            <a:pPr marL="214313" indent="-214313">
              <a:buFont typeface="Arial" panose="020B0604020202020204" pitchFamily="34" charset="0"/>
              <a:buChar char="•"/>
            </a:pPr>
            <a:r>
              <a:rPr lang="en-GB" sz="1200">
                <a:solidFill>
                  <a:schemeClr val="bg1"/>
                </a:solidFill>
              </a:rPr>
              <a:t>Distractions</a:t>
            </a:r>
            <a:endParaRPr lang="en-US" sz="1350">
              <a:solidFill>
                <a:schemeClr val="bg1"/>
              </a:solidFill>
            </a:endParaRPr>
          </a:p>
        </p:txBody>
      </p:sp>
      <p:sp>
        <p:nvSpPr>
          <p:cNvPr id="21" name="Rectangle: Rounded Corners 20">
            <a:extLst>
              <a:ext uri="{FF2B5EF4-FFF2-40B4-BE49-F238E27FC236}">
                <a16:creationId xmlns:a16="http://schemas.microsoft.com/office/drawing/2014/main" id="{64A7B73B-A258-346F-D37C-EBEF09079AC0}"/>
              </a:ext>
            </a:extLst>
          </p:cNvPr>
          <p:cNvSpPr/>
          <p:nvPr/>
        </p:nvSpPr>
        <p:spPr>
          <a:xfrm>
            <a:off x="5005188" y="3280563"/>
            <a:ext cx="3893715" cy="1305499"/>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200" dirty="0">
                <a:solidFill>
                  <a:schemeClr val="bg1"/>
                </a:solidFill>
              </a:rPr>
              <a:t>EAs maintain the complete set of:</a:t>
            </a:r>
          </a:p>
          <a:p>
            <a:pPr marL="214313" indent="-214313">
              <a:buFont typeface="Arial" panose="020B0604020202020204" pitchFamily="34" charset="0"/>
              <a:buChar char="•"/>
            </a:pPr>
            <a:r>
              <a:rPr lang="en-GB" sz="1200" dirty="0">
                <a:solidFill>
                  <a:schemeClr val="bg1"/>
                </a:solidFill>
              </a:rPr>
              <a:t>Every stakeholder’s preference</a:t>
            </a:r>
          </a:p>
          <a:p>
            <a:pPr marL="214313" indent="-214313">
              <a:buFont typeface="Arial" panose="020B0604020202020204" pitchFamily="34" charset="0"/>
              <a:buChar char="•"/>
            </a:pPr>
            <a:r>
              <a:rPr lang="en-GB" sz="1200" dirty="0">
                <a:solidFill>
                  <a:schemeClr val="bg1"/>
                </a:solidFill>
              </a:rPr>
              <a:t>The implications of those preferences</a:t>
            </a:r>
          </a:p>
        </p:txBody>
      </p:sp>
      <p:pic>
        <p:nvPicPr>
          <p:cNvPr id="3" name="Picture 2">
            <a:extLst>
              <a:ext uri="{FF2B5EF4-FFF2-40B4-BE49-F238E27FC236}">
                <a16:creationId xmlns:a16="http://schemas.microsoft.com/office/drawing/2014/main" id="{A5D82468-B354-62DE-9554-D824FB6DBB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3410" y="590003"/>
            <a:ext cx="1916881" cy="2333417"/>
          </a:xfrm>
          <a:prstGeom prst="rect">
            <a:avLst/>
          </a:prstGeom>
        </p:spPr>
      </p:pic>
      <p:sp>
        <p:nvSpPr>
          <p:cNvPr id="2" name="TextBox 1">
            <a:extLst>
              <a:ext uri="{FF2B5EF4-FFF2-40B4-BE49-F238E27FC236}">
                <a16:creationId xmlns:a16="http://schemas.microsoft.com/office/drawing/2014/main" id="{190C2F19-9662-77E4-F752-0C53A277D212}"/>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177520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4FFF420-04E8-A311-3E97-31F14BF41296}"/>
              </a:ext>
            </a:extLst>
          </p:cNvPr>
          <p:cNvSpPr/>
          <p:nvPr/>
        </p:nvSpPr>
        <p:spPr>
          <a:xfrm>
            <a:off x="0" y="1118055"/>
            <a:ext cx="9144000" cy="158439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a:extLst>
              <a:ext uri="{FF2B5EF4-FFF2-40B4-BE49-F238E27FC236}">
                <a16:creationId xmlns:a16="http://schemas.microsoft.com/office/drawing/2014/main" id="{84F0A388-62B7-4101-A8FA-0DA22BD5B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2571" y="2777203"/>
            <a:ext cx="4157973" cy="2025499"/>
          </a:xfrm>
          <a:prstGeom prst="rect">
            <a:avLst/>
          </a:prstGeom>
        </p:spPr>
      </p:pic>
      <p:sp>
        <p:nvSpPr>
          <p:cNvPr id="5" name="Title 4">
            <a:extLst>
              <a:ext uri="{FF2B5EF4-FFF2-40B4-BE49-F238E27FC236}">
                <a16:creationId xmlns:a16="http://schemas.microsoft.com/office/drawing/2014/main" id="{FD9A8172-5059-4818-8C9A-E64BA5CFED8A}"/>
              </a:ext>
            </a:extLst>
          </p:cNvPr>
          <p:cNvSpPr>
            <a:spLocks noGrp="1"/>
          </p:cNvSpPr>
          <p:nvPr>
            <p:ph type="title"/>
          </p:nvPr>
        </p:nvSpPr>
        <p:spPr>
          <a:xfrm>
            <a:off x="111095" y="102393"/>
            <a:ext cx="6543684" cy="306668"/>
          </a:xfrm>
        </p:spPr>
        <p:txBody>
          <a:bodyPr>
            <a:noAutofit/>
          </a:bodyPr>
          <a:lstStyle/>
          <a:p>
            <a:r>
              <a:rPr lang="en-GB" sz="1600">
                <a:solidFill>
                  <a:srgbClr val="2F528F"/>
                </a:solidFill>
              </a:rPr>
              <a:t>Trade-off to Support Architecture Development – 01/03</a:t>
            </a:r>
          </a:p>
        </p:txBody>
      </p:sp>
      <p:sp>
        <p:nvSpPr>
          <p:cNvPr id="3" name="Footer Placeholder 2">
            <a:extLst>
              <a:ext uri="{FF2B5EF4-FFF2-40B4-BE49-F238E27FC236}">
                <a16:creationId xmlns:a16="http://schemas.microsoft.com/office/drawing/2014/main" id="{2FF93BA7-B42B-471C-9962-54A0F8B437B0}"/>
              </a:ext>
            </a:extLst>
          </p:cNvPr>
          <p:cNvSpPr>
            <a:spLocks noGrp="1"/>
          </p:cNvSpPr>
          <p:nvPr>
            <p:ph type="ftr" sz="quarter" idx="10"/>
          </p:nvPr>
        </p:nvSpPr>
        <p:spPr>
          <a:xfrm>
            <a:off x="6993807" y="4855409"/>
            <a:ext cx="688471" cy="273844"/>
          </a:xfrm>
        </p:spPr>
        <p:txBody>
          <a:bodyPr/>
          <a:lstStyle/>
          <a:p>
            <a:r>
              <a:rPr lang="en-GB"/>
              <a:t>20/24</a:t>
            </a:r>
          </a:p>
        </p:txBody>
      </p:sp>
      <p:sp>
        <p:nvSpPr>
          <p:cNvPr id="4" name="Ref">
            <a:extLst>
              <a:ext uri="{FF2B5EF4-FFF2-40B4-BE49-F238E27FC236}">
                <a16:creationId xmlns:a16="http://schemas.microsoft.com/office/drawing/2014/main" id="{35FB85B5-4A60-4829-BA58-12C4FA733858}"/>
              </a:ext>
            </a:extLst>
          </p:cNvPr>
          <p:cNvSpPr txBox="1"/>
          <p:nvPr/>
        </p:nvSpPr>
        <p:spPr>
          <a:xfrm>
            <a:off x="1397000" y="4824960"/>
            <a:ext cx="6350000" cy="196208"/>
          </a:xfrm>
          <a:prstGeom prst="rect">
            <a:avLst/>
          </a:prstGeom>
          <a:noFill/>
        </p:spPr>
        <p:txBody>
          <a:bodyPr vert="horz" rtlCol="0" anchor="ctr">
            <a:spAutoFit/>
          </a:bodyPr>
          <a:lstStyle/>
          <a:p>
            <a:pPr algn="ctr"/>
            <a:r>
              <a:rPr lang="fr-FR" sz="675">
                <a:solidFill>
                  <a:srgbClr val="FDFDFD"/>
                </a:solidFill>
                <a:latin typeface="Calibri" panose="020F0502020204030204" pitchFamily="34" charset="0"/>
              </a:rPr>
              <a:t> ADM Techniques : Page 73 : §10.2</a:t>
            </a:r>
            <a:endParaRPr lang="en-GB" sz="675">
              <a:solidFill>
                <a:srgbClr val="FDFDFD"/>
              </a:solidFill>
              <a:latin typeface="Calibri" panose="020F0502020204030204" pitchFamily="34" charset="0"/>
            </a:endParaRPr>
          </a:p>
        </p:txBody>
      </p:sp>
      <p:sp>
        <p:nvSpPr>
          <p:cNvPr id="6" name="TextBox 5">
            <a:extLst>
              <a:ext uri="{FF2B5EF4-FFF2-40B4-BE49-F238E27FC236}">
                <a16:creationId xmlns:a16="http://schemas.microsoft.com/office/drawing/2014/main" id="{56274E33-D858-4FAA-BC86-406C5F235D66}"/>
              </a:ext>
            </a:extLst>
          </p:cNvPr>
          <p:cNvSpPr txBox="1"/>
          <p:nvPr/>
        </p:nvSpPr>
        <p:spPr>
          <a:xfrm>
            <a:off x="111095" y="610224"/>
            <a:ext cx="8874831" cy="507831"/>
          </a:xfrm>
          <a:prstGeom prst="rect">
            <a:avLst/>
          </a:prstGeom>
          <a:noFill/>
        </p:spPr>
        <p:txBody>
          <a:bodyPr wrap="square">
            <a:spAutoFit/>
          </a:bodyPr>
          <a:lstStyle/>
          <a:p>
            <a:pPr algn="ctr"/>
            <a:r>
              <a:rPr lang="en-GB" sz="1350">
                <a:solidFill>
                  <a:srgbClr val="2F528F"/>
                </a:solidFill>
              </a:rPr>
              <a:t>A single alternative rarely exists to meet all stakeholders’ concerns.</a:t>
            </a:r>
            <a:br>
              <a:rPr lang="en-GB" sz="1350">
                <a:solidFill>
                  <a:srgbClr val="2F528F"/>
                </a:solidFill>
              </a:rPr>
            </a:br>
            <a:r>
              <a:rPr lang="en-GB" sz="1350">
                <a:solidFill>
                  <a:srgbClr val="2F528F"/>
                </a:solidFill>
              </a:rPr>
              <a:t>Alternatives are defined per domain to simplify the analysis of the different alternatives:</a:t>
            </a:r>
          </a:p>
        </p:txBody>
      </p:sp>
      <p:graphicFrame>
        <p:nvGraphicFramePr>
          <p:cNvPr id="10" name="TextBox 1">
            <a:extLst>
              <a:ext uri="{FF2B5EF4-FFF2-40B4-BE49-F238E27FC236}">
                <a16:creationId xmlns:a16="http://schemas.microsoft.com/office/drawing/2014/main" id="{8D98A93C-0E32-4023-A0DF-29E850053B76}"/>
              </a:ext>
            </a:extLst>
          </p:cNvPr>
          <p:cNvGraphicFramePr/>
          <p:nvPr/>
        </p:nvGraphicFramePr>
        <p:xfrm>
          <a:off x="301367" y="1139803"/>
          <a:ext cx="8541266" cy="15626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6185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7F3CC8A-67EA-491C-8F80-81D6B1BC1F24}"/>
              </a:ext>
            </a:extLst>
          </p:cNvPr>
          <p:cNvGrpSpPr/>
          <p:nvPr/>
        </p:nvGrpSpPr>
        <p:grpSpPr>
          <a:xfrm>
            <a:off x="5994943" y="1530520"/>
            <a:ext cx="2966325" cy="2187381"/>
            <a:chOff x="4680872" y="1614699"/>
            <a:chExt cx="4736595" cy="3711514"/>
          </a:xfrm>
        </p:grpSpPr>
        <p:pic>
          <p:nvPicPr>
            <p:cNvPr id="8" name="Picture 7">
              <a:extLst>
                <a:ext uri="{FF2B5EF4-FFF2-40B4-BE49-F238E27FC236}">
                  <a16:creationId xmlns:a16="http://schemas.microsoft.com/office/drawing/2014/main" id="{085231F9-AD61-40E8-85F2-931E0070E7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646" y="1614699"/>
              <a:ext cx="3887046" cy="2652481"/>
            </a:xfrm>
            <a:prstGeom prst="rect">
              <a:avLst/>
            </a:prstGeom>
          </p:spPr>
        </p:pic>
        <p:sp>
          <p:nvSpPr>
            <p:cNvPr id="9" name="TextBox 8">
              <a:extLst>
                <a:ext uri="{FF2B5EF4-FFF2-40B4-BE49-F238E27FC236}">
                  <a16:creationId xmlns:a16="http://schemas.microsoft.com/office/drawing/2014/main" id="{E887A33A-81A4-4FFF-974B-2C57F0A5F543}"/>
                </a:ext>
              </a:extLst>
            </p:cNvPr>
            <p:cNvSpPr txBox="1"/>
            <p:nvPr/>
          </p:nvSpPr>
          <p:spPr>
            <a:xfrm>
              <a:off x="4680872" y="4276506"/>
              <a:ext cx="4736595" cy="1049707"/>
            </a:xfrm>
            <a:prstGeom prst="rect">
              <a:avLst/>
            </a:prstGeom>
            <a:noFill/>
          </p:spPr>
          <p:txBody>
            <a:bodyPr wrap="none" rtlCol="0">
              <a:spAutoFit/>
            </a:bodyPr>
            <a:lstStyle/>
            <a:p>
              <a:pPr algn="ctr"/>
              <a:r>
                <a:rPr lang="en-GB" sz="900">
                  <a:latin typeface="Calibri" panose="020F0502020204030204" pitchFamily="34" charset="0"/>
                  <a:cs typeface="Calibri" panose="020F0502020204030204" pitchFamily="34" charset="0"/>
                </a:rPr>
                <a:t>Trade-offs :</a:t>
              </a:r>
            </a:p>
            <a:p>
              <a:pPr algn="ctr"/>
              <a:r>
                <a:rPr lang="en-GB" sz="900">
                  <a:latin typeface="Calibri" panose="020F0502020204030204" pitchFamily="34" charset="0"/>
                  <a:cs typeface="Calibri" panose="020F0502020204030204" pitchFamily="34" charset="0"/>
                </a:rPr>
                <a:t>Fuel vs Carbon vs Time vs Speed vs Comfort </a:t>
              </a:r>
              <a:br>
                <a:rPr lang="en-GB" sz="900">
                  <a:latin typeface="Calibri" panose="020F0502020204030204" pitchFamily="34" charset="0"/>
                  <a:cs typeface="Calibri" panose="020F0502020204030204" pitchFamily="34" charset="0"/>
                </a:rPr>
              </a:br>
              <a:r>
                <a:rPr lang="en-GB" sz="900">
                  <a:latin typeface="Calibri" panose="020F0502020204030204" pitchFamily="34" charset="0"/>
                  <a:cs typeface="Calibri" panose="020F0502020204030204" pitchFamily="34" charset="0"/>
                </a:rPr>
                <a:t>vs Price vs Control</a:t>
              </a:r>
            </a:p>
          </p:txBody>
        </p:sp>
      </p:grpSp>
      <p:sp>
        <p:nvSpPr>
          <p:cNvPr id="5" name="Title 4">
            <a:extLst>
              <a:ext uri="{FF2B5EF4-FFF2-40B4-BE49-F238E27FC236}">
                <a16:creationId xmlns:a16="http://schemas.microsoft.com/office/drawing/2014/main" id="{4D0A216C-EAE7-4F45-B341-3932C6AE4E21}"/>
              </a:ext>
            </a:extLst>
          </p:cNvPr>
          <p:cNvSpPr>
            <a:spLocks noGrp="1"/>
          </p:cNvSpPr>
          <p:nvPr>
            <p:ph type="title"/>
          </p:nvPr>
        </p:nvSpPr>
        <p:spPr>
          <a:xfrm>
            <a:off x="318799" y="181225"/>
            <a:ext cx="6350000" cy="173124"/>
          </a:xfrm>
        </p:spPr>
        <p:txBody>
          <a:bodyPr>
            <a:noAutofit/>
          </a:bodyPr>
          <a:lstStyle/>
          <a:p>
            <a:r>
              <a:rPr lang="en-GB">
                <a:solidFill>
                  <a:srgbClr val="2F528F"/>
                </a:solidFill>
              </a:rPr>
              <a:t>Trade-off to Support Architecture Development - 02/03</a:t>
            </a:r>
          </a:p>
        </p:txBody>
      </p:sp>
      <p:sp>
        <p:nvSpPr>
          <p:cNvPr id="11" name="Footer Placeholder 10">
            <a:extLst>
              <a:ext uri="{FF2B5EF4-FFF2-40B4-BE49-F238E27FC236}">
                <a16:creationId xmlns:a16="http://schemas.microsoft.com/office/drawing/2014/main" id="{241E77FD-2F2F-45A4-B559-3EC7D615C30D}"/>
              </a:ext>
            </a:extLst>
          </p:cNvPr>
          <p:cNvSpPr>
            <a:spLocks noGrp="1"/>
          </p:cNvSpPr>
          <p:nvPr>
            <p:ph type="ftr" sz="quarter" idx="10"/>
          </p:nvPr>
        </p:nvSpPr>
        <p:spPr>
          <a:xfrm>
            <a:off x="7134590" y="4892049"/>
            <a:ext cx="484103" cy="196208"/>
          </a:xfrm>
        </p:spPr>
        <p:txBody>
          <a:bodyPr/>
          <a:lstStyle/>
          <a:p>
            <a:r>
              <a:rPr lang="en-GB"/>
              <a:t>21/24</a:t>
            </a:r>
          </a:p>
        </p:txBody>
      </p:sp>
      <p:sp>
        <p:nvSpPr>
          <p:cNvPr id="4" name="Ref">
            <a:extLst>
              <a:ext uri="{FF2B5EF4-FFF2-40B4-BE49-F238E27FC236}">
                <a16:creationId xmlns:a16="http://schemas.microsoft.com/office/drawing/2014/main" id="{E2F505E8-A484-4489-801C-399D3E915268}"/>
              </a:ext>
            </a:extLst>
          </p:cNvPr>
          <p:cNvSpPr txBox="1"/>
          <p:nvPr/>
        </p:nvSpPr>
        <p:spPr>
          <a:xfrm>
            <a:off x="1824606" y="4834097"/>
            <a:ext cx="5494788"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A Practitioners’ Approach to Developing Enterprise Architecture Following the ADM : Page 55 : §6.1.2</a:t>
            </a:r>
          </a:p>
        </p:txBody>
      </p:sp>
      <p:sp>
        <p:nvSpPr>
          <p:cNvPr id="10" name="TextBox 9">
            <a:extLst>
              <a:ext uri="{FF2B5EF4-FFF2-40B4-BE49-F238E27FC236}">
                <a16:creationId xmlns:a16="http://schemas.microsoft.com/office/drawing/2014/main" id="{0A0F2DB5-2B87-406B-845B-C2CC5D8BFCFD}"/>
              </a:ext>
            </a:extLst>
          </p:cNvPr>
          <p:cNvSpPr txBox="1"/>
          <p:nvPr/>
        </p:nvSpPr>
        <p:spPr>
          <a:xfrm>
            <a:off x="279680" y="587999"/>
            <a:ext cx="7451991" cy="300082"/>
          </a:xfrm>
          <a:prstGeom prst="rect">
            <a:avLst/>
          </a:prstGeom>
          <a:noFill/>
        </p:spPr>
        <p:txBody>
          <a:bodyPr wrap="square">
            <a:spAutoFit/>
          </a:bodyPr>
          <a:lstStyle/>
          <a:p>
            <a:r>
              <a:rPr lang="en-GB" sz="1350" dirty="0">
                <a:solidFill>
                  <a:srgbClr val="2F528F"/>
                </a:solidFill>
              </a:rPr>
              <a:t>Complex problems do not have clear, unambiguous best answers –  they have reasonable compromises.</a:t>
            </a:r>
          </a:p>
        </p:txBody>
      </p:sp>
      <p:graphicFrame>
        <p:nvGraphicFramePr>
          <p:cNvPr id="17" name="TextBox 1">
            <a:extLst>
              <a:ext uri="{FF2B5EF4-FFF2-40B4-BE49-F238E27FC236}">
                <a16:creationId xmlns:a16="http://schemas.microsoft.com/office/drawing/2014/main" id="{D3488D5B-7D11-4CD4-A77B-1861132C3407}"/>
              </a:ext>
            </a:extLst>
          </p:cNvPr>
          <p:cNvGraphicFramePr/>
          <p:nvPr/>
        </p:nvGraphicFramePr>
        <p:xfrm>
          <a:off x="587634" y="1121731"/>
          <a:ext cx="5122847" cy="35068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4376874A-FA7E-AC53-C872-E5D24A41638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25895259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FC19EB-D796-4725-AF6B-91FC7D583AD6}"/>
              </a:ext>
            </a:extLst>
          </p:cNvPr>
          <p:cNvSpPr>
            <a:spLocks noGrp="1"/>
          </p:cNvSpPr>
          <p:nvPr>
            <p:ph type="title"/>
          </p:nvPr>
        </p:nvSpPr>
        <p:spPr>
          <a:xfrm>
            <a:off x="111095" y="102393"/>
            <a:ext cx="6543684" cy="306668"/>
          </a:xfrm>
        </p:spPr>
        <p:txBody>
          <a:bodyPr>
            <a:noAutofit/>
          </a:bodyPr>
          <a:lstStyle/>
          <a:p>
            <a:r>
              <a:rPr lang="en-GB">
                <a:solidFill>
                  <a:srgbClr val="2F528F"/>
                </a:solidFill>
              </a:rPr>
              <a:t>Trade-off to Support Architecture Development - 03/03</a:t>
            </a:r>
          </a:p>
        </p:txBody>
      </p:sp>
      <p:sp>
        <p:nvSpPr>
          <p:cNvPr id="3" name="Footer Placeholder 2">
            <a:extLst>
              <a:ext uri="{FF2B5EF4-FFF2-40B4-BE49-F238E27FC236}">
                <a16:creationId xmlns:a16="http://schemas.microsoft.com/office/drawing/2014/main" id="{69D7E640-29BD-4788-BEC5-F359AEC9B0FB}"/>
              </a:ext>
            </a:extLst>
          </p:cNvPr>
          <p:cNvSpPr>
            <a:spLocks noGrp="1"/>
          </p:cNvSpPr>
          <p:nvPr>
            <p:ph type="ftr" sz="quarter" idx="10"/>
          </p:nvPr>
        </p:nvSpPr>
        <p:spPr>
          <a:xfrm>
            <a:off x="6993807" y="4855409"/>
            <a:ext cx="688471" cy="273844"/>
          </a:xfrm>
        </p:spPr>
        <p:txBody>
          <a:bodyPr/>
          <a:lstStyle/>
          <a:p>
            <a:r>
              <a:rPr lang="en-GB"/>
              <a:t>22/24</a:t>
            </a:r>
          </a:p>
        </p:txBody>
      </p:sp>
      <p:sp>
        <p:nvSpPr>
          <p:cNvPr id="4" name="Ref">
            <a:extLst>
              <a:ext uri="{FF2B5EF4-FFF2-40B4-BE49-F238E27FC236}">
                <a16:creationId xmlns:a16="http://schemas.microsoft.com/office/drawing/2014/main" id="{A07011E5-0275-4431-A82C-49A46F399119}"/>
              </a:ext>
            </a:extLst>
          </p:cNvPr>
          <p:cNvSpPr txBox="1"/>
          <p:nvPr/>
        </p:nvSpPr>
        <p:spPr>
          <a:xfrm>
            <a:off x="1397000" y="4824960"/>
            <a:ext cx="6350000" cy="196208"/>
          </a:xfrm>
          <a:prstGeom prst="rect">
            <a:avLst/>
          </a:prstGeom>
          <a:noFill/>
        </p:spPr>
        <p:txBody>
          <a:bodyPr vert="horz" rtlCol="0" anchor="ctr">
            <a:spAutoFit/>
          </a:bodyPr>
          <a:lstStyle/>
          <a:p>
            <a:pPr algn="ctr"/>
            <a:r>
              <a:rPr lang="en-GB" sz="675">
                <a:solidFill>
                  <a:srgbClr val="FDFDFD"/>
                </a:solidFill>
                <a:latin typeface="Calibri" panose="020F0502020204030204" pitchFamily="34" charset="0"/>
              </a:rPr>
              <a:t> A Practitioners’ Approach to Developing Enterprise Architecture Following the ADM : Page 55 : §6.2</a:t>
            </a:r>
          </a:p>
        </p:txBody>
      </p:sp>
      <p:sp>
        <p:nvSpPr>
          <p:cNvPr id="9" name="TextBox 8">
            <a:extLst>
              <a:ext uri="{FF2B5EF4-FFF2-40B4-BE49-F238E27FC236}">
                <a16:creationId xmlns:a16="http://schemas.microsoft.com/office/drawing/2014/main" id="{DC0D7837-AC41-4B81-B87B-409FE5C09697}"/>
              </a:ext>
            </a:extLst>
          </p:cNvPr>
          <p:cNvSpPr txBox="1"/>
          <p:nvPr/>
        </p:nvSpPr>
        <p:spPr>
          <a:xfrm>
            <a:off x="274320" y="702024"/>
            <a:ext cx="8595360" cy="323165"/>
          </a:xfrm>
          <a:prstGeom prst="rect">
            <a:avLst/>
          </a:prstGeom>
          <a:noFill/>
        </p:spPr>
        <p:txBody>
          <a:bodyPr wrap="square">
            <a:spAutoFit/>
          </a:bodyPr>
          <a:lstStyle/>
          <a:p>
            <a:pPr algn="ctr"/>
            <a:r>
              <a:rPr lang="en-GB" sz="1500">
                <a:solidFill>
                  <a:srgbClr val="2F528F"/>
                </a:solidFill>
              </a:rPr>
              <a:t>The most common interpretations of trade-off are:</a:t>
            </a:r>
          </a:p>
        </p:txBody>
      </p:sp>
      <p:sp>
        <p:nvSpPr>
          <p:cNvPr id="8" name="TextBox 7">
            <a:extLst>
              <a:ext uri="{FF2B5EF4-FFF2-40B4-BE49-F238E27FC236}">
                <a16:creationId xmlns:a16="http://schemas.microsoft.com/office/drawing/2014/main" id="{B5CCC455-D49B-7797-3706-3290A3D9111E}"/>
              </a:ext>
            </a:extLst>
          </p:cNvPr>
          <p:cNvSpPr txBox="1"/>
          <p:nvPr/>
        </p:nvSpPr>
        <p:spPr>
          <a:xfrm>
            <a:off x="274320" y="4355437"/>
            <a:ext cx="8595360" cy="323165"/>
          </a:xfrm>
          <a:prstGeom prst="rect">
            <a:avLst/>
          </a:prstGeom>
          <a:noFill/>
        </p:spPr>
        <p:txBody>
          <a:bodyPr wrap="square">
            <a:spAutoFit/>
          </a:bodyPr>
          <a:lstStyle/>
          <a:p>
            <a:pPr algn="ctr"/>
            <a:r>
              <a:rPr lang="en-GB" sz="1500" dirty="0">
                <a:solidFill>
                  <a:srgbClr val="2F528F"/>
                </a:solidFill>
              </a:rPr>
              <a:t>In EA, trade-offs are </a:t>
            </a:r>
            <a:r>
              <a:rPr lang="en-GB" sz="1500" b="1" u="sng" dirty="0">
                <a:solidFill>
                  <a:srgbClr val="2F528F"/>
                </a:solidFill>
              </a:rPr>
              <a:t>never</a:t>
            </a:r>
            <a:r>
              <a:rPr lang="en-GB" sz="1500" dirty="0">
                <a:solidFill>
                  <a:srgbClr val="2F528F"/>
                </a:solidFill>
              </a:rPr>
              <a:t> about compromises.</a:t>
            </a:r>
          </a:p>
        </p:txBody>
      </p:sp>
      <p:graphicFrame>
        <p:nvGraphicFramePr>
          <p:cNvPr id="2" name="TextBox 2">
            <a:extLst>
              <a:ext uri="{FF2B5EF4-FFF2-40B4-BE49-F238E27FC236}">
                <a16:creationId xmlns:a16="http://schemas.microsoft.com/office/drawing/2014/main" id="{37D70BEE-A76A-A309-7288-A49886DACDAB}"/>
              </a:ext>
            </a:extLst>
          </p:cNvPr>
          <p:cNvGraphicFramePr/>
          <p:nvPr/>
        </p:nvGraphicFramePr>
        <p:xfrm>
          <a:off x="367876" y="1288742"/>
          <a:ext cx="8595360" cy="2675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E643D722-83FC-EADD-D178-1246D5615D45}"/>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594412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CB3063-A893-480A-9565-858EE6905242}"/>
              </a:ext>
            </a:extLst>
          </p:cNvPr>
          <p:cNvSpPr>
            <a:spLocks noGrp="1"/>
          </p:cNvSpPr>
          <p:nvPr>
            <p:ph type="title"/>
          </p:nvPr>
        </p:nvSpPr>
        <p:spPr>
          <a:xfrm>
            <a:off x="111095" y="102393"/>
            <a:ext cx="5785750" cy="306668"/>
          </a:xfrm>
        </p:spPr>
        <p:txBody>
          <a:bodyPr>
            <a:normAutofit fontScale="90000"/>
          </a:bodyPr>
          <a:lstStyle/>
          <a:p>
            <a:r>
              <a:rPr lang="en-GB">
                <a:solidFill>
                  <a:srgbClr val="2F528F"/>
                </a:solidFill>
              </a:rPr>
              <a:t>What Enterprise Architecture looks like – 01/02</a:t>
            </a:r>
          </a:p>
        </p:txBody>
      </p:sp>
      <p:sp>
        <p:nvSpPr>
          <p:cNvPr id="2" name="Footer Placeholder 1">
            <a:extLst>
              <a:ext uri="{FF2B5EF4-FFF2-40B4-BE49-F238E27FC236}">
                <a16:creationId xmlns:a16="http://schemas.microsoft.com/office/drawing/2014/main" id="{E149D943-3C03-4814-AC30-B5C1B9CCECDF}"/>
              </a:ext>
            </a:extLst>
          </p:cNvPr>
          <p:cNvSpPr>
            <a:spLocks noGrp="1"/>
          </p:cNvSpPr>
          <p:nvPr>
            <p:ph type="ftr" sz="quarter" idx="10"/>
          </p:nvPr>
        </p:nvSpPr>
        <p:spPr>
          <a:xfrm>
            <a:off x="6993807" y="4855409"/>
            <a:ext cx="688471" cy="273844"/>
          </a:xfrm>
        </p:spPr>
        <p:txBody>
          <a:bodyPr/>
          <a:lstStyle/>
          <a:p>
            <a:r>
              <a:rPr lang="en-GB"/>
              <a:t>6/24</a:t>
            </a:r>
          </a:p>
        </p:txBody>
      </p:sp>
      <p:sp>
        <p:nvSpPr>
          <p:cNvPr id="4" name="Ref">
            <a:extLst>
              <a:ext uri="{FF2B5EF4-FFF2-40B4-BE49-F238E27FC236}">
                <a16:creationId xmlns:a16="http://schemas.microsoft.com/office/drawing/2014/main" id="{DF5A9850-604F-49B5-8119-9D7889CF1070}"/>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15 : §3.2.3</a:t>
            </a:r>
          </a:p>
        </p:txBody>
      </p:sp>
      <p:sp>
        <p:nvSpPr>
          <p:cNvPr id="6" name="TextBox 5">
            <a:extLst>
              <a:ext uri="{FF2B5EF4-FFF2-40B4-BE49-F238E27FC236}">
                <a16:creationId xmlns:a16="http://schemas.microsoft.com/office/drawing/2014/main" id="{6A10028E-C3E8-4B05-9B73-52C814C2A16E}"/>
              </a:ext>
            </a:extLst>
          </p:cNvPr>
          <p:cNvSpPr txBox="1"/>
          <p:nvPr/>
        </p:nvSpPr>
        <p:spPr>
          <a:xfrm>
            <a:off x="465067" y="655465"/>
            <a:ext cx="6980762" cy="3293209"/>
          </a:xfrm>
          <a:prstGeom prst="rect">
            <a:avLst/>
          </a:prstGeom>
          <a:noFill/>
        </p:spPr>
        <p:txBody>
          <a:bodyPr wrap="square">
            <a:spAutoFit/>
          </a:bodyPr>
          <a:lstStyle/>
          <a:p>
            <a:r>
              <a:rPr lang="en-GB" sz="1600" b="1">
                <a:solidFill>
                  <a:srgbClr val="2F528F"/>
                </a:solidFill>
                <a:latin typeface="Calibri" panose="020F0502020204030204" pitchFamily="34" charset="0"/>
                <a:cs typeface="Calibri" panose="020F0502020204030204" pitchFamily="34" charset="0"/>
              </a:rPr>
              <a:t>Request for Architecture Work </a:t>
            </a:r>
            <a:r>
              <a:rPr lang="en-GB" sz="1600">
                <a:solidFill>
                  <a:srgbClr val="2F528F"/>
                </a:solidFill>
                <a:latin typeface="Calibri" panose="020F0502020204030204" pitchFamily="34" charset="0"/>
                <a:cs typeface="Calibri" panose="020F0502020204030204" pitchFamily="34" charset="0"/>
              </a:rPr>
              <a:t>identifies the EA Landscape. </a:t>
            </a:r>
          </a:p>
          <a:p>
            <a:endParaRPr lang="en-GB" sz="1600">
              <a:solidFill>
                <a:srgbClr val="2F528F"/>
              </a:solidFill>
              <a:latin typeface="Calibri" panose="020F0502020204030204" pitchFamily="34" charset="0"/>
              <a:cs typeface="Calibri" panose="020F0502020204030204" pitchFamily="34" charset="0"/>
            </a:endParaRPr>
          </a:p>
          <a:p>
            <a:r>
              <a:rPr lang="en-GB" sz="1600">
                <a:solidFill>
                  <a:srgbClr val="2F528F"/>
                </a:solidFill>
                <a:latin typeface="Calibri" panose="020F0502020204030204" pitchFamily="34" charset="0"/>
                <a:cs typeface="Calibri" panose="020F0502020204030204" pitchFamily="34" charset="0"/>
              </a:rPr>
              <a:t>Architecture Projects populate the EA Landscape. </a:t>
            </a:r>
          </a:p>
          <a:p>
            <a:endParaRPr lang="en-GB" sz="1600">
              <a:solidFill>
                <a:srgbClr val="2F528F"/>
              </a:solidFill>
              <a:latin typeface="Calibri" panose="020F0502020204030204" pitchFamily="34" charset="0"/>
              <a:cs typeface="Calibri" panose="020F0502020204030204" pitchFamily="34" charset="0"/>
            </a:endParaRPr>
          </a:p>
          <a:p>
            <a:r>
              <a:rPr lang="en-GB" sz="1600">
                <a:solidFill>
                  <a:srgbClr val="2F528F"/>
                </a:solidFill>
                <a:latin typeface="Calibri" panose="020F0502020204030204" pitchFamily="34" charset="0"/>
                <a:cs typeface="Calibri" panose="020F0502020204030204" pitchFamily="34" charset="0"/>
              </a:rPr>
              <a:t>Architecture describes the current and target Architecture. </a:t>
            </a:r>
          </a:p>
          <a:p>
            <a:endParaRPr lang="en-GB" sz="1600">
              <a:solidFill>
                <a:srgbClr val="2F528F"/>
              </a:solidFill>
              <a:latin typeface="Calibri" panose="020F0502020204030204" pitchFamily="34" charset="0"/>
              <a:cs typeface="Calibri" panose="020F0502020204030204" pitchFamily="34" charset="0"/>
            </a:endParaRPr>
          </a:p>
          <a:p>
            <a:r>
              <a:rPr lang="en-GB" sz="1600">
                <a:solidFill>
                  <a:srgbClr val="2F528F"/>
                </a:solidFill>
                <a:latin typeface="Calibri" panose="020F0502020204030204" pitchFamily="34" charset="0"/>
                <a:cs typeface="Calibri" panose="020F0502020204030204" pitchFamily="34" charset="0"/>
              </a:rPr>
              <a:t>Models can vary in formality:</a:t>
            </a:r>
          </a:p>
          <a:p>
            <a:r>
              <a:rPr lang="en-GB" sz="1600">
                <a:solidFill>
                  <a:srgbClr val="2F528F"/>
                </a:solidFill>
                <a:latin typeface="Calibri" panose="020F0502020204030204" pitchFamily="34" charset="0"/>
                <a:cs typeface="Calibri" panose="020F0502020204030204" pitchFamily="34" charset="0"/>
              </a:rPr>
              <a:t>Some strictly conforming to a semantically constrained structure.</a:t>
            </a:r>
          </a:p>
          <a:p>
            <a:r>
              <a:rPr lang="en-GB" sz="1600">
                <a:solidFill>
                  <a:srgbClr val="2F528F"/>
                </a:solidFill>
                <a:latin typeface="Calibri" panose="020F0502020204030204" pitchFamily="34" charset="0"/>
                <a:cs typeface="Calibri" panose="020F0502020204030204" pitchFamily="34" charset="0"/>
              </a:rPr>
              <a:t>Others are quite flexible.</a:t>
            </a:r>
          </a:p>
          <a:p>
            <a:endParaRPr lang="en-GB" sz="1600">
              <a:solidFill>
                <a:srgbClr val="2F528F"/>
              </a:solidFill>
              <a:latin typeface="Calibri" panose="020F0502020204030204" pitchFamily="34" charset="0"/>
              <a:cs typeface="Calibri" panose="020F0502020204030204" pitchFamily="34" charset="0"/>
            </a:endParaRPr>
          </a:p>
          <a:p>
            <a:r>
              <a:rPr lang="en-GB" sz="1600">
                <a:solidFill>
                  <a:srgbClr val="2F528F"/>
                </a:solidFill>
                <a:latin typeface="Calibri" panose="020F0502020204030204" pitchFamily="34" charset="0"/>
                <a:cs typeface="Calibri" panose="020F0502020204030204" pitchFamily="34" charset="0"/>
              </a:rPr>
              <a:t>The primary purpose of the models is to facilitate the architect in</a:t>
            </a:r>
          </a:p>
          <a:p>
            <a:r>
              <a:rPr lang="en-GB" sz="1600">
                <a:solidFill>
                  <a:srgbClr val="2F528F"/>
                </a:solidFill>
                <a:latin typeface="Calibri" panose="020F0502020204030204" pitchFamily="34" charset="0"/>
                <a:cs typeface="Calibri" panose="020F0502020204030204" pitchFamily="34" charset="0"/>
              </a:rPr>
              <a:t>understanding how a system can be most effective.</a:t>
            </a:r>
          </a:p>
          <a:p>
            <a:r>
              <a:rPr lang="en-GB" sz="1600">
                <a:solidFill>
                  <a:srgbClr val="2F528F"/>
                </a:solidFill>
                <a:latin typeface="Calibri" panose="020F0502020204030204" pitchFamily="34" charset="0"/>
                <a:cs typeface="Calibri" panose="020F0502020204030204" pitchFamily="34" charset="0"/>
              </a:rPr>
              <a:t>A secondary purpose is re-use – it is inefficient to re-describe.</a:t>
            </a:r>
          </a:p>
        </p:txBody>
      </p:sp>
      <p:sp>
        <p:nvSpPr>
          <p:cNvPr id="12" name="TextBox 11">
            <a:extLst>
              <a:ext uri="{FF2B5EF4-FFF2-40B4-BE49-F238E27FC236}">
                <a16:creationId xmlns:a16="http://schemas.microsoft.com/office/drawing/2014/main" id="{8D548227-E36E-4C9D-EC9C-4BA9F5742AF9}"/>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15782656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E9F38-8BE1-414B-ACC2-9A6C3A8D9704}"/>
              </a:ext>
            </a:extLst>
          </p:cNvPr>
          <p:cNvSpPr>
            <a:spLocks noGrp="1"/>
          </p:cNvSpPr>
          <p:nvPr>
            <p:ph type="title"/>
          </p:nvPr>
        </p:nvSpPr>
        <p:spPr>
          <a:xfrm>
            <a:off x="111095" y="102393"/>
            <a:ext cx="7623880" cy="306668"/>
          </a:xfrm>
        </p:spPr>
        <p:txBody>
          <a:bodyPr>
            <a:noAutofit/>
          </a:bodyPr>
          <a:lstStyle/>
          <a:p>
            <a:r>
              <a:rPr lang="en-GB" b="1">
                <a:solidFill>
                  <a:srgbClr val="2F528F"/>
                </a:solidFill>
              </a:rPr>
              <a:t>Summary of Module 09</a:t>
            </a:r>
          </a:p>
        </p:txBody>
      </p:sp>
      <p:sp>
        <p:nvSpPr>
          <p:cNvPr id="3" name="Footer Placeholder 2">
            <a:extLst>
              <a:ext uri="{FF2B5EF4-FFF2-40B4-BE49-F238E27FC236}">
                <a16:creationId xmlns:a16="http://schemas.microsoft.com/office/drawing/2014/main" id="{5E0C1ED0-7F6E-497E-AD00-A815020BA5E6}"/>
              </a:ext>
            </a:extLst>
          </p:cNvPr>
          <p:cNvSpPr>
            <a:spLocks noGrp="1"/>
          </p:cNvSpPr>
          <p:nvPr>
            <p:ph type="ftr" sz="quarter" idx="10"/>
          </p:nvPr>
        </p:nvSpPr>
        <p:spPr>
          <a:xfrm>
            <a:off x="6993807" y="4855409"/>
            <a:ext cx="688471" cy="273844"/>
          </a:xfrm>
        </p:spPr>
        <p:txBody>
          <a:bodyPr/>
          <a:lstStyle/>
          <a:p>
            <a:pPr defTabSz="342900">
              <a:defRPr/>
            </a:pPr>
            <a:r>
              <a:rPr lang="en-GB">
                <a:cs typeface="Arial"/>
              </a:rPr>
              <a:t>23/24</a:t>
            </a:r>
          </a:p>
        </p:txBody>
      </p:sp>
      <p:grpSp>
        <p:nvGrpSpPr>
          <p:cNvPr id="6" name="Group 5">
            <a:extLst>
              <a:ext uri="{FF2B5EF4-FFF2-40B4-BE49-F238E27FC236}">
                <a16:creationId xmlns:a16="http://schemas.microsoft.com/office/drawing/2014/main" id="{D37618BE-67E0-5BAE-04FB-F2008F9C2751}"/>
              </a:ext>
            </a:extLst>
          </p:cNvPr>
          <p:cNvGrpSpPr/>
          <p:nvPr/>
        </p:nvGrpSpPr>
        <p:grpSpPr>
          <a:xfrm>
            <a:off x="1372500" y="1282216"/>
            <a:ext cx="6415200" cy="3040484"/>
            <a:chOff x="306000" y="1537200"/>
            <a:chExt cx="8553600" cy="4053978"/>
          </a:xfrm>
        </p:grpSpPr>
        <p:sp>
          <p:nvSpPr>
            <p:cNvPr id="8" name="Freeform: Shape 7">
              <a:extLst>
                <a:ext uri="{FF2B5EF4-FFF2-40B4-BE49-F238E27FC236}">
                  <a16:creationId xmlns:a16="http://schemas.microsoft.com/office/drawing/2014/main" id="{BBFE58C4-2A83-8BC9-02F7-841D85BF2004}"/>
                </a:ext>
              </a:extLst>
            </p:cNvPr>
            <p:cNvSpPr/>
            <p:nvPr/>
          </p:nvSpPr>
          <p:spPr>
            <a:xfrm>
              <a:off x="306000" y="1537200"/>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1.8a: Briefly explain Enterprise Security Architecture</a:t>
              </a:r>
              <a:endParaRPr lang="en-US" sz="1100"/>
            </a:p>
          </p:txBody>
        </p:sp>
        <p:sp>
          <p:nvSpPr>
            <p:cNvPr id="9" name="Freeform: Shape 8">
              <a:extLst>
                <a:ext uri="{FF2B5EF4-FFF2-40B4-BE49-F238E27FC236}">
                  <a16:creationId xmlns:a16="http://schemas.microsoft.com/office/drawing/2014/main" id="{3A2157F6-0451-4925-970C-F3E3D606693D}"/>
                </a:ext>
              </a:extLst>
            </p:cNvPr>
            <p:cNvSpPr/>
            <p:nvPr/>
          </p:nvSpPr>
          <p:spPr>
            <a:xfrm>
              <a:off x="3204000" y="1537200"/>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1.9a: Explain how security is a cross-cutting concern</a:t>
              </a:r>
              <a:endParaRPr lang="en-US" sz="1100"/>
            </a:p>
          </p:txBody>
        </p:sp>
        <p:sp>
          <p:nvSpPr>
            <p:cNvPr id="11" name="Freeform: Shape 10">
              <a:extLst>
                <a:ext uri="{FF2B5EF4-FFF2-40B4-BE49-F238E27FC236}">
                  <a16:creationId xmlns:a16="http://schemas.microsoft.com/office/drawing/2014/main" id="{70C4A587-3828-51C7-5BA2-55F4EB261EC2}"/>
                </a:ext>
              </a:extLst>
            </p:cNvPr>
            <p:cNvSpPr/>
            <p:nvPr/>
          </p:nvSpPr>
          <p:spPr>
            <a:xfrm>
              <a:off x="6116400" y="1537200"/>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1.10a: Explain why it is important to create an environment in which uncertainty of the success of change can be managed to optimize maximum business</a:t>
              </a:r>
              <a:endParaRPr lang="en-US" sz="1100"/>
            </a:p>
          </p:txBody>
        </p:sp>
        <p:sp>
          <p:nvSpPr>
            <p:cNvPr id="13" name="Freeform: Shape 12">
              <a:extLst>
                <a:ext uri="{FF2B5EF4-FFF2-40B4-BE49-F238E27FC236}">
                  <a16:creationId xmlns:a16="http://schemas.microsoft.com/office/drawing/2014/main" id="{7A9478FD-3B90-D48F-5B6D-E1E2973F9B25}"/>
                </a:ext>
              </a:extLst>
            </p:cNvPr>
            <p:cNvSpPr/>
            <p:nvPr/>
          </p:nvSpPr>
          <p:spPr>
            <a:xfrm>
              <a:off x="306000" y="2959200"/>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1.11a/d: Briefly explain the role of the Enterprise Architect and Enterprise Architecture in a digital enterprise for the four contexts of the </a:t>
              </a:r>
              <a:r>
                <a:rPr lang="en-GB" sz="1100" err="1"/>
                <a:t>DPBoKTM</a:t>
              </a:r>
              <a:r>
                <a:rPr lang="en-GB" sz="1100"/>
                <a:t> Standard</a:t>
              </a:r>
              <a:endParaRPr lang="en-US" sz="1100"/>
            </a:p>
          </p:txBody>
        </p:sp>
        <p:sp>
          <p:nvSpPr>
            <p:cNvPr id="16" name="Freeform: Shape 15">
              <a:extLst>
                <a:ext uri="{FF2B5EF4-FFF2-40B4-BE49-F238E27FC236}">
                  <a16:creationId xmlns:a16="http://schemas.microsoft.com/office/drawing/2014/main" id="{DF63AC71-4731-01A6-DC2F-B020AB3C9C0B}"/>
                </a:ext>
              </a:extLst>
            </p:cNvPr>
            <p:cNvSpPr/>
            <p:nvPr/>
          </p:nvSpPr>
          <p:spPr>
            <a:xfrm>
              <a:off x="3204000" y="2959200"/>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2.1a/b: Explain how to identify stakeholders and  their concerns and views, and the communication involved</a:t>
              </a:r>
              <a:endParaRPr lang="en-US" sz="1100"/>
            </a:p>
          </p:txBody>
        </p:sp>
        <p:sp>
          <p:nvSpPr>
            <p:cNvPr id="17" name="Freeform: Shape 16">
              <a:extLst>
                <a:ext uri="{FF2B5EF4-FFF2-40B4-BE49-F238E27FC236}">
                  <a16:creationId xmlns:a16="http://schemas.microsoft.com/office/drawing/2014/main" id="{BCA13B17-650D-4341-F032-8C165F06C42C}"/>
                </a:ext>
              </a:extLst>
            </p:cNvPr>
            <p:cNvSpPr/>
            <p:nvPr/>
          </p:nvSpPr>
          <p:spPr>
            <a:xfrm>
              <a:off x="6116400" y="2959200"/>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2.2a: Explain the use of architecture views</a:t>
              </a:r>
              <a:endParaRPr lang="en-US" sz="1100"/>
            </a:p>
          </p:txBody>
        </p:sp>
        <p:sp>
          <p:nvSpPr>
            <p:cNvPr id="18" name="Freeform: Shape 17">
              <a:extLst>
                <a:ext uri="{FF2B5EF4-FFF2-40B4-BE49-F238E27FC236}">
                  <a16:creationId xmlns:a16="http://schemas.microsoft.com/office/drawing/2014/main" id="{37193DA1-F690-C5E0-1205-06E1EEBF3876}"/>
                </a:ext>
              </a:extLst>
            </p:cNvPr>
            <p:cNvSpPr/>
            <p:nvPr/>
          </p:nvSpPr>
          <p:spPr>
            <a:xfrm>
              <a:off x="306000" y="4334778"/>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2.3a: Explain how to manage stakeholders’ engagement and requirements</a:t>
              </a:r>
              <a:endParaRPr lang="en-US" sz="1100"/>
            </a:p>
          </p:txBody>
        </p:sp>
        <p:sp>
          <p:nvSpPr>
            <p:cNvPr id="19" name="Freeform: Shape 18">
              <a:extLst>
                <a:ext uri="{FF2B5EF4-FFF2-40B4-BE49-F238E27FC236}">
                  <a16:creationId xmlns:a16="http://schemas.microsoft.com/office/drawing/2014/main" id="{CF9A2214-35AB-F4BD-F6BE-8F781A42D478}"/>
                </a:ext>
              </a:extLst>
            </p:cNvPr>
            <p:cNvSpPr/>
            <p:nvPr/>
          </p:nvSpPr>
          <p:spPr>
            <a:xfrm>
              <a:off x="3204000" y="4334778"/>
              <a:ext cx="2743200" cy="1256400"/>
            </a:xfrm>
            <a:custGeom>
              <a:avLst/>
              <a:gdLst>
                <a:gd name="connsiteX0" fmla="*/ 0 w 2269108"/>
                <a:gd name="connsiteY0" fmla="*/ 0 h 1361464"/>
                <a:gd name="connsiteX1" fmla="*/ 2269108 w 2269108"/>
                <a:gd name="connsiteY1" fmla="*/ 0 h 1361464"/>
                <a:gd name="connsiteX2" fmla="*/ 2269108 w 2269108"/>
                <a:gd name="connsiteY2" fmla="*/ 1361464 h 1361464"/>
                <a:gd name="connsiteX3" fmla="*/ 0 w 2269108"/>
                <a:gd name="connsiteY3" fmla="*/ 1361464 h 1361464"/>
                <a:gd name="connsiteX4" fmla="*/ 0 w 2269108"/>
                <a:gd name="connsiteY4" fmla="*/ 0 h 1361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108" h="1361464">
                  <a:moveTo>
                    <a:pt x="0" y="0"/>
                  </a:moveTo>
                  <a:lnTo>
                    <a:pt x="2269108" y="0"/>
                  </a:lnTo>
                  <a:lnTo>
                    <a:pt x="2269108" y="1361464"/>
                  </a:lnTo>
                  <a:lnTo>
                    <a:pt x="0" y="136146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48" tIns="37148" rIns="37148" bIns="37148" numCol="1" spcCol="1270" anchor="ctr" anchorCtr="0">
              <a:noAutofit/>
            </a:bodyPr>
            <a:lstStyle/>
            <a:p>
              <a:pPr algn="ctr" defTabSz="433388">
                <a:lnSpc>
                  <a:spcPct val="90000"/>
                </a:lnSpc>
                <a:spcBef>
                  <a:spcPct val="0"/>
                </a:spcBef>
                <a:spcAft>
                  <a:spcPct val="35000"/>
                </a:spcAft>
              </a:pPr>
              <a:r>
                <a:rPr lang="en-GB" sz="1100"/>
                <a:t>2.4a/c: Explain how to use trade-off to support the architecture development</a:t>
              </a:r>
              <a:endParaRPr lang="en-US" sz="1100"/>
            </a:p>
          </p:txBody>
        </p:sp>
      </p:grpSp>
      <p:sp>
        <p:nvSpPr>
          <p:cNvPr id="15" name="TextBox 14">
            <a:extLst>
              <a:ext uri="{FF2B5EF4-FFF2-40B4-BE49-F238E27FC236}">
                <a16:creationId xmlns:a16="http://schemas.microsoft.com/office/drawing/2014/main" id="{1FBEE5C7-B80D-C54D-34A6-26C696E51DEA}"/>
              </a:ext>
            </a:extLst>
          </p:cNvPr>
          <p:cNvSpPr txBox="1"/>
          <p:nvPr/>
        </p:nvSpPr>
        <p:spPr>
          <a:xfrm>
            <a:off x="1361700" y="820800"/>
            <a:ext cx="6426000" cy="300082"/>
          </a:xfrm>
          <a:prstGeom prst="rect">
            <a:avLst/>
          </a:prstGeom>
          <a:solidFill>
            <a:srgbClr val="4472C4"/>
          </a:solidFill>
          <a:ln>
            <a:solidFill>
              <a:srgbClr val="4472C4"/>
            </a:solidFill>
          </a:ln>
        </p:spPr>
        <p:txBody>
          <a:bodyPr wrap="square">
            <a:spAutoFit/>
          </a:bodyPr>
          <a:lstStyle/>
          <a:p>
            <a:pPr defTabSz="685800">
              <a:defRPr/>
            </a:pPr>
            <a:r>
              <a:rPr lang="en-GB" sz="1350" b="1">
                <a:solidFill>
                  <a:schemeClr val="bg1"/>
                </a:solidFill>
                <a:latin typeface="Calibri" panose="020F0502020204030204" pitchFamily="34" charset="0"/>
                <a:cs typeface="Calibri" panose="020F0502020204030204" pitchFamily="34" charset="0"/>
              </a:rPr>
              <a:t>The 14 Learning points covered in Module 09 are:</a:t>
            </a:r>
            <a:endParaRPr lang="en-US" sz="1350" b="1">
              <a:solidFill>
                <a:schemeClr val="bg1"/>
              </a:solidFill>
            </a:endParaRPr>
          </a:p>
        </p:txBody>
      </p:sp>
      <p:sp>
        <p:nvSpPr>
          <p:cNvPr id="5" name="TextBox 4">
            <a:extLst>
              <a:ext uri="{FF2B5EF4-FFF2-40B4-BE49-F238E27FC236}">
                <a16:creationId xmlns:a16="http://schemas.microsoft.com/office/drawing/2014/main" id="{90658D89-AE37-440B-FB9A-C45BFBC47711}"/>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3190420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Autofit/>
          </a:bodyPr>
          <a:lstStyle/>
          <a:p>
            <a:r>
              <a:rPr lang="en-GB">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t>24/24</a:t>
            </a:r>
          </a:p>
        </p:txBody>
      </p:sp>
      <p:sp>
        <p:nvSpPr>
          <p:cNvPr id="6" name="TextBox 5">
            <a:extLst>
              <a:ext uri="{FF2B5EF4-FFF2-40B4-BE49-F238E27FC236}">
                <a16:creationId xmlns:a16="http://schemas.microsoft.com/office/drawing/2014/main" id="{94C32073-85A5-4926-BA75-51D67EB2E332}"/>
              </a:ext>
            </a:extLst>
          </p:cNvPr>
          <p:cNvSpPr txBox="1"/>
          <p:nvPr/>
        </p:nvSpPr>
        <p:spPr>
          <a:xfrm>
            <a:off x="3803201" y="2075460"/>
            <a:ext cx="1537600" cy="1015663"/>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09</a:t>
            </a:r>
          </a:p>
        </p:txBody>
      </p:sp>
      <p:sp>
        <p:nvSpPr>
          <p:cNvPr id="7" name="TextBox 6">
            <a:extLst>
              <a:ext uri="{FF2B5EF4-FFF2-40B4-BE49-F238E27FC236}">
                <a16:creationId xmlns:a16="http://schemas.microsoft.com/office/drawing/2014/main" id="{B899D04F-8B0D-4617-AB08-7186E2D46F1C}"/>
              </a:ext>
            </a:extLst>
          </p:cNvPr>
          <p:cNvSpPr txBox="1"/>
          <p:nvPr/>
        </p:nvSpPr>
        <p:spPr>
          <a:xfrm>
            <a:off x="3065345" y="3561618"/>
            <a:ext cx="3013325" cy="415498"/>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Stakeholder Management</a:t>
            </a:r>
          </a:p>
        </p:txBody>
      </p:sp>
      <p:sp>
        <p:nvSpPr>
          <p:cNvPr id="2" name="TextBox 1">
            <a:extLst>
              <a:ext uri="{FF2B5EF4-FFF2-40B4-BE49-F238E27FC236}">
                <a16:creationId xmlns:a16="http://schemas.microsoft.com/office/drawing/2014/main" id="{5A55A060-D48E-23E5-6591-43FB080591E8}"/>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09 </a:t>
            </a:r>
          </a:p>
        </p:txBody>
      </p:sp>
    </p:spTree>
    <p:extLst>
      <p:ext uri="{BB962C8B-B14F-4D97-AF65-F5344CB8AC3E}">
        <p14:creationId xmlns:p14="http://schemas.microsoft.com/office/powerpoint/2010/main" val="3594949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a:xfrm>
            <a:off x="6993807" y="4855409"/>
            <a:ext cx="688471" cy="273844"/>
          </a:xfrm>
        </p:spPr>
        <p:txBody>
          <a:bodyPr/>
          <a:lstStyle/>
          <a:p>
            <a:r>
              <a:rPr lang="en-GB"/>
              <a:t>1/32</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1747594" cy="415498"/>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10/16</a:t>
            </a:r>
          </a:p>
        </p:txBody>
      </p:sp>
      <p:sp>
        <p:nvSpPr>
          <p:cNvPr id="11" name="TextBox 10">
            <a:extLst>
              <a:ext uri="{FF2B5EF4-FFF2-40B4-BE49-F238E27FC236}">
                <a16:creationId xmlns:a16="http://schemas.microsoft.com/office/drawing/2014/main" id="{44E1DABB-25EF-417E-84B5-E38BFE1BDC1E}"/>
              </a:ext>
            </a:extLst>
          </p:cNvPr>
          <p:cNvSpPr txBox="1"/>
          <p:nvPr/>
        </p:nvSpPr>
        <p:spPr>
          <a:xfrm>
            <a:off x="3886563" y="3561618"/>
            <a:ext cx="1370888"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rPr>
              <a:t>Module 10</a:t>
            </a:r>
          </a:p>
          <a:p>
            <a:pPr algn="ctr"/>
            <a:br>
              <a:rPr lang="en-GB" sz="2100">
                <a:solidFill>
                  <a:srgbClr val="2F528F"/>
                </a:solidFill>
                <a:latin typeface="Calibri" panose="020F0502020204030204" pitchFamily="34" charset="0"/>
              </a:rPr>
            </a:br>
            <a:r>
              <a:rPr lang="en-GB" sz="2100">
                <a:solidFill>
                  <a:srgbClr val="2F528F"/>
                </a:solidFill>
                <a:latin typeface="Calibri" panose="020F0502020204030204" pitchFamily="34" charset="0"/>
                <a:cs typeface="Calibri" panose="020F0502020204030204" pitchFamily="34" charset="0"/>
              </a:rPr>
              <a:t>Phase A</a:t>
            </a:r>
          </a:p>
        </p:txBody>
      </p:sp>
      <p:sp>
        <p:nvSpPr>
          <p:cNvPr id="2" name="TextBox 1">
            <a:extLst>
              <a:ext uri="{FF2B5EF4-FFF2-40B4-BE49-F238E27FC236}">
                <a16:creationId xmlns:a16="http://schemas.microsoft.com/office/drawing/2014/main" id="{5C7449EB-D3AD-93EA-D4A1-AB6265948AB1}"/>
              </a:ext>
            </a:extLst>
          </p:cNvPr>
          <p:cNvSpPr txBox="1"/>
          <p:nvPr/>
        </p:nvSpPr>
        <p:spPr>
          <a:xfrm>
            <a:off x="1910922" y="2764500"/>
            <a:ext cx="5322155" cy="415498"/>
          </a:xfrm>
          <a:prstGeom prst="rect">
            <a:avLst/>
          </a:prstGeom>
          <a:noFill/>
        </p:spPr>
        <p:txBody>
          <a:bodyPr wrap="square" rtlCol="0">
            <a:spAutoFit/>
          </a:bodyPr>
          <a:lstStyle/>
          <a:p>
            <a:pPr algn="ctr"/>
            <a:r>
              <a:rPr lang="en-GB" sz="2100">
                <a:solidFill>
                  <a:srgbClr val="2F528F"/>
                </a:solidFill>
                <a:latin typeface="Calibri" panose="020F0502020204030204" pitchFamily="34" charset="0"/>
              </a:rPr>
              <a:t>TOGAF® Standard, 10th Edition</a:t>
            </a:r>
          </a:p>
        </p:txBody>
      </p:sp>
      <p:sp>
        <p:nvSpPr>
          <p:cNvPr id="5" name="TextBox 4">
            <a:extLst>
              <a:ext uri="{FF2B5EF4-FFF2-40B4-BE49-F238E27FC236}">
                <a16:creationId xmlns:a16="http://schemas.microsoft.com/office/drawing/2014/main" id="{AA1C6CF5-1078-E638-DA67-499C8F089C36}"/>
              </a:ext>
            </a:extLst>
          </p:cNvPr>
          <p:cNvSpPr txBox="1"/>
          <p:nvPr/>
        </p:nvSpPr>
        <p:spPr>
          <a:xfrm>
            <a:off x="478148" y="2283209"/>
            <a:ext cx="8143101" cy="600164"/>
          </a:xfrm>
          <a:prstGeom prst="rect">
            <a:avLst/>
          </a:prstGeom>
          <a:noFill/>
        </p:spPr>
        <p:txBody>
          <a:bodyPr wrap="square">
            <a:spAutoFit/>
          </a:bodyPr>
          <a:lstStyle/>
          <a:p>
            <a:pPr algn="ctr"/>
            <a:r>
              <a:rPr lang="en-GB" sz="3300">
                <a:solidFill>
                  <a:srgbClr val="2F528F"/>
                </a:solidFill>
              </a:rPr>
              <a:t>TOGAF® EA Training - Practitioner </a:t>
            </a:r>
          </a:p>
        </p:txBody>
      </p:sp>
      <p:sp>
        <p:nvSpPr>
          <p:cNvPr id="4" name="TextBox 3">
            <a:extLst>
              <a:ext uri="{FF2B5EF4-FFF2-40B4-BE49-F238E27FC236}">
                <a16:creationId xmlns:a16="http://schemas.microsoft.com/office/drawing/2014/main" id="{31B79001-56B1-65FC-7084-350152064160}"/>
              </a:ext>
            </a:extLst>
          </p:cNvPr>
          <p:cNvSpPr txBox="1"/>
          <p:nvPr/>
        </p:nvSpPr>
        <p:spPr>
          <a:xfrm>
            <a:off x="1469552" y="4649175"/>
            <a:ext cx="6160294" cy="300082"/>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47C2211A-EB54-8BFC-608E-DB9B625C30A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0106471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11095" y="102393"/>
            <a:ext cx="7623880" cy="306668"/>
          </a:xfrm>
        </p:spPr>
        <p:txBody>
          <a:bodyPr>
            <a:noAutofit/>
          </a:bodyPr>
          <a:lstStyle/>
          <a:p>
            <a:r>
              <a:rPr lang="en-GB">
                <a:solidFill>
                  <a:srgbClr val="2F528F"/>
                </a:solidFill>
              </a:rPr>
              <a:t>Course Module Index</a:t>
            </a:r>
          </a:p>
        </p:txBody>
      </p:sp>
      <p:sp>
        <p:nvSpPr>
          <p:cNvPr id="3" name="Footer Placeholder 2">
            <a:extLst>
              <a:ext uri="{FF2B5EF4-FFF2-40B4-BE49-F238E27FC236}">
                <a16:creationId xmlns:a16="http://schemas.microsoft.com/office/drawing/2014/main" id="{9ADC1DFA-5E0E-43E7-A780-AC6630246B5E}"/>
              </a:ext>
            </a:extLst>
          </p:cNvPr>
          <p:cNvSpPr>
            <a:spLocks noGrp="1"/>
          </p:cNvSpPr>
          <p:nvPr>
            <p:ph type="ftr" sz="quarter" idx="10"/>
          </p:nvPr>
        </p:nvSpPr>
        <p:spPr>
          <a:xfrm>
            <a:off x="6993807" y="4855409"/>
            <a:ext cx="688471" cy="273844"/>
          </a:xfrm>
        </p:spPr>
        <p:txBody>
          <a:bodyPr/>
          <a:lstStyle/>
          <a:p>
            <a:r>
              <a:rPr lang="en-GB"/>
              <a:t>2/32</a:t>
            </a:r>
          </a:p>
        </p:txBody>
      </p:sp>
      <p:sp>
        <p:nvSpPr>
          <p:cNvPr id="2" name="Flowchart: Off-page Connector 5">
            <a:extLst>
              <a:ext uri="{FF2B5EF4-FFF2-40B4-BE49-F238E27FC236}">
                <a16:creationId xmlns:a16="http://schemas.microsoft.com/office/drawing/2014/main" id="{D3ACFB3C-9476-4F8E-1927-C36A0E5A9D74}"/>
              </a:ext>
            </a:extLst>
          </p:cNvPr>
          <p:cNvSpPr/>
          <p:nvPr/>
        </p:nvSpPr>
        <p:spPr>
          <a:xfrm rot="16200000">
            <a:off x="121087" y="1433112"/>
            <a:ext cx="2965268" cy="2110153"/>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6" name="Title 3">
            <a:extLst>
              <a:ext uri="{FF2B5EF4-FFF2-40B4-BE49-F238E27FC236}">
                <a16:creationId xmlns:a16="http://schemas.microsoft.com/office/drawing/2014/main" id="{535F0A6E-A68E-63FC-A973-33CA605DC495}"/>
              </a:ext>
            </a:extLst>
          </p:cNvPr>
          <p:cNvSpPr txBox="1">
            <a:spLocks/>
          </p:cNvSpPr>
          <p:nvPr/>
        </p:nvSpPr>
        <p:spPr>
          <a:xfrm>
            <a:off x="548641" y="1532966"/>
            <a:ext cx="1971675" cy="191044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chemeClr val="bg1"/>
                </a:solidFill>
                <a:latin typeface="+mj-lt"/>
                <a:ea typeface="+mj-ea"/>
                <a:cs typeface="+mj-cs"/>
              </a:rPr>
              <a:t>Course Module Index</a:t>
            </a:r>
          </a:p>
        </p:txBody>
      </p:sp>
      <p:graphicFrame>
        <p:nvGraphicFramePr>
          <p:cNvPr id="7" name="Table 6">
            <a:extLst>
              <a:ext uri="{FF2B5EF4-FFF2-40B4-BE49-F238E27FC236}">
                <a16:creationId xmlns:a16="http://schemas.microsoft.com/office/drawing/2014/main" id="{6F585A75-9F4B-7A2B-291D-6D5EF4619BC2}"/>
              </a:ext>
            </a:extLst>
          </p:cNvPr>
          <p:cNvGraphicFramePr>
            <a:graphicFrameLocks noGrp="1"/>
          </p:cNvGraphicFramePr>
          <p:nvPr/>
        </p:nvGraphicFramePr>
        <p:xfrm>
          <a:off x="3344091" y="646612"/>
          <a:ext cx="4465179" cy="4105000"/>
        </p:xfrm>
        <a:graphic>
          <a:graphicData uri="http://schemas.openxmlformats.org/drawingml/2006/table">
            <a:tbl>
              <a:tblPr firstRow="1" bandRow="1">
                <a:solidFill>
                  <a:schemeClr val="bg1"/>
                </a:solidFill>
                <a:tableStyleId>{7DF18680-E054-41AD-8BC1-D1AEF772440D}</a:tableStyleId>
              </a:tblPr>
              <a:tblGrid>
                <a:gridCol w="412108">
                  <a:extLst>
                    <a:ext uri="{9D8B030D-6E8A-4147-A177-3AD203B41FA5}">
                      <a16:colId xmlns:a16="http://schemas.microsoft.com/office/drawing/2014/main" val="3169063116"/>
                    </a:ext>
                  </a:extLst>
                </a:gridCol>
                <a:gridCol w="3655528">
                  <a:extLst>
                    <a:ext uri="{9D8B030D-6E8A-4147-A177-3AD203B41FA5}">
                      <a16:colId xmlns:a16="http://schemas.microsoft.com/office/drawing/2014/main" val="2094349767"/>
                    </a:ext>
                  </a:extLst>
                </a:gridCol>
                <a:gridCol w="397543">
                  <a:extLst>
                    <a:ext uri="{9D8B030D-6E8A-4147-A177-3AD203B41FA5}">
                      <a16:colId xmlns:a16="http://schemas.microsoft.com/office/drawing/2014/main" val="145428050"/>
                    </a:ext>
                  </a:extLst>
                </a:gridCol>
              </a:tblGrid>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01 - </a:t>
                      </a:r>
                      <a:r>
                        <a:rPr lang="en-US" sz="900" b="1" cap="none" spc="0">
                          <a:solidFill>
                            <a:schemeClr val="tx1"/>
                          </a:solidFill>
                          <a:latin typeface="Calibri" panose="020F0502020204030204" pitchFamily="34" charset="0"/>
                          <a:cs typeface="Calibri" panose="020F0502020204030204" pitchFamily="34" charset="0"/>
                        </a:rPr>
                        <a:t>Overview</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02 - </a:t>
                      </a:r>
                      <a:r>
                        <a:rPr lang="en-US" sz="900" b="1" cap="none" spc="0">
                          <a:solidFill>
                            <a:schemeClr val="tx1"/>
                          </a:solidFill>
                          <a:latin typeface="Calibri" panose="020F0502020204030204" pitchFamily="34" charset="0"/>
                          <a:cs typeface="Calibri" panose="020F0502020204030204" pitchFamily="34" charset="0"/>
                        </a:rPr>
                        <a:t>Concepts</a:t>
                      </a:r>
                      <a:endParaRPr lang="en-GB" sz="900" b="1" cap="none" spc="0" baseline="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08 - </a:t>
                      </a:r>
                      <a:r>
                        <a:rPr lang="en-US" sz="900" b="1" kern="1200" cap="none" spc="0">
                          <a:solidFill>
                            <a:schemeClr val="tx1"/>
                          </a:solidFill>
                          <a:latin typeface="Calibri" panose="020F0502020204030204" pitchFamily="34" charset="0"/>
                          <a:ea typeface="+mn-ea"/>
                          <a:cs typeface="Calibri" panose="020F0502020204030204" pitchFamily="34" charset="0"/>
                        </a:rPr>
                        <a:t>The Context for Enterprise Architecture</a:t>
                      </a:r>
                      <a:endParaRPr lang="en-GB" sz="900" b="1" kern="1200" cap="none" spc="0">
                        <a:solidFill>
                          <a:schemeClr val="tx1"/>
                        </a:solidFill>
                        <a:latin typeface="Calibri" panose="020F0502020204030204" pitchFamily="34" charset="0"/>
                        <a:ea typeface="+mn-ea"/>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5250">
                <a:tc>
                  <a:txBody>
                    <a:bodyPr/>
                    <a:lstStyle/>
                    <a:p>
                      <a:pPr algn="ctr"/>
                      <a:r>
                        <a:rPr lang="en-GB" sz="900" b="1" cap="none" spc="0">
                          <a:solidFill>
                            <a:schemeClr val="tx1"/>
                          </a:solidFill>
                          <a:latin typeface="Calibri" panose="020F0502020204030204" pitchFamily="34" charset="0"/>
                          <a:cs typeface="Calibri" panose="020F0502020204030204" pitchFamily="34" charset="0"/>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5" name="TextBox 4">
            <a:extLst>
              <a:ext uri="{FF2B5EF4-FFF2-40B4-BE49-F238E27FC236}">
                <a16:creationId xmlns:a16="http://schemas.microsoft.com/office/drawing/2014/main" id="{5FC8883D-631D-C82E-7C64-ADB792D00A34}"/>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2940497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extBox 2">
            <a:extLst>
              <a:ext uri="{FF2B5EF4-FFF2-40B4-BE49-F238E27FC236}">
                <a16:creationId xmlns:a16="http://schemas.microsoft.com/office/drawing/2014/main" id="{6280AEE5-5AE7-CD8C-22D2-33C66E8B4F66}"/>
              </a:ext>
            </a:extLst>
          </p:cNvPr>
          <p:cNvGraphicFramePr/>
          <p:nvPr>
            <p:extLst>
              <p:ext uri="{D42A27DB-BD31-4B8C-83A1-F6EECF244321}">
                <p14:modId xmlns:p14="http://schemas.microsoft.com/office/powerpoint/2010/main" val="3055262476"/>
              </p:ext>
            </p:extLst>
          </p:nvPr>
        </p:nvGraphicFramePr>
        <p:xfrm>
          <a:off x="152258" y="564776"/>
          <a:ext cx="4954019" cy="4236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a:extLst>
              <a:ext uri="{FF2B5EF4-FFF2-40B4-BE49-F238E27FC236}">
                <a16:creationId xmlns:a16="http://schemas.microsoft.com/office/drawing/2014/main" id="{28F9456C-C4EE-4601-8EAF-D1E2AF418250}"/>
              </a:ext>
            </a:extLst>
          </p:cNvPr>
          <p:cNvSpPr>
            <a:spLocks noGrp="1"/>
          </p:cNvSpPr>
          <p:nvPr>
            <p:ph type="title"/>
          </p:nvPr>
        </p:nvSpPr>
        <p:spPr>
          <a:xfrm>
            <a:off x="111095" y="102393"/>
            <a:ext cx="7623880" cy="306668"/>
          </a:xfrm>
        </p:spPr>
        <p:txBody>
          <a:bodyPr>
            <a:noAutofit/>
          </a:bodyPr>
          <a:lstStyle/>
          <a:p>
            <a:r>
              <a:rPr lang="en-GB">
                <a:solidFill>
                  <a:srgbClr val="2F528F"/>
                </a:solidFill>
              </a:rPr>
              <a:t>The ADM – 01/03</a:t>
            </a:r>
          </a:p>
        </p:txBody>
      </p:sp>
      <p:sp>
        <p:nvSpPr>
          <p:cNvPr id="3" name="Footer Placeholder 2">
            <a:extLst>
              <a:ext uri="{FF2B5EF4-FFF2-40B4-BE49-F238E27FC236}">
                <a16:creationId xmlns:a16="http://schemas.microsoft.com/office/drawing/2014/main" id="{422196F6-0681-42E5-94C1-397C065114C1}"/>
              </a:ext>
            </a:extLst>
          </p:cNvPr>
          <p:cNvSpPr>
            <a:spLocks noGrp="1"/>
          </p:cNvSpPr>
          <p:nvPr>
            <p:ph type="ftr" sz="quarter" idx="10"/>
          </p:nvPr>
        </p:nvSpPr>
        <p:spPr>
          <a:xfrm>
            <a:off x="6993807" y="4855409"/>
            <a:ext cx="688471" cy="273844"/>
          </a:xfrm>
        </p:spPr>
        <p:txBody>
          <a:bodyPr/>
          <a:lstStyle/>
          <a:p>
            <a:r>
              <a:rPr lang="en-GB"/>
              <a:t>4/32</a:t>
            </a:r>
          </a:p>
        </p:txBody>
      </p:sp>
      <p:grpSp>
        <p:nvGrpSpPr>
          <p:cNvPr id="29" name="Group 28">
            <a:extLst>
              <a:ext uri="{FF2B5EF4-FFF2-40B4-BE49-F238E27FC236}">
                <a16:creationId xmlns:a16="http://schemas.microsoft.com/office/drawing/2014/main" id="{16049A5D-EB92-4EBE-5021-8311BA7E4D19}"/>
              </a:ext>
            </a:extLst>
          </p:cNvPr>
          <p:cNvGrpSpPr/>
          <p:nvPr/>
        </p:nvGrpSpPr>
        <p:grpSpPr>
          <a:xfrm>
            <a:off x="5547360" y="618565"/>
            <a:ext cx="3498028" cy="3658014"/>
            <a:chOff x="4443531" y="618564"/>
            <a:chExt cx="4601857" cy="4102687"/>
          </a:xfrm>
        </p:grpSpPr>
        <p:sp>
          <p:nvSpPr>
            <p:cNvPr id="6" name="Oval 5">
              <a:extLst>
                <a:ext uri="{FF2B5EF4-FFF2-40B4-BE49-F238E27FC236}">
                  <a16:creationId xmlns:a16="http://schemas.microsoft.com/office/drawing/2014/main" id="{2CAF7B69-DD36-4E61-B631-23925BE3611F}"/>
                </a:ext>
              </a:extLst>
            </p:cNvPr>
            <p:cNvSpPr/>
            <p:nvPr/>
          </p:nvSpPr>
          <p:spPr>
            <a:xfrm>
              <a:off x="5237479" y="1965327"/>
              <a:ext cx="3375661" cy="242316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171EA0CF-F7A8-49C4-A764-751E2CAE6173}"/>
                </a:ext>
              </a:extLst>
            </p:cNvPr>
            <p:cNvSpPr/>
            <p:nvPr/>
          </p:nvSpPr>
          <p:spPr>
            <a:xfrm>
              <a:off x="6419876" y="618564"/>
              <a:ext cx="1024590" cy="731056"/>
            </a:xfrm>
            <a:prstGeom prst="ellipse">
              <a:avLst/>
            </a:prstGeom>
            <a:gradFill flip="none" rotWithShape="1">
              <a:gsLst>
                <a:gs pos="100000">
                  <a:srgbClr val="FFE699"/>
                </a:gs>
                <a:gs pos="3000">
                  <a:schemeClr val="bg1"/>
                </a:gs>
              </a:gsLst>
              <a:lin ang="54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788">
                  <a:solidFill>
                    <a:srgbClr val="2F528F"/>
                  </a:solidFill>
                  <a:latin typeface="Calibri" panose="020F0502020204030204" pitchFamily="34" charset="0"/>
                  <a:cs typeface="Calibri" panose="020F0502020204030204" pitchFamily="34" charset="0"/>
                </a:rPr>
                <a:t>Preliminary</a:t>
              </a:r>
            </a:p>
          </p:txBody>
        </p:sp>
        <p:sp>
          <p:nvSpPr>
            <p:cNvPr id="8" name="Oval 7">
              <a:extLst>
                <a:ext uri="{FF2B5EF4-FFF2-40B4-BE49-F238E27FC236}">
                  <a16:creationId xmlns:a16="http://schemas.microsoft.com/office/drawing/2014/main" id="{BD7C22CE-948B-4D11-B759-93B08C5F7566}"/>
                </a:ext>
              </a:extLst>
            </p:cNvPr>
            <p:cNvSpPr/>
            <p:nvPr/>
          </p:nvSpPr>
          <p:spPr>
            <a:xfrm>
              <a:off x="7546135" y="3651495"/>
              <a:ext cx="1024590" cy="731056"/>
            </a:xfrm>
            <a:prstGeom prst="ellipse">
              <a:avLst/>
            </a:prstGeom>
            <a:gradFill flip="none" rotWithShape="1">
              <a:gsLst>
                <a:gs pos="100000">
                  <a:srgbClr val="D9D9D9"/>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D</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Technology Architecture</a:t>
              </a:r>
            </a:p>
          </p:txBody>
        </p:sp>
        <p:sp>
          <p:nvSpPr>
            <p:cNvPr id="9" name="Oval 8">
              <a:extLst>
                <a:ext uri="{FF2B5EF4-FFF2-40B4-BE49-F238E27FC236}">
                  <a16:creationId xmlns:a16="http://schemas.microsoft.com/office/drawing/2014/main" id="{CEA99F8F-FD02-4F29-9305-4B029A3E03DF}"/>
                </a:ext>
              </a:extLst>
            </p:cNvPr>
            <p:cNvSpPr/>
            <p:nvPr/>
          </p:nvSpPr>
          <p:spPr>
            <a:xfrm>
              <a:off x="6479130" y="3990195"/>
              <a:ext cx="1024590" cy="731056"/>
            </a:xfrm>
            <a:prstGeom prst="ellipse">
              <a:avLst/>
            </a:prstGeom>
            <a:gradFill flip="none" rotWithShape="1">
              <a:gsLst>
                <a:gs pos="100000">
                  <a:srgbClr val="F070D5"/>
                </a:gs>
                <a:gs pos="3000">
                  <a:schemeClr val="bg1"/>
                </a:gs>
              </a:gsLst>
              <a:lin ang="162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F84A9CD3-B62F-49AC-BBFA-F746A5A7D5B9}"/>
                </a:ext>
              </a:extLst>
            </p:cNvPr>
            <p:cNvSpPr/>
            <p:nvPr/>
          </p:nvSpPr>
          <p:spPr>
            <a:xfrm>
              <a:off x="5294658" y="3645068"/>
              <a:ext cx="1024590" cy="731056"/>
            </a:xfrm>
            <a:prstGeom prst="ellipse">
              <a:avLst/>
            </a:prstGeom>
            <a:gradFill flip="none" rotWithShape="1">
              <a:gsLst>
                <a:gs pos="100000">
                  <a:srgbClr val="F27ED9"/>
                </a:gs>
                <a:gs pos="3000">
                  <a:schemeClr val="bg1"/>
                </a:gs>
              </a:gsLst>
              <a:lin ang="189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F</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Migration Planning</a:t>
              </a:r>
            </a:p>
          </p:txBody>
        </p:sp>
        <p:sp>
          <p:nvSpPr>
            <p:cNvPr id="11" name="Oval 10">
              <a:extLst>
                <a:ext uri="{FF2B5EF4-FFF2-40B4-BE49-F238E27FC236}">
                  <a16:creationId xmlns:a16="http://schemas.microsoft.com/office/drawing/2014/main" id="{876CB643-8EF8-4382-A999-505836DFF56B}"/>
                </a:ext>
              </a:extLst>
            </p:cNvPr>
            <p:cNvSpPr/>
            <p:nvPr/>
          </p:nvSpPr>
          <p:spPr>
            <a:xfrm>
              <a:off x="4754917" y="2812291"/>
              <a:ext cx="1061183" cy="731056"/>
            </a:xfrm>
            <a:prstGeom prst="ellipse">
              <a:avLst/>
            </a:prstGeom>
            <a:gradFill flip="none" rotWithShape="1">
              <a:gsLst>
                <a:gs pos="100000">
                  <a:srgbClr val="F49AE1"/>
                </a:gs>
                <a:gs pos="3000">
                  <a:schemeClr val="bg1"/>
                </a:gs>
              </a:gsLst>
              <a:lin ang="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02EBD4B4-E181-450C-B321-2BB2FEF684C0}"/>
                </a:ext>
              </a:extLst>
            </p:cNvPr>
            <p:cNvSpPr/>
            <p:nvPr/>
          </p:nvSpPr>
          <p:spPr>
            <a:xfrm>
              <a:off x="5303806" y="1959392"/>
              <a:ext cx="1024590" cy="731056"/>
            </a:xfrm>
            <a:prstGeom prst="ellipse">
              <a:avLst/>
            </a:prstGeom>
            <a:gradFill flip="none" rotWithShape="1">
              <a:gsLst>
                <a:gs pos="100000">
                  <a:srgbClr val="FBE5D6"/>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825">
                <a:solidFill>
                  <a:schemeClr val="tx2"/>
                </a:solidFill>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A4A0926-CB64-4641-92F3-F46B45F3FD86}"/>
                </a:ext>
              </a:extLst>
            </p:cNvPr>
            <p:cNvSpPr/>
            <p:nvPr/>
          </p:nvSpPr>
          <p:spPr>
            <a:xfrm>
              <a:off x="6406155" y="1636387"/>
              <a:ext cx="1024590" cy="731056"/>
            </a:xfrm>
            <a:prstGeom prst="ellipse">
              <a:avLst/>
            </a:prstGeom>
            <a:gradFill>
              <a:gsLst>
                <a:gs pos="100000">
                  <a:srgbClr val="FFD966"/>
                </a:gs>
                <a:gs pos="3000">
                  <a:schemeClr val="bg1"/>
                </a:gs>
              </a:gsLst>
              <a:lin ang="54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A</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Architecture Vision</a:t>
              </a:r>
            </a:p>
          </p:txBody>
        </p:sp>
        <p:sp>
          <p:nvSpPr>
            <p:cNvPr id="14" name="Oval 13">
              <a:extLst>
                <a:ext uri="{FF2B5EF4-FFF2-40B4-BE49-F238E27FC236}">
                  <a16:creationId xmlns:a16="http://schemas.microsoft.com/office/drawing/2014/main" id="{F829438D-C3A3-41A9-B942-91B1A5C6B763}"/>
                </a:ext>
              </a:extLst>
            </p:cNvPr>
            <p:cNvSpPr/>
            <p:nvPr/>
          </p:nvSpPr>
          <p:spPr>
            <a:xfrm>
              <a:off x="7526800" y="1959391"/>
              <a:ext cx="1024590" cy="731056"/>
            </a:xfrm>
            <a:prstGeom prst="ellipse">
              <a:avLst/>
            </a:prstGeom>
            <a:gradFill flip="none" rotWithShape="1">
              <a:gsLst>
                <a:gs pos="100000">
                  <a:srgbClr val="DAE3F3"/>
                </a:gs>
                <a:gs pos="3000">
                  <a:schemeClr val="bg1"/>
                </a:gs>
              </a:gsLst>
              <a:lin ang="81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B</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Business</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Architecture</a:t>
              </a:r>
            </a:p>
          </p:txBody>
        </p:sp>
        <p:sp>
          <p:nvSpPr>
            <p:cNvPr id="15" name="Oval 14">
              <a:extLst>
                <a:ext uri="{FF2B5EF4-FFF2-40B4-BE49-F238E27FC236}">
                  <a16:creationId xmlns:a16="http://schemas.microsoft.com/office/drawing/2014/main" id="{8D8BDF18-4254-4191-8E92-2FB45CD7921E}"/>
                </a:ext>
              </a:extLst>
            </p:cNvPr>
            <p:cNvSpPr/>
            <p:nvPr/>
          </p:nvSpPr>
          <p:spPr>
            <a:xfrm>
              <a:off x="8020798" y="2812291"/>
              <a:ext cx="1024590" cy="731056"/>
            </a:xfrm>
            <a:prstGeom prst="ellipse">
              <a:avLst/>
            </a:prstGeom>
            <a:gradFill flip="none" rotWithShape="1">
              <a:gsLst>
                <a:gs pos="100000">
                  <a:srgbClr val="E2F0D9"/>
                </a:gs>
                <a:gs pos="3000">
                  <a:schemeClr val="bg1"/>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C</a:t>
              </a:r>
              <a:br>
                <a:rPr lang="en-GB" sz="825">
                  <a:solidFill>
                    <a:srgbClr val="2F528F"/>
                  </a:solidFill>
                  <a:latin typeface="Calibri" panose="020F0502020204030204" pitchFamily="34" charset="0"/>
                  <a:cs typeface="Calibri" panose="020F0502020204030204" pitchFamily="34" charset="0"/>
                </a:rPr>
              </a:br>
              <a:r>
                <a:rPr lang="en-GB" sz="750">
                  <a:solidFill>
                    <a:srgbClr val="2F528F"/>
                  </a:solidFill>
                  <a:latin typeface="Calibri" panose="020F0502020204030204" pitchFamily="34" charset="0"/>
                  <a:cs typeface="Calibri" panose="020F0502020204030204" pitchFamily="34" charset="0"/>
                </a:rPr>
                <a:t>Information Systems Architectures</a:t>
              </a:r>
              <a:endParaRPr lang="en-GB" sz="825">
                <a:solidFill>
                  <a:srgbClr val="2F528F"/>
                </a:solidFill>
                <a:latin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CF0FAEC3-9892-4657-8440-EA0C4E86DB4F}"/>
                </a:ext>
              </a:extLst>
            </p:cNvPr>
            <p:cNvSpPr/>
            <p:nvPr/>
          </p:nvSpPr>
          <p:spPr>
            <a:xfrm>
              <a:off x="6319250" y="2722445"/>
              <a:ext cx="1217736" cy="908930"/>
            </a:xfrm>
            <a:prstGeom prst="ellipse">
              <a:avLst/>
            </a:prstGeom>
            <a:gradFill>
              <a:gsLst>
                <a:gs pos="51000">
                  <a:srgbClr val="FBE5D6"/>
                </a:gs>
                <a:gs pos="100000">
                  <a:schemeClr val="bg1"/>
                </a:gs>
                <a:gs pos="0">
                  <a:schemeClr val="bg1"/>
                </a:gs>
              </a:gsLst>
              <a:lin ang="135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25">
                  <a:solidFill>
                    <a:srgbClr val="2F528F"/>
                  </a:solidFill>
                  <a:latin typeface="Calibri" panose="020F0502020204030204" pitchFamily="34" charset="0"/>
                  <a:cs typeface="Calibri" panose="020F0502020204030204" pitchFamily="34" charset="0"/>
                </a:rPr>
                <a:t>Requirements Management</a:t>
              </a:r>
            </a:p>
          </p:txBody>
        </p:sp>
        <p:cxnSp>
          <p:nvCxnSpPr>
            <p:cNvPr id="17" name="Straight Arrow Connector 16">
              <a:extLst>
                <a:ext uri="{FF2B5EF4-FFF2-40B4-BE49-F238E27FC236}">
                  <a16:creationId xmlns:a16="http://schemas.microsoft.com/office/drawing/2014/main" id="{879C2033-FBD3-4BEB-B909-89A5DACEDCAD}"/>
                </a:ext>
              </a:extLst>
            </p:cNvPr>
            <p:cNvCxnSpPr>
              <a:cxnSpLocks/>
            </p:cNvCxnSpPr>
            <p:nvPr/>
          </p:nvCxnSpPr>
          <p:spPr>
            <a:xfrm>
              <a:off x="6150007" y="2600650"/>
              <a:ext cx="347577" cy="254904"/>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EDB7F36-CF5C-4436-9768-EB8C3383D437}"/>
                </a:ext>
              </a:extLst>
            </p:cNvPr>
            <p:cNvCxnSpPr>
              <a:cxnSpLocks/>
            </p:cNvCxnSpPr>
            <p:nvPr/>
          </p:nvCxnSpPr>
          <p:spPr>
            <a:xfrm flipV="1">
              <a:off x="5816101" y="3176908"/>
              <a:ext cx="503149" cy="91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84537D5-0D5B-4A32-B21C-4B7AED4AC55B}"/>
                </a:ext>
              </a:extLst>
            </p:cNvPr>
            <p:cNvCxnSpPr>
              <a:cxnSpLocks/>
            </p:cNvCxnSpPr>
            <p:nvPr/>
          </p:nvCxnSpPr>
          <p:spPr>
            <a:xfrm>
              <a:off x="7358653" y="3498263"/>
              <a:ext cx="337530" cy="260292"/>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09958B3-0918-424A-A3C1-4316EC46D01D}"/>
                </a:ext>
              </a:extLst>
            </p:cNvPr>
            <p:cNvCxnSpPr>
              <a:cxnSpLocks/>
            </p:cNvCxnSpPr>
            <p:nvPr/>
          </p:nvCxnSpPr>
          <p:spPr>
            <a:xfrm flipH="1">
              <a:off x="6169200" y="3498263"/>
              <a:ext cx="328384" cy="25386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1399A79-0CDE-4E10-8201-831F392C80D9}"/>
                </a:ext>
              </a:extLst>
            </p:cNvPr>
            <p:cNvCxnSpPr>
              <a:cxnSpLocks/>
            </p:cNvCxnSpPr>
            <p:nvPr/>
          </p:nvCxnSpPr>
          <p:spPr>
            <a:xfrm flipH="1" flipV="1">
              <a:off x="6918450" y="2367444"/>
              <a:ext cx="9669" cy="35500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8E498E20-5753-495D-B984-D459E8746EDC}"/>
                </a:ext>
              </a:extLst>
            </p:cNvPr>
            <p:cNvCxnSpPr>
              <a:cxnSpLocks/>
            </p:cNvCxnSpPr>
            <p:nvPr/>
          </p:nvCxnSpPr>
          <p:spPr>
            <a:xfrm flipV="1">
              <a:off x="7358653" y="2583386"/>
              <a:ext cx="318195" cy="272167"/>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87A1A7B-A3AF-42D3-A172-CA2136B8B928}"/>
                </a:ext>
              </a:extLst>
            </p:cNvPr>
            <p:cNvCxnSpPr>
              <a:cxnSpLocks/>
            </p:cNvCxnSpPr>
            <p:nvPr/>
          </p:nvCxnSpPr>
          <p:spPr>
            <a:xfrm>
              <a:off x="7536987" y="3176908"/>
              <a:ext cx="483812" cy="91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571BF65-2751-4F47-970E-9BAC8364983C}"/>
                </a:ext>
              </a:extLst>
            </p:cNvPr>
            <p:cNvCxnSpPr>
              <a:cxnSpLocks/>
            </p:cNvCxnSpPr>
            <p:nvPr/>
          </p:nvCxnSpPr>
          <p:spPr>
            <a:xfrm>
              <a:off x="6932171" y="3639150"/>
              <a:ext cx="59254" cy="351045"/>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BA03120-4AF5-44CE-8622-B0420FC9D487}"/>
                </a:ext>
              </a:extLst>
            </p:cNvPr>
            <p:cNvCxnSpPr>
              <a:cxnSpLocks/>
            </p:cNvCxnSpPr>
            <p:nvPr/>
          </p:nvCxnSpPr>
          <p:spPr>
            <a:xfrm flipH="1">
              <a:off x="6918450" y="1349621"/>
              <a:ext cx="13721" cy="28676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1230AE0-5D29-4D58-BC41-B55A6CFC1196}"/>
                </a:ext>
              </a:extLst>
            </p:cNvPr>
            <p:cNvSpPr txBox="1"/>
            <p:nvPr/>
          </p:nvSpPr>
          <p:spPr>
            <a:xfrm>
              <a:off x="5286196" y="1973941"/>
              <a:ext cx="1061183" cy="473206"/>
            </a:xfrm>
            <a:prstGeom prst="rect">
              <a:avLst/>
            </a:prstGeom>
            <a:noFill/>
          </p:spPr>
          <p:txBody>
            <a:bodyPr wrap="square" rtlCol="0">
              <a:spAutoFit/>
            </a:bodyPr>
            <a:lstStyle/>
            <a:p>
              <a:pPr algn="ctr"/>
              <a:r>
                <a:rPr lang="en-GB" sz="825">
                  <a:solidFill>
                    <a:srgbClr val="2F528F"/>
                  </a:solidFill>
                  <a:latin typeface="Calibri" panose="020F0502020204030204" pitchFamily="34" charset="0"/>
                  <a:cs typeface="Calibri" panose="020F0502020204030204" pitchFamily="34" charset="0"/>
                </a:rPr>
                <a:t>H</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Architecture Change Management</a:t>
              </a:r>
            </a:p>
          </p:txBody>
        </p:sp>
        <p:sp>
          <p:nvSpPr>
            <p:cNvPr id="28" name="TextBox 27">
              <a:extLst>
                <a:ext uri="{FF2B5EF4-FFF2-40B4-BE49-F238E27FC236}">
                  <a16:creationId xmlns:a16="http://schemas.microsoft.com/office/drawing/2014/main" id="{6ECFD066-9EFC-48BF-BD06-A232800B7692}"/>
                </a:ext>
              </a:extLst>
            </p:cNvPr>
            <p:cNvSpPr txBox="1"/>
            <p:nvPr/>
          </p:nvSpPr>
          <p:spPr>
            <a:xfrm>
              <a:off x="6475698" y="4076094"/>
              <a:ext cx="1031452" cy="473206"/>
            </a:xfrm>
            <a:prstGeom prst="rect">
              <a:avLst/>
            </a:prstGeom>
            <a:noFill/>
          </p:spPr>
          <p:txBody>
            <a:bodyPr wrap="square">
              <a:spAutoFit/>
            </a:bodyPr>
            <a:lstStyle/>
            <a:p>
              <a:pPr algn="ctr"/>
              <a:r>
                <a:rPr lang="en-GB" sz="825">
                  <a:solidFill>
                    <a:srgbClr val="2F528F"/>
                  </a:solidFill>
                  <a:latin typeface="Calibri" panose="020F0502020204030204" pitchFamily="34" charset="0"/>
                  <a:cs typeface="Calibri" panose="020F0502020204030204" pitchFamily="34" charset="0"/>
                </a:rPr>
                <a:t>E</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Opportunities and </a:t>
              </a:r>
              <a:br>
                <a:rPr lang="en-GB" sz="825">
                  <a:solidFill>
                    <a:srgbClr val="2F528F"/>
                  </a:solidFill>
                  <a:latin typeface="Calibri" panose="020F0502020204030204" pitchFamily="34" charset="0"/>
                  <a:cs typeface="Calibri" panose="020F0502020204030204" pitchFamily="34" charset="0"/>
                </a:rPr>
              </a:br>
              <a:r>
                <a:rPr lang="en-GB" sz="825">
                  <a:solidFill>
                    <a:srgbClr val="2F528F"/>
                  </a:solidFill>
                  <a:latin typeface="Calibri" panose="020F0502020204030204" pitchFamily="34" charset="0"/>
                  <a:cs typeface="Calibri" panose="020F0502020204030204" pitchFamily="34" charset="0"/>
                </a:rPr>
                <a:t>Solutions</a:t>
              </a:r>
            </a:p>
          </p:txBody>
        </p:sp>
        <p:sp>
          <p:nvSpPr>
            <p:cNvPr id="27" name="TextBox 26">
              <a:extLst>
                <a:ext uri="{FF2B5EF4-FFF2-40B4-BE49-F238E27FC236}">
                  <a16:creationId xmlns:a16="http://schemas.microsoft.com/office/drawing/2014/main" id="{BFE88F78-A030-4DA7-80DE-46D1588B4C18}"/>
                </a:ext>
              </a:extLst>
            </p:cNvPr>
            <p:cNvSpPr txBox="1"/>
            <p:nvPr/>
          </p:nvSpPr>
          <p:spPr>
            <a:xfrm>
              <a:off x="4443531" y="2892070"/>
              <a:ext cx="1735858" cy="346250"/>
            </a:xfrm>
            <a:prstGeom prst="rect">
              <a:avLst/>
            </a:prstGeom>
            <a:noFill/>
          </p:spPr>
          <p:txBody>
            <a:bodyPr wrap="square">
              <a:spAutoFit/>
            </a:bodyPr>
            <a:lstStyle/>
            <a:p>
              <a:pPr algn="ctr"/>
              <a:r>
                <a:rPr lang="en-GB" sz="825">
                  <a:solidFill>
                    <a:srgbClr val="2F528F"/>
                  </a:solidFill>
                  <a:latin typeface="Calibri" panose="020F0502020204030204" pitchFamily="34" charset="0"/>
                  <a:cs typeface="Calibri" panose="020F0502020204030204" pitchFamily="34" charset="0"/>
                </a:rPr>
                <a:t>G</a:t>
              </a:r>
            </a:p>
            <a:p>
              <a:pPr algn="ctr"/>
              <a:r>
                <a:rPr lang="en-GB" sz="825">
                  <a:solidFill>
                    <a:srgbClr val="2F528F"/>
                  </a:solidFill>
                  <a:latin typeface="Calibri" panose="020F0502020204030204" pitchFamily="34" charset="0"/>
                  <a:cs typeface="Calibri" panose="020F0502020204030204" pitchFamily="34" charset="0"/>
                </a:rPr>
                <a:t>Implementation Governance</a:t>
              </a:r>
            </a:p>
          </p:txBody>
        </p:sp>
      </p:grpSp>
      <p:sp>
        <p:nvSpPr>
          <p:cNvPr id="5" name="TextBox 4">
            <a:extLst>
              <a:ext uri="{FF2B5EF4-FFF2-40B4-BE49-F238E27FC236}">
                <a16:creationId xmlns:a16="http://schemas.microsoft.com/office/drawing/2014/main" id="{E74DA2A3-E97B-C0B6-BCC3-9F2C324662A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248078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47370A28-B811-4922-B328-7BB7A7025FD4}"/>
              </a:ext>
            </a:extLst>
          </p:cNvPr>
          <p:cNvSpPr txBox="1"/>
          <p:nvPr/>
        </p:nvSpPr>
        <p:spPr>
          <a:xfrm>
            <a:off x="234135" y="692263"/>
            <a:ext cx="5254005" cy="1962076"/>
          </a:xfrm>
          <a:prstGeom prst="rect">
            <a:avLst/>
          </a:prstGeom>
          <a:noFill/>
        </p:spPr>
        <p:txBody>
          <a:bodyPr wrap="square" rtlCol="0">
            <a:spAutoFit/>
          </a:bodyPr>
          <a:lstStyle/>
          <a:p>
            <a:r>
              <a:rPr lang="en-GB" sz="1350" dirty="0">
                <a:solidFill>
                  <a:srgbClr val="2F528F"/>
                </a:solidFill>
                <a:latin typeface="Calibri" panose="020F0502020204030204" pitchFamily="34" charset="0"/>
                <a:cs typeface="Calibri" panose="020F0502020204030204" pitchFamily="34" charset="0"/>
              </a:rPr>
              <a:t>The ADM is essentially a set of lists of things you need to do in order to create and realize changes to the processes of an Enterprise. </a:t>
            </a:r>
            <a:br>
              <a:rPr lang="en-GB" sz="1350" dirty="0">
                <a:solidFill>
                  <a:srgbClr val="2F528F"/>
                </a:solidFill>
                <a:latin typeface="Calibri" panose="020F0502020204030204" pitchFamily="34" charset="0"/>
                <a:cs typeface="Calibri" panose="020F0502020204030204" pitchFamily="34" charset="0"/>
              </a:rPr>
            </a:br>
            <a:endParaRPr lang="en-GB" sz="1350" dirty="0">
              <a:solidFill>
                <a:srgbClr val="2F528F"/>
              </a:solidFill>
              <a:latin typeface="Calibri" panose="020F0502020204030204" pitchFamily="34" charset="0"/>
              <a:cs typeface="Calibri" panose="020F0502020204030204" pitchFamily="34" charset="0"/>
            </a:endParaRPr>
          </a:p>
          <a:p>
            <a:r>
              <a:rPr lang="en-GB" sz="1350" dirty="0">
                <a:solidFill>
                  <a:srgbClr val="2F528F"/>
                </a:solidFill>
                <a:latin typeface="Calibri" panose="020F0502020204030204" pitchFamily="34" charset="0"/>
                <a:cs typeface="Calibri" panose="020F0502020204030204" pitchFamily="34" charset="0"/>
              </a:rPr>
              <a:t>The lists are presented on a ‘per domain’ basis.</a:t>
            </a:r>
          </a:p>
          <a:p>
            <a:r>
              <a:rPr lang="en-GB" sz="1350" dirty="0">
                <a:solidFill>
                  <a:srgbClr val="2F528F"/>
                </a:solidFill>
                <a:latin typeface="Calibri" panose="020F0502020204030204" pitchFamily="34" charset="0"/>
                <a:cs typeface="Calibri" panose="020F0502020204030204" pitchFamily="34" charset="0"/>
              </a:rPr>
              <a:t>The explanation is somewhat academic.</a:t>
            </a:r>
          </a:p>
          <a:p>
            <a:r>
              <a:rPr lang="en-GB" sz="1350" dirty="0">
                <a:solidFill>
                  <a:srgbClr val="2F528F"/>
                </a:solidFill>
                <a:latin typeface="Calibri" panose="020F0502020204030204" pitchFamily="34" charset="0"/>
                <a:cs typeface="Calibri" panose="020F0502020204030204" pitchFamily="34" charset="0"/>
              </a:rPr>
              <a:t>Parallelism will be introduced at an early stage.</a:t>
            </a:r>
          </a:p>
          <a:p>
            <a:endParaRPr lang="en-GB" sz="1350" dirty="0">
              <a:solidFill>
                <a:srgbClr val="2F528F"/>
              </a:solidFill>
              <a:latin typeface="Calibri" panose="020F0502020204030204" pitchFamily="34" charset="0"/>
              <a:cs typeface="Calibri" panose="020F0502020204030204" pitchFamily="34" charset="0"/>
            </a:endParaRPr>
          </a:p>
          <a:p>
            <a:r>
              <a:rPr lang="en-GB" sz="1350" dirty="0">
                <a:solidFill>
                  <a:srgbClr val="2F528F"/>
                </a:solidFill>
                <a:latin typeface="Calibri" panose="020F0502020204030204" pitchFamily="34" charset="0"/>
                <a:cs typeface="Calibri" panose="020F0502020204030204" pitchFamily="34" charset="0"/>
              </a:rPr>
              <a:t>This academic explanation follows the arrows</a:t>
            </a:r>
            <a:br>
              <a:rPr lang="en-GB" sz="1350" dirty="0">
                <a:solidFill>
                  <a:srgbClr val="2F528F"/>
                </a:solidFill>
                <a:latin typeface="Calibri" panose="020F0502020204030204" pitchFamily="34" charset="0"/>
                <a:cs typeface="Calibri" panose="020F0502020204030204" pitchFamily="34" charset="0"/>
              </a:rPr>
            </a:br>
            <a:r>
              <a:rPr lang="en-GB" sz="1350" dirty="0">
                <a:solidFill>
                  <a:srgbClr val="2F528F"/>
                </a:solidFill>
                <a:latin typeface="Calibri" panose="020F0502020204030204" pitchFamily="34" charset="0"/>
                <a:cs typeface="Calibri" panose="020F0502020204030204" pitchFamily="34" charset="0"/>
              </a:rPr>
              <a:t>round the cycle (                     ).</a:t>
            </a:r>
          </a:p>
        </p:txBody>
      </p:sp>
      <p:sp>
        <p:nvSpPr>
          <p:cNvPr id="2" name="Title">
            <a:extLst>
              <a:ext uri="{FF2B5EF4-FFF2-40B4-BE49-F238E27FC236}">
                <a16:creationId xmlns:a16="http://schemas.microsoft.com/office/drawing/2014/main" id="{28F9456C-C4EE-4601-8EAF-D1E2AF418250}"/>
              </a:ext>
            </a:extLst>
          </p:cNvPr>
          <p:cNvSpPr>
            <a:spLocks noGrp="1"/>
          </p:cNvSpPr>
          <p:nvPr>
            <p:ph type="title"/>
          </p:nvPr>
        </p:nvSpPr>
        <p:spPr>
          <a:xfrm>
            <a:off x="111095" y="102393"/>
            <a:ext cx="7623880" cy="306668"/>
          </a:xfrm>
        </p:spPr>
        <p:txBody>
          <a:bodyPr>
            <a:noAutofit/>
          </a:bodyPr>
          <a:lstStyle/>
          <a:p>
            <a:r>
              <a:rPr lang="en-GB">
                <a:solidFill>
                  <a:srgbClr val="2F528F"/>
                </a:solidFill>
              </a:rPr>
              <a:t>The ADM – 02/03</a:t>
            </a:r>
          </a:p>
        </p:txBody>
      </p:sp>
      <p:sp>
        <p:nvSpPr>
          <p:cNvPr id="3" name="Footer Placeholder 2">
            <a:extLst>
              <a:ext uri="{FF2B5EF4-FFF2-40B4-BE49-F238E27FC236}">
                <a16:creationId xmlns:a16="http://schemas.microsoft.com/office/drawing/2014/main" id="{422196F6-0681-42E5-94C1-397C065114C1}"/>
              </a:ext>
            </a:extLst>
          </p:cNvPr>
          <p:cNvSpPr>
            <a:spLocks noGrp="1"/>
          </p:cNvSpPr>
          <p:nvPr>
            <p:ph type="ftr" sz="quarter" idx="10"/>
          </p:nvPr>
        </p:nvSpPr>
        <p:spPr>
          <a:xfrm>
            <a:off x="6993807" y="4855409"/>
            <a:ext cx="688471" cy="273844"/>
          </a:xfrm>
        </p:spPr>
        <p:txBody>
          <a:bodyPr/>
          <a:lstStyle/>
          <a:p>
            <a:r>
              <a:rPr lang="en-GB"/>
              <a:t>5/32</a:t>
            </a:r>
          </a:p>
        </p:txBody>
      </p:sp>
      <p:sp>
        <p:nvSpPr>
          <p:cNvPr id="40" name="Arrow: Curved Down 39">
            <a:extLst>
              <a:ext uri="{FF2B5EF4-FFF2-40B4-BE49-F238E27FC236}">
                <a16:creationId xmlns:a16="http://schemas.microsoft.com/office/drawing/2014/main" id="{8610D59A-90E0-4EF6-92BE-71181D241C4B}"/>
              </a:ext>
            </a:extLst>
          </p:cNvPr>
          <p:cNvSpPr/>
          <p:nvPr/>
        </p:nvSpPr>
        <p:spPr>
          <a:xfrm rot="158145">
            <a:off x="1534745" y="2420101"/>
            <a:ext cx="778962" cy="136789"/>
          </a:xfrm>
          <a:prstGeom prst="curvedDownArrow">
            <a:avLst>
              <a:gd name="adj1" fmla="val 25000"/>
              <a:gd name="adj2" fmla="val 50000"/>
              <a:gd name="adj3" fmla="val 303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2F528F"/>
              </a:solidFill>
            </a:endParaRPr>
          </a:p>
        </p:txBody>
      </p:sp>
      <p:graphicFrame>
        <p:nvGraphicFramePr>
          <p:cNvPr id="39" name="TextBox 2">
            <a:extLst>
              <a:ext uri="{FF2B5EF4-FFF2-40B4-BE49-F238E27FC236}">
                <a16:creationId xmlns:a16="http://schemas.microsoft.com/office/drawing/2014/main" id="{C539E3D7-3CD3-4268-8132-66D9B5CB3F41}"/>
              </a:ext>
            </a:extLst>
          </p:cNvPr>
          <p:cNvGraphicFramePr/>
          <p:nvPr/>
        </p:nvGraphicFramePr>
        <p:xfrm>
          <a:off x="743578" y="2939060"/>
          <a:ext cx="3390181" cy="129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2" name="TextBox 41">
            <a:extLst>
              <a:ext uri="{FF2B5EF4-FFF2-40B4-BE49-F238E27FC236}">
                <a16:creationId xmlns:a16="http://schemas.microsoft.com/office/drawing/2014/main" id="{EA0180B5-6271-49BD-A41F-71D7D75ACBF5}"/>
              </a:ext>
            </a:extLst>
          </p:cNvPr>
          <p:cNvSpPr txBox="1"/>
          <p:nvPr/>
        </p:nvSpPr>
        <p:spPr>
          <a:xfrm>
            <a:off x="123721" y="4390884"/>
            <a:ext cx="4982938" cy="300082"/>
          </a:xfrm>
          <a:prstGeom prst="rect">
            <a:avLst/>
          </a:prstGeom>
          <a:noFill/>
        </p:spPr>
        <p:txBody>
          <a:bodyPr wrap="square">
            <a:spAutoFit/>
          </a:bodyPr>
          <a:lstStyle/>
          <a:p>
            <a:r>
              <a:rPr lang="en-GB" sz="1350">
                <a:solidFill>
                  <a:srgbClr val="2F528F"/>
                </a:solidFill>
                <a:latin typeface="Calibri" panose="020F0502020204030204" pitchFamily="34" charset="0"/>
                <a:cs typeface="Calibri" panose="020F0502020204030204" pitchFamily="34" charset="0"/>
              </a:rPr>
              <a:t>Outputs from a Phase generally provides some  input to the next. </a:t>
            </a:r>
          </a:p>
        </p:txBody>
      </p:sp>
      <p:grpSp>
        <p:nvGrpSpPr>
          <p:cNvPr id="4" name="Group 3">
            <a:extLst>
              <a:ext uri="{FF2B5EF4-FFF2-40B4-BE49-F238E27FC236}">
                <a16:creationId xmlns:a16="http://schemas.microsoft.com/office/drawing/2014/main" id="{7C798DDD-1276-D590-F291-9D8280FF0BD5}"/>
              </a:ext>
            </a:extLst>
          </p:cNvPr>
          <p:cNvGrpSpPr/>
          <p:nvPr/>
        </p:nvGrpSpPr>
        <p:grpSpPr>
          <a:xfrm>
            <a:off x="5010242" y="565544"/>
            <a:ext cx="4031369" cy="3667128"/>
            <a:chOff x="4927989" y="740078"/>
            <a:chExt cx="4095610" cy="5036878"/>
          </a:xfrm>
        </p:grpSpPr>
        <p:sp>
          <p:nvSpPr>
            <p:cNvPr id="33" name="Arrow: Curved Down 32">
              <a:extLst>
                <a:ext uri="{FF2B5EF4-FFF2-40B4-BE49-F238E27FC236}">
                  <a16:creationId xmlns:a16="http://schemas.microsoft.com/office/drawing/2014/main" id="{253EAF37-6D09-4FE0-92BA-7ADDC8830886}"/>
                </a:ext>
              </a:extLst>
            </p:cNvPr>
            <p:cNvSpPr/>
            <p:nvPr/>
          </p:nvSpPr>
          <p:spPr>
            <a:xfrm rot="11955993">
              <a:off x="5910988" y="5499235"/>
              <a:ext cx="1029030" cy="23916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34" name="Arrow: Curved Down 33">
              <a:extLst>
                <a:ext uri="{FF2B5EF4-FFF2-40B4-BE49-F238E27FC236}">
                  <a16:creationId xmlns:a16="http://schemas.microsoft.com/office/drawing/2014/main" id="{7321358C-F898-4DE0-8695-1AE4DCB30029}"/>
                </a:ext>
              </a:extLst>
            </p:cNvPr>
            <p:cNvSpPr/>
            <p:nvPr/>
          </p:nvSpPr>
          <p:spPr>
            <a:xfrm rot="9485726">
              <a:off x="7465667" y="5499233"/>
              <a:ext cx="1029030" cy="23916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29" name="Oval 28">
              <a:extLst>
                <a:ext uri="{FF2B5EF4-FFF2-40B4-BE49-F238E27FC236}">
                  <a16:creationId xmlns:a16="http://schemas.microsoft.com/office/drawing/2014/main" id="{12354226-11B8-2B35-227D-273D554575FC}"/>
                </a:ext>
              </a:extLst>
            </p:cNvPr>
            <p:cNvSpPr/>
            <p:nvPr/>
          </p:nvSpPr>
          <p:spPr>
            <a:xfrm>
              <a:off x="5634595" y="2393502"/>
              <a:ext cx="3004307" cy="297492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30" name="Oval 29">
              <a:extLst>
                <a:ext uri="{FF2B5EF4-FFF2-40B4-BE49-F238E27FC236}">
                  <a16:creationId xmlns:a16="http://schemas.microsoft.com/office/drawing/2014/main" id="{3D72DA17-1259-465C-C3DC-CA54CA28DEF9}"/>
                </a:ext>
              </a:extLst>
            </p:cNvPr>
            <p:cNvSpPr/>
            <p:nvPr/>
          </p:nvSpPr>
          <p:spPr>
            <a:xfrm>
              <a:off x="6686918" y="740078"/>
              <a:ext cx="911876" cy="897520"/>
            </a:xfrm>
            <a:prstGeom prst="ellipse">
              <a:avLst/>
            </a:prstGeom>
            <a:gradFill flip="none" rotWithShape="1">
              <a:gsLst>
                <a:gs pos="100000">
                  <a:srgbClr val="FFE699"/>
                </a:gs>
                <a:gs pos="3000">
                  <a:schemeClr val="bg1"/>
                </a:gs>
              </a:gsLst>
              <a:lin ang="54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750">
                  <a:solidFill>
                    <a:schemeClr val="tx2"/>
                  </a:solidFill>
                  <a:latin typeface="Calibri" panose="020F0502020204030204" pitchFamily="34" charset="0"/>
                  <a:cs typeface="Calibri" panose="020F0502020204030204" pitchFamily="34" charset="0"/>
                </a:rPr>
                <a:t>Preliminary</a:t>
              </a:r>
            </a:p>
          </p:txBody>
        </p:sp>
        <p:sp>
          <p:nvSpPr>
            <p:cNvPr id="43" name="Oval 42">
              <a:extLst>
                <a:ext uri="{FF2B5EF4-FFF2-40B4-BE49-F238E27FC236}">
                  <a16:creationId xmlns:a16="http://schemas.microsoft.com/office/drawing/2014/main" id="{AEEDD637-647D-792B-B028-BE2FB8DCDEB0}"/>
                </a:ext>
              </a:extLst>
            </p:cNvPr>
            <p:cNvSpPr/>
            <p:nvPr/>
          </p:nvSpPr>
          <p:spPr>
            <a:xfrm>
              <a:off x="7689278" y="4463614"/>
              <a:ext cx="911876" cy="897520"/>
            </a:xfrm>
            <a:prstGeom prst="ellipse">
              <a:avLst/>
            </a:prstGeom>
            <a:gradFill flip="none" rotWithShape="1">
              <a:gsLst>
                <a:gs pos="100000">
                  <a:srgbClr val="D9D9D9"/>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D</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Technology Architecture</a:t>
              </a:r>
            </a:p>
          </p:txBody>
        </p:sp>
        <p:sp>
          <p:nvSpPr>
            <p:cNvPr id="44" name="Oval 43">
              <a:extLst>
                <a:ext uri="{FF2B5EF4-FFF2-40B4-BE49-F238E27FC236}">
                  <a16:creationId xmlns:a16="http://schemas.microsoft.com/office/drawing/2014/main" id="{89559E37-ADDD-37F0-3CFA-C18A7715CE85}"/>
                </a:ext>
              </a:extLst>
            </p:cNvPr>
            <p:cNvSpPr/>
            <p:nvPr/>
          </p:nvSpPr>
          <p:spPr>
            <a:xfrm>
              <a:off x="6739653" y="4879436"/>
              <a:ext cx="911876" cy="897520"/>
            </a:xfrm>
            <a:prstGeom prst="ellipse">
              <a:avLst/>
            </a:prstGeom>
            <a:gradFill flip="none" rotWithShape="1">
              <a:gsLst>
                <a:gs pos="100000">
                  <a:srgbClr val="F070D5"/>
                </a:gs>
                <a:gs pos="3000">
                  <a:schemeClr val="bg1"/>
                </a:gs>
              </a:gsLst>
              <a:lin ang="162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45" name="Oval 44">
              <a:extLst>
                <a:ext uri="{FF2B5EF4-FFF2-40B4-BE49-F238E27FC236}">
                  <a16:creationId xmlns:a16="http://schemas.microsoft.com/office/drawing/2014/main" id="{850FE22C-C021-8855-EF6D-0BF32A8E63F0}"/>
                </a:ext>
              </a:extLst>
            </p:cNvPr>
            <p:cNvSpPr/>
            <p:nvPr/>
          </p:nvSpPr>
          <p:spPr>
            <a:xfrm>
              <a:off x="5685484" y="4455724"/>
              <a:ext cx="911876" cy="897520"/>
            </a:xfrm>
            <a:prstGeom prst="ellipse">
              <a:avLst/>
            </a:prstGeom>
            <a:gradFill flip="none" rotWithShape="1">
              <a:gsLst>
                <a:gs pos="100000">
                  <a:srgbClr val="F27ED9"/>
                </a:gs>
                <a:gs pos="3000">
                  <a:schemeClr val="bg1"/>
                </a:gs>
              </a:gsLst>
              <a:lin ang="189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750">
                  <a:solidFill>
                    <a:schemeClr val="tx2"/>
                  </a:solidFill>
                  <a:latin typeface="Calibri" panose="020F0502020204030204" pitchFamily="34" charset="0"/>
                  <a:cs typeface="Calibri" panose="020F0502020204030204" pitchFamily="34" charset="0"/>
                </a:rPr>
                <a:t>F</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Migration Planning</a:t>
              </a:r>
            </a:p>
          </p:txBody>
        </p:sp>
        <p:sp>
          <p:nvSpPr>
            <p:cNvPr id="46" name="Oval 45">
              <a:extLst>
                <a:ext uri="{FF2B5EF4-FFF2-40B4-BE49-F238E27FC236}">
                  <a16:creationId xmlns:a16="http://schemas.microsoft.com/office/drawing/2014/main" id="{E270D94A-F0B0-DE8A-7AC9-DA6257CDC2A0}"/>
                </a:ext>
              </a:extLst>
            </p:cNvPr>
            <p:cNvSpPr/>
            <p:nvPr/>
          </p:nvSpPr>
          <p:spPr>
            <a:xfrm>
              <a:off x="5205120" y="3433321"/>
              <a:ext cx="944443" cy="897520"/>
            </a:xfrm>
            <a:prstGeom prst="ellipse">
              <a:avLst/>
            </a:prstGeom>
            <a:gradFill flip="none" rotWithShape="1">
              <a:gsLst>
                <a:gs pos="100000">
                  <a:srgbClr val="F49AE1"/>
                </a:gs>
                <a:gs pos="3000">
                  <a:schemeClr val="bg1"/>
                </a:gs>
              </a:gsLst>
              <a:lin ang="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47" name="Oval 46">
              <a:extLst>
                <a:ext uri="{FF2B5EF4-FFF2-40B4-BE49-F238E27FC236}">
                  <a16:creationId xmlns:a16="http://schemas.microsoft.com/office/drawing/2014/main" id="{97B06D59-5729-F8F3-365D-770178912EA7}"/>
                </a:ext>
              </a:extLst>
            </p:cNvPr>
            <p:cNvSpPr/>
            <p:nvPr/>
          </p:nvSpPr>
          <p:spPr>
            <a:xfrm>
              <a:off x="5693626" y="2386216"/>
              <a:ext cx="911876" cy="897520"/>
            </a:xfrm>
            <a:prstGeom prst="ellipse">
              <a:avLst/>
            </a:prstGeom>
            <a:gradFill flip="none" rotWithShape="1">
              <a:gsLst>
                <a:gs pos="100000">
                  <a:srgbClr val="FBE5D6"/>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48" name="Oval 47">
              <a:extLst>
                <a:ext uri="{FF2B5EF4-FFF2-40B4-BE49-F238E27FC236}">
                  <a16:creationId xmlns:a16="http://schemas.microsoft.com/office/drawing/2014/main" id="{292689C3-F69F-67E0-837D-513BCA44D07F}"/>
                </a:ext>
              </a:extLst>
            </p:cNvPr>
            <p:cNvSpPr/>
            <p:nvPr/>
          </p:nvSpPr>
          <p:spPr>
            <a:xfrm>
              <a:off x="6674706" y="1989661"/>
              <a:ext cx="911876" cy="897520"/>
            </a:xfrm>
            <a:prstGeom prst="ellipse">
              <a:avLst/>
            </a:prstGeom>
            <a:gradFill>
              <a:gsLst>
                <a:gs pos="100000">
                  <a:srgbClr val="FFD966"/>
                </a:gs>
                <a:gs pos="3000">
                  <a:schemeClr val="bg1"/>
                </a:gs>
              </a:gsLst>
              <a:lin ang="54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A</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Architecture Vision</a:t>
              </a:r>
            </a:p>
          </p:txBody>
        </p:sp>
        <p:sp>
          <p:nvSpPr>
            <p:cNvPr id="49" name="Oval 48">
              <a:extLst>
                <a:ext uri="{FF2B5EF4-FFF2-40B4-BE49-F238E27FC236}">
                  <a16:creationId xmlns:a16="http://schemas.microsoft.com/office/drawing/2014/main" id="{BD3DC8A7-F6AA-260A-950C-514D7CA05AED}"/>
                </a:ext>
              </a:extLst>
            </p:cNvPr>
            <p:cNvSpPr/>
            <p:nvPr/>
          </p:nvSpPr>
          <p:spPr>
            <a:xfrm>
              <a:off x="7660134" y="2386214"/>
              <a:ext cx="923812" cy="897520"/>
            </a:xfrm>
            <a:prstGeom prst="ellipse">
              <a:avLst/>
            </a:prstGeom>
            <a:gradFill flip="none" rotWithShape="1">
              <a:gsLst>
                <a:gs pos="100000">
                  <a:srgbClr val="DAE3F3"/>
                </a:gs>
                <a:gs pos="3000">
                  <a:schemeClr val="bg1"/>
                </a:gs>
              </a:gsLst>
              <a:lin ang="81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B</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Business</a:t>
              </a:r>
              <a:br>
                <a:rPr lang="en-GB" sz="675">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Architecture</a:t>
              </a:r>
            </a:p>
          </p:txBody>
        </p:sp>
        <p:sp>
          <p:nvSpPr>
            <p:cNvPr id="50" name="Oval 49">
              <a:extLst>
                <a:ext uri="{FF2B5EF4-FFF2-40B4-BE49-F238E27FC236}">
                  <a16:creationId xmlns:a16="http://schemas.microsoft.com/office/drawing/2014/main" id="{61D33F27-BDAB-70EA-94ED-332CDDE8547D}"/>
                </a:ext>
              </a:extLst>
            </p:cNvPr>
            <p:cNvSpPr/>
            <p:nvPr/>
          </p:nvSpPr>
          <p:spPr>
            <a:xfrm>
              <a:off x="8111723" y="3433321"/>
              <a:ext cx="911876" cy="897520"/>
            </a:xfrm>
            <a:prstGeom prst="ellipse">
              <a:avLst/>
            </a:prstGeom>
            <a:gradFill flip="none" rotWithShape="1">
              <a:gsLst>
                <a:gs pos="100000">
                  <a:srgbClr val="E2F0D9"/>
                </a:gs>
                <a:gs pos="3000">
                  <a:schemeClr val="bg1"/>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C</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Information Systems Architecture</a:t>
              </a:r>
            </a:p>
          </p:txBody>
        </p:sp>
        <p:sp>
          <p:nvSpPr>
            <p:cNvPr id="51" name="Oval 50">
              <a:extLst>
                <a:ext uri="{FF2B5EF4-FFF2-40B4-BE49-F238E27FC236}">
                  <a16:creationId xmlns:a16="http://schemas.microsoft.com/office/drawing/2014/main" id="{6A292FC8-A000-BC5C-7CC7-C4030182AD75}"/>
                </a:ext>
              </a:extLst>
            </p:cNvPr>
            <p:cNvSpPr/>
            <p:nvPr/>
          </p:nvSpPr>
          <p:spPr>
            <a:xfrm>
              <a:off x="6597361" y="3323016"/>
              <a:ext cx="1083774" cy="1115895"/>
            </a:xfrm>
            <a:prstGeom prst="ellipse">
              <a:avLst/>
            </a:prstGeom>
            <a:gradFill>
              <a:gsLst>
                <a:gs pos="51000">
                  <a:srgbClr val="FBE5D6"/>
                </a:gs>
                <a:gs pos="100000">
                  <a:schemeClr val="bg1"/>
                </a:gs>
                <a:gs pos="0">
                  <a:schemeClr val="bg1"/>
                </a:gs>
              </a:gsLst>
              <a:lin ang="135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Requirements Management</a:t>
              </a:r>
            </a:p>
          </p:txBody>
        </p:sp>
        <p:cxnSp>
          <p:nvCxnSpPr>
            <p:cNvPr id="52" name="Straight Arrow Connector 51">
              <a:extLst>
                <a:ext uri="{FF2B5EF4-FFF2-40B4-BE49-F238E27FC236}">
                  <a16:creationId xmlns:a16="http://schemas.microsoft.com/office/drawing/2014/main" id="{9B76C44D-5C5E-461E-38AD-B7495DBCAA15}"/>
                </a:ext>
              </a:extLst>
            </p:cNvPr>
            <p:cNvCxnSpPr>
              <a:cxnSpLocks/>
              <a:endCxn id="51" idx="1"/>
            </p:cNvCxnSpPr>
            <p:nvPr/>
          </p:nvCxnSpPr>
          <p:spPr>
            <a:xfrm>
              <a:off x="6446737" y="3173489"/>
              <a:ext cx="309340" cy="31294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8E7A1CB9-E0CB-280F-CE57-24234D7DCD7A}"/>
                </a:ext>
              </a:extLst>
            </p:cNvPr>
            <p:cNvCxnSpPr>
              <a:cxnSpLocks/>
              <a:stCxn id="46" idx="6"/>
              <a:endCxn id="51" idx="2"/>
            </p:cNvCxnSpPr>
            <p:nvPr/>
          </p:nvCxnSpPr>
          <p:spPr>
            <a:xfrm flipV="1">
              <a:off x="6149564" y="3880963"/>
              <a:ext cx="447798" cy="1118"/>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F45E74D5-4FAF-E0AF-A064-EE84EF304C96}"/>
                </a:ext>
              </a:extLst>
            </p:cNvPr>
            <p:cNvCxnSpPr>
              <a:cxnSpLocks/>
              <a:stCxn id="51" idx="5"/>
              <a:endCxn id="43" idx="1"/>
            </p:cNvCxnSpPr>
            <p:nvPr/>
          </p:nvCxnSpPr>
          <p:spPr>
            <a:xfrm>
              <a:off x="7522421" y="4275491"/>
              <a:ext cx="300399" cy="31956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11761B0-DB30-DF8E-6B95-746E079F9986}"/>
                </a:ext>
              </a:extLst>
            </p:cNvPr>
            <p:cNvCxnSpPr>
              <a:cxnSpLocks/>
              <a:stCxn id="51" idx="3"/>
              <a:endCxn id="45" idx="7"/>
            </p:cNvCxnSpPr>
            <p:nvPr/>
          </p:nvCxnSpPr>
          <p:spPr>
            <a:xfrm flipH="1">
              <a:off x="6463818" y="4275491"/>
              <a:ext cx="292259" cy="311672"/>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C4089CD6-BE6F-6373-3677-854FCE53FB91}"/>
                </a:ext>
              </a:extLst>
            </p:cNvPr>
            <p:cNvCxnSpPr>
              <a:cxnSpLocks/>
              <a:stCxn id="51" idx="0"/>
              <a:endCxn id="48" idx="4"/>
            </p:cNvCxnSpPr>
            <p:nvPr/>
          </p:nvCxnSpPr>
          <p:spPr>
            <a:xfrm flipH="1" flipV="1">
              <a:off x="7130644" y="2887182"/>
              <a:ext cx="8605" cy="435835"/>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CADF55AB-36F6-A11D-7E29-F0298849A56F}"/>
                </a:ext>
              </a:extLst>
            </p:cNvPr>
            <p:cNvCxnSpPr>
              <a:cxnSpLocks/>
              <a:stCxn id="51" idx="7"/>
              <a:endCxn id="49" idx="3"/>
            </p:cNvCxnSpPr>
            <p:nvPr/>
          </p:nvCxnSpPr>
          <p:spPr>
            <a:xfrm flipV="1">
              <a:off x="7522420" y="3152295"/>
              <a:ext cx="273003" cy="33414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068488F3-92E7-9AD7-863E-18EB05BFE100}"/>
                </a:ext>
              </a:extLst>
            </p:cNvPr>
            <p:cNvCxnSpPr>
              <a:cxnSpLocks/>
              <a:stCxn id="51" idx="6"/>
              <a:endCxn id="50" idx="2"/>
            </p:cNvCxnSpPr>
            <p:nvPr/>
          </p:nvCxnSpPr>
          <p:spPr>
            <a:xfrm>
              <a:off x="7681136" y="3880963"/>
              <a:ext cx="430588" cy="1118"/>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0C9A1F32-7838-6E08-E3E1-8E1AD680899B}"/>
                </a:ext>
              </a:extLst>
            </p:cNvPr>
            <p:cNvCxnSpPr>
              <a:cxnSpLocks/>
              <a:endCxn id="44" idx="0"/>
            </p:cNvCxnSpPr>
            <p:nvPr/>
          </p:nvCxnSpPr>
          <p:spPr>
            <a:xfrm>
              <a:off x="7142855" y="4448458"/>
              <a:ext cx="52736" cy="430979"/>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D5A2B829-B06F-BBE1-ABEC-96962B1B360F}"/>
                </a:ext>
              </a:extLst>
            </p:cNvPr>
            <p:cNvCxnSpPr>
              <a:cxnSpLocks/>
              <a:stCxn id="30" idx="4"/>
              <a:endCxn id="48" idx="0"/>
            </p:cNvCxnSpPr>
            <p:nvPr/>
          </p:nvCxnSpPr>
          <p:spPr>
            <a:xfrm flipH="1">
              <a:off x="7130644" y="1637598"/>
              <a:ext cx="12212" cy="352064"/>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BF5CD8EB-A884-5ED6-5823-23D5D87B81C2}"/>
                </a:ext>
              </a:extLst>
            </p:cNvPr>
            <p:cNvSpPr txBox="1"/>
            <p:nvPr/>
          </p:nvSpPr>
          <p:spPr>
            <a:xfrm>
              <a:off x="5645109" y="2398364"/>
              <a:ext cx="944443" cy="713370"/>
            </a:xfrm>
            <a:prstGeom prst="rect">
              <a:avLst/>
            </a:prstGeom>
            <a:noFill/>
          </p:spPr>
          <p:txBody>
            <a:bodyPr wrap="square" rtlCol="0">
              <a:spAutoFit/>
            </a:bodyPr>
            <a:lstStyle/>
            <a:p>
              <a:pPr algn="ctr"/>
              <a:r>
                <a:rPr lang="en-GB" sz="750">
                  <a:latin typeface="Calibri" panose="020F0502020204030204" pitchFamily="34" charset="0"/>
                  <a:cs typeface="Calibri" panose="020F0502020204030204" pitchFamily="34" charset="0"/>
                </a:rPr>
                <a:t>H</a:t>
              </a:r>
              <a:br>
                <a:rPr lang="en-GB" sz="750">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Architecture Change Management</a:t>
              </a:r>
            </a:p>
          </p:txBody>
        </p:sp>
        <p:sp>
          <p:nvSpPr>
            <p:cNvPr id="62" name="TextBox 61">
              <a:extLst>
                <a:ext uri="{FF2B5EF4-FFF2-40B4-BE49-F238E27FC236}">
                  <a16:creationId xmlns:a16="http://schemas.microsoft.com/office/drawing/2014/main" id="{BCA99AF7-1790-20F0-3D40-96B1C573F477}"/>
                </a:ext>
              </a:extLst>
            </p:cNvPr>
            <p:cNvSpPr txBox="1"/>
            <p:nvPr/>
          </p:nvSpPr>
          <p:spPr>
            <a:xfrm>
              <a:off x="4927989" y="3599355"/>
              <a:ext cx="1544897" cy="570695"/>
            </a:xfrm>
            <a:prstGeom prst="rect">
              <a:avLst/>
            </a:prstGeom>
            <a:noFill/>
          </p:spPr>
          <p:txBody>
            <a:bodyPr wrap="square">
              <a:spAutoFit/>
            </a:bodyPr>
            <a:lstStyle/>
            <a:p>
              <a:pPr algn="ctr"/>
              <a:r>
                <a:rPr lang="en-GB" sz="750">
                  <a:latin typeface="Calibri" panose="020F0502020204030204" pitchFamily="34" charset="0"/>
                  <a:cs typeface="Calibri" panose="020F0502020204030204" pitchFamily="34" charset="0"/>
                </a:rPr>
                <a:t>G</a:t>
              </a:r>
            </a:p>
            <a:p>
              <a:pPr algn="ctr"/>
              <a:r>
                <a:rPr lang="en-GB" sz="675">
                  <a:latin typeface="Calibri" panose="020F0502020204030204" pitchFamily="34" charset="0"/>
                  <a:cs typeface="Calibri" panose="020F0502020204030204" pitchFamily="34" charset="0"/>
                </a:rPr>
                <a:t>Implementation</a:t>
              </a:r>
              <a:br>
                <a:rPr lang="en-GB" sz="675">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Governance</a:t>
              </a:r>
            </a:p>
          </p:txBody>
        </p:sp>
        <p:sp>
          <p:nvSpPr>
            <p:cNvPr id="63" name="TextBox 62">
              <a:extLst>
                <a:ext uri="{FF2B5EF4-FFF2-40B4-BE49-F238E27FC236}">
                  <a16:creationId xmlns:a16="http://schemas.microsoft.com/office/drawing/2014/main" id="{D5EC313A-B94F-D744-4C04-F0E21EAEAF5E}"/>
                </a:ext>
              </a:extLst>
            </p:cNvPr>
            <p:cNvSpPr txBox="1"/>
            <p:nvPr/>
          </p:nvSpPr>
          <p:spPr>
            <a:xfrm>
              <a:off x="6567053" y="4984894"/>
              <a:ext cx="1257075" cy="586548"/>
            </a:xfrm>
            <a:prstGeom prst="rect">
              <a:avLst/>
            </a:prstGeom>
            <a:noFill/>
          </p:spPr>
          <p:txBody>
            <a:bodyPr wrap="square" tIns="0" bIns="0">
              <a:spAutoFit/>
            </a:bodyPr>
            <a:lstStyle/>
            <a:p>
              <a:pPr algn="ctr"/>
              <a:r>
                <a:rPr lang="en-GB" sz="750">
                  <a:latin typeface="Calibri" panose="020F0502020204030204" pitchFamily="34" charset="0"/>
                  <a:cs typeface="Calibri" panose="020F0502020204030204" pitchFamily="34" charset="0"/>
                </a:rPr>
                <a:t>E</a:t>
              </a:r>
              <a:br>
                <a:rPr lang="en-GB" sz="750">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Opportunities</a:t>
              </a:r>
              <a:br>
                <a:rPr lang="en-GB" sz="675">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and </a:t>
              </a:r>
              <a:br>
                <a:rPr lang="en-GB" sz="675">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Solutions</a:t>
              </a:r>
            </a:p>
          </p:txBody>
        </p:sp>
        <p:sp>
          <p:nvSpPr>
            <p:cNvPr id="64" name="Arrow: Curved Down 63">
              <a:extLst>
                <a:ext uri="{FF2B5EF4-FFF2-40B4-BE49-F238E27FC236}">
                  <a16:creationId xmlns:a16="http://schemas.microsoft.com/office/drawing/2014/main" id="{96E96362-EF76-18C7-CFD0-9023917E1631}"/>
                </a:ext>
              </a:extLst>
            </p:cNvPr>
            <p:cNvSpPr/>
            <p:nvPr/>
          </p:nvSpPr>
          <p:spPr>
            <a:xfrm rot="14719273">
              <a:off x="4860225" y="4520371"/>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65" name="Arrow: Curved Down 64">
              <a:extLst>
                <a:ext uri="{FF2B5EF4-FFF2-40B4-BE49-F238E27FC236}">
                  <a16:creationId xmlns:a16="http://schemas.microsoft.com/office/drawing/2014/main" id="{36B84223-0836-F138-8994-0D9ED6360F0D}"/>
                </a:ext>
              </a:extLst>
            </p:cNvPr>
            <p:cNvSpPr/>
            <p:nvPr/>
          </p:nvSpPr>
          <p:spPr>
            <a:xfrm rot="4153309">
              <a:off x="8271936" y="2909202"/>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66" name="Arrow: Curved Down 65">
              <a:extLst>
                <a:ext uri="{FF2B5EF4-FFF2-40B4-BE49-F238E27FC236}">
                  <a16:creationId xmlns:a16="http://schemas.microsoft.com/office/drawing/2014/main" id="{57590CF9-62C1-7B2B-D954-7F0D339EC949}"/>
                </a:ext>
              </a:extLst>
            </p:cNvPr>
            <p:cNvSpPr/>
            <p:nvPr/>
          </p:nvSpPr>
          <p:spPr>
            <a:xfrm rot="6897803">
              <a:off x="8371602" y="4431598"/>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67" name="Arrow: Curved Down 66">
              <a:extLst>
                <a:ext uri="{FF2B5EF4-FFF2-40B4-BE49-F238E27FC236}">
                  <a16:creationId xmlns:a16="http://schemas.microsoft.com/office/drawing/2014/main" id="{BF623855-FC6A-8E3F-D948-C89928B25A99}"/>
                </a:ext>
              </a:extLst>
            </p:cNvPr>
            <p:cNvSpPr/>
            <p:nvPr/>
          </p:nvSpPr>
          <p:spPr>
            <a:xfrm rot="17827319">
              <a:off x="4853734" y="3022425"/>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68" name="Arrow: Curved Down 67">
              <a:extLst>
                <a:ext uri="{FF2B5EF4-FFF2-40B4-BE49-F238E27FC236}">
                  <a16:creationId xmlns:a16="http://schemas.microsoft.com/office/drawing/2014/main" id="{10087727-9C87-0CC8-27EF-7CC4D34472B6}"/>
                </a:ext>
              </a:extLst>
            </p:cNvPr>
            <p:cNvSpPr/>
            <p:nvPr/>
          </p:nvSpPr>
          <p:spPr>
            <a:xfrm rot="1115442">
              <a:off x="7433774" y="2050631"/>
              <a:ext cx="1029030" cy="23916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69" name="Arrow: Curved Down 68">
              <a:extLst>
                <a:ext uri="{FF2B5EF4-FFF2-40B4-BE49-F238E27FC236}">
                  <a16:creationId xmlns:a16="http://schemas.microsoft.com/office/drawing/2014/main" id="{9B2DFFC8-0910-17D0-262C-8BB2D8F39D55}"/>
                </a:ext>
              </a:extLst>
            </p:cNvPr>
            <p:cNvSpPr/>
            <p:nvPr/>
          </p:nvSpPr>
          <p:spPr>
            <a:xfrm rot="20324683">
              <a:off x="5858947" y="2016518"/>
              <a:ext cx="1029030" cy="23916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grpSp>
      <p:sp>
        <p:nvSpPr>
          <p:cNvPr id="5" name="TextBox 4">
            <a:extLst>
              <a:ext uri="{FF2B5EF4-FFF2-40B4-BE49-F238E27FC236}">
                <a16:creationId xmlns:a16="http://schemas.microsoft.com/office/drawing/2014/main" id="{4537FBFE-49C6-2247-BFCD-9D6074D0362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819767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8F9456C-C4EE-4601-8EAF-D1E2AF418250}"/>
              </a:ext>
            </a:extLst>
          </p:cNvPr>
          <p:cNvSpPr>
            <a:spLocks noGrp="1"/>
          </p:cNvSpPr>
          <p:nvPr>
            <p:ph type="title"/>
          </p:nvPr>
        </p:nvSpPr>
        <p:spPr>
          <a:xfrm>
            <a:off x="111095" y="102393"/>
            <a:ext cx="7623880" cy="306668"/>
          </a:xfrm>
        </p:spPr>
        <p:txBody>
          <a:bodyPr>
            <a:noAutofit/>
          </a:bodyPr>
          <a:lstStyle/>
          <a:p>
            <a:r>
              <a:rPr lang="en-GB">
                <a:solidFill>
                  <a:srgbClr val="2F528F"/>
                </a:solidFill>
              </a:rPr>
              <a:t>The ADM – 03/03</a:t>
            </a:r>
          </a:p>
        </p:txBody>
      </p:sp>
      <p:sp>
        <p:nvSpPr>
          <p:cNvPr id="3" name="Footer Placeholder 2">
            <a:extLst>
              <a:ext uri="{FF2B5EF4-FFF2-40B4-BE49-F238E27FC236}">
                <a16:creationId xmlns:a16="http://schemas.microsoft.com/office/drawing/2014/main" id="{422196F6-0681-42E5-94C1-397C065114C1}"/>
              </a:ext>
            </a:extLst>
          </p:cNvPr>
          <p:cNvSpPr>
            <a:spLocks noGrp="1"/>
          </p:cNvSpPr>
          <p:nvPr>
            <p:ph type="ftr" sz="quarter" idx="10"/>
          </p:nvPr>
        </p:nvSpPr>
        <p:spPr>
          <a:xfrm>
            <a:off x="6993807" y="4855409"/>
            <a:ext cx="688471" cy="273844"/>
          </a:xfrm>
        </p:spPr>
        <p:txBody>
          <a:bodyPr/>
          <a:lstStyle/>
          <a:p>
            <a:r>
              <a:rPr lang="en-GB"/>
              <a:t>6/32</a:t>
            </a:r>
          </a:p>
        </p:txBody>
      </p:sp>
      <p:sp>
        <p:nvSpPr>
          <p:cNvPr id="41" name="TextBox 40">
            <a:extLst>
              <a:ext uri="{FF2B5EF4-FFF2-40B4-BE49-F238E27FC236}">
                <a16:creationId xmlns:a16="http://schemas.microsoft.com/office/drawing/2014/main" id="{47370A28-B811-4922-B328-7BB7A7025FD4}"/>
              </a:ext>
            </a:extLst>
          </p:cNvPr>
          <p:cNvSpPr txBox="1"/>
          <p:nvPr/>
        </p:nvSpPr>
        <p:spPr>
          <a:xfrm>
            <a:off x="513543" y="624632"/>
            <a:ext cx="5952349" cy="300082"/>
          </a:xfrm>
          <a:prstGeom prst="rect">
            <a:avLst/>
          </a:prstGeom>
          <a:noFill/>
        </p:spPr>
        <p:txBody>
          <a:bodyPr wrap="square" rtlCol="0">
            <a:spAutoFit/>
          </a:bodyPr>
          <a:lstStyle/>
          <a:p>
            <a:pPr algn="l"/>
            <a:r>
              <a:rPr lang="en-GB" sz="1350">
                <a:solidFill>
                  <a:srgbClr val="2F528F"/>
                </a:solidFill>
                <a:latin typeface="Calibri" panose="020F0502020204030204" pitchFamily="34" charset="0"/>
                <a:cs typeface="Calibri" panose="020F0502020204030204" pitchFamily="34" charset="0"/>
              </a:rPr>
              <a:t>The work of the Enterprise Architects is performed in:</a:t>
            </a:r>
          </a:p>
        </p:txBody>
      </p:sp>
      <p:graphicFrame>
        <p:nvGraphicFramePr>
          <p:cNvPr id="6" name="TextBox 2">
            <a:extLst>
              <a:ext uri="{FF2B5EF4-FFF2-40B4-BE49-F238E27FC236}">
                <a16:creationId xmlns:a16="http://schemas.microsoft.com/office/drawing/2014/main" id="{0487CC6C-5B05-468C-B8C8-B198204E3FBB}"/>
              </a:ext>
            </a:extLst>
          </p:cNvPr>
          <p:cNvGraphicFramePr/>
          <p:nvPr>
            <p:extLst>
              <p:ext uri="{D42A27DB-BD31-4B8C-83A1-F6EECF244321}">
                <p14:modId xmlns:p14="http://schemas.microsoft.com/office/powerpoint/2010/main" val="1128457081"/>
              </p:ext>
            </p:extLst>
          </p:nvPr>
        </p:nvGraphicFramePr>
        <p:xfrm>
          <a:off x="473276" y="978135"/>
          <a:ext cx="4665159" cy="1799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FEF44EE1-EB72-425D-9C2D-841917DCA8CD}"/>
              </a:ext>
            </a:extLst>
          </p:cNvPr>
          <p:cNvSpPr txBox="1"/>
          <p:nvPr/>
        </p:nvSpPr>
        <p:spPr>
          <a:xfrm>
            <a:off x="1777981" y="4512403"/>
            <a:ext cx="5888101" cy="300082"/>
          </a:xfrm>
          <a:prstGeom prst="rect">
            <a:avLst/>
          </a:prstGeom>
          <a:noFill/>
        </p:spPr>
        <p:txBody>
          <a:bodyPr wrap="square">
            <a:spAutoFit/>
          </a:bodyPr>
          <a:lstStyle/>
          <a:p>
            <a:pPr algn="l"/>
            <a:r>
              <a:rPr lang="en-GB" sz="1350">
                <a:solidFill>
                  <a:srgbClr val="2F528F"/>
                </a:solidFill>
                <a:latin typeface="Calibri" panose="020F0502020204030204" pitchFamily="34" charset="0"/>
                <a:cs typeface="Calibri" panose="020F0502020204030204" pitchFamily="34" charset="0"/>
              </a:rPr>
              <a:t>It is logical to consider these two realms as separate projects.</a:t>
            </a:r>
          </a:p>
        </p:txBody>
      </p:sp>
      <p:sp>
        <p:nvSpPr>
          <p:cNvPr id="10" name="TextBox 9">
            <a:extLst>
              <a:ext uri="{FF2B5EF4-FFF2-40B4-BE49-F238E27FC236}">
                <a16:creationId xmlns:a16="http://schemas.microsoft.com/office/drawing/2014/main" id="{A09277EA-21A1-46FD-AAB8-3D6982B019B7}"/>
              </a:ext>
            </a:extLst>
          </p:cNvPr>
          <p:cNvSpPr txBox="1"/>
          <p:nvPr/>
        </p:nvSpPr>
        <p:spPr>
          <a:xfrm>
            <a:off x="513543" y="2810555"/>
            <a:ext cx="4578530" cy="300082"/>
          </a:xfrm>
          <a:prstGeom prst="rect">
            <a:avLst/>
          </a:prstGeom>
          <a:noFill/>
        </p:spPr>
        <p:txBody>
          <a:bodyPr wrap="square">
            <a:spAutoFit/>
          </a:bodyPr>
          <a:lstStyle/>
          <a:p>
            <a:pPr algn="l"/>
            <a:r>
              <a:rPr lang="en-GB" sz="1350">
                <a:solidFill>
                  <a:srgbClr val="2F528F"/>
                </a:solidFill>
                <a:latin typeface="Calibri" panose="020F0502020204030204" pitchFamily="34" charset="0"/>
                <a:cs typeface="Calibri" panose="020F0502020204030204" pitchFamily="34" charset="0"/>
              </a:rPr>
              <a:t>The contribution of Enterprise Architects to:</a:t>
            </a:r>
          </a:p>
        </p:txBody>
      </p:sp>
      <p:graphicFrame>
        <p:nvGraphicFramePr>
          <p:cNvPr id="11" name="TextBox 2">
            <a:extLst>
              <a:ext uri="{FF2B5EF4-FFF2-40B4-BE49-F238E27FC236}">
                <a16:creationId xmlns:a16="http://schemas.microsoft.com/office/drawing/2014/main" id="{36B36C52-8812-4C84-AF6A-C262A7A2410C}"/>
              </a:ext>
            </a:extLst>
          </p:cNvPr>
          <p:cNvGraphicFramePr/>
          <p:nvPr>
            <p:extLst>
              <p:ext uri="{D42A27DB-BD31-4B8C-83A1-F6EECF244321}">
                <p14:modId xmlns:p14="http://schemas.microsoft.com/office/powerpoint/2010/main" val="706411384"/>
              </p:ext>
            </p:extLst>
          </p:nvPr>
        </p:nvGraphicFramePr>
        <p:xfrm>
          <a:off x="686188" y="3113998"/>
          <a:ext cx="4177286" cy="13238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42" name="Group 41">
            <a:extLst>
              <a:ext uri="{FF2B5EF4-FFF2-40B4-BE49-F238E27FC236}">
                <a16:creationId xmlns:a16="http://schemas.microsoft.com/office/drawing/2014/main" id="{B046BAB8-DBB0-C751-A416-EA19BA6AD197}"/>
              </a:ext>
            </a:extLst>
          </p:cNvPr>
          <p:cNvGrpSpPr/>
          <p:nvPr/>
        </p:nvGrpSpPr>
        <p:grpSpPr>
          <a:xfrm>
            <a:off x="5215466" y="565544"/>
            <a:ext cx="3826145" cy="3695305"/>
            <a:chOff x="4927989" y="740078"/>
            <a:chExt cx="4095610" cy="5036878"/>
          </a:xfrm>
        </p:grpSpPr>
        <p:sp>
          <p:nvSpPr>
            <p:cNvPr id="43" name="Arrow: Curved Down 42">
              <a:extLst>
                <a:ext uri="{FF2B5EF4-FFF2-40B4-BE49-F238E27FC236}">
                  <a16:creationId xmlns:a16="http://schemas.microsoft.com/office/drawing/2014/main" id="{61A2EBB9-D405-8B07-23A9-612C1DEC075C}"/>
                </a:ext>
              </a:extLst>
            </p:cNvPr>
            <p:cNvSpPr/>
            <p:nvPr/>
          </p:nvSpPr>
          <p:spPr>
            <a:xfrm rot="11955993">
              <a:off x="5910988" y="5523834"/>
              <a:ext cx="1029030" cy="23916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44" name="Arrow: Curved Down 43">
              <a:extLst>
                <a:ext uri="{FF2B5EF4-FFF2-40B4-BE49-F238E27FC236}">
                  <a16:creationId xmlns:a16="http://schemas.microsoft.com/office/drawing/2014/main" id="{05A37992-D422-D003-4E1F-733D0D57F4D7}"/>
                </a:ext>
              </a:extLst>
            </p:cNvPr>
            <p:cNvSpPr/>
            <p:nvPr/>
          </p:nvSpPr>
          <p:spPr>
            <a:xfrm rot="9485726">
              <a:off x="7465667" y="5499233"/>
              <a:ext cx="1029030" cy="23916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45" name="Oval 44">
              <a:extLst>
                <a:ext uri="{FF2B5EF4-FFF2-40B4-BE49-F238E27FC236}">
                  <a16:creationId xmlns:a16="http://schemas.microsoft.com/office/drawing/2014/main" id="{E6CBAEBD-C3BD-1AA8-8F6E-D7A8760D8304}"/>
                </a:ext>
              </a:extLst>
            </p:cNvPr>
            <p:cNvSpPr/>
            <p:nvPr/>
          </p:nvSpPr>
          <p:spPr>
            <a:xfrm>
              <a:off x="5634595" y="2393502"/>
              <a:ext cx="3004307" cy="297492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46" name="Oval 45">
              <a:extLst>
                <a:ext uri="{FF2B5EF4-FFF2-40B4-BE49-F238E27FC236}">
                  <a16:creationId xmlns:a16="http://schemas.microsoft.com/office/drawing/2014/main" id="{D85C0708-BB94-DCE9-1BCD-7BC1AF717083}"/>
                </a:ext>
              </a:extLst>
            </p:cNvPr>
            <p:cNvSpPr/>
            <p:nvPr/>
          </p:nvSpPr>
          <p:spPr>
            <a:xfrm>
              <a:off x="6686918" y="740078"/>
              <a:ext cx="911876" cy="897520"/>
            </a:xfrm>
            <a:prstGeom prst="ellipse">
              <a:avLst/>
            </a:prstGeom>
            <a:gradFill flip="none" rotWithShape="1">
              <a:gsLst>
                <a:gs pos="100000">
                  <a:srgbClr val="FFE699"/>
                </a:gs>
                <a:gs pos="3000">
                  <a:schemeClr val="bg1"/>
                </a:gs>
              </a:gsLst>
              <a:lin ang="54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750">
                  <a:solidFill>
                    <a:schemeClr val="tx2"/>
                  </a:solidFill>
                  <a:latin typeface="Calibri" panose="020F0502020204030204" pitchFamily="34" charset="0"/>
                  <a:cs typeface="Calibri" panose="020F0502020204030204" pitchFamily="34" charset="0"/>
                </a:rPr>
                <a:t>Preliminary</a:t>
              </a:r>
            </a:p>
          </p:txBody>
        </p:sp>
        <p:sp>
          <p:nvSpPr>
            <p:cNvPr id="47" name="Oval 46">
              <a:extLst>
                <a:ext uri="{FF2B5EF4-FFF2-40B4-BE49-F238E27FC236}">
                  <a16:creationId xmlns:a16="http://schemas.microsoft.com/office/drawing/2014/main" id="{EAA88D12-BB3A-88F4-9859-44CB999337D8}"/>
                </a:ext>
              </a:extLst>
            </p:cNvPr>
            <p:cNvSpPr/>
            <p:nvPr/>
          </p:nvSpPr>
          <p:spPr>
            <a:xfrm>
              <a:off x="7689278" y="4463614"/>
              <a:ext cx="911876" cy="897520"/>
            </a:xfrm>
            <a:prstGeom prst="ellipse">
              <a:avLst/>
            </a:prstGeom>
            <a:gradFill flip="none" rotWithShape="1">
              <a:gsLst>
                <a:gs pos="100000">
                  <a:srgbClr val="D9D9D9"/>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D</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Technology Architecture</a:t>
              </a:r>
            </a:p>
          </p:txBody>
        </p:sp>
        <p:sp>
          <p:nvSpPr>
            <p:cNvPr id="48" name="Oval 47">
              <a:extLst>
                <a:ext uri="{FF2B5EF4-FFF2-40B4-BE49-F238E27FC236}">
                  <a16:creationId xmlns:a16="http://schemas.microsoft.com/office/drawing/2014/main" id="{F91A5AF1-0503-1B64-A0AF-6A3C93F0AE3D}"/>
                </a:ext>
              </a:extLst>
            </p:cNvPr>
            <p:cNvSpPr/>
            <p:nvPr/>
          </p:nvSpPr>
          <p:spPr>
            <a:xfrm>
              <a:off x="6739653" y="4879436"/>
              <a:ext cx="911876" cy="897520"/>
            </a:xfrm>
            <a:prstGeom prst="ellipse">
              <a:avLst/>
            </a:prstGeom>
            <a:gradFill flip="none" rotWithShape="1">
              <a:gsLst>
                <a:gs pos="100000">
                  <a:srgbClr val="F070D5"/>
                </a:gs>
                <a:gs pos="3000">
                  <a:schemeClr val="bg1"/>
                </a:gs>
              </a:gsLst>
              <a:lin ang="162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49" name="Oval 48">
              <a:extLst>
                <a:ext uri="{FF2B5EF4-FFF2-40B4-BE49-F238E27FC236}">
                  <a16:creationId xmlns:a16="http://schemas.microsoft.com/office/drawing/2014/main" id="{343AE0DF-17AC-E53B-AF17-7F7054A84F20}"/>
                </a:ext>
              </a:extLst>
            </p:cNvPr>
            <p:cNvSpPr/>
            <p:nvPr/>
          </p:nvSpPr>
          <p:spPr>
            <a:xfrm>
              <a:off x="5685484" y="4455724"/>
              <a:ext cx="911876" cy="897520"/>
            </a:xfrm>
            <a:prstGeom prst="ellipse">
              <a:avLst/>
            </a:prstGeom>
            <a:gradFill flip="none" rotWithShape="1">
              <a:gsLst>
                <a:gs pos="100000">
                  <a:srgbClr val="F27ED9"/>
                </a:gs>
                <a:gs pos="3000">
                  <a:schemeClr val="bg1"/>
                </a:gs>
              </a:gsLst>
              <a:lin ang="189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750">
                  <a:solidFill>
                    <a:schemeClr val="tx2"/>
                  </a:solidFill>
                  <a:latin typeface="Calibri" panose="020F0502020204030204" pitchFamily="34" charset="0"/>
                  <a:cs typeface="Calibri" panose="020F0502020204030204" pitchFamily="34" charset="0"/>
                </a:rPr>
                <a:t>F</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Migration Planning</a:t>
              </a:r>
            </a:p>
          </p:txBody>
        </p:sp>
        <p:sp>
          <p:nvSpPr>
            <p:cNvPr id="50" name="Oval 49">
              <a:extLst>
                <a:ext uri="{FF2B5EF4-FFF2-40B4-BE49-F238E27FC236}">
                  <a16:creationId xmlns:a16="http://schemas.microsoft.com/office/drawing/2014/main" id="{42245FBF-FD54-F414-2833-02D8437B8FE7}"/>
                </a:ext>
              </a:extLst>
            </p:cNvPr>
            <p:cNvSpPr/>
            <p:nvPr/>
          </p:nvSpPr>
          <p:spPr>
            <a:xfrm>
              <a:off x="5205120" y="3433321"/>
              <a:ext cx="944443" cy="897520"/>
            </a:xfrm>
            <a:prstGeom prst="ellipse">
              <a:avLst/>
            </a:prstGeom>
            <a:gradFill flip="none" rotWithShape="1">
              <a:gsLst>
                <a:gs pos="100000">
                  <a:srgbClr val="F49AE1"/>
                </a:gs>
                <a:gs pos="3000">
                  <a:schemeClr val="bg1"/>
                </a:gs>
              </a:gsLst>
              <a:lin ang="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51" name="Oval 50">
              <a:extLst>
                <a:ext uri="{FF2B5EF4-FFF2-40B4-BE49-F238E27FC236}">
                  <a16:creationId xmlns:a16="http://schemas.microsoft.com/office/drawing/2014/main" id="{5DD4911A-9989-2138-B4B5-0F36F526129F}"/>
                </a:ext>
              </a:extLst>
            </p:cNvPr>
            <p:cNvSpPr/>
            <p:nvPr/>
          </p:nvSpPr>
          <p:spPr>
            <a:xfrm>
              <a:off x="5693626" y="2386216"/>
              <a:ext cx="911876" cy="897520"/>
            </a:xfrm>
            <a:prstGeom prst="ellipse">
              <a:avLst/>
            </a:prstGeom>
            <a:gradFill flip="none" rotWithShape="1">
              <a:gsLst>
                <a:gs pos="100000">
                  <a:srgbClr val="FBE5D6"/>
                </a:gs>
                <a:gs pos="3000">
                  <a:schemeClr val="bg1"/>
                </a:gs>
              </a:gsLst>
              <a:lin ang="135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sz="750">
                <a:solidFill>
                  <a:schemeClr val="tx2"/>
                </a:solidFill>
                <a:latin typeface="Calibri" panose="020F0502020204030204" pitchFamily="34" charset="0"/>
                <a:cs typeface="Calibri" panose="020F0502020204030204" pitchFamily="34" charset="0"/>
              </a:endParaRPr>
            </a:p>
          </p:txBody>
        </p:sp>
        <p:sp>
          <p:nvSpPr>
            <p:cNvPr id="52" name="Oval 51">
              <a:extLst>
                <a:ext uri="{FF2B5EF4-FFF2-40B4-BE49-F238E27FC236}">
                  <a16:creationId xmlns:a16="http://schemas.microsoft.com/office/drawing/2014/main" id="{90C6953F-F830-D897-161D-EC20B25DD0BC}"/>
                </a:ext>
              </a:extLst>
            </p:cNvPr>
            <p:cNvSpPr/>
            <p:nvPr/>
          </p:nvSpPr>
          <p:spPr>
            <a:xfrm>
              <a:off x="6674706" y="1989661"/>
              <a:ext cx="911876" cy="897520"/>
            </a:xfrm>
            <a:prstGeom prst="ellipse">
              <a:avLst/>
            </a:prstGeom>
            <a:gradFill>
              <a:gsLst>
                <a:gs pos="100000">
                  <a:srgbClr val="FFD966"/>
                </a:gs>
                <a:gs pos="3000">
                  <a:schemeClr val="bg1"/>
                </a:gs>
              </a:gsLst>
              <a:lin ang="54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A</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Architecture Vision</a:t>
              </a:r>
            </a:p>
          </p:txBody>
        </p:sp>
        <p:sp>
          <p:nvSpPr>
            <p:cNvPr id="53" name="Oval 52">
              <a:extLst>
                <a:ext uri="{FF2B5EF4-FFF2-40B4-BE49-F238E27FC236}">
                  <a16:creationId xmlns:a16="http://schemas.microsoft.com/office/drawing/2014/main" id="{A4AB5C6C-1E6D-CBFD-99B5-5D35E134A121}"/>
                </a:ext>
              </a:extLst>
            </p:cNvPr>
            <p:cNvSpPr/>
            <p:nvPr/>
          </p:nvSpPr>
          <p:spPr>
            <a:xfrm>
              <a:off x="7660134" y="2386214"/>
              <a:ext cx="923812" cy="897520"/>
            </a:xfrm>
            <a:prstGeom prst="ellipse">
              <a:avLst/>
            </a:prstGeom>
            <a:gradFill flip="none" rotWithShape="1">
              <a:gsLst>
                <a:gs pos="100000">
                  <a:srgbClr val="DAE3F3"/>
                </a:gs>
                <a:gs pos="3000">
                  <a:schemeClr val="bg1"/>
                </a:gs>
              </a:gsLst>
              <a:lin ang="81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B</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Business</a:t>
              </a:r>
              <a:br>
                <a:rPr lang="en-GB" sz="675">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Architecture</a:t>
              </a:r>
            </a:p>
          </p:txBody>
        </p:sp>
        <p:sp>
          <p:nvSpPr>
            <p:cNvPr id="54" name="Oval 53">
              <a:extLst>
                <a:ext uri="{FF2B5EF4-FFF2-40B4-BE49-F238E27FC236}">
                  <a16:creationId xmlns:a16="http://schemas.microsoft.com/office/drawing/2014/main" id="{693876DF-DAE5-B95B-E150-6607B75E1377}"/>
                </a:ext>
              </a:extLst>
            </p:cNvPr>
            <p:cNvSpPr/>
            <p:nvPr/>
          </p:nvSpPr>
          <p:spPr>
            <a:xfrm>
              <a:off x="8111723" y="3433321"/>
              <a:ext cx="911876" cy="897520"/>
            </a:xfrm>
            <a:prstGeom prst="ellipse">
              <a:avLst/>
            </a:prstGeom>
            <a:gradFill flip="none" rotWithShape="1">
              <a:gsLst>
                <a:gs pos="100000">
                  <a:srgbClr val="E2F0D9"/>
                </a:gs>
                <a:gs pos="3000">
                  <a:schemeClr val="bg1"/>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750">
                  <a:solidFill>
                    <a:schemeClr val="tx2"/>
                  </a:solidFill>
                  <a:latin typeface="Calibri" panose="020F0502020204030204" pitchFamily="34" charset="0"/>
                  <a:cs typeface="Calibri" panose="020F0502020204030204" pitchFamily="34" charset="0"/>
                </a:rPr>
                <a:t>C</a:t>
              </a:r>
              <a:br>
                <a:rPr lang="en-GB" sz="750">
                  <a:solidFill>
                    <a:schemeClr val="tx2"/>
                  </a:solidFill>
                  <a:latin typeface="Calibri" panose="020F0502020204030204" pitchFamily="34" charset="0"/>
                  <a:cs typeface="Calibri" panose="020F0502020204030204" pitchFamily="34" charset="0"/>
                </a:rPr>
              </a:br>
              <a:r>
                <a:rPr lang="en-GB" sz="675">
                  <a:solidFill>
                    <a:schemeClr val="tx2"/>
                  </a:solidFill>
                  <a:latin typeface="Calibri" panose="020F0502020204030204" pitchFamily="34" charset="0"/>
                  <a:cs typeface="Calibri" panose="020F0502020204030204" pitchFamily="34" charset="0"/>
                </a:rPr>
                <a:t>Information Systems Architecture</a:t>
              </a:r>
            </a:p>
          </p:txBody>
        </p:sp>
        <p:sp>
          <p:nvSpPr>
            <p:cNvPr id="55" name="Oval 54">
              <a:extLst>
                <a:ext uri="{FF2B5EF4-FFF2-40B4-BE49-F238E27FC236}">
                  <a16:creationId xmlns:a16="http://schemas.microsoft.com/office/drawing/2014/main" id="{D4F8DD2E-15D5-0833-C68A-9106694BB404}"/>
                </a:ext>
              </a:extLst>
            </p:cNvPr>
            <p:cNvSpPr/>
            <p:nvPr/>
          </p:nvSpPr>
          <p:spPr>
            <a:xfrm>
              <a:off x="6597361" y="3323016"/>
              <a:ext cx="1083774" cy="1115895"/>
            </a:xfrm>
            <a:prstGeom prst="ellipse">
              <a:avLst/>
            </a:prstGeom>
            <a:gradFill>
              <a:gsLst>
                <a:gs pos="51000">
                  <a:srgbClr val="FBE5D6"/>
                </a:gs>
                <a:gs pos="100000">
                  <a:schemeClr val="bg1"/>
                </a:gs>
                <a:gs pos="0">
                  <a:schemeClr val="bg1"/>
                </a:gs>
              </a:gsLst>
              <a:lin ang="13500000" scaled="1"/>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GB" sz="675">
                  <a:solidFill>
                    <a:schemeClr val="tx2"/>
                  </a:solidFill>
                  <a:latin typeface="Calibri" panose="020F0502020204030204" pitchFamily="34" charset="0"/>
                  <a:cs typeface="Calibri" panose="020F0502020204030204" pitchFamily="34" charset="0"/>
                </a:rPr>
                <a:t>Requirements Management</a:t>
              </a:r>
            </a:p>
          </p:txBody>
        </p:sp>
        <p:cxnSp>
          <p:nvCxnSpPr>
            <p:cNvPr id="56" name="Straight Arrow Connector 55">
              <a:extLst>
                <a:ext uri="{FF2B5EF4-FFF2-40B4-BE49-F238E27FC236}">
                  <a16:creationId xmlns:a16="http://schemas.microsoft.com/office/drawing/2014/main" id="{7ED5D623-8E3C-3A50-35BD-45A42CB7560B}"/>
                </a:ext>
              </a:extLst>
            </p:cNvPr>
            <p:cNvCxnSpPr>
              <a:cxnSpLocks/>
              <a:endCxn id="55" idx="1"/>
            </p:cNvCxnSpPr>
            <p:nvPr/>
          </p:nvCxnSpPr>
          <p:spPr>
            <a:xfrm>
              <a:off x="6446737" y="3173489"/>
              <a:ext cx="309340" cy="31294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10850297-2AD6-DFC0-2029-7A34974DEAAB}"/>
                </a:ext>
              </a:extLst>
            </p:cNvPr>
            <p:cNvCxnSpPr>
              <a:cxnSpLocks/>
              <a:stCxn id="50" idx="6"/>
              <a:endCxn id="55" idx="2"/>
            </p:cNvCxnSpPr>
            <p:nvPr/>
          </p:nvCxnSpPr>
          <p:spPr>
            <a:xfrm flipV="1">
              <a:off x="6149564" y="3880963"/>
              <a:ext cx="447798" cy="1118"/>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925EFFC2-D3B6-C9B8-51EE-BC72E0D983F4}"/>
                </a:ext>
              </a:extLst>
            </p:cNvPr>
            <p:cNvCxnSpPr>
              <a:cxnSpLocks/>
              <a:stCxn id="55" idx="5"/>
              <a:endCxn id="47" idx="1"/>
            </p:cNvCxnSpPr>
            <p:nvPr/>
          </p:nvCxnSpPr>
          <p:spPr>
            <a:xfrm>
              <a:off x="7522421" y="4275491"/>
              <a:ext cx="300399" cy="31956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D0C2E0EC-E3B6-0F87-68CC-ADFC8CCF04CD}"/>
                </a:ext>
              </a:extLst>
            </p:cNvPr>
            <p:cNvCxnSpPr>
              <a:cxnSpLocks/>
              <a:stCxn id="55" idx="3"/>
              <a:endCxn id="49" idx="7"/>
            </p:cNvCxnSpPr>
            <p:nvPr/>
          </p:nvCxnSpPr>
          <p:spPr>
            <a:xfrm flipH="1">
              <a:off x="6463818" y="4275491"/>
              <a:ext cx="292259" cy="311672"/>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BE37A392-7A86-7FD0-C677-50978B202CBB}"/>
                </a:ext>
              </a:extLst>
            </p:cNvPr>
            <p:cNvCxnSpPr>
              <a:cxnSpLocks/>
              <a:stCxn id="55" idx="0"/>
              <a:endCxn id="52" idx="4"/>
            </p:cNvCxnSpPr>
            <p:nvPr/>
          </p:nvCxnSpPr>
          <p:spPr>
            <a:xfrm flipH="1" flipV="1">
              <a:off x="7130644" y="2887182"/>
              <a:ext cx="8605" cy="435835"/>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0697FCC8-92D4-15F9-1E63-EEF8A0D01300}"/>
                </a:ext>
              </a:extLst>
            </p:cNvPr>
            <p:cNvCxnSpPr>
              <a:cxnSpLocks/>
              <a:stCxn id="55" idx="7"/>
              <a:endCxn id="53" idx="3"/>
            </p:cNvCxnSpPr>
            <p:nvPr/>
          </p:nvCxnSpPr>
          <p:spPr>
            <a:xfrm flipV="1">
              <a:off x="7522420" y="3152295"/>
              <a:ext cx="273003" cy="33414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EB0B33F1-8A1C-BDF2-8C01-FEF6B1F38F33}"/>
                </a:ext>
              </a:extLst>
            </p:cNvPr>
            <p:cNvCxnSpPr>
              <a:cxnSpLocks/>
              <a:stCxn id="55" idx="6"/>
              <a:endCxn id="54" idx="2"/>
            </p:cNvCxnSpPr>
            <p:nvPr/>
          </p:nvCxnSpPr>
          <p:spPr>
            <a:xfrm>
              <a:off x="7681136" y="3880963"/>
              <a:ext cx="430588" cy="1118"/>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45782070-2953-132B-26C1-326971188496}"/>
                </a:ext>
              </a:extLst>
            </p:cNvPr>
            <p:cNvCxnSpPr>
              <a:cxnSpLocks/>
              <a:endCxn id="48" idx="0"/>
            </p:cNvCxnSpPr>
            <p:nvPr/>
          </p:nvCxnSpPr>
          <p:spPr>
            <a:xfrm>
              <a:off x="7142855" y="4448458"/>
              <a:ext cx="52736" cy="430979"/>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0AE95B6-5658-508C-083D-9C096CD2CA1A}"/>
                </a:ext>
              </a:extLst>
            </p:cNvPr>
            <p:cNvCxnSpPr>
              <a:cxnSpLocks/>
              <a:stCxn id="46" idx="4"/>
              <a:endCxn id="52" idx="0"/>
            </p:cNvCxnSpPr>
            <p:nvPr/>
          </p:nvCxnSpPr>
          <p:spPr>
            <a:xfrm flipH="1">
              <a:off x="7130644" y="1637598"/>
              <a:ext cx="12212" cy="352064"/>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1FA0F1F0-2795-5FAB-46FB-24124109DE83}"/>
                </a:ext>
              </a:extLst>
            </p:cNvPr>
            <p:cNvSpPr txBox="1"/>
            <p:nvPr/>
          </p:nvSpPr>
          <p:spPr>
            <a:xfrm>
              <a:off x="5645110" y="2398364"/>
              <a:ext cx="944444" cy="707930"/>
            </a:xfrm>
            <a:prstGeom prst="rect">
              <a:avLst/>
            </a:prstGeom>
            <a:noFill/>
          </p:spPr>
          <p:txBody>
            <a:bodyPr wrap="square" rtlCol="0">
              <a:spAutoFit/>
            </a:bodyPr>
            <a:lstStyle/>
            <a:p>
              <a:pPr algn="ctr"/>
              <a:r>
                <a:rPr lang="en-GB" sz="750">
                  <a:latin typeface="Calibri" panose="020F0502020204030204" pitchFamily="34" charset="0"/>
                  <a:cs typeface="Calibri" panose="020F0502020204030204" pitchFamily="34" charset="0"/>
                </a:rPr>
                <a:t>H</a:t>
              </a:r>
              <a:br>
                <a:rPr lang="en-GB" sz="750">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Architecture Change Management</a:t>
              </a:r>
            </a:p>
          </p:txBody>
        </p:sp>
        <p:sp>
          <p:nvSpPr>
            <p:cNvPr id="66" name="TextBox 65">
              <a:extLst>
                <a:ext uri="{FF2B5EF4-FFF2-40B4-BE49-F238E27FC236}">
                  <a16:creationId xmlns:a16="http://schemas.microsoft.com/office/drawing/2014/main" id="{7D153D46-09CF-2D58-31D4-E24CA8F6EC50}"/>
                </a:ext>
              </a:extLst>
            </p:cNvPr>
            <p:cNvSpPr txBox="1"/>
            <p:nvPr/>
          </p:nvSpPr>
          <p:spPr>
            <a:xfrm>
              <a:off x="4927989" y="3599355"/>
              <a:ext cx="1544898" cy="566344"/>
            </a:xfrm>
            <a:prstGeom prst="rect">
              <a:avLst/>
            </a:prstGeom>
            <a:noFill/>
          </p:spPr>
          <p:txBody>
            <a:bodyPr wrap="square">
              <a:spAutoFit/>
            </a:bodyPr>
            <a:lstStyle/>
            <a:p>
              <a:pPr algn="ctr"/>
              <a:r>
                <a:rPr lang="en-GB" sz="750">
                  <a:latin typeface="Calibri" panose="020F0502020204030204" pitchFamily="34" charset="0"/>
                  <a:cs typeface="Calibri" panose="020F0502020204030204" pitchFamily="34" charset="0"/>
                </a:rPr>
                <a:t>G</a:t>
              </a:r>
            </a:p>
            <a:p>
              <a:pPr algn="ctr"/>
              <a:r>
                <a:rPr lang="en-GB" sz="675">
                  <a:latin typeface="Calibri" panose="020F0502020204030204" pitchFamily="34" charset="0"/>
                  <a:cs typeface="Calibri" panose="020F0502020204030204" pitchFamily="34" charset="0"/>
                </a:rPr>
                <a:t>Implementation</a:t>
              </a:r>
            </a:p>
            <a:p>
              <a:pPr algn="ctr"/>
              <a:r>
                <a:rPr lang="en-GB" sz="675">
                  <a:latin typeface="Calibri" panose="020F0502020204030204" pitchFamily="34" charset="0"/>
                  <a:cs typeface="Calibri" panose="020F0502020204030204" pitchFamily="34" charset="0"/>
                </a:rPr>
                <a:t>Governance</a:t>
              </a:r>
            </a:p>
          </p:txBody>
        </p:sp>
        <p:sp>
          <p:nvSpPr>
            <p:cNvPr id="67" name="TextBox 66">
              <a:extLst>
                <a:ext uri="{FF2B5EF4-FFF2-40B4-BE49-F238E27FC236}">
                  <a16:creationId xmlns:a16="http://schemas.microsoft.com/office/drawing/2014/main" id="{B19DD507-2AE5-3639-C760-EB256C82FC9A}"/>
                </a:ext>
              </a:extLst>
            </p:cNvPr>
            <p:cNvSpPr txBox="1"/>
            <p:nvPr/>
          </p:nvSpPr>
          <p:spPr>
            <a:xfrm>
              <a:off x="6567053" y="4984894"/>
              <a:ext cx="1257074" cy="582076"/>
            </a:xfrm>
            <a:prstGeom prst="rect">
              <a:avLst/>
            </a:prstGeom>
            <a:noFill/>
          </p:spPr>
          <p:txBody>
            <a:bodyPr wrap="square" tIns="0" bIns="0">
              <a:spAutoFit/>
            </a:bodyPr>
            <a:lstStyle/>
            <a:p>
              <a:pPr algn="ctr"/>
              <a:r>
                <a:rPr lang="en-GB" sz="750">
                  <a:latin typeface="Calibri" panose="020F0502020204030204" pitchFamily="34" charset="0"/>
                  <a:cs typeface="Calibri" panose="020F0502020204030204" pitchFamily="34" charset="0"/>
                </a:rPr>
                <a:t>E</a:t>
              </a:r>
              <a:br>
                <a:rPr lang="en-GB" sz="750">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Opportunities</a:t>
              </a:r>
              <a:br>
                <a:rPr lang="en-GB" sz="675">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and </a:t>
              </a:r>
              <a:br>
                <a:rPr lang="en-GB" sz="675">
                  <a:latin typeface="Calibri" panose="020F0502020204030204" pitchFamily="34" charset="0"/>
                  <a:cs typeface="Calibri" panose="020F0502020204030204" pitchFamily="34" charset="0"/>
                </a:rPr>
              </a:br>
              <a:r>
                <a:rPr lang="en-GB" sz="675">
                  <a:latin typeface="Calibri" panose="020F0502020204030204" pitchFamily="34" charset="0"/>
                  <a:cs typeface="Calibri" panose="020F0502020204030204" pitchFamily="34" charset="0"/>
                </a:rPr>
                <a:t>Solutions</a:t>
              </a:r>
            </a:p>
          </p:txBody>
        </p:sp>
        <p:sp>
          <p:nvSpPr>
            <p:cNvPr id="68" name="Arrow: Curved Down 67">
              <a:extLst>
                <a:ext uri="{FF2B5EF4-FFF2-40B4-BE49-F238E27FC236}">
                  <a16:creationId xmlns:a16="http://schemas.microsoft.com/office/drawing/2014/main" id="{591FE8AC-D324-D7DC-BE71-D658ACB198D3}"/>
                </a:ext>
              </a:extLst>
            </p:cNvPr>
            <p:cNvSpPr/>
            <p:nvPr/>
          </p:nvSpPr>
          <p:spPr>
            <a:xfrm rot="14719273">
              <a:off x="4860225" y="4520371"/>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69" name="Arrow: Curved Down 68">
              <a:extLst>
                <a:ext uri="{FF2B5EF4-FFF2-40B4-BE49-F238E27FC236}">
                  <a16:creationId xmlns:a16="http://schemas.microsoft.com/office/drawing/2014/main" id="{6F05CF11-5EF1-C7B8-3C85-3B81F6192DB3}"/>
                </a:ext>
              </a:extLst>
            </p:cNvPr>
            <p:cNvSpPr/>
            <p:nvPr/>
          </p:nvSpPr>
          <p:spPr>
            <a:xfrm rot="4153309">
              <a:off x="8271936" y="2909202"/>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70" name="Arrow: Curved Down 69">
              <a:extLst>
                <a:ext uri="{FF2B5EF4-FFF2-40B4-BE49-F238E27FC236}">
                  <a16:creationId xmlns:a16="http://schemas.microsoft.com/office/drawing/2014/main" id="{2EEB90BD-25CF-4B17-EBBD-5DB624AB606A}"/>
                </a:ext>
              </a:extLst>
            </p:cNvPr>
            <p:cNvSpPr/>
            <p:nvPr/>
          </p:nvSpPr>
          <p:spPr>
            <a:xfrm rot="6897803">
              <a:off x="8371602" y="4431598"/>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71" name="Arrow: Curved Down 70">
              <a:extLst>
                <a:ext uri="{FF2B5EF4-FFF2-40B4-BE49-F238E27FC236}">
                  <a16:creationId xmlns:a16="http://schemas.microsoft.com/office/drawing/2014/main" id="{D86742C0-95E9-DE7A-A8A5-1DDB556B697A}"/>
                </a:ext>
              </a:extLst>
            </p:cNvPr>
            <p:cNvSpPr/>
            <p:nvPr/>
          </p:nvSpPr>
          <p:spPr>
            <a:xfrm rot="17827319">
              <a:off x="4853734" y="3022425"/>
              <a:ext cx="1064626" cy="23116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72" name="Arrow: Curved Down 71">
              <a:extLst>
                <a:ext uri="{FF2B5EF4-FFF2-40B4-BE49-F238E27FC236}">
                  <a16:creationId xmlns:a16="http://schemas.microsoft.com/office/drawing/2014/main" id="{520ACC29-0553-A4D9-ED66-E10AB04AD5FF}"/>
                </a:ext>
              </a:extLst>
            </p:cNvPr>
            <p:cNvSpPr/>
            <p:nvPr/>
          </p:nvSpPr>
          <p:spPr>
            <a:xfrm rot="1115442">
              <a:off x="7433774" y="2050631"/>
              <a:ext cx="1029030" cy="23916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sp>
          <p:nvSpPr>
            <p:cNvPr id="73" name="Arrow: Curved Down 72">
              <a:extLst>
                <a:ext uri="{FF2B5EF4-FFF2-40B4-BE49-F238E27FC236}">
                  <a16:creationId xmlns:a16="http://schemas.microsoft.com/office/drawing/2014/main" id="{98E4F1EC-8E42-680E-B780-BB46AE2FD000}"/>
                </a:ext>
              </a:extLst>
            </p:cNvPr>
            <p:cNvSpPr/>
            <p:nvPr/>
          </p:nvSpPr>
          <p:spPr>
            <a:xfrm rot="20324683">
              <a:off x="5858947" y="2016518"/>
              <a:ext cx="1029030" cy="23916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solidFill>
                  <a:schemeClr val="tx1"/>
                </a:solidFill>
              </a:endParaRPr>
            </a:p>
          </p:txBody>
        </p:sp>
      </p:grpSp>
      <p:sp>
        <p:nvSpPr>
          <p:cNvPr id="4" name="TextBox 3">
            <a:extLst>
              <a:ext uri="{FF2B5EF4-FFF2-40B4-BE49-F238E27FC236}">
                <a16:creationId xmlns:a16="http://schemas.microsoft.com/office/drawing/2014/main" id="{3C2BFEB0-18D5-1A9C-8207-30327C2F67C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12705789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B4CABF35-93BD-4A24-97DA-E688880B053B}"/>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01/14 </a:t>
            </a:r>
          </a:p>
        </p:txBody>
      </p:sp>
      <p:sp>
        <p:nvSpPr>
          <p:cNvPr id="3" name="Footer Placeholder 2">
            <a:extLst>
              <a:ext uri="{FF2B5EF4-FFF2-40B4-BE49-F238E27FC236}">
                <a16:creationId xmlns:a16="http://schemas.microsoft.com/office/drawing/2014/main" id="{911B86B0-9905-4F65-8F2C-D5C40048907A}"/>
              </a:ext>
            </a:extLst>
          </p:cNvPr>
          <p:cNvSpPr>
            <a:spLocks noGrp="1"/>
          </p:cNvSpPr>
          <p:nvPr>
            <p:ph type="ftr" sz="quarter" idx="10"/>
          </p:nvPr>
        </p:nvSpPr>
        <p:spPr>
          <a:xfrm>
            <a:off x="6993807" y="4855409"/>
            <a:ext cx="688471" cy="273844"/>
          </a:xfrm>
        </p:spPr>
        <p:txBody>
          <a:bodyPr/>
          <a:lstStyle/>
          <a:p>
            <a:r>
              <a:rPr lang="en-GB"/>
              <a:t>7/32</a:t>
            </a:r>
          </a:p>
        </p:txBody>
      </p:sp>
      <p:sp>
        <p:nvSpPr>
          <p:cNvPr id="4" name="Ref">
            <a:extLst>
              <a:ext uri="{FF2B5EF4-FFF2-40B4-BE49-F238E27FC236}">
                <a16:creationId xmlns:a16="http://schemas.microsoft.com/office/drawing/2014/main" id="{7C1491D7-81AF-4FD4-9405-C4B232161F24}"/>
              </a:ext>
            </a:extLst>
          </p:cNvPr>
          <p:cNvSpPr txBox="1"/>
          <p:nvPr/>
        </p:nvSpPr>
        <p:spPr>
          <a:xfrm>
            <a:off x="1397000" y="4824272"/>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30 : §3.2</a:t>
            </a:r>
          </a:p>
        </p:txBody>
      </p:sp>
      <p:pic>
        <p:nvPicPr>
          <p:cNvPr id="2" name="Picture 1">
            <a:extLst>
              <a:ext uri="{FF2B5EF4-FFF2-40B4-BE49-F238E27FC236}">
                <a16:creationId xmlns:a16="http://schemas.microsoft.com/office/drawing/2014/main" id="{FD05DB2A-3FD0-4F92-9AF8-EC08E3CE3E14}"/>
              </a:ext>
            </a:extLst>
          </p:cNvPr>
          <p:cNvPicPr>
            <a:picLocks noChangeAspect="1"/>
          </p:cNvPicPr>
          <p:nvPr/>
        </p:nvPicPr>
        <p:blipFill>
          <a:blip r:embed="rId3"/>
          <a:stretch>
            <a:fillRect/>
          </a:stretch>
        </p:blipFill>
        <p:spPr>
          <a:xfrm>
            <a:off x="8711934" y="135731"/>
            <a:ext cx="122504" cy="89298"/>
          </a:xfrm>
          <a:prstGeom prst="rect">
            <a:avLst/>
          </a:prstGeom>
        </p:spPr>
      </p:pic>
      <p:sp>
        <p:nvSpPr>
          <p:cNvPr id="15" name="TextBox 14">
            <a:extLst>
              <a:ext uri="{FF2B5EF4-FFF2-40B4-BE49-F238E27FC236}">
                <a16:creationId xmlns:a16="http://schemas.microsoft.com/office/drawing/2014/main" id="{AC0E6499-C63E-44EF-A381-BC096DE7D9D4}"/>
              </a:ext>
            </a:extLst>
          </p:cNvPr>
          <p:cNvSpPr txBox="1"/>
          <p:nvPr/>
        </p:nvSpPr>
        <p:spPr>
          <a:xfrm>
            <a:off x="589671" y="740723"/>
            <a:ext cx="1343632" cy="300082"/>
          </a:xfrm>
          <a:prstGeom prst="rect">
            <a:avLst/>
          </a:prstGeom>
          <a:noFill/>
        </p:spPr>
        <p:txBody>
          <a:bodyPr wrap="square">
            <a:spAutoFit/>
          </a:bodyPr>
          <a:lstStyle/>
          <a:p>
            <a:pPr marL="342900" indent="-342900">
              <a:spcBef>
                <a:spcPct val="0"/>
              </a:spcBef>
            </a:pPr>
            <a:r>
              <a:rPr lang="en-GB" sz="1350" b="1">
                <a:solidFill>
                  <a:srgbClr val="2F528F"/>
                </a:solidFill>
              </a:rPr>
              <a:t>Objectives:</a:t>
            </a:r>
          </a:p>
        </p:txBody>
      </p:sp>
      <p:sp>
        <p:nvSpPr>
          <p:cNvPr id="17" name="TextBox 16">
            <a:extLst>
              <a:ext uri="{FF2B5EF4-FFF2-40B4-BE49-F238E27FC236}">
                <a16:creationId xmlns:a16="http://schemas.microsoft.com/office/drawing/2014/main" id="{F5159FAB-5BE3-432C-9812-AC79C723F27C}"/>
              </a:ext>
            </a:extLst>
          </p:cNvPr>
          <p:cNvSpPr txBox="1"/>
          <p:nvPr/>
        </p:nvSpPr>
        <p:spPr>
          <a:xfrm>
            <a:off x="589671" y="2435147"/>
            <a:ext cx="4578530" cy="300082"/>
          </a:xfrm>
          <a:prstGeom prst="rect">
            <a:avLst/>
          </a:prstGeom>
          <a:noFill/>
        </p:spPr>
        <p:txBody>
          <a:bodyPr wrap="square">
            <a:spAutoFit/>
          </a:bodyPr>
          <a:lstStyle/>
          <a:p>
            <a:pPr>
              <a:spcBef>
                <a:spcPct val="0"/>
              </a:spcBef>
            </a:pPr>
            <a:r>
              <a:rPr lang="en-GB" sz="1350" b="1">
                <a:solidFill>
                  <a:srgbClr val="2F528F"/>
                </a:solidFill>
              </a:rPr>
              <a:t>The Objectives of Phase A are:</a:t>
            </a:r>
          </a:p>
        </p:txBody>
      </p:sp>
      <p:graphicFrame>
        <p:nvGraphicFramePr>
          <p:cNvPr id="21" name="TextBox 2">
            <a:extLst>
              <a:ext uri="{FF2B5EF4-FFF2-40B4-BE49-F238E27FC236}">
                <a16:creationId xmlns:a16="http://schemas.microsoft.com/office/drawing/2014/main" id="{1E044518-2212-4B06-AD40-E37567D46772}"/>
              </a:ext>
            </a:extLst>
          </p:cNvPr>
          <p:cNvGraphicFramePr/>
          <p:nvPr/>
        </p:nvGraphicFramePr>
        <p:xfrm>
          <a:off x="1079500" y="1161604"/>
          <a:ext cx="6248400" cy="11296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3" name="TextBox 2">
            <a:extLst>
              <a:ext uri="{FF2B5EF4-FFF2-40B4-BE49-F238E27FC236}">
                <a16:creationId xmlns:a16="http://schemas.microsoft.com/office/drawing/2014/main" id="{A8291311-D83E-42D9-BDE1-BF780FD38600}"/>
              </a:ext>
            </a:extLst>
          </p:cNvPr>
          <p:cNvGraphicFramePr/>
          <p:nvPr/>
        </p:nvGraphicFramePr>
        <p:xfrm>
          <a:off x="1079500" y="2856028"/>
          <a:ext cx="6248400" cy="162034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Afbeelding 10">
            <a:extLst>
              <a:ext uri="{FF2B5EF4-FFF2-40B4-BE49-F238E27FC236}">
                <a16:creationId xmlns:a16="http://schemas.microsoft.com/office/drawing/2014/main" id="{0628280B-CDED-B892-4B3E-7D31F57A34D9}"/>
              </a:ext>
            </a:extLst>
          </p:cNvPr>
          <p:cNvPicPr>
            <a:picLocks noChangeAspect="1"/>
          </p:cNvPicPr>
          <p:nvPr/>
        </p:nvPicPr>
        <p:blipFill>
          <a:blip r:embed="rId14">
            <a:duotone>
              <a:schemeClr val="accent5">
                <a:shade val="45000"/>
                <a:satMod val="135000"/>
              </a:schemeClr>
              <a:prstClr val="white"/>
            </a:duotone>
          </a:blip>
          <a:stretch>
            <a:fillRect/>
          </a:stretch>
        </p:blipFill>
        <p:spPr>
          <a:xfrm>
            <a:off x="7676014" y="2905048"/>
            <a:ext cx="1136717" cy="1136717"/>
          </a:xfrm>
          <a:prstGeom prst="rect">
            <a:avLst/>
          </a:prstGeom>
        </p:spPr>
      </p:pic>
      <p:pic>
        <p:nvPicPr>
          <p:cNvPr id="13" name="Afbeelding 12">
            <a:extLst>
              <a:ext uri="{FF2B5EF4-FFF2-40B4-BE49-F238E27FC236}">
                <a16:creationId xmlns:a16="http://schemas.microsoft.com/office/drawing/2014/main" id="{C8C2C841-B706-F560-3A86-8C18581B6BA1}"/>
              </a:ext>
            </a:extLst>
          </p:cNvPr>
          <p:cNvPicPr>
            <a:picLocks noChangeAspect="1"/>
          </p:cNvPicPr>
          <p:nvPr/>
        </p:nvPicPr>
        <p:blipFill>
          <a:blip r:embed="rId15">
            <a:duotone>
              <a:prstClr val="black"/>
              <a:srgbClr val="2E6CA4">
                <a:tint val="45000"/>
                <a:satMod val="400000"/>
              </a:srgbClr>
            </a:duotone>
          </a:blip>
          <a:stretch>
            <a:fillRect/>
          </a:stretch>
        </p:blipFill>
        <p:spPr>
          <a:xfrm>
            <a:off x="7724192" y="1044857"/>
            <a:ext cx="1040363" cy="1040363"/>
          </a:xfrm>
          <a:prstGeom prst="rect">
            <a:avLst/>
          </a:prstGeom>
        </p:spPr>
      </p:pic>
      <p:sp>
        <p:nvSpPr>
          <p:cNvPr id="7" name="TextBox 6">
            <a:extLst>
              <a:ext uri="{FF2B5EF4-FFF2-40B4-BE49-F238E27FC236}">
                <a16:creationId xmlns:a16="http://schemas.microsoft.com/office/drawing/2014/main" id="{CFDA482D-1F1E-D470-1715-60A2C11756E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4875905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B4CABF35-93BD-4A24-97DA-E688880B053B}"/>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02/14 </a:t>
            </a:r>
          </a:p>
        </p:txBody>
      </p:sp>
      <p:sp>
        <p:nvSpPr>
          <p:cNvPr id="3" name="Footer Placeholder 2">
            <a:extLst>
              <a:ext uri="{FF2B5EF4-FFF2-40B4-BE49-F238E27FC236}">
                <a16:creationId xmlns:a16="http://schemas.microsoft.com/office/drawing/2014/main" id="{911B86B0-9905-4F65-8F2C-D5C40048907A}"/>
              </a:ext>
            </a:extLst>
          </p:cNvPr>
          <p:cNvSpPr>
            <a:spLocks noGrp="1"/>
          </p:cNvSpPr>
          <p:nvPr>
            <p:ph type="ftr" sz="quarter" idx="10"/>
          </p:nvPr>
        </p:nvSpPr>
        <p:spPr>
          <a:xfrm>
            <a:off x="6993807" y="4855409"/>
            <a:ext cx="688471" cy="273844"/>
          </a:xfrm>
        </p:spPr>
        <p:txBody>
          <a:bodyPr/>
          <a:lstStyle/>
          <a:p>
            <a:r>
              <a:rPr lang="en-GB"/>
              <a:t>8/32</a:t>
            </a:r>
          </a:p>
        </p:txBody>
      </p:sp>
      <p:sp>
        <p:nvSpPr>
          <p:cNvPr id="4" name="Ref">
            <a:extLst>
              <a:ext uri="{FF2B5EF4-FFF2-40B4-BE49-F238E27FC236}">
                <a16:creationId xmlns:a16="http://schemas.microsoft.com/office/drawing/2014/main" id="{7C1491D7-81AF-4FD4-9405-C4B232161F24}"/>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30 : §3.2</a:t>
            </a:r>
          </a:p>
        </p:txBody>
      </p:sp>
      <p:graphicFrame>
        <p:nvGraphicFramePr>
          <p:cNvPr id="8" name="TextBox 2">
            <a:extLst>
              <a:ext uri="{FF2B5EF4-FFF2-40B4-BE49-F238E27FC236}">
                <a16:creationId xmlns:a16="http://schemas.microsoft.com/office/drawing/2014/main" id="{584A8475-E9C0-44C2-B530-C7248E577A69}"/>
              </a:ext>
            </a:extLst>
          </p:cNvPr>
          <p:cNvGraphicFramePr/>
          <p:nvPr>
            <p:extLst>
              <p:ext uri="{D42A27DB-BD31-4B8C-83A1-F6EECF244321}">
                <p14:modId xmlns:p14="http://schemas.microsoft.com/office/powerpoint/2010/main" val="425642142"/>
              </p:ext>
            </p:extLst>
          </p:nvPr>
        </p:nvGraphicFramePr>
        <p:xfrm>
          <a:off x="970235" y="1227101"/>
          <a:ext cx="6764740" cy="3281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9254156C-4FCE-45DD-8268-76970AE13BD5}"/>
              </a:ext>
            </a:extLst>
          </p:cNvPr>
          <p:cNvSpPr txBox="1"/>
          <p:nvPr/>
        </p:nvSpPr>
        <p:spPr>
          <a:xfrm>
            <a:off x="308729" y="742972"/>
            <a:ext cx="1320046" cy="300082"/>
          </a:xfrm>
          <a:prstGeom prst="rect">
            <a:avLst/>
          </a:prstGeom>
          <a:noFill/>
        </p:spPr>
        <p:txBody>
          <a:bodyPr wrap="square">
            <a:spAutoFit/>
          </a:bodyPr>
          <a:lstStyle/>
          <a:p>
            <a:r>
              <a:rPr lang="en-US" sz="1350" b="1">
                <a:solidFill>
                  <a:srgbClr val="2F528F"/>
                </a:solidFill>
              </a:rPr>
              <a:t>Approach:</a:t>
            </a:r>
          </a:p>
        </p:txBody>
      </p:sp>
      <p:pic>
        <p:nvPicPr>
          <p:cNvPr id="7" name="Picture 1">
            <a:extLst>
              <a:ext uri="{FF2B5EF4-FFF2-40B4-BE49-F238E27FC236}">
                <a16:creationId xmlns:a16="http://schemas.microsoft.com/office/drawing/2014/main" id="{7D6A6C86-41F0-585F-EA13-BD6AD79330C7}"/>
              </a:ext>
            </a:extLst>
          </p:cNvPr>
          <p:cNvPicPr>
            <a:picLocks noChangeAspect="1"/>
          </p:cNvPicPr>
          <p:nvPr/>
        </p:nvPicPr>
        <p:blipFill>
          <a:blip r:embed="rId8"/>
          <a:stretch>
            <a:fillRect/>
          </a:stretch>
        </p:blipFill>
        <p:spPr>
          <a:xfrm>
            <a:off x="8715374" y="138295"/>
            <a:ext cx="117937" cy="89298"/>
          </a:xfrm>
          <a:prstGeom prst="rect">
            <a:avLst/>
          </a:prstGeom>
        </p:spPr>
      </p:pic>
      <p:sp>
        <p:nvSpPr>
          <p:cNvPr id="6" name="TextBox 5">
            <a:extLst>
              <a:ext uri="{FF2B5EF4-FFF2-40B4-BE49-F238E27FC236}">
                <a16:creationId xmlns:a16="http://schemas.microsoft.com/office/drawing/2014/main" id="{50839B4A-45C3-9817-74B4-5E98CF29B4B4}"/>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12138305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B4CABF35-93BD-4A24-97DA-E688880B053B}"/>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03/14 </a:t>
            </a:r>
          </a:p>
        </p:txBody>
      </p:sp>
      <p:sp>
        <p:nvSpPr>
          <p:cNvPr id="3" name="Footer Placeholder 2">
            <a:extLst>
              <a:ext uri="{FF2B5EF4-FFF2-40B4-BE49-F238E27FC236}">
                <a16:creationId xmlns:a16="http://schemas.microsoft.com/office/drawing/2014/main" id="{911B86B0-9905-4F65-8F2C-D5C40048907A}"/>
              </a:ext>
            </a:extLst>
          </p:cNvPr>
          <p:cNvSpPr>
            <a:spLocks noGrp="1"/>
          </p:cNvSpPr>
          <p:nvPr>
            <p:ph type="ftr" sz="quarter" idx="10"/>
          </p:nvPr>
        </p:nvSpPr>
        <p:spPr>
          <a:xfrm>
            <a:off x="6993807" y="4855409"/>
            <a:ext cx="688471" cy="273844"/>
          </a:xfrm>
        </p:spPr>
        <p:txBody>
          <a:bodyPr/>
          <a:lstStyle/>
          <a:p>
            <a:r>
              <a:rPr lang="en-GB"/>
              <a:t>9/32</a:t>
            </a:r>
          </a:p>
        </p:txBody>
      </p:sp>
      <p:sp>
        <p:nvSpPr>
          <p:cNvPr id="4" name="Ref">
            <a:extLst>
              <a:ext uri="{FF2B5EF4-FFF2-40B4-BE49-F238E27FC236}">
                <a16:creationId xmlns:a16="http://schemas.microsoft.com/office/drawing/2014/main" id="{7C1491D7-81AF-4FD4-9405-C4B232161F24}"/>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30 : §3.2</a:t>
            </a:r>
          </a:p>
        </p:txBody>
      </p:sp>
      <p:sp>
        <p:nvSpPr>
          <p:cNvPr id="10" name="TextBox 9">
            <a:extLst>
              <a:ext uri="{FF2B5EF4-FFF2-40B4-BE49-F238E27FC236}">
                <a16:creationId xmlns:a16="http://schemas.microsoft.com/office/drawing/2014/main" id="{A547EC02-0024-4689-B845-C3F2606EECC7}"/>
              </a:ext>
            </a:extLst>
          </p:cNvPr>
          <p:cNvSpPr txBox="1"/>
          <p:nvPr/>
        </p:nvSpPr>
        <p:spPr>
          <a:xfrm>
            <a:off x="471764" y="852106"/>
            <a:ext cx="4586514" cy="300082"/>
          </a:xfrm>
          <a:prstGeom prst="rect">
            <a:avLst/>
          </a:prstGeom>
          <a:noFill/>
        </p:spPr>
        <p:txBody>
          <a:bodyPr wrap="square">
            <a:spAutoFit/>
          </a:bodyPr>
          <a:lstStyle/>
          <a:p>
            <a:pPr algn="l"/>
            <a:r>
              <a:rPr lang="en-GB" sz="1350" b="1">
                <a:solidFill>
                  <a:srgbClr val="2F528F"/>
                </a:solidFill>
                <a:latin typeface="Calibri" panose="020F0502020204030204" pitchFamily="34" charset="0"/>
                <a:cs typeface="Calibri" panose="020F0502020204030204" pitchFamily="34" charset="0"/>
              </a:rPr>
              <a:t>Inputs:</a:t>
            </a:r>
          </a:p>
        </p:txBody>
      </p:sp>
      <p:graphicFrame>
        <p:nvGraphicFramePr>
          <p:cNvPr id="12" name="TextBox 1">
            <a:extLst>
              <a:ext uri="{FF2B5EF4-FFF2-40B4-BE49-F238E27FC236}">
                <a16:creationId xmlns:a16="http://schemas.microsoft.com/office/drawing/2014/main" id="{08DFB363-1882-4DBD-ADA1-6E61FEF7CC35}"/>
              </a:ext>
            </a:extLst>
          </p:cNvPr>
          <p:cNvGraphicFramePr/>
          <p:nvPr>
            <p:extLst>
              <p:ext uri="{D42A27DB-BD31-4B8C-83A1-F6EECF244321}">
                <p14:modId xmlns:p14="http://schemas.microsoft.com/office/powerpoint/2010/main" val="3961214518"/>
              </p:ext>
            </p:extLst>
          </p:nvPr>
        </p:nvGraphicFramePr>
        <p:xfrm>
          <a:off x="537214" y="1144997"/>
          <a:ext cx="8100854" cy="32474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1">
            <a:extLst>
              <a:ext uri="{FF2B5EF4-FFF2-40B4-BE49-F238E27FC236}">
                <a16:creationId xmlns:a16="http://schemas.microsoft.com/office/drawing/2014/main" id="{4CC6CDF8-F6F9-F12E-83C8-F0EE04512DF2}"/>
              </a:ext>
            </a:extLst>
          </p:cNvPr>
          <p:cNvPicPr>
            <a:picLocks noChangeAspect="1"/>
          </p:cNvPicPr>
          <p:nvPr/>
        </p:nvPicPr>
        <p:blipFill>
          <a:blip r:embed="rId8"/>
          <a:stretch>
            <a:fillRect/>
          </a:stretch>
        </p:blipFill>
        <p:spPr>
          <a:xfrm>
            <a:off x="8708230" y="132908"/>
            <a:ext cx="127464" cy="89298"/>
          </a:xfrm>
          <a:prstGeom prst="rect">
            <a:avLst/>
          </a:prstGeom>
        </p:spPr>
      </p:pic>
      <p:sp>
        <p:nvSpPr>
          <p:cNvPr id="6" name="TextBox 5">
            <a:extLst>
              <a:ext uri="{FF2B5EF4-FFF2-40B4-BE49-F238E27FC236}">
                <a16:creationId xmlns:a16="http://schemas.microsoft.com/office/drawing/2014/main" id="{D6D88824-2306-CA1F-FA33-49190410F13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4032534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CB3063-A893-480A-9565-858EE6905242}"/>
              </a:ext>
            </a:extLst>
          </p:cNvPr>
          <p:cNvSpPr>
            <a:spLocks noGrp="1"/>
          </p:cNvSpPr>
          <p:nvPr>
            <p:ph type="title"/>
          </p:nvPr>
        </p:nvSpPr>
        <p:spPr>
          <a:xfrm>
            <a:off x="111095" y="102393"/>
            <a:ext cx="5965705" cy="306668"/>
          </a:xfrm>
        </p:spPr>
        <p:txBody>
          <a:bodyPr>
            <a:normAutofit fontScale="90000"/>
          </a:bodyPr>
          <a:lstStyle/>
          <a:p>
            <a:r>
              <a:rPr lang="en-GB">
                <a:solidFill>
                  <a:srgbClr val="2F528F"/>
                </a:solidFill>
              </a:rPr>
              <a:t>What Enterprise Architecture looks like – 02/02</a:t>
            </a:r>
          </a:p>
        </p:txBody>
      </p:sp>
      <p:sp>
        <p:nvSpPr>
          <p:cNvPr id="10" name="Footer Placeholder 9">
            <a:extLst>
              <a:ext uri="{FF2B5EF4-FFF2-40B4-BE49-F238E27FC236}">
                <a16:creationId xmlns:a16="http://schemas.microsoft.com/office/drawing/2014/main" id="{FD8657D7-6E96-4461-A32C-A50A77F0D3B0}"/>
              </a:ext>
            </a:extLst>
          </p:cNvPr>
          <p:cNvSpPr>
            <a:spLocks noGrp="1"/>
          </p:cNvSpPr>
          <p:nvPr>
            <p:ph type="ftr" sz="quarter" idx="10"/>
          </p:nvPr>
        </p:nvSpPr>
        <p:spPr>
          <a:xfrm>
            <a:off x="6993807" y="4855409"/>
            <a:ext cx="688471" cy="273844"/>
          </a:xfrm>
        </p:spPr>
        <p:txBody>
          <a:bodyPr/>
          <a:lstStyle/>
          <a:p>
            <a:r>
              <a:rPr lang="en-GB"/>
              <a:t>7/24</a:t>
            </a:r>
          </a:p>
        </p:txBody>
      </p:sp>
      <p:sp>
        <p:nvSpPr>
          <p:cNvPr id="4" name="Ref">
            <a:extLst>
              <a:ext uri="{FF2B5EF4-FFF2-40B4-BE49-F238E27FC236}">
                <a16:creationId xmlns:a16="http://schemas.microsoft.com/office/drawing/2014/main" id="{DF5A9850-604F-49B5-8119-9D7889CF1070}"/>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15 : §3.2.3</a:t>
            </a:r>
          </a:p>
        </p:txBody>
      </p:sp>
      <p:sp>
        <p:nvSpPr>
          <p:cNvPr id="6" name="TextBox 5">
            <a:extLst>
              <a:ext uri="{FF2B5EF4-FFF2-40B4-BE49-F238E27FC236}">
                <a16:creationId xmlns:a16="http://schemas.microsoft.com/office/drawing/2014/main" id="{6A10028E-C3E8-4B05-9B73-52C814C2A16E}"/>
              </a:ext>
            </a:extLst>
          </p:cNvPr>
          <p:cNvSpPr txBox="1"/>
          <p:nvPr/>
        </p:nvSpPr>
        <p:spPr>
          <a:xfrm>
            <a:off x="111095" y="618401"/>
            <a:ext cx="5651827" cy="2246769"/>
          </a:xfrm>
          <a:prstGeom prst="rect">
            <a:avLst/>
          </a:prstGeom>
          <a:noFill/>
        </p:spPr>
        <p:txBody>
          <a:bodyPr wrap="square">
            <a:spAutoFit/>
          </a:bodyPr>
          <a:lstStyle/>
          <a:p>
            <a:r>
              <a:rPr lang="en-GB" sz="1400">
                <a:solidFill>
                  <a:srgbClr val="2F528F"/>
                </a:solidFill>
                <a:latin typeface="Calibri" panose="020F0502020204030204" pitchFamily="34" charset="0"/>
                <a:cs typeface="Calibri" panose="020F0502020204030204" pitchFamily="34" charset="0"/>
              </a:rPr>
              <a:t>Every model that is produced and maintained has a price in effort.</a:t>
            </a:r>
          </a:p>
          <a:p>
            <a:br>
              <a:rPr lang="en-GB" sz="1400">
                <a:solidFill>
                  <a:srgbClr val="2F528F"/>
                </a:solidFill>
                <a:latin typeface="Calibri" panose="020F0502020204030204" pitchFamily="34" charset="0"/>
                <a:cs typeface="Calibri" panose="020F0502020204030204" pitchFamily="34" charset="0"/>
              </a:rPr>
            </a:br>
            <a:endParaRPr lang="en-GB" sz="1400">
              <a:solidFill>
                <a:srgbClr val="2F528F"/>
              </a:solidFill>
              <a:latin typeface="Calibri" panose="020F0502020204030204" pitchFamily="34" charset="0"/>
              <a:cs typeface="Calibri" panose="020F0502020204030204" pitchFamily="34" charset="0"/>
            </a:endParaRPr>
          </a:p>
          <a:p>
            <a:r>
              <a:rPr lang="en-GB" sz="1400">
                <a:solidFill>
                  <a:srgbClr val="2F528F"/>
                </a:solidFill>
                <a:latin typeface="Calibri" panose="020F0502020204030204" pitchFamily="34" charset="0"/>
                <a:cs typeface="Calibri" panose="020F0502020204030204" pitchFamily="34" charset="0"/>
              </a:rPr>
              <a:t>All approaches to modelling – formal/informal and broad/narrow – are trade-offs.</a:t>
            </a:r>
          </a:p>
          <a:p>
            <a:endParaRPr lang="en-GB" sz="1400">
              <a:solidFill>
                <a:srgbClr val="2F528F"/>
              </a:solidFill>
              <a:latin typeface="Calibri" panose="020F0502020204030204" pitchFamily="34" charset="0"/>
              <a:cs typeface="Calibri" panose="020F0502020204030204" pitchFamily="34" charset="0"/>
            </a:endParaRPr>
          </a:p>
          <a:p>
            <a:r>
              <a:rPr lang="en-GB" sz="1400">
                <a:solidFill>
                  <a:srgbClr val="2F528F"/>
                </a:solidFill>
                <a:latin typeface="Calibri" panose="020F0502020204030204" pitchFamily="34" charset="0"/>
                <a:cs typeface="Calibri" panose="020F0502020204030204" pitchFamily="34" charset="0"/>
              </a:rPr>
              <a:t>Models are consistent representations of things to be understood and analysed. </a:t>
            </a:r>
          </a:p>
          <a:p>
            <a:endParaRPr lang="en-GB" sz="1400">
              <a:solidFill>
                <a:srgbClr val="2F528F"/>
              </a:solidFill>
              <a:latin typeface="Calibri" panose="020F0502020204030204" pitchFamily="34" charset="0"/>
              <a:cs typeface="Calibri" panose="020F0502020204030204" pitchFamily="34" charset="0"/>
            </a:endParaRPr>
          </a:p>
          <a:p>
            <a:r>
              <a:rPr lang="en-GB" sz="1400">
                <a:solidFill>
                  <a:srgbClr val="2F528F"/>
                </a:solidFill>
                <a:latin typeface="Calibri" panose="020F0502020204030204" pitchFamily="34" charset="0"/>
                <a:cs typeface="Calibri" panose="020F0502020204030204" pitchFamily="34" charset="0"/>
              </a:rPr>
              <a:t>But models are partial representations of the whole. </a:t>
            </a:r>
          </a:p>
        </p:txBody>
      </p:sp>
      <p:pic>
        <p:nvPicPr>
          <p:cNvPr id="2" name="Picture 1">
            <a:extLst>
              <a:ext uri="{FF2B5EF4-FFF2-40B4-BE49-F238E27FC236}">
                <a16:creationId xmlns:a16="http://schemas.microsoft.com/office/drawing/2014/main" id="{ECCC1515-2356-443F-922B-9AB8041528B7}"/>
              </a:ext>
            </a:extLst>
          </p:cNvPr>
          <p:cNvPicPr>
            <a:picLocks noChangeAspect="1"/>
          </p:cNvPicPr>
          <p:nvPr/>
        </p:nvPicPr>
        <p:blipFill rotWithShape="1">
          <a:blip r:embed="rId3"/>
          <a:srcRect t="15090" b="25510"/>
          <a:stretch/>
        </p:blipFill>
        <p:spPr>
          <a:xfrm>
            <a:off x="6026750" y="2638270"/>
            <a:ext cx="2585210" cy="999792"/>
          </a:xfrm>
          <a:prstGeom prst="rect">
            <a:avLst/>
          </a:prstGeom>
        </p:spPr>
      </p:pic>
      <p:pic>
        <p:nvPicPr>
          <p:cNvPr id="3" name="Picture 2">
            <a:extLst>
              <a:ext uri="{FF2B5EF4-FFF2-40B4-BE49-F238E27FC236}">
                <a16:creationId xmlns:a16="http://schemas.microsoft.com/office/drawing/2014/main" id="{EF511B8A-747C-4078-B642-705ECDA2E0BD}"/>
              </a:ext>
            </a:extLst>
          </p:cNvPr>
          <p:cNvPicPr>
            <a:picLocks noChangeAspect="1"/>
          </p:cNvPicPr>
          <p:nvPr/>
        </p:nvPicPr>
        <p:blipFill rotWithShape="1">
          <a:blip r:embed="rId4"/>
          <a:srcRect l="11161" t="46677" r="13355" b="14775"/>
          <a:stretch/>
        </p:blipFill>
        <p:spPr>
          <a:xfrm>
            <a:off x="6002615" y="1123662"/>
            <a:ext cx="2609345" cy="1332571"/>
          </a:xfrm>
          <a:prstGeom prst="rect">
            <a:avLst/>
          </a:prstGeom>
        </p:spPr>
      </p:pic>
      <p:sp>
        <p:nvSpPr>
          <p:cNvPr id="7" name="TextBox 6">
            <a:extLst>
              <a:ext uri="{FF2B5EF4-FFF2-40B4-BE49-F238E27FC236}">
                <a16:creationId xmlns:a16="http://schemas.microsoft.com/office/drawing/2014/main" id="{961B3EAE-8EFA-4734-B2A3-7E7F866FAFDC}"/>
              </a:ext>
            </a:extLst>
          </p:cNvPr>
          <p:cNvSpPr txBox="1"/>
          <p:nvPr/>
        </p:nvSpPr>
        <p:spPr>
          <a:xfrm>
            <a:off x="6228913" y="618401"/>
            <a:ext cx="2456171" cy="276999"/>
          </a:xfrm>
          <a:prstGeom prst="rect">
            <a:avLst/>
          </a:prstGeom>
          <a:noFill/>
        </p:spPr>
        <p:txBody>
          <a:bodyPr wrap="square" rtlCol="0">
            <a:spAutoFit/>
          </a:bodyPr>
          <a:lstStyle/>
          <a:p>
            <a:pPr algn="l"/>
            <a:r>
              <a:rPr lang="en-GB" sz="1200">
                <a:solidFill>
                  <a:srgbClr val="2F528F"/>
                </a:solidFill>
                <a:latin typeface="Calibri" panose="020F0502020204030204" pitchFamily="34" charset="0"/>
                <a:cs typeface="Calibri" panose="020F0502020204030204" pitchFamily="34" charset="0"/>
              </a:rPr>
              <a:t>Farringdon Station, London</a:t>
            </a:r>
          </a:p>
        </p:txBody>
      </p:sp>
      <p:sp>
        <p:nvSpPr>
          <p:cNvPr id="8" name="TextBox 7">
            <a:extLst>
              <a:ext uri="{FF2B5EF4-FFF2-40B4-BE49-F238E27FC236}">
                <a16:creationId xmlns:a16="http://schemas.microsoft.com/office/drawing/2014/main" id="{5B72DB2B-6F25-42F4-9935-48E9358AF8FE}"/>
              </a:ext>
            </a:extLst>
          </p:cNvPr>
          <p:cNvSpPr txBox="1"/>
          <p:nvPr/>
        </p:nvSpPr>
        <p:spPr>
          <a:xfrm>
            <a:off x="6228913" y="1123662"/>
            <a:ext cx="2268384" cy="253916"/>
          </a:xfrm>
          <a:prstGeom prst="rect">
            <a:avLst/>
          </a:prstGeom>
          <a:noFill/>
        </p:spPr>
        <p:txBody>
          <a:bodyPr wrap="square" rtlCol="0">
            <a:spAutoFit/>
          </a:bodyPr>
          <a:lstStyle/>
          <a:p>
            <a:pPr algn="l"/>
            <a:r>
              <a:rPr lang="en-GB" sz="1050">
                <a:solidFill>
                  <a:schemeClr val="bg1"/>
                </a:solidFill>
                <a:latin typeface="Calibri" panose="020F0502020204030204" pitchFamily="34" charset="0"/>
                <a:cs typeface="Calibri" panose="020F0502020204030204" pitchFamily="34" charset="0"/>
              </a:rPr>
              <a:t>The Architect’s Model</a:t>
            </a:r>
          </a:p>
        </p:txBody>
      </p:sp>
      <p:sp>
        <p:nvSpPr>
          <p:cNvPr id="9" name="TextBox 8">
            <a:extLst>
              <a:ext uri="{FF2B5EF4-FFF2-40B4-BE49-F238E27FC236}">
                <a16:creationId xmlns:a16="http://schemas.microsoft.com/office/drawing/2014/main" id="{E84EB0B4-FF66-49B0-B56F-675F45A2BF97}"/>
              </a:ext>
            </a:extLst>
          </p:cNvPr>
          <p:cNvSpPr txBox="1"/>
          <p:nvPr/>
        </p:nvSpPr>
        <p:spPr>
          <a:xfrm>
            <a:off x="7562771" y="2492003"/>
            <a:ext cx="1117092" cy="253916"/>
          </a:xfrm>
          <a:prstGeom prst="rect">
            <a:avLst/>
          </a:prstGeom>
          <a:noFill/>
        </p:spPr>
        <p:txBody>
          <a:bodyPr wrap="square" rtlCol="0">
            <a:spAutoFit/>
          </a:bodyPr>
          <a:lstStyle/>
          <a:p>
            <a:pPr algn="l"/>
            <a:r>
              <a:rPr lang="en-GB" sz="1050">
                <a:solidFill>
                  <a:srgbClr val="2F528F"/>
                </a:solidFill>
                <a:latin typeface="Calibri" panose="020F0502020204030204" pitchFamily="34" charset="0"/>
                <a:cs typeface="Calibri" panose="020F0502020204030204" pitchFamily="34" charset="0"/>
              </a:rPr>
              <a:t>How it is</a:t>
            </a:r>
          </a:p>
        </p:txBody>
      </p:sp>
      <p:sp>
        <p:nvSpPr>
          <p:cNvPr id="11" name="TextBox 10">
            <a:extLst>
              <a:ext uri="{FF2B5EF4-FFF2-40B4-BE49-F238E27FC236}">
                <a16:creationId xmlns:a16="http://schemas.microsoft.com/office/drawing/2014/main" id="{9E2F2920-B6F7-DD3D-6BAF-8F541EA47CCA}"/>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2764047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5DB4A721-EA00-4034-AEEC-3008FC519753}"/>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04/14 </a:t>
            </a:r>
          </a:p>
        </p:txBody>
      </p:sp>
      <p:sp>
        <p:nvSpPr>
          <p:cNvPr id="8" name="Footer Placeholder 7">
            <a:extLst>
              <a:ext uri="{FF2B5EF4-FFF2-40B4-BE49-F238E27FC236}">
                <a16:creationId xmlns:a16="http://schemas.microsoft.com/office/drawing/2014/main" id="{4B269BC0-2DEE-4305-B4A7-A2F8B5B45AF0}"/>
              </a:ext>
            </a:extLst>
          </p:cNvPr>
          <p:cNvSpPr>
            <a:spLocks noGrp="1"/>
          </p:cNvSpPr>
          <p:nvPr>
            <p:ph type="ftr" sz="quarter" idx="10"/>
          </p:nvPr>
        </p:nvSpPr>
        <p:spPr>
          <a:xfrm>
            <a:off x="6993807" y="4855409"/>
            <a:ext cx="688471" cy="273844"/>
          </a:xfrm>
        </p:spPr>
        <p:txBody>
          <a:bodyPr/>
          <a:lstStyle/>
          <a:p>
            <a:r>
              <a:rPr lang="en-GB"/>
              <a:t>10/32</a:t>
            </a:r>
          </a:p>
        </p:txBody>
      </p:sp>
      <p:sp>
        <p:nvSpPr>
          <p:cNvPr id="4" name="Ref">
            <a:extLst>
              <a:ext uri="{FF2B5EF4-FFF2-40B4-BE49-F238E27FC236}">
                <a16:creationId xmlns:a16="http://schemas.microsoft.com/office/drawing/2014/main" id="{32B090E5-D3E1-4C75-8B15-1C4D67E77989}"/>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41 : §5.2.1</a:t>
            </a:r>
          </a:p>
        </p:txBody>
      </p:sp>
      <p:sp>
        <p:nvSpPr>
          <p:cNvPr id="9" name="TextBox 8">
            <a:extLst>
              <a:ext uri="{FF2B5EF4-FFF2-40B4-BE49-F238E27FC236}">
                <a16:creationId xmlns:a16="http://schemas.microsoft.com/office/drawing/2014/main" id="{16140E0A-D511-4980-8D23-D2BE97FEE0B1}"/>
              </a:ext>
            </a:extLst>
          </p:cNvPr>
          <p:cNvSpPr txBox="1"/>
          <p:nvPr/>
        </p:nvSpPr>
        <p:spPr>
          <a:xfrm>
            <a:off x="207129" y="565943"/>
            <a:ext cx="1911957" cy="300082"/>
          </a:xfrm>
          <a:prstGeom prst="rect">
            <a:avLst/>
          </a:prstGeom>
          <a:noFill/>
        </p:spPr>
        <p:txBody>
          <a:bodyPr wrap="square">
            <a:spAutoFit/>
          </a:bodyPr>
          <a:lstStyle/>
          <a:p>
            <a:r>
              <a:rPr lang="en-GB" sz="1350" b="1">
                <a:solidFill>
                  <a:srgbClr val="2F528F"/>
                </a:solidFill>
              </a:rPr>
              <a:t>Set-up essentials:</a:t>
            </a:r>
          </a:p>
        </p:txBody>
      </p:sp>
      <p:graphicFrame>
        <p:nvGraphicFramePr>
          <p:cNvPr id="10" name="TextBox 2">
            <a:extLst>
              <a:ext uri="{FF2B5EF4-FFF2-40B4-BE49-F238E27FC236}">
                <a16:creationId xmlns:a16="http://schemas.microsoft.com/office/drawing/2014/main" id="{7E2D1C56-B50D-41CF-86DA-ECF5D6AA0541}"/>
              </a:ext>
            </a:extLst>
          </p:cNvPr>
          <p:cNvGraphicFramePr/>
          <p:nvPr/>
        </p:nvGraphicFramePr>
        <p:xfrm>
          <a:off x="762771" y="874428"/>
          <a:ext cx="7970900" cy="33946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1">
            <a:extLst>
              <a:ext uri="{FF2B5EF4-FFF2-40B4-BE49-F238E27FC236}">
                <a16:creationId xmlns:a16="http://schemas.microsoft.com/office/drawing/2014/main" id="{B5CA0D99-6748-77D8-0EEA-8A79035A87FF}"/>
              </a:ext>
            </a:extLst>
          </p:cNvPr>
          <p:cNvPicPr>
            <a:picLocks noChangeAspect="1"/>
          </p:cNvPicPr>
          <p:nvPr/>
        </p:nvPicPr>
        <p:blipFill>
          <a:blip r:embed="rId8"/>
          <a:stretch>
            <a:fillRect/>
          </a:stretch>
        </p:blipFill>
        <p:spPr>
          <a:xfrm>
            <a:off x="8715375" y="136540"/>
            <a:ext cx="116681" cy="100431"/>
          </a:xfrm>
          <a:prstGeom prst="rect">
            <a:avLst/>
          </a:prstGeom>
        </p:spPr>
      </p:pic>
      <p:sp>
        <p:nvSpPr>
          <p:cNvPr id="2" name="TextBox 1">
            <a:extLst>
              <a:ext uri="{FF2B5EF4-FFF2-40B4-BE49-F238E27FC236}">
                <a16:creationId xmlns:a16="http://schemas.microsoft.com/office/drawing/2014/main" id="{7B0AC8B8-B839-817A-689F-89839CFABF2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1327563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CE3616-8046-9177-C778-4635B3060521}"/>
              </a:ext>
            </a:extLst>
          </p:cNvPr>
          <p:cNvSpPr/>
          <p:nvPr/>
        </p:nvSpPr>
        <p:spPr>
          <a:xfrm>
            <a:off x="0" y="1976212"/>
            <a:ext cx="9143999" cy="16360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a:extLst>
              <a:ext uri="{FF2B5EF4-FFF2-40B4-BE49-F238E27FC236}">
                <a16:creationId xmlns:a16="http://schemas.microsoft.com/office/drawing/2014/main" id="{299001C6-63C5-453E-BBF4-599602E84ED5}"/>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05/14 </a:t>
            </a:r>
          </a:p>
        </p:txBody>
      </p:sp>
      <p:sp>
        <p:nvSpPr>
          <p:cNvPr id="3" name="Footer Placeholder 2">
            <a:extLst>
              <a:ext uri="{FF2B5EF4-FFF2-40B4-BE49-F238E27FC236}">
                <a16:creationId xmlns:a16="http://schemas.microsoft.com/office/drawing/2014/main" id="{23D92449-1E38-492A-90CB-5EA90A669D47}"/>
              </a:ext>
            </a:extLst>
          </p:cNvPr>
          <p:cNvSpPr>
            <a:spLocks noGrp="1"/>
          </p:cNvSpPr>
          <p:nvPr>
            <p:ph type="ftr" sz="quarter" idx="10"/>
          </p:nvPr>
        </p:nvSpPr>
        <p:spPr>
          <a:xfrm>
            <a:off x="6993807" y="4855409"/>
            <a:ext cx="688471" cy="273844"/>
          </a:xfrm>
        </p:spPr>
        <p:txBody>
          <a:bodyPr/>
          <a:lstStyle/>
          <a:p>
            <a:r>
              <a:rPr lang="en-GB"/>
              <a:t>11/32</a:t>
            </a:r>
          </a:p>
        </p:txBody>
      </p:sp>
      <p:sp>
        <p:nvSpPr>
          <p:cNvPr id="4" name="Ref">
            <a:extLst>
              <a:ext uri="{FF2B5EF4-FFF2-40B4-BE49-F238E27FC236}">
                <a16:creationId xmlns:a16="http://schemas.microsoft.com/office/drawing/2014/main" id="{91158511-C117-4A7C-910D-E5DD1B86BCCA}"/>
              </a:ext>
            </a:extLst>
          </p:cNvPr>
          <p:cNvSpPr txBox="1"/>
          <p:nvPr/>
        </p:nvSpPr>
        <p:spPr>
          <a:xfrm>
            <a:off x="1550403" y="4827158"/>
            <a:ext cx="6043195"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Architecture Development Method : Page 31 : §3.3</a:t>
            </a:r>
          </a:p>
        </p:txBody>
      </p:sp>
      <p:sp>
        <p:nvSpPr>
          <p:cNvPr id="9" name="TextBox 8">
            <a:extLst>
              <a:ext uri="{FF2B5EF4-FFF2-40B4-BE49-F238E27FC236}">
                <a16:creationId xmlns:a16="http://schemas.microsoft.com/office/drawing/2014/main" id="{E70A6347-2BDB-40F6-BCF5-6ADE38A74989}"/>
              </a:ext>
            </a:extLst>
          </p:cNvPr>
          <p:cNvSpPr txBox="1"/>
          <p:nvPr/>
        </p:nvSpPr>
        <p:spPr>
          <a:xfrm>
            <a:off x="3432825" y="876134"/>
            <a:ext cx="2278351" cy="369332"/>
          </a:xfrm>
          <a:prstGeom prst="rect">
            <a:avLst/>
          </a:prstGeom>
          <a:noFill/>
        </p:spPr>
        <p:txBody>
          <a:bodyPr wrap="square">
            <a:spAutoFit/>
          </a:bodyPr>
          <a:lstStyle/>
          <a:p>
            <a:r>
              <a:rPr lang="en-GB" b="1">
                <a:solidFill>
                  <a:srgbClr val="2F528F"/>
                </a:solidFill>
              </a:rPr>
              <a:t>How to apply Phase A</a:t>
            </a:r>
          </a:p>
        </p:txBody>
      </p:sp>
      <p:graphicFrame>
        <p:nvGraphicFramePr>
          <p:cNvPr id="10" name="TextBox 2">
            <a:extLst>
              <a:ext uri="{FF2B5EF4-FFF2-40B4-BE49-F238E27FC236}">
                <a16:creationId xmlns:a16="http://schemas.microsoft.com/office/drawing/2014/main" id="{E878E64A-C88C-4636-9E57-4ADE5268A398}"/>
              </a:ext>
            </a:extLst>
          </p:cNvPr>
          <p:cNvGraphicFramePr/>
          <p:nvPr/>
        </p:nvGraphicFramePr>
        <p:xfrm>
          <a:off x="743766" y="2006292"/>
          <a:ext cx="7656468" cy="1569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86B2095B-4425-4CFC-9807-F8B63FA8D5B4}"/>
              </a:ext>
            </a:extLst>
          </p:cNvPr>
          <p:cNvSpPr txBox="1"/>
          <p:nvPr/>
        </p:nvSpPr>
        <p:spPr>
          <a:xfrm>
            <a:off x="941588" y="1189673"/>
            <a:ext cx="7260825" cy="646331"/>
          </a:xfrm>
          <a:prstGeom prst="rect">
            <a:avLst/>
          </a:prstGeom>
          <a:noFill/>
        </p:spPr>
        <p:txBody>
          <a:bodyPr wrap="square">
            <a:spAutoFit/>
          </a:bodyPr>
          <a:lstStyle/>
          <a:p>
            <a:pPr algn="ctr"/>
            <a:r>
              <a:rPr lang="en-GB" b="1">
                <a:solidFill>
                  <a:srgbClr val="2F528F"/>
                </a:solidFill>
              </a:rPr>
              <a:t>Steps</a:t>
            </a:r>
          </a:p>
          <a:p>
            <a:pPr algn="ctr"/>
            <a:r>
              <a:rPr lang="en-GB" b="1">
                <a:solidFill>
                  <a:srgbClr val="2F528F"/>
                </a:solidFill>
              </a:rPr>
              <a:t>The level of detail addressed in Phase A will depend on:</a:t>
            </a:r>
          </a:p>
        </p:txBody>
      </p:sp>
      <p:sp>
        <p:nvSpPr>
          <p:cNvPr id="14" name="TextBox 13">
            <a:extLst>
              <a:ext uri="{FF2B5EF4-FFF2-40B4-BE49-F238E27FC236}">
                <a16:creationId xmlns:a16="http://schemas.microsoft.com/office/drawing/2014/main" id="{7B362B93-979C-4DCA-90BE-AD27DF3AD35D}"/>
              </a:ext>
            </a:extLst>
          </p:cNvPr>
          <p:cNvSpPr txBox="1"/>
          <p:nvPr/>
        </p:nvSpPr>
        <p:spPr>
          <a:xfrm>
            <a:off x="1024520" y="3850265"/>
            <a:ext cx="7094960" cy="507831"/>
          </a:xfrm>
          <a:prstGeom prst="rect">
            <a:avLst/>
          </a:prstGeom>
          <a:noFill/>
        </p:spPr>
        <p:txBody>
          <a:bodyPr wrap="square">
            <a:spAutoFit/>
          </a:bodyPr>
          <a:lstStyle/>
          <a:p>
            <a:pPr algn="ctr"/>
            <a:r>
              <a:rPr lang="en-GB" sz="1350">
                <a:solidFill>
                  <a:srgbClr val="2F528F"/>
                </a:solidFill>
              </a:rPr>
              <a:t>The order of the steps in Phase, as well as the time at which they are formally started and completed, should be adapted to the situation at hand.</a:t>
            </a:r>
          </a:p>
        </p:txBody>
      </p:sp>
      <p:pic>
        <p:nvPicPr>
          <p:cNvPr id="6" name="Picture 1">
            <a:extLst>
              <a:ext uri="{FF2B5EF4-FFF2-40B4-BE49-F238E27FC236}">
                <a16:creationId xmlns:a16="http://schemas.microsoft.com/office/drawing/2014/main" id="{D4AFC0D2-B49A-3521-D8D7-30B20DDA898C}"/>
              </a:ext>
            </a:extLst>
          </p:cNvPr>
          <p:cNvPicPr>
            <a:picLocks noChangeAspect="1"/>
          </p:cNvPicPr>
          <p:nvPr/>
        </p:nvPicPr>
        <p:blipFill>
          <a:blip r:embed="rId8"/>
          <a:stretch>
            <a:fillRect/>
          </a:stretch>
        </p:blipFill>
        <p:spPr>
          <a:xfrm>
            <a:off x="8710611" y="132981"/>
            <a:ext cx="127390" cy="89298"/>
          </a:xfrm>
          <a:prstGeom prst="rect">
            <a:avLst/>
          </a:prstGeom>
        </p:spPr>
      </p:pic>
      <p:pic>
        <p:nvPicPr>
          <p:cNvPr id="7" name="Picture 15" descr="Icon&#10;&#10;Description automatically generated">
            <a:extLst>
              <a:ext uri="{FF2B5EF4-FFF2-40B4-BE49-F238E27FC236}">
                <a16:creationId xmlns:a16="http://schemas.microsoft.com/office/drawing/2014/main" id="{5CF3979E-FF08-793D-1448-E605DC36B8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297774">
            <a:off x="7838346" y="1909466"/>
            <a:ext cx="1219200" cy="1219200"/>
          </a:xfrm>
          <a:prstGeom prst="rect">
            <a:avLst/>
          </a:prstGeom>
        </p:spPr>
      </p:pic>
      <p:pic>
        <p:nvPicPr>
          <p:cNvPr id="8" name="Picture 16" descr="Icon&#10;&#10;Description automatically generated">
            <a:extLst>
              <a:ext uri="{FF2B5EF4-FFF2-40B4-BE49-F238E27FC236}">
                <a16:creationId xmlns:a16="http://schemas.microsoft.com/office/drawing/2014/main" id="{DE27BFB2-7FB6-05E2-343F-FDF755C817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609894">
            <a:off x="7386105" y="743705"/>
            <a:ext cx="1219200" cy="1219200"/>
          </a:xfrm>
          <a:prstGeom prst="rect">
            <a:avLst/>
          </a:prstGeom>
        </p:spPr>
      </p:pic>
      <p:sp>
        <p:nvSpPr>
          <p:cNvPr id="2" name="TextBox 1">
            <a:extLst>
              <a:ext uri="{FF2B5EF4-FFF2-40B4-BE49-F238E27FC236}">
                <a16:creationId xmlns:a16="http://schemas.microsoft.com/office/drawing/2014/main" id="{F89C9A51-8798-6D41-CEF4-04858EA54CA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1003534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C554B0C7-0BCA-4C06-9711-212FA75B25B7}"/>
              </a:ext>
            </a:extLst>
          </p:cNvPr>
          <p:cNvGrpSpPr/>
          <p:nvPr/>
        </p:nvGrpSpPr>
        <p:grpSpPr>
          <a:xfrm>
            <a:off x="2040466" y="723076"/>
            <a:ext cx="6503742" cy="3539249"/>
            <a:chOff x="400119" y="413337"/>
            <a:chExt cx="7315200" cy="4988253"/>
          </a:xfrm>
        </p:grpSpPr>
        <p:sp>
          <p:nvSpPr>
            <p:cNvPr id="33" name="Rectangle: Rounded Corners 32">
              <a:extLst>
                <a:ext uri="{FF2B5EF4-FFF2-40B4-BE49-F238E27FC236}">
                  <a16:creationId xmlns:a16="http://schemas.microsoft.com/office/drawing/2014/main" id="{909DD388-4613-4918-B195-B5E0D46C9A45}"/>
                </a:ext>
              </a:extLst>
            </p:cNvPr>
            <p:cNvSpPr/>
            <p:nvPr/>
          </p:nvSpPr>
          <p:spPr>
            <a:xfrm>
              <a:off x="4972119" y="413337"/>
              <a:ext cx="2743200" cy="408891"/>
            </a:xfrm>
            <a:prstGeom prst="roundRect">
              <a:avLst/>
            </a:prstGeom>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825"/>
                <a:t>11. Develop Statement of Architecture Work; secure approval</a:t>
              </a:r>
            </a:p>
          </p:txBody>
        </p:sp>
        <p:sp>
          <p:nvSpPr>
            <p:cNvPr id="34" name="Rectangle: Rounded Corners 33">
              <a:extLst>
                <a:ext uri="{FF2B5EF4-FFF2-40B4-BE49-F238E27FC236}">
                  <a16:creationId xmlns:a16="http://schemas.microsoft.com/office/drawing/2014/main" id="{BC6B1A16-0ECF-4A71-8C9C-EA106BFCDDF7}"/>
                </a:ext>
              </a:extLst>
            </p:cNvPr>
            <p:cNvSpPr/>
            <p:nvPr/>
          </p:nvSpPr>
          <p:spPr>
            <a:xfrm>
              <a:off x="4514919" y="871273"/>
              <a:ext cx="32004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10. Identify the business transformation risks and mitigation activities</a:t>
              </a:r>
            </a:p>
          </p:txBody>
        </p:sp>
        <p:sp>
          <p:nvSpPr>
            <p:cNvPr id="35" name="Rectangle: Rounded Corners 34">
              <a:extLst>
                <a:ext uri="{FF2B5EF4-FFF2-40B4-BE49-F238E27FC236}">
                  <a16:creationId xmlns:a16="http://schemas.microsoft.com/office/drawing/2014/main" id="{AC3D95A4-A29F-4269-BC6E-9638236977FC}"/>
                </a:ext>
              </a:extLst>
            </p:cNvPr>
            <p:cNvSpPr/>
            <p:nvPr/>
          </p:nvSpPr>
          <p:spPr>
            <a:xfrm>
              <a:off x="4057719" y="1329209"/>
              <a:ext cx="36576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9. Define the Target Architecture’s value propositions and KPIs</a:t>
              </a:r>
            </a:p>
          </p:txBody>
        </p:sp>
        <p:sp>
          <p:nvSpPr>
            <p:cNvPr id="36" name="Rectangle: Rounded Corners 35">
              <a:extLst>
                <a:ext uri="{FF2B5EF4-FFF2-40B4-BE49-F238E27FC236}">
                  <a16:creationId xmlns:a16="http://schemas.microsoft.com/office/drawing/2014/main" id="{ED1833B4-8888-455C-9E78-05BE356F5EE1}"/>
                </a:ext>
              </a:extLst>
            </p:cNvPr>
            <p:cNvSpPr/>
            <p:nvPr/>
          </p:nvSpPr>
          <p:spPr>
            <a:xfrm>
              <a:off x="3600519" y="1787145"/>
              <a:ext cx="41148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8. Develop Architecture Vision</a:t>
              </a:r>
            </a:p>
          </p:txBody>
        </p:sp>
        <p:sp>
          <p:nvSpPr>
            <p:cNvPr id="37" name="Rectangle: Rounded Corners 36">
              <a:extLst>
                <a:ext uri="{FF2B5EF4-FFF2-40B4-BE49-F238E27FC236}">
                  <a16:creationId xmlns:a16="http://schemas.microsoft.com/office/drawing/2014/main" id="{0F3276FF-EEC3-466B-8C08-196B3157B315}"/>
                </a:ext>
              </a:extLst>
            </p:cNvPr>
            <p:cNvSpPr/>
            <p:nvPr/>
          </p:nvSpPr>
          <p:spPr>
            <a:xfrm>
              <a:off x="3143319" y="2245081"/>
              <a:ext cx="45720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7. Confirm and elaborate architecture principles, including business principles</a:t>
              </a:r>
            </a:p>
          </p:txBody>
        </p:sp>
        <p:sp>
          <p:nvSpPr>
            <p:cNvPr id="38" name="Rectangle: Rounded Corners 37">
              <a:extLst>
                <a:ext uri="{FF2B5EF4-FFF2-40B4-BE49-F238E27FC236}">
                  <a16:creationId xmlns:a16="http://schemas.microsoft.com/office/drawing/2014/main" id="{CDABD94E-05C0-462E-B707-84E7A50CEF52}"/>
                </a:ext>
              </a:extLst>
            </p:cNvPr>
            <p:cNvSpPr/>
            <p:nvPr/>
          </p:nvSpPr>
          <p:spPr>
            <a:xfrm>
              <a:off x="2686119" y="2703017"/>
              <a:ext cx="50292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6. Define Scope</a:t>
              </a:r>
            </a:p>
          </p:txBody>
        </p:sp>
        <p:sp>
          <p:nvSpPr>
            <p:cNvPr id="39" name="Rectangle: Rounded Corners 38">
              <a:extLst>
                <a:ext uri="{FF2B5EF4-FFF2-40B4-BE49-F238E27FC236}">
                  <a16:creationId xmlns:a16="http://schemas.microsoft.com/office/drawing/2014/main" id="{33B9DABA-A64A-480F-98DB-C0A9A9B1A68C}"/>
                </a:ext>
              </a:extLst>
            </p:cNvPr>
            <p:cNvSpPr/>
            <p:nvPr/>
          </p:nvSpPr>
          <p:spPr>
            <a:xfrm>
              <a:off x="2228919" y="3160953"/>
              <a:ext cx="54864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5. Assess readiness for business transformation</a:t>
              </a:r>
            </a:p>
          </p:txBody>
        </p:sp>
        <p:sp>
          <p:nvSpPr>
            <p:cNvPr id="40" name="Rectangle: Rounded Corners 39">
              <a:extLst>
                <a:ext uri="{FF2B5EF4-FFF2-40B4-BE49-F238E27FC236}">
                  <a16:creationId xmlns:a16="http://schemas.microsoft.com/office/drawing/2014/main" id="{C7F78838-C60E-4C36-AAE6-CD4A8B345F9E}"/>
                </a:ext>
              </a:extLst>
            </p:cNvPr>
            <p:cNvSpPr/>
            <p:nvPr/>
          </p:nvSpPr>
          <p:spPr>
            <a:xfrm>
              <a:off x="1771719" y="3618889"/>
              <a:ext cx="59436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4. Evaluate capabilities</a:t>
              </a:r>
            </a:p>
          </p:txBody>
        </p:sp>
        <p:sp>
          <p:nvSpPr>
            <p:cNvPr id="41" name="Rectangle: Rounded Corners 40">
              <a:extLst>
                <a:ext uri="{FF2B5EF4-FFF2-40B4-BE49-F238E27FC236}">
                  <a16:creationId xmlns:a16="http://schemas.microsoft.com/office/drawing/2014/main" id="{3F9D35D9-E879-41F3-8727-B157F48D8D52}"/>
                </a:ext>
              </a:extLst>
            </p:cNvPr>
            <p:cNvSpPr/>
            <p:nvPr/>
          </p:nvSpPr>
          <p:spPr>
            <a:xfrm>
              <a:off x="1314519" y="4076825"/>
              <a:ext cx="64008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3. Confirm business goals, drivers, and constraints</a:t>
              </a:r>
            </a:p>
          </p:txBody>
        </p:sp>
        <p:sp>
          <p:nvSpPr>
            <p:cNvPr id="42" name="Rectangle: Rounded Corners 41">
              <a:extLst>
                <a:ext uri="{FF2B5EF4-FFF2-40B4-BE49-F238E27FC236}">
                  <a16:creationId xmlns:a16="http://schemas.microsoft.com/office/drawing/2014/main" id="{9F58D0A3-5649-4E71-BDE5-EB84B72B1EFF}"/>
                </a:ext>
              </a:extLst>
            </p:cNvPr>
            <p:cNvSpPr/>
            <p:nvPr/>
          </p:nvSpPr>
          <p:spPr>
            <a:xfrm>
              <a:off x="857319" y="4534761"/>
              <a:ext cx="6858000" cy="408891"/>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solidFill>
                    <a:srgbClr val="002060"/>
                  </a:solidFill>
                </a:rPr>
                <a:t>2. Identify stakeholders, concerns, and business requirements</a:t>
              </a:r>
            </a:p>
          </p:txBody>
        </p:sp>
        <p:sp>
          <p:nvSpPr>
            <p:cNvPr id="43" name="Rectangle: Rounded Corners 42">
              <a:extLst>
                <a:ext uri="{FF2B5EF4-FFF2-40B4-BE49-F238E27FC236}">
                  <a16:creationId xmlns:a16="http://schemas.microsoft.com/office/drawing/2014/main" id="{4754AC13-2633-4CA8-B0F1-E8461961FFF5}"/>
                </a:ext>
              </a:extLst>
            </p:cNvPr>
            <p:cNvSpPr/>
            <p:nvPr/>
          </p:nvSpPr>
          <p:spPr>
            <a:xfrm>
              <a:off x="400119" y="4992699"/>
              <a:ext cx="7315200" cy="408891"/>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900"/>
                <a:t>1. Establish the Architecture Project</a:t>
              </a:r>
            </a:p>
          </p:txBody>
        </p:sp>
      </p:grpSp>
      <p:sp>
        <p:nvSpPr>
          <p:cNvPr id="5" name="Title">
            <a:extLst>
              <a:ext uri="{FF2B5EF4-FFF2-40B4-BE49-F238E27FC236}">
                <a16:creationId xmlns:a16="http://schemas.microsoft.com/office/drawing/2014/main" id="{299001C6-63C5-453E-BBF4-599602E84ED5}"/>
              </a:ext>
            </a:extLst>
          </p:cNvPr>
          <p:cNvSpPr>
            <a:spLocks noGrp="1"/>
          </p:cNvSpPr>
          <p:nvPr>
            <p:ph type="title"/>
          </p:nvPr>
        </p:nvSpPr>
        <p:spPr/>
        <p:txBody>
          <a:bodyPr>
            <a:noAutofit/>
          </a:bodyPr>
          <a:lstStyle/>
          <a:p>
            <a:r>
              <a:rPr lang="en-GB">
                <a:solidFill>
                  <a:srgbClr val="2F528F"/>
                </a:solidFill>
              </a:rPr>
              <a:t>Phase A - Architecture Vision – 06/14</a:t>
            </a:r>
          </a:p>
        </p:txBody>
      </p:sp>
      <p:sp>
        <p:nvSpPr>
          <p:cNvPr id="3" name="Footer Placeholder 2">
            <a:extLst>
              <a:ext uri="{FF2B5EF4-FFF2-40B4-BE49-F238E27FC236}">
                <a16:creationId xmlns:a16="http://schemas.microsoft.com/office/drawing/2014/main" id="{23D92449-1E38-492A-90CB-5EA90A669D47}"/>
              </a:ext>
            </a:extLst>
          </p:cNvPr>
          <p:cNvSpPr>
            <a:spLocks noGrp="1"/>
          </p:cNvSpPr>
          <p:nvPr>
            <p:ph type="ftr" sz="quarter" idx="10"/>
          </p:nvPr>
        </p:nvSpPr>
        <p:spPr/>
        <p:txBody>
          <a:bodyPr/>
          <a:lstStyle/>
          <a:p>
            <a:r>
              <a:rPr lang="en-GB"/>
              <a:t>12/32</a:t>
            </a:r>
          </a:p>
        </p:txBody>
      </p:sp>
      <p:sp>
        <p:nvSpPr>
          <p:cNvPr id="18" name="Ref">
            <a:extLst>
              <a:ext uri="{FF2B5EF4-FFF2-40B4-BE49-F238E27FC236}">
                <a16:creationId xmlns:a16="http://schemas.microsoft.com/office/drawing/2014/main" id="{8BBDB582-500D-40EF-9B48-A2FD302ACEF6}"/>
              </a:ext>
            </a:extLst>
          </p:cNvPr>
          <p:cNvSpPr txBox="1"/>
          <p:nvPr/>
        </p:nvSpPr>
        <p:spPr>
          <a:xfrm>
            <a:off x="2305802" y="4827975"/>
            <a:ext cx="4532396"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Architecture Development Method : Page 31 : §3.3</a:t>
            </a:r>
          </a:p>
        </p:txBody>
      </p:sp>
      <p:sp>
        <p:nvSpPr>
          <p:cNvPr id="10" name="TextBox 9">
            <a:extLst>
              <a:ext uri="{FF2B5EF4-FFF2-40B4-BE49-F238E27FC236}">
                <a16:creationId xmlns:a16="http://schemas.microsoft.com/office/drawing/2014/main" id="{3DF2ABD2-A25F-48C5-A3C5-4D2103A606A6}"/>
              </a:ext>
            </a:extLst>
          </p:cNvPr>
          <p:cNvSpPr txBox="1"/>
          <p:nvPr/>
        </p:nvSpPr>
        <p:spPr>
          <a:xfrm>
            <a:off x="372881" y="644570"/>
            <a:ext cx="2777904" cy="300082"/>
          </a:xfrm>
          <a:prstGeom prst="rect">
            <a:avLst/>
          </a:prstGeom>
          <a:noFill/>
        </p:spPr>
        <p:txBody>
          <a:bodyPr wrap="square">
            <a:spAutoFit/>
          </a:bodyPr>
          <a:lstStyle/>
          <a:p>
            <a:r>
              <a:rPr lang="en-GB" sz="1350" b="1">
                <a:solidFill>
                  <a:srgbClr val="2F528F"/>
                </a:solidFill>
                <a:latin typeface="Calibri" panose="020F0502020204030204" pitchFamily="34" charset="0"/>
                <a:cs typeface="Calibri" panose="020F0502020204030204" pitchFamily="34" charset="0"/>
              </a:rPr>
              <a:t>Phase A: Steps - Classic View</a:t>
            </a:r>
            <a:endParaRPr lang="en-US" sz="1350">
              <a:solidFill>
                <a:srgbClr val="2F528F"/>
              </a:solidFill>
            </a:endParaRPr>
          </a:p>
        </p:txBody>
      </p:sp>
      <p:grpSp>
        <p:nvGrpSpPr>
          <p:cNvPr id="16" name="Group 15">
            <a:extLst>
              <a:ext uri="{FF2B5EF4-FFF2-40B4-BE49-F238E27FC236}">
                <a16:creationId xmlns:a16="http://schemas.microsoft.com/office/drawing/2014/main" id="{4487CD0A-064C-4881-8407-B53A7FDDEA18}"/>
              </a:ext>
            </a:extLst>
          </p:cNvPr>
          <p:cNvGrpSpPr/>
          <p:nvPr/>
        </p:nvGrpSpPr>
        <p:grpSpPr>
          <a:xfrm>
            <a:off x="405375" y="980498"/>
            <a:ext cx="1989252" cy="2540923"/>
            <a:chOff x="417932" y="1463280"/>
            <a:chExt cx="2652336" cy="3387897"/>
          </a:xfrm>
        </p:grpSpPr>
        <p:sp>
          <p:nvSpPr>
            <p:cNvPr id="7" name="Freeform: Shape 6">
              <a:extLst>
                <a:ext uri="{FF2B5EF4-FFF2-40B4-BE49-F238E27FC236}">
                  <a16:creationId xmlns:a16="http://schemas.microsoft.com/office/drawing/2014/main" id="{BCF0988A-1948-4B88-8FB9-49992A433BA2}"/>
                </a:ext>
              </a:extLst>
            </p:cNvPr>
            <p:cNvSpPr/>
            <p:nvPr/>
          </p:nvSpPr>
          <p:spPr>
            <a:xfrm>
              <a:off x="417932" y="1463280"/>
              <a:ext cx="2652336" cy="558572"/>
            </a:xfrm>
            <a:custGeom>
              <a:avLst/>
              <a:gdLst>
                <a:gd name="connsiteX0" fmla="*/ 0 w 2652336"/>
                <a:gd name="connsiteY0" fmla="*/ 55857 h 558572"/>
                <a:gd name="connsiteX1" fmla="*/ 55857 w 2652336"/>
                <a:gd name="connsiteY1" fmla="*/ 0 h 558572"/>
                <a:gd name="connsiteX2" fmla="*/ 2596479 w 2652336"/>
                <a:gd name="connsiteY2" fmla="*/ 0 h 558572"/>
                <a:gd name="connsiteX3" fmla="*/ 2652336 w 2652336"/>
                <a:gd name="connsiteY3" fmla="*/ 55857 h 558572"/>
                <a:gd name="connsiteX4" fmla="*/ 2652336 w 2652336"/>
                <a:gd name="connsiteY4" fmla="*/ 502715 h 558572"/>
                <a:gd name="connsiteX5" fmla="*/ 2596479 w 2652336"/>
                <a:gd name="connsiteY5" fmla="*/ 558572 h 558572"/>
                <a:gd name="connsiteX6" fmla="*/ 55857 w 2652336"/>
                <a:gd name="connsiteY6" fmla="*/ 558572 h 558572"/>
                <a:gd name="connsiteX7" fmla="*/ 0 w 2652336"/>
                <a:gd name="connsiteY7" fmla="*/ 502715 h 558572"/>
                <a:gd name="connsiteX8" fmla="*/ 0 w 2652336"/>
                <a:gd name="connsiteY8" fmla="*/ 55857 h 55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2336" h="558572">
                  <a:moveTo>
                    <a:pt x="0" y="55857"/>
                  </a:moveTo>
                  <a:cubicBezTo>
                    <a:pt x="0" y="25008"/>
                    <a:pt x="25008" y="0"/>
                    <a:pt x="55857" y="0"/>
                  </a:cubicBezTo>
                  <a:lnTo>
                    <a:pt x="2596479" y="0"/>
                  </a:lnTo>
                  <a:cubicBezTo>
                    <a:pt x="2627328" y="0"/>
                    <a:pt x="2652336" y="25008"/>
                    <a:pt x="2652336" y="55857"/>
                  </a:cubicBezTo>
                  <a:lnTo>
                    <a:pt x="2652336" y="502715"/>
                  </a:lnTo>
                  <a:cubicBezTo>
                    <a:pt x="2652336" y="533564"/>
                    <a:pt x="2627328" y="558572"/>
                    <a:pt x="2596479" y="558572"/>
                  </a:cubicBezTo>
                  <a:lnTo>
                    <a:pt x="55857" y="558572"/>
                  </a:lnTo>
                  <a:cubicBezTo>
                    <a:pt x="25008" y="558572"/>
                    <a:pt x="0" y="533564"/>
                    <a:pt x="0" y="502715"/>
                  </a:cubicBezTo>
                  <a:lnTo>
                    <a:pt x="0" y="55857"/>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75" tIns="52275" rIns="52275" bIns="52275" numCol="1" spcCol="1270" anchor="ctr" anchorCtr="0">
              <a:noAutofit/>
            </a:bodyPr>
            <a:lstStyle/>
            <a:p>
              <a:pPr algn="ctr" defTabSz="466725">
                <a:lnSpc>
                  <a:spcPct val="90000"/>
                </a:lnSpc>
                <a:spcBef>
                  <a:spcPct val="0"/>
                </a:spcBef>
                <a:spcAft>
                  <a:spcPct val="35000"/>
                </a:spcAft>
              </a:pPr>
              <a:r>
                <a:rPr lang="en-GB" sz="975"/>
                <a:t>Associated with each step is a generic list of tasks.</a:t>
              </a:r>
              <a:endParaRPr lang="en-US" sz="975"/>
            </a:p>
          </p:txBody>
        </p:sp>
        <p:sp>
          <p:nvSpPr>
            <p:cNvPr id="11" name="Freeform: Shape 10">
              <a:extLst>
                <a:ext uri="{FF2B5EF4-FFF2-40B4-BE49-F238E27FC236}">
                  <a16:creationId xmlns:a16="http://schemas.microsoft.com/office/drawing/2014/main" id="{E205B326-E71E-4628-B9D5-7EC4AAFD1F86}"/>
                </a:ext>
              </a:extLst>
            </p:cNvPr>
            <p:cNvSpPr/>
            <p:nvPr/>
          </p:nvSpPr>
          <p:spPr>
            <a:xfrm>
              <a:off x="417932" y="2238592"/>
              <a:ext cx="2652336" cy="558572"/>
            </a:xfrm>
            <a:custGeom>
              <a:avLst/>
              <a:gdLst>
                <a:gd name="connsiteX0" fmla="*/ 0 w 2652336"/>
                <a:gd name="connsiteY0" fmla="*/ 55857 h 558572"/>
                <a:gd name="connsiteX1" fmla="*/ 55857 w 2652336"/>
                <a:gd name="connsiteY1" fmla="*/ 0 h 558572"/>
                <a:gd name="connsiteX2" fmla="*/ 2596479 w 2652336"/>
                <a:gd name="connsiteY2" fmla="*/ 0 h 558572"/>
                <a:gd name="connsiteX3" fmla="*/ 2652336 w 2652336"/>
                <a:gd name="connsiteY3" fmla="*/ 55857 h 558572"/>
                <a:gd name="connsiteX4" fmla="*/ 2652336 w 2652336"/>
                <a:gd name="connsiteY4" fmla="*/ 502715 h 558572"/>
                <a:gd name="connsiteX5" fmla="*/ 2596479 w 2652336"/>
                <a:gd name="connsiteY5" fmla="*/ 558572 h 558572"/>
                <a:gd name="connsiteX6" fmla="*/ 55857 w 2652336"/>
                <a:gd name="connsiteY6" fmla="*/ 558572 h 558572"/>
                <a:gd name="connsiteX7" fmla="*/ 0 w 2652336"/>
                <a:gd name="connsiteY7" fmla="*/ 502715 h 558572"/>
                <a:gd name="connsiteX8" fmla="*/ 0 w 2652336"/>
                <a:gd name="connsiteY8" fmla="*/ 55857 h 55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2336" h="558572">
                  <a:moveTo>
                    <a:pt x="0" y="55857"/>
                  </a:moveTo>
                  <a:cubicBezTo>
                    <a:pt x="0" y="25008"/>
                    <a:pt x="25008" y="0"/>
                    <a:pt x="55857" y="0"/>
                  </a:cubicBezTo>
                  <a:lnTo>
                    <a:pt x="2596479" y="0"/>
                  </a:lnTo>
                  <a:cubicBezTo>
                    <a:pt x="2627328" y="0"/>
                    <a:pt x="2652336" y="25008"/>
                    <a:pt x="2652336" y="55857"/>
                  </a:cubicBezTo>
                  <a:lnTo>
                    <a:pt x="2652336" y="502715"/>
                  </a:lnTo>
                  <a:cubicBezTo>
                    <a:pt x="2652336" y="533564"/>
                    <a:pt x="2627328" y="558572"/>
                    <a:pt x="2596479" y="558572"/>
                  </a:cubicBezTo>
                  <a:lnTo>
                    <a:pt x="55857" y="558572"/>
                  </a:lnTo>
                  <a:cubicBezTo>
                    <a:pt x="25008" y="558572"/>
                    <a:pt x="0" y="533564"/>
                    <a:pt x="0" y="502715"/>
                  </a:cubicBezTo>
                  <a:lnTo>
                    <a:pt x="0" y="55857"/>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75" tIns="52275" rIns="52275" bIns="52275" numCol="1" spcCol="1270" anchor="ctr" anchorCtr="0">
              <a:noAutofit/>
            </a:bodyPr>
            <a:lstStyle/>
            <a:p>
              <a:pPr algn="ctr" defTabSz="466725">
                <a:lnSpc>
                  <a:spcPct val="90000"/>
                </a:lnSpc>
                <a:spcBef>
                  <a:spcPct val="0"/>
                </a:spcBef>
                <a:spcAft>
                  <a:spcPct val="35000"/>
                </a:spcAft>
              </a:pPr>
              <a:r>
                <a:rPr lang="en-GB" sz="975"/>
                <a:t>This will be adapted as appropriate for each project.</a:t>
              </a:r>
              <a:endParaRPr lang="en-US" sz="975"/>
            </a:p>
          </p:txBody>
        </p:sp>
        <p:sp>
          <p:nvSpPr>
            <p:cNvPr id="12" name="Freeform: Shape 11">
              <a:extLst>
                <a:ext uri="{FF2B5EF4-FFF2-40B4-BE49-F238E27FC236}">
                  <a16:creationId xmlns:a16="http://schemas.microsoft.com/office/drawing/2014/main" id="{117F269C-E86B-4FCA-8BF2-348097BFA075}"/>
                </a:ext>
              </a:extLst>
            </p:cNvPr>
            <p:cNvSpPr/>
            <p:nvPr/>
          </p:nvSpPr>
          <p:spPr>
            <a:xfrm>
              <a:off x="1628662" y="2821937"/>
              <a:ext cx="230876" cy="197362"/>
            </a:xfrm>
            <a:custGeom>
              <a:avLst/>
              <a:gdLst>
                <a:gd name="connsiteX0" fmla="*/ 0 w 197362"/>
                <a:gd name="connsiteY0" fmla="*/ 46175 h 230876"/>
                <a:gd name="connsiteX1" fmla="*/ 98681 w 197362"/>
                <a:gd name="connsiteY1" fmla="*/ 46175 h 230876"/>
                <a:gd name="connsiteX2" fmla="*/ 98681 w 197362"/>
                <a:gd name="connsiteY2" fmla="*/ 0 h 230876"/>
                <a:gd name="connsiteX3" fmla="*/ 197362 w 197362"/>
                <a:gd name="connsiteY3" fmla="*/ 115438 h 230876"/>
                <a:gd name="connsiteX4" fmla="*/ 98681 w 197362"/>
                <a:gd name="connsiteY4" fmla="*/ 230876 h 230876"/>
                <a:gd name="connsiteX5" fmla="*/ 98681 w 197362"/>
                <a:gd name="connsiteY5" fmla="*/ 184701 h 230876"/>
                <a:gd name="connsiteX6" fmla="*/ 0 w 197362"/>
                <a:gd name="connsiteY6" fmla="*/ 184701 h 230876"/>
                <a:gd name="connsiteX7" fmla="*/ 0 w 197362"/>
                <a:gd name="connsiteY7" fmla="*/ 46175 h 230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62" h="230876">
                  <a:moveTo>
                    <a:pt x="157890" y="0"/>
                  </a:moveTo>
                  <a:lnTo>
                    <a:pt x="157890" y="115438"/>
                  </a:lnTo>
                  <a:lnTo>
                    <a:pt x="197362" y="115438"/>
                  </a:lnTo>
                  <a:lnTo>
                    <a:pt x="98681" y="230876"/>
                  </a:lnTo>
                  <a:lnTo>
                    <a:pt x="0" y="115438"/>
                  </a:lnTo>
                  <a:lnTo>
                    <a:pt x="39472" y="115438"/>
                  </a:lnTo>
                  <a:lnTo>
                    <a:pt x="39472" y="0"/>
                  </a:lnTo>
                  <a:lnTo>
                    <a:pt x="157890" y="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34632" tIns="0" rIns="34631" bIns="44407" numCol="1" spcCol="1270" anchor="ctr" anchorCtr="0">
              <a:noAutofit/>
            </a:bodyPr>
            <a:lstStyle/>
            <a:p>
              <a:pPr algn="ctr" defTabSz="466725">
                <a:lnSpc>
                  <a:spcPct val="90000"/>
                </a:lnSpc>
                <a:spcBef>
                  <a:spcPct val="0"/>
                </a:spcBef>
                <a:spcAft>
                  <a:spcPct val="35000"/>
                </a:spcAft>
              </a:pPr>
              <a:endParaRPr lang="en-US" sz="975"/>
            </a:p>
          </p:txBody>
        </p:sp>
        <p:sp>
          <p:nvSpPr>
            <p:cNvPr id="13" name="Freeform: Shape 12">
              <a:extLst>
                <a:ext uri="{FF2B5EF4-FFF2-40B4-BE49-F238E27FC236}">
                  <a16:creationId xmlns:a16="http://schemas.microsoft.com/office/drawing/2014/main" id="{570646CF-D4D1-42E6-9AC4-ADE03579B1C0}"/>
                </a:ext>
              </a:extLst>
            </p:cNvPr>
            <p:cNvSpPr/>
            <p:nvPr/>
          </p:nvSpPr>
          <p:spPr>
            <a:xfrm>
              <a:off x="417932" y="3069531"/>
              <a:ext cx="2652336" cy="558572"/>
            </a:xfrm>
            <a:custGeom>
              <a:avLst/>
              <a:gdLst>
                <a:gd name="connsiteX0" fmla="*/ 0 w 2652336"/>
                <a:gd name="connsiteY0" fmla="*/ 55857 h 558572"/>
                <a:gd name="connsiteX1" fmla="*/ 55857 w 2652336"/>
                <a:gd name="connsiteY1" fmla="*/ 0 h 558572"/>
                <a:gd name="connsiteX2" fmla="*/ 2596479 w 2652336"/>
                <a:gd name="connsiteY2" fmla="*/ 0 h 558572"/>
                <a:gd name="connsiteX3" fmla="*/ 2652336 w 2652336"/>
                <a:gd name="connsiteY3" fmla="*/ 55857 h 558572"/>
                <a:gd name="connsiteX4" fmla="*/ 2652336 w 2652336"/>
                <a:gd name="connsiteY4" fmla="*/ 502715 h 558572"/>
                <a:gd name="connsiteX5" fmla="*/ 2596479 w 2652336"/>
                <a:gd name="connsiteY5" fmla="*/ 558572 h 558572"/>
                <a:gd name="connsiteX6" fmla="*/ 55857 w 2652336"/>
                <a:gd name="connsiteY6" fmla="*/ 558572 h 558572"/>
                <a:gd name="connsiteX7" fmla="*/ 0 w 2652336"/>
                <a:gd name="connsiteY7" fmla="*/ 502715 h 558572"/>
                <a:gd name="connsiteX8" fmla="*/ 0 w 2652336"/>
                <a:gd name="connsiteY8" fmla="*/ 55857 h 55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2336" h="558572">
                  <a:moveTo>
                    <a:pt x="0" y="55857"/>
                  </a:moveTo>
                  <a:cubicBezTo>
                    <a:pt x="0" y="25008"/>
                    <a:pt x="25008" y="0"/>
                    <a:pt x="55857" y="0"/>
                  </a:cubicBezTo>
                  <a:lnTo>
                    <a:pt x="2596479" y="0"/>
                  </a:lnTo>
                  <a:cubicBezTo>
                    <a:pt x="2627328" y="0"/>
                    <a:pt x="2652336" y="25008"/>
                    <a:pt x="2652336" y="55857"/>
                  </a:cubicBezTo>
                  <a:lnTo>
                    <a:pt x="2652336" y="502715"/>
                  </a:lnTo>
                  <a:cubicBezTo>
                    <a:pt x="2652336" y="533564"/>
                    <a:pt x="2627328" y="558572"/>
                    <a:pt x="2596479" y="558572"/>
                  </a:cubicBezTo>
                  <a:lnTo>
                    <a:pt x="55857" y="558572"/>
                  </a:lnTo>
                  <a:cubicBezTo>
                    <a:pt x="25008" y="558572"/>
                    <a:pt x="0" y="533564"/>
                    <a:pt x="0" y="502715"/>
                  </a:cubicBezTo>
                  <a:lnTo>
                    <a:pt x="0" y="55857"/>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75" tIns="52275" rIns="52275" bIns="52275" numCol="1" spcCol="1270" anchor="ctr" anchorCtr="0">
              <a:noAutofit/>
            </a:bodyPr>
            <a:lstStyle/>
            <a:p>
              <a:pPr algn="ctr" defTabSz="466725">
                <a:lnSpc>
                  <a:spcPct val="90000"/>
                </a:lnSpc>
                <a:spcBef>
                  <a:spcPct val="0"/>
                </a:spcBef>
                <a:spcAft>
                  <a:spcPct val="35000"/>
                </a:spcAft>
              </a:pPr>
              <a:r>
                <a:rPr lang="en-GB" sz="975"/>
                <a:t>The order is not very important.</a:t>
              </a:r>
              <a:endParaRPr lang="en-US" sz="975"/>
            </a:p>
          </p:txBody>
        </p:sp>
        <p:sp>
          <p:nvSpPr>
            <p:cNvPr id="14" name="Freeform: Shape 13">
              <a:extLst>
                <a:ext uri="{FF2B5EF4-FFF2-40B4-BE49-F238E27FC236}">
                  <a16:creationId xmlns:a16="http://schemas.microsoft.com/office/drawing/2014/main" id="{E4808A48-055C-4861-AD79-1F77220E0E31}"/>
                </a:ext>
              </a:extLst>
            </p:cNvPr>
            <p:cNvSpPr/>
            <p:nvPr/>
          </p:nvSpPr>
          <p:spPr>
            <a:xfrm>
              <a:off x="1628662" y="3650876"/>
              <a:ext cx="230876" cy="201168"/>
            </a:xfrm>
            <a:custGeom>
              <a:avLst/>
              <a:gdLst>
                <a:gd name="connsiteX0" fmla="*/ 0 w 295808"/>
                <a:gd name="connsiteY0" fmla="*/ 46175 h 230876"/>
                <a:gd name="connsiteX1" fmla="*/ 180370 w 295808"/>
                <a:gd name="connsiteY1" fmla="*/ 46175 h 230876"/>
                <a:gd name="connsiteX2" fmla="*/ 180370 w 295808"/>
                <a:gd name="connsiteY2" fmla="*/ 0 h 230876"/>
                <a:gd name="connsiteX3" fmla="*/ 295808 w 295808"/>
                <a:gd name="connsiteY3" fmla="*/ 115438 h 230876"/>
                <a:gd name="connsiteX4" fmla="*/ 180370 w 295808"/>
                <a:gd name="connsiteY4" fmla="*/ 230876 h 230876"/>
                <a:gd name="connsiteX5" fmla="*/ 180370 w 295808"/>
                <a:gd name="connsiteY5" fmla="*/ 184701 h 230876"/>
                <a:gd name="connsiteX6" fmla="*/ 0 w 295808"/>
                <a:gd name="connsiteY6" fmla="*/ 184701 h 230876"/>
                <a:gd name="connsiteX7" fmla="*/ 0 w 295808"/>
                <a:gd name="connsiteY7" fmla="*/ 46175 h 230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08" h="230876">
                  <a:moveTo>
                    <a:pt x="236647" y="0"/>
                  </a:moveTo>
                  <a:lnTo>
                    <a:pt x="236647" y="140777"/>
                  </a:lnTo>
                  <a:lnTo>
                    <a:pt x="295808" y="140777"/>
                  </a:lnTo>
                  <a:lnTo>
                    <a:pt x="147904" y="230876"/>
                  </a:lnTo>
                  <a:lnTo>
                    <a:pt x="0" y="140777"/>
                  </a:lnTo>
                  <a:lnTo>
                    <a:pt x="59161" y="140777"/>
                  </a:lnTo>
                  <a:lnTo>
                    <a:pt x="59161" y="0"/>
                  </a:lnTo>
                  <a:lnTo>
                    <a:pt x="236647" y="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34631" tIns="1" rIns="34631" bIns="51947" numCol="1" spcCol="1270" anchor="ctr" anchorCtr="0">
              <a:noAutofit/>
            </a:bodyPr>
            <a:lstStyle/>
            <a:p>
              <a:pPr algn="ctr" defTabSz="466725">
                <a:lnSpc>
                  <a:spcPct val="90000"/>
                </a:lnSpc>
                <a:spcBef>
                  <a:spcPct val="0"/>
                </a:spcBef>
                <a:spcAft>
                  <a:spcPct val="35000"/>
                </a:spcAft>
              </a:pPr>
              <a:endParaRPr lang="en-US" sz="975"/>
            </a:p>
          </p:txBody>
        </p:sp>
        <p:sp>
          <p:nvSpPr>
            <p:cNvPr id="15" name="Freeform: Shape 14">
              <a:extLst>
                <a:ext uri="{FF2B5EF4-FFF2-40B4-BE49-F238E27FC236}">
                  <a16:creationId xmlns:a16="http://schemas.microsoft.com/office/drawing/2014/main" id="{0145A3C4-EB61-486D-8020-C07EF1F37B81}"/>
                </a:ext>
              </a:extLst>
            </p:cNvPr>
            <p:cNvSpPr/>
            <p:nvPr/>
          </p:nvSpPr>
          <p:spPr>
            <a:xfrm>
              <a:off x="417932" y="3900475"/>
              <a:ext cx="2652336" cy="950702"/>
            </a:xfrm>
            <a:custGeom>
              <a:avLst/>
              <a:gdLst>
                <a:gd name="connsiteX0" fmla="*/ 0 w 2652336"/>
                <a:gd name="connsiteY0" fmla="*/ 95070 h 950702"/>
                <a:gd name="connsiteX1" fmla="*/ 95070 w 2652336"/>
                <a:gd name="connsiteY1" fmla="*/ 0 h 950702"/>
                <a:gd name="connsiteX2" fmla="*/ 2557266 w 2652336"/>
                <a:gd name="connsiteY2" fmla="*/ 0 h 950702"/>
                <a:gd name="connsiteX3" fmla="*/ 2652336 w 2652336"/>
                <a:gd name="connsiteY3" fmla="*/ 95070 h 950702"/>
                <a:gd name="connsiteX4" fmla="*/ 2652336 w 2652336"/>
                <a:gd name="connsiteY4" fmla="*/ 855632 h 950702"/>
                <a:gd name="connsiteX5" fmla="*/ 2557266 w 2652336"/>
                <a:gd name="connsiteY5" fmla="*/ 950702 h 950702"/>
                <a:gd name="connsiteX6" fmla="*/ 95070 w 2652336"/>
                <a:gd name="connsiteY6" fmla="*/ 950702 h 950702"/>
                <a:gd name="connsiteX7" fmla="*/ 0 w 2652336"/>
                <a:gd name="connsiteY7" fmla="*/ 855632 h 950702"/>
                <a:gd name="connsiteX8" fmla="*/ 0 w 2652336"/>
                <a:gd name="connsiteY8" fmla="*/ 95070 h 95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2336" h="950702">
                  <a:moveTo>
                    <a:pt x="0" y="95070"/>
                  </a:moveTo>
                  <a:cubicBezTo>
                    <a:pt x="0" y="42564"/>
                    <a:pt x="42564" y="0"/>
                    <a:pt x="95070" y="0"/>
                  </a:cubicBezTo>
                  <a:lnTo>
                    <a:pt x="2557266" y="0"/>
                  </a:lnTo>
                  <a:cubicBezTo>
                    <a:pt x="2609772" y="0"/>
                    <a:pt x="2652336" y="42564"/>
                    <a:pt x="2652336" y="95070"/>
                  </a:cubicBezTo>
                  <a:lnTo>
                    <a:pt x="2652336" y="855632"/>
                  </a:lnTo>
                  <a:cubicBezTo>
                    <a:pt x="2652336" y="908138"/>
                    <a:pt x="2609772" y="950702"/>
                    <a:pt x="2557266" y="950702"/>
                  </a:cubicBezTo>
                  <a:lnTo>
                    <a:pt x="95070" y="950702"/>
                  </a:lnTo>
                  <a:cubicBezTo>
                    <a:pt x="42564" y="950702"/>
                    <a:pt x="0" y="908138"/>
                    <a:pt x="0" y="855632"/>
                  </a:cubicBezTo>
                  <a:lnTo>
                    <a:pt x="0" y="9507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889" tIns="60889" rIns="60889" bIns="60889" numCol="1" spcCol="1270" anchor="ctr" anchorCtr="0">
              <a:noAutofit/>
            </a:bodyPr>
            <a:lstStyle/>
            <a:p>
              <a:pPr algn="ctr" defTabSz="466725">
                <a:lnSpc>
                  <a:spcPct val="90000"/>
                </a:lnSpc>
                <a:spcBef>
                  <a:spcPct val="0"/>
                </a:spcBef>
                <a:spcAft>
                  <a:spcPct val="35000"/>
                </a:spcAft>
              </a:pPr>
              <a:r>
                <a:rPr lang="en-GB" sz="975"/>
                <a:t>It is important that at the end of the phase there is a ‘tick’ in every box [of the adapted list] - or a reason why not!</a:t>
              </a:r>
              <a:endParaRPr lang="en-US" sz="975"/>
            </a:p>
          </p:txBody>
        </p:sp>
        <p:sp>
          <p:nvSpPr>
            <p:cNvPr id="27" name="Freeform: Shape 26">
              <a:extLst>
                <a:ext uri="{FF2B5EF4-FFF2-40B4-BE49-F238E27FC236}">
                  <a16:creationId xmlns:a16="http://schemas.microsoft.com/office/drawing/2014/main" id="{4280861F-C60D-471A-831D-D95B36B4C296}"/>
                </a:ext>
              </a:extLst>
            </p:cNvPr>
            <p:cNvSpPr/>
            <p:nvPr/>
          </p:nvSpPr>
          <p:spPr>
            <a:xfrm>
              <a:off x="1614149" y="2045960"/>
              <a:ext cx="230876" cy="197362"/>
            </a:xfrm>
            <a:custGeom>
              <a:avLst/>
              <a:gdLst>
                <a:gd name="connsiteX0" fmla="*/ 0 w 197362"/>
                <a:gd name="connsiteY0" fmla="*/ 46175 h 230876"/>
                <a:gd name="connsiteX1" fmla="*/ 98681 w 197362"/>
                <a:gd name="connsiteY1" fmla="*/ 46175 h 230876"/>
                <a:gd name="connsiteX2" fmla="*/ 98681 w 197362"/>
                <a:gd name="connsiteY2" fmla="*/ 0 h 230876"/>
                <a:gd name="connsiteX3" fmla="*/ 197362 w 197362"/>
                <a:gd name="connsiteY3" fmla="*/ 115438 h 230876"/>
                <a:gd name="connsiteX4" fmla="*/ 98681 w 197362"/>
                <a:gd name="connsiteY4" fmla="*/ 230876 h 230876"/>
                <a:gd name="connsiteX5" fmla="*/ 98681 w 197362"/>
                <a:gd name="connsiteY5" fmla="*/ 184701 h 230876"/>
                <a:gd name="connsiteX6" fmla="*/ 0 w 197362"/>
                <a:gd name="connsiteY6" fmla="*/ 184701 h 230876"/>
                <a:gd name="connsiteX7" fmla="*/ 0 w 197362"/>
                <a:gd name="connsiteY7" fmla="*/ 46175 h 230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62" h="230876">
                  <a:moveTo>
                    <a:pt x="157890" y="0"/>
                  </a:moveTo>
                  <a:lnTo>
                    <a:pt x="157890" y="115438"/>
                  </a:lnTo>
                  <a:lnTo>
                    <a:pt x="197362" y="115438"/>
                  </a:lnTo>
                  <a:lnTo>
                    <a:pt x="98681" y="230876"/>
                  </a:lnTo>
                  <a:lnTo>
                    <a:pt x="0" y="115438"/>
                  </a:lnTo>
                  <a:lnTo>
                    <a:pt x="39472" y="115438"/>
                  </a:lnTo>
                  <a:lnTo>
                    <a:pt x="39472" y="0"/>
                  </a:lnTo>
                  <a:lnTo>
                    <a:pt x="157890" y="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34632" tIns="0" rIns="34631" bIns="44407" numCol="1" spcCol="1270" anchor="ctr" anchorCtr="0">
              <a:noAutofit/>
            </a:bodyPr>
            <a:lstStyle/>
            <a:p>
              <a:pPr algn="ctr" defTabSz="466725">
                <a:lnSpc>
                  <a:spcPct val="90000"/>
                </a:lnSpc>
                <a:spcBef>
                  <a:spcPct val="0"/>
                </a:spcBef>
                <a:spcAft>
                  <a:spcPct val="35000"/>
                </a:spcAft>
              </a:pPr>
              <a:endParaRPr lang="en-US" sz="975"/>
            </a:p>
          </p:txBody>
        </p:sp>
      </p:grpSp>
      <p:pic>
        <p:nvPicPr>
          <p:cNvPr id="4" name="Picture 1">
            <a:extLst>
              <a:ext uri="{FF2B5EF4-FFF2-40B4-BE49-F238E27FC236}">
                <a16:creationId xmlns:a16="http://schemas.microsoft.com/office/drawing/2014/main" id="{838B1A01-6287-8BE3-E924-05AA3E798755}"/>
              </a:ext>
            </a:extLst>
          </p:cNvPr>
          <p:cNvPicPr>
            <a:picLocks noChangeAspect="1"/>
          </p:cNvPicPr>
          <p:nvPr/>
        </p:nvPicPr>
        <p:blipFill>
          <a:blip r:embed="rId3"/>
          <a:stretch>
            <a:fillRect/>
          </a:stretch>
        </p:blipFill>
        <p:spPr>
          <a:xfrm>
            <a:off x="8718302" y="135164"/>
            <a:ext cx="116136" cy="89298"/>
          </a:xfrm>
          <a:prstGeom prst="rect">
            <a:avLst/>
          </a:prstGeom>
        </p:spPr>
      </p:pic>
      <p:sp>
        <p:nvSpPr>
          <p:cNvPr id="2" name="TextBox 1">
            <a:extLst>
              <a:ext uri="{FF2B5EF4-FFF2-40B4-BE49-F238E27FC236}">
                <a16:creationId xmlns:a16="http://schemas.microsoft.com/office/drawing/2014/main" id="{124D82D4-3559-11F0-486D-0BF55E3C0A6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2200005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096F4611-CADD-4A94-97D4-D27760E32255}"/>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09/14</a:t>
            </a:r>
          </a:p>
        </p:txBody>
      </p:sp>
      <p:sp>
        <p:nvSpPr>
          <p:cNvPr id="3" name="Footer Placeholder 2">
            <a:extLst>
              <a:ext uri="{FF2B5EF4-FFF2-40B4-BE49-F238E27FC236}">
                <a16:creationId xmlns:a16="http://schemas.microsoft.com/office/drawing/2014/main" id="{171729DC-A41E-49CC-AD79-FA9C8887992A}"/>
              </a:ext>
            </a:extLst>
          </p:cNvPr>
          <p:cNvSpPr>
            <a:spLocks noGrp="1"/>
          </p:cNvSpPr>
          <p:nvPr>
            <p:ph type="ftr" sz="quarter" idx="10"/>
          </p:nvPr>
        </p:nvSpPr>
        <p:spPr>
          <a:xfrm>
            <a:off x="6993807" y="4855409"/>
            <a:ext cx="688471" cy="273844"/>
          </a:xfrm>
        </p:spPr>
        <p:txBody>
          <a:bodyPr/>
          <a:lstStyle/>
          <a:p>
            <a:r>
              <a:rPr lang="en-GB"/>
              <a:t>15/32</a:t>
            </a:r>
          </a:p>
        </p:txBody>
      </p:sp>
      <p:sp>
        <p:nvSpPr>
          <p:cNvPr id="4" name="Ref">
            <a:extLst>
              <a:ext uri="{FF2B5EF4-FFF2-40B4-BE49-F238E27FC236}">
                <a16:creationId xmlns:a16="http://schemas.microsoft.com/office/drawing/2014/main" id="{7DEBCDC6-51BE-4A0F-97D4-C3AAE3F85ADC}"/>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§5.2.1</a:t>
            </a:r>
          </a:p>
        </p:txBody>
      </p:sp>
      <p:graphicFrame>
        <p:nvGraphicFramePr>
          <p:cNvPr id="9" name="TextBox 2">
            <a:extLst>
              <a:ext uri="{FF2B5EF4-FFF2-40B4-BE49-F238E27FC236}">
                <a16:creationId xmlns:a16="http://schemas.microsoft.com/office/drawing/2014/main" id="{19B0F5A0-8588-4D8E-842E-EACFF18BEE2F}"/>
              </a:ext>
            </a:extLst>
          </p:cNvPr>
          <p:cNvGraphicFramePr/>
          <p:nvPr/>
        </p:nvGraphicFramePr>
        <p:xfrm>
          <a:off x="906594" y="677579"/>
          <a:ext cx="7790131" cy="3893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1">
            <a:extLst>
              <a:ext uri="{FF2B5EF4-FFF2-40B4-BE49-F238E27FC236}">
                <a16:creationId xmlns:a16="http://schemas.microsoft.com/office/drawing/2014/main" id="{BBA13B76-A3DF-5F6A-A5E1-C7E0A928923B}"/>
              </a:ext>
            </a:extLst>
          </p:cNvPr>
          <p:cNvPicPr>
            <a:picLocks noChangeAspect="1"/>
          </p:cNvPicPr>
          <p:nvPr/>
        </p:nvPicPr>
        <p:blipFill>
          <a:blip r:embed="rId8"/>
          <a:stretch>
            <a:fillRect/>
          </a:stretch>
        </p:blipFill>
        <p:spPr>
          <a:xfrm>
            <a:off x="8715462" y="135164"/>
            <a:ext cx="123738" cy="89298"/>
          </a:xfrm>
          <a:prstGeom prst="rect">
            <a:avLst/>
          </a:prstGeom>
        </p:spPr>
      </p:pic>
      <p:sp>
        <p:nvSpPr>
          <p:cNvPr id="2" name="TextBox 1">
            <a:extLst>
              <a:ext uri="{FF2B5EF4-FFF2-40B4-BE49-F238E27FC236}">
                <a16:creationId xmlns:a16="http://schemas.microsoft.com/office/drawing/2014/main" id="{9B97A203-182A-392C-B1D7-82767E0C84F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2664174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1DAC04-2B74-420E-B7F3-F0631B1D5F91}"/>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10/14</a:t>
            </a:r>
          </a:p>
        </p:txBody>
      </p:sp>
      <p:sp>
        <p:nvSpPr>
          <p:cNvPr id="3" name="Footer Placeholder 2">
            <a:extLst>
              <a:ext uri="{FF2B5EF4-FFF2-40B4-BE49-F238E27FC236}">
                <a16:creationId xmlns:a16="http://schemas.microsoft.com/office/drawing/2014/main" id="{17978E8B-0FF3-46E3-B78D-FF0AF22A176D}"/>
              </a:ext>
            </a:extLst>
          </p:cNvPr>
          <p:cNvSpPr>
            <a:spLocks noGrp="1"/>
          </p:cNvSpPr>
          <p:nvPr>
            <p:ph type="ftr" sz="quarter" idx="10"/>
          </p:nvPr>
        </p:nvSpPr>
        <p:spPr>
          <a:xfrm>
            <a:off x="6993807" y="4855409"/>
            <a:ext cx="688471" cy="273844"/>
          </a:xfrm>
        </p:spPr>
        <p:txBody>
          <a:bodyPr/>
          <a:lstStyle/>
          <a:p>
            <a:r>
              <a:rPr lang="en-GB"/>
              <a:t>16/32</a:t>
            </a:r>
          </a:p>
        </p:txBody>
      </p:sp>
      <p:sp>
        <p:nvSpPr>
          <p:cNvPr id="4" name="Ref">
            <a:extLst>
              <a:ext uri="{FF2B5EF4-FFF2-40B4-BE49-F238E27FC236}">
                <a16:creationId xmlns:a16="http://schemas.microsoft.com/office/drawing/2014/main" id="{4F93F9D4-3F8E-40DF-8A37-5D1FAD3152AB}"/>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19 : §5.2</a:t>
            </a:r>
          </a:p>
        </p:txBody>
      </p:sp>
      <p:grpSp>
        <p:nvGrpSpPr>
          <p:cNvPr id="25" name="Group 24">
            <a:extLst>
              <a:ext uri="{FF2B5EF4-FFF2-40B4-BE49-F238E27FC236}">
                <a16:creationId xmlns:a16="http://schemas.microsoft.com/office/drawing/2014/main" id="{BBF5EDB7-797F-44B4-A3E8-D61D942ABF1B}"/>
              </a:ext>
            </a:extLst>
          </p:cNvPr>
          <p:cNvGrpSpPr/>
          <p:nvPr/>
        </p:nvGrpSpPr>
        <p:grpSpPr>
          <a:xfrm>
            <a:off x="949778" y="1269181"/>
            <a:ext cx="7244444" cy="3064497"/>
            <a:chOff x="1079500" y="1593713"/>
            <a:chExt cx="7244444" cy="4085996"/>
          </a:xfrm>
        </p:grpSpPr>
        <p:sp>
          <p:nvSpPr>
            <p:cNvPr id="18" name="Freeform: Shape 17">
              <a:extLst>
                <a:ext uri="{FF2B5EF4-FFF2-40B4-BE49-F238E27FC236}">
                  <a16:creationId xmlns:a16="http://schemas.microsoft.com/office/drawing/2014/main" id="{E4A8084B-37C3-43C8-825E-960FC2D0BBFB}"/>
                </a:ext>
              </a:extLst>
            </p:cNvPr>
            <p:cNvSpPr/>
            <p:nvPr/>
          </p:nvSpPr>
          <p:spPr>
            <a:xfrm>
              <a:off x="1079500" y="1593713"/>
              <a:ext cx="7244444" cy="548640"/>
            </a:xfrm>
            <a:custGeom>
              <a:avLst/>
              <a:gdLst>
                <a:gd name="connsiteX0" fmla="*/ 0 w 7244444"/>
                <a:gd name="connsiteY0" fmla="*/ 98347 h 590068"/>
                <a:gd name="connsiteX1" fmla="*/ 98347 w 7244444"/>
                <a:gd name="connsiteY1" fmla="*/ 0 h 590068"/>
                <a:gd name="connsiteX2" fmla="*/ 7146097 w 7244444"/>
                <a:gd name="connsiteY2" fmla="*/ 0 h 590068"/>
                <a:gd name="connsiteX3" fmla="*/ 7244444 w 7244444"/>
                <a:gd name="connsiteY3" fmla="*/ 98347 h 590068"/>
                <a:gd name="connsiteX4" fmla="*/ 7244444 w 7244444"/>
                <a:gd name="connsiteY4" fmla="*/ 491721 h 590068"/>
                <a:gd name="connsiteX5" fmla="*/ 7146097 w 7244444"/>
                <a:gd name="connsiteY5" fmla="*/ 590068 h 590068"/>
                <a:gd name="connsiteX6" fmla="*/ 98347 w 7244444"/>
                <a:gd name="connsiteY6" fmla="*/ 590068 h 590068"/>
                <a:gd name="connsiteX7" fmla="*/ 0 w 7244444"/>
                <a:gd name="connsiteY7" fmla="*/ 491721 h 590068"/>
                <a:gd name="connsiteX8" fmla="*/ 0 w 7244444"/>
                <a:gd name="connsiteY8" fmla="*/ 98347 h 59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4444" h="590068">
                  <a:moveTo>
                    <a:pt x="0" y="98347"/>
                  </a:moveTo>
                  <a:cubicBezTo>
                    <a:pt x="0" y="44031"/>
                    <a:pt x="44031" y="0"/>
                    <a:pt x="98347" y="0"/>
                  </a:cubicBezTo>
                  <a:lnTo>
                    <a:pt x="7146097" y="0"/>
                  </a:lnTo>
                  <a:cubicBezTo>
                    <a:pt x="7200413" y="0"/>
                    <a:pt x="7244444" y="44031"/>
                    <a:pt x="7244444" y="98347"/>
                  </a:cubicBezTo>
                  <a:lnTo>
                    <a:pt x="7244444" y="491721"/>
                  </a:lnTo>
                  <a:cubicBezTo>
                    <a:pt x="7244444" y="546037"/>
                    <a:pt x="7200413" y="590068"/>
                    <a:pt x="7146097" y="590068"/>
                  </a:cubicBezTo>
                  <a:lnTo>
                    <a:pt x="98347" y="590068"/>
                  </a:lnTo>
                  <a:cubicBezTo>
                    <a:pt x="44031" y="590068"/>
                    <a:pt x="0" y="546037"/>
                    <a:pt x="0" y="491721"/>
                  </a:cubicBezTo>
                  <a:lnTo>
                    <a:pt x="0" y="98347"/>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67324" tIns="67324" rIns="67324" bIns="67324" numCol="1" spcCol="1270" anchor="ctr" anchorCtr="0">
              <a:noAutofit/>
            </a:bodyPr>
            <a:lstStyle/>
            <a:p>
              <a:pPr defTabSz="533400">
                <a:lnSpc>
                  <a:spcPct val="90000"/>
                </a:lnSpc>
                <a:spcBef>
                  <a:spcPct val="0"/>
                </a:spcBef>
                <a:spcAft>
                  <a:spcPct val="35000"/>
                </a:spcAft>
              </a:pPr>
              <a:r>
                <a:rPr lang="en-GB" sz="1200"/>
                <a:t>Satisfy the security stakeholders that the end-state does not represent any unknown/unacceptable risks.</a:t>
              </a:r>
              <a:endParaRPr lang="en-US" sz="1200"/>
            </a:p>
          </p:txBody>
        </p:sp>
        <p:sp>
          <p:nvSpPr>
            <p:cNvPr id="19" name="Freeform: Shape 18">
              <a:extLst>
                <a:ext uri="{FF2B5EF4-FFF2-40B4-BE49-F238E27FC236}">
                  <a16:creationId xmlns:a16="http://schemas.microsoft.com/office/drawing/2014/main" id="{1DA36831-8F9F-4283-885A-0B11F80EE77C}"/>
                </a:ext>
              </a:extLst>
            </p:cNvPr>
            <p:cNvSpPr/>
            <p:nvPr/>
          </p:nvSpPr>
          <p:spPr>
            <a:xfrm>
              <a:off x="1079500" y="2301184"/>
              <a:ext cx="7244444" cy="548640"/>
            </a:xfrm>
            <a:custGeom>
              <a:avLst/>
              <a:gdLst>
                <a:gd name="connsiteX0" fmla="*/ 0 w 7244444"/>
                <a:gd name="connsiteY0" fmla="*/ 98347 h 590068"/>
                <a:gd name="connsiteX1" fmla="*/ 98347 w 7244444"/>
                <a:gd name="connsiteY1" fmla="*/ 0 h 590068"/>
                <a:gd name="connsiteX2" fmla="*/ 7146097 w 7244444"/>
                <a:gd name="connsiteY2" fmla="*/ 0 h 590068"/>
                <a:gd name="connsiteX3" fmla="*/ 7244444 w 7244444"/>
                <a:gd name="connsiteY3" fmla="*/ 98347 h 590068"/>
                <a:gd name="connsiteX4" fmla="*/ 7244444 w 7244444"/>
                <a:gd name="connsiteY4" fmla="*/ 491721 h 590068"/>
                <a:gd name="connsiteX5" fmla="*/ 7146097 w 7244444"/>
                <a:gd name="connsiteY5" fmla="*/ 590068 h 590068"/>
                <a:gd name="connsiteX6" fmla="*/ 98347 w 7244444"/>
                <a:gd name="connsiteY6" fmla="*/ 590068 h 590068"/>
                <a:gd name="connsiteX7" fmla="*/ 0 w 7244444"/>
                <a:gd name="connsiteY7" fmla="*/ 491721 h 590068"/>
                <a:gd name="connsiteX8" fmla="*/ 0 w 7244444"/>
                <a:gd name="connsiteY8" fmla="*/ 98347 h 59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4444" h="590068">
                  <a:moveTo>
                    <a:pt x="0" y="98347"/>
                  </a:moveTo>
                  <a:cubicBezTo>
                    <a:pt x="0" y="44031"/>
                    <a:pt x="44031" y="0"/>
                    <a:pt x="98347" y="0"/>
                  </a:cubicBezTo>
                  <a:lnTo>
                    <a:pt x="7146097" y="0"/>
                  </a:lnTo>
                  <a:cubicBezTo>
                    <a:pt x="7200413" y="0"/>
                    <a:pt x="7244444" y="44031"/>
                    <a:pt x="7244444" y="98347"/>
                  </a:cubicBezTo>
                  <a:lnTo>
                    <a:pt x="7244444" y="491721"/>
                  </a:lnTo>
                  <a:cubicBezTo>
                    <a:pt x="7244444" y="546037"/>
                    <a:pt x="7200413" y="590068"/>
                    <a:pt x="7146097" y="590068"/>
                  </a:cubicBezTo>
                  <a:lnTo>
                    <a:pt x="98347" y="590068"/>
                  </a:lnTo>
                  <a:cubicBezTo>
                    <a:pt x="44031" y="590068"/>
                    <a:pt x="0" y="546037"/>
                    <a:pt x="0" y="491721"/>
                  </a:cubicBezTo>
                  <a:lnTo>
                    <a:pt x="0" y="98347"/>
                  </a:lnTo>
                  <a:close/>
                </a:path>
              </a:pathLst>
            </a:custGeom>
          </p:spPr>
          <p:style>
            <a:lnRef idx="2">
              <a:schemeClr val="lt1">
                <a:hueOff val="0"/>
                <a:satOff val="0"/>
                <a:lumOff val="0"/>
                <a:alphaOff val="0"/>
              </a:schemeClr>
            </a:lnRef>
            <a:fillRef idx="1">
              <a:schemeClr val="accent1">
                <a:shade val="80000"/>
                <a:hueOff val="69857"/>
                <a:satOff val="-1251"/>
                <a:lumOff val="5317"/>
                <a:alphaOff val="0"/>
              </a:schemeClr>
            </a:fillRef>
            <a:effectRef idx="0">
              <a:schemeClr val="accent1">
                <a:shade val="80000"/>
                <a:hueOff val="69857"/>
                <a:satOff val="-1251"/>
                <a:lumOff val="5317"/>
                <a:alphaOff val="0"/>
              </a:schemeClr>
            </a:effectRef>
            <a:fontRef idx="minor">
              <a:schemeClr val="lt1"/>
            </a:fontRef>
          </p:style>
          <p:txBody>
            <a:bodyPr spcFirstLastPara="0" vert="horz" wrap="square" lIns="67324" tIns="67324" rIns="67324" bIns="67324" numCol="1" spcCol="1270" anchor="ctr" anchorCtr="0">
              <a:noAutofit/>
            </a:bodyPr>
            <a:lstStyle/>
            <a:p>
              <a:pPr defTabSz="533400">
                <a:lnSpc>
                  <a:spcPct val="90000"/>
                </a:lnSpc>
                <a:spcBef>
                  <a:spcPct val="0"/>
                </a:spcBef>
                <a:spcAft>
                  <a:spcPct val="35000"/>
                </a:spcAft>
              </a:pPr>
              <a:r>
                <a:rPr lang="en-GB" sz="1200"/>
                <a:t>Satisfy business stakeholders – in particular, those who control the budget. </a:t>
              </a:r>
              <a:endParaRPr lang="en-US" sz="1200"/>
            </a:p>
          </p:txBody>
        </p:sp>
        <p:sp>
          <p:nvSpPr>
            <p:cNvPr id="20" name="Freeform: Shape 19">
              <a:extLst>
                <a:ext uri="{FF2B5EF4-FFF2-40B4-BE49-F238E27FC236}">
                  <a16:creationId xmlns:a16="http://schemas.microsoft.com/office/drawing/2014/main" id="{5156DDF0-5E59-4809-98A3-DC464231CFC3}"/>
                </a:ext>
              </a:extLst>
            </p:cNvPr>
            <p:cNvSpPr/>
            <p:nvPr/>
          </p:nvSpPr>
          <p:spPr>
            <a:xfrm>
              <a:off x="1079500" y="3008655"/>
              <a:ext cx="7244444" cy="548640"/>
            </a:xfrm>
            <a:custGeom>
              <a:avLst/>
              <a:gdLst>
                <a:gd name="connsiteX0" fmla="*/ 0 w 7244444"/>
                <a:gd name="connsiteY0" fmla="*/ 128454 h 770706"/>
                <a:gd name="connsiteX1" fmla="*/ 128454 w 7244444"/>
                <a:gd name="connsiteY1" fmla="*/ 0 h 770706"/>
                <a:gd name="connsiteX2" fmla="*/ 7115990 w 7244444"/>
                <a:gd name="connsiteY2" fmla="*/ 0 h 770706"/>
                <a:gd name="connsiteX3" fmla="*/ 7244444 w 7244444"/>
                <a:gd name="connsiteY3" fmla="*/ 128454 h 770706"/>
                <a:gd name="connsiteX4" fmla="*/ 7244444 w 7244444"/>
                <a:gd name="connsiteY4" fmla="*/ 642252 h 770706"/>
                <a:gd name="connsiteX5" fmla="*/ 7115990 w 7244444"/>
                <a:gd name="connsiteY5" fmla="*/ 770706 h 770706"/>
                <a:gd name="connsiteX6" fmla="*/ 128454 w 7244444"/>
                <a:gd name="connsiteY6" fmla="*/ 770706 h 770706"/>
                <a:gd name="connsiteX7" fmla="*/ 0 w 7244444"/>
                <a:gd name="connsiteY7" fmla="*/ 642252 h 770706"/>
                <a:gd name="connsiteX8" fmla="*/ 0 w 7244444"/>
                <a:gd name="connsiteY8" fmla="*/ 128454 h 77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4444" h="770706">
                  <a:moveTo>
                    <a:pt x="0" y="128454"/>
                  </a:moveTo>
                  <a:cubicBezTo>
                    <a:pt x="0" y="57511"/>
                    <a:pt x="57511" y="0"/>
                    <a:pt x="128454" y="0"/>
                  </a:cubicBezTo>
                  <a:lnTo>
                    <a:pt x="7115990" y="0"/>
                  </a:lnTo>
                  <a:cubicBezTo>
                    <a:pt x="7186933" y="0"/>
                    <a:pt x="7244444" y="57511"/>
                    <a:pt x="7244444" y="128454"/>
                  </a:cubicBezTo>
                  <a:lnTo>
                    <a:pt x="7244444" y="642252"/>
                  </a:lnTo>
                  <a:cubicBezTo>
                    <a:pt x="7244444" y="713195"/>
                    <a:pt x="7186933" y="770706"/>
                    <a:pt x="7115990" y="770706"/>
                  </a:cubicBezTo>
                  <a:lnTo>
                    <a:pt x="128454" y="770706"/>
                  </a:lnTo>
                  <a:cubicBezTo>
                    <a:pt x="57511" y="770706"/>
                    <a:pt x="0" y="713195"/>
                    <a:pt x="0" y="642252"/>
                  </a:cubicBezTo>
                  <a:lnTo>
                    <a:pt x="0" y="128454"/>
                  </a:lnTo>
                  <a:close/>
                </a:path>
              </a:pathLst>
            </a:custGeom>
          </p:spPr>
          <p:style>
            <a:lnRef idx="2">
              <a:schemeClr val="lt1">
                <a:hueOff val="0"/>
                <a:satOff val="0"/>
                <a:lumOff val="0"/>
                <a:alphaOff val="0"/>
              </a:schemeClr>
            </a:lnRef>
            <a:fillRef idx="1">
              <a:schemeClr val="accent1">
                <a:shade val="80000"/>
                <a:hueOff val="139713"/>
                <a:satOff val="-2502"/>
                <a:lumOff val="10634"/>
                <a:alphaOff val="0"/>
              </a:schemeClr>
            </a:fillRef>
            <a:effectRef idx="0">
              <a:schemeClr val="accent1">
                <a:shade val="80000"/>
                <a:hueOff val="139713"/>
                <a:satOff val="-2502"/>
                <a:lumOff val="10634"/>
                <a:alphaOff val="0"/>
              </a:schemeClr>
            </a:effectRef>
            <a:fontRef idx="minor">
              <a:schemeClr val="lt1"/>
            </a:fontRef>
          </p:style>
          <p:txBody>
            <a:bodyPr spcFirstLastPara="0" vert="horz" wrap="square" lIns="73937" tIns="73937" rIns="73937" bIns="73937" numCol="1" spcCol="1270" anchor="ctr" anchorCtr="0">
              <a:noAutofit/>
            </a:bodyPr>
            <a:lstStyle/>
            <a:p>
              <a:pPr defTabSz="533400">
                <a:lnSpc>
                  <a:spcPct val="90000"/>
                </a:lnSpc>
                <a:spcBef>
                  <a:spcPct val="0"/>
                </a:spcBef>
                <a:spcAft>
                  <a:spcPct val="35000"/>
                </a:spcAft>
              </a:pPr>
              <a:r>
                <a:rPr lang="en-GB" sz="1200"/>
                <a:t>Identify the complete list of all stakeholders, their concerns, and associated requirements.</a:t>
              </a:r>
              <a:endParaRPr lang="en-US" sz="1200"/>
            </a:p>
          </p:txBody>
        </p:sp>
        <p:sp>
          <p:nvSpPr>
            <p:cNvPr id="21" name="Freeform: Shape 20">
              <a:extLst>
                <a:ext uri="{FF2B5EF4-FFF2-40B4-BE49-F238E27FC236}">
                  <a16:creationId xmlns:a16="http://schemas.microsoft.com/office/drawing/2014/main" id="{920C45E2-FE9D-4278-B3C7-9BB1EED980A8}"/>
                </a:ext>
              </a:extLst>
            </p:cNvPr>
            <p:cNvSpPr/>
            <p:nvPr/>
          </p:nvSpPr>
          <p:spPr>
            <a:xfrm>
              <a:off x="1079500" y="3716126"/>
              <a:ext cx="7244444" cy="548640"/>
            </a:xfrm>
            <a:custGeom>
              <a:avLst/>
              <a:gdLst>
                <a:gd name="connsiteX0" fmla="*/ 0 w 7244444"/>
                <a:gd name="connsiteY0" fmla="*/ 118760 h 712544"/>
                <a:gd name="connsiteX1" fmla="*/ 118760 w 7244444"/>
                <a:gd name="connsiteY1" fmla="*/ 0 h 712544"/>
                <a:gd name="connsiteX2" fmla="*/ 7125684 w 7244444"/>
                <a:gd name="connsiteY2" fmla="*/ 0 h 712544"/>
                <a:gd name="connsiteX3" fmla="*/ 7244444 w 7244444"/>
                <a:gd name="connsiteY3" fmla="*/ 118760 h 712544"/>
                <a:gd name="connsiteX4" fmla="*/ 7244444 w 7244444"/>
                <a:gd name="connsiteY4" fmla="*/ 593784 h 712544"/>
                <a:gd name="connsiteX5" fmla="*/ 7125684 w 7244444"/>
                <a:gd name="connsiteY5" fmla="*/ 712544 h 712544"/>
                <a:gd name="connsiteX6" fmla="*/ 118760 w 7244444"/>
                <a:gd name="connsiteY6" fmla="*/ 712544 h 712544"/>
                <a:gd name="connsiteX7" fmla="*/ 0 w 7244444"/>
                <a:gd name="connsiteY7" fmla="*/ 593784 h 712544"/>
                <a:gd name="connsiteX8" fmla="*/ 0 w 7244444"/>
                <a:gd name="connsiteY8" fmla="*/ 118760 h 712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4444" h="712544">
                  <a:moveTo>
                    <a:pt x="0" y="118760"/>
                  </a:moveTo>
                  <a:cubicBezTo>
                    <a:pt x="0" y="53171"/>
                    <a:pt x="53171" y="0"/>
                    <a:pt x="118760" y="0"/>
                  </a:cubicBezTo>
                  <a:lnTo>
                    <a:pt x="7125684" y="0"/>
                  </a:lnTo>
                  <a:cubicBezTo>
                    <a:pt x="7191273" y="0"/>
                    <a:pt x="7244444" y="53171"/>
                    <a:pt x="7244444" y="118760"/>
                  </a:cubicBezTo>
                  <a:lnTo>
                    <a:pt x="7244444" y="593784"/>
                  </a:lnTo>
                  <a:cubicBezTo>
                    <a:pt x="7244444" y="659373"/>
                    <a:pt x="7191273" y="712544"/>
                    <a:pt x="7125684" y="712544"/>
                  </a:cubicBezTo>
                  <a:lnTo>
                    <a:pt x="118760" y="712544"/>
                  </a:lnTo>
                  <a:cubicBezTo>
                    <a:pt x="53171" y="712544"/>
                    <a:pt x="0" y="659373"/>
                    <a:pt x="0" y="593784"/>
                  </a:cubicBezTo>
                  <a:lnTo>
                    <a:pt x="0" y="118760"/>
                  </a:lnTo>
                  <a:close/>
                </a:path>
              </a:pathLst>
            </a:custGeom>
          </p:spPr>
          <p:style>
            <a:lnRef idx="2">
              <a:schemeClr val="lt1">
                <a:hueOff val="0"/>
                <a:satOff val="0"/>
                <a:lumOff val="0"/>
                <a:alphaOff val="0"/>
              </a:schemeClr>
            </a:lnRef>
            <a:fillRef idx="1">
              <a:schemeClr val="accent1">
                <a:shade val="80000"/>
                <a:hueOff val="209570"/>
                <a:satOff val="-3754"/>
                <a:lumOff val="15951"/>
                <a:alphaOff val="0"/>
              </a:schemeClr>
            </a:fillRef>
            <a:effectRef idx="0">
              <a:schemeClr val="accent1">
                <a:shade val="80000"/>
                <a:hueOff val="209570"/>
                <a:satOff val="-3754"/>
                <a:lumOff val="15951"/>
                <a:alphaOff val="0"/>
              </a:schemeClr>
            </a:effectRef>
            <a:fontRef idx="minor">
              <a:schemeClr val="lt1"/>
            </a:fontRef>
          </p:style>
          <p:txBody>
            <a:bodyPr spcFirstLastPara="0" vert="horz" wrap="square" lIns="71808" tIns="71808" rIns="71808" bIns="71808" numCol="1" spcCol="1270" anchor="ctr" anchorCtr="0">
              <a:noAutofit/>
            </a:bodyPr>
            <a:lstStyle/>
            <a:p>
              <a:pPr defTabSz="533400">
                <a:lnSpc>
                  <a:spcPct val="90000"/>
                </a:lnSpc>
                <a:spcBef>
                  <a:spcPct val="0"/>
                </a:spcBef>
                <a:spcAft>
                  <a:spcPct val="35000"/>
                </a:spcAft>
              </a:pPr>
              <a:r>
                <a:rPr lang="en-GB" sz="1200"/>
                <a:t>The stakeholder requirements are gathered together to determine the security blueprint needed to address the various concerns the stakeholders have.</a:t>
              </a:r>
              <a:endParaRPr lang="en-US" sz="1200"/>
            </a:p>
          </p:txBody>
        </p:sp>
        <p:sp>
          <p:nvSpPr>
            <p:cNvPr id="22" name="Freeform: Shape 21">
              <a:extLst>
                <a:ext uri="{FF2B5EF4-FFF2-40B4-BE49-F238E27FC236}">
                  <a16:creationId xmlns:a16="http://schemas.microsoft.com/office/drawing/2014/main" id="{7081194E-102D-4EDF-BDD9-156591F4DB5B}"/>
                </a:ext>
              </a:extLst>
            </p:cNvPr>
            <p:cNvSpPr/>
            <p:nvPr/>
          </p:nvSpPr>
          <p:spPr>
            <a:xfrm>
              <a:off x="1079500" y="4423597"/>
              <a:ext cx="7244444" cy="548640"/>
            </a:xfrm>
            <a:custGeom>
              <a:avLst/>
              <a:gdLst>
                <a:gd name="connsiteX0" fmla="*/ 0 w 7244444"/>
                <a:gd name="connsiteY0" fmla="*/ 108521 h 651113"/>
                <a:gd name="connsiteX1" fmla="*/ 108521 w 7244444"/>
                <a:gd name="connsiteY1" fmla="*/ 0 h 651113"/>
                <a:gd name="connsiteX2" fmla="*/ 7135923 w 7244444"/>
                <a:gd name="connsiteY2" fmla="*/ 0 h 651113"/>
                <a:gd name="connsiteX3" fmla="*/ 7244444 w 7244444"/>
                <a:gd name="connsiteY3" fmla="*/ 108521 h 651113"/>
                <a:gd name="connsiteX4" fmla="*/ 7244444 w 7244444"/>
                <a:gd name="connsiteY4" fmla="*/ 542592 h 651113"/>
                <a:gd name="connsiteX5" fmla="*/ 7135923 w 7244444"/>
                <a:gd name="connsiteY5" fmla="*/ 651113 h 651113"/>
                <a:gd name="connsiteX6" fmla="*/ 108521 w 7244444"/>
                <a:gd name="connsiteY6" fmla="*/ 651113 h 651113"/>
                <a:gd name="connsiteX7" fmla="*/ 0 w 7244444"/>
                <a:gd name="connsiteY7" fmla="*/ 542592 h 651113"/>
                <a:gd name="connsiteX8" fmla="*/ 0 w 7244444"/>
                <a:gd name="connsiteY8" fmla="*/ 108521 h 65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4444" h="651113">
                  <a:moveTo>
                    <a:pt x="0" y="108521"/>
                  </a:moveTo>
                  <a:cubicBezTo>
                    <a:pt x="0" y="48587"/>
                    <a:pt x="48587" y="0"/>
                    <a:pt x="108521" y="0"/>
                  </a:cubicBezTo>
                  <a:lnTo>
                    <a:pt x="7135923" y="0"/>
                  </a:lnTo>
                  <a:cubicBezTo>
                    <a:pt x="7195857" y="0"/>
                    <a:pt x="7244444" y="48587"/>
                    <a:pt x="7244444" y="108521"/>
                  </a:cubicBezTo>
                  <a:lnTo>
                    <a:pt x="7244444" y="542592"/>
                  </a:lnTo>
                  <a:cubicBezTo>
                    <a:pt x="7244444" y="602526"/>
                    <a:pt x="7195857" y="651113"/>
                    <a:pt x="7135923" y="651113"/>
                  </a:cubicBezTo>
                  <a:lnTo>
                    <a:pt x="108521" y="651113"/>
                  </a:lnTo>
                  <a:cubicBezTo>
                    <a:pt x="48587" y="651113"/>
                    <a:pt x="0" y="602526"/>
                    <a:pt x="0" y="542592"/>
                  </a:cubicBezTo>
                  <a:lnTo>
                    <a:pt x="0" y="108521"/>
                  </a:lnTo>
                  <a:close/>
                </a:path>
              </a:pathLst>
            </a:custGeom>
          </p:spPr>
          <p:style>
            <a:lnRef idx="2">
              <a:schemeClr val="lt1">
                <a:hueOff val="0"/>
                <a:satOff val="0"/>
                <a:lumOff val="0"/>
                <a:alphaOff val="0"/>
              </a:schemeClr>
            </a:lnRef>
            <a:fillRef idx="1">
              <a:schemeClr val="accent1">
                <a:shade val="80000"/>
                <a:hueOff val="279426"/>
                <a:satOff val="-5005"/>
                <a:lumOff val="21268"/>
                <a:alphaOff val="0"/>
              </a:schemeClr>
            </a:fillRef>
            <a:effectRef idx="0">
              <a:schemeClr val="accent1">
                <a:shade val="80000"/>
                <a:hueOff val="279426"/>
                <a:satOff val="-5005"/>
                <a:lumOff val="21268"/>
                <a:alphaOff val="0"/>
              </a:schemeClr>
            </a:effectRef>
            <a:fontRef idx="minor">
              <a:schemeClr val="lt1"/>
            </a:fontRef>
          </p:style>
          <p:txBody>
            <a:bodyPr spcFirstLastPara="0" vert="horz" wrap="square" lIns="69559" tIns="69559" rIns="69559" bIns="69559" numCol="1" spcCol="1270" anchor="ctr" anchorCtr="0">
              <a:noAutofit/>
            </a:bodyPr>
            <a:lstStyle/>
            <a:p>
              <a:pPr defTabSz="533400">
                <a:lnSpc>
                  <a:spcPct val="90000"/>
                </a:lnSpc>
                <a:spcBef>
                  <a:spcPct val="0"/>
                </a:spcBef>
                <a:spcAft>
                  <a:spcPct val="35000"/>
                </a:spcAft>
              </a:pPr>
              <a:r>
                <a:rPr lang="en-GB" sz="1200"/>
                <a:t>The Business Attribute Profile can be useful as a basis for the business case </a:t>
              </a:r>
              <a:br>
                <a:rPr lang="en-GB" sz="1200"/>
              </a:br>
              <a:r>
                <a:rPr lang="en-GB" sz="1200"/>
                <a:t>- the SABSA-provided Business Attribute Profile can be used as a starting point. </a:t>
              </a:r>
              <a:endParaRPr lang="en-US" sz="1200"/>
            </a:p>
          </p:txBody>
        </p:sp>
        <p:sp>
          <p:nvSpPr>
            <p:cNvPr id="23" name="Freeform: Shape 22">
              <a:extLst>
                <a:ext uri="{FF2B5EF4-FFF2-40B4-BE49-F238E27FC236}">
                  <a16:creationId xmlns:a16="http://schemas.microsoft.com/office/drawing/2014/main" id="{75028F09-0647-4B83-A8AC-5A02C06257DF}"/>
                </a:ext>
              </a:extLst>
            </p:cNvPr>
            <p:cNvSpPr/>
            <p:nvPr/>
          </p:nvSpPr>
          <p:spPr>
            <a:xfrm>
              <a:off x="1079500" y="5131069"/>
              <a:ext cx="7244444" cy="548640"/>
            </a:xfrm>
            <a:custGeom>
              <a:avLst/>
              <a:gdLst>
                <a:gd name="connsiteX0" fmla="*/ 0 w 7244444"/>
                <a:gd name="connsiteY0" fmla="*/ 99909 h 599445"/>
                <a:gd name="connsiteX1" fmla="*/ 99909 w 7244444"/>
                <a:gd name="connsiteY1" fmla="*/ 0 h 599445"/>
                <a:gd name="connsiteX2" fmla="*/ 7144535 w 7244444"/>
                <a:gd name="connsiteY2" fmla="*/ 0 h 599445"/>
                <a:gd name="connsiteX3" fmla="*/ 7244444 w 7244444"/>
                <a:gd name="connsiteY3" fmla="*/ 99909 h 599445"/>
                <a:gd name="connsiteX4" fmla="*/ 7244444 w 7244444"/>
                <a:gd name="connsiteY4" fmla="*/ 499536 h 599445"/>
                <a:gd name="connsiteX5" fmla="*/ 7144535 w 7244444"/>
                <a:gd name="connsiteY5" fmla="*/ 599445 h 599445"/>
                <a:gd name="connsiteX6" fmla="*/ 99909 w 7244444"/>
                <a:gd name="connsiteY6" fmla="*/ 599445 h 599445"/>
                <a:gd name="connsiteX7" fmla="*/ 0 w 7244444"/>
                <a:gd name="connsiteY7" fmla="*/ 499536 h 599445"/>
                <a:gd name="connsiteX8" fmla="*/ 0 w 7244444"/>
                <a:gd name="connsiteY8" fmla="*/ 99909 h 599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4444" h="599445">
                  <a:moveTo>
                    <a:pt x="0" y="99909"/>
                  </a:moveTo>
                  <a:cubicBezTo>
                    <a:pt x="0" y="44731"/>
                    <a:pt x="44731" y="0"/>
                    <a:pt x="99909" y="0"/>
                  </a:cubicBezTo>
                  <a:lnTo>
                    <a:pt x="7144535" y="0"/>
                  </a:lnTo>
                  <a:cubicBezTo>
                    <a:pt x="7199713" y="0"/>
                    <a:pt x="7244444" y="44731"/>
                    <a:pt x="7244444" y="99909"/>
                  </a:cubicBezTo>
                  <a:lnTo>
                    <a:pt x="7244444" y="499536"/>
                  </a:lnTo>
                  <a:cubicBezTo>
                    <a:pt x="7244444" y="554714"/>
                    <a:pt x="7199713" y="599445"/>
                    <a:pt x="7144535" y="599445"/>
                  </a:cubicBezTo>
                  <a:lnTo>
                    <a:pt x="99909" y="599445"/>
                  </a:lnTo>
                  <a:cubicBezTo>
                    <a:pt x="44731" y="599445"/>
                    <a:pt x="0" y="554714"/>
                    <a:pt x="0" y="499536"/>
                  </a:cubicBezTo>
                  <a:lnTo>
                    <a:pt x="0" y="99909"/>
                  </a:lnTo>
                  <a:close/>
                </a:path>
              </a:pathLst>
            </a:custGeom>
          </p:spPr>
          <p:style>
            <a:lnRef idx="2">
              <a:schemeClr val="lt1">
                <a:hueOff val="0"/>
                <a:satOff val="0"/>
                <a:lumOff val="0"/>
                <a:alphaOff val="0"/>
              </a:schemeClr>
            </a:lnRef>
            <a:fillRef idx="1">
              <a:schemeClr val="accent1">
                <a:shade val="80000"/>
                <a:hueOff val="349283"/>
                <a:satOff val="-6256"/>
                <a:lumOff val="26585"/>
                <a:alphaOff val="0"/>
              </a:schemeClr>
            </a:fillRef>
            <a:effectRef idx="0">
              <a:schemeClr val="accent1">
                <a:shade val="80000"/>
                <a:hueOff val="349283"/>
                <a:satOff val="-6256"/>
                <a:lumOff val="26585"/>
                <a:alphaOff val="0"/>
              </a:schemeClr>
            </a:effectRef>
            <a:fontRef idx="minor">
              <a:schemeClr val="lt1"/>
            </a:fontRef>
          </p:style>
          <p:txBody>
            <a:bodyPr spcFirstLastPara="0" vert="horz" wrap="square" lIns="67667" tIns="67667" rIns="67667" bIns="67667" numCol="1" spcCol="1270" anchor="ctr" anchorCtr="0">
              <a:noAutofit/>
            </a:bodyPr>
            <a:lstStyle/>
            <a:p>
              <a:pPr defTabSz="533400">
                <a:lnSpc>
                  <a:spcPct val="90000"/>
                </a:lnSpc>
                <a:spcBef>
                  <a:spcPct val="0"/>
                </a:spcBef>
                <a:spcAft>
                  <a:spcPct val="35000"/>
                </a:spcAft>
              </a:pPr>
              <a:r>
                <a:rPr lang="en-GB" sz="1200" dirty="0"/>
                <a:t>The viewpoints and business cases must build on security principles, drivers, key risks, and risk appetite.</a:t>
              </a:r>
              <a:endParaRPr lang="en-US" sz="1200" dirty="0"/>
            </a:p>
          </p:txBody>
        </p:sp>
      </p:grpSp>
      <p:sp>
        <p:nvSpPr>
          <p:cNvPr id="9" name="TextBox 8">
            <a:extLst>
              <a:ext uri="{FF2B5EF4-FFF2-40B4-BE49-F238E27FC236}">
                <a16:creationId xmlns:a16="http://schemas.microsoft.com/office/drawing/2014/main" id="{306CFF02-6233-4516-8F7E-C7D45FE8620D}"/>
              </a:ext>
            </a:extLst>
          </p:cNvPr>
          <p:cNvSpPr txBox="1"/>
          <p:nvPr/>
        </p:nvSpPr>
        <p:spPr>
          <a:xfrm>
            <a:off x="1374547" y="816850"/>
            <a:ext cx="6312788" cy="300082"/>
          </a:xfrm>
          <a:prstGeom prst="rect">
            <a:avLst/>
          </a:prstGeom>
          <a:noFill/>
        </p:spPr>
        <p:txBody>
          <a:bodyPr wrap="square">
            <a:spAutoFit/>
          </a:bodyPr>
          <a:lstStyle/>
          <a:p>
            <a:r>
              <a:rPr lang="en-GB" sz="1350" b="1">
                <a:solidFill>
                  <a:srgbClr val="2F528F"/>
                </a:solidFill>
              </a:rPr>
              <a:t>In Phase A sufficient security-specific architecture design is carried out to:</a:t>
            </a:r>
          </a:p>
        </p:txBody>
      </p:sp>
      <p:pic>
        <p:nvPicPr>
          <p:cNvPr id="2" name="Picture 1">
            <a:extLst>
              <a:ext uri="{FF2B5EF4-FFF2-40B4-BE49-F238E27FC236}">
                <a16:creationId xmlns:a16="http://schemas.microsoft.com/office/drawing/2014/main" id="{F46B11D5-A01D-7167-4E2F-44333F92BC34}"/>
              </a:ext>
            </a:extLst>
          </p:cNvPr>
          <p:cNvPicPr>
            <a:picLocks noChangeAspect="1"/>
          </p:cNvPicPr>
          <p:nvPr/>
        </p:nvPicPr>
        <p:blipFill>
          <a:blip r:embed="rId3"/>
          <a:stretch>
            <a:fillRect/>
          </a:stretch>
        </p:blipFill>
        <p:spPr>
          <a:xfrm>
            <a:off x="8717757" y="133232"/>
            <a:ext cx="111919" cy="94288"/>
          </a:xfrm>
          <a:prstGeom prst="rect">
            <a:avLst/>
          </a:prstGeom>
        </p:spPr>
      </p:pic>
      <p:sp>
        <p:nvSpPr>
          <p:cNvPr id="6" name="TextBox 5">
            <a:extLst>
              <a:ext uri="{FF2B5EF4-FFF2-40B4-BE49-F238E27FC236}">
                <a16:creationId xmlns:a16="http://schemas.microsoft.com/office/drawing/2014/main" id="{139A8BAC-08A2-ADAF-A9B6-CB14DA7207D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14489234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53AC9A1D-02C9-480A-8548-CC76FDCEA2AF}"/>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11/14</a:t>
            </a:r>
          </a:p>
        </p:txBody>
      </p:sp>
      <p:sp>
        <p:nvSpPr>
          <p:cNvPr id="3" name="Footer Placeholder 2">
            <a:extLst>
              <a:ext uri="{FF2B5EF4-FFF2-40B4-BE49-F238E27FC236}">
                <a16:creationId xmlns:a16="http://schemas.microsoft.com/office/drawing/2014/main" id="{410984DC-5161-41FD-A938-4EC83A79856C}"/>
              </a:ext>
            </a:extLst>
          </p:cNvPr>
          <p:cNvSpPr>
            <a:spLocks noGrp="1"/>
          </p:cNvSpPr>
          <p:nvPr>
            <p:ph type="ftr" sz="quarter" idx="10"/>
          </p:nvPr>
        </p:nvSpPr>
        <p:spPr>
          <a:xfrm>
            <a:off x="6993807" y="4855409"/>
            <a:ext cx="688471" cy="273844"/>
          </a:xfrm>
        </p:spPr>
        <p:txBody>
          <a:bodyPr/>
          <a:lstStyle/>
          <a:p>
            <a:r>
              <a:rPr lang="en-GB"/>
              <a:t>17/32</a:t>
            </a:r>
          </a:p>
        </p:txBody>
      </p:sp>
      <p:sp>
        <p:nvSpPr>
          <p:cNvPr id="4" name="Ref">
            <a:extLst>
              <a:ext uri="{FF2B5EF4-FFF2-40B4-BE49-F238E27FC236}">
                <a16:creationId xmlns:a16="http://schemas.microsoft.com/office/drawing/2014/main" id="{649F934A-B61F-43F3-B87B-F47FDA315513}"/>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36 : §3.4</a:t>
            </a:r>
          </a:p>
        </p:txBody>
      </p:sp>
      <p:sp>
        <p:nvSpPr>
          <p:cNvPr id="9" name="TextBox 8">
            <a:extLst>
              <a:ext uri="{FF2B5EF4-FFF2-40B4-BE49-F238E27FC236}">
                <a16:creationId xmlns:a16="http://schemas.microsoft.com/office/drawing/2014/main" id="{88528859-CB70-4B2B-96B4-ABFA321E7096}"/>
              </a:ext>
            </a:extLst>
          </p:cNvPr>
          <p:cNvSpPr txBox="1"/>
          <p:nvPr/>
        </p:nvSpPr>
        <p:spPr>
          <a:xfrm>
            <a:off x="374634" y="524964"/>
            <a:ext cx="2853617" cy="323165"/>
          </a:xfrm>
          <a:prstGeom prst="rect">
            <a:avLst/>
          </a:prstGeom>
          <a:noFill/>
        </p:spPr>
        <p:txBody>
          <a:bodyPr wrap="square">
            <a:spAutoFit/>
          </a:bodyPr>
          <a:lstStyle/>
          <a:p>
            <a:r>
              <a:rPr lang="en-GB" sz="1500" b="1">
                <a:solidFill>
                  <a:srgbClr val="2F528F"/>
                </a:solidFill>
              </a:rPr>
              <a:t>Outputs include at least:</a:t>
            </a:r>
          </a:p>
        </p:txBody>
      </p:sp>
      <p:pic>
        <p:nvPicPr>
          <p:cNvPr id="2" name="Picture 1">
            <a:extLst>
              <a:ext uri="{FF2B5EF4-FFF2-40B4-BE49-F238E27FC236}">
                <a16:creationId xmlns:a16="http://schemas.microsoft.com/office/drawing/2014/main" id="{A67E3AFA-B5F4-642C-5A75-C8F55600E925}"/>
              </a:ext>
            </a:extLst>
          </p:cNvPr>
          <p:cNvPicPr>
            <a:picLocks noChangeAspect="1"/>
          </p:cNvPicPr>
          <p:nvPr/>
        </p:nvPicPr>
        <p:blipFill>
          <a:blip r:embed="rId3"/>
          <a:stretch>
            <a:fillRect/>
          </a:stretch>
        </p:blipFill>
        <p:spPr>
          <a:xfrm>
            <a:off x="8708445" y="135731"/>
            <a:ext cx="128373" cy="89298"/>
          </a:xfrm>
          <a:prstGeom prst="rect">
            <a:avLst/>
          </a:prstGeom>
        </p:spPr>
      </p:pic>
      <p:sp>
        <p:nvSpPr>
          <p:cNvPr id="6" name="Rectangle 7">
            <a:extLst>
              <a:ext uri="{FF2B5EF4-FFF2-40B4-BE49-F238E27FC236}">
                <a16:creationId xmlns:a16="http://schemas.microsoft.com/office/drawing/2014/main" id="{613EB45D-F915-BAE3-3D7F-33AFC7E7E018}"/>
              </a:ext>
            </a:extLst>
          </p:cNvPr>
          <p:cNvSpPr/>
          <p:nvPr/>
        </p:nvSpPr>
        <p:spPr>
          <a:xfrm>
            <a:off x="1219391" y="1142545"/>
            <a:ext cx="6515584" cy="412442"/>
          </a:xfrm>
          <a:prstGeom prst="rect">
            <a:avLst/>
          </a:prstGeom>
          <a:ln>
            <a:solidFill>
              <a:srgbClr val="0010E5"/>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7" name="Freeform: Shape 9">
            <a:extLst>
              <a:ext uri="{FF2B5EF4-FFF2-40B4-BE49-F238E27FC236}">
                <a16:creationId xmlns:a16="http://schemas.microsoft.com/office/drawing/2014/main" id="{2CD54393-1256-F048-2AEA-9D1EB7E99DA6}"/>
              </a:ext>
            </a:extLst>
          </p:cNvPr>
          <p:cNvSpPr/>
          <p:nvPr/>
        </p:nvSpPr>
        <p:spPr>
          <a:xfrm>
            <a:off x="1933820" y="972722"/>
            <a:ext cx="5086727" cy="247914"/>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Approved Statement of Architecture Work </a:t>
            </a:r>
            <a:endParaRPr lang="en-US" sz="1050">
              <a:solidFill>
                <a:schemeClr val="bg1"/>
              </a:solidFill>
            </a:endParaRPr>
          </a:p>
        </p:txBody>
      </p:sp>
      <p:sp>
        <p:nvSpPr>
          <p:cNvPr id="11" name="Freeform: Shape 11">
            <a:extLst>
              <a:ext uri="{FF2B5EF4-FFF2-40B4-BE49-F238E27FC236}">
                <a16:creationId xmlns:a16="http://schemas.microsoft.com/office/drawing/2014/main" id="{62E08770-0DAE-3B07-B74F-485ACFEA2A9B}"/>
              </a:ext>
            </a:extLst>
          </p:cNvPr>
          <p:cNvSpPr/>
          <p:nvPr/>
        </p:nvSpPr>
        <p:spPr>
          <a:xfrm>
            <a:off x="1219391" y="1685931"/>
            <a:ext cx="6515584" cy="240026"/>
          </a:xfrm>
          <a:custGeom>
            <a:avLst/>
            <a:gdLst>
              <a:gd name="connsiteX0" fmla="*/ 0 w 7266754"/>
              <a:gd name="connsiteY0" fmla="*/ 0 h 302400"/>
              <a:gd name="connsiteX1" fmla="*/ 7266754 w 7266754"/>
              <a:gd name="connsiteY1" fmla="*/ 0 h 302400"/>
              <a:gd name="connsiteX2" fmla="*/ 7266754 w 7266754"/>
              <a:gd name="connsiteY2" fmla="*/ 302400 h 302400"/>
              <a:gd name="connsiteX3" fmla="*/ 0 w 7266754"/>
              <a:gd name="connsiteY3" fmla="*/ 302400 h 302400"/>
              <a:gd name="connsiteX4" fmla="*/ 0 w 7266754"/>
              <a:gd name="connsiteY4" fmla="*/ 0 h 30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6754" h="302400">
                <a:moveTo>
                  <a:pt x="0" y="0"/>
                </a:moveTo>
                <a:lnTo>
                  <a:pt x="7266754" y="0"/>
                </a:lnTo>
                <a:lnTo>
                  <a:pt x="7266754" y="302400"/>
                </a:lnTo>
                <a:lnTo>
                  <a:pt x="0" y="302400"/>
                </a:lnTo>
                <a:lnTo>
                  <a:pt x="0" y="0"/>
                </a:lnTo>
                <a:close/>
              </a:path>
            </a:pathLst>
          </a:custGeom>
          <a:ln>
            <a:solidFill>
              <a:srgbClr val="0010E5"/>
            </a:solidFill>
          </a:ln>
        </p:spPr>
        <p:style>
          <a:lnRef idx="2">
            <a:schemeClr val="accent5">
              <a:hueOff val="-844818"/>
              <a:satOff val="-2177"/>
              <a:lumOff val="-147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22986" tIns="187452" rIns="422986" bIns="74676" numCol="1" spcCol="1270" anchor="t" anchorCtr="0">
            <a:normAutofit fontScale="25000" lnSpcReduction="20000"/>
          </a:bodyPr>
          <a:lstStyle/>
          <a:p>
            <a:pPr marL="0" lvl="1" defTabSz="466725">
              <a:lnSpc>
                <a:spcPct val="90000"/>
              </a:lnSpc>
              <a:spcBef>
                <a:spcPct val="0"/>
              </a:spcBef>
              <a:spcAft>
                <a:spcPct val="15000"/>
              </a:spcAft>
            </a:pPr>
            <a:br>
              <a:rPr lang="en-US" sz="825">
                <a:solidFill>
                  <a:srgbClr val="2F528F"/>
                </a:solidFill>
              </a:rPr>
            </a:br>
            <a:endParaRPr lang="en-US" sz="825">
              <a:solidFill>
                <a:srgbClr val="2F528F"/>
              </a:solidFill>
            </a:endParaRPr>
          </a:p>
        </p:txBody>
      </p:sp>
      <p:sp>
        <p:nvSpPr>
          <p:cNvPr id="28" name="Freeform: Shape 12">
            <a:extLst>
              <a:ext uri="{FF2B5EF4-FFF2-40B4-BE49-F238E27FC236}">
                <a16:creationId xmlns:a16="http://schemas.microsoft.com/office/drawing/2014/main" id="{8B586F80-DA12-DCA4-41B1-9D18F545D473}"/>
              </a:ext>
            </a:extLst>
          </p:cNvPr>
          <p:cNvSpPr/>
          <p:nvPr/>
        </p:nvSpPr>
        <p:spPr>
          <a:xfrm>
            <a:off x="1926732" y="1593465"/>
            <a:ext cx="5086727" cy="219787"/>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844818"/>
              <a:satOff val="-2177"/>
              <a:lumOff val="-1471"/>
              <a:alphaOff val="0"/>
            </a:schemeClr>
          </a:fillRef>
          <a:effectRef idx="0">
            <a:schemeClr val="accent5">
              <a:hueOff val="-844818"/>
              <a:satOff val="-2177"/>
              <a:lumOff val="-1471"/>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Refined Statements of Business Principles/Goals/Drivers  </a:t>
            </a:r>
            <a:endParaRPr lang="en-US" sz="1050">
              <a:solidFill>
                <a:schemeClr val="bg1"/>
              </a:solidFill>
            </a:endParaRPr>
          </a:p>
        </p:txBody>
      </p:sp>
      <p:sp>
        <p:nvSpPr>
          <p:cNvPr id="30" name="Rectangle 13">
            <a:extLst>
              <a:ext uri="{FF2B5EF4-FFF2-40B4-BE49-F238E27FC236}">
                <a16:creationId xmlns:a16="http://schemas.microsoft.com/office/drawing/2014/main" id="{D84B6839-2C14-7A92-2509-5106147D08A5}"/>
              </a:ext>
            </a:extLst>
          </p:cNvPr>
          <p:cNvSpPr/>
          <p:nvPr/>
        </p:nvSpPr>
        <p:spPr>
          <a:xfrm>
            <a:off x="1219391" y="2101234"/>
            <a:ext cx="6515584" cy="226800"/>
          </a:xfrm>
          <a:prstGeom prst="rect">
            <a:avLst/>
          </a:prstGeom>
          <a:ln>
            <a:solidFill>
              <a:srgbClr val="0042D1"/>
            </a:solidFill>
          </a:ln>
        </p:spPr>
        <p:style>
          <a:lnRef idx="2">
            <a:schemeClr val="accent5">
              <a:hueOff val="-1689636"/>
              <a:satOff val="-4355"/>
              <a:lumOff val="-294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31" name="Freeform: Shape 14">
            <a:extLst>
              <a:ext uri="{FF2B5EF4-FFF2-40B4-BE49-F238E27FC236}">
                <a16:creationId xmlns:a16="http://schemas.microsoft.com/office/drawing/2014/main" id="{1BCC00CF-180D-48D6-DD7D-1D85AEA77533}"/>
              </a:ext>
            </a:extLst>
          </p:cNvPr>
          <p:cNvSpPr/>
          <p:nvPr/>
        </p:nvSpPr>
        <p:spPr>
          <a:xfrm>
            <a:off x="1933820" y="1952935"/>
            <a:ext cx="5086727" cy="213422"/>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Architecture Principles</a:t>
            </a:r>
            <a:endParaRPr lang="en-US" sz="1050">
              <a:solidFill>
                <a:schemeClr val="bg1"/>
              </a:solidFill>
            </a:endParaRPr>
          </a:p>
        </p:txBody>
      </p:sp>
      <p:sp>
        <p:nvSpPr>
          <p:cNvPr id="32" name="Rectangle 15">
            <a:extLst>
              <a:ext uri="{FF2B5EF4-FFF2-40B4-BE49-F238E27FC236}">
                <a16:creationId xmlns:a16="http://schemas.microsoft.com/office/drawing/2014/main" id="{1074EC0A-CA8D-64F9-E6EA-89B3CDB1F6D6}"/>
              </a:ext>
            </a:extLst>
          </p:cNvPr>
          <p:cNvSpPr/>
          <p:nvPr/>
        </p:nvSpPr>
        <p:spPr>
          <a:xfrm>
            <a:off x="1219391" y="2487986"/>
            <a:ext cx="6515584" cy="226800"/>
          </a:xfrm>
          <a:prstGeom prst="rect">
            <a:avLst/>
          </a:prstGeom>
          <a:ln>
            <a:solidFill>
              <a:srgbClr val="005BC7"/>
            </a:solidFill>
          </a:ln>
        </p:spPr>
        <p:style>
          <a:lnRef idx="2">
            <a:schemeClr val="accent5">
              <a:hueOff val="-2534453"/>
              <a:satOff val="-6532"/>
              <a:lumOff val="-441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33" name="Freeform: Shape 16">
            <a:extLst>
              <a:ext uri="{FF2B5EF4-FFF2-40B4-BE49-F238E27FC236}">
                <a16:creationId xmlns:a16="http://schemas.microsoft.com/office/drawing/2014/main" id="{FE11D51B-973F-C4FC-E9E6-333AF64A8376}"/>
              </a:ext>
            </a:extLst>
          </p:cNvPr>
          <p:cNvSpPr/>
          <p:nvPr/>
        </p:nvSpPr>
        <p:spPr>
          <a:xfrm>
            <a:off x="1933820" y="2355012"/>
            <a:ext cx="5086727" cy="213422"/>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2534453"/>
              <a:satOff val="-6532"/>
              <a:lumOff val="-4412"/>
              <a:alphaOff val="0"/>
            </a:schemeClr>
          </a:fillRef>
          <a:effectRef idx="0">
            <a:schemeClr val="accent5">
              <a:hueOff val="-2534453"/>
              <a:satOff val="-6532"/>
              <a:lumOff val="-4412"/>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Capability Assessment </a:t>
            </a:r>
            <a:endParaRPr lang="en-US" sz="1050">
              <a:solidFill>
                <a:schemeClr val="bg1"/>
              </a:solidFill>
            </a:endParaRPr>
          </a:p>
        </p:txBody>
      </p:sp>
      <p:sp>
        <p:nvSpPr>
          <p:cNvPr id="34" name="Rectangle 17">
            <a:extLst>
              <a:ext uri="{FF2B5EF4-FFF2-40B4-BE49-F238E27FC236}">
                <a16:creationId xmlns:a16="http://schemas.microsoft.com/office/drawing/2014/main" id="{9A72B930-3436-7648-3300-2E68717B1F44}"/>
              </a:ext>
            </a:extLst>
          </p:cNvPr>
          <p:cNvSpPr/>
          <p:nvPr/>
        </p:nvSpPr>
        <p:spPr>
          <a:xfrm>
            <a:off x="1219391" y="2861287"/>
            <a:ext cx="6515584" cy="330337"/>
          </a:xfrm>
          <a:prstGeom prst="rect">
            <a:avLst/>
          </a:prstGeom>
          <a:ln>
            <a:solidFill>
              <a:srgbClr val="0074BE"/>
            </a:solidFill>
          </a:ln>
        </p:spPr>
        <p:style>
          <a:lnRef idx="2">
            <a:schemeClr val="accent5">
              <a:hueOff val="-3379271"/>
              <a:satOff val="-8710"/>
              <a:lumOff val="-588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1077913"/>
            <a:r>
              <a:rPr lang="en-GB" sz="825">
                <a:solidFill>
                  <a:srgbClr val="2F528F"/>
                </a:solidFill>
              </a:rPr>
              <a:t>Tailored architecture method/content (deliverables and artifacts)</a:t>
            </a:r>
          </a:p>
          <a:p>
            <a:pPr marL="1077913"/>
            <a:r>
              <a:rPr lang="en-GB" sz="825">
                <a:solidFill>
                  <a:srgbClr val="2F528F"/>
                </a:solidFill>
              </a:rPr>
              <a:t>Configured and deployed tools</a:t>
            </a:r>
          </a:p>
        </p:txBody>
      </p:sp>
      <p:sp>
        <p:nvSpPr>
          <p:cNvPr id="35" name="Freeform: Shape 18">
            <a:extLst>
              <a:ext uri="{FF2B5EF4-FFF2-40B4-BE49-F238E27FC236}">
                <a16:creationId xmlns:a16="http://schemas.microsoft.com/office/drawing/2014/main" id="{BCB3AB73-F95F-B29F-BBE3-6DF35E9F28FB}"/>
              </a:ext>
            </a:extLst>
          </p:cNvPr>
          <p:cNvSpPr/>
          <p:nvPr/>
        </p:nvSpPr>
        <p:spPr>
          <a:xfrm>
            <a:off x="1933820" y="2741764"/>
            <a:ext cx="5086727" cy="173143"/>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Tailored Architecture Framework </a:t>
            </a:r>
            <a:endParaRPr lang="en-US" sz="1050">
              <a:solidFill>
                <a:schemeClr val="bg1"/>
              </a:solidFill>
            </a:endParaRPr>
          </a:p>
        </p:txBody>
      </p:sp>
      <p:sp>
        <p:nvSpPr>
          <p:cNvPr id="36" name="Rectangle 19">
            <a:extLst>
              <a:ext uri="{FF2B5EF4-FFF2-40B4-BE49-F238E27FC236}">
                <a16:creationId xmlns:a16="http://schemas.microsoft.com/office/drawing/2014/main" id="{F5E4D15F-E540-565B-1F8B-B581AB8F4D24}"/>
              </a:ext>
            </a:extLst>
          </p:cNvPr>
          <p:cNvSpPr/>
          <p:nvPr/>
        </p:nvSpPr>
        <p:spPr>
          <a:xfrm>
            <a:off x="1219391" y="3349117"/>
            <a:ext cx="6515584" cy="226800"/>
          </a:xfrm>
          <a:prstGeom prst="rect">
            <a:avLst/>
          </a:prstGeom>
          <a:ln>
            <a:solidFill>
              <a:srgbClr val="008DB4"/>
            </a:solidFill>
          </a:ln>
        </p:spPr>
        <p:style>
          <a:lnRef idx="2">
            <a:schemeClr val="accent5">
              <a:hueOff val="-4224089"/>
              <a:satOff val="-10887"/>
              <a:lumOff val="-73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37" name="Freeform: Shape 20">
            <a:extLst>
              <a:ext uri="{FF2B5EF4-FFF2-40B4-BE49-F238E27FC236}">
                <a16:creationId xmlns:a16="http://schemas.microsoft.com/office/drawing/2014/main" id="{DA208715-89CC-2B2F-6EA8-F7971685C9C2}"/>
              </a:ext>
            </a:extLst>
          </p:cNvPr>
          <p:cNvSpPr/>
          <p:nvPr/>
        </p:nvSpPr>
        <p:spPr>
          <a:xfrm>
            <a:off x="1933820" y="3215881"/>
            <a:ext cx="5086727" cy="200306"/>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4224089"/>
              <a:satOff val="-10887"/>
              <a:lumOff val="-7353"/>
              <a:alphaOff val="0"/>
            </a:schemeClr>
          </a:fillRef>
          <a:effectRef idx="0">
            <a:schemeClr val="accent5">
              <a:hueOff val="-4224089"/>
              <a:satOff val="-10887"/>
              <a:lumOff val="-7353"/>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Architecture Vision </a:t>
            </a:r>
            <a:endParaRPr lang="en-US" sz="1050">
              <a:solidFill>
                <a:schemeClr val="bg1"/>
              </a:solidFill>
            </a:endParaRPr>
          </a:p>
        </p:txBody>
      </p:sp>
      <p:sp>
        <p:nvSpPr>
          <p:cNvPr id="38" name="Rectangle 21">
            <a:extLst>
              <a:ext uri="{FF2B5EF4-FFF2-40B4-BE49-F238E27FC236}">
                <a16:creationId xmlns:a16="http://schemas.microsoft.com/office/drawing/2014/main" id="{2E0E0453-5360-3409-93D4-E9ED038BFF0E}"/>
              </a:ext>
            </a:extLst>
          </p:cNvPr>
          <p:cNvSpPr/>
          <p:nvPr/>
        </p:nvSpPr>
        <p:spPr>
          <a:xfrm>
            <a:off x="1219391" y="3716077"/>
            <a:ext cx="6515584" cy="226800"/>
          </a:xfrm>
          <a:prstGeom prst="rect">
            <a:avLst/>
          </a:prstGeom>
          <a:ln>
            <a:solidFill>
              <a:srgbClr val="0093B2"/>
            </a:solidFill>
          </a:ln>
        </p:spPr>
        <p:style>
          <a:lnRef idx="2">
            <a:schemeClr val="accent5">
              <a:hueOff val="-5068907"/>
              <a:satOff val="-13064"/>
              <a:lumOff val="-882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39" name="Freeform: Shape 22">
            <a:extLst>
              <a:ext uri="{FF2B5EF4-FFF2-40B4-BE49-F238E27FC236}">
                <a16:creationId xmlns:a16="http://schemas.microsoft.com/office/drawing/2014/main" id="{21352154-46E8-7479-78BE-64518A23130F}"/>
              </a:ext>
            </a:extLst>
          </p:cNvPr>
          <p:cNvSpPr/>
          <p:nvPr/>
        </p:nvSpPr>
        <p:spPr>
          <a:xfrm>
            <a:off x="1933820" y="3595157"/>
            <a:ext cx="5086727" cy="196891"/>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Draft Architecture Definition Document</a:t>
            </a:r>
            <a:endParaRPr lang="en-US" sz="1050">
              <a:solidFill>
                <a:schemeClr val="bg1"/>
              </a:solidFill>
            </a:endParaRPr>
          </a:p>
        </p:txBody>
      </p:sp>
      <p:sp>
        <p:nvSpPr>
          <p:cNvPr id="40" name="Rectangle 23">
            <a:extLst>
              <a:ext uri="{FF2B5EF4-FFF2-40B4-BE49-F238E27FC236}">
                <a16:creationId xmlns:a16="http://schemas.microsoft.com/office/drawing/2014/main" id="{983836C2-8090-7FD6-6702-E50DC04C41C8}"/>
              </a:ext>
            </a:extLst>
          </p:cNvPr>
          <p:cNvSpPr/>
          <p:nvPr/>
        </p:nvSpPr>
        <p:spPr>
          <a:xfrm>
            <a:off x="1219391" y="4083746"/>
            <a:ext cx="6515584" cy="226800"/>
          </a:xfrm>
          <a:prstGeom prst="rect">
            <a:avLst/>
          </a:prstGeom>
          <a:ln>
            <a:solidFill>
              <a:srgbClr val="00A9A9"/>
            </a:solidFill>
          </a:ln>
        </p:spPr>
        <p:style>
          <a:lnRef idx="2">
            <a:schemeClr val="accent5">
              <a:hueOff val="-5913725"/>
              <a:satOff val="-15242"/>
              <a:lumOff val="-1029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41" name="Freeform: Shape 24">
            <a:extLst>
              <a:ext uri="{FF2B5EF4-FFF2-40B4-BE49-F238E27FC236}">
                <a16:creationId xmlns:a16="http://schemas.microsoft.com/office/drawing/2014/main" id="{5268D181-304E-0864-54CA-75FC4D345C19}"/>
              </a:ext>
            </a:extLst>
          </p:cNvPr>
          <p:cNvSpPr/>
          <p:nvPr/>
        </p:nvSpPr>
        <p:spPr>
          <a:xfrm>
            <a:off x="1933820" y="3967135"/>
            <a:ext cx="5086727" cy="205754"/>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5913725"/>
              <a:satOff val="-15242"/>
              <a:lumOff val="-10294"/>
              <a:alphaOff val="0"/>
            </a:schemeClr>
          </a:fillRef>
          <a:effectRef idx="0">
            <a:schemeClr val="accent5">
              <a:hueOff val="-5913725"/>
              <a:satOff val="-15242"/>
              <a:lumOff val="-10294"/>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Communications Plan </a:t>
            </a:r>
            <a:endParaRPr lang="en-US" sz="1050">
              <a:solidFill>
                <a:schemeClr val="bg1"/>
              </a:solidFill>
            </a:endParaRPr>
          </a:p>
        </p:txBody>
      </p:sp>
      <p:sp>
        <p:nvSpPr>
          <p:cNvPr id="42" name="Rectangle 25">
            <a:extLst>
              <a:ext uri="{FF2B5EF4-FFF2-40B4-BE49-F238E27FC236}">
                <a16:creationId xmlns:a16="http://schemas.microsoft.com/office/drawing/2014/main" id="{2D930F05-5146-9EFB-D97B-C97BCA9E1C35}"/>
              </a:ext>
            </a:extLst>
          </p:cNvPr>
          <p:cNvSpPr/>
          <p:nvPr/>
        </p:nvSpPr>
        <p:spPr>
          <a:xfrm>
            <a:off x="1219391" y="4462074"/>
            <a:ext cx="6515584" cy="226800"/>
          </a:xfrm>
          <a:prstGeom prst="rect">
            <a:avLst/>
          </a:prstGeom>
          <a:ln>
            <a:solidFill>
              <a:srgbClr val="00BFA1"/>
            </a:solidFill>
          </a:ln>
        </p:spPr>
        <p:style>
          <a:lnRef idx="2">
            <a:schemeClr val="accent5">
              <a:hueOff val="-6758543"/>
              <a:satOff val="-17419"/>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NL"/>
          </a:p>
        </p:txBody>
      </p:sp>
      <p:sp>
        <p:nvSpPr>
          <p:cNvPr id="43" name="Freeform: Shape 26">
            <a:extLst>
              <a:ext uri="{FF2B5EF4-FFF2-40B4-BE49-F238E27FC236}">
                <a16:creationId xmlns:a16="http://schemas.microsoft.com/office/drawing/2014/main" id="{30390178-AEE8-A6D3-5E13-48F59C7E002B}"/>
              </a:ext>
            </a:extLst>
          </p:cNvPr>
          <p:cNvSpPr/>
          <p:nvPr/>
        </p:nvSpPr>
        <p:spPr>
          <a:xfrm>
            <a:off x="1933820" y="4349024"/>
            <a:ext cx="5086727" cy="187972"/>
          </a:xfrm>
          <a:custGeom>
            <a:avLst/>
            <a:gdLst>
              <a:gd name="connsiteX0" fmla="*/ 0 w 5086727"/>
              <a:gd name="connsiteY0" fmla="*/ 59041 h 354240"/>
              <a:gd name="connsiteX1" fmla="*/ 59041 w 5086727"/>
              <a:gd name="connsiteY1" fmla="*/ 0 h 354240"/>
              <a:gd name="connsiteX2" fmla="*/ 5027686 w 5086727"/>
              <a:gd name="connsiteY2" fmla="*/ 0 h 354240"/>
              <a:gd name="connsiteX3" fmla="*/ 5086727 w 5086727"/>
              <a:gd name="connsiteY3" fmla="*/ 59041 h 354240"/>
              <a:gd name="connsiteX4" fmla="*/ 5086727 w 5086727"/>
              <a:gd name="connsiteY4" fmla="*/ 295199 h 354240"/>
              <a:gd name="connsiteX5" fmla="*/ 5027686 w 5086727"/>
              <a:gd name="connsiteY5" fmla="*/ 354240 h 354240"/>
              <a:gd name="connsiteX6" fmla="*/ 59041 w 5086727"/>
              <a:gd name="connsiteY6" fmla="*/ 354240 h 354240"/>
              <a:gd name="connsiteX7" fmla="*/ 0 w 5086727"/>
              <a:gd name="connsiteY7" fmla="*/ 295199 h 354240"/>
              <a:gd name="connsiteX8" fmla="*/ 0 w 5086727"/>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727" h="354240">
                <a:moveTo>
                  <a:pt x="0" y="59041"/>
                </a:moveTo>
                <a:cubicBezTo>
                  <a:pt x="0" y="26434"/>
                  <a:pt x="26434" y="0"/>
                  <a:pt x="59041" y="0"/>
                </a:cubicBezTo>
                <a:lnTo>
                  <a:pt x="5027686" y="0"/>
                </a:lnTo>
                <a:cubicBezTo>
                  <a:pt x="5060293" y="0"/>
                  <a:pt x="5086727" y="26434"/>
                  <a:pt x="5086727" y="59041"/>
                </a:cubicBezTo>
                <a:lnTo>
                  <a:pt x="5086727" y="295199"/>
                </a:lnTo>
                <a:cubicBezTo>
                  <a:pt x="5086727" y="327806"/>
                  <a:pt x="5060293" y="354240"/>
                  <a:pt x="5027686" y="354240"/>
                </a:cubicBezTo>
                <a:lnTo>
                  <a:pt x="59041" y="354240"/>
                </a:lnTo>
                <a:cubicBezTo>
                  <a:pt x="26434" y="354240"/>
                  <a:pt x="0" y="327806"/>
                  <a:pt x="0" y="295199"/>
                </a:cubicBezTo>
                <a:lnTo>
                  <a:pt x="0" y="59041"/>
                </a:lnTo>
                <a:close/>
              </a:path>
            </a:pathLst>
          </a:custGeom>
          <a:solidFill>
            <a:schemeClr val="accent1"/>
          </a:solidFill>
          <a:ln>
            <a:solidFill>
              <a:srgbClr val="5B9BD5"/>
            </a:solidFill>
          </a:ln>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157169" tIns="12970" rIns="157169" bIns="12970" numCol="1" spcCol="1270" anchor="ctr" anchorCtr="0">
            <a:noAutofit/>
          </a:bodyPr>
          <a:lstStyle/>
          <a:p>
            <a:pPr defTabSz="466725">
              <a:lnSpc>
                <a:spcPct val="90000"/>
              </a:lnSpc>
              <a:spcBef>
                <a:spcPct val="0"/>
              </a:spcBef>
              <a:spcAft>
                <a:spcPct val="35000"/>
              </a:spcAft>
            </a:pPr>
            <a:r>
              <a:rPr lang="en-GB" sz="1050">
                <a:solidFill>
                  <a:schemeClr val="bg1"/>
                </a:solidFill>
              </a:rPr>
              <a:t>Additional Content Populating the Architecture Repository</a:t>
            </a:r>
            <a:endParaRPr lang="en-US" sz="1050">
              <a:solidFill>
                <a:schemeClr val="bg1"/>
              </a:solidFill>
            </a:endParaRPr>
          </a:p>
        </p:txBody>
      </p:sp>
      <p:pic>
        <p:nvPicPr>
          <p:cNvPr id="44" name="Picture 28">
            <a:extLst>
              <a:ext uri="{FF2B5EF4-FFF2-40B4-BE49-F238E27FC236}">
                <a16:creationId xmlns:a16="http://schemas.microsoft.com/office/drawing/2014/main" id="{7BADAE0C-3429-AE95-95F1-3425A691670A}"/>
              </a:ext>
            </a:extLst>
          </p:cNvPr>
          <p:cNvPicPr>
            <a:picLocks noChangeAspect="1"/>
          </p:cNvPicPr>
          <p:nvPr/>
        </p:nvPicPr>
        <p:blipFill>
          <a:blip r:embed="rId4"/>
          <a:stretch>
            <a:fillRect/>
          </a:stretch>
        </p:blipFill>
        <p:spPr>
          <a:xfrm>
            <a:off x="2321171" y="1217245"/>
            <a:ext cx="2752583" cy="352075"/>
          </a:xfrm>
          <a:prstGeom prst="rect">
            <a:avLst/>
          </a:prstGeom>
        </p:spPr>
      </p:pic>
      <p:sp>
        <p:nvSpPr>
          <p:cNvPr id="8" name="TextBox 7">
            <a:extLst>
              <a:ext uri="{FF2B5EF4-FFF2-40B4-BE49-F238E27FC236}">
                <a16:creationId xmlns:a16="http://schemas.microsoft.com/office/drawing/2014/main" id="{B2985737-4615-0840-A6FE-20BB57F4528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6997887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179E4FBF-0C8B-47E7-8D8A-86E24C28BFB3}"/>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13/14</a:t>
            </a:r>
          </a:p>
        </p:txBody>
      </p:sp>
      <p:sp>
        <p:nvSpPr>
          <p:cNvPr id="8" name="Footer Placeholder 7">
            <a:extLst>
              <a:ext uri="{FF2B5EF4-FFF2-40B4-BE49-F238E27FC236}">
                <a16:creationId xmlns:a16="http://schemas.microsoft.com/office/drawing/2014/main" id="{20BC3A84-DB5B-4DA4-81E6-4ED1BA474B9C}"/>
              </a:ext>
            </a:extLst>
          </p:cNvPr>
          <p:cNvSpPr>
            <a:spLocks noGrp="1"/>
          </p:cNvSpPr>
          <p:nvPr>
            <p:ph type="ftr" sz="quarter" idx="10"/>
          </p:nvPr>
        </p:nvSpPr>
        <p:spPr>
          <a:xfrm>
            <a:off x="6993807" y="4855409"/>
            <a:ext cx="688471" cy="273844"/>
          </a:xfrm>
        </p:spPr>
        <p:txBody>
          <a:bodyPr/>
          <a:lstStyle/>
          <a:p>
            <a:r>
              <a:rPr lang="en-GB"/>
              <a:t>19/32</a:t>
            </a:r>
          </a:p>
        </p:txBody>
      </p:sp>
      <p:sp>
        <p:nvSpPr>
          <p:cNvPr id="4" name="Ref">
            <a:extLst>
              <a:ext uri="{FF2B5EF4-FFF2-40B4-BE49-F238E27FC236}">
                <a16:creationId xmlns:a16="http://schemas.microsoft.com/office/drawing/2014/main" id="{129292EA-FA6E-4ECB-96DF-9E16F653B3DD}"/>
              </a:ext>
            </a:extLst>
          </p:cNvPr>
          <p:cNvSpPr txBox="1"/>
          <p:nvPr/>
        </p:nvSpPr>
        <p:spPr>
          <a:xfrm>
            <a:off x="1397000" y="4827975"/>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Architecture Content : Page 64 : §4.2</a:t>
            </a:r>
            <a:endParaRPr lang="en-GB" sz="675">
              <a:solidFill>
                <a:schemeClr val="bg1"/>
              </a:solidFill>
              <a:latin typeface="Calibri" panose="020F0502020204030204" pitchFamily="34" charset="0"/>
            </a:endParaRPr>
          </a:p>
        </p:txBody>
      </p:sp>
      <p:graphicFrame>
        <p:nvGraphicFramePr>
          <p:cNvPr id="3" name="Table 2">
            <a:extLst>
              <a:ext uri="{FF2B5EF4-FFF2-40B4-BE49-F238E27FC236}">
                <a16:creationId xmlns:a16="http://schemas.microsoft.com/office/drawing/2014/main" id="{1D764D2E-6683-483F-88D5-201B5498FA16}"/>
              </a:ext>
            </a:extLst>
          </p:cNvPr>
          <p:cNvGraphicFramePr>
            <a:graphicFrameLocks noGrp="1"/>
          </p:cNvGraphicFramePr>
          <p:nvPr/>
        </p:nvGraphicFramePr>
        <p:xfrm>
          <a:off x="1398026" y="580576"/>
          <a:ext cx="6476097" cy="4213892"/>
        </p:xfrm>
        <a:graphic>
          <a:graphicData uri="http://schemas.openxmlformats.org/drawingml/2006/table">
            <a:tbl>
              <a:tblPr>
                <a:effectLst>
                  <a:outerShdw blurRad="50800" dist="38100" dir="13500000" algn="br" rotWithShape="0">
                    <a:prstClr val="black">
                      <a:alpha val="40000"/>
                    </a:prstClr>
                  </a:outerShdw>
                </a:effectLst>
                <a:tableStyleId>{69CF1AB2-1976-4502-BF36-3FF5EA218861}</a:tableStyleId>
              </a:tblPr>
              <a:tblGrid>
                <a:gridCol w="2568260">
                  <a:extLst>
                    <a:ext uri="{9D8B030D-6E8A-4147-A177-3AD203B41FA5}">
                      <a16:colId xmlns:a16="http://schemas.microsoft.com/office/drawing/2014/main" val="2076317282"/>
                    </a:ext>
                  </a:extLst>
                </a:gridCol>
                <a:gridCol w="1924537">
                  <a:extLst>
                    <a:ext uri="{9D8B030D-6E8A-4147-A177-3AD203B41FA5}">
                      <a16:colId xmlns:a16="http://schemas.microsoft.com/office/drawing/2014/main" val="3005214823"/>
                    </a:ext>
                  </a:extLst>
                </a:gridCol>
                <a:gridCol w="1983300">
                  <a:extLst>
                    <a:ext uri="{9D8B030D-6E8A-4147-A177-3AD203B41FA5}">
                      <a16:colId xmlns:a16="http://schemas.microsoft.com/office/drawing/2014/main" val="3315465466"/>
                    </a:ext>
                  </a:extLst>
                </a:gridCol>
              </a:tblGrid>
              <a:tr h="141479">
                <a:tc>
                  <a:txBody>
                    <a:bodyPr/>
                    <a:lstStyle/>
                    <a:p>
                      <a:pPr algn="l" fontAlgn="t"/>
                      <a:r>
                        <a:rPr lang="en-GB" sz="800" b="1" u="none" strike="noStrike">
                          <a:solidFill>
                            <a:srgbClr val="002060"/>
                          </a:solidFill>
                          <a:effectLst/>
                        </a:rPr>
                        <a:t>Deliverable</a:t>
                      </a:r>
                      <a:endParaRPr lang="en-GB" sz="800" b="1"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b="1" u="none" strike="noStrike">
                          <a:solidFill>
                            <a:srgbClr val="002060"/>
                          </a:solidFill>
                          <a:effectLst/>
                        </a:rPr>
                        <a:t>Output from...</a:t>
                      </a:r>
                      <a:endParaRPr lang="en-GB" sz="800" b="1"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b="1" u="none" strike="noStrike">
                          <a:solidFill>
                            <a:srgbClr val="002060"/>
                          </a:solidFill>
                          <a:effectLst/>
                        </a:rPr>
                        <a:t>Input to...</a:t>
                      </a:r>
                      <a:endParaRPr lang="en-GB" sz="800" b="1"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617970260"/>
                  </a:ext>
                </a:extLst>
              </a:tr>
              <a:tr h="127695">
                <a:tc>
                  <a:txBody>
                    <a:bodyPr/>
                    <a:lstStyle/>
                    <a:p>
                      <a:pPr algn="l" fontAlgn="t"/>
                      <a:r>
                        <a:rPr lang="en-GB" sz="800" u="none" strike="noStrike">
                          <a:effectLst/>
                        </a:rPr>
                        <a:t>Architecture Building Blocks</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F, H </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pt-BR" sz="800" u="none" strike="noStrike">
                          <a:effectLst/>
                        </a:rPr>
                        <a:t>A, B, C, D, E </a:t>
                      </a:r>
                      <a:endParaRPr lang="pt-BR"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60284879"/>
                  </a:ext>
                </a:extLst>
              </a:tr>
              <a:tr h="127695">
                <a:tc>
                  <a:txBody>
                    <a:bodyPr/>
                    <a:lstStyle/>
                    <a:p>
                      <a:pPr algn="l" fontAlgn="t"/>
                      <a:r>
                        <a:rPr lang="en-GB" sz="800" u="none" strike="noStrike">
                          <a:effectLst/>
                        </a:rPr>
                        <a:t>Architecture Contract</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G</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G, H</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3799502508"/>
                  </a:ext>
                </a:extLst>
              </a:tr>
              <a:tr h="127695">
                <a:tc>
                  <a:txBody>
                    <a:bodyPr/>
                    <a:lstStyle/>
                    <a:p>
                      <a:pPr algn="l" fontAlgn="t"/>
                      <a:r>
                        <a:rPr lang="en-GB" sz="800" i="1" u="none" strike="noStrike">
                          <a:effectLst/>
                        </a:rPr>
                        <a:t>Architecture Definition Document</a:t>
                      </a:r>
                      <a:endParaRPr lang="en-GB" sz="800" b="0" i="1"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pt-BR" sz="800" u="none" strike="noStrike">
                          <a:effectLst/>
                        </a:rPr>
                        <a:t>A, B, C, D, E, F </a:t>
                      </a:r>
                      <a:endParaRPr lang="pt-BR"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pt-BR" sz="800" u="none" strike="noStrike">
                          <a:effectLst/>
                        </a:rPr>
                        <a:t>B, C, D, E, F, G, H </a:t>
                      </a:r>
                      <a:endParaRPr lang="pt-BR"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3684878463"/>
                  </a:ext>
                </a:extLst>
              </a:tr>
              <a:tr h="246344">
                <a:tc>
                  <a:txBody>
                    <a:bodyPr/>
                    <a:lstStyle/>
                    <a:p>
                      <a:pPr algn="l" fontAlgn="t"/>
                      <a:r>
                        <a:rPr lang="en-GB" sz="800" i="1" u="none" strike="noStrike">
                          <a:effectLst/>
                        </a:rPr>
                        <a:t>Architecture Principles</a:t>
                      </a:r>
                      <a:endParaRPr lang="en-GB" sz="800" b="0" i="1"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a:t>
                      </a:r>
                      <a:br>
                        <a:rPr lang="en-GB" sz="800" u="none" strike="noStrike">
                          <a:effectLst/>
                        </a:rPr>
                      </a:br>
                      <a:r>
                        <a:rPr lang="en-GB" sz="800" u="none" strike="noStrike">
                          <a:effectLst/>
                        </a:rPr>
                        <a:t>A, B, C, D </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pt-BR" sz="800" u="none" strike="noStrike">
                          <a:effectLst/>
                        </a:rPr>
                        <a:t>Preliminary,</a:t>
                      </a:r>
                      <a:br>
                        <a:rPr lang="pt-BR" sz="800" u="none" strike="noStrike">
                          <a:effectLst/>
                        </a:rPr>
                      </a:br>
                      <a:r>
                        <a:rPr lang="pt-BR" sz="800" u="none" strike="noStrike">
                          <a:effectLst/>
                        </a:rPr>
                        <a:t>A, B, C, D, E, F, G, H </a:t>
                      </a:r>
                      <a:endParaRPr lang="pt-BR"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94495087"/>
                  </a:ext>
                </a:extLst>
              </a:tr>
              <a:tr h="366444">
                <a:tc>
                  <a:txBody>
                    <a:bodyPr/>
                    <a:lstStyle/>
                    <a:p>
                      <a:pPr algn="l" fontAlgn="t"/>
                      <a:r>
                        <a:rPr lang="en-GB" sz="800" u="none" strike="noStrike">
                          <a:effectLst/>
                        </a:rPr>
                        <a:t>Architecture Repository</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a:t>
                      </a:r>
                      <a:br>
                        <a:rPr lang="en-GB" sz="800" u="none" strike="noStrike">
                          <a:effectLst/>
                        </a:rPr>
                      </a:br>
                      <a:r>
                        <a:rPr lang="en-GB" sz="800" u="none" strike="noStrike">
                          <a:effectLst/>
                        </a:rPr>
                        <a:t>A, B, C, D, E, F, G, H,</a:t>
                      </a:r>
                      <a:br>
                        <a:rPr lang="en-GB" sz="800" u="none" strike="noStrike">
                          <a:effectLst/>
                        </a:rPr>
                      </a:br>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434680911"/>
                  </a:ext>
                </a:extLst>
              </a:tr>
              <a:tr h="127695">
                <a:tc rowSpan="2">
                  <a:txBody>
                    <a:bodyPr/>
                    <a:lstStyle/>
                    <a:p>
                      <a:pPr algn="l" fontAlgn="t"/>
                      <a:r>
                        <a:rPr lang="en-GB" sz="800" u="none" strike="noStrike">
                          <a:effectLst/>
                        </a:rPr>
                        <a:t>Architecture Requirements</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B, C, D, E, F,</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C, D,</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956993564"/>
                  </a:ext>
                </a:extLst>
              </a:tr>
              <a:tr h="135399">
                <a:tc vMerge="1">
                  <a:txBody>
                    <a:bodyPr/>
                    <a:lstStyle/>
                    <a:p>
                      <a:endParaRPr lang="en-GB"/>
                    </a:p>
                  </a:txBody>
                  <a:tcPr/>
                </a:tc>
                <a:tc>
                  <a:txBody>
                    <a:bodyPr/>
                    <a:lstStyle/>
                    <a:p>
                      <a:pPr algn="l" fontAlgn="t"/>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4201485231"/>
                  </a:ext>
                </a:extLst>
              </a:tr>
              <a:tr h="127695">
                <a:tc>
                  <a:txBody>
                    <a:bodyPr/>
                    <a:lstStyle/>
                    <a:p>
                      <a:pPr algn="l" fontAlgn="t"/>
                      <a:r>
                        <a:rPr lang="en-GB" sz="800" u="none" strike="noStrike">
                          <a:effectLst/>
                        </a:rPr>
                        <a:t>Architecture Roadmap</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B, C, D, E, F </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B, C, D, E, F </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352312745"/>
                  </a:ext>
                </a:extLst>
              </a:tr>
              <a:tr h="127695">
                <a:tc rowSpan="2">
                  <a:txBody>
                    <a:bodyPr/>
                    <a:lstStyle/>
                    <a:p>
                      <a:pPr algn="l" fontAlgn="t"/>
                      <a:r>
                        <a:rPr lang="en-GB" sz="800" i="1" u="none" strike="noStrike">
                          <a:effectLst/>
                        </a:rPr>
                        <a:t>Architecture Vision</a:t>
                      </a:r>
                      <a:endParaRPr lang="en-GB" sz="800" b="0" i="1" u="none" strike="noStrike">
                        <a:solidFill>
                          <a:srgbClr val="002060"/>
                        </a:solidFill>
                        <a:effectLst/>
                        <a:latin typeface="Calibri" panose="020F0502020204030204" pitchFamily="34" charset="0"/>
                      </a:endParaRPr>
                    </a:p>
                  </a:txBody>
                  <a:tcPr marL="81000" marR="6238" marT="6238" marB="0" anchor="ctr"/>
                </a:tc>
                <a:tc rowSpan="2">
                  <a:txBody>
                    <a:bodyPr/>
                    <a:lstStyle/>
                    <a:p>
                      <a:pPr algn="l" fontAlgn="t"/>
                      <a:r>
                        <a:rPr lang="en-GB" sz="800" u="none" strike="noStrike">
                          <a:effectLst/>
                        </a:rPr>
                        <a:t>A, E</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pt-BR" sz="800" u="none" strike="noStrike">
                          <a:effectLst/>
                        </a:rPr>
                        <a:t>B, C, D, E, F, G, H,</a:t>
                      </a:r>
                      <a:endParaRPr lang="pt-BR"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900398522"/>
                  </a:ext>
                </a:extLst>
              </a:tr>
              <a:tr h="135399">
                <a:tc vMerge="1">
                  <a:txBody>
                    <a:bodyPr/>
                    <a:lstStyle/>
                    <a:p>
                      <a:endParaRPr lang="en-GB"/>
                    </a:p>
                  </a:txBody>
                  <a:tcPr/>
                </a:tc>
                <a:tc vMerge="1">
                  <a:txBody>
                    <a:bodyPr/>
                    <a:lstStyle/>
                    <a:p>
                      <a:endParaRPr lang="en-GB"/>
                    </a:p>
                  </a:txBody>
                  <a:tcPr/>
                </a:tc>
                <a:tc>
                  <a:txBody>
                    <a:bodyPr/>
                    <a:lstStyle/>
                    <a:p>
                      <a:pPr algn="l" fontAlgn="t"/>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3453202074"/>
                  </a:ext>
                </a:extLst>
              </a:tr>
              <a:tr h="246344">
                <a:tc>
                  <a:txBody>
                    <a:bodyPr/>
                    <a:lstStyle/>
                    <a:p>
                      <a:pPr algn="l" fontAlgn="t"/>
                      <a:r>
                        <a:rPr lang="en-GB" sz="800" i="1" u="none" strike="noStrike">
                          <a:effectLst/>
                        </a:rPr>
                        <a:t>Business Principles, Business</a:t>
                      </a:r>
                      <a:br>
                        <a:rPr lang="en-GB" sz="800" i="1" u="none" strike="noStrike">
                          <a:effectLst/>
                        </a:rPr>
                      </a:br>
                      <a:r>
                        <a:rPr lang="en-GB" sz="800" i="1" u="none" strike="noStrike">
                          <a:effectLst/>
                        </a:rPr>
                        <a:t>Goals, and Business Drivers</a:t>
                      </a:r>
                      <a:endParaRPr lang="en-GB" sz="800" b="0" i="1"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 A, B </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A, B </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728997594"/>
                  </a:ext>
                </a:extLst>
              </a:tr>
              <a:tr h="127695">
                <a:tc>
                  <a:txBody>
                    <a:bodyPr/>
                    <a:lstStyle/>
                    <a:p>
                      <a:pPr algn="l" fontAlgn="t"/>
                      <a:r>
                        <a:rPr lang="en-GB" sz="800" i="1" u="none" strike="noStrike">
                          <a:effectLst/>
                        </a:rPr>
                        <a:t>Capability Assessment</a:t>
                      </a:r>
                      <a:endParaRPr lang="en-GB" sz="800" b="0" i="1"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A, E</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B, C, D, E, F </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881518845"/>
                  </a:ext>
                </a:extLst>
              </a:tr>
              <a:tr h="127695">
                <a:tc>
                  <a:txBody>
                    <a:bodyPr/>
                    <a:lstStyle/>
                    <a:p>
                      <a:pPr algn="l" fontAlgn="t"/>
                      <a:r>
                        <a:rPr lang="en-GB" sz="800" u="none" strike="noStrike">
                          <a:effectLst/>
                        </a:rPr>
                        <a:t>Change Request</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F, G, H </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001710501"/>
                  </a:ext>
                </a:extLst>
              </a:tr>
              <a:tr h="127695">
                <a:tc>
                  <a:txBody>
                    <a:bodyPr/>
                    <a:lstStyle/>
                    <a:p>
                      <a:pPr algn="l" fontAlgn="t"/>
                      <a:r>
                        <a:rPr lang="en-GB" sz="800" i="1" u="none" strike="noStrike">
                          <a:effectLst/>
                        </a:rPr>
                        <a:t>Communications Plan</a:t>
                      </a:r>
                      <a:endParaRPr lang="en-GB" sz="800" b="0" i="1"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A</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B, C, D, E, F </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4103797885"/>
                  </a:ext>
                </a:extLst>
              </a:tr>
              <a:tr h="127695">
                <a:tc>
                  <a:txBody>
                    <a:bodyPr/>
                    <a:lstStyle/>
                    <a:p>
                      <a:pPr algn="l" fontAlgn="t"/>
                      <a:r>
                        <a:rPr lang="en-GB" sz="800" u="none" strike="noStrike">
                          <a:effectLst/>
                        </a:rPr>
                        <a:t>Compliance Assessment</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G</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H</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102514934"/>
                  </a:ext>
                </a:extLst>
              </a:tr>
              <a:tr h="127695">
                <a:tc>
                  <a:txBody>
                    <a:bodyPr/>
                    <a:lstStyle/>
                    <a:p>
                      <a:pPr algn="l" fontAlgn="t"/>
                      <a:r>
                        <a:rPr lang="en-GB" sz="800" u="none" strike="noStrike">
                          <a:effectLst/>
                        </a:rPr>
                        <a:t>Implementation and Migration Plan</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E, F</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F</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627846908"/>
                  </a:ext>
                </a:extLst>
              </a:tr>
              <a:tr h="127695">
                <a:tc>
                  <a:txBody>
                    <a:bodyPr/>
                    <a:lstStyle/>
                    <a:p>
                      <a:pPr algn="l" fontAlgn="t"/>
                      <a:r>
                        <a:rPr lang="en-GB" sz="800" u="none" strike="noStrike">
                          <a:effectLst/>
                        </a:rPr>
                        <a:t>Implementation Governance Model</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F</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G, H </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396933633"/>
                  </a:ext>
                </a:extLst>
              </a:tr>
              <a:tr h="366444">
                <a:tc>
                  <a:txBody>
                    <a:bodyPr/>
                    <a:lstStyle/>
                    <a:p>
                      <a:pPr algn="l" fontAlgn="t"/>
                      <a:r>
                        <a:rPr lang="en-GB" sz="800" u="none" strike="noStrike">
                          <a:effectLst/>
                        </a:rPr>
                        <a:t>Organizational Model for Enterprise</a:t>
                      </a:r>
                      <a:br>
                        <a:rPr lang="en-GB" sz="800" u="none" strike="noStrike">
                          <a:effectLst/>
                        </a:rPr>
                      </a:br>
                      <a:r>
                        <a:rPr lang="en-GB" sz="800" u="none" strike="noStrike">
                          <a:effectLst/>
                        </a:rPr>
                        <a:t>Architecture</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a:t>
                      </a:r>
                      <a:br>
                        <a:rPr lang="en-GB" sz="800" u="none" strike="noStrike">
                          <a:effectLst/>
                        </a:rPr>
                      </a:br>
                      <a:r>
                        <a:rPr lang="en-GB" sz="800" u="none" strike="noStrike">
                          <a:effectLst/>
                        </a:rPr>
                        <a:t>A, B, C, D, E, F, G, H,</a:t>
                      </a:r>
                      <a:br>
                        <a:rPr lang="en-GB" sz="800" u="none" strike="noStrike">
                          <a:effectLst/>
                        </a:rPr>
                      </a:br>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132639555"/>
                  </a:ext>
                </a:extLst>
              </a:tr>
              <a:tr h="127695">
                <a:tc>
                  <a:txBody>
                    <a:bodyPr/>
                    <a:lstStyle/>
                    <a:p>
                      <a:pPr algn="l" fontAlgn="t"/>
                      <a:r>
                        <a:rPr lang="en-GB" sz="800" u="none" strike="noStrike">
                          <a:effectLst/>
                        </a:rPr>
                        <a:t>Request for Architecture Work</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 F, H </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A, G </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2976798340"/>
                  </a:ext>
                </a:extLst>
              </a:tr>
              <a:tr h="127695">
                <a:tc>
                  <a:txBody>
                    <a:bodyPr/>
                    <a:lstStyle/>
                    <a:p>
                      <a:pPr algn="l" fontAlgn="t"/>
                      <a:r>
                        <a:rPr lang="en-GB" sz="800" u="none" strike="noStrike">
                          <a:effectLst/>
                        </a:rPr>
                        <a:t>Requirements Impact Assessment</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2428153961"/>
                  </a:ext>
                </a:extLst>
              </a:tr>
              <a:tr h="127695">
                <a:tc>
                  <a:txBody>
                    <a:bodyPr/>
                    <a:lstStyle/>
                    <a:p>
                      <a:pPr algn="l" fontAlgn="t"/>
                      <a:r>
                        <a:rPr lang="en-GB" sz="800" u="none" strike="noStrike">
                          <a:effectLst/>
                        </a:rPr>
                        <a:t>Solution Building Blocks</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G</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pt-BR" sz="800" u="none" strike="noStrike">
                          <a:effectLst/>
                        </a:rPr>
                        <a:t>A, B, C, D, E, F, G </a:t>
                      </a:r>
                      <a:endParaRPr lang="pt-BR"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3847591246"/>
                  </a:ext>
                </a:extLst>
              </a:tr>
              <a:tr h="263095">
                <a:tc>
                  <a:txBody>
                    <a:bodyPr/>
                    <a:lstStyle/>
                    <a:p>
                      <a:pPr algn="l" fontAlgn="t"/>
                      <a:r>
                        <a:rPr lang="en-GB" sz="800" i="1" u="none" strike="noStrike">
                          <a:effectLst/>
                        </a:rPr>
                        <a:t>Statement of Architecture Work</a:t>
                      </a:r>
                    </a:p>
                    <a:p>
                      <a:pPr algn="l" fontAlgn="t"/>
                      <a:r>
                        <a:rPr lang="en-GB" sz="800" u="none" strike="noStrike">
                          <a:effectLst/>
                        </a:rPr>
                        <a:t> </a:t>
                      </a:r>
                      <a:endParaRPr lang="en-GB" sz="800" b="0" i="1"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pt-BR" sz="800" u="none" strike="noStrike">
                          <a:effectLst/>
                        </a:rPr>
                        <a:t>A, B, C, D, E, F, G, H </a:t>
                      </a:r>
                      <a:endParaRPr lang="pt-BR"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B, C, D, E, F, G, H,</a:t>
                      </a:r>
                      <a:br>
                        <a:rPr lang="en-GB" sz="800" u="none" strike="noStrike">
                          <a:effectLst/>
                        </a:rPr>
                      </a:br>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3173077551"/>
                  </a:ext>
                </a:extLst>
              </a:tr>
              <a:tr h="366444">
                <a:tc>
                  <a:txBody>
                    <a:bodyPr/>
                    <a:lstStyle/>
                    <a:p>
                      <a:pPr algn="l" fontAlgn="t"/>
                      <a:r>
                        <a:rPr lang="en-GB" sz="800" i="1" u="none" strike="noStrike">
                          <a:effectLst/>
                        </a:rPr>
                        <a:t>Tailored Architecture Framework</a:t>
                      </a:r>
                      <a:endParaRPr lang="en-GB" sz="800" b="0" i="1"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 A </a:t>
                      </a:r>
                      <a:endParaRPr lang="en-GB" sz="800" b="0" i="0" u="none" strike="noStrike">
                        <a:solidFill>
                          <a:srgbClr val="002060"/>
                        </a:solidFill>
                        <a:effectLst/>
                        <a:latin typeface="Calibri" panose="020F0502020204030204" pitchFamily="34" charset="0"/>
                      </a:endParaRPr>
                    </a:p>
                  </a:txBody>
                  <a:tcPr marL="81000" marR="6238" marT="6238" marB="0" anchor="ctr"/>
                </a:tc>
                <a:tc>
                  <a:txBody>
                    <a:bodyPr/>
                    <a:lstStyle/>
                    <a:p>
                      <a:pPr algn="l" fontAlgn="t"/>
                      <a:r>
                        <a:rPr lang="en-GB" sz="800" u="none" strike="noStrike">
                          <a:effectLst/>
                        </a:rPr>
                        <a:t>Preliminary,</a:t>
                      </a:r>
                      <a:br>
                        <a:rPr lang="en-GB" sz="800" u="none" strike="noStrike">
                          <a:effectLst/>
                        </a:rPr>
                      </a:br>
                      <a:r>
                        <a:rPr lang="en-GB" sz="800" u="none" strike="noStrike">
                          <a:effectLst/>
                        </a:rPr>
                        <a:t>A, B, C, D, E, F, G, H,</a:t>
                      </a:r>
                      <a:br>
                        <a:rPr lang="en-GB" sz="800" u="none" strike="noStrike">
                          <a:effectLst/>
                        </a:rPr>
                      </a:br>
                      <a:r>
                        <a:rPr lang="en-GB" sz="800" u="none" strike="noStrike">
                          <a:effectLst/>
                        </a:rPr>
                        <a:t>Requirements Management</a:t>
                      </a:r>
                      <a:endParaRPr lang="en-GB" sz="800" b="0" i="0" u="none" strike="noStrike">
                        <a:solidFill>
                          <a:srgbClr val="002060"/>
                        </a:solidFill>
                        <a:effectLst/>
                        <a:latin typeface="Calibri" panose="020F0502020204030204" pitchFamily="34" charset="0"/>
                      </a:endParaRPr>
                    </a:p>
                  </a:txBody>
                  <a:tcPr marL="81000" marR="6238" marT="6238" marB="0" anchor="ctr"/>
                </a:tc>
                <a:extLst>
                  <a:ext uri="{0D108BD9-81ED-4DB2-BD59-A6C34878D82A}">
                    <a16:rowId xmlns:a16="http://schemas.microsoft.com/office/drawing/2014/main" val="1625077108"/>
                  </a:ext>
                </a:extLst>
              </a:tr>
            </a:tbl>
          </a:graphicData>
        </a:graphic>
      </p:graphicFrame>
      <p:sp>
        <p:nvSpPr>
          <p:cNvPr id="6" name="TextBox 5">
            <a:extLst>
              <a:ext uri="{FF2B5EF4-FFF2-40B4-BE49-F238E27FC236}">
                <a16:creationId xmlns:a16="http://schemas.microsoft.com/office/drawing/2014/main" id="{31C94D55-16AC-46D2-821B-7757F5B8DB8E}"/>
              </a:ext>
            </a:extLst>
          </p:cNvPr>
          <p:cNvSpPr txBox="1"/>
          <p:nvPr/>
        </p:nvSpPr>
        <p:spPr>
          <a:xfrm>
            <a:off x="0" y="631134"/>
            <a:ext cx="1397000" cy="1408078"/>
          </a:xfrm>
          <a:prstGeom prst="rect">
            <a:avLst/>
          </a:prstGeom>
          <a:noFill/>
        </p:spPr>
        <p:txBody>
          <a:bodyPr wrap="square" rtlCol="0">
            <a:spAutoFit/>
          </a:bodyPr>
          <a:lstStyle/>
          <a:p>
            <a:pPr algn="l"/>
            <a:r>
              <a:rPr lang="en-GB" sz="1200" b="1">
                <a:solidFill>
                  <a:srgbClr val="2F528F"/>
                </a:solidFill>
                <a:latin typeface="Calibri" panose="020F0502020204030204" pitchFamily="34" charset="0"/>
                <a:cs typeface="Calibri" panose="020F0502020204030204" pitchFamily="34" charset="0"/>
              </a:rPr>
              <a:t>Outputs:</a:t>
            </a:r>
            <a:br>
              <a:rPr lang="en-GB" sz="1200">
                <a:solidFill>
                  <a:srgbClr val="2F528F"/>
                </a:solidFill>
                <a:latin typeface="Calibri" panose="020F0502020204030204" pitchFamily="34" charset="0"/>
                <a:cs typeface="Calibri" panose="020F0502020204030204" pitchFamily="34" charset="0"/>
              </a:rPr>
            </a:br>
            <a:r>
              <a:rPr lang="en-GB" sz="1050">
                <a:solidFill>
                  <a:srgbClr val="2F528F"/>
                </a:solidFill>
                <a:latin typeface="Calibri" panose="020F0502020204030204" pitchFamily="34" charset="0"/>
                <a:cs typeface="Calibri" panose="020F0502020204030204" pitchFamily="34" charset="0"/>
              </a:rPr>
              <a:t>from Phase A are highlighted by </a:t>
            </a:r>
            <a:r>
              <a:rPr lang="en-GB" sz="1050" i="1">
                <a:solidFill>
                  <a:srgbClr val="2F528F"/>
                </a:solidFill>
                <a:latin typeface="Calibri" panose="020F0502020204030204" pitchFamily="34" charset="0"/>
                <a:cs typeface="Calibri" panose="020F0502020204030204" pitchFamily="34" charset="0"/>
              </a:rPr>
              <a:t>Italics</a:t>
            </a:r>
          </a:p>
          <a:p>
            <a:pPr algn="l"/>
            <a:r>
              <a:rPr lang="en-GB" sz="1050">
                <a:solidFill>
                  <a:srgbClr val="2F528F"/>
                </a:solidFill>
                <a:latin typeface="Calibri" panose="020F0502020204030204" pitchFamily="34" charset="0"/>
                <a:cs typeface="Calibri" panose="020F0502020204030204" pitchFamily="34" charset="0"/>
              </a:rPr>
              <a:t>in this table.</a:t>
            </a:r>
          </a:p>
          <a:p>
            <a:pPr algn="l"/>
            <a:endParaRPr lang="en-GB" sz="1050">
              <a:solidFill>
                <a:srgbClr val="2F528F"/>
              </a:solidFill>
              <a:latin typeface="Calibri" panose="020F0502020204030204" pitchFamily="34" charset="0"/>
              <a:cs typeface="Calibri" panose="020F0502020204030204" pitchFamily="34" charset="0"/>
            </a:endParaRPr>
          </a:p>
          <a:p>
            <a:pPr algn="l"/>
            <a:r>
              <a:rPr lang="en-GB" sz="1050">
                <a:solidFill>
                  <a:srgbClr val="2F528F"/>
                </a:solidFill>
                <a:latin typeface="Calibri" panose="020F0502020204030204" pitchFamily="34" charset="0"/>
                <a:cs typeface="Calibri" panose="020F0502020204030204" pitchFamily="34" charset="0"/>
              </a:rPr>
              <a:t>It also shows where these outputs are consumed.</a:t>
            </a:r>
          </a:p>
        </p:txBody>
      </p:sp>
      <p:pic>
        <p:nvPicPr>
          <p:cNvPr id="2" name="Picture 1">
            <a:extLst>
              <a:ext uri="{FF2B5EF4-FFF2-40B4-BE49-F238E27FC236}">
                <a16:creationId xmlns:a16="http://schemas.microsoft.com/office/drawing/2014/main" id="{50CA0195-C6F1-CAFF-E866-81CDFDB37593}"/>
              </a:ext>
            </a:extLst>
          </p:cNvPr>
          <p:cNvPicPr>
            <a:picLocks noChangeAspect="1"/>
          </p:cNvPicPr>
          <p:nvPr/>
        </p:nvPicPr>
        <p:blipFill>
          <a:blip r:embed="rId3"/>
          <a:stretch>
            <a:fillRect/>
          </a:stretch>
        </p:blipFill>
        <p:spPr>
          <a:xfrm>
            <a:off x="8706064" y="133350"/>
            <a:ext cx="128373" cy="89298"/>
          </a:xfrm>
          <a:prstGeom prst="rect">
            <a:avLst/>
          </a:prstGeom>
        </p:spPr>
      </p:pic>
      <p:sp>
        <p:nvSpPr>
          <p:cNvPr id="7" name="TextBox 6">
            <a:extLst>
              <a:ext uri="{FF2B5EF4-FFF2-40B4-BE49-F238E27FC236}">
                <a16:creationId xmlns:a16="http://schemas.microsoft.com/office/drawing/2014/main" id="{49D3A528-F028-CD81-5FFA-F19AEE05441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18306563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extBox 4">
            <a:extLst>
              <a:ext uri="{FF2B5EF4-FFF2-40B4-BE49-F238E27FC236}">
                <a16:creationId xmlns:a16="http://schemas.microsoft.com/office/drawing/2014/main" id="{A61BE964-A3E1-3C1E-E061-17C756395047}"/>
              </a:ext>
            </a:extLst>
          </p:cNvPr>
          <p:cNvGraphicFramePr/>
          <p:nvPr>
            <p:extLst>
              <p:ext uri="{D42A27DB-BD31-4B8C-83A1-F6EECF244321}">
                <p14:modId xmlns:p14="http://schemas.microsoft.com/office/powerpoint/2010/main" val="557770736"/>
              </p:ext>
            </p:extLst>
          </p:nvPr>
        </p:nvGraphicFramePr>
        <p:xfrm>
          <a:off x="640492" y="1559420"/>
          <a:ext cx="7863016" cy="3051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Rounded Rectangle 16">
            <a:extLst>
              <a:ext uri="{FF2B5EF4-FFF2-40B4-BE49-F238E27FC236}">
                <a16:creationId xmlns:a16="http://schemas.microsoft.com/office/drawing/2014/main" id="{9E24EB12-4D1E-0541-0497-15C7A5F8B5AE}"/>
              </a:ext>
            </a:extLst>
          </p:cNvPr>
          <p:cNvSpPr/>
          <p:nvPr/>
        </p:nvSpPr>
        <p:spPr>
          <a:xfrm>
            <a:off x="1447794" y="4263274"/>
            <a:ext cx="6287181" cy="484748"/>
          </a:xfrm>
          <a:prstGeom prst="roundRect">
            <a:avLst/>
          </a:prstGeom>
          <a:solidFill>
            <a:srgbClr val="D5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5" name="Title">
            <a:extLst>
              <a:ext uri="{FF2B5EF4-FFF2-40B4-BE49-F238E27FC236}">
                <a16:creationId xmlns:a16="http://schemas.microsoft.com/office/drawing/2014/main" id="{85162AE8-DB6B-475C-88EC-604025222D2C}"/>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12/14</a:t>
            </a:r>
          </a:p>
        </p:txBody>
      </p:sp>
      <p:sp>
        <p:nvSpPr>
          <p:cNvPr id="3" name="Footer Placeholder 2">
            <a:extLst>
              <a:ext uri="{FF2B5EF4-FFF2-40B4-BE49-F238E27FC236}">
                <a16:creationId xmlns:a16="http://schemas.microsoft.com/office/drawing/2014/main" id="{6EDB08D6-1058-486C-A2AA-42C8F1B418B5}"/>
              </a:ext>
            </a:extLst>
          </p:cNvPr>
          <p:cNvSpPr>
            <a:spLocks noGrp="1"/>
          </p:cNvSpPr>
          <p:nvPr>
            <p:ph type="ftr" sz="quarter" idx="10"/>
          </p:nvPr>
        </p:nvSpPr>
        <p:spPr>
          <a:xfrm>
            <a:off x="6993807" y="4855409"/>
            <a:ext cx="688471" cy="273844"/>
          </a:xfrm>
        </p:spPr>
        <p:txBody>
          <a:bodyPr/>
          <a:lstStyle/>
          <a:p>
            <a:r>
              <a:rPr lang="en-GB"/>
              <a:t>18/32</a:t>
            </a:r>
          </a:p>
        </p:txBody>
      </p:sp>
      <p:sp>
        <p:nvSpPr>
          <p:cNvPr id="4" name="Ref">
            <a:extLst>
              <a:ext uri="{FF2B5EF4-FFF2-40B4-BE49-F238E27FC236}">
                <a16:creationId xmlns:a16="http://schemas.microsoft.com/office/drawing/2014/main" id="{72485D5D-5C2A-4A2A-9525-FCC3A30AA49E}"/>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42 : §5.2.2</a:t>
            </a:r>
          </a:p>
        </p:txBody>
      </p:sp>
      <p:sp>
        <p:nvSpPr>
          <p:cNvPr id="6" name="TextBox 5">
            <a:extLst>
              <a:ext uri="{FF2B5EF4-FFF2-40B4-BE49-F238E27FC236}">
                <a16:creationId xmlns:a16="http://schemas.microsoft.com/office/drawing/2014/main" id="{E17069E6-2B9A-4E05-BBEC-B4B4EB673050}"/>
              </a:ext>
            </a:extLst>
          </p:cNvPr>
          <p:cNvSpPr txBox="1"/>
          <p:nvPr/>
        </p:nvSpPr>
        <p:spPr>
          <a:xfrm>
            <a:off x="1245286" y="4260459"/>
            <a:ext cx="6525504" cy="507831"/>
          </a:xfrm>
          <a:prstGeom prst="rect">
            <a:avLst/>
          </a:prstGeom>
          <a:noFill/>
        </p:spPr>
        <p:txBody>
          <a:bodyPr wrap="square" rtlCol="0">
            <a:spAutoFit/>
          </a:bodyPr>
          <a:lstStyle/>
          <a:p>
            <a:pPr algn="ctr"/>
            <a:r>
              <a:rPr lang="en-GB" sz="1350">
                <a:solidFill>
                  <a:srgbClr val="2F528F"/>
                </a:solidFill>
                <a:latin typeface="Calibri" panose="020F0502020204030204" pitchFamily="34" charset="0"/>
                <a:cs typeface="Calibri" panose="020F0502020204030204" pitchFamily="34" charset="0"/>
              </a:rPr>
              <a:t>A signed-off Statement of Work releases budget to proceed </a:t>
            </a:r>
            <a:br>
              <a:rPr lang="en-GB" sz="1350">
                <a:solidFill>
                  <a:srgbClr val="2F528F"/>
                </a:solidFill>
                <a:latin typeface="Calibri" panose="020F0502020204030204" pitchFamily="34" charset="0"/>
                <a:cs typeface="Calibri" panose="020F0502020204030204" pitchFamily="34" charset="0"/>
              </a:rPr>
            </a:br>
            <a:r>
              <a:rPr lang="en-GB" sz="1350">
                <a:solidFill>
                  <a:srgbClr val="2F528F"/>
                </a:solidFill>
                <a:latin typeface="Calibri" panose="020F0502020204030204" pitchFamily="34" charset="0"/>
                <a:cs typeface="Calibri" panose="020F0502020204030204" pitchFamily="34" charset="0"/>
              </a:rPr>
              <a:t>with the rest of the ADM.</a:t>
            </a:r>
          </a:p>
        </p:txBody>
      </p:sp>
      <p:sp>
        <p:nvSpPr>
          <p:cNvPr id="10" name="TextBox 9">
            <a:extLst>
              <a:ext uri="{FF2B5EF4-FFF2-40B4-BE49-F238E27FC236}">
                <a16:creationId xmlns:a16="http://schemas.microsoft.com/office/drawing/2014/main" id="{88438565-5151-40ED-B145-7CE158B45F62}"/>
              </a:ext>
            </a:extLst>
          </p:cNvPr>
          <p:cNvSpPr txBox="1"/>
          <p:nvPr/>
        </p:nvSpPr>
        <p:spPr>
          <a:xfrm>
            <a:off x="544423" y="528714"/>
            <a:ext cx="6110356" cy="323165"/>
          </a:xfrm>
          <a:prstGeom prst="rect">
            <a:avLst/>
          </a:prstGeom>
          <a:noFill/>
        </p:spPr>
        <p:txBody>
          <a:bodyPr wrap="square">
            <a:spAutoFit/>
          </a:bodyPr>
          <a:lstStyle/>
          <a:p>
            <a:r>
              <a:rPr lang="en-GB" sz="1500" b="1">
                <a:solidFill>
                  <a:srgbClr val="2F528F"/>
                </a:solidFill>
              </a:rPr>
              <a:t>Key outputs and outcomes</a:t>
            </a:r>
            <a:endParaRPr lang="en-GB" sz="1500">
              <a:solidFill>
                <a:srgbClr val="2F528F"/>
              </a:solidFill>
            </a:endParaRPr>
          </a:p>
        </p:txBody>
      </p:sp>
      <p:sp>
        <p:nvSpPr>
          <p:cNvPr id="11" name="TextBox 10">
            <a:extLst>
              <a:ext uri="{FF2B5EF4-FFF2-40B4-BE49-F238E27FC236}">
                <a16:creationId xmlns:a16="http://schemas.microsoft.com/office/drawing/2014/main" id="{917E24BC-BDA7-45C3-AD85-122F3EB34D04}"/>
              </a:ext>
            </a:extLst>
          </p:cNvPr>
          <p:cNvSpPr txBox="1"/>
          <p:nvPr/>
        </p:nvSpPr>
        <p:spPr>
          <a:xfrm>
            <a:off x="544423" y="825628"/>
            <a:ext cx="6110356" cy="715581"/>
          </a:xfrm>
          <a:prstGeom prst="rect">
            <a:avLst/>
          </a:prstGeom>
          <a:noFill/>
        </p:spPr>
        <p:txBody>
          <a:bodyPr wrap="square">
            <a:spAutoFit/>
          </a:bodyPr>
          <a:lstStyle/>
          <a:p>
            <a:r>
              <a:rPr lang="en-GB" sz="1350">
                <a:solidFill>
                  <a:srgbClr val="2F528F"/>
                </a:solidFill>
              </a:rPr>
              <a:t>For an exhaustive list, refer to the TOGAF standard.</a:t>
            </a:r>
          </a:p>
          <a:p>
            <a:endParaRPr lang="en-GB" sz="1350">
              <a:solidFill>
                <a:srgbClr val="2F528F"/>
              </a:solidFill>
            </a:endParaRPr>
          </a:p>
          <a:p>
            <a:r>
              <a:rPr lang="en-GB" sz="1350" b="1">
                <a:solidFill>
                  <a:srgbClr val="2F528F"/>
                </a:solidFill>
              </a:rPr>
              <a:t>Phase A: Architecture Vision</a:t>
            </a:r>
          </a:p>
        </p:txBody>
      </p:sp>
      <p:pic>
        <p:nvPicPr>
          <p:cNvPr id="7" name="Picture 1">
            <a:extLst>
              <a:ext uri="{FF2B5EF4-FFF2-40B4-BE49-F238E27FC236}">
                <a16:creationId xmlns:a16="http://schemas.microsoft.com/office/drawing/2014/main" id="{5BCA9BC3-0841-A765-1818-013DA03F776A}"/>
              </a:ext>
            </a:extLst>
          </p:cNvPr>
          <p:cNvPicPr>
            <a:picLocks noChangeAspect="1"/>
          </p:cNvPicPr>
          <p:nvPr/>
        </p:nvPicPr>
        <p:blipFill>
          <a:blip r:embed="rId8"/>
          <a:stretch>
            <a:fillRect/>
          </a:stretch>
        </p:blipFill>
        <p:spPr>
          <a:xfrm>
            <a:off x="8715848" y="135289"/>
            <a:ext cx="120972" cy="89298"/>
          </a:xfrm>
          <a:prstGeom prst="rect">
            <a:avLst/>
          </a:prstGeom>
        </p:spPr>
      </p:pic>
      <p:sp>
        <p:nvSpPr>
          <p:cNvPr id="2" name="TextBox 1">
            <a:extLst>
              <a:ext uri="{FF2B5EF4-FFF2-40B4-BE49-F238E27FC236}">
                <a16:creationId xmlns:a16="http://schemas.microsoft.com/office/drawing/2014/main" id="{433C83C7-02EA-E8C4-0BC5-F6B91D1725D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22926486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19F665D6-2109-E708-A51E-0A006BC7FE6C}"/>
              </a:ext>
            </a:extLst>
          </p:cNvPr>
          <p:cNvSpPr/>
          <p:nvPr/>
        </p:nvSpPr>
        <p:spPr>
          <a:xfrm>
            <a:off x="1565552" y="4348339"/>
            <a:ext cx="5667535" cy="331524"/>
          </a:xfrm>
          <a:prstGeom prst="roundRect">
            <a:avLst/>
          </a:prstGeom>
          <a:solidFill>
            <a:srgbClr val="D5F1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5" name="Title">
            <a:extLst>
              <a:ext uri="{FF2B5EF4-FFF2-40B4-BE49-F238E27FC236}">
                <a16:creationId xmlns:a16="http://schemas.microsoft.com/office/drawing/2014/main" id="{179E4FBF-0C8B-47E7-8D8A-86E24C28BFB3}"/>
              </a:ext>
            </a:extLst>
          </p:cNvPr>
          <p:cNvSpPr>
            <a:spLocks noGrp="1"/>
          </p:cNvSpPr>
          <p:nvPr>
            <p:ph type="title"/>
          </p:nvPr>
        </p:nvSpPr>
        <p:spPr>
          <a:xfrm>
            <a:off x="111095" y="102393"/>
            <a:ext cx="7623880" cy="306668"/>
          </a:xfrm>
        </p:spPr>
        <p:txBody>
          <a:bodyPr>
            <a:noAutofit/>
          </a:bodyPr>
          <a:lstStyle/>
          <a:p>
            <a:r>
              <a:rPr lang="en-GB">
                <a:solidFill>
                  <a:srgbClr val="2F528F"/>
                </a:solidFill>
              </a:rPr>
              <a:t>Phase A - Architecture Vision – 14/14</a:t>
            </a:r>
          </a:p>
        </p:txBody>
      </p:sp>
      <p:sp>
        <p:nvSpPr>
          <p:cNvPr id="8" name="Footer Placeholder 7">
            <a:extLst>
              <a:ext uri="{FF2B5EF4-FFF2-40B4-BE49-F238E27FC236}">
                <a16:creationId xmlns:a16="http://schemas.microsoft.com/office/drawing/2014/main" id="{20BC3A84-DB5B-4DA4-81E6-4ED1BA474B9C}"/>
              </a:ext>
            </a:extLst>
          </p:cNvPr>
          <p:cNvSpPr>
            <a:spLocks noGrp="1"/>
          </p:cNvSpPr>
          <p:nvPr>
            <p:ph type="ftr" sz="quarter" idx="10"/>
          </p:nvPr>
        </p:nvSpPr>
        <p:spPr>
          <a:xfrm>
            <a:off x="6993807" y="4855409"/>
            <a:ext cx="688471" cy="273844"/>
          </a:xfrm>
        </p:spPr>
        <p:txBody>
          <a:bodyPr/>
          <a:lstStyle/>
          <a:p>
            <a:r>
              <a:rPr lang="en-GB"/>
              <a:t>20/32</a:t>
            </a:r>
          </a:p>
        </p:txBody>
      </p:sp>
      <p:sp>
        <p:nvSpPr>
          <p:cNvPr id="4" name="Ref">
            <a:extLst>
              <a:ext uri="{FF2B5EF4-FFF2-40B4-BE49-F238E27FC236}">
                <a16:creationId xmlns:a16="http://schemas.microsoft.com/office/drawing/2014/main" id="{129292EA-FA6E-4ECB-96DF-9E16F653B3DD}"/>
              </a:ext>
            </a:extLst>
          </p:cNvPr>
          <p:cNvSpPr txBox="1"/>
          <p:nvPr/>
        </p:nvSpPr>
        <p:spPr>
          <a:xfrm>
            <a:off x="1397000" y="4828146"/>
            <a:ext cx="6350000" cy="196208"/>
          </a:xfrm>
          <a:prstGeom prst="rect">
            <a:avLst/>
          </a:prstGeom>
          <a:noFill/>
        </p:spPr>
        <p:txBody>
          <a:bodyPr vert="horz" rtlCol="0" anchor="ctr">
            <a:spAutoFit/>
          </a:bodyPr>
          <a:lstStyle/>
          <a:p>
            <a:pPr algn="ctr"/>
            <a:r>
              <a:rPr lang="fr-FR" sz="675">
                <a:solidFill>
                  <a:schemeClr val="bg1"/>
                </a:solidFill>
                <a:latin typeface="Calibri" panose="020F0502020204030204" pitchFamily="34" charset="0"/>
              </a:rPr>
              <a:t> </a:t>
            </a:r>
            <a:r>
              <a:rPr lang="en-GB" sz="675">
                <a:solidFill>
                  <a:schemeClr val="bg1"/>
                </a:solidFill>
                <a:latin typeface="Calibri" panose="020F0502020204030204" pitchFamily="34" charset="0"/>
              </a:rPr>
              <a:t> A Practitioners’ Approach to Developing Enterprise Architecture Following the ADM : Page 42 : §5.2.2</a:t>
            </a:r>
          </a:p>
        </p:txBody>
      </p:sp>
      <p:sp>
        <p:nvSpPr>
          <p:cNvPr id="16" name="TextBox 15">
            <a:extLst>
              <a:ext uri="{FF2B5EF4-FFF2-40B4-BE49-F238E27FC236}">
                <a16:creationId xmlns:a16="http://schemas.microsoft.com/office/drawing/2014/main" id="{8B8D58A8-FDC0-4A0A-8F7F-2478B0586004}"/>
              </a:ext>
            </a:extLst>
          </p:cNvPr>
          <p:cNvSpPr txBox="1"/>
          <p:nvPr/>
        </p:nvSpPr>
        <p:spPr>
          <a:xfrm>
            <a:off x="1255729" y="4375601"/>
            <a:ext cx="5600910" cy="276999"/>
          </a:xfrm>
          <a:prstGeom prst="rect">
            <a:avLst/>
          </a:prstGeom>
          <a:noFill/>
        </p:spPr>
        <p:txBody>
          <a:bodyPr wrap="square" rtlCol="0">
            <a:spAutoFit/>
          </a:bodyPr>
          <a:lstStyle/>
          <a:p>
            <a:pPr algn="ctr"/>
            <a:r>
              <a:rPr lang="en-GB" sz="1200" b="1">
                <a:solidFill>
                  <a:srgbClr val="2F528F"/>
                </a:solidFill>
                <a:latin typeface="Calibri" panose="020F0502020204030204" pitchFamily="34" charset="0"/>
                <a:cs typeface="Calibri" panose="020F0502020204030204" pitchFamily="34" charset="0"/>
              </a:rPr>
              <a:t>In the Content Model there is a list of Artifacts for each Phase.</a:t>
            </a:r>
          </a:p>
        </p:txBody>
      </p:sp>
      <p:pic>
        <p:nvPicPr>
          <p:cNvPr id="19" name="Picture 18">
            <a:extLst>
              <a:ext uri="{FF2B5EF4-FFF2-40B4-BE49-F238E27FC236}">
                <a16:creationId xmlns:a16="http://schemas.microsoft.com/office/drawing/2014/main" id="{908DC676-025E-4448-8E17-3F4BE674DE34}"/>
              </a:ext>
            </a:extLst>
          </p:cNvPr>
          <p:cNvPicPr>
            <a:picLocks noChangeAspect="1"/>
          </p:cNvPicPr>
          <p:nvPr/>
        </p:nvPicPr>
        <p:blipFill>
          <a:blip r:embed="rId3"/>
          <a:stretch>
            <a:fillRect/>
          </a:stretch>
        </p:blipFill>
        <p:spPr>
          <a:xfrm>
            <a:off x="0" y="683489"/>
            <a:ext cx="2864287" cy="3062327"/>
          </a:xfrm>
          <a:prstGeom prst="rect">
            <a:avLst/>
          </a:prstGeom>
        </p:spPr>
      </p:pic>
      <p:pic>
        <p:nvPicPr>
          <p:cNvPr id="6" name="Picture 1">
            <a:extLst>
              <a:ext uri="{FF2B5EF4-FFF2-40B4-BE49-F238E27FC236}">
                <a16:creationId xmlns:a16="http://schemas.microsoft.com/office/drawing/2014/main" id="{449299FB-1ED8-43BA-26AF-18CD74C4A43C}"/>
              </a:ext>
            </a:extLst>
          </p:cNvPr>
          <p:cNvPicPr>
            <a:picLocks noChangeAspect="1"/>
          </p:cNvPicPr>
          <p:nvPr/>
        </p:nvPicPr>
        <p:blipFill>
          <a:blip r:embed="rId4"/>
          <a:stretch>
            <a:fillRect/>
          </a:stretch>
        </p:blipFill>
        <p:spPr>
          <a:xfrm>
            <a:off x="8715375" y="136392"/>
            <a:ext cx="116681" cy="89298"/>
          </a:xfrm>
          <a:prstGeom prst="rect">
            <a:avLst/>
          </a:prstGeom>
        </p:spPr>
      </p:pic>
      <p:graphicFrame>
        <p:nvGraphicFramePr>
          <p:cNvPr id="12" name="Table 12">
            <a:extLst>
              <a:ext uri="{FF2B5EF4-FFF2-40B4-BE49-F238E27FC236}">
                <a16:creationId xmlns:a16="http://schemas.microsoft.com/office/drawing/2014/main" id="{0C35D58A-6DE7-D282-B4B6-EC960F6BE8EB}"/>
              </a:ext>
            </a:extLst>
          </p:cNvPr>
          <p:cNvGraphicFramePr>
            <a:graphicFrameLocks noGrp="1"/>
          </p:cNvGraphicFramePr>
          <p:nvPr/>
        </p:nvGraphicFramePr>
        <p:xfrm>
          <a:off x="2958353" y="614670"/>
          <a:ext cx="6038694" cy="3528060"/>
        </p:xfrm>
        <a:graphic>
          <a:graphicData uri="http://schemas.openxmlformats.org/drawingml/2006/table">
            <a:tbl>
              <a:tblPr firstRow="1" bandRow="1">
                <a:tableStyleId>{5C22544A-7EE6-4342-B048-85BDC9FD1C3A}</a:tableStyleId>
              </a:tblPr>
              <a:tblGrid>
                <a:gridCol w="2012898">
                  <a:extLst>
                    <a:ext uri="{9D8B030D-6E8A-4147-A177-3AD203B41FA5}">
                      <a16:colId xmlns:a16="http://schemas.microsoft.com/office/drawing/2014/main" val="2455982048"/>
                    </a:ext>
                  </a:extLst>
                </a:gridCol>
                <a:gridCol w="2012898">
                  <a:extLst>
                    <a:ext uri="{9D8B030D-6E8A-4147-A177-3AD203B41FA5}">
                      <a16:colId xmlns:a16="http://schemas.microsoft.com/office/drawing/2014/main" val="1282743678"/>
                    </a:ext>
                  </a:extLst>
                </a:gridCol>
                <a:gridCol w="2012898">
                  <a:extLst>
                    <a:ext uri="{9D8B030D-6E8A-4147-A177-3AD203B41FA5}">
                      <a16:colId xmlns:a16="http://schemas.microsoft.com/office/drawing/2014/main" val="3648946465"/>
                    </a:ext>
                  </a:extLst>
                </a:gridCol>
              </a:tblGrid>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a:t>Phase </a:t>
                      </a:r>
                    </a:p>
                    <a:p>
                      <a:endParaRPr lang="en-GB"/>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a:t>Output &amp; Outcome </a:t>
                      </a:r>
                    </a:p>
                    <a:p>
                      <a:endParaRPr lang="en-GB"/>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a:t>Essential Knowledge </a:t>
                      </a:r>
                    </a:p>
                    <a:p>
                      <a:endParaRPr lang="en-GB"/>
                    </a:p>
                  </a:txBody>
                  <a:tcPr/>
                </a:tc>
                <a:extLst>
                  <a:ext uri="{0D108BD9-81ED-4DB2-BD59-A6C34878D82A}">
                    <a16:rowId xmlns:a16="http://schemas.microsoft.com/office/drawing/2014/main" val="3981533603"/>
                  </a:ext>
                </a:extLst>
              </a:tr>
              <a:tr h="370840">
                <a:tc>
                  <a:txBody>
                    <a:bodyPr/>
                    <a:lstStyle/>
                    <a:p>
                      <a:r>
                        <a:rPr lang="en-GB" sz="1200"/>
                        <a:t>Phase A: Architecture</a:t>
                      </a:r>
                    </a:p>
                    <a:p>
                      <a:r>
                        <a:rPr lang="en-GB" sz="1200"/>
                        <a:t>Vision</a:t>
                      </a:r>
                    </a:p>
                    <a:p>
                      <a:endParaRPr lang="en-GB" sz="1200"/>
                    </a:p>
                  </a:txBody>
                  <a:tcPr/>
                </a:tc>
                <a:tc>
                  <a:txBody>
                    <a:bodyPr/>
                    <a:lstStyle/>
                    <a:p>
                      <a:r>
                        <a:rPr lang="en-GB" sz="1200"/>
                        <a:t>Sufficient documentation to get</a:t>
                      </a:r>
                    </a:p>
                    <a:p>
                      <a:r>
                        <a:rPr lang="en-GB" sz="1200"/>
                        <a:t>permission to proceed. </a:t>
                      </a:r>
                    </a:p>
                    <a:p>
                      <a:r>
                        <a:rPr lang="en-GB" sz="1200"/>
                        <a:t>Permission to proceed to develop a</a:t>
                      </a:r>
                    </a:p>
                    <a:p>
                      <a:r>
                        <a:rPr lang="en-GB" sz="1200"/>
                        <a:t>Target Architecture to prove out a</a:t>
                      </a:r>
                    </a:p>
                    <a:p>
                      <a:r>
                        <a:rPr lang="en-GB" sz="1200"/>
                        <a:t>summary target. </a:t>
                      </a:r>
                    </a:p>
                    <a:p>
                      <a:endParaRPr lang="en-GB" sz="1200"/>
                    </a:p>
                  </a:txBody>
                  <a:tcPr/>
                </a:tc>
                <a:tc>
                  <a:txBody>
                    <a:bodyPr/>
                    <a:lstStyle/>
                    <a:p>
                      <a:r>
                        <a:rPr lang="en-GB" sz="1200"/>
                        <a:t>The scope of the problem being addressed.</a:t>
                      </a:r>
                    </a:p>
                    <a:p>
                      <a:r>
                        <a:rPr lang="en-GB" sz="1200"/>
                        <a:t>Those who have interests that are fundamental to the</a:t>
                      </a:r>
                    </a:p>
                    <a:p>
                      <a:r>
                        <a:rPr lang="en-GB" sz="1200"/>
                        <a:t>problem being addressed. (Stakeholders &amp; Concerns)</a:t>
                      </a:r>
                    </a:p>
                    <a:p>
                      <a:r>
                        <a:rPr lang="en-GB" sz="1200"/>
                        <a:t>What summary answer to the problem is acceptable to the</a:t>
                      </a:r>
                    </a:p>
                    <a:p>
                      <a:r>
                        <a:rPr lang="en-GB" sz="1200"/>
                        <a:t>stakeholders? (Architecture Vision)</a:t>
                      </a:r>
                    </a:p>
                    <a:p>
                      <a:r>
                        <a:rPr lang="en-GB" sz="1200"/>
                        <a:t>Stakeholder priority and preference.</a:t>
                      </a:r>
                    </a:p>
                    <a:p>
                      <a:r>
                        <a:rPr lang="en-GB" sz="1200"/>
                        <a:t>What value does the summary answer provide? </a:t>
                      </a:r>
                    </a:p>
                    <a:p>
                      <a:endParaRPr lang="en-GB" sz="1200"/>
                    </a:p>
                  </a:txBody>
                  <a:tcPr/>
                </a:tc>
                <a:extLst>
                  <a:ext uri="{0D108BD9-81ED-4DB2-BD59-A6C34878D82A}">
                    <a16:rowId xmlns:a16="http://schemas.microsoft.com/office/drawing/2014/main" val="3746313465"/>
                  </a:ext>
                </a:extLst>
              </a:tr>
            </a:tbl>
          </a:graphicData>
        </a:graphic>
      </p:graphicFrame>
      <p:sp>
        <p:nvSpPr>
          <p:cNvPr id="2" name="TextBox 1">
            <a:extLst>
              <a:ext uri="{FF2B5EF4-FFF2-40B4-BE49-F238E27FC236}">
                <a16:creationId xmlns:a16="http://schemas.microsoft.com/office/drawing/2014/main" id="{5C9A357E-A34E-691C-97C7-8D4CBF34EE6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
        <p:nvSpPr>
          <p:cNvPr id="7" name="TextBox 6">
            <a:extLst>
              <a:ext uri="{FF2B5EF4-FFF2-40B4-BE49-F238E27FC236}">
                <a16:creationId xmlns:a16="http://schemas.microsoft.com/office/drawing/2014/main" id="{913D486C-86AF-C7FE-767C-164B4301275C}"/>
              </a:ext>
            </a:extLst>
          </p:cNvPr>
          <p:cNvSpPr txBox="1"/>
          <p:nvPr/>
        </p:nvSpPr>
        <p:spPr>
          <a:xfrm>
            <a:off x="2958353" y="5403850"/>
            <a:ext cx="3132589" cy="261610"/>
          </a:xfrm>
          <a:prstGeom prst="rect">
            <a:avLst/>
          </a:prstGeom>
          <a:noFill/>
        </p:spPr>
        <p:txBody>
          <a:bodyPr wrap="none" rtlCol="0">
            <a:spAutoFit/>
          </a:bodyPr>
          <a:lstStyle/>
          <a:p>
            <a:pPr algn="l"/>
            <a:r>
              <a:rPr lang="en-GB" sz="1100" i="1">
                <a:solidFill>
                  <a:srgbClr val="FF0000"/>
                </a:solidFill>
              </a:rPr>
              <a:t>Should say Content Framework so I have changed it</a:t>
            </a:r>
          </a:p>
        </p:txBody>
      </p:sp>
    </p:spTree>
    <p:extLst>
      <p:ext uri="{BB962C8B-B14F-4D97-AF65-F5344CB8AC3E}">
        <p14:creationId xmlns:p14="http://schemas.microsoft.com/office/powerpoint/2010/main" val="300416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28E9F38-8BE1-414B-ACC2-9A6C3A8D9704}"/>
              </a:ext>
            </a:extLst>
          </p:cNvPr>
          <p:cNvSpPr>
            <a:spLocks noGrp="1"/>
          </p:cNvSpPr>
          <p:nvPr>
            <p:ph type="title"/>
          </p:nvPr>
        </p:nvSpPr>
        <p:spPr>
          <a:xfrm>
            <a:off x="111095" y="102393"/>
            <a:ext cx="7623880" cy="306668"/>
          </a:xfrm>
        </p:spPr>
        <p:txBody>
          <a:bodyPr>
            <a:noAutofit/>
          </a:bodyPr>
          <a:lstStyle/>
          <a:p>
            <a:r>
              <a:rPr lang="en-GB">
                <a:solidFill>
                  <a:srgbClr val="2F528F"/>
                </a:solidFill>
              </a:rPr>
              <a:t>Summary of Module 10</a:t>
            </a:r>
          </a:p>
        </p:txBody>
      </p:sp>
      <p:sp>
        <p:nvSpPr>
          <p:cNvPr id="3" name="Footer Placeholder 2">
            <a:extLst>
              <a:ext uri="{FF2B5EF4-FFF2-40B4-BE49-F238E27FC236}">
                <a16:creationId xmlns:a16="http://schemas.microsoft.com/office/drawing/2014/main" id="{5E0C1ED0-7F6E-497E-AD00-A815020BA5E6}"/>
              </a:ext>
            </a:extLst>
          </p:cNvPr>
          <p:cNvSpPr>
            <a:spLocks noGrp="1"/>
          </p:cNvSpPr>
          <p:nvPr>
            <p:ph type="ftr" sz="quarter" idx="10"/>
          </p:nvPr>
        </p:nvSpPr>
        <p:spPr>
          <a:xfrm>
            <a:off x="6993807" y="4855409"/>
            <a:ext cx="688471" cy="273844"/>
          </a:xfrm>
        </p:spPr>
        <p:txBody>
          <a:bodyPr/>
          <a:lstStyle/>
          <a:p>
            <a:pPr defTabSz="342900">
              <a:defRPr/>
            </a:pPr>
            <a:r>
              <a:rPr lang="en-GB">
                <a:cs typeface="Arial"/>
              </a:rPr>
              <a:t>31/32</a:t>
            </a:r>
          </a:p>
        </p:txBody>
      </p:sp>
      <p:graphicFrame>
        <p:nvGraphicFramePr>
          <p:cNvPr id="5" name="Table 5">
            <a:extLst>
              <a:ext uri="{FF2B5EF4-FFF2-40B4-BE49-F238E27FC236}">
                <a16:creationId xmlns:a16="http://schemas.microsoft.com/office/drawing/2014/main" id="{E6038CF2-218B-48CC-BF27-67A637684E82}"/>
              </a:ext>
            </a:extLst>
          </p:cNvPr>
          <p:cNvGraphicFramePr>
            <a:graphicFrameLocks noGrp="1"/>
          </p:cNvGraphicFramePr>
          <p:nvPr>
            <p:extLst>
              <p:ext uri="{D42A27DB-BD31-4B8C-83A1-F6EECF244321}">
                <p14:modId xmlns:p14="http://schemas.microsoft.com/office/powerpoint/2010/main" val="142649185"/>
              </p:ext>
            </p:extLst>
          </p:nvPr>
        </p:nvGraphicFramePr>
        <p:xfrm>
          <a:off x="373626" y="745440"/>
          <a:ext cx="8486962" cy="306668"/>
        </p:xfrm>
        <a:graphic>
          <a:graphicData uri="http://schemas.openxmlformats.org/drawingml/2006/table">
            <a:tbl>
              <a:tblPr firstRow="1" bandRow="1">
                <a:tableStyleId>{5C22544A-7EE6-4342-B048-85BDC9FD1C3A}</a:tableStyleId>
              </a:tblPr>
              <a:tblGrid>
                <a:gridCol w="8486962">
                  <a:extLst>
                    <a:ext uri="{9D8B030D-6E8A-4147-A177-3AD203B41FA5}">
                      <a16:colId xmlns:a16="http://schemas.microsoft.com/office/drawing/2014/main" val="765003737"/>
                    </a:ext>
                  </a:extLst>
                </a:gridCol>
              </a:tblGrid>
              <a:tr h="306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latin typeface="Calibri" panose="020F0502020204030204" pitchFamily="34" charset="0"/>
                        </a:rPr>
                        <a:t>The 14 Learning points covered in Module 10 are:</a:t>
                      </a:r>
                      <a:endParaRPr lang="en-US" sz="1400" b="0">
                        <a:solidFill>
                          <a:schemeClr val="bg1"/>
                        </a:solidFill>
                      </a:endParaRPr>
                    </a:p>
                  </a:txBody>
                  <a:tcPr marL="68580" marR="68580" marT="34290" marB="34290"/>
                </a:tc>
                <a:extLst>
                  <a:ext uri="{0D108BD9-81ED-4DB2-BD59-A6C34878D82A}">
                    <a16:rowId xmlns:a16="http://schemas.microsoft.com/office/drawing/2014/main" val="1719854662"/>
                  </a:ext>
                </a:extLst>
              </a:tr>
            </a:tbl>
          </a:graphicData>
        </a:graphic>
      </p:graphicFrame>
      <p:sp>
        <p:nvSpPr>
          <p:cNvPr id="6" name="Rectangle 5">
            <a:extLst>
              <a:ext uri="{FF2B5EF4-FFF2-40B4-BE49-F238E27FC236}">
                <a16:creationId xmlns:a16="http://schemas.microsoft.com/office/drawing/2014/main" id="{FB1A1CD2-5653-4F9F-1374-51A76AD9F21C}"/>
              </a:ext>
            </a:extLst>
          </p:cNvPr>
          <p:cNvSpPr/>
          <p:nvPr/>
        </p:nvSpPr>
        <p:spPr>
          <a:xfrm>
            <a:off x="373626" y="1443660"/>
            <a:ext cx="4059126" cy="704064"/>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a:solidFill>
                  <a:schemeClr val="bg1"/>
                </a:solidFill>
                <a:latin typeface="Calibri" panose="020F0502020204030204" pitchFamily="34" charset="0"/>
              </a:rPr>
              <a:t>3.1a/b: Explain how to identify the information necessary to execute the Architecture Vision phase and how iteration cycles will provide more information to take into account in order to execute the phase. </a:t>
            </a:r>
            <a:endParaRPr lang="en-US" sz="1050">
              <a:solidFill>
                <a:schemeClr val="bg1"/>
              </a:solidFill>
            </a:endParaRPr>
          </a:p>
        </p:txBody>
      </p:sp>
      <p:sp>
        <p:nvSpPr>
          <p:cNvPr id="13" name="Rectangle 12">
            <a:extLst>
              <a:ext uri="{FF2B5EF4-FFF2-40B4-BE49-F238E27FC236}">
                <a16:creationId xmlns:a16="http://schemas.microsoft.com/office/drawing/2014/main" id="{456F43A8-6B07-7933-9372-3B4278FAE753}"/>
              </a:ext>
            </a:extLst>
          </p:cNvPr>
          <p:cNvSpPr/>
          <p:nvPr/>
        </p:nvSpPr>
        <p:spPr>
          <a:xfrm>
            <a:off x="4743333" y="1449342"/>
            <a:ext cx="4117255" cy="698382"/>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GB" sz="1050">
                <a:solidFill>
                  <a:schemeClr val="bg1"/>
                </a:solidFill>
                <a:latin typeface="Calibri" panose="020F0502020204030204" pitchFamily="34" charset="0"/>
              </a:rPr>
              <a:t>3.2a/b: Explain how to apply the phase and how it contributes to the architecture development work: Scope of the Architecture Project Stakeholders, their concerns and business requirements. Business goals business drivers and constraints.</a:t>
            </a:r>
            <a:endParaRPr lang="en-US" sz="1050">
              <a:solidFill>
                <a:schemeClr val="bg1"/>
              </a:solidFill>
            </a:endParaRPr>
          </a:p>
        </p:txBody>
      </p:sp>
      <p:sp>
        <p:nvSpPr>
          <p:cNvPr id="14" name="Rectangle 13">
            <a:extLst>
              <a:ext uri="{FF2B5EF4-FFF2-40B4-BE49-F238E27FC236}">
                <a16:creationId xmlns:a16="http://schemas.microsoft.com/office/drawing/2014/main" id="{FF261D99-C006-034D-B696-91287F1DFE03}"/>
              </a:ext>
            </a:extLst>
          </p:cNvPr>
          <p:cNvSpPr/>
          <p:nvPr/>
        </p:nvSpPr>
        <p:spPr>
          <a:xfrm>
            <a:off x="373626" y="2258759"/>
            <a:ext cx="4059126" cy="605197"/>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GB" sz="1050">
                <a:solidFill>
                  <a:schemeClr val="bg1"/>
                </a:solidFill>
                <a:latin typeface="Calibri" panose="020F0502020204030204" pitchFamily="34" charset="0"/>
              </a:rPr>
              <a:t>3.3a: Describe a security-specific architecture design to be carried out that is sufficient.</a:t>
            </a:r>
            <a:endParaRPr lang="en-US" sz="1050">
              <a:solidFill>
                <a:schemeClr val="bg1"/>
              </a:solidFill>
            </a:endParaRPr>
          </a:p>
        </p:txBody>
      </p:sp>
      <p:sp>
        <p:nvSpPr>
          <p:cNvPr id="15" name="Rectangle 14">
            <a:extLst>
              <a:ext uri="{FF2B5EF4-FFF2-40B4-BE49-F238E27FC236}">
                <a16:creationId xmlns:a16="http://schemas.microsoft.com/office/drawing/2014/main" id="{9FD4CAFB-FBA5-529A-AA91-919C0D9720DD}"/>
              </a:ext>
            </a:extLst>
          </p:cNvPr>
          <p:cNvSpPr/>
          <p:nvPr/>
        </p:nvSpPr>
        <p:spPr>
          <a:xfrm>
            <a:off x="4743333" y="2258759"/>
            <a:ext cx="4117254" cy="646994"/>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GB" sz="1050">
                <a:solidFill>
                  <a:schemeClr val="bg1"/>
                </a:solidFill>
                <a:latin typeface="Calibri" panose="020F0502020204030204" pitchFamily="34" charset="0"/>
              </a:rPr>
              <a:t>3.4/c: Explain the outputs necessary to proceed with the architecture development work: Statement of Architecture Work, Architecture Vision, Communications Plan.</a:t>
            </a:r>
            <a:endParaRPr lang="en-US" sz="1050">
              <a:solidFill>
                <a:schemeClr val="bg1"/>
              </a:solidFill>
            </a:endParaRPr>
          </a:p>
        </p:txBody>
      </p:sp>
      <p:sp>
        <p:nvSpPr>
          <p:cNvPr id="16" name="Rectangle 15">
            <a:extLst>
              <a:ext uri="{FF2B5EF4-FFF2-40B4-BE49-F238E27FC236}">
                <a16:creationId xmlns:a16="http://schemas.microsoft.com/office/drawing/2014/main" id="{1F82B9CA-2639-BCD6-AACE-ADF466823185}"/>
              </a:ext>
            </a:extLst>
          </p:cNvPr>
          <p:cNvSpPr/>
          <p:nvPr/>
        </p:nvSpPr>
        <p:spPr>
          <a:xfrm>
            <a:off x="373626" y="2974991"/>
            <a:ext cx="4059126" cy="45584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GB" sz="1050">
                <a:solidFill>
                  <a:schemeClr val="bg1"/>
                </a:solidFill>
                <a:latin typeface="Calibri" panose="020F0502020204030204" pitchFamily="34" charset="0"/>
              </a:rPr>
              <a:t>4.1a: Explain the steps applicable to all phases.</a:t>
            </a:r>
            <a:endParaRPr lang="en-US" sz="1050">
              <a:solidFill>
                <a:schemeClr val="bg1"/>
              </a:solidFill>
            </a:endParaRPr>
          </a:p>
        </p:txBody>
      </p:sp>
      <p:sp>
        <p:nvSpPr>
          <p:cNvPr id="17" name="Rectangle 16">
            <a:extLst>
              <a:ext uri="{FF2B5EF4-FFF2-40B4-BE49-F238E27FC236}">
                <a16:creationId xmlns:a16="http://schemas.microsoft.com/office/drawing/2014/main" id="{CF0D2E7D-2F7A-FE29-8CDB-F8E6682C20F0}"/>
              </a:ext>
            </a:extLst>
          </p:cNvPr>
          <p:cNvSpPr/>
          <p:nvPr/>
        </p:nvSpPr>
        <p:spPr>
          <a:xfrm>
            <a:off x="4743333" y="2972069"/>
            <a:ext cx="4117253" cy="45584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GB" sz="1050">
                <a:solidFill>
                  <a:schemeClr val="bg1"/>
                </a:solidFill>
                <a:latin typeface="Calibri" panose="020F0502020204030204" pitchFamily="34" charset="0"/>
              </a:rPr>
              <a:t>4.2b: Explain risk and security considerations during the architecture development.</a:t>
            </a:r>
            <a:endParaRPr lang="en-US" sz="1050">
              <a:solidFill>
                <a:schemeClr val="bg1"/>
              </a:solidFill>
            </a:endParaRPr>
          </a:p>
        </p:txBody>
      </p:sp>
      <p:sp>
        <p:nvSpPr>
          <p:cNvPr id="18" name="Rectangle 17">
            <a:extLst>
              <a:ext uri="{FF2B5EF4-FFF2-40B4-BE49-F238E27FC236}">
                <a16:creationId xmlns:a16="http://schemas.microsoft.com/office/drawing/2014/main" id="{A433E25D-FD80-7E03-62DC-3A6033FB2216}"/>
              </a:ext>
            </a:extLst>
          </p:cNvPr>
          <p:cNvSpPr/>
          <p:nvPr/>
        </p:nvSpPr>
        <p:spPr>
          <a:xfrm>
            <a:off x="373626" y="3541872"/>
            <a:ext cx="4059126" cy="646994"/>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20" indent="-274320"/>
            <a:r>
              <a:rPr lang="en-GB" sz="1050">
                <a:solidFill>
                  <a:schemeClr val="bg1"/>
                </a:solidFill>
                <a:latin typeface="Calibri" panose="020F0502020204030204" pitchFamily="34" charset="0"/>
              </a:rPr>
              <a:t>4.3a/f: Explain the information that is relevant to produce outputs valuable to the architecture development.</a:t>
            </a:r>
            <a:endParaRPr lang="en-US" sz="1050">
              <a:solidFill>
                <a:schemeClr val="bg1"/>
              </a:solidFill>
            </a:endParaRPr>
          </a:p>
        </p:txBody>
      </p:sp>
      <p:sp>
        <p:nvSpPr>
          <p:cNvPr id="8" name="TextBox 7">
            <a:extLst>
              <a:ext uri="{FF2B5EF4-FFF2-40B4-BE49-F238E27FC236}">
                <a16:creationId xmlns:a16="http://schemas.microsoft.com/office/drawing/2014/main" id="{30938841-7D5E-7F64-3B42-B42C9CA9020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3256627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0F5C5F-EF90-47C8-B71F-FAA57F66BCC1}"/>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What an Architecture Capability is – 01/02</a:t>
            </a:r>
          </a:p>
        </p:txBody>
      </p:sp>
      <p:sp>
        <p:nvSpPr>
          <p:cNvPr id="2" name="Footer Placeholder 1">
            <a:extLst>
              <a:ext uri="{FF2B5EF4-FFF2-40B4-BE49-F238E27FC236}">
                <a16:creationId xmlns:a16="http://schemas.microsoft.com/office/drawing/2014/main" id="{13965E2A-6FD1-4836-8EDD-BDCEB04C4667}"/>
              </a:ext>
            </a:extLst>
          </p:cNvPr>
          <p:cNvSpPr>
            <a:spLocks noGrp="1"/>
          </p:cNvSpPr>
          <p:nvPr>
            <p:ph type="ftr" sz="quarter" idx="10"/>
          </p:nvPr>
        </p:nvSpPr>
        <p:spPr>
          <a:xfrm>
            <a:off x="6993807" y="4855409"/>
            <a:ext cx="688471" cy="273844"/>
          </a:xfrm>
        </p:spPr>
        <p:txBody>
          <a:bodyPr/>
          <a:lstStyle/>
          <a:p>
            <a:r>
              <a:rPr lang="en-GB"/>
              <a:t>8/24</a:t>
            </a:r>
          </a:p>
        </p:txBody>
      </p:sp>
      <p:sp>
        <p:nvSpPr>
          <p:cNvPr id="4" name="Ref">
            <a:extLst>
              <a:ext uri="{FF2B5EF4-FFF2-40B4-BE49-F238E27FC236}">
                <a16:creationId xmlns:a16="http://schemas.microsoft.com/office/drawing/2014/main" id="{ECAD5790-A43D-4321-8586-6A12F1AD9BF9}"/>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Introduction and Core Concepts : Page 33 : §3.13</a:t>
            </a:r>
          </a:p>
        </p:txBody>
      </p:sp>
      <p:sp>
        <p:nvSpPr>
          <p:cNvPr id="7" name="TextBox 6">
            <a:extLst>
              <a:ext uri="{FF2B5EF4-FFF2-40B4-BE49-F238E27FC236}">
                <a16:creationId xmlns:a16="http://schemas.microsoft.com/office/drawing/2014/main" id="{DD6DC21E-B5DE-4944-B5F7-D4B32D95B93C}"/>
              </a:ext>
            </a:extLst>
          </p:cNvPr>
          <p:cNvSpPr txBox="1"/>
          <p:nvPr/>
        </p:nvSpPr>
        <p:spPr>
          <a:xfrm>
            <a:off x="171384" y="1634416"/>
            <a:ext cx="1812538" cy="2504532"/>
          </a:xfrm>
          <a:prstGeom prst="rect">
            <a:avLst/>
          </a:prstGeom>
          <a:noFill/>
        </p:spPr>
        <p:txBody>
          <a:bodyPr wrap="square">
            <a:spAutoFit/>
          </a:bodyPr>
          <a:lstStyle/>
          <a:p>
            <a:r>
              <a:rPr lang="en-GB" sz="1425">
                <a:solidFill>
                  <a:srgbClr val="2F528F"/>
                </a:solidFill>
                <a:latin typeface="Calibri" panose="020F0502020204030204" pitchFamily="34" charset="0"/>
                <a:cs typeface="Calibri" panose="020F0502020204030204" pitchFamily="34" charset="0"/>
              </a:rPr>
              <a:t>To carry out architectural activity it is necessary to put in place an appropriate business capability for architecture, through organization structures, roles,</a:t>
            </a:r>
          </a:p>
          <a:p>
            <a:r>
              <a:rPr lang="en-GB" sz="1425">
                <a:solidFill>
                  <a:srgbClr val="2F528F"/>
                </a:solidFill>
                <a:latin typeface="Calibri" panose="020F0502020204030204" pitchFamily="34" charset="0"/>
                <a:cs typeface="Calibri" panose="020F0502020204030204" pitchFamily="34" charset="0"/>
              </a:rPr>
              <a:t>responsibilities, skills, and processes. </a:t>
            </a:r>
          </a:p>
        </p:txBody>
      </p:sp>
      <p:pic>
        <p:nvPicPr>
          <p:cNvPr id="8" name="Picture 7">
            <a:extLst>
              <a:ext uri="{FF2B5EF4-FFF2-40B4-BE49-F238E27FC236}">
                <a16:creationId xmlns:a16="http://schemas.microsoft.com/office/drawing/2014/main" id="{8C601B83-FEFD-4856-8677-4AEAF6D61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7835" y="587155"/>
            <a:ext cx="6694781" cy="4076966"/>
          </a:xfrm>
          <a:prstGeom prst="rect">
            <a:avLst/>
          </a:prstGeom>
        </p:spPr>
      </p:pic>
      <p:sp>
        <p:nvSpPr>
          <p:cNvPr id="3" name="TextBox 2">
            <a:extLst>
              <a:ext uri="{FF2B5EF4-FFF2-40B4-BE49-F238E27FC236}">
                <a16:creationId xmlns:a16="http://schemas.microsoft.com/office/drawing/2014/main" id="{FE6E599A-FFD1-DD7C-2856-293EEE78CB0C}"/>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1834542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44BD4B8F-37CB-43CF-8832-A5D4C8D6745B}"/>
              </a:ext>
            </a:extLst>
          </p:cNvPr>
          <p:cNvSpPr>
            <a:spLocks noGrp="1"/>
          </p:cNvSpPr>
          <p:nvPr>
            <p:ph type="title"/>
          </p:nvPr>
        </p:nvSpPr>
        <p:spPr>
          <a:xfrm>
            <a:off x="111095" y="102393"/>
            <a:ext cx="7623880" cy="306668"/>
          </a:xfrm>
        </p:spPr>
        <p:txBody>
          <a:bodyPr>
            <a:normAutofit fontScale="90000"/>
          </a:bodyPr>
          <a:lstStyle/>
          <a:p>
            <a:r>
              <a:rPr lang="en-GB" b="1">
                <a:solidFill>
                  <a:srgbClr val="2F528F"/>
                </a:solidFill>
              </a:rPr>
              <a:t>End of Teaching Slides</a:t>
            </a:r>
          </a:p>
        </p:txBody>
      </p:sp>
      <p:sp>
        <p:nvSpPr>
          <p:cNvPr id="3" name="Footer Placeholder 2">
            <a:extLst>
              <a:ext uri="{FF2B5EF4-FFF2-40B4-BE49-F238E27FC236}">
                <a16:creationId xmlns:a16="http://schemas.microsoft.com/office/drawing/2014/main" id="{AC30DBDD-588E-4A0E-BEE0-318B0B8F5D62}"/>
              </a:ext>
            </a:extLst>
          </p:cNvPr>
          <p:cNvSpPr>
            <a:spLocks noGrp="1"/>
          </p:cNvSpPr>
          <p:nvPr>
            <p:ph type="ftr" sz="quarter" idx="10"/>
          </p:nvPr>
        </p:nvSpPr>
        <p:spPr>
          <a:xfrm>
            <a:off x="6993807" y="4855409"/>
            <a:ext cx="688471" cy="273844"/>
          </a:xfrm>
        </p:spPr>
        <p:txBody>
          <a:bodyPr/>
          <a:lstStyle/>
          <a:p>
            <a:r>
              <a:rPr lang="en-GB"/>
              <a:t>32/32</a:t>
            </a:r>
          </a:p>
        </p:txBody>
      </p:sp>
      <p:sp>
        <p:nvSpPr>
          <p:cNvPr id="6" name="TextBox 5">
            <a:extLst>
              <a:ext uri="{FF2B5EF4-FFF2-40B4-BE49-F238E27FC236}">
                <a16:creationId xmlns:a16="http://schemas.microsoft.com/office/drawing/2014/main" id="{94C32073-85A5-4926-BA75-51D67EB2E332}"/>
              </a:ext>
            </a:extLst>
          </p:cNvPr>
          <p:cNvSpPr txBox="1"/>
          <p:nvPr/>
        </p:nvSpPr>
        <p:spPr>
          <a:xfrm>
            <a:off x="3803201" y="2075460"/>
            <a:ext cx="1537600" cy="1015663"/>
          </a:xfrm>
          <a:prstGeom prst="rect">
            <a:avLst/>
          </a:prstGeom>
          <a:noFill/>
        </p:spPr>
        <p:txBody>
          <a:bodyPr wrap="none" rtlCol="0">
            <a:spAutoFit/>
          </a:bodyPr>
          <a:lstStyle/>
          <a:p>
            <a:pPr algn="ctr"/>
            <a:r>
              <a:rPr lang="en-GB">
                <a:solidFill>
                  <a:srgbClr val="2F528F"/>
                </a:solidFill>
                <a:latin typeface="Calibri" panose="020F0502020204030204" pitchFamily="34" charset="0"/>
                <a:cs typeface="Calibri" panose="020F0502020204030204" pitchFamily="34" charset="0"/>
              </a:rPr>
              <a:t>End of</a:t>
            </a:r>
            <a:br>
              <a:rPr lang="en-GB">
                <a:solidFill>
                  <a:srgbClr val="2F528F"/>
                </a:solidFill>
                <a:latin typeface="Calibri" panose="020F0502020204030204" pitchFamily="34" charset="0"/>
                <a:cs typeface="Calibri" panose="020F0502020204030204" pitchFamily="34" charset="0"/>
              </a:rPr>
            </a:br>
            <a:endParaRPr lang="en-GB">
              <a:solidFill>
                <a:srgbClr val="2F528F"/>
              </a:solidFill>
              <a:latin typeface="Calibri" panose="020F0502020204030204" pitchFamily="34" charset="0"/>
              <a:cs typeface="Calibri" panose="020F0502020204030204" pitchFamily="34" charset="0"/>
            </a:endParaRPr>
          </a:p>
          <a:p>
            <a:pPr algn="ctr"/>
            <a:r>
              <a:rPr lang="en-GB" sz="2400">
                <a:solidFill>
                  <a:srgbClr val="2F528F"/>
                </a:solidFill>
                <a:latin typeface="Calibri" panose="020F0502020204030204" pitchFamily="34" charset="0"/>
                <a:cs typeface="Calibri" panose="020F0502020204030204" pitchFamily="34" charset="0"/>
              </a:rPr>
              <a:t>Module 10</a:t>
            </a:r>
          </a:p>
        </p:txBody>
      </p:sp>
      <p:sp>
        <p:nvSpPr>
          <p:cNvPr id="8" name="TextBox 7">
            <a:extLst>
              <a:ext uri="{FF2B5EF4-FFF2-40B4-BE49-F238E27FC236}">
                <a16:creationId xmlns:a16="http://schemas.microsoft.com/office/drawing/2014/main" id="{5E264669-017A-4BAE-BE69-3102A9653C71}"/>
              </a:ext>
            </a:extLst>
          </p:cNvPr>
          <p:cNvSpPr txBox="1"/>
          <p:nvPr/>
        </p:nvSpPr>
        <p:spPr>
          <a:xfrm>
            <a:off x="4046863" y="3561618"/>
            <a:ext cx="1050288" cy="415498"/>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Phase A</a:t>
            </a:r>
          </a:p>
        </p:txBody>
      </p:sp>
      <p:sp>
        <p:nvSpPr>
          <p:cNvPr id="2" name="TextBox 1">
            <a:extLst>
              <a:ext uri="{FF2B5EF4-FFF2-40B4-BE49-F238E27FC236}">
                <a16:creationId xmlns:a16="http://schemas.microsoft.com/office/drawing/2014/main" id="{284BF76F-3F7F-410F-92E9-A02031CB81B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Tree>
    <p:extLst>
      <p:ext uri="{BB962C8B-B14F-4D97-AF65-F5344CB8AC3E}">
        <p14:creationId xmlns:p14="http://schemas.microsoft.com/office/powerpoint/2010/main" val="6145491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AEC9060-8D98-4A4D-919E-7BA767A8FE4C}"/>
              </a:ext>
            </a:extLst>
          </p:cNvPr>
          <p:cNvSpPr>
            <a:spLocks noGrp="1"/>
          </p:cNvSpPr>
          <p:nvPr>
            <p:ph type="ftr" sz="quarter" idx="10"/>
          </p:nvPr>
        </p:nvSpPr>
        <p:spPr>
          <a:xfrm>
            <a:off x="6993807" y="4855409"/>
            <a:ext cx="688471" cy="273844"/>
          </a:xfrm>
        </p:spPr>
        <p:txBody>
          <a:bodyPr/>
          <a:lstStyle/>
          <a:p>
            <a:r>
              <a:rPr lang="en-GB"/>
              <a:t>1/44</a:t>
            </a:r>
          </a:p>
        </p:txBody>
      </p:sp>
      <p:sp>
        <p:nvSpPr>
          <p:cNvPr id="6" name="TextBox 5">
            <a:extLst>
              <a:ext uri="{FF2B5EF4-FFF2-40B4-BE49-F238E27FC236}">
                <a16:creationId xmlns:a16="http://schemas.microsoft.com/office/drawing/2014/main" id="{5F49BDDC-C83E-4775-9B2D-B1EE9A875DDA}"/>
              </a:ext>
            </a:extLst>
          </p:cNvPr>
          <p:cNvSpPr txBox="1"/>
          <p:nvPr/>
        </p:nvSpPr>
        <p:spPr>
          <a:xfrm>
            <a:off x="6400315" y="607471"/>
            <a:ext cx="1747594" cy="415498"/>
          </a:xfrm>
          <a:prstGeom prst="rect">
            <a:avLst/>
          </a:prstGeom>
          <a:noFill/>
        </p:spPr>
        <p:txBody>
          <a:bodyPr wrap="none" rtlCol="0">
            <a:spAutoFit/>
          </a:bodyPr>
          <a:lstStyle/>
          <a:p>
            <a:r>
              <a:rPr lang="en-GB" sz="2100">
                <a:solidFill>
                  <a:srgbClr val="2F528F"/>
                </a:solidFill>
                <a:latin typeface="Calibri" panose="020F0502020204030204" pitchFamily="34" charset="0"/>
                <a:cs typeface="Calibri" panose="020F0502020204030204" pitchFamily="34" charset="0"/>
              </a:rPr>
              <a:t>Module 11/16</a:t>
            </a:r>
          </a:p>
        </p:txBody>
      </p:sp>
      <p:sp>
        <p:nvSpPr>
          <p:cNvPr id="11" name="TextBox 10">
            <a:extLst>
              <a:ext uri="{FF2B5EF4-FFF2-40B4-BE49-F238E27FC236}">
                <a16:creationId xmlns:a16="http://schemas.microsoft.com/office/drawing/2014/main" id="{44E1DABB-25EF-417E-84B5-E38BFE1BDC1E}"/>
              </a:ext>
            </a:extLst>
          </p:cNvPr>
          <p:cNvSpPr txBox="1"/>
          <p:nvPr/>
        </p:nvSpPr>
        <p:spPr>
          <a:xfrm>
            <a:off x="3033371" y="3143078"/>
            <a:ext cx="3077253" cy="1061829"/>
          </a:xfrm>
          <a:prstGeom prst="rect">
            <a:avLst/>
          </a:prstGeom>
          <a:noFill/>
        </p:spPr>
        <p:txBody>
          <a:bodyPr wrap="none" rtlCol="0">
            <a:spAutoFit/>
          </a:bodyPr>
          <a:lstStyle/>
          <a:p>
            <a:pPr algn="ctr"/>
            <a:r>
              <a:rPr lang="en-GB" sz="2100">
                <a:solidFill>
                  <a:srgbClr val="2F528F"/>
                </a:solidFill>
                <a:latin typeface="Calibri" panose="020F0502020204030204" pitchFamily="34" charset="0"/>
                <a:cs typeface="Calibri" panose="020F0502020204030204" pitchFamily="34" charset="0"/>
              </a:rPr>
              <a:t>Module 11</a:t>
            </a:r>
            <a:br>
              <a:rPr lang="en-GB" sz="2100">
                <a:solidFill>
                  <a:srgbClr val="2F528F"/>
                </a:solidFill>
                <a:latin typeface="Calibri" panose="020F0502020204030204" pitchFamily="34" charset="0"/>
                <a:cs typeface="Calibri" panose="020F0502020204030204" pitchFamily="34" charset="0"/>
              </a:rPr>
            </a:br>
            <a:endParaRPr lang="en-GB" sz="2100">
              <a:solidFill>
                <a:srgbClr val="2F528F"/>
              </a:solidFill>
              <a:latin typeface="Calibri" panose="020F0502020204030204" pitchFamily="34" charset="0"/>
              <a:cs typeface="Calibri" panose="020F0502020204030204" pitchFamily="34" charset="0"/>
            </a:endParaRPr>
          </a:p>
          <a:p>
            <a:pPr algn="ctr"/>
            <a:r>
              <a:rPr lang="en-GB" sz="2100">
                <a:solidFill>
                  <a:srgbClr val="2F528F"/>
                </a:solidFill>
                <a:latin typeface="Calibri" panose="020F0502020204030204" pitchFamily="34" charset="0"/>
                <a:cs typeface="Calibri" panose="020F0502020204030204" pitchFamily="34" charset="0"/>
              </a:rPr>
              <a:t>Architecture Development</a:t>
            </a:r>
          </a:p>
        </p:txBody>
      </p:sp>
      <p:sp>
        <p:nvSpPr>
          <p:cNvPr id="2" name="TextBox 1">
            <a:extLst>
              <a:ext uri="{FF2B5EF4-FFF2-40B4-BE49-F238E27FC236}">
                <a16:creationId xmlns:a16="http://schemas.microsoft.com/office/drawing/2014/main" id="{C2E512F3-F82D-FD88-C4FB-D9E99B6CD689}"/>
              </a:ext>
            </a:extLst>
          </p:cNvPr>
          <p:cNvSpPr txBox="1"/>
          <p:nvPr/>
        </p:nvSpPr>
        <p:spPr>
          <a:xfrm>
            <a:off x="1910922" y="2764500"/>
            <a:ext cx="5322155" cy="415498"/>
          </a:xfrm>
          <a:prstGeom prst="rect">
            <a:avLst/>
          </a:prstGeom>
          <a:noFill/>
        </p:spPr>
        <p:txBody>
          <a:bodyPr wrap="square" rtlCol="0">
            <a:spAutoFit/>
          </a:bodyPr>
          <a:lstStyle/>
          <a:p>
            <a:pPr algn="ctr"/>
            <a:r>
              <a:rPr lang="en-GB" sz="2100">
                <a:solidFill>
                  <a:srgbClr val="2F528F"/>
                </a:solidFill>
                <a:latin typeface="Calibri" panose="020F0502020204030204" pitchFamily="34" charset="0"/>
              </a:rPr>
              <a:t>TOGAF® Standard, 10th Edition</a:t>
            </a:r>
          </a:p>
        </p:txBody>
      </p:sp>
      <p:sp>
        <p:nvSpPr>
          <p:cNvPr id="5" name="TextBox 4">
            <a:extLst>
              <a:ext uri="{FF2B5EF4-FFF2-40B4-BE49-F238E27FC236}">
                <a16:creationId xmlns:a16="http://schemas.microsoft.com/office/drawing/2014/main" id="{24B4B088-715C-617E-BE1F-5ECCBE96F955}"/>
              </a:ext>
            </a:extLst>
          </p:cNvPr>
          <p:cNvSpPr txBox="1"/>
          <p:nvPr/>
        </p:nvSpPr>
        <p:spPr>
          <a:xfrm>
            <a:off x="478148" y="2283209"/>
            <a:ext cx="8143101" cy="600164"/>
          </a:xfrm>
          <a:prstGeom prst="rect">
            <a:avLst/>
          </a:prstGeom>
          <a:noFill/>
        </p:spPr>
        <p:txBody>
          <a:bodyPr wrap="square">
            <a:spAutoFit/>
          </a:bodyPr>
          <a:lstStyle/>
          <a:p>
            <a:pPr algn="ctr"/>
            <a:r>
              <a:rPr lang="en-GB" sz="3300">
                <a:solidFill>
                  <a:srgbClr val="2F528F"/>
                </a:solidFill>
              </a:rPr>
              <a:t>TOGAF® EA Training - Practitioner </a:t>
            </a:r>
          </a:p>
        </p:txBody>
      </p:sp>
      <p:sp>
        <p:nvSpPr>
          <p:cNvPr id="4" name="TextBox 3">
            <a:extLst>
              <a:ext uri="{FF2B5EF4-FFF2-40B4-BE49-F238E27FC236}">
                <a16:creationId xmlns:a16="http://schemas.microsoft.com/office/drawing/2014/main" id="{D4BAC395-1306-0037-F2C3-D07FC987BC40}"/>
              </a:ext>
            </a:extLst>
          </p:cNvPr>
          <p:cNvSpPr txBox="1"/>
          <p:nvPr/>
        </p:nvSpPr>
        <p:spPr>
          <a:xfrm>
            <a:off x="1469552" y="4649175"/>
            <a:ext cx="6160294" cy="300082"/>
          </a:xfrm>
          <a:prstGeom prst="rect">
            <a:avLst/>
          </a:prstGeom>
          <a:noFill/>
        </p:spPr>
        <p:txBody>
          <a:bodyPr wrap="square">
            <a:spAutoFit/>
          </a:bodyPr>
          <a:lstStyle/>
          <a:p>
            <a:pPr algn="ctr"/>
            <a:r>
              <a:rPr lang="en-NL" sz="675">
                <a:solidFill>
                  <a:srgbClr val="2F528F"/>
                </a:solidFill>
                <a:latin typeface="Calibri" panose="020F0502020204030204" pitchFamily="34" charset="0"/>
              </a:rPr>
              <a:t> </a:t>
            </a:r>
            <a:r>
              <a:rPr lang="en-US" sz="675">
                <a:solidFill>
                  <a:srgbClr val="2F528F"/>
                </a:solidFill>
                <a:latin typeface="Calibri" panose="020F0502020204030204" pitchFamily="34" charset="0"/>
              </a:rPr>
              <a:t>TOGAF® is a registered trademark of The Open Group </a:t>
            </a:r>
            <a:r>
              <a:rPr lang="en-GB" sz="675">
                <a:solidFill>
                  <a:srgbClr val="2F528F"/>
                </a:solidFill>
                <a:latin typeface="Calibri" panose="020F0502020204030204" pitchFamily="34" charset="0"/>
              </a:rPr>
              <a:t>Copyright © The Open Group 2022</a:t>
            </a:r>
          </a:p>
          <a:p>
            <a:pPr algn="ctr"/>
            <a:r>
              <a:rPr lang="en-US" sz="675">
                <a:solidFill>
                  <a:srgbClr val="2F528F"/>
                </a:solidFill>
                <a:latin typeface="Calibri" panose="020F0502020204030204" pitchFamily="34" charset="0"/>
              </a:rPr>
              <a:t> ​ </a:t>
            </a:r>
            <a:endParaRPr lang="en-NL" sz="675">
              <a:solidFill>
                <a:srgbClr val="2F528F"/>
              </a:solidFill>
              <a:latin typeface="Calibri" panose="020F0502020204030204" pitchFamily="34" charset="0"/>
            </a:endParaRPr>
          </a:p>
        </p:txBody>
      </p:sp>
      <p:sp>
        <p:nvSpPr>
          <p:cNvPr id="7" name="TextBox 6">
            <a:extLst>
              <a:ext uri="{FF2B5EF4-FFF2-40B4-BE49-F238E27FC236}">
                <a16:creationId xmlns:a16="http://schemas.microsoft.com/office/drawing/2014/main" id="{1C82F408-9485-0ADE-0124-2799F790F39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22979040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CC5B1B7-1FC6-44D5-9EC8-E46EF476CB51}"/>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Course Module Index</a:t>
            </a:r>
          </a:p>
        </p:txBody>
      </p:sp>
      <p:sp>
        <p:nvSpPr>
          <p:cNvPr id="3" name="Footer Placeholder 2">
            <a:extLst>
              <a:ext uri="{FF2B5EF4-FFF2-40B4-BE49-F238E27FC236}">
                <a16:creationId xmlns:a16="http://schemas.microsoft.com/office/drawing/2014/main" id="{9ADC1DFA-5E0E-43E7-A780-AC6630246B5E}"/>
              </a:ext>
            </a:extLst>
          </p:cNvPr>
          <p:cNvSpPr>
            <a:spLocks noGrp="1"/>
          </p:cNvSpPr>
          <p:nvPr>
            <p:ph type="ftr" sz="quarter" idx="10"/>
          </p:nvPr>
        </p:nvSpPr>
        <p:spPr>
          <a:xfrm>
            <a:off x="6993807" y="4855409"/>
            <a:ext cx="688471" cy="273844"/>
          </a:xfrm>
        </p:spPr>
        <p:txBody>
          <a:bodyPr/>
          <a:lstStyle/>
          <a:p>
            <a:r>
              <a:rPr lang="en-GB"/>
              <a:t>2/44</a:t>
            </a:r>
          </a:p>
        </p:txBody>
      </p:sp>
      <p:sp>
        <p:nvSpPr>
          <p:cNvPr id="2" name="Flowchart: Off-page Connector 5">
            <a:extLst>
              <a:ext uri="{FF2B5EF4-FFF2-40B4-BE49-F238E27FC236}">
                <a16:creationId xmlns:a16="http://schemas.microsoft.com/office/drawing/2014/main" id="{DB76E961-1A29-1177-3637-60D407A22B35}"/>
              </a:ext>
            </a:extLst>
          </p:cNvPr>
          <p:cNvSpPr/>
          <p:nvPr/>
        </p:nvSpPr>
        <p:spPr>
          <a:xfrm rot="16200000">
            <a:off x="80162" y="1474037"/>
            <a:ext cx="2965268" cy="2028304"/>
          </a:xfrm>
          <a:prstGeom prst="flowChartOffpage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NL" sz="1350"/>
          </a:p>
        </p:txBody>
      </p:sp>
      <p:sp>
        <p:nvSpPr>
          <p:cNvPr id="6" name="Title 3">
            <a:extLst>
              <a:ext uri="{FF2B5EF4-FFF2-40B4-BE49-F238E27FC236}">
                <a16:creationId xmlns:a16="http://schemas.microsoft.com/office/drawing/2014/main" id="{7FD49B06-33A0-ABD7-958B-E675A3D4336C}"/>
              </a:ext>
            </a:extLst>
          </p:cNvPr>
          <p:cNvSpPr txBox="1">
            <a:spLocks/>
          </p:cNvSpPr>
          <p:nvPr/>
        </p:nvSpPr>
        <p:spPr>
          <a:xfrm>
            <a:off x="548641" y="1532966"/>
            <a:ext cx="1971675" cy="1910443"/>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2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stStyle>
          <a:p>
            <a:pPr algn="ctr"/>
            <a:r>
              <a:rPr lang="en-US" sz="2325">
                <a:solidFill>
                  <a:schemeClr val="bg1"/>
                </a:solidFill>
                <a:latin typeface="+mj-lt"/>
                <a:ea typeface="+mj-ea"/>
                <a:cs typeface="+mj-cs"/>
              </a:rPr>
              <a:t>Course Module Index</a:t>
            </a:r>
          </a:p>
        </p:txBody>
      </p:sp>
      <p:graphicFrame>
        <p:nvGraphicFramePr>
          <p:cNvPr id="7" name="Table 6">
            <a:extLst>
              <a:ext uri="{FF2B5EF4-FFF2-40B4-BE49-F238E27FC236}">
                <a16:creationId xmlns:a16="http://schemas.microsoft.com/office/drawing/2014/main" id="{54EBD027-DE83-583F-2799-8B63544B0B87}"/>
              </a:ext>
            </a:extLst>
          </p:cNvPr>
          <p:cNvGraphicFramePr>
            <a:graphicFrameLocks noGrp="1"/>
          </p:cNvGraphicFramePr>
          <p:nvPr/>
        </p:nvGraphicFramePr>
        <p:xfrm>
          <a:off x="3215228" y="646612"/>
          <a:ext cx="4519747" cy="4095508"/>
        </p:xfrm>
        <a:graphic>
          <a:graphicData uri="http://schemas.openxmlformats.org/drawingml/2006/table">
            <a:tbl>
              <a:tblPr firstRow="1" bandRow="1">
                <a:solidFill>
                  <a:schemeClr val="bg1"/>
                </a:solidFill>
                <a:tableStyleId>{7DF18680-E054-41AD-8BC1-D1AEF772440D}</a:tableStyleId>
              </a:tblPr>
              <a:tblGrid>
                <a:gridCol w="417144">
                  <a:extLst>
                    <a:ext uri="{9D8B030D-6E8A-4147-A177-3AD203B41FA5}">
                      <a16:colId xmlns:a16="http://schemas.microsoft.com/office/drawing/2014/main" val="3169063116"/>
                    </a:ext>
                  </a:extLst>
                </a:gridCol>
                <a:gridCol w="3700202">
                  <a:extLst>
                    <a:ext uri="{9D8B030D-6E8A-4147-A177-3AD203B41FA5}">
                      <a16:colId xmlns:a16="http://schemas.microsoft.com/office/drawing/2014/main" val="2094349767"/>
                    </a:ext>
                  </a:extLst>
                </a:gridCol>
                <a:gridCol w="402401">
                  <a:extLst>
                    <a:ext uri="{9D8B030D-6E8A-4147-A177-3AD203B41FA5}">
                      <a16:colId xmlns:a16="http://schemas.microsoft.com/office/drawing/2014/main" val="145428050"/>
                    </a:ext>
                  </a:extLst>
                </a:gridCol>
              </a:tblGrid>
              <a:tr h="205250">
                <a:tc>
                  <a:txBody>
                    <a:bodyPr/>
                    <a:lstStyle/>
                    <a:p>
                      <a:pPr algn="ctr"/>
                      <a:r>
                        <a:rPr lang="en-GB" sz="900" b="1" cap="none" spc="0">
                          <a:solidFill>
                            <a:schemeClr val="bg1"/>
                          </a:solidFill>
                          <a:latin typeface="Calibri" panose="020F0502020204030204" pitchFamily="34" charset="0"/>
                          <a:cs typeface="Calibri" panose="020F0502020204030204" pitchFamily="34" charset="0"/>
                        </a:rPr>
                        <a:t>#</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panose="020F0502020204030204" pitchFamily="34" charset="0"/>
                          <a:cs typeface="Calibri" panose="020F0502020204030204" pitchFamily="34" charset="0"/>
                        </a:rPr>
                        <a:t>   Topic – Level 1</a:t>
                      </a:r>
                    </a:p>
                  </a:txBody>
                  <a:tcPr marL="41173" marR="0" marT="31672" marB="31672" anchor="ctr">
                    <a:lnL w="19050" cap="flat" cmpd="sng" algn="ctr">
                      <a:noFill/>
                      <a:prstDash val="solid"/>
                    </a:lnL>
                    <a:lnR w="19050" cap="flat" cmpd="sng" algn="ctr">
                      <a:noFill/>
                      <a:prstDash val="solid"/>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19050" cap="flat" cmpd="sng" algn="ctr">
                      <a:noFill/>
                      <a:prstDash val="solid"/>
                    </a:lnL>
                    <a:lnR w="12700" cmpd="sng">
                      <a:noFill/>
                    </a:lnR>
                    <a:lnT w="19050" cap="flat" cmpd="sng" algn="ctr">
                      <a:noFill/>
                      <a:prstDash val="solid"/>
                    </a:lnT>
                    <a:lnB w="38100" cmpd="sng">
                      <a:noFill/>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343945907"/>
                  </a:ext>
                </a:extLst>
              </a:tr>
              <a:tr h="205250">
                <a:tc>
                  <a:txBody>
                    <a:bodyPr/>
                    <a:lstStyle/>
                    <a:p>
                      <a:pPr algn="ctr"/>
                      <a:r>
                        <a:rPr lang="en-GB" sz="900" b="1" cap="none" spc="0">
                          <a:solidFill>
                            <a:schemeClr val="tx1"/>
                          </a:solidFill>
                          <a:latin typeface="Calibri"/>
                          <a:cs typeface="Calibri"/>
                        </a:rPr>
                        <a:t>1</a:t>
                      </a:r>
                    </a:p>
                  </a:txBody>
                  <a:tcPr marL="41173" marR="0" marT="31672" marB="31672" anchor="ctr">
                    <a:lnL w="190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00 - </a:t>
                      </a:r>
                      <a:r>
                        <a:rPr lang="en-US" sz="900" b="1" cap="none" spc="0">
                          <a:solidFill>
                            <a:schemeClr val="tx1"/>
                          </a:solidFill>
                          <a:latin typeface="Calibri" panose="020F0502020204030204" pitchFamily="34" charset="0"/>
                          <a:cs typeface="Calibri" panose="020F0502020204030204" pitchFamily="34" charset="0"/>
                        </a:rPr>
                        <a:t>Course Introduction</a:t>
                      </a:r>
                    </a:p>
                  </a:txBody>
                  <a:tcPr marL="41173" marR="0" marT="31672" marB="31672" anchor="ctr">
                    <a:lnL w="6350" cap="flat" cmpd="sng" algn="ctr">
                      <a:noFill/>
                      <a:prstDash val="solid"/>
                    </a:lnL>
                    <a:lnR w="63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38100" cmpd="sng">
                      <a:noFill/>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123239309"/>
                  </a:ext>
                </a:extLst>
              </a:tr>
              <a:tr h="205250">
                <a:tc>
                  <a:txBody>
                    <a:bodyPr/>
                    <a:lstStyle/>
                    <a:p>
                      <a:pPr algn="ctr"/>
                      <a:r>
                        <a:rPr lang="en-GB" sz="900" b="1" cap="none" spc="0">
                          <a:solidFill>
                            <a:schemeClr val="tx1"/>
                          </a:solidFill>
                          <a:latin typeface="Calibri"/>
                          <a:cs typeface="Calibri"/>
                        </a:rPr>
                        <a:t>2</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b="1" cap="none" spc="0">
                          <a:solidFill>
                            <a:schemeClr val="tx1"/>
                          </a:solidFill>
                          <a:latin typeface="Calibri"/>
                          <a:cs typeface="Calibri"/>
                        </a:rPr>
                        <a:t>   Module 01 - </a:t>
                      </a:r>
                      <a:r>
                        <a:rPr lang="en-US" sz="900" b="1" cap="none" spc="0">
                          <a:solidFill>
                            <a:schemeClr val="tx1"/>
                          </a:solidFill>
                          <a:latin typeface="Calibri"/>
                          <a:cs typeface="Calibri"/>
                        </a:rPr>
                        <a:t>Overview</a:t>
                      </a:r>
                      <a:endParaRPr lang="en-GB" sz="900" b="1" cap="none" spc="0">
                        <a:solidFill>
                          <a:schemeClr val="tx1"/>
                        </a:solidFill>
                        <a:latin typeface="Calibri"/>
                        <a:cs typeface="Calibri"/>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63159999"/>
                  </a:ext>
                </a:extLst>
              </a:tr>
              <a:tr h="205250">
                <a:tc>
                  <a:txBody>
                    <a:bodyPr/>
                    <a:lstStyle/>
                    <a:p>
                      <a:pPr algn="ctr"/>
                      <a:r>
                        <a:rPr lang="en-GB" sz="900" b="1" cap="none" spc="0">
                          <a:solidFill>
                            <a:schemeClr val="tx1"/>
                          </a:solidFill>
                          <a:latin typeface="Calibri"/>
                          <a:cs typeface="Calibri"/>
                        </a:rPr>
                        <a:t>3</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b="1" cap="none" spc="0">
                          <a:solidFill>
                            <a:schemeClr val="tx1"/>
                          </a:solidFill>
                          <a:latin typeface="Calibri"/>
                          <a:cs typeface="Calibri"/>
                        </a:rPr>
                        <a:t>   Module 02 - </a:t>
                      </a:r>
                      <a:r>
                        <a:rPr lang="en-US" sz="900" b="1" cap="none" spc="0">
                          <a:solidFill>
                            <a:schemeClr val="tx1"/>
                          </a:solidFill>
                          <a:latin typeface="Calibri"/>
                          <a:cs typeface="Calibri"/>
                        </a:rPr>
                        <a:t>Concepts</a:t>
                      </a:r>
                      <a:endParaRPr lang="en-GB" sz="900" b="1" cap="none" spc="0" baseline="0">
                        <a:solidFill>
                          <a:schemeClr val="tx1"/>
                        </a:solidFill>
                        <a:latin typeface="Calibri"/>
                        <a:cs typeface="Calibri"/>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31337163"/>
                  </a:ext>
                </a:extLst>
              </a:tr>
              <a:tr h="205250">
                <a:tc>
                  <a:txBody>
                    <a:bodyPr/>
                    <a:lstStyle/>
                    <a:p>
                      <a:pPr algn="ctr"/>
                      <a:r>
                        <a:rPr lang="en-GB" sz="900" b="1" cap="none" spc="0">
                          <a:solidFill>
                            <a:schemeClr val="tx1"/>
                          </a:solidFill>
                          <a:latin typeface="Calibri"/>
                          <a:cs typeface="Calibri"/>
                        </a:rPr>
                        <a:t>4</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03 - Introduction to the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75548363"/>
                  </a:ext>
                </a:extLst>
              </a:tr>
              <a:tr h="205250">
                <a:tc>
                  <a:txBody>
                    <a:bodyPr/>
                    <a:lstStyle/>
                    <a:p>
                      <a:pPr algn="ctr"/>
                      <a:r>
                        <a:rPr lang="en-GB" sz="900" b="1" cap="none" spc="0">
                          <a:solidFill>
                            <a:schemeClr val="tx1"/>
                          </a:solidFill>
                          <a:latin typeface="Calibri"/>
                          <a:cs typeface="Calibri"/>
                        </a:rPr>
                        <a:t>5</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04 - Introduction to the ADM - Techniques</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800015600"/>
                  </a:ext>
                </a:extLst>
              </a:tr>
              <a:tr h="205250">
                <a:tc>
                  <a:txBody>
                    <a:bodyPr/>
                    <a:lstStyle/>
                    <a:p>
                      <a:pPr algn="ctr"/>
                      <a:r>
                        <a:rPr lang="en-GB" sz="900" b="1" cap="none" spc="0">
                          <a:solidFill>
                            <a:schemeClr val="tx1"/>
                          </a:solidFill>
                          <a:latin typeface="Calibri"/>
                          <a:cs typeface="Calibri"/>
                        </a:rPr>
                        <a:t>6</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b="1" cap="none" spc="0">
                          <a:solidFill>
                            <a:schemeClr val="tx1"/>
                          </a:solidFill>
                          <a:latin typeface="Calibri"/>
                          <a:cs typeface="Calibri"/>
                        </a:rPr>
                        <a:t>   Module 05 – Applying ADM</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60518507"/>
                  </a:ext>
                </a:extLst>
              </a:tr>
              <a:tr h="205250">
                <a:tc>
                  <a:txBody>
                    <a:bodyPr/>
                    <a:lstStyle/>
                    <a:p>
                      <a:pPr algn="ctr"/>
                      <a:r>
                        <a:rPr lang="en-GB" sz="900" b="1" cap="none" spc="0">
                          <a:solidFill>
                            <a:schemeClr val="tx1"/>
                          </a:solidFill>
                          <a:latin typeface="Calibri"/>
                          <a:cs typeface="Calibri"/>
                        </a:rPr>
                        <a:t>7</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rPr>
                        <a:t>   Module 06 - </a:t>
                      </a:r>
                      <a:r>
                        <a:rPr lang="en-US" sz="900" b="1" cap="none" spc="0">
                          <a:solidFill>
                            <a:schemeClr val="tx1"/>
                          </a:solidFill>
                          <a:latin typeface="Calibri" panose="020F0502020204030204" pitchFamily="34" charset="0"/>
                          <a:cs typeface="Calibri" panose="020F0502020204030204" pitchFamily="34" charset="0"/>
                        </a:rPr>
                        <a:t>Architecture Governance</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505696093"/>
                  </a:ext>
                </a:extLst>
              </a:tr>
              <a:tr h="205250">
                <a:tc>
                  <a:txBody>
                    <a:bodyPr/>
                    <a:lstStyle/>
                    <a:p>
                      <a:pPr algn="ctr"/>
                      <a:r>
                        <a:rPr lang="en-GB" sz="900" b="1" cap="none" spc="0">
                          <a:solidFill>
                            <a:schemeClr val="tx1"/>
                          </a:solidFill>
                          <a:latin typeface="Calibri"/>
                          <a:cs typeface="Calibri"/>
                        </a:rPr>
                        <a:t>8</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a:cs typeface="Calibri"/>
                        </a:rPr>
                        <a:t>   Module 07 – Architecture Content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5491682"/>
                  </a:ext>
                </a:extLst>
              </a:tr>
              <a:tr h="205250">
                <a:tc>
                  <a:txBody>
                    <a:bodyPr/>
                    <a:lstStyle/>
                    <a:p>
                      <a:pPr algn="ctr"/>
                      <a:r>
                        <a:rPr lang="en-GB" sz="900" b="1" cap="none" spc="0">
                          <a:solidFill>
                            <a:schemeClr val="bg1"/>
                          </a:solidFill>
                          <a:latin typeface="Calibri"/>
                          <a:cs typeface="Calibri"/>
                        </a:rPr>
                        <a:t>#</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r>
                        <a:rPr lang="en-GB" sz="900" b="1" cap="none" spc="0">
                          <a:solidFill>
                            <a:schemeClr val="bg1"/>
                          </a:solidFill>
                          <a:latin typeface="Calibri"/>
                          <a:cs typeface="Calibri"/>
                        </a:rPr>
                        <a:t>   Topic – Level 2</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solidFill>
                      <a:srgbClr val="66CBE4"/>
                    </a:solidFill>
                  </a:tcPr>
                </a:tc>
                <a:extLst>
                  <a:ext uri="{0D108BD9-81ED-4DB2-BD59-A6C34878D82A}">
                    <a16:rowId xmlns:a16="http://schemas.microsoft.com/office/drawing/2014/main" val="3703822832"/>
                  </a:ext>
                </a:extLst>
              </a:tr>
              <a:tr h="205250">
                <a:tc>
                  <a:txBody>
                    <a:bodyPr/>
                    <a:lstStyle/>
                    <a:p>
                      <a:pPr algn="ctr"/>
                      <a:r>
                        <a:rPr lang="en-GB" sz="900" b="1" cap="none" spc="0">
                          <a:solidFill>
                            <a:schemeClr val="tx1"/>
                          </a:solidFill>
                          <a:latin typeface="Calibri"/>
                          <a:cs typeface="Calibri"/>
                        </a:rPr>
                        <a:t>9</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a:cs typeface="Calibri"/>
                        </a:rPr>
                        <a:t>    Module 00 - </a:t>
                      </a:r>
                      <a:r>
                        <a:rPr lang="en-US" sz="900" b="1" cap="none" spc="0">
                          <a:solidFill>
                            <a:schemeClr val="tx1"/>
                          </a:solidFill>
                          <a:latin typeface="Calibri"/>
                          <a:cs typeface="Calibri"/>
                        </a:rPr>
                        <a:t>Course Introduction</a:t>
                      </a:r>
                      <a:endParaRPr lang="en-GB" sz="900" b="1" cap="none" spc="0">
                        <a:solidFill>
                          <a:schemeClr val="tx1"/>
                        </a:solidFill>
                        <a:latin typeface="Calibri"/>
                        <a:cs typeface="Calibri"/>
                      </a:endParaRP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23758350"/>
                  </a:ext>
                </a:extLst>
              </a:tr>
              <a:tr h="205250">
                <a:tc>
                  <a:txBody>
                    <a:bodyPr/>
                    <a:lstStyle/>
                    <a:p>
                      <a:pPr algn="ctr"/>
                      <a:r>
                        <a:rPr lang="en-GB" sz="900" b="1" cap="none" spc="0">
                          <a:solidFill>
                            <a:schemeClr val="tx1"/>
                          </a:solidFill>
                          <a:latin typeface="Calibri"/>
                          <a:cs typeface="Calibri"/>
                        </a:rPr>
                        <a:t>10</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a:cs typeface="Calibri"/>
                        </a:rPr>
                        <a:t>   Module 08 - </a:t>
                      </a:r>
                      <a:r>
                        <a:rPr lang="en-US" sz="900" b="1" kern="1200" cap="none" spc="0">
                          <a:solidFill>
                            <a:schemeClr val="tx1"/>
                          </a:solidFill>
                          <a:latin typeface="Calibri"/>
                          <a:ea typeface="+mn-ea"/>
                          <a:cs typeface="Calibri"/>
                        </a:rPr>
                        <a:t>The Context for Enterprise Architecture</a:t>
                      </a:r>
                      <a:endParaRPr lang="en-GB" sz="900" b="1" kern="1200" cap="none" spc="0">
                        <a:solidFill>
                          <a:schemeClr val="tx1"/>
                        </a:solidFill>
                        <a:latin typeface="Calibri"/>
                        <a:ea typeface="+mn-ea"/>
                        <a:cs typeface="Calibri"/>
                      </a:endParaRP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681431019"/>
                  </a:ext>
                </a:extLst>
              </a:tr>
              <a:tr h="205250">
                <a:tc>
                  <a:txBody>
                    <a:bodyPr/>
                    <a:lstStyle/>
                    <a:p>
                      <a:pPr algn="ctr"/>
                      <a:r>
                        <a:rPr lang="en-GB" sz="900" b="1" cap="none" spc="0">
                          <a:solidFill>
                            <a:schemeClr val="tx1"/>
                          </a:solidFill>
                          <a:latin typeface="Calibri"/>
                          <a:cs typeface="Calibri"/>
                        </a:rPr>
                        <a:t>11</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a:cs typeface="Calibri"/>
                        </a:rPr>
                        <a:t>   Module 09 – Stakeholder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cap="none" spc="0">
                          <a:solidFill>
                            <a:schemeClr val="tx1"/>
                          </a:solidFill>
                          <a:latin typeface="Calibri" panose="020F0502020204030204" pitchFamily="34" charset="0"/>
                          <a:cs typeface="Calibri" panose="020F0502020204030204" pitchFamily="34" charset="0"/>
                          <a:sym typeface="Wingdings" panose="05000000000000000000" pitchFamily="2" charset="2"/>
                        </a:rPr>
                        <a:t></a:t>
                      </a: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6187235"/>
                  </a:ext>
                </a:extLst>
              </a:tr>
              <a:tr h="200504">
                <a:tc>
                  <a:txBody>
                    <a:bodyPr/>
                    <a:lstStyle/>
                    <a:p>
                      <a:pPr algn="ctr"/>
                      <a:r>
                        <a:rPr lang="en-GB" sz="900" b="1" cap="none" spc="0">
                          <a:solidFill>
                            <a:schemeClr val="tx1"/>
                          </a:solidFill>
                          <a:latin typeface="Calibri"/>
                          <a:cs typeface="Calibri"/>
                        </a:rPr>
                        <a:t>12</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panose="020F0502020204030204" pitchFamily="34" charset="0"/>
                          <a:cs typeface="Calibri" panose="020F0502020204030204" pitchFamily="34" charset="0"/>
                        </a:rPr>
                        <a:t>   Module 10 – Phase A</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900">
                          <a:solidFill>
                            <a:srgbClr val="2F528F"/>
                          </a:solidFill>
                          <a:latin typeface="Calibri"/>
                        </a:rPr>
                        <a:t> </a:t>
                      </a:r>
                      <a:r>
                        <a:rPr lang="en-GB" sz="900" b="1" cap="none" spc="0">
                          <a:solidFill>
                            <a:schemeClr val="tx1"/>
                          </a:solidFill>
                          <a:latin typeface="Calibri"/>
                          <a:cs typeface="Calibri"/>
                          <a:sym typeface="Wingdings" panose="05000000000000000000" pitchFamily="2" charset="2"/>
                        </a:rPr>
                        <a:t></a:t>
                      </a:r>
                      <a:endParaRPr lang="en-GB" sz="900" b="1" cap="none" spc="0">
                        <a:solidFill>
                          <a:schemeClr val="tx1"/>
                        </a:solidFill>
                        <a:latin typeface="Calibri"/>
                        <a:cs typeface="Calibri"/>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29127105"/>
                  </a:ext>
                </a:extLst>
              </a:tr>
              <a:tr h="205250">
                <a:tc>
                  <a:txBody>
                    <a:bodyPr/>
                    <a:lstStyle/>
                    <a:p>
                      <a:pPr algn="ctr"/>
                      <a:r>
                        <a:rPr lang="en-GB" sz="900" b="1" cap="none" spc="0">
                          <a:solidFill>
                            <a:schemeClr val="tx1"/>
                          </a:solidFill>
                          <a:latin typeface="Calibri"/>
                          <a:cs typeface="Calibri"/>
                        </a:rPr>
                        <a:t>13</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a:cs typeface="Calibri"/>
                        </a:rPr>
                        <a:t>   Module 11 – Architecture Development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b="1" cap="none" spc="0">
                        <a:solidFill>
                          <a:schemeClr val="tx1"/>
                        </a:solidFill>
                        <a:latin typeface="Calibri"/>
                        <a:cs typeface="Calibri"/>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7037251"/>
                  </a:ext>
                </a:extLst>
              </a:tr>
              <a:tr h="205250">
                <a:tc>
                  <a:txBody>
                    <a:bodyPr/>
                    <a:lstStyle/>
                    <a:p>
                      <a:pPr algn="ctr"/>
                      <a:r>
                        <a:rPr lang="en-GB" sz="900" b="1" cap="none" spc="0">
                          <a:solidFill>
                            <a:schemeClr val="tx1"/>
                          </a:solidFill>
                          <a:latin typeface="Calibri"/>
                          <a:cs typeface="Calibri"/>
                        </a:rPr>
                        <a:t>14</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a:cs typeface="Calibri"/>
                        </a:rPr>
                        <a:t>   Module 12 – Implementing the Architecture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387045629"/>
                  </a:ext>
                </a:extLst>
              </a:tr>
              <a:tr h="205250">
                <a:tc>
                  <a:txBody>
                    <a:bodyPr/>
                    <a:lstStyle/>
                    <a:p>
                      <a:pPr algn="ctr"/>
                      <a:r>
                        <a:rPr lang="en-GB" sz="900" b="1" cap="none" spc="0">
                          <a:solidFill>
                            <a:schemeClr val="tx1"/>
                          </a:solidFill>
                          <a:latin typeface="Calibri"/>
                          <a:cs typeface="Calibri"/>
                        </a:rPr>
                        <a:t>15</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a:cs typeface="Calibri"/>
                        </a:rPr>
                        <a:t>   Module 13 – Architecture Change Management</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746810268"/>
                  </a:ext>
                </a:extLst>
              </a:tr>
              <a:tr h="205250">
                <a:tc>
                  <a:txBody>
                    <a:bodyPr/>
                    <a:lstStyle/>
                    <a:p>
                      <a:pPr algn="ctr"/>
                      <a:r>
                        <a:rPr lang="en-GB" sz="900" b="1" cap="none" spc="0">
                          <a:solidFill>
                            <a:schemeClr val="tx1"/>
                          </a:solidFill>
                          <a:latin typeface="Calibri"/>
                          <a:cs typeface="Calibri"/>
                        </a:rPr>
                        <a:t>16</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a:cs typeface="Calibri"/>
                        </a:rPr>
                        <a:t>   Module 14 – Requirements Management</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95308695"/>
                  </a:ext>
                </a:extLst>
              </a:tr>
              <a:tr h="205250">
                <a:tc>
                  <a:txBody>
                    <a:bodyPr/>
                    <a:lstStyle/>
                    <a:p>
                      <a:pPr algn="ctr"/>
                      <a:r>
                        <a:rPr lang="en-GB" sz="900" b="1" cap="none" spc="0">
                          <a:solidFill>
                            <a:schemeClr val="tx1"/>
                          </a:solidFill>
                          <a:latin typeface="Calibri"/>
                          <a:cs typeface="Calibri"/>
                        </a:rPr>
                        <a:t>17</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900" b="1" cap="none" spc="0">
                          <a:solidFill>
                            <a:schemeClr val="tx1"/>
                          </a:solidFill>
                          <a:latin typeface="Calibri"/>
                          <a:cs typeface="Calibri"/>
                        </a:rPr>
                        <a:t>   Module 15 – Supporting the ADM Work</a:t>
                      </a:r>
                    </a:p>
                  </a:txBody>
                  <a:tcPr marL="41173" marR="0" marT="31672" marB="31672" anchor="ctr">
                    <a:lnL w="6350" cap="flat" cmpd="sng" algn="ctr">
                      <a:noFill/>
                      <a:prstDash val="solid"/>
                    </a:lnL>
                    <a:lnR w="6350" cap="flat" cmpd="sng" algn="ctr">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2700" cmpd="sng">
                      <a:noFill/>
                      <a:prstDash val="solid"/>
                    </a:lnR>
                    <a:lnT w="19050" cap="flat" cmpd="sng" algn="ctr">
                      <a:noFill/>
                      <a:prstDash val="solid"/>
                    </a:lnT>
                    <a:lnB w="12700" cmpd="sng">
                      <a:noFill/>
                      <a:prstDash val="soli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81312527"/>
                  </a:ext>
                </a:extLst>
              </a:tr>
              <a:tr h="200504">
                <a:tc>
                  <a:txBody>
                    <a:bodyPr/>
                    <a:lstStyle/>
                    <a:p>
                      <a:pPr algn="ctr"/>
                      <a:r>
                        <a:rPr lang="en-GB" sz="900" b="1" cap="none" spc="0">
                          <a:solidFill>
                            <a:schemeClr val="tx1"/>
                          </a:solidFill>
                          <a:latin typeface="Calibri"/>
                          <a:cs typeface="Calibri"/>
                        </a:rPr>
                        <a:t>18</a:t>
                      </a:r>
                    </a:p>
                  </a:txBody>
                  <a:tcPr marL="41173" marR="0" marT="31672" marB="31672" anchor="ctr">
                    <a:lnL w="190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r>
                        <a:rPr lang="en-GB" sz="900" b="1" cap="none" spc="0">
                          <a:solidFill>
                            <a:schemeClr val="tx1"/>
                          </a:solidFill>
                          <a:latin typeface="Calibri"/>
                          <a:cs typeface="Calibri"/>
                        </a:rPr>
                        <a:t>   Module 16 – Closure</a:t>
                      </a:r>
                    </a:p>
                  </a:txBody>
                  <a:tcPr marL="41173" marR="0" marT="31672" marB="31672" anchor="ctr">
                    <a:lnL w="6350" cap="flat" cmpd="sng" algn="ctr">
                      <a:noFill/>
                      <a:prstDash val="solid"/>
                    </a:lnL>
                    <a:lnR w="63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tc>
                  <a:txBody>
                    <a:bodyPr/>
                    <a:lstStyle/>
                    <a:p>
                      <a:pPr algn="ctr"/>
                      <a:endParaRPr lang="en-GB" sz="900" b="1" cap="none" spc="0">
                        <a:solidFill>
                          <a:schemeClr val="tx1"/>
                        </a:solidFill>
                        <a:latin typeface="Calibri" panose="020F0502020204030204" pitchFamily="34" charset="0"/>
                        <a:cs typeface="Calibri" panose="020F0502020204030204" pitchFamily="34" charset="0"/>
                      </a:endParaRPr>
                    </a:p>
                  </a:txBody>
                  <a:tcPr marL="41173" marR="0" marT="31672" marB="31672" anchor="ctr">
                    <a:lnL w="6350" cap="flat" cmpd="sng" algn="ctr">
                      <a:noFill/>
                      <a:prstDash val="solid"/>
                    </a:lnL>
                    <a:lnR w="19050" cap="flat" cmpd="sng" algn="ctr">
                      <a:noFill/>
                      <a:prstDash val="solid"/>
                    </a:lnR>
                    <a:lnT w="12700" cmpd="sng">
                      <a:noFill/>
                      <a:prstDash val="solid"/>
                    </a:lnT>
                    <a:lnB w="190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2979727"/>
                  </a:ext>
                </a:extLst>
              </a:tr>
            </a:tbl>
          </a:graphicData>
        </a:graphic>
      </p:graphicFrame>
      <p:sp>
        <p:nvSpPr>
          <p:cNvPr id="5" name="TextBox 4">
            <a:extLst>
              <a:ext uri="{FF2B5EF4-FFF2-40B4-BE49-F238E27FC236}">
                <a16:creationId xmlns:a16="http://schemas.microsoft.com/office/drawing/2014/main" id="{63F2B19B-2EA2-E5C2-A33F-B1BBD32DF88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13956093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84AA76-A5FB-11DF-F6F9-DCE0D1F63E8D}"/>
              </a:ext>
            </a:extLst>
          </p:cNvPr>
          <p:cNvSpPr/>
          <p:nvPr/>
        </p:nvSpPr>
        <p:spPr>
          <a:xfrm>
            <a:off x="0" y="2776576"/>
            <a:ext cx="9143999" cy="16360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grpSp>
        <p:nvGrpSpPr>
          <p:cNvPr id="6" name="Group 5">
            <a:extLst>
              <a:ext uri="{FF2B5EF4-FFF2-40B4-BE49-F238E27FC236}">
                <a16:creationId xmlns:a16="http://schemas.microsoft.com/office/drawing/2014/main" id="{B06DF84A-83A5-FC74-F3AC-30D10265DB42}"/>
              </a:ext>
            </a:extLst>
          </p:cNvPr>
          <p:cNvGrpSpPr/>
          <p:nvPr/>
        </p:nvGrpSpPr>
        <p:grpSpPr>
          <a:xfrm>
            <a:off x="5503452" y="657692"/>
            <a:ext cx="3537064" cy="3376386"/>
            <a:chOff x="5344029" y="1381677"/>
            <a:chExt cx="3736828" cy="4055676"/>
          </a:xfrm>
        </p:grpSpPr>
        <p:sp>
          <p:nvSpPr>
            <p:cNvPr id="24" name="Freeform: Shape 23">
              <a:extLst>
                <a:ext uri="{FF2B5EF4-FFF2-40B4-BE49-F238E27FC236}">
                  <a16:creationId xmlns:a16="http://schemas.microsoft.com/office/drawing/2014/main" id="{5BBB9E87-0826-450D-AAB7-EDD930BC3680}"/>
                </a:ext>
              </a:extLst>
            </p:cNvPr>
            <p:cNvSpPr/>
            <p:nvPr/>
          </p:nvSpPr>
          <p:spPr>
            <a:xfrm>
              <a:off x="7770610" y="2571516"/>
              <a:ext cx="1310247" cy="2645571"/>
            </a:xfrm>
            <a:custGeom>
              <a:avLst/>
              <a:gdLst>
                <a:gd name="connsiteX0" fmla="*/ 457200 w 1310247"/>
                <a:gd name="connsiteY0" fmla="*/ 0 h 2645571"/>
                <a:gd name="connsiteX1" fmla="*/ 836318 w 1310247"/>
                <a:gd name="connsiteY1" fmla="*/ 201575 h 2645571"/>
                <a:gd name="connsiteX2" fmla="*/ 873291 w 1310247"/>
                <a:gd name="connsiteY2" fmla="*/ 269694 h 2645571"/>
                <a:gd name="connsiteX3" fmla="*/ 874328 w 1310247"/>
                <a:gd name="connsiteY3" fmla="*/ 269212 h 2645571"/>
                <a:gd name="connsiteX4" fmla="*/ 1260000 w 1310247"/>
                <a:gd name="connsiteY4" fmla="*/ 1098298 h 2645571"/>
                <a:gd name="connsiteX5" fmla="*/ 1253850 w 1310247"/>
                <a:gd name="connsiteY5" fmla="*/ 1101159 h 2645571"/>
                <a:gd name="connsiteX6" fmla="*/ 1274318 w 1310247"/>
                <a:gd name="connsiteY6" fmla="*/ 1138868 h 2645571"/>
                <a:gd name="connsiteX7" fmla="*/ 1310247 w 1310247"/>
                <a:gd name="connsiteY7" fmla="*/ 1316831 h 2645571"/>
                <a:gd name="connsiteX8" fmla="*/ 1274318 w 1310247"/>
                <a:gd name="connsiteY8" fmla="*/ 1494794 h 2645571"/>
                <a:gd name="connsiteX9" fmla="*/ 1262764 w 1310247"/>
                <a:gd name="connsiteY9" fmla="*/ 1516081 h 2645571"/>
                <a:gd name="connsiteX10" fmla="*/ 1263645 w 1310247"/>
                <a:gd name="connsiteY10" fmla="*/ 1516465 h 2645571"/>
                <a:gd name="connsiteX11" fmla="*/ 898673 w 1310247"/>
                <a:gd name="connsiteY11" fmla="*/ 2354870 h 2645571"/>
                <a:gd name="connsiteX12" fmla="*/ 897884 w 1310247"/>
                <a:gd name="connsiteY12" fmla="*/ 2354526 h 2645571"/>
                <a:gd name="connsiteX13" fmla="*/ 894218 w 1310247"/>
                <a:gd name="connsiteY13" fmla="*/ 2366334 h 2645571"/>
                <a:gd name="connsiteX14" fmla="*/ 472947 w 1310247"/>
                <a:gd name="connsiteY14" fmla="*/ 2645571 h 2645571"/>
                <a:gd name="connsiteX15" fmla="*/ 15747 w 1310247"/>
                <a:gd name="connsiteY15" fmla="*/ 2188371 h 2645571"/>
                <a:gd name="connsiteX16" fmla="*/ 51676 w 1310247"/>
                <a:gd name="connsiteY16" fmla="*/ 2010408 h 2645571"/>
                <a:gd name="connsiteX17" fmla="*/ 62323 w 1310247"/>
                <a:gd name="connsiteY17" fmla="*/ 1990793 h 2645571"/>
                <a:gd name="connsiteX18" fmla="*/ 60268 w 1310247"/>
                <a:gd name="connsiteY18" fmla="*/ 1989898 h 2645571"/>
                <a:gd name="connsiteX19" fmla="*/ 353216 w 1310247"/>
                <a:gd name="connsiteY19" fmla="*/ 1316944 h 2645571"/>
                <a:gd name="connsiteX20" fmla="*/ 45241 w 1310247"/>
                <a:gd name="connsiteY20" fmla="*/ 654884 h 2645571"/>
                <a:gd name="connsiteX21" fmla="*/ 46353 w 1310247"/>
                <a:gd name="connsiteY21" fmla="*/ 654367 h 2645571"/>
                <a:gd name="connsiteX22" fmla="*/ 35929 w 1310247"/>
                <a:gd name="connsiteY22" fmla="*/ 635163 h 2645571"/>
                <a:gd name="connsiteX23" fmla="*/ 0 w 1310247"/>
                <a:gd name="connsiteY23" fmla="*/ 457200 h 2645571"/>
                <a:gd name="connsiteX24" fmla="*/ 457200 w 1310247"/>
                <a:gd name="connsiteY24" fmla="*/ 0 h 264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10247" h="2645571">
                  <a:moveTo>
                    <a:pt x="457200" y="0"/>
                  </a:moveTo>
                  <a:cubicBezTo>
                    <a:pt x="615016" y="0"/>
                    <a:pt x="754156" y="79959"/>
                    <a:pt x="836318" y="201575"/>
                  </a:cubicBezTo>
                  <a:lnTo>
                    <a:pt x="873291" y="269694"/>
                  </a:lnTo>
                  <a:lnTo>
                    <a:pt x="874328" y="269212"/>
                  </a:lnTo>
                  <a:lnTo>
                    <a:pt x="1260000" y="1098298"/>
                  </a:lnTo>
                  <a:lnTo>
                    <a:pt x="1253850" y="1101159"/>
                  </a:lnTo>
                  <a:lnTo>
                    <a:pt x="1274318" y="1138868"/>
                  </a:lnTo>
                  <a:cubicBezTo>
                    <a:pt x="1297454" y="1193567"/>
                    <a:pt x="1310247" y="1253705"/>
                    <a:pt x="1310247" y="1316831"/>
                  </a:cubicBezTo>
                  <a:cubicBezTo>
                    <a:pt x="1310247" y="1379957"/>
                    <a:pt x="1297454" y="1440096"/>
                    <a:pt x="1274318" y="1494794"/>
                  </a:cubicBezTo>
                  <a:lnTo>
                    <a:pt x="1262764" y="1516081"/>
                  </a:lnTo>
                  <a:lnTo>
                    <a:pt x="1263645" y="1516465"/>
                  </a:lnTo>
                  <a:lnTo>
                    <a:pt x="898673" y="2354870"/>
                  </a:lnTo>
                  <a:lnTo>
                    <a:pt x="897884" y="2354526"/>
                  </a:lnTo>
                  <a:lnTo>
                    <a:pt x="894218" y="2366334"/>
                  </a:lnTo>
                  <a:cubicBezTo>
                    <a:pt x="824812" y="2530430"/>
                    <a:pt x="662326" y="2645571"/>
                    <a:pt x="472947" y="2645571"/>
                  </a:cubicBezTo>
                  <a:cubicBezTo>
                    <a:pt x="220442" y="2645571"/>
                    <a:pt x="15747" y="2440876"/>
                    <a:pt x="15747" y="2188371"/>
                  </a:cubicBezTo>
                  <a:cubicBezTo>
                    <a:pt x="15747" y="2125245"/>
                    <a:pt x="28541" y="2065107"/>
                    <a:pt x="51676" y="2010408"/>
                  </a:cubicBezTo>
                  <a:lnTo>
                    <a:pt x="62323" y="1990793"/>
                  </a:lnTo>
                  <a:lnTo>
                    <a:pt x="60268" y="1989898"/>
                  </a:lnTo>
                  <a:lnTo>
                    <a:pt x="353216" y="1316944"/>
                  </a:lnTo>
                  <a:lnTo>
                    <a:pt x="45241" y="654884"/>
                  </a:lnTo>
                  <a:lnTo>
                    <a:pt x="46353" y="654367"/>
                  </a:lnTo>
                  <a:lnTo>
                    <a:pt x="35929" y="635163"/>
                  </a:lnTo>
                  <a:cubicBezTo>
                    <a:pt x="12794" y="580465"/>
                    <a:pt x="0" y="520326"/>
                    <a:pt x="0" y="457200"/>
                  </a:cubicBezTo>
                  <a:cubicBezTo>
                    <a:pt x="0" y="204695"/>
                    <a:pt x="204695" y="0"/>
                    <a:pt x="457200" y="0"/>
                  </a:cubicBezTo>
                  <a:close/>
                </a:path>
              </a:pathLst>
            </a:custGeom>
            <a:solidFill>
              <a:srgbClr val="EBF6F9">
                <a:alpha val="90000"/>
              </a:srgbClr>
            </a:solid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pic>
          <p:nvPicPr>
            <p:cNvPr id="10" name="Picture 9">
              <a:extLst>
                <a:ext uri="{FF2B5EF4-FFF2-40B4-BE49-F238E27FC236}">
                  <a16:creationId xmlns:a16="http://schemas.microsoft.com/office/drawing/2014/main" id="{0828A872-7AB3-4C67-BE4A-A39A010B5D9D}"/>
                </a:ext>
              </a:extLst>
            </p:cNvPr>
            <p:cNvPicPr>
              <a:picLocks noChangeAspect="1"/>
            </p:cNvPicPr>
            <p:nvPr/>
          </p:nvPicPr>
          <p:blipFill>
            <a:blip r:embed="rId3"/>
            <a:stretch>
              <a:fillRect/>
            </a:stretch>
          </p:blipFill>
          <p:spPr>
            <a:xfrm>
              <a:off x="5344029" y="1381677"/>
              <a:ext cx="3703113" cy="4055676"/>
            </a:xfrm>
            <a:prstGeom prst="rect">
              <a:avLst/>
            </a:prstGeom>
          </p:spPr>
        </p:pic>
      </p:grpSp>
      <p:sp>
        <p:nvSpPr>
          <p:cNvPr id="5" name="Title">
            <a:extLst>
              <a:ext uri="{FF2B5EF4-FFF2-40B4-BE49-F238E27FC236}">
                <a16:creationId xmlns:a16="http://schemas.microsoft.com/office/drawing/2014/main" id="{3871C3A2-D175-4593-9C9B-CDD9C05318E0}"/>
              </a:ext>
            </a:extLst>
          </p:cNvPr>
          <p:cNvSpPr>
            <a:spLocks noGrp="1"/>
          </p:cNvSpPr>
          <p:nvPr>
            <p:ph type="title"/>
          </p:nvPr>
        </p:nvSpPr>
        <p:spPr>
          <a:xfrm>
            <a:off x="197184" y="167822"/>
            <a:ext cx="6350000" cy="173124"/>
          </a:xfrm>
        </p:spPr>
        <p:txBody>
          <a:bodyPr>
            <a:noAutofit/>
          </a:bodyPr>
          <a:lstStyle/>
          <a:p>
            <a:r>
              <a:rPr lang="en-GB">
                <a:solidFill>
                  <a:srgbClr val="2F528F"/>
                </a:solidFill>
              </a:rPr>
              <a:t>Steps – All Domain Architecture Phases</a:t>
            </a:r>
          </a:p>
        </p:txBody>
      </p:sp>
      <p:sp>
        <p:nvSpPr>
          <p:cNvPr id="3" name="Footer Placeholder 2">
            <a:extLst>
              <a:ext uri="{FF2B5EF4-FFF2-40B4-BE49-F238E27FC236}">
                <a16:creationId xmlns:a16="http://schemas.microsoft.com/office/drawing/2014/main" id="{AC508BCD-68A3-4285-80E1-D4AF13C62C7D}"/>
              </a:ext>
            </a:extLst>
          </p:cNvPr>
          <p:cNvSpPr>
            <a:spLocks noGrp="1"/>
          </p:cNvSpPr>
          <p:nvPr>
            <p:ph type="ftr" sz="quarter" idx="10"/>
          </p:nvPr>
        </p:nvSpPr>
        <p:spPr>
          <a:xfrm>
            <a:off x="6984000" y="4834794"/>
            <a:ext cx="551069" cy="271200"/>
          </a:xfrm>
        </p:spPr>
        <p:txBody>
          <a:bodyPr/>
          <a:lstStyle/>
          <a:p>
            <a:r>
              <a:rPr lang="en-GB"/>
              <a:t>21/32</a:t>
            </a:r>
          </a:p>
        </p:txBody>
      </p:sp>
      <p:sp>
        <p:nvSpPr>
          <p:cNvPr id="4" name="Ref">
            <a:extLst>
              <a:ext uri="{FF2B5EF4-FFF2-40B4-BE49-F238E27FC236}">
                <a16:creationId xmlns:a16="http://schemas.microsoft.com/office/drawing/2014/main" id="{535584B5-7026-43C4-B273-CBF9542136FF}"/>
              </a:ext>
            </a:extLst>
          </p:cNvPr>
          <p:cNvSpPr txBox="1"/>
          <p:nvPr/>
        </p:nvSpPr>
        <p:spPr>
          <a:xfrm>
            <a:off x="2146779" y="4835046"/>
            <a:ext cx="4850442"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56 : §6.3</a:t>
            </a:r>
          </a:p>
        </p:txBody>
      </p:sp>
      <p:grpSp>
        <p:nvGrpSpPr>
          <p:cNvPr id="16" name="Group 15">
            <a:extLst>
              <a:ext uri="{FF2B5EF4-FFF2-40B4-BE49-F238E27FC236}">
                <a16:creationId xmlns:a16="http://schemas.microsoft.com/office/drawing/2014/main" id="{07104F26-73D9-42BF-833B-1A217EAD5CC8}"/>
              </a:ext>
            </a:extLst>
          </p:cNvPr>
          <p:cNvGrpSpPr/>
          <p:nvPr/>
        </p:nvGrpSpPr>
        <p:grpSpPr>
          <a:xfrm>
            <a:off x="1026772" y="704601"/>
            <a:ext cx="3920778" cy="3602605"/>
            <a:chOff x="507364" y="432370"/>
            <a:chExt cx="5227704" cy="4803472"/>
          </a:xfrm>
        </p:grpSpPr>
        <p:sp>
          <p:nvSpPr>
            <p:cNvPr id="12" name="TextBox 11">
              <a:extLst>
                <a:ext uri="{FF2B5EF4-FFF2-40B4-BE49-F238E27FC236}">
                  <a16:creationId xmlns:a16="http://schemas.microsoft.com/office/drawing/2014/main" id="{1EB77114-89C2-481F-843A-3C8BFA1A7AA8}"/>
                </a:ext>
              </a:extLst>
            </p:cNvPr>
            <p:cNvSpPr txBox="1"/>
            <p:nvPr/>
          </p:nvSpPr>
          <p:spPr>
            <a:xfrm>
              <a:off x="507364" y="432370"/>
              <a:ext cx="4991456" cy="2865740"/>
            </a:xfrm>
            <a:prstGeom prst="rect">
              <a:avLst/>
            </a:prstGeom>
            <a:noFill/>
          </p:spPr>
          <p:txBody>
            <a:bodyPr wrap="square">
              <a:spAutoFit/>
            </a:bodyPr>
            <a:lstStyle/>
            <a:p>
              <a:pPr>
                <a:spcBef>
                  <a:spcPts val="450"/>
                </a:spcBef>
                <a:spcAft>
                  <a:spcPts val="450"/>
                </a:spcAft>
              </a:pPr>
              <a:r>
                <a:rPr lang="en-GB" sz="1350" b="1" dirty="0"/>
                <a:t>Phases B, C, and D – Developing the Architecture</a:t>
              </a:r>
            </a:p>
            <a:p>
              <a:pPr>
                <a:spcBef>
                  <a:spcPts val="450"/>
                </a:spcBef>
                <a:spcAft>
                  <a:spcPts val="450"/>
                </a:spcAft>
              </a:pPr>
              <a:r>
                <a:rPr lang="en-GB" sz="1200" dirty="0"/>
                <a:t>The steps outlined in the TOGAF standard to develop architecture in Phases B, C, and D are identical because the approach to:</a:t>
              </a:r>
            </a:p>
            <a:p>
              <a:pPr marL="411480" lvl="1" indent="-274320">
                <a:buFont typeface="Wingdings" panose="05000000000000000000" pitchFamily="2" charset="2"/>
                <a:buChar char="q"/>
              </a:pPr>
              <a:r>
                <a:rPr lang="en-GB" sz="1200" dirty="0"/>
                <a:t>Developing an architecture</a:t>
              </a:r>
            </a:p>
            <a:p>
              <a:pPr marL="411480" lvl="1" indent="-274320">
                <a:buFont typeface="Wingdings" panose="05000000000000000000" pitchFamily="2" charset="2"/>
                <a:buChar char="q"/>
              </a:pPr>
              <a:r>
                <a:rPr lang="en-GB" sz="1200" dirty="0"/>
                <a:t>Confirming the work product developed fits and</a:t>
              </a:r>
            </a:p>
            <a:p>
              <a:pPr marL="411480" lvl="1" indent="-274320">
                <a:buFont typeface="Wingdings" panose="05000000000000000000" pitchFamily="2" charset="2"/>
                <a:buChar char="q"/>
              </a:pPr>
              <a:r>
                <a:rPr lang="en-GB" sz="1200" dirty="0"/>
                <a:t>Confirming approval are all identical</a:t>
              </a:r>
            </a:p>
            <a:p>
              <a:pPr>
                <a:spcBef>
                  <a:spcPts val="450"/>
                </a:spcBef>
                <a:spcAft>
                  <a:spcPts val="900"/>
                </a:spcAft>
              </a:pPr>
              <a:r>
                <a:rPr lang="en-GB" sz="1200" dirty="0"/>
                <a:t>The steps are also mandatory. </a:t>
              </a:r>
            </a:p>
            <a:p>
              <a:pPr marL="137160"/>
              <a:endParaRPr lang="en-GB" sz="1200" dirty="0"/>
            </a:p>
          </p:txBody>
        </p:sp>
        <p:grpSp>
          <p:nvGrpSpPr>
            <p:cNvPr id="14" name="Group 13">
              <a:extLst>
                <a:ext uri="{FF2B5EF4-FFF2-40B4-BE49-F238E27FC236}">
                  <a16:creationId xmlns:a16="http://schemas.microsoft.com/office/drawing/2014/main" id="{8D33234D-AA79-406F-B093-816C020E7576}"/>
                </a:ext>
              </a:extLst>
            </p:cNvPr>
            <p:cNvGrpSpPr/>
            <p:nvPr/>
          </p:nvGrpSpPr>
          <p:grpSpPr>
            <a:xfrm>
              <a:off x="688783" y="3298111"/>
              <a:ext cx="5046285" cy="1937731"/>
              <a:chOff x="688783" y="3298111"/>
              <a:chExt cx="5046285" cy="1937731"/>
            </a:xfrm>
          </p:grpSpPr>
          <p:grpSp>
            <p:nvGrpSpPr>
              <p:cNvPr id="9" name="Group 8">
                <a:extLst>
                  <a:ext uri="{FF2B5EF4-FFF2-40B4-BE49-F238E27FC236}">
                    <a16:creationId xmlns:a16="http://schemas.microsoft.com/office/drawing/2014/main" id="{65AFB417-2538-4EEB-98EB-F0FAEA944FEE}"/>
                  </a:ext>
                </a:extLst>
              </p:cNvPr>
              <p:cNvGrpSpPr/>
              <p:nvPr/>
            </p:nvGrpSpPr>
            <p:grpSpPr>
              <a:xfrm>
                <a:off x="688783" y="3298111"/>
                <a:ext cx="5046285" cy="1508106"/>
                <a:chOff x="688783" y="3298111"/>
                <a:chExt cx="5046285" cy="1508106"/>
              </a:xfrm>
            </p:grpSpPr>
            <p:sp>
              <p:nvSpPr>
                <p:cNvPr id="11" name="TextBox 10">
                  <a:extLst>
                    <a:ext uri="{FF2B5EF4-FFF2-40B4-BE49-F238E27FC236}">
                      <a16:creationId xmlns:a16="http://schemas.microsoft.com/office/drawing/2014/main" id="{C9CC5FF0-EDFC-922D-59B1-5724C6D83D84}"/>
                    </a:ext>
                  </a:extLst>
                </p:cNvPr>
                <p:cNvSpPr txBox="1"/>
                <p:nvPr/>
              </p:nvSpPr>
              <p:spPr>
                <a:xfrm>
                  <a:off x="3834151" y="3327627"/>
                  <a:ext cx="1900917" cy="1231107"/>
                </a:xfrm>
                <a:prstGeom prst="rect">
                  <a:avLst/>
                </a:prstGeom>
                <a:noFill/>
              </p:spPr>
              <p:txBody>
                <a:bodyPr wrap="square">
                  <a:spAutoFit/>
                </a:bodyPr>
                <a:lstStyle/>
                <a:p>
                  <a:r>
                    <a:rPr lang="en-GB" sz="1350"/>
                    <a:t>The level of:</a:t>
                  </a:r>
                </a:p>
                <a:p>
                  <a:pPr marL="411480" indent="-274320">
                    <a:buFont typeface="Wingdings" panose="05000000000000000000" pitchFamily="2" charset="2"/>
                    <a:buChar char="q"/>
                  </a:pPr>
                  <a:r>
                    <a:rPr lang="en-GB" sz="1350"/>
                    <a:t>Detail</a:t>
                  </a:r>
                </a:p>
                <a:p>
                  <a:pPr marL="411480" indent="-274320">
                    <a:buFont typeface="Wingdings" panose="05000000000000000000" pitchFamily="2" charset="2"/>
                    <a:buChar char="q"/>
                  </a:pPr>
                  <a:r>
                    <a:rPr lang="en-GB" sz="1350"/>
                    <a:t>Precision</a:t>
                  </a:r>
                </a:p>
                <a:p>
                  <a:pPr marL="411480" indent="-274320">
                    <a:buFont typeface="Wingdings" panose="05000000000000000000" pitchFamily="2" charset="2"/>
                    <a:buChar char="q"/>
                  </a:pPr>
                  <a:r>
                    <a:rPr lang="en-GB" sz="1350"/>
                    <a:t>Formality</a:t>
                  </a:r>
                </a:p>
              </p:txBody>
            </p:sp>
            <p:sp>
              <p:nvSpPr>
                <p:cNvPr id="13" name="TextBox 12">
                  <a:extLst>
                    <a:ext uri="{FF2B5EF4-FFF2-40B4-BE49-F238E27FC236}">
                      <a16:creationId xmlns:a16="http://schemas.microsoft.com/office/drawing/2014/main" id="{A3B180B8-0173-481D-8BA2-21F1918EE212}"/>
                    </a:ext>
                  </a:extLst>
                </p:cNvPr>
                <p:cNvSpPr txBox="1"/>
                <p:nvPr/>
              </p:nvSpPr>
              <p:spPr>
                <a:xfrm>
                  <a:off x="688783" y="3298111"/>
                  <a:ext cx="2774980" cy="1508106"/>
                </a:xfrm>
                <a:prstGeom prst="rect">
                  <a:avLst/>
                </a:prstGeom>
                <a:noFill/>
              </p:spPr>
              <p:txBody>
                <a:bodyPr wrap="square">
                  <a:spAutoFit/>
                </a:bodyPr>
                <a:lstStyle/>
                <a:p>
                  <a:pPr>
                    <a:spcBef>
                      <a:spcPts val="450"/>
                    </a:spcBef>
                  </a:pPr>
                  <a:r>
                    <a:rPr lang="en-GB" sz="1350"/>
                    <a:t>What changes from:</a:t>
                  </a:r>
                </a:p>
                <a:p>
                  <a:pPr marL="411480" indent="-274320">
                    <a:buFont typeface="Wingdings" panose="05000000000000000000" pitchFamily="2" charset="2"/>
                    <a:buChar char="q"/>
                  </a:pPr>
                  <a:r>
                    <a:rPr lang="en-GB" sz="1350"/>
                    <a:t>Purpose to purpose</a:t>
                  </a:r>
                </a:p>
                <a:p>
                  <a:pPr marL="411480" indent="-274320">
                    <a:buFont typeface="Wingdings" panose="05000000000000000000" pitchFamily="2" charset="2"/>
                    <a:buChar char="q"/>
                  </a:pPr>
                  <a:r>
                    <a:rPr lang="en-GB" sz="1350"/>
                    <a:t>Domain to domain</a:t>
                  </a:r>
                </a:p>
                <a:p>
                  <a:pPr marL="411480" indent="-274320">
                    <a:buFont typeface="Wingdings" panose="05000000000000000000" pitchFamily="2" charset="2"/>
                    <a:buChar char="q"/>
                  </a:pPr>
                  <a:r>
                    <a:rPr lang="en-GB" sz="1350"/>
                    <a:t>Project to project</a:t>
                  </a:r>
                </a:p>
                <a:p>
                  <a:pPr marL="411480" indent="-274320">
                    <a:buFont typeface="Wingdings" panose="05000000000000000000" pitchFamily="2" charset="2"/>
                    <a:buChar char="q"/>
                  </a:pPr>
                  <a:r>
                    <a:rPr lang="en-GB" sz="1350"/>
                    <a:t>EA team to EA team?</a:t>
                  </a:r>
                </a:p>
              </p:txBody>
            </p:sp>
          </p:grpSp>
          <p:sp>
            <p:nvSpPr>
              <p:cNvPr id="15" name="TextBox 14">
                <a:extLst>
                  <a:ext uri="{FF2B5EF4-FFF2-40B4-BE49-F238E27FC236}">
                    <a16:creationId xmlns:a16="http://schemas.microsoft.com/office/drawing/2014/main" id="{8387329D-D8A0-4AC3-A153-7EFA4B25A2A8}"/>
                  </a:ext>
                </a:extLst>
              </p:cNvPr>
              <p:cNvSpPr txBox="1"/>
              <p:nvPr/>
            </p:nvSpPr>
            <p:spPr>
              <a:xfrm>
                <a:off x="688783" y="4835733"/>
                <a:ext cx="3303618" cy="400109"/>
              </a:xfrm>
              <a:prstGeom prst="rect">
                <a:avLst/>
              </a:prstGeom>
              <a:noFill/>
            </p:spPr>
            <p:txBody>
              <a:bodyPr wrap="square">
                <a:spAutoFit/>
              </a:bodyPr>
              <a:lstStyle/>
              <a:p>
                <a:r>
                  <a:rPr lang="en-GB" sz="1350"/>
                  <a:t>Use the steps as a checklist.</a:t>
                </a:r>
              </a:p>
            </p:txBody>
          </p:sp>
        </p:grpSp>
      </p:grpSp>
      <p:sp>
        <p:nvSpPr>
          <p:cNvPr id="8" name="Freeform: Shape 25">
            <a:extLst>
              <a:ext uri="{FF2B5EF4-FFF2-40B4-BE49-F238E27FC236}">
                <a16:creationId xmlns:a16="http://schemas.microsoft.com/office/drawing/2014/main" id="{3231F984-2BFF-9B11-E263-C208E1C8D583}"/>
              </a:ext>
            </a:extLst>
          </p:cNvPr>
          <p:cNvSpPr/>
          <p:nvPr/>
        </p:nvSpPr>
        <p:spPr>
          <a:xfrm>
            <a:off x="8848514" y="155761"/>
            <a:ext cx="198628" cy="337500"/>
          </a:xfrm>
          <a:custGeom>
            <a:avLst/>
            <a:gdLst>
              <a:gd name="connsiteX0" fmla="*/ 457200 w 1310247"/>
              <a:gd name="connsiteY0" fmla="*/ 0 h 2645571"/>
              <a:gd name="connsiteX1" fmla="*/ 836318 w 1310247"/>
              <a:gd name="connsiteY1" fmla="*/ 201575 h 2645571"/>
              <a:gd name="connsiteX2" fmla="*/ 873291 w 1310247"/>
              <a:gd name="connsiteY2" fmla="*/ 269694 h 2645571"/>
              <a:gd name="connsiteX3" fmla="*/ 874328 w 1310247"/>
              <a:gd name="connsiteY3" fmla="*/ 269212 h 2645571"/>
              <a:gd name="connsiteX4" fmla="*/ 1260000 w 1310247"/>
              <a:gd name="connsiteY4" fmla="*/ 1098298 h 2645571"/>
              <a:gd name="connsiteX5" fmla="*/ 1253850 w 1310247"/>
              <a:gd name="connsiteY5" fmla="*/ 1101159 h 2645571"/>
              <a:gd name="connsiteX6" fmla="*/ 1274318 w 1310247"/>
              <a:gd name="connsiteY6" fmla="*/ 1138868 h 2645571"/>
              <a:gd name="connsiteX7" fmla="*/ 1310247 w 1310247"/>
              <a:gd name="connsiteY7" fmla="*/ 1316831 h 2645571"/>
              <a:gd name="connsiteX8" fmla="*/ 1274318 w 1310247"/>
              <a:gd name="connsiteY8" fmla="*/ 1494794 h 2645571"/>
              <a:gd name="connsiteX9" fmla="*/ 1262764 w 1310247"/>
              <a:gd name="connsiteY9" fmla="*/ 1516081 h 2645571"/>
              <a:gd name="connsiteX10" fmla="*/ 1263645 w 1310247"/>
              <a:gd name="connsiteY10" fmla="*/ 1516465 h 2645571"/>
              <a:gd name="connsiteX11" fmla="*/ 898673 w 1310247"/>
              <a:gd name="connsiteY11" fmla="*/ 2354870 h 2645571"/>
              <a:gd name="connsiteX12" fmla="*/ 897884 w 1310247"/>
              <a:gd name="connsiteY12" fmla="*/ 2354526 h 2645571"/>
              <a:gd name="connsiteX13" fmla="*/ 894218 w 1310247"/>
              <a:gd name="connsiteY13" fmla="*/ 2366334 h 2645571"/>
              <a:gd name="connsiteX14" fmla="*/ 472947 w 1310247"/>
              <a:gd name="connsiteY14" fmla="*/ 2645571 h 2645571"/>
              <a:gd name="connsiteX15" fmla="*/ 15747 w 1310247"/>
              <a:gd name="connsiteY15" fmla="*/ 2188371 h 2645571"/>
              <a:gd name="connsiteX16" fmla="*/ 51676 w 1310247"/>
              <a:gd name="connsiteY16" fmla="*/ 2010408 h 2645571"/>
              <a:gd name="connsiteX17" fmla="*/ 62323 w 1310247"/>
              <a:gd name="connsiteY17" fmla="*/ 1990793 h 2645571"/>
              <a:gd name="connsiteX18" fmla="*/ 60268 w 1310247"/>
              <a:gd name="connsiteY18" fmla="*/ 1989898 h 2645571"/>
              <a:gd name="connsiteX19" fmla="*/ 353216 w 1310247"/>
              <a:gd name="connsiteY19" fmla="*/ 1316944 h 2645571"/>
              <a:gd name="connsiteX20" fmla="*/ 45241 w 1310247"/>
              <a:gd name="connsiteY20" fmla="*/ 654884 h 2645571"/>
              <a:gd name="connsiteX21" fmla="*/ 46353 w 1310247"/>
              <a:gd name="connsiteY21" fmla="*/ 654367 h 2645571"/>
              <a:gd name="connsiteX22" fmla="*/ 35929 w 1310247"/>
              <a:gd name="connsiteY22" fmla="*/ 635163 h 2645571"/>
              <a:gd name="connsiteX23" fmla="*/ 0 w 1310247"/>
              <a:gd name="connsiteY23" fmla="*/ 457200 h 2645571"/>
              <a:gd name="connsiteX24" fmla="*/ 457200 w 1310247"/>
              <a:gd name="connsiteY24" fmla="*/ 0 h 264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10247" h="2645571">
                <a:moveTo>
                  <a:pt x="457200" y="0"/>
                </a:moveTo>
                <a:cubicBezTo>
                  <a:pt x="615016" y="0"/>
                  <a:pt x="754156" y="79959"/>
                  <a:pt x="836318" y="201575"/>
                </a:cubicBezTo>
                <a:lnTo>
                  <a:pt x="873291" y="269694"/>
                </a:lnTo>
                <a:lnTo>
                  <a:pt x="874328" y="269212"/>
                </a:lnTo>
                <a:lnTo>
                  <a:pt x="1260000" y="1098298"/>
                </a:lnTo>
                <a:lnTo>
                  <a:pt x="1253850" y="1101159"/>
                </a:lnTo>
                <a:lnTo>
                  <a:pt x="1274318" y="1138868"/>
                </a:lnTo>
                <a:cubicBezTo>
                  <a:pt x="1297454" y="1193567"/>
                  <a:pt x="1310247" y="1253705"/>
                  <a:pt x="1310247" y="1316831"/>
                </a:cubicBezTo>
                <a:cubicBezTo>
                  <a:pt x="1310247" y="1379957"/>
                  <a:pt x="1297454" y="1440096"/>
                  <a:pt x="1274318" y="1494794"/>
                </a:cubicBezTo>
                <a:lnTo>
                  <a:pt x="1262764" y="1516081"/>
                </a:lnTo>
                <a:lnTo>
                  <a:pt x="1263645" y="1516465"/>
                </a:lnTo>
                <a:lnTo>
                  <a:pt x="898673" y="2354870"/>
                </a:lnTo>
                <a:lnTo>
                  <a:pt x="897884" y="2354526"/>
                </a:lnTo>
                <a:lnTo>
                  <a:pt x="894218" y="2366334"/>
                </a:lnTo>
                <a:cubicBezTo>
                  <a:pt x="824812" y="2530430"/>
                  <a:pt x="662326" y="2645571"/>
                  <a:pt x="472947" y="2645571"/>
                </a:cubicBezTo>
                <a:cubicBezTo>
                  <a:pt x="220442" y="2645571"/>
                  <a:pt x="15747" y="2440876"/>
                  <a:pt x="15747" y="2188371"/>
                </a:cubicBezTo>
                <a:cubicBezTo>
                  <a:pt x="15747" y="2125245"/>
                  <a:pt x="28541" y="2065107"/>
                  <a:pt x="51676" y="2010408"/>
                </a:cubicBezTo>
                <a:lnTo>
                  <a:pt x="62323" y="1990793"/>
                </a:lnTo>
                <a:lnTo>
                  <a:pt x="60268" y="1989898"/>
                </a:lnTo>
                <a:lnTo>
                  <a:pt x="353216" y="1316944"/>
                </a:lnTo>
                <a:lnTo>
                  <a:pt x="45241" y="654884"/>
                </a:lnTo>
                <a:lnTo>
                  <a:pt x="46353" y="654367"/>
                </a:lnTo>
                <a:lnTo>
                  <a:pt x="35929" y="635163"/>
                </a:lnTo>
                <a:cubicBezTo>
                  <a:pt x="12794" y="580465"/>
                  <a:pt x="0" y="520326"/>
                  <a:pt x="0" y="457200"/>
                </a:cubicBezTo>
                <a:cubicBezTo>
                  <a:pt x="0" y="204695"/>
                  <a:pt x="204695" y="0"/>
                  <a:pt x="457200" y="0"/>
                </a:cubicBezTo>
                <a:close/>
              </a:path>
            </a:pathLst>
          </a:cu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sp>
        <p:nvSpPr>
          <p:cNvPr id="7" name="TextBox 6">
            <a:extLst>
              <a:ext uri="{FF2B5EF4-FFF2-40B4-BE49-F238E27FC236}">
                <a16:creationId xmlns:a16="http://schemas.microsoft.com/office/drawing/2014/main" id="{B862158D-C1AA-B84C-F7F4-FF142C9405E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
        <p:nvSpPr>
          <p:cNvPr id="17" name="TextBox 16">
            <a:extLst>
              <a:ext uri="{FF2B5EF4-FFF2-40B4-BE49-F238E27FC236}">
                <a16:creationId xmlns:a16="http://schemas.microsoft.com/office/drawing/2014/main" id="{1E8B9E56-D394-1069-D4D8-F2BFC6625C8C}"/>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In the wrong module moved to Module 11</a:t>
            </a:r>
            <a:endParaRPr lang="en-GB" sz="1100" i="1">
              <a:solidFill>
                <a:srgbClr val="FF0000"/>
              </a:solidFill>
            </a:endParaRPr>
          </a:p>
        </p:txBody>
      </p:sp>
    </p:spTree>
    <p:extLst>
      <p:ext uri="{BB962C8B-B14F-4D97-AF65-F5344CB8AC3E}">
        <p14:creationId xmlns:p14="http://schemas.microsoft.com/office/powerpoint/2010/main" val="37851939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249CACC2-5FAF-426A-AA2A-C6AA433B5665}"/>
              </a:ext>
            </a:extLst>
          </p:cNvPr>
          <p:cNvSpPr>
            <a:spLocks noGrp="1"/>
          </p:cNvSpPr>
          <p:nvPr>
            <p:ph type="title"/>
          </p:nvPr>
        </p:nvSpPr>
        <p:spPr>
          <a:xfrm>
            <a:off x="111095" y="102393"/>
            <a:ext cx="7623880" cy="306668"/>
          </a:xfrm>
        </p:spPr>
        <p:txBody>
          <a:bodyPr>
            <a:noAutofit/>
          </a:bodyPr>
          <a:lstStyle/>
          <a:p>
            <a:r>
              <a:rPr lang="en-GB">
                <a:solidFill>
                  <a:srgbClr val="2F528F"/>
                </a:solidFill>
              </a:rPr>
              <a:t>Risk and Security Considerations - Phase B – 01/03</a:t>
            </a:r>
          </a:p>
        </p:txBody>
      </p:sp>
      <p:sp>
        <p:nvSpPr>
          <p:cNvPr id="3" name="Footer Placeholder 2">
            <a:extLst>
              <a:ext uri="{FF2B5EF4-FFF2-40B4-BE49-F238E27FC236}">
                <a16:creationId xmlns:a16="http://schemas.microsoft.com/office/drawing/2014/main" id="{1CAE3E89-CD74-4A60-8DB1-460AE409157C}"/>
              </a:ext>
            </a:extLst>
          </p:cNvPr>
          <p:cNvSpPr>
            <a:spLocks noGrp="1"/>
          </p:cNvSpPr>
          <p:nvPr>
            <p:ph type="ftr" sz="quarter" idx="10"/>
          </p:nvPr>
        </p:nvSpPr>
        <p:spPr>
          <a:xfrm>
            <a:off x="6993807" y="4855409"/>
            <a:ext cx="688471" cy="273844"/>
          </a:xfrm>
        </p:spPr>
        <p:txBody>
          <a:bodyPr/>
          <a:lstStyle/>
          <a:p>
            <a:r>
              <a:rPr lang="en-GB"/>
              <a:t>22/32</a:t>
            </a:r>
          </a:p>
        </p:txBody>
      </p:sp>
      <p:sp>
        <p:nvSpPr>
          <p:cNvPr id="4" name="Ref">
            <a:extLst>
              <a:ext uri="{FF2B5EF4-FFF2-40B4-BE49-F238E27FC236}">
                <a16:creationId xmlns:a16="http://schemas.microsoft.com/office/drawing/2014/main" id="{EA9560D0-E4B0-4EB2-9ED6-466E3C7A0F69}"/>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20 : §5.3</a:t>
            </a:r>
          </a:p>
        </p:txBody>
      </p:sp>
      <p:grpSp>
        <p:nvGrpSpPr>
          <p:cNvPr id="31" name="Group 30">
            <a:extLst>
              <a:ext uri="{FF2B5EF4-FFF2-40B4-BE49-F238E27FC236}">
                <a16:creationId xmlns:a16="http://schemas.microsoft.com/office/drawing/2014/main" id="{F6FE57A9-E552-45DD-8D5D-DDF32C24284A}"/>
              </a:ext>
            </a:extLst>
          </p:cNvPr>
          <p:cNvGrpSpPr/>
          <p:nvPr/>
        </p:nvGrpSpPr>
        <p:grpSpPr>
          <a:xfrm>
            <a:off x="300684" y="609227"/>
            <a:ext cx="8747457" cy="3859650"/>
            <a:chOff x="300684" y="812303"/>
            <a:chExt cx="8747457" cy="5146200"/>
          </a:xfrm>
        </p:grpSpPr>
        <p:grpSp>
          <p:nvGrpSpPr>
            <p:cNvPr id="29" name="Group 28">
              <a:extLst>
                <a:ext uri="{FF2B5EF4-FFF2-40B4-BE49-F238E27FC236}">
                  <a16:creationId xmlns:a16="http://schemas.microsoft.com/office/drawing/2014/main" id="{455B898D-2A3A-40F7-8930-787EEA3C4DB4}"/>
                </a:ext>
              </a:extLst>
            </p:cNvPr>
            <p:cNvGrpSpPr/>
            <p:nvPr/>
          </p:nvGrpSpPr>
          <p:grpSpPr>
            <a:xfrm>
              <a:off x="300684" y="812303"/>
              <a:ext cx="4207749" cy="5146200"/>
              <a:chOff x="164226" y="827666"/>
              <a:chExt cx="4207749" cy="5146200"/>
            </a:xfrm>
          </p:grpSpPr>
          <p:sp>
            <p:nvSpPr>
              <p:cNvPr id="12" name="Freeform: Shape 11">
                <a:extLst>
                  <a:ext uri="{FF2B5EF4-FFF2-40B4-BE49-F238E27FC236}">
                    <a16:creationId xmlns:a16="http://schemas.microsoft.com/office/drawing/2014/main" id="{FB50F2BF-57FE-435E-92C5-752F20453DF4}"/>
                  </a:ext>
                </a:extLst>
              </p:cNvPr>
              <p:cNvSpPr/>
              <p:nvPr/>
            </p:nvSpPr>
            <p:spPr>
              <a:xfrm>
                <a:off x="164226" y="827666"/>
                <a:ext cx="4207749" cy="386100"/>
              </a:xfrm>
              <a:custGeom>
                <a:avLst/>
                <a:gdLst>
                  <a:gd name="connsiteX0" fmla="*/ 0 w 4207749"/>
                  <a:gd name="connsiteY0" fmla="*/ 64351 h 386100"/>
                  <a:gd name="connsiteX1" fmla="*/ 64351 w 4207749"/>
                  <a:gd name="connsiteY1" fmla="*/ 0 h 386100"/>
                  <a:gd name="connsiteX2" fmla="*/ 4143398 w 4207749"/>
                  <a:gd name="connsiteY2" fmla="*/ 0 h 386100"/>
                  <a:gd name="connsiteX3" fmla="*/ 4207749 w 4207749"/>
                  <a:gd name="connsiteY3" fmla="*/ 64351 h 386100"/>
                  <a:gd name="connsiteX4" fmla="*/ 4207749 w 4207749"/>
                  <a:gd name="connsiteY4" fmla="*/ 321749 h 386100"/>
                  <a:gd name="connsiteX5" fmla="*/ 4143398 w 4207749"/>
                  <a:gd name="connsiteY5" fmla="*/ 386100 h 386100"/>
                  <a:gd name="connsiteX6" fmla="*/ 64351 w 4207749"/>
                  <a:gd name="connsiteY6" fmla="*/ 386100 h 386100"/>
                  <a:gd name="connsiteX7" fmla="*/ 0 w 4207749"/>
                  <a:gd name="connsiteY7" fmla="*/ 321749 h 386100"/>
                  <a:gd name="connsiteX8" fmla="*/ 0 w 4207749"/>
                  <a:gd name="connsiteY8" fmla="*/ 64351 h 3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386100">
                    <a:moveTo>
                      <a:pt x="0" y="64351"/>
                    </a:moveTo>
                    <a:cubicBezTo>
                      <a:pt x="0" y="28811"/>
                      <a:pt x="28811" y="0"/>
                      <a:pt x="64351" y="0"/>
                    </a:cubicBezTo>
                    <a:lnTo>
                      <a:pt x="4143398" y="0"/>
                    </a:lnTo>
                    <a:cubicBezTo>
                      <a:pt x="4178938" y="0"/>
                      <a:pt x="4207749" y="28811"/>
                      <a:pt x="4207749" y="64351"/>
                    </a:cubicBezTo>
                    <a:lnTo>
                      <a:pt x="4207749" y="321749"/>
                    </a:lnTo>
                    <a:cubicBezTo>
                      <a:pt x="4207749" y="357289"/>
                      <a:pt x="4178938" y="386100"/>
                      <a:pt x="4143398" y="386100"/>
                    </a:cubicBezTo>
                    <a:lnTo>
                      <a:pt x="64351" y="386100"/>
                    </a:lnTo>
                    <a:cubicBezTo>
                      <a:pt x="28811" y="386100"/>
                      <a:pt x="0" y="357289"/>
                      <a:pt x="0" y="321749"/>
                    </a:cubicBezTo>
                    <a:lnTo>
                      <a:pt x="0" y="64351"/>
                    </a:lnTo>
                    <a:close/>
                  </a:path>
                </a:pathLst>
              </a:custGeom>
            </p:spPr>
            <p:style>
              <a:lnRef idx="3">
                <a:schemeClr val="lt1"/>
              </a:lnRef>
              <a:fillRef idx="1">
                <a:schemeClr val="accent5"/>
              </a:fillRef>
              <a:effectRef idx="1">
                <a:schemeClr val="accent5"/>
              </a:effectRef>
              <a:fontRef idx="minor">
                <a:schemeClr val="lt1"/>
              </a:fontRef>
            </p:style>
            <p:txBody>
              <a:bodyPr spcFirstLastPara="0" vert="horz" wrap="square" lIns="59856" tIns="59856" rIns="59856" bIns="59856" numCol="1" spcCol="1270" anchor="ctr" anchorCtr="0">
                <a:noAutofit/>
              </a:bodyPr>
              <a:lstStyle/>
              <a:p>
                <a:pPr defTabSz="533400">
                  <a:lnSpc>
                    <a:spcPct val="90000"/>
                  </a:lnSpc>
                  <a:spcBef>
                    <a:spcPct val="0"/>
                  </a:spcBef>
                  <a:spcAft>
                    <a:spcPct val="35000"/>
                  </a:spcAft>
                </a:pPr>
                <a:r>
                  <a:rPr lang="en-GB" sz="1200" b="1"/>
                  <a:t>Security Policy Architecture</a:t>
                </a:r>
                <a:endParaRPr lang="en-US" sz="1200"/>
              </a:p>
            </p:txBody>
          </p:sp>
          <p:sp>
            <p:nvSpPr>
              <p:cNvPr id="13" name="Freeform: Shape 12">
                <a:extLst>
                  <a:ext uri="{FF2B5EF4-FFF2-40B4-BE49-F238E27FC236}">
                    <a16:creationId xmlns:a16="http://schemas.microsoft.com/office/drawing/2014/main" id="{C8CBB9E1-E9AF-4A4A-9CD8-26D04353D62F}"/>
                  </a:ext>
                </a:extLst>
              </p:cNvPr>
              <p:cNvSpPr/>
              <p:nvPr/>
            </p:nvSpPr>
            <p:spPr>
              <a:xfrm>
                <a:off x="164226" y="1213766"/>
                <a:ext cx="4207749" cy="1262699"/>
              </a:xfrm>
              <a:custGeom>
                <a:avLst/>
                <a:gdLst>
                  <a:gd name="connsiteX0" fmla="*/ 0 w 4207749"/>
                  <a:gd name="connsiteY0" fmla="*/ 0 h 1262699"/>
                  <a:gd name="connsiteX1" fmla="*/ 4207749 w 4207749"/>
                  <a:gd name="connsiteY1" fmla="*/ 0 h 1262699"/>
                  <a:gd name="connsiteX2" fmla="*/ 4207749 w 4207749"/>
                  <a:gd name="connsiteY2" fmla="*/ 1262699 h 1262699"/>
                  <a:gd name="connsiteX3" fmla="*/ 0 w 4207749"/>
                  <a:gd name="connsiteY3" fmla="*/ 1262699 h 1262699"/>
                  <a:gd name="connsiteX4" fmla="*/ 0 w 4207749"/>
                  <a:gd name="connsiteY4" fmla="*/ 0 h 1262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1262699">
                    <a:moveTo>
                      <a:pt x="0" y="0"/>
                    </a:moveTo>
                    <a:lnTo>
                      <a:pt x="4207749" y="0"/>
                    </a:lnTo>
                    <a:lnTo>
                      <a:pt x="4207749" y="1262699"/>
                    </a:lnTo>
                    <a:lnTo>
                      <a:pt x="0" y="1262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lvl="1" defTabSz="433388">
                  <a:spcBef>
                    <a:spcPct val="0"/>
                  </a:spcBef>
                </a:pPr>
                <a:r>
                  <a:rPr lang="en-GB" sz="975"/>
                  <a:t>Contains a set of security policies that express the security strategy, assigns ownership and accountability for security and risk management, and addresses the linkage and hierarchy of operational risk management in general, such as business continuity, information security, system security, and physical security.</a:t>
                </a:r>
                <a:endParaRPr lang="en-US" sz="975"/>
              </a:p>
            </p:txBody>
          </p:sp>
          <p:sp>
            <p:nvSpPr>
              <p:cNvPr id="14" name="Freeform: Shape 13">
                <a:extLst>
                  <a:ext uri="{FF2B5EF4-FFF2-40B4-BE49-F238E27FC236}">
                    <a16:creationId xmlns:a16="http://schemas.microsoft.com/office/drawing/2014/main" id="{6586D43F-63DF-448B-AED0-CABB31EE6263}"/>
                  </a:ext>
                </a:extLst>
              </p:cNvPr>
              <p:cNvSpPr/>
              <p:nvPr/>
            </p:nvSpPr>
            <p:spPr>
              <a:xfrm>
                <a:off x="164226" y="2476465"/>
                <a:ext cx="4207749" cy="386100"/>
              </a:xfrm>
              <a:custGeom>
                <a:avLst/>
                <a:gdLst>
                  <a:gd name="connsiteX0" fmla="*/ 0 w 4207749"/>
                  <a:gd name="connsiteY0" fmla="*/ 64351 h 386100"/>
                  <a:gd name="connsiteX1" fmla="*/ 64351 w 4207749"/>
                  <a:gd name="connsiteY1" fmla="*/ 0 h 386100"/>
                  <a:gd name="connsiteX2" fmla="*/ 4143398 w 4207749"/>
                  <a:gd name="connsiteY2" fmla="*/ 0 h 386100"/>
                  <a:gd name="connsiteX3" fmla="*/ 4207749 w 4207749"/>
                  <a:gd name="connsiteY3" fmla="*/ 64351 h 386100"/>
                  <a:gd name="connsiteX4" fmla="*/ 4207749 w 4207749"/>
                  <a:gd name="connsiteY4" fmla="*/ 321749 h 386100"/>
                  <a:gd name="connsiteX5" fmla="*/ 4143398 w 4207749"/>
                  <a:gd name="connsiteY5" fmla="*/ 386100 h 386100"/>
                  <a:gd name="connsiteX6" fmla="*/ 64351 w 4207749"/>
                  <a:gd name="connsiteY6" fmla="*/ 386100 h 386100"/>
                  <a:gd name="connsiteX7" fmla="*/ 0 w 4207749"/>
                  <a:gd name="connsiteY7" fmla="*/ 321749 h 386100"/>
                  <a:gd name="connsiteX8" fmla="*/ 0 w 4207749"/>
                  <a:gd name="connsiteY8" fmla="*/ 64351 h 3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386100">
                    <a:moveTo>
                      <a:pt x="0" y="64351"/>
                    </a:moveTo>
                    <a:cubicBezTo>
                      <a:pt x="0" y="28811"/>
                      <a:pt x="28811" y="0"/>
                      <a:pt x="64351" y="0"/>
                    </a:cubicBezTo>
                    <a:lnTo>
                      <a:pt x="4143398" y="0"/>
                    </a:lnTo>
                    <a:cubicBezTo>
                      <a:pt x="4178938" y="0"/>
                      <a:pt x="4207749" y="28811"/>
                      <a:pt x="4207749" y="64351"/>
                    </a:cubicBezTo>
                    <a:lnTo>
                      <a:pt x="4207749" y="321749"/>
                    </a:lnTo>
                    <a:cubicBezTo>
                      <a:pt x="4207749" y="357289"/>
                      <a:pt x="4178938" y="386100"/>
                      <a:pt x="4143398" y="386100"/>
                    </a:cubicBezTo>
                    <a:lnTo>
                      <a:pt x="64351" y="386100"/>
                    </a:lnTo>
                    <a:cubicBezTo>
                      <a:pt x="28811" y="386100"/>
                      <a:pt x="0" y="357289"/>
                      <a:pt x="0" y="321749"/>
                    </a:cubicBezTo>
                    <a:lnTo>
                      <a:pt x="0" y="6435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9856" tIns="59856" rIns="59856" bIns="59856" numCol="1" spcCol="1270" anchor="ctr" anchorCtr="0">
                <a:noAutofit/>
              </a:bodyPr>
              <a:lstStyle/>
              <a:p>
                <a:pPr defTabSz="533400">
                  <a:lnSpc>
                    <a:spcPct val="90000"/>
                  </a:lnSpc>
                  <a:spcBef>
                    <a:spcPct val="0"/>
                  </a:spcBef>
                  <a:spcAft>
                    <a:spcPct val="35000"/>
                  </a:spcAft>
                </a:pPr>
                <a:r>
                  <a:rPr lang="en-GB" sz="1200" b="1"/>
                  <a:t>Security Domain Model</a:t>
                </a:r>
                <a:endParaRPr lang="en-US" sz="1200"/>
              </a:p>
            </p:txBody>
          </p:sp>
          <p:sp>
            <p:nvSpPr>
              <p:cNvPr id="15" name="Freeform: Shape 14">
                <a:extLst>
                  <a:ext uri="{FF2B5EF4-FFF2-40B4-BE49-F238E27FC236}">
                    <a16:creationId xmlns:a16="http://schemas.microsoft.com/office/drawing/2014/main" id="{B0DA6B92-743C-4323-A56B-7E0960D404EC}"/>
                  </a:ext>
                </a:extLst>
              </p:cNvPr>
              <p:cNvSpPr/>
              <p:nvPr/>
            </p:nvSpPr>
            <p:spPr>
              <a:xfrm>
                <a:off x="164226" y="2862565"/>
                <a:ext cx="4207749" cy="641700"/>
              </a:xfrm>
              <a:custGeom>
                <a:avLst/>
                <a:gdLst>
                  <a:gd name="connsiteX0" fmla="*/ 0 w 4207749"/>
                  <a:gd name="connsiteY0" fmla="*/ 0 h 641700"/>
                  <a:gd name="connsiteX1" fmla="*/ 4207749 w 4207749"/>
                  <a:gd name="connsiteY1" fmla="*/ 0 h 641700"/>
                  <a:gd name="connsiteX2" fmla="*/ 4207749 w 4207749"/>
                  <a:gd name="connsiteY2" fmla="*/ 641700 h 641700"/>
                  <a:gd name="connsiteX3" fmla="*/ 0 w 4207749"/>
                  <a:gd name="connsiteY3" fmla="*/ 641700 h 641700"/>
                  <a:gd name="connsiteX4" fmla="*/ 0 w 4207749"/>
                  <a:gd name="connsiteY4" fmla="*/ 0 h 641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641700">
                    <a:moveTo>
                      <a:pt x="0" y="0"/>
                    </a:moveTo>
                    <a:lnTo>
                      <a:pt x="4207749" y="0"/>
                    </a:lnTo>
                    <a:lnTo>
                      <a:pt x="4207749" y="641700"/>
                    </a:lnTo>
                    <a:lnTo>
                      <a:pt x="0" y="6417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lvl="1" defTabSz="433388">
                  <a:spcBef>
                    <a:spcPct val="0"/>
                  </a:spcBef>
                </a:pPr>
                <a:r>
                  <a:rPr lang="en-GB" sz="975"/>
                  <a:t>A grouping of information (or data entities) by a set of criteria such as security classification, ownership, location, etc. </a:t>
                </a:r>
                <a:endParaRPr lang="en-US" sz="975"/>
              </a:p>
            </p:txBody>
          </p:sp>
          <p:sp>
            <p:nvSpPr>
              <p:cNvPr id="16" name="Freeform: Shape 15">
                <a:extLst>
                  <a:ext uri="{FF2B5EF4-FFF2-40B4-BE49-F238E27FC236}">
                    <a16:creationId xmlns:a16="http://schemas.microsoft.com/office/drawing/2014/main" id="{5D0ACCEF-F30C-4582-B9CA-DD3291C3AD8B}"/>
                  </a:ext>
                </a:extLst>
              </p:cNvPr>
              <p:cNvSpPr/>
              <p:nvPr/>
            </p:nvSpPr>
            <p:spPr>
              <a:xfrm>
                <a:off x="164226" y="3504265"/>
                <a:ext cx="4207749" cy="386100"/>
              </a:xfrm>
              <a:custGeom>
                <a:avLst/>
                <a:gdLst>
                  <a:gd name="connsiteX0" fmla="*/ 0 w 4207749"/>
                  <a:gd name="connsiteY0" fmla="*/ 64351 h 386100"/>
                  <a:gd name="connsiteX1" fmla="*/ 64351 w 4207749"/>
                  <a:gd name="connsiteY1" fmla="*/ 0 h 386100"/>
                  <a:gd name="connsiteX2" fmla="*/ 4143398 w 4207749"/>
                  <a:gd name="connsiteY2" fmla="*/ 0 h 386100"/>
                  <a:gd name="connsiteX3" fmla="*/ 4207749 w 4207749"/>
                  <a:gd name="connsiteY3" fmla="*/ 64351 h 386100"/>
                  <a:gd name="connsiteX4" fmla="*/ 4207749 w 4207749"/>
                  <a:gd name="connsiteY4" fmla="*/ 321749 h 386100"/>
                  <a:gd name="connsiteX5" fmla="*/ 4143398 w 4207749"/>
                  <a:gd name="connsiteY5" fmla="*/ 386100 h 386100"/>
                  <a:gd name="connsiteX6" fmla="*/ 64351 w 4207749"/>
                  <a:gd name="connsiteY6" fmla="*/ 386100 h 386100"/>
                  <a:gd name="connsiteX7" fmla="*/ 0 w 4207749"/>
                  <a:gd name="connsiteY7" fmla="*/ 321749 h 386100"/>
                  <a:gd name="connsiteX8" fmla="*/ 0 w 4207749"/>
                  <a:gd name="connsiteY8" fmla="*/ 64351 h 3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386100">
                    <a:moveTo>
                      <a:pt x="0" y="64351"/>
                    </a:moveTo>
                    <a:cubicBezTo>
                      <a:pt x="0" y="28811"/>
                      <a:pt x="28811" y="0"/>
                      <a:pt x="64351" y="0"/>
                    </a:cubicBezTo>
                    <a:lnTo>
                      <a:pt x="4143398" y="0"/>
                    </a:lnTo>
                    <a:cubicBezTo>
                      <a:pt x="4178938" y="0"/>
                      <a:pt x="4207749" y="28811"/>
                      <a:pt x="4207749" y="64351"/>
                    </a:cubicBezTo>
                    <a:lnTo>
                      <a:pt x="4207749" y="321749"/>
                    </a:lnTo>
                    <a:cubicBezTo>
                      <a:pt x="4207749" y="357289"/>
                      <a:pt x="4178938" y="386100"/>
                      <a:pt x="4143398" y="386100"/>
                    </a:cubicBezTo>
                    <a:lnTo>
                      <a:pt x="64351" y="386100"/>
                    </a:lnTo>
                    <a:cubicBezTo>
                      <a:pt x="28811" y="386100"/>
                      <a:pt x="0" y="357289"/>
                      <a:pt x="0" y="321749"/>
                    </a:cubicBezTo>
                    <a:lnTo>
                      <a:pt x="0" y="64351"/>
                    </a:lnTo>
                    <a:close/>
                  </a:path>
                </a:pathLst>
              </a:custGeom>
              <a:solidFill>
                <a:schemeClr val="accent5">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9856" tIns="59856" rIns="59856" bIns="59856" numCol="1" spcCol="1270" anchor="ctr" anchorCtr="0">
                <a:noAutofit/>
              </a:bodyPr>
              <a:lstStyle/>
              <a:p>
                <a:pPr defTabSz="533400">
                  <a:lnSpc>
                    <a:spcPct val="90000"/>
                  </a:lnSpc>
                  <a:spcBef>
                    <a:spcPct val="0"/>
                  </a:spcBef>
                  <a:spcAft>
                    <a:spcPct val="35000"/>
                  </a:spcAft>
                </a:pPr>
                <a:r>
                  <a:rPr lang="en-GB" sz="1200" b="1"/>
                  <a:t>Trust Framework</a:t>
                </a:r>
                <a:endParaRPr lang="en-US" sz="1200"/>
              </a:p>
            </p:txBody>
          </p:sp>
          <p:sp>
            <p:nvSpPr>
              <p:cNvPr id="17" name="Freeform: Shape 16">
                <a:extLst>
                  <a:ext uri="{FF2B5EF4-FFF2-40B4-BE49-F238E27FC236}">
                    <a16:creationId xmlns:a16="http://schemas.microsoft.com/office/drawing/2014/main" id="{F2AF3A4D-AAD0-4915-A164-7075745800B2}"/>
                  </a:ext>
                </a:extLst>
              </p:cNvPr>
              <p:cNvSpPr/>
              <p:nvPr/>
            </p:nvSpPr>
            <p:spPr>
              <a:xfrm>
                <a:off x="164226" y="3890365"/>
                <a:ext cx="4207749" cy="641700"/>
              </a:xfrm>
              <a:custGeom>
                <a:avLst/>
                <a:gdLst>
                  <a:gd name="connsiteX0" fmla="*/ 0 w 4207749"/>
                  <a:gd name="connsiteY0" fmla="*/ 0 h 641700"/>
                  <a:gd name="connsiteX1" fmla="*/ 4207749 w 4207749"/>
                  <a:gd name="connsiteY1" fmla="*/ 0 h 641700"/>
                  <a:gd name="connsiteX2" fmla="*/ 4207749 w 4207749"/>
                  <a:gd name="connsiteY2" fmla="*/ 641700 h 641700"/>
                  <a:gd name="connsiteX3" fmla="*/ 0 w 4207749"/>
                  <a:gd name="connsiteY3" fmla="*/ 641700 h 641700"/>
                  <a:gd name="connsiteX4" fmla="*/ 0 w 4207749"/>
                  <a:gd name="connsiteY4" fmla="*/ 0 h 641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641700">
                    <a:moveTo>
                      <a:pt x="0" y="0"/>
                    </a:moveTo>
                    <a:lnTo>
                      <a:pt x="4207749" y="0"/>
                    </a:lnTo>
                    <a:lnTo>
                      <a:pt x="4207749" y="641700"/>
                    </a:lnTo>
                    <a:lnTo>
                      <a:pt x="0" y="6417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lvl="1" defTabSz="433388">
                  <a:spcBef>
                    <a:spcPct val="0"/>
                  </a:spcBef>
                </a:pPr>
                <a:r>
                  <a:rPr lang="en-GB" sz="975"/>
                  <a:t>Describes trust relationships between various entities in the architecture domain and on what basis this trust exists.</a:t>
                </a:r>
                <a:endParaRPr lang="en-US" sz="975"/>
              </a:p>
            </p:txBody>
          </p:sp>
          <p:sp>
            <p:nvSpPr>
              <p:cNvPr id="18" name="Freeform: Shape 17">
                <a:extLst>
                  <a:ext uri="{FF2B5EF4-FFF2-40B4-BE49-F238E27FC236}">
                    <a16:creationId xmlns:a16="http://schemas.microsoft.com/office/drawing/2014/main" id="{4B9E80BD-8E21-4594-A9CB-516CB6316412}"/>
                  </a:ext>
                </a:extLst>
              </p:cNvPr>
              <p:cNvSpPr/>
              <p:nvPr/>
            </p:nvSpPr>
            <p:spPr>
              <a:xfrm>
                <a:off x="164226" y="4532065"/>
                <a:ext cx="4207749" cy="386100"/>
              </a:xfrm>
              <a:custGeom>
                <a:avLst/>
                <a:gdLst>
                  <a:gd name="connsiteX0" fmla="*/ 0 w 4207749"/>
                  <a:gd name="connsiteY0" fmla="*/ 64351 h 386100"/>
                  <a:gd name="connsiteX1" fmla="*/ 64351 w 4207749"/>
                  <a:gd name="connsiteY1" fmla="*/ 0 h 386100"/>
                  <a:gd name="connsiteX2" fmla="*/ 4143398 w 4207749"/>
                  <a:gd name="connsiteY2" fmla="*/ 0 h 386100"/>
                  <a:gd name="connsiteX3" fmla="*/ 4207749 w 4207749"/>
                  <a:gd name="connsiteY3" fmla="*/ 64351 h 386100"/>
                  <a:gd name="connsiteX4" fmla="*/ 4207749 w 4207749"/>
                  <a:gd name="connsiteY4" fmla="*/ 321749 h 386100"/>
                  <a:gd name="connsiteX5" fmla="*/ 4143398 w 4207749"/>
                  <a:gd name="connsiteY5" fmla="*/ 386100 h 386100"/>
                  <a:gd name="connsiteX6" fmla="*/ 64351 w 4207749"/>
                  <a:gd name="connsiteY6" fmla="*/ 386100 h 386100"/>
                  <a:gd name="connsiteX7" fmla="*/ 0 w 4207749"/>
                  <a:gd name="connsiteY7" fmla="*/ 321749 h 386100"/>
                  <a:gd name="connsiteX8" fmla="*/ 0 w 4207749"/>
                  <a:gd name="connsiteY8" fmla="*/ 64351 h 3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386100">
                    <a:moveTo>
                      <a:pt x="0" y="64351"/>
                    </a:moveTo>
                    <a:cubicBezTo>
                      <a:pt x="0" y="28811"/>
                      <a:pt x="28811" y="0"/>
                      <a:pt x="64351" y="0"/>
                    </a:cubicBezTo>
                    <a:lnTo>
                      <a:pt x="4143398" y="0"/>
                    </a:lnTo>
                    <a:cubicBezTo>
                      <a:pt x="4178938" y="0"/>
                      <a:pt x="4207749" y="28811"/>
                      <a:pt x="4207749" y="64351"/>
                    </a:cubicBezTo>
                    <a:lnTo>
                      <a:pt x="4207749" y="321749"/>
                    </a:lnTo>
                    <a:cubicBezTo>
                      <a:pt x="4207749" y="357289"/>
                      <a:pt x="4178938" y="386100"/>
                      <a:pt x="4143398" y="386100"/>
                    </a:cubicBezTo>
                    <a:lnTo>
                      <a:pt x="64351" y="386100"/>
                    </a:lnTo>
                    <a:cubicBezTo>
                      <a:pt x="28811" y="386100"/>
                      <a:pt x="0" y="357289"/>
                      <a:pt x="0" y="321749"/>
                    </a:cubicBezTo>
                    <a:lnTo>
                      <a:pt x="0" y="6435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9856" tIns="59856" rIns="59856" bIns="59856" numCol="1" spcCol="1270" anchor="ctr" anchorCtr="0">
                <a:noAutofit/>
              </a:bodyPr>
              <a:lstStyle/>
              <a:p>
                <a:pPr defTabSz="533400">
                  <a:lnSpc>
                    <a:spcPct val="90000"/>
                  </a:lnSpc>
                  <a:spcBef>
                    <a:spcPct val="0"/>
                  </a:spcBef>
                  <a:spcAft>
                    <a:spcPct val="35000"/>
                  </a:spcAft>
                </a:pPr>
                <a:r>
                  <a:rPr lang="en-GB" sz="1200" b="1"/>
                  <a:t>Risk Assessment</a:t>
                </a:r>
                <a:endParaRPr lang="en-US" sz="1200"/>
              </a:p>
            </p:txBody>
          </p:sp>
          <p:sp>
            <p:nvSpPr>
              <p:cNvPr id="19" name="Freeform: Shape 18">
                <a:extLst>
                  <a:ext uri="{FF2B5EF4-FFF2-40B4-BE49-F238E27FC236}">
                    <a16:creationId xmlns:a16="http://schemas.microsoft.com/office/drawing/2014/main" id="{04E7169E-8FB5-4F50-9666-1AB3F28F64EE}"/>
                  </a:ext>
                </a:extLst>
              </p:cNvPr>
              <p:cNvSpPr/>
              <p:nvPr/>
            </p:nvSpPr>
            <p:spPr>
              <a:xfrm>
                <a:off x="164226" y="4918166"/>
                <a:ext cx="4207749" cy="1055700"/>
              </a:xfrm>
              <a:custGeom>
                <a:avLst/>
                <a:gdLst>
                  <a:gd name="connsiteX0" fmla="*/ 0 w 4207749"/>
                  <a:gd name="connsiteY0" fmla="*/ 0 h 1055700"/>
                  <a:gd name="connsiteX1" fmla="*/ 4207749 w 4207749"/>
                  <a:gd name="connsiteY1" fmla="*/ 0 h 1055700"/>
                  <a:gd name="connsiteX2" fmla="*/ 4207749 w 4207749"/>
                  <a:gd name="connsiteY2" fmla="*/ 1055700 h 1055700"/>
                  <a:gd name="connsiteX3" fmla="*/ 0 w 4207749"/>
                  <a:gd name="connsiteY3" fmla="*/ 1055700 h 1055700"/>
                  <a:gd name="connsiteX4" fmla="*/ 0 w 4207749"/>
                  <a:gd name="connsiteY4" fmla="*/ 0 h 105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1055700">
                    <a:moveTo>
                      <a:pt x="0" y="0"/>
                    </a:moveTo>
                    <a:lnTo>
                      <a:pt x="4207749" y="0"/>
                    </a:lnTo>
                    <a:lnTo>
                      <a:pt x="4207749" y="1055700"/>
                    </a:lnTo>
                    <a:lnTo>
                      <a:pt x="0" y="10557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205740" lvl="1" defTabSz="433388">
                  <a:spcBef>
                    <a:spcPct val="0"/>
                  </a:spcBef>
                </a:pPr>
                <a:r>
                  <a:rPr lang="en-GB" sz="975"/>
                  <a:t>Is the activity of determining the risks that are relevant to an asset or objective. Qualitative risk assessment delivers a listing of relevant risk scenarios with a high-level prioritization – the quantitative approach looks for numeric determination of the risk.</a:t>
                </a:r>
                <a:endParaRPr lang="en-US" sz="975"/>
              </a:p>
            </p:txBody>
          </p:sp>
        </p:grpSp>
        <p:grpSp>
          <p:nvGrpSpPr>
            <p:cNvPr id="30" name="Group 29">
              <a:extLst>
                <a:ext uri="{FF2B5EF4-FFF2-40B4-BE49-F238E27FC236}">
                  <a16:creationId xmlns:a16="http://schemas.microsoft.com/office/drawing/2014/main" id="{1D8EF250-16A2-4684-AC04-D61E448E78F2}"/>
                </a:ext>
              </a:extLst>
            </p:cNvPr>
            <p:cNvGrpSpPr/>
            <p:nvPr/>
          </p:nvGrpSpPr>
          <p:grpSpPr>
            <a:xfrm>
              <a:off x="4649669" y="824073"/>
              <a:ext cx="4398472" cy="4640244"/>
              <a:chOff x="4716457" y="832908"/>
              <a:chExt cx="4263319" cy="4640244"/>
            </a:xfrm>
          </p:grpSpPr>
          <p:sp>
            <p:nvSpPr>
              <p:cNvPr id="21" name="Freeform: Shape 20">
                <a:extLst>
                  <a:ext uri="{FF2B5EF4-FFF2-40B4-BE49-F238E27FC236}">
                    <a16:creationId xmlns:a16="http://schemas.microsoft.com/office/drawing/2014/main" id="{EF2442CE-C797-4C7E-B777-C8C003DA0B4B}"/>
                  </a:ext>
                </a:extLst>
              </p:cNvPr>
              <p:cNvSpPr/>
              <p:nvPr/>
            </p:nvSpPr>
            <p:spPr>
              <a:xfrm>
                <a:off x="4716458" y="832908"/>
                <a:ext cx="4207749" cy="384048"/>
              </a:xfrm>
              <a:custGeom>
                <a:avLst/>
                <a:gdLst>
                  <a:gd name="connsiteX0" fmla="*/ 0 w 4207749"/>
                  <a:gd name="connsiteY0" fmla="*/ 81122 h 486720"/>
                  <a:gd name="connsiteX1" fmla="*/ 81122 w 4207749"/>
                  <a:gd name="connsiteY1" fmla="*/ 0 h 486720"/>
                  <a:gd name="connsiteX2" fmla="*/ 4126627 w 4207749"/>
                  <a:gd name="connsiteY2" fmla="*/ 0 h 486720"/>
                  <a:gd name="connsiteX3" fmla="*/ 4207749 w 4207749"/>
                  <a:gd name="connsiteY3" fmla="*/ 81122 h 486720"/>
                  <a:gd name="connsiteX4" fmla="*/ 4207749 w 4207749"/>
                  <a:gd name="connsiteY4" fmla="*/ 405598 h 486720"/>
                  <a:gd name="connsiteX5" fmla="*/ 4126627 w 4207749"/>
                  <a:gd name="connsiteY5" fmla="*/ 486720 h 486720"/>
                  <a:gd name="connsiteX6" fmla="*/ 81122 w 4207749"/>
                  <a:gd name="connsiteY6" fmla="*/ 486720 h 486720"/>
                  <a:gd name="connsiteX7" fmla="*/ 0 w 4207749"/>
                  <a:gd name="connsiteY7" fmla="*/ 405598 h 486720"/>
                  <a:gd name="connsiteX8" fmla="*/ 0 w 4207749"/>
                  <a:gd name="connsiteY8" fmla="*/ 81122 h 486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486720">
                    <a:moveTo>
                      <a:pt x="0" y="81122"/>
                    </a:moveTo>
                    <a:cubicBezTo>
                      <a:pt x="0" y="36320"/>
                      <a:pt x="36320" y="0"/>
                      <a:pt x="81122" y="0"/>
                    </a:cubicBezTo>
                    <a:lnTo>
                      <a:pt x="4126627" y="0"/>
                    </a:lnTo>
                    <a:cubicBezTo>
                      <a:pt x="4171429" y="0"/>
                      <a:pt x="4207749" y="36320"/>
                      <a:pt x="4207749" y="81122"/>
                    </a:cubicBezTo>
                    <a:lnTo>
                      <a:pt x="4207749" y="405598"/>
                    </a:lnTo>
                    <a:cubicBezTo>
                      <a:pt x="4207749" y="450400"/>
                      <a:pt x="4171429" y="486720"/>
                      <a:pt x="4126627" y="486720"/>
                    </a:cubicBezTo>
                    <a:lnTo>
                      <a:pt x="81122" y="486720"/>
                    </a:lnTo>
                    <a:cubicBezTo>
                      <a:pt x="36320" y="486720"/>
                      <a:pt x="0" y="450400"/>
                      <a:pt x="0" y="405598"/>
                    </a:cubicBezTo>
                    <a:lnTo>
                      <a:pt x="0" y="8112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40" tIns="63540" rIns="63540" bIns="63540" numCol="1" spcCol="1270" anchor="ctr" anchorCtr="0">
                <a:noAutofit/>
              </a:bodyPr>
              <a:lstStyle/>
              <a:p>
                <a:pPr defTabSz="533400">
                  <a:lnSpc>
                    <a:spcPct val="90000"/>
                  </a:lnSpc>
                  <a:spcBef>
                    <a:spcPct val="0"/>
                  </a:spcBef>
                  <a:spcAft>
                    <a:spcPct val="35000"/>
                  </a:spcAft>
                </a:pPr>
                <a:r>
                  <a:rPr lang="en-GB" sz="1200" b="1"/>
                  <a:t>Business Risk Model/Risk Register</a:t>
                </a:r>
                <a:endParaRPr lang="en-US" sz="1200"/>
              </a:p>
            </p:txBody>
          </p:sp>
          <p:sp>
            <p:nvSpPr>
              <p:cNvPr id="22" name="Freeform: Shape 21">
                <a:extLst>
                  <a:ext uri="{FF2B5EF4-FFF2-40B4-BE49-F238E27FC236}">
                    <a16:creationId xmlns:a16="http://schemas.microsoft.com/office/drawing/2014/main" id="{C00CB29E-1DDE-4284-9104-1CEEE44E18EF}"/>
                  </a:ext>
                </a:extLst>
              </p:cNvPr>
              <p:cNvSpPr/>
              <p:nvPr/>
            </p:nvSpPr>
            <p:spPr>
              <a:xfrm>
                <a:off x="4716458" y="1213766"/>
                <a:ext cx="4207749" cy="847665"/>
              </a:xfrm>
              <a:custGeom>
                <a:avLst/>
                <a:gdLst>
                  <a:gd name="connsiteX0" fmla="*/ 0 w 4207749"/>
                  <a:gd name="connsiteY0" fmla="*/ 0 h 847665"/>
                  <a:gd name="connsiteX1" fmla="*/ 4207749 w 4207749"/>
                  <a:gd name="connsiteY1" fmla="*/ 0 h 847665"/>
                  <a:gd name="connsiteX2" fmla="*/ 4207749 w 4207749"/>
                  <a:gd name="connsiteY2" fmla="*/ 847665 h 847665"/>
                  <a:gd name="connsiteX3" fmla="*/ 0 w 4207749"/>
                  <a:gd name="connsiteY3" fmla="*/ 847665 h 847665"/>
                  <a:gd name="connsiteX4" fmla="*/ 0 w 4207749"/>
                  <a:gd name="connsiteY4" fmla="*/ 0 h 847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847665">
                    <a:moveTo>
                      <a:pt x="0" y="0"/>
                    </a:moveTo>
                    <a:lnTo>
                      <a:pt x="4207749" y="0"/>
                    </a:lnTo>
                    <a:lnTo>
                      <a:pt x="4207749" y="847665"/>
                    </a:lnTo>
                    <a:lnTo>
                      <a:pt x="0" y="84766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lvl="1" defTabSz="433388">
                  <a:spcBef>
                    <a:spcPct val="0"/>
                  </a:spcBef>
                </a:pPr>
                <a:r>
                  <a:rPr lang="en-GB" sz="975"/>
                  <a:t>Determines the cost (both qualitative and quantitative) of asset loss/impact in failure cases, based on identified threats, the likelihood of these materializing, and the impact of an incident. </a:t>
                </a:r>
                <a:endParaRPr lang="en-US" sz="975"/>
              </a:p>
            </p:txBody>
          </p:sp>
          <p:sp>
            <p:nvSpPr>
              <p:cNvPr id="23" name="Freeform: Shape 22">
                <a:extLst>
                  <a:ext uri="{FF2B5EF4-FFF2-40B4-BE49-F238E27FC236}">
                    <a16:creationId xmlns:a16="http://schemas.microsoft.com/office/drawing/2014/main" id="{5B8DCC0E-ED43-4A40-9235-EF12A35C7825}"/>
                  </a:ext>
                </a:extLst>
              </p:cNvPr>
              <p:cNvSpPr/>
              <p:nvPr/>
            </p:nvSpPr>
            <p:spPr>
              <a:xfrm>
                <a:off x="4716458" y="2067347"/>
                <a:ext cx="4207749" cy="384048"/>
              </a:xfrm>
              <a:custGeom>
                <a:avLst/>
                <a:gdLst>
                  <a:gd name="connsiteX0" fmla="*/ 0 w 4207749"/>
                  <a:gd name="connsiteY0" fmla="*/ 81122 h 486720"/>
                  <a:gd name="connsiteX1" fmla="*/ 81122 w 4207749"/>
                  <a:gd name="connsiteY1" fmla="*/ 0 h 486720"/>
                  <a:gd name="connsiteX2" fmla="*/ 4126627 w 4207749"/>
                  <a:gd name="connsiteY2" fmla="*/ 0 h 486720"/>
                  <a:gd name="connsiteX3" fmla="*/ 4207749 w 4207749"/>
                  <a:gd name="connsiteY3" fmla="*/ 81122 h 486720"/>
                  <a:gd name="connsiteX4" fmla="*/ 4207749 w 4207749"/>
                  <a:gd name="connsiteY4" fmla="*/ 405598 h 486720"/>
                  <a:gd name="connsiteX5" fmla="*/ 4126627 w 4207749"/>
                  <a:gd name="connsiteY5" fmla="*/ 486720 h 486720"/>
                  <a:gd name="connsiteX6" fmla="*/ 81122 w 4207749"/>
                  <a:gd name="connsiteY6" fmla="*/ 486720 h 486720"/>
                  <a:gd name="connsiteX7" fmla="*/ 0 w 4207749"/>
                  <a:gd name="connsiteY7" fmla="*/ 405598 h 486720"/>
                  <a:gd name="connsiteX8" fmla="*/ 0 w 4207749"/>
                  <a:gd name="connsiteY8" fmla="*/ 81122 h 486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486720">
                    <a:moveTo>
                      <a:pt x="0" y="81122"/>
                    </a:moveTo>
                    <a:cubicBezTo>
                      <a:pt x="0" y="36320"/>
                      <a:pt x="36320" y="0"/>
                      <a:pt x="81122" y="0"/>
                    </a:cubicBezTo>
                    <a:lnTo>
                      <a:pt x="4126627" y="0"/>
                    </a:lnTo>
                    <a:cubicBezTo>
                      <a:pt x="4171429" y="0"/>
                      <a:pt x="4207749" y="36320"/>
                      <a:pt x="4207749" y="81122"/>
                    </a:cubicBezTo>
                    <a:lnTo>
                      <a:pt x="4207749" y="405598"/>
                    </a:lnTo>
                    <a:cubicBezTo>
                      <a:pt x="4207749" y="450400"/>
                      <a:pt x="4171429" y="486720"/>
                      <a:pt x="4126627" y="486720"/>
                    </a:cubicBezTo>
                    <a:lnTo>
                      <a:pt x="81122" y="486720"/>
                    </a:lnTo>
                    <a:cubicBezTo>
                      <a:pt x="36320" y="486720"/>
                      <a:pt x="0" y="450400"/>
                      <a:pt x="0" y="405598"/>
                    </a:cubicBezTo>
                    <a:lnTo>
                      <a:pt x="0" y="81122"/>
                    </a:lnTo>
                    <a:close/>
                  </a:path>
                </a:pathLst>
              </a:custGeom>
            </p:spPr>
            <p:style>
              <a:lnRef idx="3">
                <a:schemeClr val="lt1"/>
              </a:lnRef>
              <a:fillRef idx="1">
                <a:schemeClr val="accent5"/>
              </a:fillRef>
              <a:effectRef idx="1">
                <a:schemeClr val="accent5"/>
              </a:effectRef>
              <a:fontRef idx="minor">
                <a:schemeClr val="lt1"/>
              </a:fontRef>
            </p:style>
            <p:txBody>
              <a:bodyPr spcFirstLastPara="0" vert="horz" wrap="square" lIns="63540" tIns="63540" rIns="63540" bIns="63540" numCol="1" spcCol="1270" anchor="ctr" anchorCtr="0">
                <a:noAutofit/>
              </a:bodyPr>
              <a:lstStyle/>
              <a:p>
                <a:pPr defTabSz="533400">
                  <a:lnSpc>
                    <a:spcPct val="90000"/>
                  </a:lnSpc>
                  <a:spcBef>
                    <a:spcPct val="0"/>
                  </a:spcBef>
                  <a:spcAft>
                    <a:spcPct val="35000"/>
                  </a:spcAft>
                </a:pPr>
                <a:r>
                  <a:rPr lang="en-GB" sz="1200" b="1"/>
                  <a:t>Applicable Law and Regulation Register</a:t>
                </a:r>
                <a:endParaRPr lang="en-US" sz="1200"/>
              </a:p>
            </p:txBody>
          </p:sp>
          <p:sp>
            <p:nvSpPr>
              <p:cNvPr id="24" name="Freeform: Shape 23">
                <a:extLst>
                  <a:ext uri="{FF2B5EF4-FFF2-40B4-BE49-F238E27FC236}">
                    <a16:creationId xmlns:a16="http://schemas.microsoft.com/office/drawing/2014/main" id="{1708F53A-E027-4222-B419-6A0F37BBFBCC}"/>
                  </a:ext>
                </a:extLst>
              </p:cNvPr>
              <p:cNvSpPr/>
              <p:nvPr/>
            </p:nvSpPr>
            <p:spPr>
              <a:xfrm>
                <a:off x="4772027" y="2466022"/>
                <a:ext cx="4207749" cy="645840"/>
              </a:xfrm>
              <a:custGeom>
                <a:avLst/>
                <a:gdLst>
                  <a:gd name="connsiteX0" fmla="*/ 0 w 4207749"/>
                  <a:gd name="connsiteY0" fmla="*/ 0 h 645840"/>
                  <a:gd name="connsiteX1" fmla="*/ 4207749 w 4207749"/>
                  <a:gd name="connsiteY1" fmla="*/ 0 h 645840"/>
                  <a:gd name="connsiteX2" fmla="*/ 4207749 w 4207749"/>
                  <a:gd name="connsiteY2" fmla="*/ 645840 h 645840"/>
                  <a:gd name="connsiteX3" fmla="*/ 0 w 4207749"/>
                  <a:gd name="connsiteY3" fmla="*/ 645840 h 645840"/>
                  <a:gd name="connsiteX4" fmla="*/ 0 w 4207749"/>
                  <a:gd name="connsiteY4" fmla="*/ 0 h 645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645840">
                    <a:moveTo>
                      <a:pt x="0" y="0"/>
                    </a:moveTo>
                    <a:lnTo>
                      <a:pt x="4207749" y="0"/>
                    </a:lnTo>
                    <a:lnTo>
                      <a:pt x="4207749" y="645840"/>
                    </a:lnTo>
                    <a:lnTo>
                      <a:pt x="0" y="6458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lvl="1" defTabSz="433388">
                  <a:spcBef>
                    <a:spcPct val="0"/>
                  </a:spcBef>
                </a:pPr>
                <a:r>
                  <a:rPr lang="en-GB" sz="975"/>
                  <a:t>Contains the specific laws and regulations that apply within the scope of the Enterprise Architecture engagement.</a:t>
                </a:r>
                <a:endParaRPr lang="en-US" sz="975"/>
              </a:p>
            </p:txBody>
          </p:sp>
          <p:sp>
            <p:nvSpPr>
              <p:cNvPr id="25" name="Freeform: Shape 24">
                <a:extLst>
                  <a:ext uri="{FF2B5EF4-FFF2-40B4-BE49-F238E27FC236}">
                    <a16:creationId xmlns:a16="http://schemas.microsoft.com/office/drawing/2014/main" id="{96A3D464-B605-46E8-ABC4-DBD4A9B251B5}"/>
                  </a:ext>
                </a:extLst>
              </p:cNvPr>
              <p:cNvSpPr/>
              <p:nvPr/>
            </p:nvSpPr>
            <p:spPr>
              <a:xfrm>
                <a:off x="4716457" y="3183415"/>
                <a:ext cx="4207749" cy="384048"/>
              </a:xfrm>
              <a:custGeom>
                <a:avLst/>
                <a:gdLst>
                  <a:gd name="connsiteX0" fmla="*/ 0 w 4207749"/>
                  <a:gd name="connsiteY0" fmla="*/ 81122 h 486720"/>
                  <a:gd name="connsiteX1" fmla="*/ 81122 w 4207749"/>
                  <a:gd name="connsiteY1" fmla="*/ 0 h 486720"/>
                  <a:gd name="connsiteX2" fmla="*/ 4126627 w 4207749"/>
                  <a:gd name="connsiteY2" fmla="*/ 0 h 486720"/>
                  <a:gd name="connsiteX3" fmla="*/ 4207749 w 4207749"/>
                  <a:gd name="connsiteY3" fmla="*/ 81122 h 486720"/>
                  <a:gd name="connsiteX4" fmla="*/ 4207749 w 4207749"/>
                  <a:gd name="connsiteY4" fmla="*/ 405598 h 486720"/>
                  <a:gd name="connsiteX5" fmla="*/ 4126627 w 4207749"/>
                  <a:gd name="connsiteY5" fmla="*/ 486720 h 486720"/>
                  <a:gd name="connsiteX6" fmla="*/ 81122 w 4207749"/>
                  <a:gd name="connsiteY6" fmla="*/ 486720 h 486720"/>
                  <a:gd name="connsiteX7" fmla="*/ 0 w 4207749"/>
                  <a:gd name="connsiteY7" fmla="*/ 405598 h 486720"/>
                  <a:gd name="connsiteX8" fmla="*/ 0 w 4207749"/>
                  <a:gd name="connsiteY8" fmla="*/ 81122 h 486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486720">
                    <a:moveTo>
                      <a:pt x="0" y="81122"/>
                    </a:moveTo>
                    <a:cubicBezTo>
                      <a:pt x="0" y="36320"/>
                      <a:pt x="36320" y="0"/>
                      <a:pt x="81122" y="0"/>
                    </a:cubicBezTo>
                    <a:lnTo>
                      <a:pt x="4126627" y="0"/>
                    </a:lnTo>
                    <a:cubicBezTo>
                      <a:pt x="4171429" y="0"/>
                      <a:pt x="4207749" y="36320"/>
                      <a:pt x="4207749" y="81122"/>
                    </a:cubicBezTo>
                    <a:lnTo>
                      <a:pt x="4207749" y="405598"/>
                    </a:lnTo>
                    <a:cubicBezTo>
                      <a:pt x="4207749" y="450400"/>
                      <a:pt x="4171429" y="486720"/>
                      <a:pt x="4126627" y="486720"/>
                    </a:cubicBezTo>
                    <a:lnTo>
                      <a:pt x="81122" y="486720"/>
                    </a:lnTo>
                    <a:cubicBezTo>
                      <a:pt x="36320" y="486720"/>
                      <a:pt x="0" y="450400"/>
                      <a:pt x="0" y="405598"/>
                    </a:cubicBezTo>
                    <a:lnTo>
                      <a:pt x="0" y="8112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40" tIns="63540" rIns="63540" bIns="63540" numCol="1" spcCol="1270" anchor="ctr" anchorCtr="0">
                <a:noAutofit/>
              </a:bodyPr>
              <a:lstStyle/>
              <a:p>
                <a:pPr defTabSz="533400">
                  <a:lnSpc>
                    <a:spcPct val="90000"/>
                  </a:lnSpc>
                  <a:spcBef>
                    <a:spcPct val="0"/>
                  </a:spcBef>
                  <a:spcAft>
                    <a:spcPct val="35000"/>
                  </a:spcAft>
                </a:pPr>
                <a:r>
                  <a:rPr lang="en-GB" sz="1200" b="1"/>
                  <a:t>Applicable Control Framework Register</a:t>
                </a:r>
                <a:endParaRPr lang="en-US" sz="1200"/>
              </a:p>
            </p:txBody>
          </p:sp>
          <p:sp>
            <p:nvSpPr>
              <p:cNvPr id="26" name="Freeform: Shape 25">
                <a:extLst>
                  <a:ext uri="{FF2B5EF4-FFF2-40B4-BE49-F238E27FC236}">
                    <a16:creationId xmlns:a16="http://schemas.microsoft.com/office/drawing/2014/main" id="{6B9B18AC-9C73-4C64-960F-3BF46FBFD0A6}"/>
                  </a:ext>
                </a:extLst>
              </p:cNvPr>
              <p:cNvSpPr/>
              <p:nvPr/>
            </p:nvSpPr>
            <p:spPr>
              <a:xfrm>
                <a:off x="4716457" y="3588652"/>
                <a:ext cx="4207749" cy="1884500"/>
              </a:xfrm>
              <a:custGeom>
                <a:avLst/>
                <a:gdLst>
                  <a:gd name="connsiteX0" fmla="*/ 0 w 4207749"/>
                  <a:gd name="connsiteY0" fmla="*/ 0 h 645840"/>
                  <a:gd name="connsiteX1" fmla="*/ 4207749 w 4207749"/>
                  <a:gd name="connsiteY1" fmla="*/ 0 h 645840"/>
                  <a:gd name="connsiteX2" fmla="*/ 4207749 w 4207749"/>
                  <a:gd name="connsiteY2" fmla="*/ 645840 h 645840"/>
                  <a:gd name="connsiteX3" fmla="*/ 0 w 4207749"/>
                  <a:gd name="connsiteY3" fmla="*/ 645840 h 645840"/>
                  <a:gd name="connsiteX4" fmla="*/ 0 w 4207749"/>
                  <a:gd name="connsiteY4" fmla="*/ 0 h 645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645840">
                    <a:moveTo>
                      <a:pt x="0" y="0"/>
                    </a:moveTo>
                    <a:lnTo>
                      <a:pt x="4207749" y="0"/>
                    </a:lnTo>
                    <a:lnTo>
                      <a:pt x="4207749" y="645840"/>
                    </a:lnTo>
                    <a:lnTo>
                      <a:pt x="0" y="6458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a:spcAft>
                    <a:spcPts val="450"/>
                  </a:spcAft>
                </a:pPr>
                <a:r>
                  <a:rPr lang="en-GB" sz="975"/>
                  <a:t>Contains the suitable set of control frameworks that best satisfy the requirements - e.g., ISO/IEC 27001:2013 [4], ISO/IEC 27002:2013 [5], COBIT [10], etc.</a:t>
                </a:r>
              </a:p>
              <a:p>
                <a:pPr marL="137160">
                  <a:spcAft>
                    <a:spcPts val="450"/>
                  </a:spcAft>
                </a:pPr>
                <a:r>
                  <a:rPr lang="en-GB" sz="975"/>
                  <a:t>Factors that drive the selection of control frameworks are:</a:t>
                </a:r>
              </a:p>
              <a:p>
                <a:pPr marL="411480" indent="-274320">
                  <a:buFont typeface="Wingdings" panose="05000000000000000000" pitchFamily="2" charset="2"/>
                  <a:buChar char="q"/>
                </a:pPr>
                <a:r>
                  <a:rPr lang="en-GB" sz="975"/>
                  <a:t>Mandatory certifications</a:t>
                </a:r>
              </a:p>
              <a:p>
                <a:pPr marL="411480" indent="-274320">
                  <a:buFont typeface="Wingdings" panose="05000000000000000000" pitchFamily="2" charset="2"/>
                  <a:buChar char="q"/>
                </a:pPr>
                <a:r>
                  <a:rPr lang="en-GB" sz="975"/>
                  <a:t>Way of working of the internal ISM process</a:t>
                </a:r>
              </a:p>
              <a:p>
                <a:pPr marL="411480" indent="-274320">
                  <a:buFont typeface="Wingdings" panose="05000000000000000000" pitchFamily="2" charset="2"/>
                  <a:buChar char="q"/>
                </a:pPr>
                <a:r>
                  <a:rPr lang="en-GB" sz="975"/>
                  <a:t>Marketing objectives </a:t>
                </a:r>
              </a:p>
              <a:p>
                <a:pPr marL="411480" indent="-274320">
                  <a:buFont typeface="Wingdings" panose="05000000000000000000" pitchFamily="2" charset="2"/>
                  <a:buChar char="q"/>
                </a:pPr>
                <a:r>
                  <a:rPr lang="en-GB" sz="975"/>
                  <a:t>Support for security audits</a:t>
                </a:r>
              </a:p>
              <a:p>
                <a:pPr marL="137160" lvl="1" defTabSz="433388">
                  <a:spcBef>
                    <a:spcPct val="0"/>
                  </a:spcBef>
                </a:pPr>
                <a:endParaRPr lang="en-US" sz="975"/>
              </a:p>
            </p:txBody>
          </p:sp>
        </p:grpSp>
      </p:grpSp>
      <p:pic>
        <p:nvPicPr>
          <p:cNvPr id="2" name="Picture 8">
            <a:extLst>
              <a:ext uri="{FF2B5EF4-FFF2-40B4-BE49-F238E27FC236}">
                <a16:creationId xmlns:a16="http://schemas.microsoft.com/office/drawing/2014/main" id="{91BC66AF-9677-D835-851A-AF7FA8D5B0AD}"/>
              </a:ext>
            </a:extLst>
          </p:cNvPr>
          <p:cNvPicPr>
            <a:picLocks noChangeAspect="1"/>
          </p:cNvPicPr>
          <p:nvPr/>
        </p:nvPicPr>
        <p:blipFill>
          <a:blip r:embed="rId3"/>
          <a:stretch>
            <a:fillRect/>
          </a:stretch>
        </p:blipFill>
        <p:spPr>
          <a:xfrm>
            <a:off x="8850792" y="173962"/>
            <a:ext cx="132873" cy="97200"/>
          </a:xfrm>
          <a:prstGeom prst="rect">
            <a:avLst/>
          </a:prstGeom>
        </p:spPr>
      </p:pic>
      <p:sp>
        <p:nvSpPr>
          <p:cNvPr id="6" name="TextBox 5">
            <a:extLst>
              <a:ext uri="{FF2B5EF4-FFF2-40B4-BE49-F238E27FC236}">
                <a16:creationId xmlns:a16="http://schemas.microsoft.com/office/drawing/2014/main" id="{A043E95E-D1B1-51B2-DA4D-E01B4BE9A5B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
        <p:nvSpPr>
          <p:cNvPr id="7" name="TextBox 6">
            <a:extLst>
              <a:ext uri="{FF2B5EF4-FFF2-40B4-BE49-F238E27FC236}">
                <a16:creationId xmlns:a16="http://schemas.microsoft.com/office/drawing/2014/main" id="{E5217AF6-FEDF-3AE0-7DA0-38FEF1C75B65}"/>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In the wrong module moved to Module 11</a:t>
            </a:r>
            <a:endParaRPr lang="en-GB" sz="1100" i="1">
              <a:solidFill>
                <a:srgbClr val="FF0000"/>
              </a:solidFill>
            </a:endParaRPr>
          </a:p>
        </p:txBody>
      </p:sp>
    </p:spTree>
    <p:extLst>
      <p:ext uri="{BB962C8B-B14F-4D97-AF65-F5344CB8AC3E}">
        <p14:creationId xmlns:p14="http://schemas.microsoft.com/office/powerpoint/2010/main" val="25973444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C2D814E1-95CE-4BF3-9311-60809FD9142C}"/>
              </a:ext>
            </a:extLst>
          </p:cNvPr>
          <p:cNvSpPr>
            <a:spLocks noGrp="1"/>
          </p:cNvSpPr>
          <p:nvPr>
            <p:ph type="title"/>
          </p:nvPr>
        </p:nvSpPr>
        <p:spPr>
          <a:xfrm>
            <a:off x="111095" y="102393"/>
            <a:ext cx="7623880" cy="306668"/>
          </a:xfrm>
        </p:spPr>
        <p:txBody>
          <a:bodyPr>
            <a:noAutofit/>
          </a:bodyPr>
          <a:lstStyle/>
          <a:p>
            <a:r>
              <a:rPr lang="en-GB">
                <a:solidFill>
                  <a:srgbClr val="2F528F"/>
                </a:solidFill>
              </a:rPr>
              <a:t>Risk and Security Considerations - Phase C – 02/03</a:t>
            </a:r>
          </a:p>
        </p:txBody>
      </p:sp>
      <p:sp>
        <p:nvSpPr>
          <p:cNvPr id="3" name="Footer Placeholder 2">
            <a:extLst>
              <a:ext uri="{FF2B5EF4-FFF2-40B4-BE49-F238E27FC236}">
                <a16:creationId xmlns:a16="http://schemas.microsoft.com/office/drawing/2014/main" id="{282B0980-0E17-4EE1-8EB1-A15E8770BE85}"/>
              </a:ext>
            </a:extLst>
          </p:cNvPr>
          <p:cNvSpPr>
            <a:spLocks noGrp="1"/>
          </p:cNvSpPr>
          <p:nvPr>
            <p:ph type="ftr" sz="quarter" idx="10"/>
          </p:nvPr>
        </p:nvSpPr>
        <p:spPr>
          <a:xfrm>
            <a:off x="6993807" y="4855409"/>
            <a:ext cx="688471" cy="273844"/>
          </a:xfrm>
        </p:spPr>
        <p:txBody>
          <a:bodyPr/>
          <a:lstStyle/>
          <a:p>
            <a:r>
              <a:rPr lang="en-GB"/>
              <a:t>23/32</a:t>
            </a:r>
          </a:p>
        </p:txBody>
      </p:sp>
      <p:sp>
        <p:nvSpPr>
          <p:cNvPr id="4" name="Ref">
            <a:extLst>
              <a:ext uri="{FF2B5EF4-FFF2-40B4-BE49-F238E27FC236}">
                <a16:creationId xmlns:a16="http://schemas.microsoft.com/office/drawing/2014/main" id="{13BA6B58-4CD4-4DB6-B708-21C9CAD2C538}"/>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22 : §5.4</a:t>
            </a:r>
          </a:p>
        </p:txBody>
      </p:sp>
      <p:grpSp>
        <p:nvGrpSpPr>
          <p:cNvPr id="11" name="Group 10">
            <a:extLst>
              <a:ext uri="{FF2B5EF4-FFF2-40B4-BE49-F238E27FC236}">
                <a16:creationId xmlns:a16="http://schemas.microsoft.com/office/drawing/2014/main" id="{C782D68E-2E21-4EA2-9B33-F2724320CFB8}"/>
              </a:ext>
            </a:extLst>
          </p:cNvPr>
          <p:cNvGrpSpPr/>
          <p:nvPr/>
        </p:nvGrpSpPr>
        <p:grpSpPr>
          <a:xfrm>
            <a:off x="220960" y="609227"/>
            <a:ext cx="8769850" cy="3786839"/>
            <a:chOff x="220960" y="812303"/>
            <a:chExt cx="8769850" cy="5049119"/>
          </a:xfrm>
        </p:grpSpPr>
        <p:grpSp>
          <p:nvGrpSpPr>
            <p:cNvPr id="12" name="Group 11">
              <a:extLst>
                <a:ext uri="{FF2B5EF4-FFF2-40B4-BE49-F238E27FC236}">
                  <a16:creationId xmlns:a16="http://schemas.microsoft.com/office/drawing/2014/main" id="{47EA46CE-1499-4E47-8224-4C2F4F23596F}"/>
                </a:ext>
              </a:extLst>
            </p:cNvPr>
            <p:cNvGrpSpPr/>
            <p:nvPr/>
          </p:nvGrpSpPr>
          <p:grpSpPr>
            <a:xfrm>
              <a:off x="220960" y="812303"/>
              <a:ext cx="4287473" cy="5049119"/>
              <a:chOff x="84502" y="827666"/>
              <a:chExt cx="4287473" cy="5049119"/>
            </a:xfrm>
          </p:grpSpPr>
          <p:sp>
            <p:nvSpPr>
              <p:cNvPr id="20" name="Freeform: Shape 19">
                <a:extLst>
                  <a:ext uri="{FF2B5EF4-FFF2-40B4-BE49-F238E27FC236}">
                    <a16:creationId xmlns:a16="http://schemas.microsoft.com/office/drawing/2014/main" id="{1CE4A024-3CAE-4858-89C1-574796D18888}"/>
                  </a:ext>
                </a:extLst>
              </p:cNvPr>
              <p:cNvSpPr/>
              <p:nvPr/>
            </p:nvSpPr>
            <p:spPr>
              <a:xfrm>
                <a:off x="164226" y="827666"/>
                <a:ext cx="4207749" cy="386100"/>
              </a:xfrm>
              <a:custGeom>
                <a:avLst/>
                <a:gdLst>
                  <a:gd name="connsiteX0" fmla="*/ 0 w 4207749"/>
                  <a:gd name="connsiteY0" fmla="*/ 64351 h 386100"/>
                  <a:gd name="connsiteX1" fmla="*/ 64351 w 4207749"/>
                  <a:gd name="connsiteY1" fmla="*/ 0 h 386100"/>
                  <a:gd name="connsiteX2" fmla="*/ 4143398 w 4207749"/>
                  <a:gd name="connsiteY2" fmla="*/ 0 h 386100"/>
                  <a:gd name="connsiteX3" fmla="*/ 4207749 w 4207749"/>
                  <a:gd name="connsiteY3" fmla="*/ 64351 h 386100"/>
                  <a:gd name="connsiteX4" fmla="*/ 4207749 w 4207749"/>
                  <a:gd name="connsiteY4" fmla="*/ 321749 h 386100"/>
                  <a:gd name="connsiteX5" fmla="*/ 4143398 w 4207749"/>
                  <a:gd name="connsiteY5" fmla="*/ 386100 h 386100"/>
                  <a:gd name="connsiteX6" fmla="*/ 64351 w 4207749"/>
                  <a:gd name="connsiteY6" fmla="*/ 386100 h 386100"/>
                  <a:gd name="connsiteX7" fmla="*/ 0 w 4207749"/>
                  <a:gd name="connsiteY7" fmla="*/ 321749 h 386100"/>
                  <a:gd name="connsiteX8" fmla="*/ 0 w 4207749"/>
                  <a:gd name="connsiteY8" fmla="*/ 64351 h 3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386100">
                    <a:moveTo>
                      <a:pt x="0" y="64351"/>
                    </a:moveTo>
                    <a:cubicBezTo>
                      <a:pt x="0" y="28811"/>
                      <a:pt x="28811" y="0"/>
                      <a:pt x="64351" y="0"/>
                    </a:cubicBezTo>
                    <a:lnTo>
                      <a:pt x="4143398" y="0"/>
                    </a:lnTo>
                    <a:cubicBezTo>
                      <a:pt x="4178938" y="0"/>
                      <a:pt x="4207749" y="28811"/>
                      <a:pt x="4207749" y="64351"/>
                    </a:cubicBezTo>
                    <a:lnTo>
                      <a:pt x="4207749" y="321749"/>
                    </a:lnTo>
                    <a:cubicBezTo>
                      <a:pt x="4207749" y="357289"/>
                      <a:pt x="4178938" y="386100"/>
                      <a:pt x="4143398" y="386100"/>
                    </a:cubicBezTo>
                    <a:lnTo>
                      <a:pt x="64351" y="386100"/>
                    </a:lnTo>
                    <a:cubicBezTo>
                      <a:pt x="28811" y="386100"/>
                      <a:pt x="0" y="357289"/>
                      <a:pt x="0" y="321749"/>
                    </a:cubicBezTo>
                    <a:lnTo>
                      <a:pt x="0" y="6435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9856" tIns="59856" rIns="59856" bIns="59856" numCol="1" spcCol="1270" anchor="ctr" anchorCtr="0">
                <a:noAutofit/>
              </a:bodyPr>
              <a:lstStyle/>
              <a:p>
                <a:pPr defTabSz="533400">
                  <a:lnSpc>
                    <a:spcPct val="90000"/>
                  </a:lnSpc>
                  <a:spcBef>
                    <a:spcPct val="0"/>
                  </a:spcBef>
                  <a:spcAft>
                    <a:spcPct val="35000"/>
                  </a:spcAft>
                </a:pPr>
                <a:r>
                  <a:rPr lang="en-GB" sz="1200" b="1"/>
                  <a:t>Security Services Catalog</a:t>
                </a:r>
                <a:endParaRPr lang="en-US" sz="1200"/>
              </a:p>
            </p:txBody>
          </p:sp>
          <p:sp>
            <p:nvSpPr>
              <p:cNvPr id="21" name="Freeform: Shape 20">
                <a:extLst>
                  <a:ext uri="{FF2B5EF4-FFF2-40B4-BE49-F238E27FC236}">
                    <a16:creationId xmlns:a16="http://schemas.microsoft.com/office/drawing/2014/main" id="{07A4AA48-F828-4983-9F3C-1E0382CCC957}"/>
                  </a:ext>
                </a:extLst>
              </p:cNvPr>
              <p:cNvSpPr/>
              <p:nvPr/>
            </p:nvSpPr>
            <p:spPr>
              <a:xfrm>
                <a:off x="164226" y="1213766"/>
                <a:ext cx="4207749" cy="2203655"/>
              </a:xfrm>
              <a:custGeom>
                <a:avLst/>
                <a:gdLst>
                  <a:gd name="connsiteX0" fmla="*/ 0 w 4207749"/>
                  <a:gd name="connsiteY0" fmla="*/ 0 h 1262699"/>
                  <a:gd name="connsiteX1" fmla="*/ 4207749 w 4207749"/>
                  <a:gd name="connsiteY1" fmla="*/ 0 h 1262699"/>
                  <a:gd name="connsiteX2" fmla="*/ 4207749 w 4207749"/>
                  <a:gd name="connsiteY2" fmla="*/ 1262699 h 1262699"/>
                  <a:gd name="connsiteX3" fmla="*/ 0 w 4207749"/>
                  <a:gd name="connsiteY3" fmla="*/ 1262699 h 1262699"/>
                  <a:gd name="connsiteX4" fmla="*/ 0 w 4207749"/>
                  <a:gd name="connsiteY4" fmla="*/ 0 h 1262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1262699">
                    <a:moveTo>
                      <a:pt x="0" y="0"/>
                    </a:moveTo>
                    <a:lnTo>
                      <a:pt x="4207749" y="0"/>
                    </a:lnTo>
                    <a:lnTo>
                      <a:pt x="4207749" y="1262699"/>
                    </a:lnTo>
                    <a:lnTo>
                      <a:pt x="0" y="1262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a:spcAft>
                    <a:spcPts val="450"/>
                  </a:spcAft>
                </a:pPr>
                <a:r>
                  <a:rPr lang="en-GB" sz="975"/>
                  <a:t>A list of services that provide security-specific functionality as part of the overall architecture Examples of security services are:</a:t>
                </a:r>
              </a:p>
              <a:p>
                <a:pPr marL="411480" indent="-137160">
                  <a:buFont typeface="Wingdings" panose="05000000000000000000" pitchFamily="2" charset="2"/>
                  <a:buChar char="q"/>
                </a:pPr>
                <a:r>
                  <a:rPr lang="en-GB" sz="975"/>
                  <a:t>Identity &amp; Access Management</a:t>
                </a:r>
              </a:p>
              <a:p>
                <a:pPr marL="411480" indent="-137160">
                  <a:buFont typeface="Wingdings" panose="05000000000000000000" pitchFamily="2" charset="2"/>
                  <a:buChar char="q"/>
                </a:pPr>
                <a:r>
                  <a:rPr lang="en-GB" sz="975"/>
                  <a:t>Continuity Management</a:t>
                </a:r>
              </a:p>
              <a:p>
                <a:pPr marL="411480" indent="-137160">
                  <a:buFont typeface="Wingdings" panose="05000000000000000000" pitchFamily="2" charset="2"/>
                  <a:buChar char="q"/>
                </a:pPr>
                <a:r>
                  <a:rPr lang="en-GB" sz="975"/>
                  <a:t>Security Intelligence</a:t>
                </a:r>
              </a:p>
              <a:p>
                <a:pPr marL="411480" indent="-137160">
                  <a:buFont typeface="Wingdings" panose="05000000000000000000" pitchFamily="2" charset="2"/>
                  <a:buChar char="q"/>
                </a:pPr>
                <a:r>
                  <a:rPr lang="en-GB" sz="975"/>
                  <a:t>Compliance Management</a:t>
                </a:r>
              </a:p>
              <a:p>
                <a:pPr marL="411480" indent="-137160">
                  <a:buFont typeface="Wingdings" panose="05000000000000000000" pitchFamily="2" charset="2"/>
                  <a:buChar char="q"/>
                </a:pPr>
                <a:r>
                  <a:rPr lang="en-GB" sz="975"/>
                  <a:t>Training &amp; Awareness Programs, etc.</a:t>
                </a:r>
              </a:p>
              <a:p>
                <a:pPr marL="137160">
                  <a:spcBef>
                    <a:spcPts val="450"/>
                  </a:spcBef>
                </a:pPr>
                <a:r>
                  <a:rPr lang="en-GB" sz="975"/>
                  <a:t>The advantage of the Security Services Catalog is that it uses common terminology.</a:t>
                </a:r>
              </a:p>
              <a:p>
                <a:pPr marL="137160" lvl="1" defTabSz="433388">
                  <a:spcBef>
                    <a:spcPct val="0"/>
                  </a:spcBef>
                </a:pPr>
                <a:endParaRPr lang="en-US" sz="975"/>
              </a:p>
            </p:txBody>
          </p:sp>
          <p:sp>
            <p:nvSpPr>
              <p:cNvPr id="22" name="Freeform: Shape 21">
                <a:extLst>
                  <a:ext uri="{FF2B5EF4-FFF2-40B4-BE49-F238E27FC236}">
                    <a16:creationId xmlns:a16="http://schemas.microsoft.com/office/drawing/2014/main" id="{FD68F3EF-5218-4A10-A25E-73BA3F37D7A6}"/>
                  </a:ext>
                </a:extLst>
              </p:cNvPr>
              <p:cNvSpPr/>
              <p:nvPr/>
            </p:nvSpPr>
            <p:spPr>
              <a:xfrm>
                <a:off x="84502" y="3417421"/>
                <a:ext cx="4207749" cy="386100"/>
              </a:xfrm>
              <a:custGeom>
                <a:avLst/>
                <a:gdLst>
                  <a:gd name="connsiteX0" fmla="*/ 0 w 4207749"/>
                  <a:gd name="connsiteY0" fmla="*/ 64351 h 386100"/>
                  <a:gd name="connsiteX1" fmla="*/ 64351 w 4207749"/>
                  <a:gd name="connsiteY1" fmla="*/ 0 h 386100"/>
                  <a:gd name="connsiteX2" fmla="*/ 4143398 w 4207749"/>
                  <a:gd name="connsiteY2" fmla="*/ 0 h 386100"/>
                  <a:gd name="connsiteX3" fmla="*/ 4207749 w 4207749"/>
                  <a:gd name="connsiteY3" fmla="*/ 64351 h 386100"/>
                  <a:gd name="connsiteX4" fmla="*/ 4207749 w 4207749"/>
                  <a:gd name="connsiteY4" fmla="*/ 321749 h 386100"/>
                  <a:gd name="connsiteX5" fmla="*/ 4143398 w 4207749"/>
                  <a:gd name="connsiteY5" fmla="*/ 386100 h 386100"/>
                  <a:gd name="connsiteX6" fmla="*/ 64351 w 4207749"/>
                  <a:gd name="connsiteY6" fmla="*/ 386100 h 386100"/>
                  <a:gd name="connsiteX7" fmla="*/ 0 w 4207749"/>
                  <a:gd name="connsiteY7" fmla="*/ 321749 h 386100"/>
                  <a:gd name="connsiteX8" fmla="*/ 0 w 4207749"/>
                  <a:gd name="connsiteY8" fmla="*/ 64351 h 3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386100">
                    <a:moveTo>
                      <a:pt x="0" y="64351"/>
                    </a:moveTo>
                    <a:cubicBezTo>
                      <a:pt x="0" y="28811"/>
                      <a:pt x="28811" y="0"/>
                      <a:pt x="64351" y="0"/>
                    </a:cubicBezTo>
                    <a:lnTo>
                      <a:pt x="4143398" y="0"/>
                    </a:lnTo>
                    <a:cubicBezTo>
                      <a:pt x="4178938" y="0"/>
                      <a:pt x="4207749" y="28811"/>
                      <a:pt x="4207749" y="64351"/>
                    </a:cubicBezTo>
                    <a:lnTo>
                      <a:pt x="4207749" y="321749"/>
                    </a:lnTo>
                    <a:cubicBezTo>
                      <a:pt x="4207749" y="357289"/>
                      <a:pt x="4178938" y="386100"/>
                      <a:pt x="4143398" y="386100"/>
                    </a:cubicBezTo>
                    <a:lnTo>
                      <a:pt x="64351" y="386100"/>
                    </a:lnTo>
                    <a:cubicBezTo>
                      <a:pt x="28811" y="386100"/>
                      <a:pt x="0" y="357289"/>
                      <a:pt x="0" y="321749"/>
                    </a:cubicBezTo>
                    <a:lnTo>
                      <a:pt x="0" y="64351"/>
                    </a:lnTo>
                    <a:close/>
                  </a:path>
                </a:pathLst>
              </a:custGeom>
              <a:solidFill>
                <a:schemeClr val="accent5">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9856" tIns="59856" rIns="59856" bIns="59856" numCol="1" spcCol="1270" anchor="ctr" anchorCtr="0">
                <a:noAutofit/>
              </a:bodyPr>
              <a:lstStyle/>
              <a:p>
                <a:pPr defTabSz="533400">
                  <a:lnSpc>
                    <a:spcPct val="90000"/>
                  </a:lnSpc>
                  <a:spcBef>
                    <a:spcPct val="0"/>
                  </a:spcBef>
                  <a:spcAft>
                    <a:spcPct val="35000"/>
                  </a:spcAft>
                </a:pPr>
                <a:r>
                  <a:rPr lang="en-GB" sz="1200" b="1"/>
                  <a:t>Security Classification</a:t>
                </a:r>
                <a:endParaRPr lang="en-US" sz="1200"/>
              </a:p>
            </p:txBody>
          </p:sp>
          <p:sp>
            <p:nvSpPr>
              <p:cNvPr id="23" name="Freeform: Shape 22">
                <a:extLst>
                  <a:ext uri="{FF2B5EF4-FFF2-40B4-BE49-F238E27FC236}">
                    <a16:creationId xmlns:a16="http://schemas.microsoft.com/office/drawing/2014/main" id="{EA1D7EC1-E4AF-4126-8DE1-D335D3CAFA5F}"/>
                  </a:ext>
                </a:extLst>
              </p:cNvPr>
              <p:cNvSpPr/>
              <p:nvPr/>
            </p:nvSpPr>
            <p:spPr>
              <a:xfrm>
                <a:off x="84502" y="3803520"/>
                <a:ext cx="4207749" cy="2073265"/>
              </a:xfrm>
              <a:custGeom>
                <a:avLst/>
                <a:gdLst>
                  <a:gd name="connsiteX0" fmla="*/ 0 w 4207749"/>
                  <a:gd name="connsiteY0" fmla="*/ 0 h 641700"/>
                  <a:gd name="connsiteX1" fmla="*/ 4207749 w 4207749"/>
                  <a:gd name="connsiteY1" fmla="*/ 0 h 641700"/>
                  <a:gd name="connsiteX2" fmla="*/ 4207749 w 4207749"/>
                  <a:gd name="connsiteY2" fmla="*/ 641700 h 641700"/>
                  <a:gd name="connsiteX3" fmla="*/ 0 w 4207749"/>
                  <a:gd name="connsiteY3" fmla="*/ 641700 h 641700"/>
                  <a:gd name="connsiteX4" fmla="*/ 0 w 4207749"/>
                  <a:gd name="connsiteY4" fmla="*/ 0 h 641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641700">
                    <a:moveTo>
                      <a:pt x="0" y="0"/>
                    </a:moveTo>
                    <a:lnTo>
                      <a:pt x="4207749" y="0"/>
                    </a:lnTo>
                    <a:lnTo>
                      <a:pt x="4207749" y="641700"/>
                    </a:lnTo>
                    <a:lnTo>
                      <a:pt x="0" y="6417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a:spcAft>
                    <a:spcPts val="450"/>
                  </a:spcAft>
                </a:pPr>
                <a:r>
                  <a:rPr lang="en-GB" sz="975"/>
                  <a:t>A label attached to an asset, according to a classification scheme, that is defined and described in the information security policy - based on one or more characteristics of the asset:</a:t>
                </a:r>
              </a:p>
              <a:p>
                <a:pPr marL="411480" indent="-137160">
                  <a:buFont typeface="Wingdings" panose="05000000000000000000" pitchFamily="2" charset="2"/>
                  <a:buChar char="q"/>
                </a:pPr>
                <a:r>
                  <a:rPr lang="en-GB" sz="975"/>
                  <a:t>Business service</a:t>
                </a:r>
              </a:p>
              <a:p>
                <a:pPr marL="411480" indent="-137160">
                  <a:buFont typeface="Wingdings" panose="05000000000000000000" pitchFamily="2" charset="2"/>
                  <a:buChar char="q"/>
                </a:pPr>
                <a:r>
                  <a:rPr lang="en-GB" sz="975"/>
                  <a:t>Capability</a:t>
                </a:r>
              </a:p>
              <a:p>
                <a:pPr marL="411480" indent="-137160">
                  <a:buFont typeface="Wingdings" panose="05000000000000000000" pitchFamily="2" charset="2"/>
                  <a:buChar char="q"/>
                </a:pPr>
                <a:r>
                  <a:rPr lang="en-GB" sz="975"/>
                  <a:t>Information</a:t>
                </a:r>
              </a:p>
              <a:p>
                <a:pPr marL="411480" indent="-137160">
                  <a:buFont typeface="Wingdings" panose="05000000000000000000" pitchFamily="2" charset="2"/>
                  <a:buChar char="q"/>
                </a:pPr>
                <a:r>
                  <a:rPr lang="en-GB" sz="975"/>
                  <a:t>An information system service</a:t>
                </a:r>
              </a:p>
              <a:p>
                <a:pPr marL="411480" indent="-137160">
                  <a:buFont typeface="Wingdings" panose="05000000000000000000" pitchFamily="2" charset="2"/>
                  <a:buChar char="q"/>
                </a:pPr>
                <a:r>
                  <a:rPr lang="en-GB" sz="975"/>
                  <a:t>Physical data component</a:t>
                </a:r>
              </a:p>
              <a:p>
                <a:pPr marL="411480" indent="-137160">
                  <a:buFont typeface="Wingdings" panose="05000000000000000000" pitchFamily="2" charset="2"/>
                  <a:buChar char="q"/>
                </a:pPr>
                <a:r>
                  <a:rPr lang="en-GB" sz="975"/>
                  <a:t>Physical technology component.  </a:t>
                </a:r>
                <a:endParaRPr lang="en-US" sz="975"/>
              </a:p>
            </p:txBody>
          </p:sp>
        </p:grpSp>
        <p:grpSp>
          <p:nvGrpSpPr>
            <p:cNvPr id="13" name="Group 12">
              <a:extLst>
                <a:ext uri="{FF2B5EF4-FFF2-40B4-BE49-F238E27FC236}">
                  <a16:creationId xmlns:a16="http://schemas.microsoft.com/office/drawing/2014/main" id="{1F0B7D7F-E0AC-4BBE-8729-6869626445F2}"/>
                </a:ext>
              </a:extLst>
            </p:cNvPr>
            <p:cNvGrpSpPr/>
            <p:nvPr/>
          </p:nvGrpSpPr>
          <p:grpSpPr>
            <a:xfrm>
              <a:off x="4649670" y="824073"/>
              <a:ext cx="4341140" cy="3219291"/>
              <a:chOff x="4716458" y="832908"/>
              <a:chExt cx="4207749" cy="3219291"/>
            </a:xfrm>
          </p:grpSpPr>
          <p:sp>
            <p:nvSpPr>
              <p:cNvPr id="14" name="Freeform: Shape 13">
                <a:extLst>
                  <a:ext uri="{FF2B5EF4-FFF2-40B4-BE49-F238E27FC236}">
                    <a16:creationId xmlns:a16="http://schemas.microsoft.com/office/drawing/2014/main" id="{6751CC9B-A2CF-429B-BAC0-EB624161E1AC}"/>
                  </a:ext>
                </a:extLst>
              </p:cNvPr>
              <p:cNvSpPr/>
              <p:nvPr/>
            </p:nvSpPr>
            <p:spPr>
              <a:xfrm>
                <a:off x="4716458" y="832908"/>
                <a:ext cx="4207749" cy="384048"/>
              </a:xfrm>
              <a:custGeom>
                <a:avLst/>
                <a:gdLst>
                  <a:gd name="connsiteX0" fmla="*/ 0 w 4207749"/>
                  <a:gd name="connsiteY0" fmla="*/ 81122 h 486720"/>
                  <a:gd name="connsiteX1" fmla="*/ 81122 w 4207749"/>
                  <a:gd name="connsiteY1" fmla="*/ 0 h 486720"/>
                  <a:gd name="connsiteX2" fmla="*/ 4126627 w 4207749"/>
                  <a:gd name="connsiteY2" fmla="*/ 0 h 486720"/>
                  <a:gd name="connsiteX3" fmla="*/ 4207749 w 4207749"/>
                  <a:gd name="connsiteY3" fmla="*/ 81122 h 486720"/>
                  <a:gd name="connsiteX4" fmla="*/ 4207749 w 4207749"/>
                  <a:gd name="connsiteY4" fmla="*/ 405598 h 486720"/>
                  <a:gd name="connsiteX5" fmla="*/ 4126627 w 4207749"/>
                  <a:gd name="connsiteY5" fmla="*/ 486720 h 486720"/>
                  <a:gd name="connsiteX6" fmla="*/ 81122 w 4207749"/>
                  <a:gd name="connsiteY6" fmla="*/ 486720 h 486720"/>
                  <a:gd name="connsiteX7" fmla="*/ 0 w 4207749"/>
                  <a:gd name="connsiteY7" fmla="*/ 405598 h 486720"/>
                  <a:gd name="connsiteX8" fmla="*/ 0 w 4207749"/>
                  <a:gd name="connsiteY8" fmla="*/ 81122 h 486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49" h="486720">
                    <a:moveTo>
                      <a:pt x="0" y="81122"/>
                    </a:moveTo>
                    <a:cubicBezTo>
                      <a:pt x="0" y="36320"/>
                      <a:pt x="36320" y="0"/>
                      <a:pt x="81122" y="0"/>
                    </a:cubicBezTo>
                    <a:lnTo>
                      <a:pt x="4126627" y="0"/>
                    </a:lnTo>
                    <a:cubicBezTo>
                      <a:pt x="4171429" y="0"/>
                      <a:pt x="4207749" y="36320"/>
                      <a:pt x="4207749" y="81122"/>
                    </a:cubicBezTo>
                    <a:lnTo>
                      <a:pt x="4207749" y="405598"/>
                    </a:lnTo>
                    <a:cubicBezTo>
                      <a:pt x="4207749" y="450400"/>
                      <a:pt x="4171429" y="486720"/>
                      <a:pt x="4126627" y="486720"/>
                    </a:cubicBezTo>
                    <a:lnTo>
                      <a:pt x="81122" y="486720"/>
                    </a:lnTo>
                    <a:cubicBezTo>
                      <a:pt x="36320" y="486720"/>
                      <a:pt x="0" y="450400"/>
                      <a:pt x="0" y="405598"/>
                    </a:cubicBezTo>
                    <a:lnTo>
                      <a:pt x="0" y="81122"/>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63540" tIns="63540" rIns="63540" bIns="63540" numCol="1" spcCol="1270" anchor="ctr" anchorCtr="0">
                <a:noAutofit/>
              </a:bodyPr>
              <a:lstStyle/>
              <a:p>
                <a:r>
                  <a:rPr lang="en-GB" sz="1200" b="1"/>
                  <a:t>Data Quality</a:t>
                </a:r>
              </a:p>
            </p:txBody>
          </p:sp>
          <p:sp>
            <p:nvSpPr>
              <p:cNvPr id="15" name="Freeform: Shape 14">
                <a:extLst>
                  <a:ext uri="{FF2B5EF4-FFF2-40B4-BE49-F238E27FC236}">
                    <a16:creationId xmlns:a16="http://schemas.microsoft.com/office/drawing/2014/main" id="{FAF68422-7256-40AF-8F10-E24A03EE7A5F}"/>
                  </a:ext>
                </a:extLst>
              </p:cNvPr>
              <p:cNvSpPr/>
              <p:nvPr/>
            </p:nvSpPr>
            <p:spPr>
              <a:xfrm>
                <a:off x="4716458" y="1228055"/>
                <a:ext cx="4207749" cy="2824144"/>
              </a:xfrm>
              <a:custGeom>
                <a:avLst/>
                <a:gdLst>
                  <a:gd name="connsiteX0" fmla="*/ 0 w 4207749"/>
                  <a:gd name="connsiteY0" fmla="*/ 0 h 847665"/>
                  <a:gd name="connsiteX1" fmla="*/ 4207749 w 4207749"/>
                  <a:gd name="connsiteY1" fmla="*/ 0 h 847665"/>
                  <a:gd name="connsiteX2" fmla="*/ 4207749 w 4207749"/>
                  <a:gd name="connsiteY2" fmla="*/ 847665 h 847665"/>
                  <a:gd name="connsiteX3" fmla="*/ 0 w 4207749"/>
                  <a:gd name="connsiteY3" fmla="*/ 847665 h 847665"/>
                  <a:gd name="connsiteX4" fmla="*/ 0 w 4207749"/>
                  <a:gd name="connsiteY4" fmla="*/ 0 h 847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749" h="847665">
                    <a:moveTo>
                      <a:pt x="0" y="0"/>
                    </a:moveTo>
                    <a:lnTo>
                      <a:pt x="4207749" y="0"/>
                    </a:lnTo>
                    <a:lnTo>
                      <a:pt x="4207749" y="847665"/>
                    </a:lnTo>
                    <a:lnTo>
                      <a:pt x="0" y="84766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197" tIns="12383" rIns="69342" bIns="12383" numCol="1" spcCol="1270" anchor="t" anchorCtr="0">
                <a:noAutofit/>
              </a:bodyPr>
              <a:lstStyle/>
              <a:p>
                <a:pPr marL="137160">
                  <a:spcAft>
                    <a:spcPts val="450"/>
                  </a:spcAft>
                </a:pPr>
                <a:r>
                  <a:rPr lang="en-GB" sz="975"/>
                  <a:t>A key factor in operational risk management.</a:t>
                </a:r>
              </a:p>
              <a:p>
                <a:pPr marL="137160">
                  <a:spcAft>
                    <a:spcPts val="450"/>
                  </a:spcAft>
                </a:pPr>
                <a:r>
                  <a:rPr lang="en-GB" sz="975"/>
                  <a:t>Key attributes are: </a:t>
                </a:r>
              </a:p>
              <a:p>
                <a:pPr marL="411480" indent="-137160">
                  <a:buFont typeface="Wingdings" panose="05000000000000000000" pitchFamily="2" charset="2"/>
                  <a:buChar char="q"/>
                </a:pPr>
                <a:r>
                  <a:rPr lang="en-GB" sz="975"/>
                  <a:t>Accuracy</a:t>
                </a:r>
              </a:p>
              <a:p>
                <a:pPr marL="411480" indent="-137160">
                  <a:buFont typeface="Wingdings" panose="05000000000000000000" pitchFamily="2" charset="2"/>
                  <a:buChar char="q"/>
                </a:pPr>
                <a:r>
                  <a:rPr lang="en-GB" sz="975"/>
                  <a:t>Relevance</a:t>
                </a:r>
              </a:p>
              <a:p>
                <a:pPr marL="411480" indent="-137160">
                  <a:buFont typeface="Wingdings" panose="05000000000000000000" pitchFamily="2" charset="2"/>
                  <a:buChar char="q"/>
                </a:pPr>
                <a:r>
                  <a:rPr lang="en-GB" sz="975"/>
                  <a:t>Timeliness</a:t>
                </a:r>
              </a:p>
              <a:p>
                <a:pPr marL="411480" indent="-137160">
                  <a:buFont typeface="Wingdings" panose="05000000000000000000" pitchFamily="2" charset="2"/>
                  <a:buChar char="q"/>
                </a:pPr>
                <a:r>
                  <a:rPr lang="en-GB" sz="975"/>
                  <a:t>Completeness</a:t>
                </a:r>
              </a:p>
              <a:p>
                <a:pPr marL="411480" indent="-137160">
                  <a:buFont typeface="Wingdings" panose="05000000000000000000" pitchFamily="2" charset="2"/>
                  <a:buChar char="q"/>
                </a:pPr>
                <a:r>
                  <a:rPr lang="en-GB" sz="975"/>
                  <a:t>Consistency</a:t>
                </a:r>
              </a:p>
              <a:p>
                <a:pPr marL="411480" indent="-137160">
                  <a:buFont typeface="Wingdings" panose="05000000000000000000" pitchFamily="2" charset="2"/>
                  <a:buChar char="q"/>
                </a:pPr>
                <a:r>
                  <a:rPr lang="en-GB" sz="975"/>
                  <a:t>Availability</a:t>
                </a:r>
              </a:p>
              <a:p>
                <a:pPr marL="411480" indent="-137160">
                  <a:spcAft>
                    <a:spcPts val="450"/>
                  </a:spcAft>
                  <a:buFont typeface="Wingdings" panose="05000000000000000000" pitchFamily="2" charset="2"/>
                  <a:buChar char="q"/>
                </a:pPr>
                <a:r>
                  <a:rPr lang="en-GB" sz="975"/>
                  <a:t>Accessibility</a:t>
                </a:r>
              </a:p>
              <a:p>
                <a:pPr marL="137160"/>
                <a:r>
                  <a:rPr lang="en-GB" sz="975"/>
                  <a:t>For each dataset, ownership, and responsibility for the quality of data needs to be assigned. Each of the key attributes should be measured based on log and performance data.</a:t>
                </a:r>
                <a:endParaRPr lang="en-US" sz="975"/>
              </a:p>
            </p:txBody>
          </p:sp>
        </p:grpSp>
      </p:grpSp>
      <p:pic>
        <p:nvPicPr>
          <p:cNvPr id="6" name="Picture 8">
            <a:extLst>
              <a:ext uri="{FF2B5EF4-FFF2-40B4-BE49-F238E27FC236}">
                <a16:creationId xmlns:a16="http://schemas.microsoft.com/office/drawing/2014/main" id="{9136FD5C-9211-DB1C-E656-8D67DF350849}"/>
              </a:ext>
            </a:extLst>
          </p:cNvPr>
          <p:cNvPicPr>
            <a:picLocks noChangeAspect="1"/>
          </p:cNvPicPr>
          <p:nvPr/>
        </p:nvPicPr>
        <p:blipFill>
          <a:blip r:embed="rId3"/>
          <a:stretch>
            <a:fillRect/>
          </a:stretch>
        </p:blipFill>
        <p:spPr>
          <a:xfrm>
            <a:off x="8911923" y="280949"/>
            <a:ext cx="111458" cy="97200"/>
          </a:xfrm>
          <a:prstGeom prst="rect">
            <a:avLst/>
          </a:prstGeom>
        </p:spPr>
      </p:pic>
      <p:sp>
        <p:nvSpPr>
          <p:cNvPr id="2" name="TextBox 1">
            <a:extLst>
              <a:ext uri="{FF2B5EF4-FFF2-40B4-BE49-F238E27FC236}">
                <a16:creationId xmlns:a16="http://schemas.microsoft.com/office/drawing/2014/main" id="{32E1FF72-CC9D-962F-247E-54D432E5B38E}"/>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
        <p:nvSpPr>
          <p:cNvPr id="7" name="TextBox 6">
            <a:extLst>
              <a:ext uri="{FF2B5EF4-FFF2-40B4-BE49-F238E27FC236}">
                <a16:creationId xmlns:a16="http://schemas.microsoft.com/office/drawing/2014/main" id="{43350540-96F8-2106-B26F-1B682F0FD4BB}"/>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In the wrong module moved to Module 11</a:t>
            </a:r>
            <a:endParaRPr lang="en-GB" sz="1100" i="1">
              <a:solidFill>
                <a:srgbClr val="FF0000"/>
              </a:solidFill>
            </a:endParaRPr>
          </a:p>
        </p:txBody>
      </p:sp>
    </p:spTree>
    <p:extLst>
      <p:ext uri="{BB962C8B-B14F-4D97-AF65-F5344CB8AC3E}">
        <p14:creationId xmlns:p14="http://schemas.microsoft.com/office/powerpoint/2010/main" val="22984830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4EBE905-89EB-450B-BD4E-370F2068F771}"/>
              </a:ext>
            </a:extLst>
          </p:cNvPr>
          <p:cNvSpPr>
            <a:spLocks noGrp="1"/>
          </p:cNvSpPr>
          <p:nvPr>
            <p:ph type="title"/>
          </p:nvPr>
        </p:nvSpPr>
        <p:spPr>
          <a:xfrm>
            <a:off x="111095" y="102393"/>
            <a:ext cx="7623880" cy="306668"/>
          </a:xfrm>
        </p:spPr>
        <p:txBody>
          <a:bodyPr>
            <a:noAutofit/>
          </a:bodyPr>
          <a:lstStyle/>
          <a:p>
            <a:r>
              <a:rPr lang="en-GB">
                <a:solidFill>
                  <a:srgbClr val="2F528F"/>
                </a:solidFill>
              </a:rPr>
              <a:t>Risk and Security Considerations - Phase D – 03/03</a:t>
            </a:r>
          </a:p>
        </p:txBody>
      </p:sp>
      <p:sp>
        <p:nvSpPr>
          <p:cNvPr id="3" name="Footer Placeholder 2">
            <a:extLst>
              <a:ext uri="{FF2B5EF4-FFF2-40B4-BE49-F238E27FC236}">
                <a16:creationId xmlns:a16="http://schemas.microsoft.com/office/drawing/2014/main" id="{DC03352C-4FC7-4E3C-A77F-85E9F9264331}"/>
              </a:ext>
            </a:extLst>
          </p:cNvPr>
          <p:cNvSpPr>
            <a:spLocks noGrp="1"/>
          </p:cNvSpPr>
          <p:nvPr>
            <p:ph type="ftr" sz="quarter" idx="10"/>
          </p:nvPr>
        </p:nvSpPr>
        <p:spPr>
          <a:xfrm>
            <a:off x="6993807" y="4855409"/>
            <a:ext cx="688471" cy="273844"/>
          </a:xfrm>
        </p:spPr>
        <p:txBody>
          <a:bodyPr/>
          <a:lstStyle/>
          <a:p>
            <a:r>
              <a:rPr lang="en-GB"/>
              <a:t>24/32</a:t>
            </a:r>
          </a:p>
        </p:txBody>
      </p:sp>
      <p:sp>
        <p:nvSpPr>
          <p:cNvPr id="4" name="Ref">
            <a:extLst>
              <a:ext uri="{FF2B5EF4-FFF2-40B4-BE49-F238E27FC236}">
                <a16:creationId xmlns:a16="http://schemas.microsoft.com/office/drawing/2014/main" id="{B1FC0D18-6A1A-487F-8021-75B079B6CF51}"/>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Integrating Risk and Security within a Enterprise Architecture : Page 24 : §5.5</a:t>
            </a:r>
          </a:p>
        </p:txBody>
      </p:sp>
      <p:graphicFrame>
        <p:nvGraphicFramePr>
          <p:cNvPr id="8" name="TextBox 1">
            <a:extLst>
              <a:ext uri="{FF2B5EF4-FFF2-40B4-BE49-F238E27FC236}">
                <a16:creationId xmlns:a16="http://schemas.microsoft.com/office/drawing/2014/main" id="{ADA37202-605E-40FA-B3EE-130982266518}"/>
              </a:ext>
            </a:extLst>
          </p:cNvPr>
          <p:cNvGraphicFramePr/>
          <p:nvPr>
            <p:extLst>
              <p:ext uri="{D42A27DB-BD31-4B8C-83A1-F6EECF244321}">
                <p14:modId xmlns:p14="http://schemas.microsoft.com/office/powerpoint/2010/main" val="3030806145"/>
              </p:ext>
            </p:extLst>
          </p:nvPr>
        </p:nvGraphicFramePr>
        <p:xfrm>
          <a:off x="945634" y="721467"/>
          <a:ext cx="8045965" cy="38600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6">
            <a:extLst>
              <a:ext uri="{FF2B5EF4-FFF2-40B4-BE49-F238E27FC236}">
                <a16:creationId xmlns:a16="http://schemas.microsoft.com/office/drawing/2014/main" id="{E91C491A-53E4-F273-3D87-D2F1369A7F93}"/>
              </a:ext>
            </a:extLst>
          </p:cNvPr>
          <p:cNvPicPr>
            <a:picLocks noChangeAspect="1"/>
          </p:cNvPicPr>
          <p:nvPr/>
        </p:nvPicPr>
        <p:blipFill>
          <a:blip r:embed="rId8"/>
          <a:stretch>
            <a:fillRect/>
          </a:stretch>
        </p:blipFill>
        <p:spPr>
          <a:xfrm>
            <a:off x="8853488" y="388254"/>
            <a:ext cx="116723" cy="97200"/>
          </a:xfrm>
          <a:prstGeom prst="rect">
            <a:avLst/>
          </a:prstGeom>
        </p:spPr>
      </p:pic>
      <p:sp>
        <p:nvSpPr>
          <p:cNvPr id="6" name="TextBox 5">
            <a:extLst>
              <a:ext uri="{FF2B5EF4-FFF2-40B4-BE49-F238E27FC236}">
                <a16:creationId xmlns:a16="http://schemas.microsoft.com/office/drawing/2014/main" id="{251569BE-17E2-D956-C217-DD085273A4DB}"/>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In the wrong module moved to Module 11</a:t>
            </a:r>
            <a:endParaRPr lang="en-GB" sz="1100" i="1">
              <a:solidFill>
                <a:srgbClr val="FF0000"/>
              </a:solidFill>
            </a:endParaRPr>
          </a:p>
        </p:txBody>
      </p:sp>
    </p:spTree>
    <p:extLst>
      <p:ext uri="{BB962C8B-B14F-4D97-AF65-F5344CB8AC3E}">
        <p14:creationId xmlns:p14="http://schemas.microsoft.com/office/powerpoint/2010/main" val="23138981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6EAF74C8-1BCA-4CAC-BC89-5207CC1F541C}"/>
              </a:ext>
            </a:extLst>
          </p:cNvPr>
          <p:cNvSpPr>
            <a:spLocks noGrp="1"/>
          </p:cNvSpPr>
          <p:nvPr>
            <p:ph type="title"/>
          </p:nvPr>
        </p:nvSpPr>
        <p:spPr>
          <a:xfrm>
            <a:off x="111095" y="102393"/>
            <a:ext cx="7623880" cy="306668"/>
          </a:xfrm>
        </p:spPr>
        <p:txBody>
          <a:bodyPr>
            <a:noAutofit/>
          </a:bodyPr>
          <a:lstStyle/>
          <a:p>
            <a:r>
              <a:rPr lang="en-GB">
                <a:solidFill>
                  <a:srgbClr val="2F528F"/>
                </a:solidFill>
              </a:rPr>
              <a:t>Business Principles – 01/02</a:t>
            </a:r>
          </a:p>
        </p:txBody>
      </p:sp>
      <p:sp>
        <p:nvSpPr>
          <p:cNvPr id="8" name="Footer Placeholder 7">
            <a:extLst>
              <a:ext uri="{FF2B5EF4-FFF2-40B4-BE49-F238E27FC236}">
                <a16:creationId xmlns:a16="http://schemas.microsoft.com/office/drawing/2014/main" id="{CAA43AB0-FFDB-47F7-8E5D-A5F7C5E7A3FB}"/>
              </a:ext>
            </a:extLst>
          </p:cNvPr>
          <p:cNvSpPr>
            <a:spLocks noGrp="1"/>
          </p:cNvSpPr>
          <p:nvPr>
            <p:ph type="ftr" sz="quarter" idx="10"/>
          </p:nvPr>
        </p:nvSpPr>
        <p:spPr>
          <a:xfrm>
            <a:off x="6993807" y="4855409"/>
            <a:ext cx="688471" cy="273844"/>
          </a:xfrm>
        </p:spPr>
        <p:txBody>
          <a:bodyPr/>
          <a:lstStyle/>
          <a:p>
            <a:r>
              <a:rPr lang="en-GB"/>
              <a:t>25/32</a:t>
            </a:r>
          </a:p>
        </p:txBody>
      </p:sp>
      <p:sp>
        <p:nvSpPr>
          <p:cNvPr id="4" name="Ref">
            <a:extLst>
              <a:ext uri="{FF2B5EF4-FFF2-40B4-BE49-F238E27FC236}">
                <a16:creationId xmlns:a16="http://schemas.microsoft.com/office/drawing/2014/main" id="{31A0263E-C7B3-4078-9F23-49B1895AFF5C}"/>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Architecture Development Method : Page 42 : §4.2 </a:t>
            </a:r>
          </a:p>
        </p:txBody>
      </p:sp>
      <p:graphicFrame>
        <p:nvGraphicFramePr>
          <p:cNvPr id="6" name="TextBox 2">
            <a:extLst>
              <a:ext uri="{FF2B5EF4-FFF2-40B4-BE49-F238E27FC236}">
                <a16:creationId xmlns:a16="http://schemas.microsoft.com/office/drawing/2014/main" id="{DFDC0469-EA91-49AD-92E7-8E05C9EF66AB}"/>
              </a:ext>
            </a:extLst>
          </p:cNvPr>
          <p:cNvGraphicFramePr/>
          <p:nvPr/>
        </p:nvGraphicFramePr>
        <p:xfrm>
          <a:off x="2168227" y="3142413"/>
          <a:ext cx="5261273" cy="1580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TextBox 2">
            <a:extLst>
              <a:ext uri="{FF2B5EF4-FFF2-40B4-BE49-F238E27FC236}">
                <a16:creationId xmlns:a16="http://schemas.microsoft.com/office/drawing/2014/main" id="{F22DBF3E-B34F-FAA1-87C2-3233C3613B86}"/>
              </a:ext>
            </a:extLst>
          </p:cNvPr>
          <p:cNvGraphicFramePr/>
          <p:nvPr/>
        </p:nvGraphicFramePr>
        <p:xfrm>
          <a:off x="-308161" y="646388"/>
          <a:ext cx="9764287" cy="21258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Box 8">
            <a:extLst>
              <a:ext uri="{FF2B5EF4-FFF2-40B4-BE49-F238E27FC236}">
                <a16:creationId xmlns:a16="http://schemas.microsoft.com/office/drawing/2014/main" id="{A484D448-F206-8405-8ACE-5EC436A76986}"/>
              </a:ext>
            </a:extLst>
          </p:cNvPr>
          <p:cNvSpPr txBox="1"/>
          <p:nvPr/>
        </p:nvSpPr>
        <p:spPr>
          <a:xfrm>
            <a:off x="3137071" y="2805967"/>
            <a:ext cx="2869858" cy="300082"/>
          </a:xfrm>
          <a:prstGeom prst="rect">
            <a:avLst/>
          </a:prstGeom>
          <a:noFill/>
        </p:spPr>
        <p:txBody>
          <a:bodyPr wrap="square">
            <a:spAutoFit/>
          </a:bodyPr>
          <a:lstStyle/>
          <a:p>
            <a:pPr marL="68580">
              <a:spcAft>
                <a:spcPts val="900"/>
              </a:spcAft>
            </a:pPr>
            <a:r>
              <a:rPr lang="en-GB" sz="1350" b="1">
                <a:solidFill>
                  <a:srgbClr val="2F528F"/>
                </a:solidFill>
              </a:rPr>
              <a:t>For example:</a:t>
            </a:r>
          </a:p>
        </p:txBody>
      </p:sp>
      <p:sp>
        <p:nvSpPr>
          <p:cNvPr id="2" name="TextBox 1">
            <a:extLst>
              <a:ext uri="{FF2B5EF4-FFF2-40B4-BE49-F238E27FC236}">
                <a16:creationId xmlns:a16="http://schemas.microsoft.com/office/drawing/2014/main" id="{32DF99D6-A7C1-0128-1A46-549D78AD2263}"/>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
        <p:nvSpPr>
          <p:cNvPr id="10" name="TextBox 9">
            <a:extLst>
              <a:ext uri="{FF2B5EF4-FFF2-40B4-BE49-F238E27FC236}">
                <a16:creationId xmlns:a16="http://schemas.microsoft.com/office/drawing/2014/main" id="{384EE941-4FB6-13DA-F56B-35037308BD9A}"/>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In the wrong module moved to Module 11</a:t>
            </a:r>
            <a:endParaRPr lang="en-GB" sz="1100" i="1">
              <a:solidFill>
                <a:srgbClr val="FF0000"/>
              </a:solidFill>
            </a:endParaRPr>
          </a:p>
        </p:txBody>
      </p:sp>
    </p:spTree>
    <p:extLst>
      <p:ext uri="{BB962C8B-B14F-4D97-AF65-F5344CB8AC3E}">
        <p14:creationId xmlns:p14="http://schemas.microsoft.com/office/powerpoint/2010/main" val="38949280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C7A53D-1EF2-1B46-2531-32D4071921C7}"/>
              </a:ext>
            </a:extLst>
          </p:cNvPr>
          <p:cNvSpPr/>
          <p:nvPr/>
        </p:nvSpPr>
        <p:spPr>
          <a:xfrm>
            <a:off x="1" y="1406465"/>
            <a:ext cx="9143999" cy="12865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a:extLst>
              <a:ext uri="{FF2B5EF4-FFF2-40B4-BE49-F238E27FC236}">
                <a16:creationId xmlns:a16="http://schemas.microsoft.com/office/drawing/2014/main" id="{6EAF74C8-1BCA-4CAC-BC89-5207CC1F541C}"/>
              </a:ext>
            </a:extLst>
          </p:cNvPr>
          <p:cNvSpPr>
            <a:spLocks noGrp="1"/>
          </p:cNvSpPr>
          <p:nvPr>
            <p:ph type="title"/>
          </p:nvPr>
        </p:nvSpPr>
        <p:spPr>
          <a:xfrm>
            <a:off x="111095" y="102393"/>
            <a:ext cx="7623880" cy="306668"/>
          </a:xfrm>
        </p:spPr>
        <p:txBody>
          <a:bodyPr>
            <a:noAutofit/>
          </a:bodyPr>
          <a:lstStyle/>
          <a:p>
            <a:r>
              <a:rPr lang="en-GB">
                <a:solidFill>
                  <a:srgbClr val="2F528F"/>
                </a:solidFill>
              </a:rPr>
              <a:t>Business Goals – 01/02</a:t>
            </a:r>
          </a:p>
        </p:txBody>
      </p:sp>
      <p:sp>
        <p:nvSpPr>
          <p:cNvPr id="8" name="Footer Placeholder 7">
            <a:extLst>
              <a:ext uri="{FF2B5EF4-FFF2-40B4-BE49-F238E27FC236}">
                <a16:creationId xmlns:a16="http://schemas.microsoft.com/office/drawing/2014/main" id="{CAA43AB0-FFDB-47F7-8E5D-A5F7C5E7A3FB}"/>
              </a:ext>
            </a:extLst>
          </p:cNvPr>
          <p:cNvSpPr>
            <a:spLocks noGrp="1"/>
          </p:cNvSpPr>
          <p:nvPr>
            <p:ph type="ftr" sz="quarter" idx="10"/>
          </p:nvPr>
        </p:nvSpPr>
        <p:spPr>
          <a:xfrm>
            <a:off x="6993807" y="4855409"/>
            <a:ext cx="688471" cy="273844"/>
          </a:xfrm>
        </p:spPr>
        <p:txBody>
          <a:bodyPr/>
          <a:lstStyle/>
          <a:p>
            <a:r>
              <a:rPr lang="en-GB"/>
              <a:t>27/32</a:t>
            </a:r>
          </a:p>
        </p:txBody>
      </p:sp>
      <p:sp>
        <p:nvSpPr>
          <p:cNvPr id="4" name="Ref">
            <a:extLst>
              <a:ext uri="{FF2B5EF4-FFF2-40B4-BE49-F238E27FC236}">
                <a16:creationId xmlns:a16="http://schemas.microsoft.com/office/drawing/2014/main" id="{31A0263E-C7B3-4078-9F23-49B1895AFF5C}"/>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42 : §4.2</a:t>
            </a:r>
          </a:p>
        </p:txBody>
      </p:sp>
      <p:sp>
        <p:nvSpPr>
          <p:cNvPr id="27" name="TextBox 26">
            <a:extLst>
              <a:ext uri="{FF2B5EF4-FFF2-40B4-BE49-F238E27FC236}">
                <a16:creationId xmlns:a16="http://schemas.microsoft.com/office/drawing/2014/main" id="{EF4F2AB7-954B-4D67-8B4D-52C6FC6FB5DF}"/>
              </a:ext>
            </a:extLst>
          </p:cNvPr>
          <p:cNvSpPr txBox="1"/>
          <p:nvPr/>
        </p:nvSpPr>
        <p:spPr>
          <a:xfrm>
            <a:off x="637760" y="599848"/>
            <a:ext cx="8207064" cy="715581"/>
          </a:xfrm>
          <a:prstGeom prst="rect">
            <a:avLst/>
          </a:prstGeom>
          <a:noFill/>
        </p:spPr>
        <p:txBody>
          <a:bodyPr wrap="square">
            <a:spAutoFit/>
          </a:bodyPr>
          <a:lstStyle/>
          <a:p>
            <a:r>
              <a:rPr lang="en-GB" sz="1350">
                <a:solidFill>
                  <a:srgbClr val="2F528F"/>
                </a:solidFill>
              </a:rPr>
              <a:t>… are goals that a business anticipates accomplishing in a set period of time. </a:t>
            </a:r>
            <a:br>
              <a:rPr lang="en-GB" sz="1350">
                <a:solidFill>
                  <a:srgbClr val="2F528F"/>
                </a:solidFill>
              </a:rPr>
            </a:br>
            <a:r>
              <a:rPr lang="en-GB" sz="1350">
                <a:solidFill>
                  <a:srgbClr val="2F528F"/>
                </a:solidFill>
              </a:rPr>
              <a:t>They are a consequence of the desire to attain the objective(s) implied by the Strategy. </a:t>
            </a:r>
            <a:br>
              <a:rPr lang="en-GB" sz="1350">
                <a:solidFill>
                  <a:srgbClr val="2F528F"/>
                </a:solidFill>
              </a:rPr>
            </a:br>
            <a:r>
              <a:rPr lang="en-GB" sz="1350">
                <a:solidFill>
                  <a:srgbClr val="2F528F"/>
                </a:solidFill>
              </a:rPr>
              <a:t>They are set for the enterprise in general.</a:t>
            </a:r>
          </a:p>
        </p:txBody>
      </p:sp>
      <p:sp>
        <p:nvSpPr>
          <p:cNvPr id="9" name="TextBox 8">
            <a:extLst>
              <a:ext uri="{FF2B5EF4-FFF2-40B4-BE49-F238E27FC236}">
                <a16:creationId xmlns:a16="http://schemas.microsoft.com/office/drawing/2014/main" id="{2216D16C-F475-49F1-BA5F-96898EB8A48D}"/>
              </a:ext>
            </a:extLst>
          </p:cNvPr>
          <p:cNvSpPr txBox="1"/>
          <p:nvPr/>
        </p:nvSpPr>
        <p:spPr>
          <a:xfrm>
            <a:off x="914707" y="4500170"/>
            <a:ext cx="7036158" cy="300082"/>
          </a:xfrm>
          <a:prstGeom prst="rect">
            <a:avLst/>
          </a:prstGeom>
          <a:noFill/>
        </p:spPr>
        <p:txBody>
          <a:bodyPr wrap="square">
            <a:spAutoFit/>
          </a:bodyPr>
          <a:lstStyle/>
          <a:p>
            <a:r>
              <a:rPr lang="en-GB" sz="1350">
                <a:solidFill>
                  <a:srgbClr val="2F528F"/>
                </a:solidFill>
              </a:rPr>
              <a:t>Much Architecture work arises from the need to achieve Business Goals.</a:t>
            </a:r>
          </a:p>
        </p:txBody>
      </p:sp>
      <p:graphicFrame>
        <p:nvGraphicFramePr>
          <p:cNvPr id="13" name="TextBox 2">
            <a:extLst>
              <a:ext uri="{FF2B5EF4-FFF2-40B4-BE49-F238E27FC236}">
                <a16:creationId xmlns:a16="http://schemas.microsoft.com/office/drawing/2014/main" id="{3AE35608-8FE6-4AB3-805D-89FF21C63DDB}"/>
              </a:ext>
            </a:extLst>
          </p:cNvPr>
          <p:cNvGraphicFramePr/>
          <p:nvPr/>
        </p:nvGraphicFramePr>
        <p:xfrm>
          <a:off x="111095" y="3031352"/>
          <a:ext cx="7987574" cy="13905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01F8BB74-8C2A-4C0F-92BB-9842093F3C9B}"/>
              </a:ext>
            </a:extLst>
          </p:cNvPr>
          <p:cNvSpPr txBox="1"/>
          <p:nvPr/>
        </p:nvSpPr>
        <p:spPr>
          <a:xfrm>
            <a:off x="637760" y="2778333"/>
            <a:ext cx="6410324" cy="300082"/>
          </a:xfrm>
          <a:prstGeom prst="rect">
            <a:avLst/>
          </a:prstGeom>
          <a:noFill/>
        </p:spPr>
        <p:txBody>
          <a:bodyPr wrap="square">
            <a:spAutoFit/>
          </a:bodyPr>
          <a:lstStyle/>
          <a:p>
            <a:r>
              <a:rPr lang="en-GB" sz="1350" b="1">
                <a:solidFill>
                  <a:srgbClr val="2F528F"/>
                </a:solidFill>
              </a:rPr>
              <a:t>Setting business goals is important:</a:t>
            </a:r>
          </a:p>
        </p:txBody>
      </p:sp>
      <p:graphicFrame>
        <p:nvGraphicFramePr>
          <p:cNvPr id="18" name="TextBox 2">
            <a:extLst>
              <a:ext uri="{FF2B5EF4-FFF2-40B4-BE49-F238E27FC236}">
                <a16:creationId xmlns:a16="http://schemas.microsoft.com/office/drawing/2014/main" id="{6F507ABD-4737-44CB-973D-373348EB9302}"/>
              </a:ext>
            </a:extLst>
          </p:cNvPr>
          <p:cNvGraphicFramePr/>
          <p:nvPr>
            <p:extLst>
              <p:ext uri="{D42A27DB-BD31-4B8C-83A1-F6EECF244321}">
                <p14:modId xmlns:p14="http://schemas.microsoft.com/office/powerpoint/2010/main" val="834126184"/>
              </p:ext>
            </p:extLst>
          </p:nvPr>
        </p:nvGraphicFramePr>
        <p:xfrm>
          <a:off x="1910367" y="1568448"/>
          <a:ext cx="5824608" cy="9822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TextBox 19">
            <a:extLst>
              <a:ext uri="{FF2B5EF4-FFF2-40B4-BE49-F238E27FC236}">
                <a16:creationId xmlns:a16="http://schemas.microsoft.com/office/drawing/2014/main" id="{3526A176-D031-4EF0-BE9D-86CFC4FAD0EB}"/>
              </a:ext>
            </a:extLst>
          </p:cNvPr>
          <p:cNvSpPr txBox="1"/>
          <p:nvPr/>
        </p:nvSpPr>
        <p:spPr>
          <a:xfrm>
            <a:off x="637760" y="1498912"/>
            <a:ext cx="5781674" cy="300082"/>
          </a:xfrm>
          <a:prstGeom prst="rect">
            <a:avLst/>
          </a:prstGeom>
          <a:noFill/>
        </p:spPr>
        <p:txBody>
          <a:bodyPr wrap="square">
            <a:spAutoFit/>
          </a:bodyPr>
          <a:lstStyle/>
          <a:p>
            <a:r>
              <a:rPr lang="en-GB" sz="1350" b="1">
                <a:solidFill>
                  <a:srgbClr val="2F528F"/>
                </a:solidFill>
              </a:rPr>
              <a:t>Business goals:</a:t>
            </a:r>
          </a:p>
        </p:txBody>
      </p:sp>
      <p:sp>
        <p:nvSpPr>
          <p:cNvPr id="3" name="TextBox 2">
            <a:extLst>
              <a:ext uri="{FF2B5EF4-FFF2-40B4-BE49-F238E27FC236}">
                <a16:creationId xmlns:a16="http://schemas.microsoft.com/office/drawing/2014/main" id="{78FFF268-B8CA-E13E-9156-050D1FC33AD8}"/>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
        <p:nvSpPr>
          <p:cNvPr id="7" name="TextBox 6">
            <a:extLst>
              <a:ext uri="{FF2B5EF4-FFF2-40B4-BE49-F238E27FC236}">
                <a16:creationId xmlns:a16="http://schemas.microsoft.com/office/drawing/2014/main" id="{B7B5F57C-6C35-2CB5-EA79-8E1D5053BD3A}"/>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In the wrong module moved to Module 11</a:t>
            </a:r>
            <a:endParaRPr lang="en-GB" sz="1100" i="1">
              <a:solidFill>
                <a:srgbClr val="FF0000"/>
              </a:solidFill>
            </a:endParaRPr>
          </a:p>
        </p:txBody>
      </p:sp>
    </p:spTree>
    <p:extLst>
      <p:ext uri="{BB962C8B-B14F-4D97-AF65-F5344CB8AC3E}">
        <p14:creationId xmlns:p14="http://schemas.microsoft.com/office/powerpoint/2010/main" val="18797090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14820F57-B1FB-4DEC-BD26-57C9A4B31A01}"/>
              </a:ext>
            </a:extLst>
          </p:cNvPr>
          <p:cNvSpPr>
            <a:spLocks noGrp="1"/>
          </p:cNvSpPr>
          <p:nvPr>
            <p:ph type="title"/>
          </p:nvPr>
        </p:nvSpPr>
        <p:spPr>
          <a:xfrm>
            <a:off x="111095" y="102393"/>
            <a:ext cx="7623880" cy="306668"/>
          </a:xfrm>
        </p:spPr>
        <p:txBody>
          <a:bodyPr>
            <a:noAutofit/>
          </a:bodyPr>
          <a:lstStyle/>
          <a:p>
            <a:r>
              <a:rPr lang="en-GB">
                <a:solidFill>
                  <a:srgbClr val="2F528F"/>
                </a:solidFill>
              </a:rPr>
              <a:t>Business Drivers – 01/02</a:t>
            </a:r>
          </a:p>
        </p:txBody>
      </p:sp>
      <p:sp>
        <p:nvSpPr>
          <p:cNvPr id="3" name="Footer Placeholder 2">
            <a:extLst>
              <a:ext uri="{FF2B5EF4-FFF2-40B4-BE49-F238E27FC236}">
                <a16:creationId xmlns:a16="http://schemas.microsoft.com/office/drawing/2014/main" id="{30F112BD-CEDD-4F39-9B69-524ED3416330}"/>
              </a:ext>
            </a:extLst>
          </p:cNvPr>
          <p:cNvSpPr>
            <a:spLocks noGrp="1"/>
          </p:cNvSpPr>
          <p:nvPr>
            <p:ph type="ftr" sz="quarter" idx="10"/>
          </p:nvPr>
        </p:nvSpPr>
        <p:spPr>
          <a:xfrm>
            <a:off x="6993807" y="4855409"/>
            <a:ext cx="688471" cy="273844"/>
          </a:xfrm>
        </p:spPr>
        <p:txBody>
          <a:bodyPr/>
          <a:lstStyle/>
          <a:p>
            <a:r>
              <a:rPr lang="en-GB"/>
              <a:t>29/32</a:t>
            </a:r>
          </a:p>
        </p:txBody>
      </p:sp>
      <p:sp>
        <p:nvSpPr>
          <p:cNvPr id="12" name="Ref">
            <a:extLst>
              <a:ext uri="{FF2B5EF4-FFF2-40B4-BE49-F238E27FC236}">
                <a16:creationId xmlns:a16="http://schemas.microsoft.com/office/drawing/2014/main" id="{124605B3-D46B-4A33-BC15-2B1AE43B3C3B}"/>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42 : §4.2</a:t>
            </a:r>
          </a:p>
        </p:txBody>
      </p:sp>
      <p:graphicFrame>
        <p:nvGraphicFramePr>
          <p:cNvPr id="8" name="TextBox 2">
            <a:extLst>
              <a:ext uri="{FF2B5EF4-FFF2-40B4-BE49-F238E27FC236}">
                <a16:creationId xmlns:a16="http://schemas.microsoft.com/office/drawing/2014/main" id="{E6FC53C2-580D-F3F5-2865-BF570A702408}"/>
              </a:ext>
            </a:extLst>
          </p:cNvPr>
          <p:cNvGraphicFramePr/>
          <p:nvPr/>
        </p:nvGraphicFramePr>
        <p:xfrm>
          <a:off x="1780646" y="490571"/>
          <a:ext cx="5582707" cy="4552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B2308BA-7262-AB5B-00B4-D29E7B43382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10</a:t>
            </a:r>
          </a:p>
        </p:txBody>
      </p:sp>
      <p:sp>
        <p:nvSpPr>
          <p:cNvPr id="6" name="TextBox 5">
            <a:extLst>
              <a:ext uri="{FF2B5EF4-FFF2-40B4-BE49-F238E27FC236}">
                <a16:creationId xmlns:a16="http://schemas.microsoft.com/office/drawing/2014/main" id="{358BCB07-4F51-DEFD-DFE3-D7D3347BF807}"/>
              </a:ext>
            </a:extLst>
          </p:cNvPr>
          <p:cNvSpPr txBox="1"/>
          <p:nvPr/>
        </p:nvSpPr>
        <p:spPr>
          <a:xfrm>
            <a:off x="111095" y="5455901"/>
            <a:ext cx="8846499" cy="261610"/>
          </a:xfrm>
          <a:prstGeom prst="rect">
            <a:avLst/>
          </a:prstGeom>
          <a:noFill/>
        </p:spPr>
        <p:txBody>
          <a:bodyPr wrap="square" rtlCol="0">
            <a:spAutoFit/>
          </a:bodyPr>
          <a:lstStyle/>
          <a:p>
            <a:pPr algn="l"/>
            <a:r>
              <a:rPr lang="en-GB" sz="1100" i="1">
                <a:solidFill>
                  <a:srgbClr val="FF0000"/>
                </a:solidFill>
                <a:latin typeface="Calibri" panose="020F0502020204030204" pitchFamily="34" charset="0"/>
              </a:rPr>
              <a:t>In the wrong module moved to Module 11</a:t>
            </a:r>
            <a:endParaRPr lang="en-GB" sz="1100" i="1">
              <a:solidFill>
                <a:srgbClr val="FF0000"/>
              </a:solidFill>
            </a:endParaRPr>
          </a:p>
        </p:txBody>
      </p:sp>
    </p:spTree>
    <p:extLst>
      <p:ext uri="{BB962C8B-B14F-4D97-AF65-F5344CB8AC3E}">
        <p14:creationId xmlns:p14="http://schemas.microsoft.com/office/powerpoint/2010/main" val="3663772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6A6E33-34F1-4EF7-8159-6E035B3ABA0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What an Architecture Capability is – 02/02</a:t>
            </a:r>
          </a:p>
        </p:txBody>
      </p:sp>
      <p:sp>
        <p:nvSpPr>
          <p:cNvPr id="2" name="Footer Placeholder 1">
            <a:extLst>
              <a:ext uri="{FF2B5EF4-FFF2-40B4-BE49-F238E27FC236}">
                <a16:creationId xmlns:a16="http://schemas.microsoft.com/office/drawing/2014/main" id="{1C1E34A5-7CE5-4190-87B5-31C48E0B002A}"/>
              </a:ext>
            </a:extLst>
          </p:cNvPr>
          <p:cNvSpPr>
            <a:spLocks noGrp="1"/>
          </p:cNvSpPr>
          <p:nvPr>
            <p:ph type="ftr" sz="quarter" idx="10"/>
          </p:nvPr>
        </p:nvSpPr>
        <p:spPr>
          <a:xfrm>
            <a:off x="6993807" y="4855409"/>
            <a:ext cx="688471" cy="273844"/>
          </a:xfrm>
        </p:spPr>
        <p:txBody>
          <a:bodyPr/>
          <a:lstStyle/>
          <a:p>
            <a:r>
              <a:rPr lang="en-GB"/>
              <a:t>9/24</a:t>
            </a:r>
          </a:p>
        </p:txBody>
      </p:sp>
      <p:sp>
        <p:nvSpPr>
          <p:cNvPr id="4" name="Ref">
            <a:extLst>
              <a:ext uri="{FF2B5EF4-FFF2-40B4-BE49-F238E27FC236}">
                <a16:creationId xmlns:a16="http://schemas.microsoft.com/office/drawing/2014/main" id="{3E36E102-79EE-4EE6-81C2-7DFE0919B937}"/>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The TOGAF Leader’s Guide to Establishing and Evolving an EA Capability : Page 52 : §8</a:t>
            </a:r>
          </a:p>
        </p:txBody>
      </p:sp>
      <p:graphicFrame>
        <p:nvGraphicFramePr>
          <p:cNvPr id="3" name="Diagram 2">
            <a:extLst>
              <a:ext uri="{FF2B5EF4-FFF2-40B4-BE49-F238E27FC236}">
                <a16:creationId xmlns:a16="http://schemas.microsoft.com/office/drawing/2014/main" id="{F593D6C2-2A68-E6D7-42E5-ADC1EB274C61}"/>
              </a:ext>
            </a:extLst>
          </p:cNvPr>
          <p:cNvGraphicFramePr/>
          <p:nvPr>
            <p:extLst>
              <p:ext uri="{D42A27DB-BD31-4B8C-83A1-F6EECF244321}">
                <p14:modId xmlns:p14="http://schemas.microsoft.com/office/powerpoint/2010/main" val="3309612291"/>
              </p:ext>
            </p:extLst>
          </p:nvPr>
        </p:nvGraphicFramePr>
        <p:xfrm>
          <a:off x="4674578" y="836430"/>
          <a:ext cx="4335584" cy="3501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72985F86-EA06-6639-3D2E-E2C972A61923}"/>
              </a:ext>
            </a:extLst>
          </p:cNvPr>
          <p:cNvGraphicFramePr/>
          <p:nvPr/>
        </p:nvGraphicFramePr>
        <p:xfrm>
          <a:off x="111095" y="868040"/>
          <a:ext cx="4458677" cy="24958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a:extLst>
              <a:ext uri="{FF2B5EF4-FFF2-40B4-BE49-F238E27FC236}">
                <a16:creationId xmlns:a16="http://schemas.microsoft.com/office/drawing/2014/main" id="{DEAFD9A2-479D-39CF-6853-FC67FB88D6D8}"/>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
        <p:nvSpPr>
          <p:cNvPr id="8" name="TextBox 7">
            <a:extLst>
              <a:ext uri="{FF2B5EF4-FFF2-40B4-BE49-F238E27FC236}">
                <a16:creationId xmlns:a16="http://schemas.microsoft.com/office/drawing/2014/main" id="{7D03B151-D5A4-238C-5819-24AEB7012C07}"/>
              </a:ext>
            </a:extLst>
          </p:cNvPr>
          <p:cNvSpPr txBox="1"/>
          <p:nvPr/>
        </p:nvSpPr>
        <p:spPr>
          <a:xfrm>
            <a:off x="2165350" y="5455901"/>
            <a:ext cx="4903907" cy="261610"/>
          </a:xfrm>
          <a:prstGeom prst="rect">
            <a:avLst/>
          </a:prstGeom>
          <a:noFill/>
        </p:spPr>
        <p:txBody>
          <a:bodyPr wrap="none" rtlCol="0">
            <a:spAutoFit/>
          </a:bodyPr>
          <a:lstStyle/>
          <a:p>
            <a:pPr algn="l"/>
            <a:r>
              <a:rPr lang="en-GB" sz="1100" i="1">
                <a:solidFill>
                  <a:srgbClr val="FF0000"/>
                </a:solidFill>
              </a:rPr>
              <a:t>Content Framework or Enterprise Metamodel in V10 – used Enterprise Metamodel.</a:t>
            </a:r>
          </a:p>
        </p:txBody>
      </p:sp>
    </p:spTree>
    <p:extLst>
      <p:ext uri="{BB962C8B-B14F-4D97-AF65-F5344CB8AC3E}">
        <p14:creationId xmlns:p14="http://schemas.microsoft.com/office/powerpoint/2010/main" val="17041421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01/09</a:t>
            </a:r>
          </a:p>
        </p:txBody>
      </p:sp>
      <p:sp>
        <p:nvSpPr>
          <p:cNvPr id="2" name="Footer Placeholder 1">
            <a:extLst>
              <a:ext uri="{FF2B5EF4-FFF2-40B4-BE49-F238E27FC236}">
                <a16:creationId xmlns:a16="http://schemas.microsoft.com/office/drawing/2014/main" id="{B5B7336E-37AE-46D9-A690-C70CC8D0BF36}"/>
              </a:ext>
            </a:extLst>
          </p:cNvPr>
          <p:cNvSpPr>
            <a:spLocks noGrp="1"/>
          </p:cNvSpPr>
          <p:nvPr>
            <p:ph type="ftr" sz="quarter" idx="10"/>
          </p:nvPr>
        </p:nvSpPr>
        <p:spPr>
          <a:xfrm>
            <a:off x="6993807" y="4855409"/>
            <a:ext cx="688471" cy="273844"/>
          </a:xfrm>
        </p:spPr>
        <p:txBody>
          <a:bodyPr/>
          <a:lstStyle/>
          <a:p>
            <a:r>
              <a:rPr lang="en-GB"/>
              <a:t>4/44</a:t>
            </a:r>
          </a:p>
        </p:txBody>
      </p:sp>
      <p:sp>
        <p:nvSpPr>
          <p:cNvPr id="4" name="Ref">
            <a:extLst>
              <a:ext uri="{FF2B5EF4-FFF2-40B4-BE49-F238E27FC236}">
                <a16:creationId xmlns:a16="http://schemas.microsoft.com/office/drawing/2014/main" id="{05583948-DDC2-4AF8-A964-BF3CD97324CE}"/>
              </a:ext>
            </a:extLst>
          </p:cNvPr>
          <p:cNvSpPr txBox="1"/>
          <p:nvPr/>
        </p:nvSpPr>
        <p:spPr>
          <a:xfrm>
            <a:off x="1397000" y="4820354"/>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43 : §4.3</a:t>
            </a:r>
          </a:p>
        </p:txBody>
      </p:sp>
      <p:sp>
        <p:nvSpPr>
          <p:cNvPr id="3" name="TextBox 2">
            <a:extLst>
              <a:ext uri="{FF2B5EF4-FFF2-40B4-BE49-F238E27FC236}">
                <a16:creationId xmlns:a16="http://schemas.microsoft.com/office/drawing/2014/main" id="{05EFC551-F762-4545-8FF4-DB7888A6D863}"/>
              </a:ext>
            </a:extLst>
          </p:cNvPr>
          <p:cNvSpPr txBox="1"/>
          <p:nvPr/>
        </p:nvSpPr>
        <p:spPr>
          <a:xfrm>
            <a:off x="428905" y="853140"/>
            <a:ext cx="1019638" cy="323165"/>
          </a:xfrm>
          <a:prstGeom prst="rect">
            <a:avLst/>
          </a:prstGeom>
          <a:noFill/>
        </p:spPr>
        <p:txBody>
          <a:bodyPr wrap="none" rtlCol="0">
            <a:spAutoFit/>
          </a:bodyPr>
          <a:lstStyle/>
          <a:p>
            <a:pPr algn="l"/>
            <a:r>
              <a:rPr lang="en-GB" sz="1500" b="1">
                <a:solidFill>
                  <a:srgbClr val="2F528F"/>
                </a:solidFill>
                <a:latin typeface="Calibri" panose="020F0502020204030204" pitchFamily="34" charset="0"/>
              </a:rPr>
              <a:t>Objectives</a:t>
            </a:r>
          </a:p>
        </p:txBody>
      </p:sp>
      <p:graphicFrame>
        <p:nvGraphicFramePr>
          <p:cNvPr id="10" name="TextBox 2">
            <a:extLst>
              <a:ext uri="{FF2B5EF4-FFF2-40B4-BE49-F238E27FC236}">
                <a16:creationId xmlns:a16="http://schemas.microsoft.com/office/drawing/2014/main" id="{AA08FBAE-89F4-4BB3-BF89-101DE25F2B94}"/>
              </a:ext>
            </a:extLst>
          </p:cNvPr>
          <p:cNvGraphicFramePr/>
          <p:nvPr>
            <p:extLst>
              <p:ext uri="{D42A27DB-BD31-4B8C-83A1-F6EECF244321}">
                <p14:modId xmlns:p14="http://schemas.microsoft.com/office/powerpoint/2010/main" val="3495114036"/>
              </p:ext>
            </p:extLst>
          </p:nvPr>
        </p:nvGraphicFramePr>
        <p:xfrm>
          <a:off x="586070" y="1458839"/>
          <a:ext cx="7971860" cy="22258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C5482874-1433-7191-26A5-31471F0055F6}"/>
              </a:ext>
            </a:extLst>
          </p:cNvPr>
          <p:cNvPicPr>
            <a:picLocks noChangeAspect="1"/>
          </p:cNvPicPr>
          <p:nvPr/>
        </p:nvPicPr>
        <p:blipFill>
          <a:blip r:embed="rId8"/>
          <a:stretch>
            <a:fillRect/>
          </a:stretch>
        </p:blipFill>
        <p:spPr>
          <a:xfrm>
            <a:off x="8858687" y="168074"/>
            <a:ext cx="118625" cy="97200"/>
          </a:xfrm>
          <a:prstGeom prst="rect">
            <a:avLst/>
          </a:prstGeom>
        </p:spPr>
      </p:pic>
      <p:sp>
        <p:nvSpPr>
          <p:cNvPr id="6" name="TextBox 5">
            <a:extLst>
              <a:ext uri="{FF2B5EF4-FFF2-40B4-BE49-F238E27FC236}">
                <a16:creationId xmlns:a16="http://schemas.microsoft.com/office/drawing/2014/main" id="{D194F4F0-49A8-5252-DC2D-72826296BB2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8382931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02/09</a:t>
            </a:r>
          </a:p>
        </p:txBody>
      </p:sp>
      <p:sp>
        <p:nvSpPr>
          <p:cNvPr id="2" name="Footer Placeholder 1">
            <a:extLst>
              <a:ext uri="{FF2B5EF4-FFF2-40B4-BE49-F238E27FC236}">
                <a16:creationId xmlns:a16="http://schemas.microsoft.com/office/drawing/2014/main" id="{B5B7336E-37AE-46D9-A690-C70CC8D0BF36}"/>
              </a:ext>
            </a:extLst>
          </p:cNvPr>
          <p:cNvSpPr>
            <a:spLocks noGrp="1"/>
          </p:cNvSpPr>
          <p:nvPr>
            <p:ph type="ftr" sz="quarter" idx="10"/>
          </p:nvPr>
        </p:nvSpPr>
        <p:spPr>
          <a:xfrm>
            <a:off x="6993807" y="4855409"/>
            <a:ext cx="688471" cy="273844"/>
          </a:xfrm>
        </p:spPr>
        <p:txBody>
          <a:bodyPr/>
          <a:lstStyle/>
          <a:p>
            <a:r>
              <a:rPr lang="en-GB"/>
              <a:t>5/44</a:t>
            </a:r>
          </a:p>
        </p:txBody>
      </p:sp>
      <p:sp>
        <p:nvSpPr>
          <p:cNvPr id="4" name="Ref">
            <a:extLst>
              <a:ext uri="{FF2B5EF4-FFF2-40B4-BE49-F238E27FC236}">
                <a16:creationId xmlns:a16="http://schemas.microsoft.com/office/drawing/2014/main" id="{05583948-DDC2-4AF8-A964-BF3CD97324CE}"/>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43 : §4.3</a:t>
            </a:r>
          </a:p>
        </p:txBody>
      </p:sp>
      <p:pic>
        <p:nvPicPr>
          <p:cNvPr id="11" name="Picture 10">
            <a:extLst>
              <a:ext uri="{FF2B5EF4-FFF2-40B4-BE49-F238E27FC236}">
                <a16:creationId xmlns:a16="http://schemas.microsoft.com/office/drawing/2014/main" id="{B9DB22EE-ECDA-481E-9FCA-8941D6ABAC81}"/>
              </a:ext>
            </a:extLst>
          </p:cNvPr>
          <p:cNvPicPr>
            <a:picLocks noChangeAspect="1"/>
          </p:cNvPicPr>
          <p:nvPr/>
        </p:nvPicPr>
        <p:blipFill>
          <a:blip r:embed="rId3"/>
          <a:stretch>
            <a:fillRect/>
          </a:stretch>
        </p:blipFill>
        <p:spPr>
          <a:xfrm>
            <a:off x="8856306" y="163319"/>
            <a:ext cx="116245" cy="104337"/>
          </a:xfrm>
          <a:prstGeom prst="rect">
            <a:avLst/>
          </a:prstGeom>
        </p:spPr>
      </p:pic>
      <p:sp>
        <p:nvSpPr>
          <p:cNvPr id="3" name="TextBox 2">
            <a:extLst>
              <a:ext uri="{FF2B5EF4-FFF2-40B4-BE49-F238E27FC236}">
                <a16:creationId xmlns:a16="http://schemas.microsoft.com/office/drawing/2014/main" id="{69B3BCE0-C119-45F4-9C2C-DEB1CD0655FC}"/>
              </a:ext>
            </a:extLst>
          </p:cNvPr>
          <p:cNvSpPr txBox="1"/>
          <p:nvPr/>
        </p:nvSpPr>
        <p:spPr>
          <a:xfrm>
            <a:off x="409074" y="580730"/>
            <a:ext cx="1033296" cy="346249"/>
          </a:xfrm>
          <a:prstGeom prst="rect">
            <a:avLst/>
          </a:prstGeom>
          <a:noFill/>
        </p:spPr>
        <p:txBody>
          <a:bodyPr wrap="none" rtlCol="0">
            <a:spAutoFit/>
          </a:bodyPr>
          <a:lstStyle/>
          <a:p>
            <a:pPr algn="l"/>
            <a:r>
              <a:rPr lang="en-GB" sz="1650" b="1">
                <a:solidFill>
                  <a:srgbClr val="2F528F"/>
                </a:solidFill>
                <a:latin typeface="Calibri" panose="020F0502020204030204" pitchFamily="34" charset="0"/>
              </a:rPr>
              <a:t>Approach</a:t>
            </a:r>
          </a:p>
        </p:txBody>
      </p:sp>
      <p:grpSp>
        <p:nvGrpSpPr>
          <p:cNvPr id="6" name="Group 5">
            <a:extLst>
              <a:ext uri="{FF2B5EF4-FFF2-40B4-BE49-F238E27FC236}">
                <a16:creationId xmlns:a16="http://schemas.microsoft.com/office/drawing/2014/main" id="{CEE733CD-B421-40D2-8863-133099C43A72}"/>
              </a:ext>
            </a:extLst>
          </p:cNvPr>
          <p:cNvGrpSpPr/>
          <p:nvPr/>
        </p:nvGrpSpPr>
        <p:grpSpPr>
          <a:xfrm>
            <a:off x="5986453" y="1008965"/>
            <a:ext cx="3059129" cy="2117338"/>
            <a:chOff x="5079946" y="1898263"/>
            <a:chExt cx="3897713" cy="4505445"/>
          </a:xfrm>
        </p:grpSpPr>
        <p:pic>
          <p:nvPicPr>
            <p:cNvPr id="7" name="Picture 6">
              <a:extLst>
                <a:ext uri="{FF2B5EF4-FFF2-40B4-BE49-F238E27FC236}">
                  <a16:creationId xmlns:a16="http://schemas.microsoft.com/office/drawing/2014/main" id="{51569A36-1C0F-9577-3E47-3763C012B3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9946" y="1898263"/>
              <a:ext cx="3897713" cy="3648628"/>
            </a:xfrm>
            <a:prstGeom prst="rect">
              <a:avLst/>
            </a:prstGeom>
            <a:ln>
              <a:noFill/>
            </a:ln>
            <a:effectLst>
              <a:softEdge rad="112500"/>
            </a:effectLst>
          </p:spPr>
        </p:pic>
        <p:sp>
          <p:nvSpPr>
            <p:cNvPr id="13" name="TextBox 12">
              <a:extLst>
                <a:ext uri="{FF2B5EF4-FFF2-40B4-BE49-F238E27FC236}">
                  <a16:creationId xmlns:a16="http://schemas.microsoft.com/office/drawing/2014/main" id="{530067CF-A83C-EF38-90EF-7E02001C88E6}"/>
                </a:ext>
              </a:extLst>
            </p:cNvPr>
            <p:cNvSpPr txBox="1"/>
            <p:nvPr/>
          </p:nvSpPr>
          <p:spPr>
            <a:xfrm>
              <a:off x="5431439" y="5748795"/>
              <a:ext cx="3192371" cy="654913"/>
            </a:xfrm>
            <a:prstGeom prst="rect">
              <a:avLst/>
            </a:prstGeom>
            <a:noFill/>
          </p:spPr>
          <p:txBody>
            <a:bodyPr wrap="square">
              <a:spAutoFit/>
            </a:bodyPr>
            <a:lstStyle/>
            <a:p>
              <a:pPr algn="ctr"/>
              <a:r>
                <a:rPr lang="en-GB" sz="700">
                  <a:solidFill>
                    <a:srgbClr val="2F528F"/>
                  </a:solidFill>
                  <a:latin typeface="Calibri" panose="020F0502020204030204" pitchFamily="34" charset="0"/>
                  <a:ea typeface="Vollkorn" panose="00000500000000000000" pitchFamily="2" charset="0"/>
                  <a:cs typeface="Calibri" panose="020F0502020204030204" pitchFamily="34" charset="0"/>
                </a:rPr>
                <a:t>The Royal Ontario Museum, Toronto, featuring the Michael Lee-Chin Crystal, designed by Daniel Libeskind</a:t>
              </a:r>
            </a:p>
          </p:txBody>
        </p:sp>
      </p:grpSp>
      <p:graphicFrame>
        <p:nvGraphicFramePr>
          <p:cNvPr id="14" name="TextBox 2">
            <a:extLst>
              <a:ext uri="{FF2B5EF4-FFF2-40B4-BE49-F238E27FC236}">
                <a16:creationId xmlns:a16="http://schemas.microsoft.com/office/drawing/2014/main" id="{BE039614-C3A7-4799-B890-EF81F0BE168E}"/>
              </a:ext>
            </a:extLst>
          </p:cNvPr>
          <p:cNvGraphicFramePr/>
          <p:nvPr/>
        </p:nvGraphicFramePr>
        <p:xfrm>
          <a:off x="737774" y="1032049"/>
          <a:ext cx="4839548" cy="37133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7">
            <a:extLst>
              <a:ext uri="{FF2B5EF4-FFF2-40B4-BE49-F238E27FC236}">
                <a16:creationId xmlns:a16="http://schemas.microsoft.com/office/drawing/2014/main" id="{06E52E3C-0DBF-D7CD-7CC5-5798A335A16F}"/>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31978704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03/09</a:t>
            </a:r>
          </a:p>
        </p:txBody>
      </p:sp>
      <p:sp>
        <p:nvSpPr>
          <p:cNvPr id="2" name="Footer Placeholder 1">
            <a:extLst>
              <a:ext uri="{FF2B5EF4-FFF2-40B4-BE49-F238E27FC236}">
                <a16:creationId xmlns:a16="http://schemas.microsoft.com/office/drawing/2014/main" id="{B5B7336E-37AE-46D9-A690-C70CC8D0BF36}"/>
              </a:ext>
            </a:extLst>
          </p:cNvPr>
          <p:cNvSpPr>
            <a:spLocks noGrp="1"/>
          </p:cNvSpPr>
          <p:nvPr>
            <p:ph type="ftr" sz="quarter" idx="10"/>
          </p:nvPr>
        </p:nvSpPr>
        <p:spPr>
          <a:xfrm>
            <a:off x="6993807" y="4855409"/>
            <a:ext cx="688471" cy="273844"/>
          </a:xfrm>
        </p:spPr>
        <p:txBody>
          <a:bodyPr/>
          <a:lstStyle/>
          <a:p>
            <a:r>
              <a:rPr lang="en-GB"/>
              <a:t>6/44</a:t>
            </a:r>
          </a:p>
        </p:txBody>
      </p:sp>
      <p:sp>
        <p:nvSpPr>
          <p:cNvPr id="4" name="Ref">
            <a:extLst>
              <a:ext uri="{FF2B5EF4-FFF2-40B4-BE49-F238E27FC236}">
                <a16:creationId xmlns:a16="http://schemas.microsoft.com/office/drawing/2014/main" id="{05583948-DDC2-4AF8-A964-BF3CD97324CE}"/>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43 : §4.3</a:t>
            </a:r>
          </a:p>
        </p:txBody>
      </p:sp>
      <p:sp>
        <p:nvSpPr>
          <p:cNvPr id="9" name="TextBox 8">
            <a:extLst>
              <a:ext uri="{FF2B5EF4-FFF2-40B4-BE49-F238E27FC236}">
                <a16:creationId xmlns:a16="http://schemas.microsoft.com/office/drawing/2014/main" id="{D89ED452-12E2-4FD8-B5A4-EEDC9CF4D054}"/>
              </a:ext>
            </a:extLst>
          </p:cNvPr>
          <p:cNvSpPr txBox="1"/>
          <p:nvPr/>
        </p:nvSpPr>
        <p:spPr>
          <a:xfrm>
            <a:off x="457200" y="684532"/>
            <a:ext cx="1011891" cy="346249"/>
          </a:xfrm>
          <a:prstGeom prst="rect">
            <a:avLst/>
          </a:prstGeom>
          <a:noFill/>
        </p:spPr>
        <p:txBody>
          <a:bodyPr wrap="square">
            <a:spAutoFit/>
          </a:bodyPr>
          <a:lstStyle/>
          <a:p>
            <a:r>
              <a:rPr lang="en-GB" sz="1650" b="1">
                <a:solidFill>
                  <a:srgbClr val="2F528F"/>
                </a:solidFill>
                <a:latin typeface="Calibri" panose="020F0502020204030204" pitchFamily="34" charset="0"/>
              </a:rPr>
              <a:t>Inputs</a:t>
            </a:r>
          </a:p>
        </p:txBody>
      </p:sp>
      <p:graphicFrame>
        <p:nvGraphicFramePr>
          <p:cNvPr id="10" name="TextBox 2">
            <a:extLst>
              <a:ext uri="{FF2B5EF4-FFF2-40B4-BE49-F238E27FC236}">
                <a16:creationId xmlns:a16="http://schemas.microsoft.com/office/drawing/2014/main" id="{F5EF0763-451D-4DE9-82C3-653D914B2D18}"/>
              </a:ext>
            </a:extLst>
          </p:cNvPr>
          <p:cNvGraphicFramePr/>
          <p:nvPr/>
        </p:nvGraphicFramePr>
        <p:xfrm>
          <a:off x="457200" y="1086298"/>
          <a:ext cx="4735773" cy="3434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AB95583C-5895-DAD9-FFC6-679F44F9B45D}"/>
              </a:ext>
            </a:extLst>
          </p:cNvPr>
          <p:cNvPicPr>
            <a:picLocks noChangeAspect="1"/>
          </p:cNvPicPr>
          <p:nvPr/>
        </p:nvPicPr>
        <p:blipFill>
          <a:blip r:embed="rId8"/>
          <a:stretch>
            <a:fillRect/>
          </a:stretch>
        </p:blipFill>
        <p:spPr>
          <a:xfrm>
            <a:off x="8851543" y="163289"/>
            <a:ext cx="125769" cy="97200"/>
          </a:xfrm>
          <a:prstGeom prst="rect">
            <a:avLst/>
          </a:prstGeom>
        </p:spPr>
      </p:pic>
      <p:pic>
        <p:nvPicPr>
          <p:cNvPr id="7" name="Picture 6" descr="Icon&#10;&#10;Description automatically generated">
            <a:extLst>
              <a:ext uri="{FF2B5EF4-FFF2-40B4-BE49-F238E27FC236}">
                <a16:creationId xmlns:a16="http://schemas.microsoft.com/office/drawing/2014/main" id="{7FD5A62A-5059-F349-E8A9-E8EF5E2E2C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7604018" y="1272729"/>
            <a:ext cx="1044682" cy="1044682"/>
          </a:xfrm>
          <a:prstGeom prst="rect">
            <a:avLst/>
          </a:prstGeom>
        </p:spPr>
      </p:pic>
      <p:sp>
        <p:nvSpPr>
          <p:cNvPr id="6" name="TextBox 5">
            <a:extLst>
              <a:ext uri="{FF2B5EF4-FFF2-40B4-BE49-F238E27FC236}">
                <a16:creationId xmlns:a16="http://schemas.microsoft.com/office/drawing/2014/main" id="{FF616CCE-E155-9B57-EA2A-605F8912882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41209620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72E362-DC6C-33D0-0B86-537BBF11E570}"/>
              </a:ext>
            </a:extLst>
          </p:cNvPr>
          <p:cNvSpPr/>
          <p:nvPr/>
        </p:nvSpPr>
        <p:spPr>
          <a:xfrm>
            <a:off x="0" y="1661333"/>
            <a:ext cx="9144000" cy="1763934"/>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04/09</a:t>
            </a:r>
          </a:p>
        </p:txBody>
      </p:sp>
      <p:sp>
        <p:nvSpPr>
          <p:cNvPr id="2" name="Footer Placeholder 1">
            <a:extLst>
              <a:ext uri="{FF2B5EF4-FFF2-40B4-BE49-F238E27FC236}">
                <a16:creationId xmlns:a16="http://schemas.microsoft.com/office/drawing/2014/main" id="{65C96FBB-9E8D-4A04-917B-AB5D810FF859}"/>
              </a:ext>
            </a:extLst>
          </p:cNvPr>
          <p:cNvSpPr>
            <a:spLocks noGrp="1"/>
          </p:cNvSpPr>
          <p:nvPr>
            <p:ph type="ftr" sz="quarter" idx="10"/>
          </p:nvPr>
        </p:nvSpPr>
        <p:spPr>
          <a:xfrm>
            <a:off x="6993807" y="4855409"/>
            <a:ext cx="688471" cy="273844"/>
          </a:xfrm>
        </p:spPr>
        <p:txBody>
          <a:bodyPr/>
          <a:lstStyle/>
          <a:p>
            <a:r>
              <a:rPr lang="en-GB"/>
              <a:t>7/44</a:t>
            </a:r>
          </a:p>
        </p:txBody>
      </p:sp>
      <p:sp>
        <p:nvSpPr>
          <p:cNvPr id="4" name="Ref">
            <a:extLst>
              <a:ext uri="{FF2B5EF4-FFF2-40B4-BE49-F238E27FC236}">
                <a16:creationId xmlns:a16="http://schemas.microsoft.com/office/drawing/2014/main" id="{05583948-DDC2-4AF8-A964-BF3CD97324CE}"/>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43 : §4.3</a:t>
            </a:r>
          </a:p>
        </p:txBody>
      </p:sp>
      <p:sp>
        <p:nvSpPr>
          <p:cNvPr id="8" name="TextBox 7">
            <a:extLst>
              <a:ext uri="{FF2B5EF4-FFF2-40B4-BE49-F238E27FC236}">
                <a16:creationId xmlns:a16="http://schemas.microsoft.com/office/drawing/2014/main" id="{25C8DFAA-FE15-46F8-852A-F5AA2062CCC7}"/>
              </a:ext>
            </a:extLst>
          </p:cNvPr>
          <p:cNvSpPr txBox="1"/>
          <p:nvPr/>
        </p:nvSpPr>
        <p:spPr>
          <a:xfrm>
            <a:off x="477107" y="945752"/>
            <a:ext cx="6599778" cy="715581"/>
          </a:xfrm>
          <a:prstGeom prst="rect">
            <a:avLst/>
          </a:prstGeom>
          <a:noFill/>
        </p:spPr>
        <p:txBody>
          <a:bodyPr wrap="square">
            <a:spAutoFit/>
          </a:bodyPr>
          <a:lstStyle/>
          <a:p>
            <a:r>
              <a:rPr lang="en-GB" sz="1350">
                <a:solidFill>
                  <a:srgbClr val="2F528F"/>
                </a:solidFill>
                <a:latin typeface="Calibri" panose="020F0502020204030204" pitchFamily="34" charset="0"/>
              </a:rPr>
              <a:t>The TOGAF® Standard includes a generic set of Steps.</a:t>
            </a:r>
          </a:p>
          <a:p>
            <a:endParaRPr lang="en-GB" sz="1350">
              <a:solidFill>
                <a:srgbClr val="2F528F"/>
              </a:solidFill>
              <a:latin typeface="Calibri" panose="020F0502020204030204" pitchFamily="34" charset="0"/>
            </a:endParaRPr>
          </a:p>
          <a:p>
            <a:r>
              <a:rPr lang="en-GB" sz="1350">
                <a:solidFill>
                  <a:srgbClr val="2F528F"/>
                </a:solidFill>
                <a:latin typeface="Calibri" panose="020F0502020204030204" pitchFamily="34" charset="0"/>
              </a:rPr>
              <a:t>The main benefits of having ‘tick lists’ are threefold:</a:t>
            </a:r>
          </a:p>
        </p:txBody>
      </p:sp>
      <p:sp>
        <p:nvSpPr>
          <p:cNvPr id="10" name="TextBox 9">
            <a:extLst>
              <a:ext uri="{FF2B5EF4-FFF2-40B4-BE49-F238E27FC236}">
                <a16:creationId xmlns:a16="http://schemas.microsoft.com/office/drawing/2014/main" id="{69CEDA39-5116-48B9-9DDD-149B0E71E0CD}"/>
              </a:ext>
            </a:extLst>
          </p:cNvPr>
          <p:cNvSpPr txBox="1"/>
          <p:nvPr/>
        </p:nvSpPr>
        <p:spPr>
          <a:xfrm>
            <a:off x="502003" y="3506544"/>
            <a:ext cx="6599778" cy="1131079"/>
          </a:xfrm>
          <a:prstGeom prst="rect">
            <a:avLst/>
          </a:prstGeom>
          <a:noFill/>
        </p:spPr>
        <p:txBody>
          <a:bodyPr wrap="square" rtlCol="0">
            <a:spAutoFit/>
          </a:bodyPr>
          <a:lstStyle/>
          <a:p>
            <a:pPr algn="l"/>
            <a:r>
              <a:rPr lang="en-GB" sz="1350">
                <a:solidFill>
                  <a:srgbClr val="2F528F"/>
                </a:solidFill>
                <a:latin typeface="Calibri" panose="020F0502020204030204" pitchFamily="34" charset="0"/>
                <a:cs typeface="Calibri" panose="020F0502020204030204" pitchFamily="34" charset="0"/>
              </a:rPr>
              <a:t>The TOGAF® Standard generic set of Steps are in the next slide.</a:t>
            </a:r>
          </a:p>
          <a:p>
            <a:pPr algn="l"/>
            <a:endParaRPr lang="en-GB" sz="1350">
              <a:solidFill>
                <a:srgbClr val="2F528F"/>
              </a:solidFill>
              <a:latin typeface="Calibri" panose="020F0502020204030204" pitchFamily="34" charset="0"/>
              <a:cs typeface="Calibri" panose="020F0502020204030204" pitchFamily="34" charset="0"/>
            </a:endParaRPr>
          </a:p>
          <a:p>
            <a:pPr algn="l"/>
            <a:r>
              <a:rPr lang="en-GB" sz="1350">
                <a:solidFill>
                  <a:srgbClr val="2F528F"/>
                </a:solidFill>
                <a:latin typeface="Calibri" panose="020F0502020204030204" pitchFamily="34" charset="0"/>
                <a:cs typeface="Calibri" panose="020F0502020204030204" pitchFamily="34" charset="0"/>
              </a:rPr>
              <a:t>This set of Steps is the distillation of tens of thousands of hours of practical EA work in a myriad of firms, in most industries, worldwide.</a:t>
            </a:r>
          </a:p>
          <a:p>
            <a:pPr algn="l"/>
            <a:r>
              <a:rPr lang="en-GB" sz="1350">
                <a:solidFill>
                  <a:srgbClr val="2F528F"/>
                </a:solidFill>
                <a:latin typeface="Calibri" panose="020F0502020204030204" pitchFamily="34" charset="0"/>
                <a:cs typeface="Calibri" panose="020F0502020204030204" pitchFamily="34" charset="0"/>
              </a:rPr>
              <a:t>Probably you should only add to it.</a:t>
            </a:r>
          </a:p>
        </p:txBody>
      </p:sp>
      <p:graphicFrame>
        <p:nvGraphicFramePr>
          <p:cNvPr id="6" name="Content Placeholder 3">
            <a:extLst>
              <a:ext uri="{FF2B5EF4-FFF2-40B4-BE49-F238E27FC236}">
                <a16:creationId xmlns:a16="http://schemas.microsoft.com/office/drawing/2014/main" id="{24EE112B-2FC9-1003-FDE2-65D3D0C8C816}"/>
              </a:ext>
            </a:extLst>
          </p:cNvPr>
          <p:cNvGraphicFramePr>
            <a:graphicFrameLocks/>
          </p:cNvGraphicFramePr>
          <p:nvPr/>
        </p:nvGraphicFramePr>
        <p:xfrm>
          <a:off x="254643" y="1636905"/>
          <a:ext cx="6400800" cy="1821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B2072E35-F9E9-3D0A-6E7B-C220C3BC64B8}"/>
              </a:ext>
            </a:extLst>
          </p:cNvPr>
          <p:cNvSpPr txBox="1"/>
          <p:nvPr/>
        </p:nvSpPr>
        <p:spPr>
          <a:xfrm>
            <a:off x="502003" y="612134"/>
            <a:ext cx="965791" cy="346249"/>
          </a:xfrm>
          <a:prstGeom prst="rect">
            <a:avLst/>
          </a:prstGeom>
          <a:noFill/>
        </p:spPr>
        <p:txBody>
          <a:bodyPr wrap="square">
            <a:spAutoFit/>
          </a:bodyPr>
          <a:lstStyle/>
          <a:p>
            <a:r>
              <a:rPr lang="en-GB" sz="1650" b="1">
                <a:solidFill>
                  <a:srgbClr val="2F528F"/>
                </a:solidFill>
                <a:latin typeface="Calibri" panose="020F0502020204030204" pitchFamily="34" charset="0"/>
              </a:rPr>
              <a:t>Steps</a:t>
            </a:r>
          </a:p>
        </p:txBody>
      </p:sp>
      <p:pic>
        <p:nvPicPr>
          <p:cNvPr id="7" name="Picture 6">
            <a:extLst>
              <a:ext uri="{FF2B5EF4-FFF2-40B4-BE49-F238E27FC236}">
                <a16:creationId xmlns:a16="http://schemas.microsoft.com/office/drawing/2014/main" id="{D224D20F-567D-4428-C2D8-7434BB2FC84C}"/>
              </a:ext>
            </a:extLst>
          </p:cNvPr>
          <p:cNvPicPr>
            <a:picLocks noChangeAspect="1"/>
          </p:cNvPicPr>
          <p:nvPr/>
        </p:nvPicPr>
        <p:blipFill>
          <a:blip r:embed="rId8"/>
          <a:stretch>
            <a:fillRect/>
          </a:stretch>
        </p:blipFill>
        <p:spPr>
          <a:xfrm>
            <a:off x="8861068" y="160937"/>
            <a:ext cx="106719" cy="106719"/>
          </a:xfrm>
          <a:prstGeom prst="rect">
            <a:avLst/>
          </a:prstGeom>
        </p:spPr>
      </p:pic>
      <p:pic>
        <p:nvPicPr>
          <p:cNvPr id="9" name="Picture 2">
            <a:extLst>
              <a:ext uri="{FF2B5EF4-FFF2-40B4-BE49-F238E27FC236}">
                <a16:creationId xmlns:a16="http://schemas.microsoft.com/office/drawing/2014/main" id="{CD04F3DF-D365-067E-A7A2-FE9A006ECF3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68292" y="1526871"/>
            <a:ext cx="1198189" cy="11981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a:extLst>
              <a:ext uri="{FF2B5EF4-FFF2-40B4-BE49-F238E27FC236}">
                <a16:creationId xmlns:a16="http://schemas.microsoft.com/office/drawing/2014/main" id="{835BD26D-B912-39F6-B224-3131452649B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81085" y="2319282"/>
            <a:ext cx="1376803" cy="137680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573CB6F-B22B-5BA5-CD0A-ADC3CD1C865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42801589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3871C3A2-D175-4593-9C9B-CDD9C05318E0}"/>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05/09</a:t>
            </a:r>
          </a:p>
        </p:txBody>
      </p:sp>
      <p:sp>
        <p:nvSpPr>
          <p:cNvPr id="3" name="Footer Placeholder 2">
            <a:extLst>
              <a:ext uri="{FF2B5EF4-FFF2-40B4-BE49-F238E27FC236}">
                <a16:creationId xmlns:a16="http://schemas.microsoft.com/office/drawing/2014/main" id="{AC508BCD-68A3-4285-80E1-D4AF13C62C7D}"/>
              </a:ext>
            </a:extLst>
          </p:cNvPr>
          <p:cNvSpPr>
            <a:spLocks noGrp="1"/>
          </p:cNvSpPr>
          <p:nvPr>
            <p:ph type="ftr" sz="quarter" idx="10"/>
          </p:nvPr>
        </p:nvSpPr>
        <p:spPr>
          <a:xfrm>
            <a:off x="6993807" y="4855409"/>
            <a:ext cx="688471" cy="273844"/>
          </a:xfrm>
        </p:spPr>
        <p:txBody>
          <a:bodyPr/>
          <a:lstStyle/>
          <a:p>
            <a:r>
              <a:rPr lang="en-GB"/>
              <a:t>8/44</a:t>
            </a:r>
          </a:p>
        </p:txBody>
      </p:sp>
      <p:sp>
        <p:nvSpPr>
          <p:cNvPr id="23" name="Freeform: Shape 22">
            <a:extLst>
              <a:ext uri="{FF2B5EF4-FFF2-40B4-BE49-F238E27FC236}">
                <a16:creationId xmlns:a16="http://schemas.microsoft.com/office/drawing/2014/main" id="{B5F7B7EF-3921-40DF-941D-7A6740CEE4C4}"/>
              </a:ext>
            </a:extLst>
          </p:cNvPr>
          <p:cNvSpPr>
            <a:spLocks noChangeAspect="1"/>
          </p:cNvSpPr>
          <p:nvPr/>
        </p:nvSpPr>
        <p:spPr>
          <a:xfrm>
            <a:off x="8834579" y="148354"/>
            <a:ext cx="189000" cy="351000"/>
          </a:xfrm>
          <a:custGeom>
            <a:avLst/>
            <a:gdLst>
              <a:gd name="connsiteX0" fmla="*/ 457200 w 1310247"/>
              <a:gd name="connsiteY0" fmla="*/ 0 h 2645571"/>
              <a:gd name="connsiteX1" fmla="*/ 836318 w 1310247"/>
              <a:gd name="connsiteY1" fmla="*/ 201575 h 2645571"/>
              <a:gd name="connsiteX2" fmla="*/ 873291 w 1310247"/>
              <a:gd name="connsiteY2" fmla="*/ 269694 h 2645571"/>
              <a:gd name="connsiteX3" fmla="*/ 874328 w 1310247"/>
              <a:gd name="connsiteY3" fmla="*/ 269212 h 2645571"/>
              <a:gd name="connsiteX4" fmla="*/ 1260000 w 1310247"/>
              <a:gd name="connsiteY4" fmla="*/ 1098298 h 2645571"/>
              <a:gd name="connsiteX5" fmla="*/ 1253850 w 1310247"/>
              <a:gd name="connsiteY5" fmla="*/ 1101159 h 2645571"/>
              <a:gd name="connsiteX6" fmla="*/ 1274318 w 1310247"/>
              <a:gd name="connsiteY6" fmla="*/ 1138868 h 2645571"/>
              <a:gd name="connsiteX7" fmla="*/ 1310247 w 1310247"/>
              <a:gd name="connsiteY7" fmla="*/ 1316831 h 2645571"/>
              <a:gd name="connsiteX8" fmla="*/ 1274318 w 1310247"/>
              <a:gd name="connsiteY8" fmla="*/ 1494794 h 2645571"/>
              <a:gd name="connsiteX9" fmla="*/ 1262764 w 1310247"/>
              <a:gd name="connsiteY9" fmla="*/ 1516081 h 2645571"/>
              <a:gd name="connsiteX10" fmla="*/ 1263645 w 1310247"/>
              <a:gd name="connsiteY10" fmla="*/ 1516465 h 2645571"/>
              <a:gd name="connsiteX11" fmla="*/ 898673 w 1310247"/>
              <a:gd name="connsiteY11" fmla="*/ 2354870 h 2645571"/>
              <a:gd name="connsiteX12" fmla="*/ 897884 w 1310247"/>
              <a:gd name="connsiteY12" fmla="*/ 2354526 h 2645571"/>
              <a:gd name="connsiteX13" fmla="*/ 894218 w 1310247"/>
              <a:gd name="connsiteY13" fmla="*/ 2366334 h 2645571"/>
              <a:gd name="connsiteX14" fmla="*/ 472947 w 1310247"/>
              <a:gd name="connsiteY14" fmla="*/ 2645571 h 2645571"/>
              <a:gd name="connsiteX15" fmla="*/ 15747 w 1310247"/>
              <a:gd name="connsiteY15" fmla="*/ 2188371 h 2645571"/>
              <a:gd name="connsiteX16" fmla="*/ 51676 w 1310247"/>
              <a:gd name="connsiteY16" fmla="*/ 2010408 h 2645571"/>
              <a:gd name="connsiteX17" fmla="*/ 62323 w 1310247"/>
              <a:gd name="connsiteY17" fmla="*/ 1990793 h 2645571"/>
              <a:gd name="connsiteX18" fmla="*/ 60268 w 1310247"/>
              <a:gd name="connsiteY18" fmla="*/ 1989898 h 2645571"/>
              <a:gd name="connsiteX19" fmla="*/ 353216 w 1310247"/>
              <a:gd name="connsiteY19" fmla="*/ 1316944 h 2645571"/>
              <a:gd name="connsiteX20" fmla="*/ 45241 w 1310247"/>
              <a:gd name="connsiteY20" fmla="*/ 654884 h 2645571"/>
              <a:gd name="connsiteX21" fmla="*/ 46353 w 1310247"/>
              <a:gd name="connsiteY21" fmla="*/ 654367 h 2645571"/>
              <a:gd name="connsiteX22" fmla="*/ 35929 w 1310247"/>
              <a:gd name="connsiteY22" fmla="*/ 635163 h 2645571"/>
              <a:gd name="connsiteX23" fmla="*/ 0 w 1310247"/>
              <a:gd name="connsiteY23" fmla="*/ 457200 h 2645571"/>
              <a:gd name="connsiteX24" fmla="*/ 457200 w 1310247"/>
              <a:gd name="connsiteY24" fmla="*/ 0 h 264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10247" h="2645571">
                <a:moveTo>
                  <a:pt x="457200" y="0"/>
                </a:moveTo>
                <a:cubicBezTo>
                  <a:pt x="615016" y="0"/>
                  <a:pt x="754156" y="79959"/>
                  <a:pt x="836318" y="201575"/>
                </a:cubicBezTo>
                <a:lnTo>
                  <a:pt x="873291" y="269694"/>
                </a:lnTo>
                <a:lnTo>
                  <a:pt x="874328" y="269212"/>
                </a:lnTo>
                <a:lnTo>
                  <a:pt x="1260000" y="1098298"/>
                </a:lnTo>
                <a:lnTo>
                  <a:pt x="1253850" y="1101159"/>
                </a:lnTo>
                <a:lnTo>
                  <a:pt x="1274318" y="1138868"/>
                </a:lnTo>
                <a:cubicBezTo>
                  <a:pt x="1297454" y="1193567"/>
                  <a:pt x="1310247" y="1253705"/>
                  <a:pt x="1310247" y="1316831"/>
                </a:cubicBezTo>
                <a:cubicBezTo>
                  <a:pt x="1310247" y="1379957"/>
                  <a:pt x="1297454" y="1440096"/>
                  <a:pt x="1274318" y="1494794"/>
                </a:cubicBezTo>
                <a:lnTo>
                  <a:pt x="1262764" y="1516081"/>
                </a:lnTo>
                <a:lnTo>
                  <a:pt x="1263645" y="1516465"/>
                </a:lnTo>
                <a:lnTo>
                  <a:pt x="898673" y="2354870"/>
                </a:lnTo>
                <a:lnTo>
                  <a:pt x="897884" y="2354526"/>
                </a:lnTo>
                <a:lnTo>
                  <a:pt x="894218" y="2366334"/>
                </a:lnTo>
                <a:cubicBezTo>
                  <a:pt x="824812" y="2530430"/>
                  <a:pt x="662326" y="2645571"/>
                  <a:pt x="472947" y="2645571"/>
                </a:cubicBezTo>
                <a:cubicBezTo>
                  <a:pt x="220442" y="2645571"/>
                  <a:pt x="15747" y="2440876"/>
                  <a:pt x="15747" y="2188371"/>
                </a:cubicBezTo>
                <a:cubicBezTo>
                  <a:pt x="15747" y="2125245"/>
                  <a:pt x="28541" y="2065107"/>
                  <a:pt x="51676" y="2010408"/>
                </a:cubicBezTo>
                <a:lnTo>
                  <a:pt x="62323" y="1990793"/>
                </a:lnTo>
                <a:lnTo>
                  <a:pt x="60268" y="1989898"/>
                </a:lnTo>
                <a:lnTo>
                  <a:pt x="353216" y="1316944"/>
                </a:lnTo>
                <a:lnTo>
                  <a:pt x="45241" y="654884"/>
                </a:lnTo>
                <a:lnTo>
                  <a:pt x="46353" y="654367"/>
                </a:lnTo>
                <a:lnTo>
                  <a:pt x="35929" y="635163"/>
                </a:lnTo>
                <a:cubicBezTo>
                  <a:pt x="12794" y="580465"/>
                  <a:pt x="0" y="520326"/>
                  <a:pt x="0" y="457200"/>
                </a:cubicBezTo>
                <a:cubicBezTo>
                  <a:pt x="0" y="204695"/>
                  <a:pt x="204695" y="0"/>
                  <a:pt x="457200" y="0"/>
                </a:cubicBezTo>
                <a:close/>
              </a:path>
            </a:pathLst>
          </a:cu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sp>
        <p:nvSpPr>
          <p:cNvPr id="24" name="Ref">
            <a:extLst>
              <a:ext uri="{FF2B5EF4-FFF2-40B4-BE49-F238E27FC236}">
                <a16:creationId xmlns:a16="http://schemas.microsoft.com/office/drawing/2014/main" id="{15DAC395-1F3F-0614-2B15-F39510CE029F}"/>
              </a:ext>
            </a:extLst>
          </p:cNvPr>
          <p:cNvSpPr txBox="1"/>
          <p:nvPr/>
        </p:nvSpPr>
        <p:spPr>
          <a:xfrm>
            <a:off x="1614847" y="4814722"/>
            <a:ext cx="5914307"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a:t>
            </a:r>
            <a:r>
              <a:rPr lang="en-GB" sz="600">
                <a:solidFill>
                  <a:schemeClr val="bg1"/>
                </a:solidFill>
                <a:latin typeface="Calibri" panose="020F0502020204030204" pitchFamily="34" charset="0"/>
              </a:rPr>
              <a:t>A Practitioners’ Approach to Developing Enterprise Architecture Following the TOGAF® ADM : Page 56 : §6.3</a:t>
            </a:r>
          </a:p>
        </p:txBody>
      </p:sp>
      <p:sp>
        <p:nvSpPr>
          <p:cNvPr id="27" name="TextBox 26">
            <a:extLst>
              <a:ext uri="{FF2B5EF4-FFF2-40B4-BE49-F238E27FC236}">
                <a16:creationId xmlns:a16="http://schemas.microsoft.com/office/drawing/2014/main" id="{F838BB61-9F48-4FF4-8E0A-B485A016E6A1}"/>
              </a:ext>
            </a:extLst>
          </p:cNvPr>
          <p:cNvSpPr txBox="1"/>
          <p:nvPr/>
        </p:nvSpPr>
        <p:spPr>
          <a:xfrm>
            <a:off x="2941922" y="684680"/>
            <a:ext cx="1349089" cy="50783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r>
              <a:rPr lang="en-GB" sz="1350" b="1">
                <a:ln/>
                <a:solidFill>
                  <a:schemeClr val="accent4"/>
                </a:solidFill>
                <a:latin typeface="Calibri" panose="020F0502020204030204" pitchFamily="34" charset="0"/>
                <a:cs typeface="Calibri" panose="020F0502020204030204" pitchFamily="34" charset="0"/>
              </a:rPr>
              <a:t>B - Business</a:t>
            </a:r>
            <a:endParaRPr lang="en-US" sz="1350" b="1">
              <a:ln/>
              <a:solidFill>
                <a:schemeClr val="accent4"/>
              </a:solidFill>
            </a:endParaRPr>
          </a:p>
        </p:txBody>
      </p:sp>
      <p:sp>
        <p:nvSpPr>
          <p:cNvPr id="31" name="Rectangle: Rounded Corners 30">
            <a:extLst>
              <a:ext uri="{FF2B5EF4-FFF2-40B4-BE49-F238E27FC236}">
                <a16:creationId xmlns:a16="http://schemas.microsoft.com/office/drawing/2014/main" id="{3C84C51F-37F1-4916-8DE6-3A07360E13DB}"/>
              </a:ext>
            </a:extLst>
          </p:cNvPr>
          <p:cNvSpPr/>
          <p:nvPr/>
        </p:nvSpPr>
        <p:spPr>
          <a:xfrm>
            <a:off x="5477369" y="1166685"/>
            <a:ext cx="3313340" cy="311658"/>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t>9. </a:t>
            </a:r>
            <a:r>
              <a:rPr lang="en-US" sz="1050">
                <a:solidFill>
                  <a:srgbClr val="FFFFFF"/>
                </a:solidFill>
              </a:rPr>
              <a:t>Create/Update Architecture Definition Document</a:t>
            </a:r>
            <a:endParaRPr lang="en-US" sz="1050"/>
          </a:p>
        </p:txBody>
      </p:sp>
      <p:sp>
        <p:nvSpPr>
          <p:cNvPr id="32" name="Rectangle: Rounded Corners 31">
            <a:extLst>
              <a:ext uri="{FF2B5EF4-FFF2-40B4-BE49-F238E27FC236}">
                <a16:creationId xmlns:a16="http://schemas.microsoft.com/office/drawing/2014/main" id="{FC60C0AF-383E-4893-9A0B-43F518B84455}"/>
              </a:ext>
            </a:extLst>
          </p:cNvPr>
          <p:cNvSpPr/>
          <p:nvPr/>
        </p:nvSpPr>
        <p:spPr>
          <a:xfrm>
            <a:off x="5063202" y="1515725"/>
            <a:ext cx="3727508" cy="311658"/>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solidFill>
                  <a:srgbClr val="002060"/>
                </a:solidFill>
              </a:rPr>
              <a:t>8. Finalize the </a:t>
            </a:r>
            <a:r>
              <a:rPr lang="en-US" sz="1050" u="sng">
                <a:solidFill>
                  <a:schemeClr val="accent4">
                    <a:lumMod val="60000"/>
                    <a:lumOff val="40000"/>
                  </a:schemeClr>
                </a:solidFill>
              </a:rPr>
              <a:t>Business</a:t>
            </a:r>
            <a:r>
              <a:rPr lang="en-US" sz="1050" u="sng">
                <a:solidFill>
                  <a:srgbClr val="002060"/>
                </a:solidFill>
              </a:rPr>
              <a:t> </a:t>
            </a:r>
            <a:r>
              <a:rPr lang="en-US" sz="1050">
                <a:solidFill>
                  <a:srgbClr val="002060"/>
                </a:solidFill>
              </a:rPr>
              <a:t>Architecture</a:t>
            </a:r>
          </a:p>
        </p:txBody>
      </p:sp>
      <p:sp>
        <p:nvSpPr>
          <p:cNvPr id="33" name="Rectangle: Rounded Corners 32">
            <a:extLst>
              <a:ext uri="{FF2B5EF4-FFF2-40B4-BE49-F238E27FC236}">
                <a16:creationId xmlns:a16="http://schemas.microsoft.com/office/drawing/2014/main" id="{3D468013-F041-4425-8AAE-D23F0E9963BF}"/>
              </a:ext>
            </a:extLst>
          </p:cNvPr>
          <p:cNvSpPr/>
          <p:nvPr/>
        </p:nvSpPr>
        <p:spPr>
          <a:xfrm>
            <a:off x="4649034" y="1864765"/>
            <a:ext cx="4141675" cy="311658"/>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t>7. </a:t>
            </a:r>
            <a:r>
              <a:rPr lang="en-US" sz="1050">
                <a:solidFill>
                  <a:srgbClr val="FFFFFF"/>
                </a:solidFill>
              </a:rPr>
              <a:t>Conduct formal stakeholder review</a:t>
            </a:r>
            <a:endParaRPr lang="en-US" sz="1050"/>
          </a:p>
        </p:txBody>
      </p:sp>
      <p:sp>
        <p:nvSpPr>
          <p:cNvPr id="34" name="Rectangle: Rounded Corners 33">
            <a:extLst>
              <a:ext uri="{FF2B5EF4-FFF2-40B4-BE49-F238E27FC236}">
                <a16:creationId xmlns:a16="http://schemas.microsoft.com/office/drawing/2014/main" id="{8BEB94DB-FF1C-4D04-88E9-4D02040BCD67}"/>
              </a:ext>
            </a:extLst>
          </p:cNvPr>
          <p:cNvSpPr/>
          <p:nvPr/>
        </p:nvSpPr>
        <p:spPr>
          <a:xfrm>
            <a:off x="4234867" y="2213805"/>
            <a:ext cx="4555843" cy="311658"/>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solidFill>
                  <a:srgbClr val="002060"/>
                </a:solidFill>
              </a:rPr>
              <a:t>6. Resolve impacts across the Architecture Landscape</a:t>
            </a:r>
          </a:p>
        </p:txBody>
      </p:sp>
      <p:sp>
        <p:nvSpPr>
          <p:cNvPr id="35" name="Rectangle: Rounded Corners 34">
            <a:extLst>
              <a:ext uri="{FF2B5EF4-FFF2-40B4-BE49-F238E27FC236}">
                <a16:creationId xmlns:a16="http://schemas.microsoft.com/office/drawing/2014/main" id="{7E8ABF8D-4BDF-4343-A235-201095F1FCF6}"/>
              </a:ext>
            </a:extLst>
          </p:cNvPr>
          <p:cNvSpPr/>
          <p:nvPr/>
        </p:nvSpPr>
        <p:spPr>
          <a:xfrm>
            <a:off x="3820699" y="2562845"/>
            <a:ext cx="4970010" cy="311658"/>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t>5. </a:t>
            </a:r>
            <a:r>
              <a:rPr lang="en-US" sz="1050">
                <a:solidFill>
                  <a:srgbClr val="FFFFFF"/>
                </a:solidFill>
              </a:rPr>
              <a:t>Define candidate roadmap components</a:t>
            </a:r>
            <a:endParaRPr lang="en-US" sz="1050"/>
          </a:p>
        </p:txBody>
      </p:sp>
      <p:sp>
        <p:nvSpPr>
          <p:cNvPr id="36" name="Rectangle: Rounded Corners 35">
            <a:extLst>
              <a:ext uri="{FF2B5EF4-FFF2-40B4-BE49-F238E27FC236}">
                <a16:creationId xmlns:a16="http://schemas.microsoft.com/office/drawing/2014/main" id="{DB6C592D-C285-435E-A4DB-85D65C6A32EB}"/>
              </a:ext>
            </a:extLst>
          </p:cNvPr>
          <p:cNvSpPr/>
          <p:nvPr/>
        </p:nvSpPr>
        <p:spPr>
          <a:xfrm>
            <a:off x="3406532" y="2911885"/>
            <a:ext cx="5384178" cy="311658"/>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solidFill>
                  <a:srgbClr val="002060"/>
                </a:solidFill>
              </a:rPr>
              <a:t>4. Perform gap analysis</a:t>
            </a:r>
          </a:p>
        </p:txBody>
      </p:sp>
      <p:sp>
        <p:nvSpPr>
          <p:cNvPr id="37" name="Rectangle: Rounded Corners 36">
            <a:extLst>
              <a:ext uri="{FF2B5EF4-FFF2-40B4-BE49-F238E27FC236}">
                <a16:creationId xmlns:a16="http://schemas.microsoft.com/office/drawing/2014/main" id="{A5D1BB30-F77E-4E2D-8852-293CDD4B27F2}"/>
              </a:ext>
            </a:extLst>
          </p:cNvPr>
          <p:cNvSpPr/>
          <p:nvPr/>
        </p:nvSpPr>
        <p:spPr>
          <a:xfrm>
            <a:off x="2992364" y="3260925"/>
            <a:ext cx="5798345" cy="311658"/>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t>3. </a:t>
            </a:r>
            <a:r>
              <a:rPr lang="en-US" sz="1050">
                <a:solidFill>
                  <a:srgbClr val="FFFFFF"/>
                </a:solidFill>
              </a:rPr>
              <a:t>Develop Target </a:t>
            </a:r>
            <a:r>
              <a:rPr lang="en-US" sz="1050" u="sng">
                <a:solidFill>
                  <a:schemeClr val="accent4">
                    <a:lumMod val="60000"/>
                    <a:lumOff val="40000"/>
                  </a:schemeClr>
                </a:solidFill>
              </a:rPr>
              <a:t>Business</a:t>
            </a:r>
            <a:r>
              <a:rPr lang="en-US" sz="1050">
                <a:solidFill>
                  <a:srgbClr val="FFFFFF"/>
                </a:solidFill>
              </a:rPr>
              <a:t> Architecture Description</a:t>
            </a:r>
            <a:endParaRPr lang="en-US" sz="1050"/>
          </a:p>
        </p:txBody>
      </p:sp>
      <p:sp>
        <p:nvSpPr>
          <p:cNvPr id="38" name="Rectangle: Rounded Corners 37">
            <a:extLst>
              <a:ext uri="{FF2B5EF4-FFF2-40B4-BE49-F238E27FC236}">
                <a16:creationId xmlns:a16="http://schemas.microsoft.com/office/drawing/2014/main" id="{0CAD1F52-DC0C-441E-B99B-E5054AF1F9F5}"/>
              </a:ext>
            </a:extLst>
          </p:cNvPr>
          <p:cNvSpPr/>
          <p:nvPr/>
        </p:nvSpPr>
        <p:spPr>
          <a:xfrm>
            <a:off x="2578197" y="3609965"/>
            <a:ext cx="6212513" cy="311658"/>
          </a:xfrm>
          <a:prstGeom prst="roundRect">
            <a:avLst/>
          </a:prstGeom>
          <a:solidFill>
            <a:schemeClr val="bg1">
              <a:lumMod val="75000"/>
            </a:schemeClr>
          </a:solidFill>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a:solidFill>
                  <a:srgbClr val="002060"/>
                </a:solidFill>
              </a:rPr>
              <a:t>2. Develop Baseline </a:t>
            </a:r>
            <a:r>
              <a:rPr lang="en-US" sz="1050" u="sng">
                <a:solidFill>
                  <a:schemeClr val="accent4">
                    <a:lumMod val="60000"/>
                    <a:lumOff val="40000"/>
                  </a:schemeClr>
                </a:solidFill>
              </a:rPr>
              <a:t>Business</a:t>
            </a:r>
            <a:r>
              <a:rPr lang="en-US" sz="1050">
                <a:solidFill>
                  <a:srgbClr val="002060"/>
                </a:solidFill>
              </a:rPr>
              <a:t> Architecture Description</a:t>
            </a:r>
          </a:p>
        </p:txBody>
      </p:sp>
      <p:sp>
        <p:nvSpPr>
          <p:cNvPr id="39" name="Rectangle: Rounded Corners 38">
            <a:extLst>
              <a:ext uri="{FF2B5EF4-FFF2-40B4-BE49-F238E27FC236}">
                <a16:creationId xmlns:a16="http://schemas.microsoft.com/office/drawing/2014/main" id="{70124D34-73BD-4BAF-A4B1-859DBA2F9B27}"/>
              </a:ext>
            </a:extLst>
          </p:cNvPr>
          <p:cNvSpPr/>
          <p:nvPr/>
        </p:nvSpPr>
        <p:spPr>
          <a:xfrm>
            <a:off x="2164029" y="3959006"/>
            <a:ext cx="6626680" cy="311658"/>
          </a:xfrm>
          <a:prstGeom prst="roundRect">
            <a:avLst/>
          </a:prstGeom>
          <a:ln>
            <a:solidFill>
              <a:srgbClr val="00206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 indent="-274320"/>
            <a:r>
              <a:rPr lang="en-US" sz="1050" dirty="0"/>
              <a:t>1. </a:t>
            </a:r>
            <a:r>
              <a:rPr lang="en-US" sz="1050" dirty="0">
                <a:solidFill>
                  <a:srgbClr val="FFFFFF"/>
                </a:solidFill>
              </a:rPr>
              <a:t>Select reference models, viewpoints, and tools</a:t>
            </a:r>
            <a:endParaRPr lang="en-US" sz="1050" dirty="0"/>
          </a:p>
        </p:txBody>
      </p:sp>
      <p:sp>
        <p:nvSpPr>
          <p:cNvPr id="40" name="Arrow: Curved Down 39">
            <a:extLst>
              <a:ext uri="{FF2B5EF4-FFF2-40B4-BE49-F238E27FC236}">
                <a16:creationId xmlns:a16="http://schemas.microsoft.com/office/drawing/2014/main" id="{25DE848F-7C4E-403D-9419-15573F57E0D3}"/>
              </a:ext>
            </a:extLst>
          </p:cNvPr>
          <p:cNvSpPr/>
          <p:nvPr/>
        </p:nvSpPr>
        <p:spPr>
          <a:xfrm rot="1448200">
            <a:off x="4214629" y="900315"/>
            <a:ext cx="2337972" cy="417477"/>
          </a:xfrm>
          <a:prstGeom prst="curvedDownArrow">
            <a:avLst/>
          </a:prstGeom>
          <a:solidFill>
            <a:srgbClr val="DBEEF4">
              <a:alpha val="46000"/>
            </a:srgb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42" name="Arrow: Curved Down 41">
            <a:extLst>
              <a:ext uri="{FF2B5EF4-FFF2-40B4-BE49-F238E27FC236}">
                <a16:creationId xmlns:a16="http://schemas.microsoft.com/office/drawing/2014/main" id="{C6657658-8C74-448E-87E5-41BE132D85D6}"/>
              </a:ext>
            </a:extLst>
          </p:cNvPr>
          <p:cNvSpPr/>
          <p:nvPr/>
        </p:nvSpPr>
        <p:spPr>
          <a:xfrm rot="5186110">
            <a:off x="3317197" y="1870198"/>
            <a:ext cx="2663672" cy="496172"/>
          </a:xfrm>
          <a:prstGeom prst="curvedDownArrow">
            <a:avLst/>
          </a:prstGeom>
          <a:solidFill>
            <a:srgbClr val="DBEEF4">
              <a:alpha val="46000"/>
            </a:srgb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44" name="Arrow: Curved Down 43">
            <a:extLst>
              <a:ext uri="{FF2B5EF4-FFF2-40B4-BE49-F238E27FC236}">
                <a16:creationId xmlns:a16="http://schemas.microsoft.com/office/drawing/2014/main" id="{6C358807-D509-448C-8AA9-66D9494B3A1B}"/>
              </a:ext>
            </a:extLst>
          </p:cNvPr>
          <p:cNvSpPr/>
          <p:nvPr/>
        </p:nvSpPr>
        <p:spPr>
          <a:xfrm rot="5659068" flipV="1">
            <a:off x="2576182" y="2051135"/>
            <a:ext cx="2973645" cy="477038"/>
          </a:xfrm>
          <a:prstGeom prst="curvedDownArrow">
            <a:avLst/>
          </a:prstGeom>
          <a:solidFill>
            <a:srgbClr val="DBEEF4">
              <a:alpha val="46000"/>
            </a:srgb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41" name="TextBox 40">
            <a:extLst>
              <a:ext uri="{FF2B5EF4-FFF2-40B4-BE49-F238E27FC236}">
                <a16:creationId xmlns:a16="http://schemas.microsoft.com/office/drawing/2014/main" id="{34E9335E-1E38-43B7-8B2D-046BF5354B00}"/>
              </a:ext>
            </a:extLst>
          </p:cNvPr>
          <p:cNvSpPr txBox="1"/>
          <p:nvPr/>
        </p:nvSpPr>
        <p:spPr>
          <a:xfrm>
            <a:off x="432051" y="700723"/>
            <a:ext cx="1960946" cy="553998"/>
          </a:xfrm>
          <a:prstGeom prst="rect">
            <a:avLst/>
          </a:prstGeom>
          <a:noFill/>
        </p:spPr>
        <p:txBody>
          <a:bodyPr wrap="square">
            <a:spAutoFit/>
          </a:bodyPr>
          <a:lstStyle/>
          <a:p>
            <a:pPr>
              <a:tabLst>
                <a:tab pos="1682354" algn="l"/>
              </a:tabLst>
            </a:pPr>
            <a:r>
              <a:rPr lang="en-GB" sz="1650" b="1">
                <a:solidFill>
                  <a:srgbClr val="2F528F"/>
                </a:solidFill>
                <a:latin typeface="Calibri" panose="020F0502020204030204" pitchFamily="34" charset="0"/>
                <a:cs typeface="Calibri" panose="020F0502020204030204" pitchFamily="34" charset="0"/>
              </a:rPr>
              <a:t>Phases </a:t>
            </a:r>
          </a:p>
          <a:p>
            <a:pPr>
              <a:tabLst>
                <a:tab pos="1682354" algn="l"/>
              </a:tabLst>
            </a:pPr>
            <a:r>
              <a:rPr lang="en-GB" sz="1350" b="1">
                <a:solidFill>
                  <a:srgbClr val="2F528F"/>
                </a:solidFill>
                <a:latin typeface="Calibri" panose="020F0502020204030204" pitchFamily="34" charset="0"/>
                <a:cs typeface="Calibri" panose="020F0502020204030204" pitchFamily="34" charset="0"/>
              </a:rPr>
              <a:t>Steps: Classic View	</a:t>
            </a:r>
          </a:p>
        </p:txBody>
      </p:sp>
      <p:sp>
        <p:nvSpPr>
          <p:cNvPr id="43" name="TextBox 42">
            <a:extLst>
              <a:ext uri="{FF2B5EF4-FFF2-40B4-BE49-F238E27FC236}">
                <a16:creationId xmlns:a16="http://schemas.microsoft.com/office/drawing/2014/main" id="{41CCBA37-6A60-49A7-88B8-05753EDE60AD}"/>
              </a:ext>
            </a:extLst>
          </p:cNvPr>
          <p:cNvSpPr txBox="1"/>
          <p:nvPr/>
        </p:nvSpPr>
        <p:spPr>
          <a:xfrm>
            <a:off x="318267" y="1427574"/>
            <a:ext cx="2371399" cy="1946687"/>
          </a:xfrm>
          <a:prstGeom prst="rect">
            <a:avLst/>
          </a:prstGeom>
          <a:noFill/>
        </p:spPr>
        <p:txBody>
          <a:bodyPr wrap="square">
            <a:spAutoFit/>
          </a:bodyPr>
          <a:lstStyle/>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Associated with each step is a generic list of tasks.</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This will be adapted as fitting</a:t>
            </a:r>
            <a:br>
              <a:rPr lang="en-GB" sz="1200">
                <a:solidFill>
                  <a:srgbClr val="2F528F"/>
                </a:solidFill>
                <a:latin typeface="Calibri" panose="020F0502020204030204" pitchFamily="34" charset="0"/>
                <a:cs typeface="Calibri" panose="020F0502020204030204" pitchFamily="34" charset="0"/>
              </a:rPr>
            </a:br>
            <a:r>
              <a:rPr lang="en-GB" sz="1200">
                <a:solidFill>
                  <a:srgbClr val="2F528F"/>
                </a:solidFill>
                <a:latin typeface="Calibri" panose="020F0502020204030204" pitchFamily="34" charset="0"/>
                <a:cs typeface="Calibri" panose="020F0502020204030204" pitchFamily="34" charset="0"/>
              </a:rPr>
              <a:t>for each project.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The order is not very important.</a:t>
            </a:r>
          </a:p>
          <a:p>
            <a:pPr marL="68580" indent="-205740">
              <a:spcAft>
                <a:spcPts val="450"/>
              </a:spcAft>
              <a:buFont typeface="Wingdings" panose="05000000000000000000" pitchFamily="2" charset="2"/>
              <a:buChar char="q"/>
            </a:pPr>
            <a:r>
              <a:rPr lang="en-GB" sz="1200">
                <a:solidFill>
                  <a:srgbClr val="2F528F"/>
                </a:solidFill>
                <a:latin typeface="Calibri" panose="020F0502020204030204" pitchFamily="34" charset="0"/>
                <a:cs typeface="Calibri" panose="020F0502020204030204" pitchFamily="34" charset="0"/>
              </a:rPr>
              <a:t>It is important that at the end of the phase there is a </a:t>
            </a:r>
            <a:r>
              <a:rPr lang="en-GB" sz="1200">
                <a:solidFill>
                  <a:srgbClr val="2F528F"/>
                </a:solidFill>
                <a:latin typeface="Calibri" panose="020F0502020204030204" pitchFamily="34" charset="0"/>
                <a:cs typeface="Calibri" panose="020F0502020204030204" pitchFamily="34" charset="0"/>
                <a:sym typeface="Wingdings" panose="05000000000000000000" pitchFamily="2" charset="2"/>
              </a:rPr>
              <a:t> </a:t>
            </a:r>
            <a:r>
              <a:rPr lang="en-GB" sz="1200">
                <a:solidFill>
                  <a:srgbClr val="2F528F"/>
                </a:solidFill>
                <a:latin typeface="Calibri" panose="020F0502020204030204" pitchFamily="34" charset="0"/>
                <a:cs typeface="Calibri" panose="020F0502020204030204" pitchFamily="34" charset="0"/>
              </a:rPr>
              <a:t>in every box [of the adapted list] or a reason why not!</a:t>
            </a:r>
          </a:p>
        </p:txBody>
      </p:sp>
      <p:pic>
        <p:nvPicPr>
          <p:cNvPr id="2" name="Picture 1">
            <a:extLst>
              <a:ext uri="{FF2B5EF4-FFF2-40B4-BE49-F238E27FC236}">
                <a16:creationId xmlns:a16="http://schemas.microsoft.com/office/drawing/2014/main" id="{5AFE286E-9ABC-4453-2BA5-6F7DD1B02949}"/>
              </a:ext>
            </a:extLst>
          </p:cNvPr>
          <p:cNvPicPr>
            <a:picLocks noChangeAspect="1"/>
          </p:cNvPicPr>
          <p:nvPr/>
        </p:nvPicPr>
        <p:blipFill>
          <a:blip r:embed="rId3"/>
          <a:stretch>
            <a:fillRect/>
          </a:stretch>
        </p:blipFill>
        <p:spPr>
          <a:xfrm>
            <a:off x="8856306" y="160937"/>
            <a:ext cx="111481" cy="111481"/>
          </a:xfrm>
          <a:prstGeom prst="rect">
            <a:avLst/>
          </a:prstGeom>
        </p:spPr>
      </p:pic>
      <p:sp>
        <p:nvSpPr>
          <p:cNvPr id="4" name="TextBox 3">
            <a:extLst>
              <a:ext uri="{FF2B5EF4-FFF2-40B4-BE49-F238E27FC236}">
                <a16:creationId xmlns:a16="http://schemas.microsoft.com/office/drawing/2014/main" id="{D6937C1E-4362-2B40-6773-06262070DEB5}"/>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4747476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FDBEB7-A624-2576-FC91-86460E995E61}"/>
              </a:ext>
            </a:extLst>
          </p:cNvPr>
          <p:cNvSpPr/>
          <p:nvPr/>
        </p:nvSpPr>
        <p:spPr>
          <a:xfrm>
            <a:off x="0" y="1303220"/>
            <a:ext cx="9144000" cy="1283204"/>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07/09</a:t>
            </a:r>
          </a:p>
        </p:txBody>
      </p:sp>
      <p:sp>
        <p:nvSpPr>
          <p:cNvPr id="3" name="Footer Placeholder 2">
            <a:extLst>
              <a:ext uri="{FF2B5EF4-FFF2-40B4-BE49-F238E27FC236}">
                <a16:creationId xmlns:a16="http://schemas.microsoft.com/office/drawing/2014/main" id="{8E381DC5-3EFA-466A-A3C9-5152E991C417}"/>
              </a:ext>
            </a:extLst>
          </p:cNvPr>
          <p:cNvSpPr>
            <a:spLocks noGrp="1"/>
          </p:cNvSpPr>
          <p:nvPr>
            <p:ph type="ftr" sz="quarter" idx="10"/>
          </p:nvPr>
        </p:nvSpPr>
        <p:spPr>
          <a:xfrm>
            <a:off x="6993807" y="4855409"/>
            <a:ext cx="688471" cy="273844"/>
          </a:xfrm>
        </p:spPr>
        <p:txBody>
          <a:bodyPr/>
          <a:lstStyle/>
          <a:p>
            <a:r>
              <a:rPr lang="en-GB"/>
              <a:t>10/44</a:t>
            </a:r>
          </a:p>
        </p:txBody>
      </p:sp>
      <p:sp>
        <p:nvSpPr>
          <p:cNvPr id="4" name="Ref">
            <a:extLst>
              <a:ext uri="{FF2B5EF4-FFF2-40B4-BE49-F238E27FC236}">
                <a16:creationId xmlns:a16="http://schemas.microsoft.com/office/drawing/2014/main" id="{05583948-DDC2-4AF8-A964-BF3CD97324CE}"/>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r>
              <a:rPr lang="en-GB" sz="600">
                <a:solidFill>
                  <a:schemeClr val="bg1"/>
                </a:solidFill>
              </a:rPr>
              <a:t> </a:t>
            </a:r>
            <a:endParaRPr lang="en-GB" sz="675">
              <a:solidFill>
                <a:schemeClr val="bg1"/>
              </a:solidFill>
              <a:latin typeface="Calibri" panose="020F0502020204030204" pitchFamily="34" charset="0"/>
            </a:endParaRPr>
          </a:p>
        </p:txBody>
      </p:sp>
      <p:sp>
        <p:nvSpPr>
          <p:cNvPr id="7" name="TextBox 6">
            <a:extLst>
              <a:ext uri="{FF2B5EF4-FFF2-40B4-BE49-F238E27FC236}">
                <a16:creationId xmlns:a16="http://schemas.microsoft.com/office/drawing/2014/main" id="{C71DC4E1-A4E5-426F-9A7B-517ECEBE4D13}"/>
              </a:ext>
            </a:extLst>
          </p:cNvPr>
          <p:cNvSpPr txBox="1"/>
          <p:nvPr/>
        </p:nvSpPr>
        <p:spPr>
          <a:xfrm>
            <a:off x="707952" y="773541"/>
            <a:ext cx="7728097" cy="779701"/>
          </a:xfrm>
          <a:prstGeom prst="rect">
            <a:avLst/>
          </a:prstGeom>
          <a:noFill/>
        </p:spPr>
        <p:txBody>
          <a:bodyPr wrap="square">
            <a:spAutoFit/>
          </a:bodyPr>
          <a:lstStyle/>
          <a:p>
            <a:pPr>
              <a:spcAft>
                <a:spcPts val="450"/>
              </a:spcAft>
            </a:pPr>
            <a:r>
              <a:rPr lang="en-GB" sz="1350">
                <a:solidFill>
                  <a:srgbClr val="2F528F"/>
                </a:solidFill>
                <a:latin typeface="Calibri" panose="020F0502020204030204" pitchFamily="34" charset="0"/>
              </a:rPr>
              <a:t>What the Enterprise values and consumes is typically different than what the EA produces. EAs deliver essential output.</a:t>
            </a:r>
          </a:p>
          <a:p>
            <a:pPr>
              <a:spcAft>
                <a:spcPts val="450"/>
              </a:spcAft>
            </a:pPr>
            <a:r>
              <a:rPr lang="en-GB" sz="1350">
                <a:solidFill>
                  <a:srgbClr val="2F528F"/>
                </a:solidFill>
                <a:latin typeface="Calibri" panose="020F0502020204030204" pitchFamily="34" charset="0"/>
              </a:rPr>
              <a:t>It is provided as:</a:t>
            </a:r>
          </a:p>
        </p:txBody>
      </p:sp>
      <p:sp>
        <p:nvSpPr>
          <p:cNvPr id="8" name="TextBox 7">
            <a:extLst>
              <a:ext uri="{FF2B5EF4-FFF2-40B4-BE49-F238E27FC236}">
                <a16:creationId xmlns:a16="http://schemas.microsoft.com/office/drawing/2014/main" id="{D72739FE-0E01-4564-82D6-C258CF7389DF}"/>
              </a:ext>
            </a:extLst>
          </p:cNvPr>
          <p:cNvSpPr txBox="1"/>
          <p:nvPr/>
        </p:nvSpPr>
        <p:spPr>
          <a:xfrm>
            <a:off x="2807920" y="539803"/>
            <a:ext cx="3528161" cy="346249"/>
          </a:xfrm>
          <a:prstGeom prst="rect">
            <a:avLst/>
          </a:prstGeom>
          <a:noFill/>
        </p:spPr>
        <p:txBody>
          <a:bodyPr wrap="square">
            <a:spAutoFit/>
          </a:bodyPr>
          <a:lstStyle/>
          <a:p>
            <a:r>
              <a:rPr lang="en-GB" sz="1650" b="1">
                <a:solidFill>
                  <a:srgbClr val="2F528F"/>
                </a:solidFill>
                <a:latin typeface="Calibri" panose="020F0502020204030204" pitchFamily="34" charset="0"/>
              </a:rPr>
              <a:t>Key Outputs and Outcomes</a:t>
            </a:r>
          </a:p>
        </p:txBody>
      </p:sp>
      <p:graphicFrame>
        <p:nvGraphicFramePr>
          <p:cNvPr id="9" name="Table 12">
            <a:extLst>
              <a:ext uri="{FF2B5EF4-FFF2-40B4-BE49-F238E27FC236}">
                <a16:creationId xmlns:a16="http://schemas.microsoft.com/office/drawing/2014/main" id="{278B86C1-32F3-4262-ACC7-FE25AE8424C7}"/>
              </a:ext>
            </a:extLst>
          </p:cNvPr>
          <p:cNvGraphicFramePr>
            <a:graphicFrameLocks noGrp="1"/>
          </p:cNvGraphicFramePr>
          <p:nvPr/>
        </p:nvGraphicFramePr>
        <p:xfrm>
          <a:off x="763986" y="3239467"/>
          <a:ext cx="7616029" cy="1443990"/>
        </p:xfrm>
        <a:graphic>
          <a:graphicData uri="http://schemas.openxmlformats.org/drawingml/2006/table">
            <a:tbl>
              <a:tblPr firstRow="1" bandRow="1">
                <a:tableStyleId>{B301B821-A1FF-4177-AEE7-76D212191A09}</a:tableStyleId>
              </a:tblPr>
              <a:tblGrid>
                <a:gridCol w="1105436">
                  <a:extLst>
                    <a:ext uri="{9D8B030D-6E8A-4147-A177-3AD203B41FA5}">
                      <a16:colId xmlns:a16="http://schemas.microsoft.com/office/drawing/2014/main" val="51098641"/>
                    </a:ext>
                  </a:extLst>
                </a:gridCol>
                <a:gridCol w="1887857">
                  <a:extLst>
                    <a:ext uri="{9D8B030D-6E8A-4147-A177-3AD203B41FA5}">
                      <a16:colId xmlns:a16="http://schemas.microsoft.com/office/drawing/2014/main" val="2318674248"/>
                    </a:ext>
                  </a:extLst>
                </a:gridCol>
                <a:gridCol w="4622736">
                  <a:extLst>
                    <a:ext uri="{9D8B030D-6E8A-4147-A177-3AD203B41FA5}">
                      <a16:colId xmlns:a16="http://schemas.microsoft.com/office/drawing/2014/main" val="3578727267"/>
                    </a:ext>
                  </a:extLst>
                </a:gridCol>
              </a:tblGrid>
              <a:tr h="278130">
                <a:tc>
                  <a:txBody>
                    <a:bodyPr/>
                    <a:lstStyle/>
                    <a:p>
                      <a:pPr>
                        <a:lnSpc>
                          <a:spcPct val="107000"/>
                        </a:lnSpc>
                        <a:spcAft>
                          <a:spcPts val="800"/>
                        </a:spcAft>
                      </a:pPr>
                      <a:r>
                        <a:rPr lang="en-GB" sz="900" b="1">
                          <a:effectLst/>
                        </a:rPr>
                        <a:t>Phase </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900" b="1">
                          <a:effectLst/>
                        </a:rPr>
                        <a:t>Output &amp; Outcome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07000"/>
                        </a:lnSpc>
                        <a:spcAft>
                          <a:spcPts val="800"/>
                        </a:spcAft>
                      </a:pPr>
                      <a:r>
                        <a:rPr lang="en-GB" sz="900" b="1">
                          <a:effectLst/>
                        </a:rPr>
                        <a:t> Essential Knowledge</a:t>
                      </a:r>
                      <a:endParaRPr lang="en-GB" sz="9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951694212"/>
                  </a:ext>
                </a:extLst>
              </a:tr>
              <a:tr h="1165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u="none" strike="noStrike" kern="1200" baseline="0">
                          <a:solidFill>
                            <a:schemeClr val="tx1"/>
                          </a:solidFill>
                        </a:rPr>
                        <a:t>Phase B</a:t>
                      </a:r>
                      <a:endParaRPr lang="en-GB" sz="900"/>
                    </a:p>
                  </a:txBody>
                  <a:tcPr marL="68580" marR="68580" marT="34290" marB="34290" anchor="ctr"/>
                </a:tc>
                <a:tc>
                  <a:txBody>
                    <a:bodyPr/>
                    <a:lstStyle/>
                    <a:p>
                      <a:r>
                        <a:rPr lang="en-GB" sz="900"/>
                        <a:t>A set of domain architectures approved by the stakeholders for the problem being addressed, with a set of gaps, and work to clear the gaps understood by the stakeholders.</a:t>
                      </a:r>
                    </a:p>
                  </a:txBody>
                  <a:tcPr marL="68580" marR="68580" marT="34290" marB="34290"/>
                </a:tc>
                <a:tc>
                  <a:txBody>
                    <a:bodyPr/>
                    <a:lstStyle/>
                    <a:p>
                      <a:r>
                        <a:rPr lang="en-GB" sz="900"/>
                        <a:t>How does the current Enterprise fail to meet the preferences of the stakeholders?</a:t>
                      </a:r>
                    </a:p>
                    <a:p>
                      <a:r>
                        <a:rPr lang="en-GB" sz="900"/>
                        <a:t>What must change to enable the Enterprise to meet the preferences of the stakeholders? (Gaps)</a:t>
                      </a:r>
                    </a:p>
                    <a:p>
                      <a:r>
                        <a:rPr lang="en-GB" sz="900"/>
                        <a:t>What work is necessary to realize the changes, that is consistent with the additional value being created? (Work Package)</a:t>
                      </a:r>
                    </a:p>
                    <a:p>
                      <a:r>
                        <a:rPr lang="en-GB" sz="900"/>
                        <a:t>How stakeholder priority and preference adjust in response to value, effort, and risk of change. (Stakeholder Requirements)</a:t>
                      </a:r>
                    </a:p>
                  </a:txBody>
                  <a:tcPr marL="68580" marR="68580" marT="34290" marB="34290"/>
                </a:tc>
                <a:extLst>
                  <a:ext uri="{0D108BD9-81ED-4DB2-BD59-A6C34878D82A}">
                    <a16:rowId xmlns:a16="http://schemas.microsoft.com/office/drawing/2014/main" val="2955822152"/>
                  </a:ext>
                </a:extLst>
              </a:tr>
            </a:tbl>
          </a:graphicData>
        </a:graphic>
      </p:graphicFrame>
      <p:graphicFrame>
        <p:nvGraphicFramePr>
          <p:cNvPr id="11" name="TextBox 3">
            <a:extLst>
              <a:ext uri="{FF2B5EF4-FFF2-40B4-BE49-F238E27FC236}">
                <a16:creationId xmlns:a16="http://schemas.microsoft.com/office/drawing/2014/main" id="{98CB1BE8-47ED-499D-89FC-BFEC174AC7CF}"/>
              </a:ext>
            </a:extLst>
          </p:cNvPr>
          <p:cNvGraphicFramePr/>
          <p:nvPr/>
        </p:nvGraphicFramePr>
        <p:xfrm>
          <a:off x="266643" y="1553242"/>
          <a:ext cx="8610714" cy="1040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4D9FE2E4-ED8F-4BDD-809A-0932185CDBBB}"/>
              </a:ext>
            </a:extLst>
          </p:cNvPr>
          <p:cNvSpPr txBox="1"/>
          <p:nvPr/>
        </p:nvSpPr>
        <p:spPr>
          <a:xfrm>
            <a:off x="2345000" y="2593405"/>
            <a:ext cx="4454000" cy="507831"/>
          </a:xfrm>
          <a:prstGeom prst="rect">
            <a:avLst/>
          </a:prstGeom>
          <a:noFill/>
        </p:spPr>
        <p:txBody>
          <a:bodyPr wrap="square">
            <a:spAutoFit/>
          </a:bodyPr>
          <a:lstStyle/>
          <a:p>
            <a:r>
              <a:rPr lang="en-GB" sz="1350">
                <a:solidFill>
                  <a:srgbClr val="2F528F"/>
                </a:solidFill>
                <a:latin typeface="Calibri" panose="020F0502020204030204" pitchFamily="34" charset="0"/>
              </a:rPr>
              <a:t>Architecture is developed, and the EA landscape populated.</a:t>
            </a:r>
          </a:p>
          <a:p>
            <a:r>
              <a:rPr lang="en-GB" sz="1350">
                <a:solidFill>
                  <a:srgbClr val="2F528F"/>
                </a:solidFill>
                <a:latin typeface="Calibri" panose="020F0502020204030204" pitchFamily="34" charset="0"/>
              </a:rPr>
              <a:t>To do this, practitioners require a set of essential knowledge.</a:t>
            </a:r>
          </a:p>
        </p:txBody>
      </p:sp>
      <p:pic>
        <p:nvPicPr>
          <p:cNvPr id="6" name="Picture 5">
            <a:extLst>
              <a:ext uri="{FF2B5EF4-FFF2-40B4-BE49-F238E27FC236}">
                <a16:creationId xmlns:a16="http://schemas.microsoft.com/office/drawing/2014/main" id="{7B543509-4E54-0286-F467-55B23224C547}"/>
              </a:ext>
            </a:extLst>
          </p:cNvPr>
          <p:cNvPicPr>
            <a:picLocks noChangeAspect="1"/>
          </p:cNvPicPr>
          <p:nvPr/>
        </p:nvPicPr>
        <p:blipFill>
          <a:blip r:embed="rId8"/>
          <a:stretch>
            <a:fillRect/>
          </a:stretch>
        </p:blipFill>
        <p:spPr>
          <a:xfrm>
            <a:off x="8858687" y="163318"/>
            <a:ext cx="106719" cy="106719"/>
          </a:xfrm>
          <a:prstGeom prst="rect">
            <a:avLst/>
          </a:prstGeom>
        </p:spPr>
      </p:pic>
      <p:sp>
        <p:nvSpPr>
          <p:cNvPr id="10" name="TextBox 9">
            <a:extLst>
              <a:ext uri="{FF2B5EF4-FFF2-40B4-BE49-F238E27FC236}">
                <a16:creationId xmlns:a16="http://schemas.microsoft.com/office/drawing/2014/main" id="{18642C01-8823-0172-DF53-F2F20AD44013}"/>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2199710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1F1A71-A8A0-4B44-95C3-313BF864D0B9}"/>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08/09</a:t>
            </a:r>
          </a:p>
        </p:txBody>
      </p:sp>
      <p:sp>
        <p:nvSpPr>
          <p:cNvPr id="2" name="Footer Placeholder 1">
            <a:extLst>
              <a:ext uri="{FF2B5EF4-FFF2-40B4-BE49-F238E27FC236}">
                <a16:creationId xmlns:a16="http://schemas.microsoft.com/office/drawing/2014/main" id="{B115CAB9-F086-4161-8663-4C1262937968}"/>
              </a:ext>
            </a:extLst>
          </p:cNvPr>
          <p:cNvSpPr>
            <a:spLocks noGrp="1"/>
          </p:cNvSpPr>
          <p:nvPr>
            <p:ph type="ftr" sz="quarter" idx="10"/>
          </p:nvPr>
        </p:nvSpPr>
        <p:spPr>
          <a:xfrm>
            <a:off x="6993807" y="4855409"/>
            <a:ext cx="688471" cy="273844"/>
          </a:xfrm>
        </p:spPr>
        <p:txBody>
          <a:bodyPr/>
          <a:lstStyle/>
          <a:p>
            <a:r>
              <a:rPr lang="en-GB"/>
              <a:t>11/44</a:t>
            </a:r>
          </a:p>
        </p:txBody>
      </p:sp>
      <p:sp>
        <p:nvSpPr>
          <p:cNvPr id="11" name="TextBox 10">
            <a:extLst>
              <a:ext uri="{FF2B5EF4-FFF2-40B4-BE49-F238E27FC236}">
                <a16:creationId xmlns:a16="http://schemas.microsoft.com/office/drawing/2014/main" id="{1700F77D-D3C1-410E-A94C-965661634CF0}"/>
              </a:ext>
            </a:extLst>
          </p:cNvPr>
          <p:cNvSpPr txBox="1"/>
          <p:nvPr/>
        </p:nvSpPr>
        <p:spPr>
          <a:xfrm>
            <a:off x="394850" y="687767"/>
            <a:ext cx="901209" cy="346249"/>
          </a:xfrm>
          <a:prstGeom prst="rect">
            <a:avLst/>
          </a:prstGeom>
          <a:noFill/>
        </p:spPr>
        <p:txBody>
          <a:bodyPr wrap="none" rtlCol="0">
            <a:spAutoFit/>
          </a:bodyPr>
          <a:lstStyle/>
          <a:p>
            <a:pPr algn="l"/>
            <a:r>
              <a:rPr lang="en-GB" sz="1650" b="1">
                <a:solidFill>
                  <a:srgbClr val="2F528F"/>
                </a:solidFill>
                <a:latin typeface="Calibri" panose="020F0502020204030204" pitchFamily="34" charset="0"/>
                <a:cs typeface="Calibri" panose="020F0502020204030204" pitchFamily="34" charset="0"/>
              </a:rPr>
              <a:t>Outputs</a:t>
            </a:r>
          </a:p>
        </p:txBody>
      </p:sp>
      <p:graphicFrame>
        <p:nvGraphicFramePr>
          <p:cNvPr id="9" name="TextBox 2">
            <a:extLst>
              <a:ext uri="{FF2B5EF4-FFF2-40B4-BE49-F238E27FC236}">
                <a16:creationId xmlns:a16="http://schemas.microsoft.com/office/drawing/2014/main" id="{15EA7CFC-64D7-4442-B5B3-3669798F3064}"/>
              </a:ext>
            </a:extLst>
          </p:cNvPr>
          <p:cNvGraphicFramePr/>
          <p:nvPr>
            <p:extLst>
              <p:ext uri="{D42A27DB-BD31-4B8C-83A1-F6EECF244321}">
                <p14:modId xmlns:p14="http://schemas.microsoft.com/office/powerpoint/2010/main" val="1841230496"/>
              </p:ext>
            </p:extLst>
          </p:nvPr>
        </p:nvGraphicFramePr>
        <p:xfrm>
          <a:off x="0" y="1111746"/>
          <a:ext cx="9144000" cy="20903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f">
            <a:extLst>
              <a:ext uri="{FF2B5EF4-FFF2-40B4-BE49-F238E27FC236}">
                <a16:creationId xmlns:a16="http://schemas.microsoft.com/office/drawing/2014/main" id="{060D5ECB-65B1-6C85-E4FA-8A697B5F8A4C}"/>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r>
              <a:rPr lang="en-GB" sz="600">
                <a:solidFill>
                  <a:schemeClr val="bg1"/>
                </a:solidFill>
              </a:rPr>
              <a:t> </a:t>
            </a:r>
            <a:endParaRPr lang="en-GB" sz="675">
              <a:solidFill>
                <a:schemeClr val="bg1"/>
              </a:solidFill>
              <a:latin typeface="Calibri" panose="020F0502020204030204" pitchFamily="34" charset="0"/>
            </a:endParaRPr>
          </a:p>
        </p:txBody>
      </p:sp>
      <p:pic>
        <p:nvPicPr>
          <p:cNvPr id="7" name="Picture 6">
            <a:extLst>
              <a:ext uri="{FF2B5EF4-FFF2-40B4-BE49-F238E27FC236}">
                <a16:creationId xmlns:a16="http://schemas.microsoft.com/office/drawing/2014/main" id="{FB3D9FF2-3BC1-2A83-F1F5-5E3D85CD72B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2553" y="134874"/>
            <a:ext cx="332842" cy="332842"/>
          </a:xfrm>
          <a:prstGeom prst="rect">
            <a:avLst/>
          </a:prstGeom>
        </p:spPr>
      </p:pic>
      <p:pic>
        <p:nvPicPr>
          <p:cNvPr id="4" name="Picture 3">
            <a:extLst>
              <a:ext uri="{FF2B5EF4-FFF2-40B4-BE49-F238E27FC236}">
                <a16:creationId xmlns:a16="http://schemas.microsoft.com/office/drawing/2014/main" id="{7C25E7AD-4927-9873-70E2-BF55EC47BD31}"/>
              </a:ext>
            </a:extLst>
          </p:cNvPr>
          <p:cNvPicPr>
            <a:picLocks noChangeAspect="1"/>
          </p:cNvPicPr>
          <p:nvPr/>
        </p:nvPicPr>
        <p:blipFill>
          <a:blip r:embed="rId9"/>
          <a:stretch>
            <a:fillRect/>
          </a:stretch>
        </p:blipFill>
        <p:spPr>
          <a:xfrm>
            <a:off x="8856307" y="165694"/>
            <a:ext cx="121006" cy="97200"/>
          </a:xfrm>
          <a:prstGeom prst="rect">
            <a:avLst/>
          </a:prstGeom>
        </p:spPr>
      </p:pic>
      <p:pic>
        <p:nvPicPr>
          <p:cNvPr id="6" name="Picture 5" descr="Icon&#10;&#10;Description automatically generated">
            <a:extLst>
              <a:ext uri="{FF2B5EF4-FFF2-40B4-BE49-F238E27FC236}">
                <a16:creationId xmlns:a16="http://schemas.microsoft.com/office/drawing/2014/main" id="{DBB6DE4D-1EF1-0E65-B264-A3B79EFAFB3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00835" y="3433138"/>
            <a:ext cx="1219200" cy="1219200"/>
          </a:xfrm>
          <a:prstGeom prst="rect">
            <a:avLst/>
          </a:prstGeom>
        </p:spPr>
      </p:pic>
      <p:sp>
        <p:nvSpPr>
          <p:cNvPr id="8" name="TextBox 7">
            <a:extLst>
              <a:ext uri="{FF2B5EF4-FFF2-40B4-BE49-F238E27FC236}">
                <a16:creationId xmlns:a16="http://schemas.microsoft.com/office/drawing/2014/main" id="{F1E431BD-30C2-CF93-9BA6-709AD6AE56C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34730677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B6F133-34E9-B36C-B927-95DB6EE83834}"/>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1031" t="-6713" r="-1031" b="5584"/>
          <a:stretch/>
        </p:blipFill>
        <p:spPr>
          <a:xfrm>
            <a:off x="-118" y="214752"/>
            <a:ext cx="9231221" cy="4608258"/>
          </a:xfrm>
          <a:prstGeom prst="rect">
            <a:avLst/>
          </a:prstGeom>
        </p:spPr>
      </p:pic>
      <p:sp>
        <p:nvSpPr>
          <p:cNvPr id="8" name="Title 4">
            <a:extLst>
              <a:ext uri="{FF2B5EF4-FFF2-40B4-BE49-F238E27FC236}">
                <a16:creationId xmlns:a16="http://schemas.microsoft.com/office/drawing/2014/main" id="{0A2E9C9E-DA0A-484B-9FCF-DA77614CD70A}"/>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Phase B – Business Architecture – 09/09</a:t>
            </a:r>
          </a:p>
        </p:txBody>
      </p:sp>
      <p:sp>
        <p:nvSpPr>
          <p:cNvPr id="3" name="Footer Placeholder 2">
            <a:extLst>
              <a:ext uri="{FF2B5EF4-FFF2-40B4-BE49-F238E27FC236}">
                <a16:creationId xmlns:a16="http://schemas.microsoft.com/office/drawing/2014/main" id="{F004D05F-8762-49A5-A284-E026EFFB1FDD}"/>
              </a:ext>
            </a:extLst>
          </p:cNvPr>
          <p:cNvSpPr>
            <a:spLocks noGrp="1"/>
          </p:cNvSpPr>
          <p:nvPr>
            <p:ph type="ftr" sz="quarter" idx="10"/>
          </p:nvPr>
        </p:nvSpPr>
        <p:spPr>
          <a:xfrm>
            <a:off x="6993807" y="4855409"/>
            <a:ext cx="688471" cy="273844"/>
          </a:xfrm>
        </p:spPr>
        <p:txBody>
          <a:bodyPr/>
          <a:lstStyle/>
          <a:p>
            <a:r>
              <a:rPr lang="en-GB"/>
              <a:t>12/44</a:t>
            </a:r>
          </a:p>
        </p:txBody>
      </p:sp>
      <p:graphicFrame>
        <p:nvGraphicFramePr>
          <p:cNvPr id="9" name="TextBox 1">
            <a:extLst>
              <a:ext uri="{FF2B5EF4-FFF2-40B4-BE49-F238E27FC236}">
                <a16:creationId xmlns:a16="http://schemas.microsoft.com/office/drawing/2014/main" id="{C0433358-214A-4847-8FD6-9B26FBF93320}"/>
              </a:ext>
            </a:extLst>
          </p:cNvPr>
          <p:cNvGraphicFramePr/>
          <p:nvPr>
            <p:extLst>
              <p:ext uri="{D42A27DB-BD31-4B8C-83A1-F6EECF244321}">
                <p14:modId xmlns:p14="http://schemas.microsoft.com/office/powerpoint/2010/main" val="1269644843"/>
              </p:ext>
            </p:extLst>
          </p:nvPr>
        </p:nvGraphicFramePr>
        <p:xfrm>
          <a:off x="886549" y="1331259"/>
          <a:ext cx="7623880" cy="26921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97A668C4-B0B2-452F-BC0C-D6F2391CD121}"/>
              </a:ext>
            </a:extLst>
          </p:cNvPr>
          <p:cNvSpPr txBox="1"/>
          <p:nvPr/>
        </p:nvSpPr>
        <p:spPr>
          <a:xfrm>
            <a:off x="309928" y="796902"/>
            <a:ext cx="1153241" cy="346249"/>
          </a:xfrm>
          <a:prstGeom prst="rect">
            <a:avLst/>
          </a:prstGeom>
          <a:noFill/>
        </p:spPr>
        <p:txBody>
          <a:bodyPr wrap="square">
            <a:spAutoFit/>
          </a:bodyPr>
          <a:lstStyle/>
          <a:p>
            <a:r>
              <a:rPr lang="en-GB" sz="1650" b="1">
                <a:solidFill>
                  <a:srgbClr val="2F528F"/>
                </a:solidFill>
                <a:latin typeface="Calibri" panose="020F0502020204030204" pitchFamily="34" charset="0"/>
              </a:rPr>
              <a:t>Outputs</a:t>
            </a:r>
          </a:p>
        </p:txBody>
      </p:sp>
      <p:sp>
        <p:nvSpPr>
          <p:cNvPr id="6" name="Ref">
            <a:extLst>
              <a:ext uri="{FF2B5EF4-FFF2-40B4-BE49-F238E27FC236}">
                <a16:creationId xmlns:a16="http://schemas.microsoft.com/office/drawing/2014/main" id="{EF3B42D5-9338-5676-C0C0-7C81C616ACEC}"/>
              </a:ext>
            </a:extLst>
          </p:cNvPr>
          <p:cNvSpPr txBox="1"/>
          <p:nvPr/>
        </p:nvSpPr>
        <p:spPr>
          <a:xfrm>
            <a:off x="1397000" y="4827975"/>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TOGAF® ADM : Page 42 : §5.2.2</a:t>
            </a:r>
            <a:r>
              <a:rPr lang="en-GB" sz="600">
                <a:solidFill>
                  <a:schemeClr val="bg1"/>
                </a:solidFill>
              </a:rPr>
              <a:t> </a:t>
            </a:r>
            <a:endParaRPr lang="en-GB" sz="675">
              <a:solidFill>
                <a:schemeClr val="bg1"/>
              </a:solidFill>
              <a:latin typeface="Calibri" panose="020F0502020204030204" pitchFamily="34" charset="0"/>
            </a:endParaRPr>
          </a:p>
        </p:txBody>
      </p:sp>
      <p:pic>
        <p:nvPicPr>
          <p:cNvPr id="7" name="Picture 6">
            <a:extLst>
              <a:ext uri="{FF2B5EF4-FFF2-40B4-BE49-F238E27FC236}">
                <a16:creationId xmlns:a16="http://schemas.microsoft.com/office/drawing/2014/main" id="{C06500A8-EDBE-4912-2BDC-7984991DB1F7}"/>
              </a:ext>
            </a:extLst>
          </p:cNvPr>
          <p:cNvPicPr>
            <a:picLocks noChangeAspect="1"/>
          </p:cNvPicPr>
          <p:nvPr/>
        </p:nvPicPr>
        <p:blipFill>
          <a:blip r:embed="rId9"/>
          <a:stretch>
            <a:fillRect/>
          </a:stretch>
        </p:blipFill>
        <p:spPr>
          <a:xfrm>
            <a:off x="8858687" y="165694"/>
            <a:ext cx="118625" cy="97200"/>
          </a:xfrm>
          <a:prstGeom prst="rect">
            <a:avLst/>
          </a:prstGeom>
        </p:spPr>
      </p:pic>
      <p:sp>
        <p:nvSpPr>
          <p:cNvPr id="2" name="TextBox 1">
            <a:extLst>
              <a:ext uri="{FF2B5EF4-FFF2-40B4-BE49-F238E27FC236}">
                <a16:creationId xmlns:a16="http://schemas.microsoft.com/office/drawing/2014/main" id="{66D3C688-1612-2BE8-2032-93AA39A2D501}"/>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11</a:t>
            </a:r>
          </a:p>
        </p:txBody>
      </p:sp>
    </p:spTree>
    <p:extLst>
      <p:ext uri="{BB962C8B-B14F-4D97-AF65-F5344CB8AC3E}">
        <p14:creationId xmlns:p14="http://schemas.microsoft.com/office/powerpoint/2010/main" val="1853933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A35BE2D-EB6E-433B-9824-9E5A71F4D542}"/>
              </a:ext>
            </a:extLst>
          </p:cNvPr>
          <p:cNvSpPr>
            <a:spLocks noGrp="1"/>
          </p:cNvSpPr>
          <p:nvPr>
            <p:ph type="title"/>
          </p:nvPr>
        </p:nvSpPr>
        <p:spPr>
          <a:xfrm>
            <a:off x="165100" y="88900"/>
            <a:ext cx="7404100" cy="406400"/>
          </a:xfrm>
        </p:spPr>
        <p:txBody>
          <a:bodyPr>
            <a:normAutofit/>
          </a:bodyPr>
          <a:lstStyle/>
          <a:p>
            <a:r>
              <a:rPr lang="en-GB" b="1">
                <a:solidFill>
                  <a:srgbClr val="2F528F"/>
                </a:solidFill>
              </a:rPr>
              <a:t>Example Business Artifacts Describing Building Blocks</a:t>
            </a:r>
            <a:endParaRPr lang="en-GB" b="1"/>
          </a:p>
        </p:txBody>
      </p:sp>
      <p:sp>
        <p:nvSpPr>
          <p:cNvPr id="3" name="Footer">
            <a:extLst>
              <a:ext uri="{FF2B5EF4-FFF2-40B4-BE49-F238E27FC236}">
                <a16:creationId xmlns:a16="http://schemas.microsoft.com/office/drawing/2014/main" id="{2C0CF76E-78BA-45EF-A8C3-605F2BF3EBBE}"/>
              </a:ext>
            </a:extLst>
          </p:cNvPr>
          <p:cNvSpPr>
            <a:spLocks noGrp="1"/>
          </p:cNvSpPr>
          <p:nvPr>
            <p:ph type="ftr" sz="quarter" idx="10"/>
          </p:nvPr>
        </p:nvSpPr>
        <p:spPr>
          <a:xfrm>
            <a:off x="7315200" y="4826000"/>
            <a:ext cx="444500" cy="304800"/>
          </a:xfrm>
        </p:spPr>
        <p:txBody>
          <a:bodyPr/>
          <a:lstStyle/>
          <a:p>
            <a:r>
              <a:rPr lang="en-GB">
                <a:solidFill>
                  <a:schemeClr val="bg1"/>
                </a:solidFill>
              </a:rPr>
              <a:t>4/27</a:t>
            </a:r>
          </a:p>
        </p:txBody>
      </p:sp>
      <p:sp>
        <p:nvSpPr>
          <p:cNvPr id="4" name="TextBox 3">
            <a:extLst>
              <a:ext uri="{FF2B5EF4-FFF2-40B4-BE49-F238E27FC236}">
                <a16:creationId xmlns:a16="http://schemas.microsoft.com/office/drawing/2014/main" id="{FBBA5BD2-5784-EF89-FCA6-538B537F9705}"/>
              </a:ext>
            </a:extLst>
          </p:cNvPr>
          <p:cNvSpPr txBox="1"/>
          <p:nvPr/>
        </p:nvSpPr>
        <p:spPr>
          <a:xfrm>
            <a:off x="7924009" y="4847595"/>
            <a:ext cx="1172116" cy="261610"/>
          </a:xfrm>
          <a:prstGeom prst="rect">
            <a:avLst/>
          </a:prstGeom>
          <a:noFill/>
        </p:spPr>
        <p:txBody>
          <a:bodyPr wrap="none" rtlCol="0">
            <a:spAutoFit/>
          </a:bodyPr>
          <a:lstStyle/>
          <a:p>
            <a:pPr algn="l"/>
            <a:r>
              <a:rPr lang="en-GB" sz="1100">
                <a:solidFill>
                  <a:schemeClr val="bg1"/>
                </a:solidFill>
              </a:rPr>
              <a:t>Initially  MOD 07 </a:t>
            </a:r>
          </a:p>
        </p:txBody>
      </p:sp>
      <p:pic>
        <p:nvPicPr>
          <p:cNvPr id="83" name="Picture 82">
            <a:extLst>
              <a:ext uri="{FF2B5EF4-FFF2-40B4-BE49-F238E27FC236}">
                <a16:creationId xmlns:a16="http://schemas.microsoft.com/office/drawing/2014/main" id="{13ABEA91-651B-ADA8-BF06-A181A2140196}"/>
              </a:ext>
            </a:extLst>
          </p:cNvPr>
          <p:cNvPicPr>
            <a:picLocks noChangeAspect="1"/>
          </p:cNvPicPr>
          <p:nvPr/>
        </p:nvPicPr>
        <p:blipFill>
          <a:blip r:embed="rId3"/>
          <a:stretch>
            <a:fillRect/>
          </a:stretch>
        </p:blipFill>
        <p:spPr>
          <a:xfrm>
            <a:off x="82650" y="751557"/>
            <a:ext cx="3384449" cy="1627260"/>
          </a:xfrm>
          <a:prstGeom prst="rect">
            <a:avLst/>
          </a:prstGeom>
        </p:spPr>
      </p:pic>
      <p:sp>
        <p:nvSpPr>
          <p:cNvPr id="87" name="TextBox 86">
            <a:extLst>
              <a:ext uri="{FF2B5EF4-FFF2-40B4-BE49-F238E27FC236}">
                <a16:creationId xmlns:a16="http://schemas.microsoft.com/office/drawing/2014/main" id="{B0D9D044-6DB4-71D8-DB73-B2EC486A4F76}"/>
              </a:ext>
            </a:extLst>
          </p:cNvPr>
          <p:cNvSpPr txBox="1"/>
          <p:nvPr/>
        </p:nvSpPr>
        <p:spPr>
          <a:xfrm>
            <a:off x="3635206" y="646957"/>
            <a:ext cx="936794" cy="1077218"/>
          </a:xfrm>
          <a:prstGeom prst="rect">
            <a:avLst/>
          </a:prstGeom>
          <a:noFill/>
        </p:spPr>
        <p:txBody>
          <a:bodyPr wrap="square" rtlCol="0">
            <a:spAutoFit/>
          </a:bodyPr>
          <a:lstStyle/>
          <a:p>
            <a:pPr algn="l"/>
            <a:r>
              <a:rPr lang="en-GB" sz="1100" b="1"/>
              <a:t>Use Case Model</a:t>
            </a:r>
          </a:p>
          <a:p>
            <a:pPr algn="l"/>
            <a:endParaRPr lang="en-GB" sz="1100" b="1"/>
          </a:p>
          <a:p>
            <a:pPr algn="l"/>
            <a:endParaRPr lang="en-GB" sz="1100" b="1"/>
          </a:p>
          <a:p>
            <a:pPr algn="l"/>
            <a:r>
              <a:rPr lang="en-GB" sz="1000"/>
              <a:t>System, Role, Activity</a:t>
            </a:r>
          </a:p>
        </p:txBody>
      </p:sp>
      <p:sp>
        <p:nvSpPr>
          <p:cNvPr id="88" name="TextBox 87">
            <a:extLst>
              <a:ext uri="{FF2B5EF4-FFF2-40B4-BE49-F238E27FC236}">
                <a16:creationId xmlns:a16="http://schemas.microsoft.com/office/drawing/2014/main" id="{D77EF191-BE60-DF5B-FEF1-36776283CB3E}"/>
              </a:ext>
            </a:extLst>
          </p:cNvPr>
          <p:cNvSpPr txBox="1"/>
          <p:nvPr/>
        </p:nvSpPr>
        <p:spPr>
          <a:xfrm>
            <a:off x="5103284" y="2506008"/>
            <a:ext cx="1002071" cy="1231106"/>
          </a:xfrm>
          <a:prstGeom prst="rect">
            <a:avLst/>
          </a:prstGeom>
          <a:noFill/>
        </p:spPr>
        <p:txBody>
          <a:bodyPr wrap="square" rtlCol="0">
            <a:spAutoFit/>
          </a:bodyPr>
          <a:lstStyle/>
          <a:p>
            <a:pPr algn="l"/>
            <a:r>
              <a:rPr lang="en-GB" sz="1100" b="1"/>
              <a:t>Process Activity Diagram</a:t>
            </a:r>
          </a:p>
          <a:p>
            <a:pPr algn="l"/>
            <a:endParaRPr lang="en-GB" sz="1100" b="1"/>
          </a:p>
          <a:p>
            <a:pPr algn="l"/>
            <a:r>
              <a:rPr lang="en-GB" sz="1000"/>
              <a:t>Activities, Decision Points,  Flows</a:t>
            </a:r>
          </a:p>
        </p:txBody>
      </p:sp>
      <p:sp>
        <p:nvSpPr>
          <p:cNvPr id="91" name="TextBox 90">
            <a:extLst>
              <a:ext uri="{FF2B5EF4-FFF2-40B4-BE49-F238E27FC236}">
                <a16:creationId xmlns:a16="http://schemas.microsoft.com/office/drawing/2014/main" id="{76B95ED8-1D9A-7DEB-F805-9E8FD5E6CEFA}"/>
              </a:ext>
            </a:extLst>
          </p:cNvPr>
          <p:cNvSpPr txBox="1"/>
          <p:nvPr/>
        </p:nvSpPr>
        <p:spPr>
          <a:xfrm>
            <a:off x="1130932" y="5281701"/>
            <a:ext cx="6096000" cy="261610"/>
          </a:xfrm>
          <a:prstGeom prst="rect">
            <a:avLst/>
          </a:prstGeom>
          <a:noFill/>
        </p:spPr>
        <p:txBody>
          <a:bodyPr wrap="square">
            <a:spAutoFit/>
          </a:bodyPr>
          <a:lstStyle/>
          <a:p>
            <a:r>
              <a:rPr lang="en-GB" sz="1100" i="1">
                <a:solidFill>
                  <a:srgbClr val="FF0000"/>
                </a:solidFill>
              </a:rPr>
              <a:t>Added some example artifacts</a:t>
            </a:r>
          </a:p>
        </p:txBody>
      </p:sp>
      <p:pic>
        <p:nvPicPr>
          <p:cNvPr id="5" name="Picture 4">
            <a:extLst>
              <a:ext uri="{FF2B5EF4-FFF2-40B4-BE49-F238E27FC236}">
                <a16:creationId xmlns:a16="http://schemas.microsoft.com/office/drawing/2014/main" id="{D926D284-4D1F-173C-F3FD-31E11C0CC16F}"/>
              </a:ext>
            </a:extLst>
          </p:cNvPr>
          <p:cNvPicPr>
            <a:picLocks noChangeAspect="1"/>
          </p:cNvPicPr>
          <p:nvPr/>
        </p:nvPicPr>
        <p:blipFill>
          <a:blip r:embed="rId4"/>
          <a:stretch>
            <a:fillRect/>
          </a:stretch>
        </p:blipFill>
        <p:spPr>
          <a:xfrm>
            <a:off x="6186097" y="2571749"/>
            <a:ext cx="2766205" cy="2020551"/>
          </a:xfrm>
          <a:prstGeom prst="rect">
            <a:avLst/>
          </a:prstGeom>
        </p:spPr>
      </p:pic>
      <p:pic>
        <p:nvPicPr>
          <p:cNvPr id="6" name="Picture 5">
            <a:extLst>
              <a:ext uri="{FF2B5EF4-FFF2-40B4-BE49-F238E27FC236}">
                <a16:creationId xmlns:a16="http://schemas.microsoft.com/office/drawing/2014/main" id="{10400F38-A3A0-6FE1-7CFF-97355935EA73}"/>
              </a:ext>
            </a:extLst>
          </p:cNvPr>
          <p:cNvPicPr>
            <a:picLocks noChangeAspect="1"/>
          </p:cNvPicPr>
          <p:nvPr/>
        </p:nvPicPr>
        <p:blipFill>
          <a:blip r:embed="rId5"/>
          <a:stretch>
            <a:fillRect/>
          </a:stretch>
        </p:blipFill>
        <p:spPr>
          <a:xfrm>
            <a:off x="287872" y="2638761"/>
            <a:ext cx="3251810" cy="1830952"/>
          </a:xfrm>
          <a:prstGeom prst="rect">
            <a:avLst/>
          </a:prstGeom>
        </p:spPr>
      </p:pic>
      <p:sp>
        <p:nvSpPr>
          <p:cNvPr id="7" name="TextBox 6">
            <a:extLst>
              <a:ext uri="{FF2B5EF4-FFF2-40B4-BE49-F238E27FC236}">
                <a16:creationId xmlns:a16="http://schemas.microsoft.com/office/drawing/2014/main" id="{2A8F7D08-0589-4F49-AB50-EF64E41949AE}"/>
              </a:ext>
            </a:extLst>
          </p:cNvPr>
          <p:cNvSpPr txBox="1"/>
          <p:nvPr/>
        </p:nvSpPr>
        <p:spPr>
          <a:xfrm>
            <a:off x="3677896" y="2516173"/>
            <a:ext cx="1002071" cy="1077218"/>
          </a:xfrm>
          <a:prstGeom prst="rect">
            <a:avLst/>
          </a:prstGeom>
          <a:noFill/>
        </p:spPr>
        <p:txBody>
          <a:bodyPr wrap="square" rtlCol="0">
            <a:spAutoFit/>
          </a:bodyPr>
          <a:lstStyle/>
          <a:p>
            <a:pPr algn="l"/>
            <a:r>
              <a:rPr lang="en-GB" sz="1100" b="1"/>
              <a:t>State Transition</a:t>
            </a:r>
          </a:p>
          <a:p>
            <a:pPr algn="l"/>
            <a:r>
              <a:rPr lang="en-GB" sz="1100" b="1"/>
              <a:t>Diagram</a:t>
            </a:r>
          </a:p>
          <a:p>
            <a:pPr algn="l"/>
            <a:endParaRPr lang="en-GB" sz="1100" b="1"/>
          </a:p>
          <a:p>
            <a:pPr algn="l"/>
            <a:r>
              <a:rPr lang="en-GB" sz="1000"/>
              <a:t>Actions, States,  Sequences</a:t>
            </a:r>
          </a:p>
        </p:txBody>
      </p:sp>
      <p:pic>
        <p:nvPicPr>
          <p:cNvPr id="8" name="Picture 7">
            <a:extLst>
              <a:ext uri="{FF2B5EF4-FFF2-40B4-BE49-F238E27FC236}">
                <a16:creationId xmlns:a16="http://schemas.microsoft.com/office/drawing/2014/main" id="{A3192D8C-79D9-5F0E-5F6A-AC2D3B3684E9}"/>
              </a:ext>
            </a:extLst>
          </p:cNvPr>
          <p:cNvPicPr>
            <a:picLocks noChangeAspect="1"/>
          </p:cNvPicPr>
          <p:nvPr/>
        </p:nvPicPr>
        <p:blipFill>
          <a:blip r:embed="rId6"/>
          <a:stretch>
            <a:fillRect/>
          </a:stretch>
        </p:blipFill>
        <p:spPr>
          <a:xfrm>
            <a:off x="5985060" y="672130"/>
            <a:ext cx="2998991" cy="1627260"/>
          </a:xfrm>
          <a:prstGeom prst="rect">
            <a:avLst/>
          </a:prstGeom>
        </p:spPr>
      </p:pic>
      <p:sp>
        <p:nvSpPr>
          <p:cNvPr id="9" name="TextBox 8">
            <a:extLst>
              <a:ext uri="{FF2B5EF4-FFF2-40B4-BE49-F238E27FC236}">
                <a16:creationId xmlns:a16="http://schemas.microsoft.com/office/drawing/2014/main" id="{89C334EC-BF37-660B-A69E-15F694E9E9F9}"/>
              </a:ext>
            </a:extLst>
          </p:cNvPr>
          <p:cNvSpPr txBox="1"/>
          <p:nvPr/>
        </p:nvSpPr>
        <p:spPr>
          <a:xfrm>
            <a:off x="5048267" y="635368"/>
            <a:ext cx="936794" cy="1231106"/>
          </a:xfrm>
          <a:prstGeom prst="rect">
            <a:avLst/>
          </a:prstGeom>
          <a:noFill/>
        </p:spPr>
        <p:txBody>
          <a:bodyPr wrap="square" rtlCol="0">
            <a:spAutoFit/>
          </a:bodyPr>
          <a:lstStyle/>
          <a:p>
            <a:pPr algn="l"/>
            <a:r>
              <a:rPr lang="en-GB" sz="1100" b="1"/>
              <a:t>Capability Map</a:t>
            </a:r>
          </a:p>
          <a:p>
            <a:pPr algn="l"/>
            <a:endParaRPr lang="en-GB" sz="1100" b="1"/>
          </a:p>
          <a:p>
            <a:pPr algn="l"/>
            <a:endParaRPr lang="en-GB" sz="1100" b="1"/>
          </a:p>
          <a:p>
            <a:pPr algn="l"/>
            <a:r>
              <a:rPr lang="en-GB" sz="1000"/>
              <a:t>Business Functions,  Capabilities</a:t>
            </a:r>
          </a:p>
        </p:txBody>
      </p:sp>
    </p:spTree>
    <p:extLst>
      <p:ext uri="{BB962C8B-B14F-4D97-AF65-F5344CB8AC3E}">
        <p14:creationId xmlns:p14="http://schemas.microsoft.com/office/powerpoint/2010/main" val="11363833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B6E62C5-C61F-441D-9BA0-868CC167711D}"/>
              </a:ext>
            </a:extLst>
          </p:cNvPr>
          <p:cNvSpPr txBox="1"/>
          <p:nvPr/>
        </p:nvSpPr>
        <p:spPr>
          <a:xfrm>
            <a:off x="512525" y="671195"/>
            <a:ext cx="5195888" cy="300082"/>
          </a:xfrm>
          <a:prstGeom prst="rect">
            <a:avLst/>
          </a:prstGeom>
          <a:noFill/>
        </p:spPr>
        <p:txBody>
          <a:bodyPr wrap="square">
            <a:spAutoFit/>
          </a:bodyPr>
          <a:lstStyle/>
          <a:p>
            <a:r>
              <a:rPr lang="en-GB" sz="1350" b="1">
                <a:solidFill>
                  <a:srgbClr val="2F528F"/>
                </a:solidFill>
                <a:latin typeface="Calibri" panose="020F0502020204030204" pitchFamily="34" charset="0"/>
              </a:rPr>
              <a:t>Key factors in the success of any Enterprise Architecture are:</a:t>
            </a:r>
            <a:endParaRPr lang="en-GB" sz="1200" b="1">
              <a:solidFill>
                <a:srgbClr val="2F528F"/>
              </a:solidFill>
              <a:latin typeface="Calibri" panose="020F0502020204030204" pitchFamily="34" charset="0"/>
            </a:endParaRPr>
          </a:p>
        </p:txBody>
      </p:sp>
      <p:grpSp>
        <p:nvGrpSpPr>
          <p:cNvPr id="3" name="Group 2">
            <a:extLst>
              <a:ext uri="{FF2B5EF4-FFF2-40B4-BE49-F238E27FC236}">
                <a16:creationId xmlns:a16="http://schemas.microsoft.com/office/drawing/2014/main" id="{7CDC6D03-C2AF-6DFD-699C-D5FCEE15F539}"/>
              </a:ext>
            </a:extLst>
          </p:cNvPr>
          <p:cNvGrpSpPr/>
          <p:nvPr/>
        </p:nvGrpSpPr>
        <p:grpSpPr>
          <a:xfrm>
            <a:off x="6422278" y="1124023"/>
            <a:ext cx="2564279" cy="2511000"/>
            <a:chOff x="6439055" y="2105299"/>
            <a:chExt cx="2564279" cy="3348000"/>
          </a:xfrm>
        </p:grpSpPr>
        <p:pic>
          <p:nvPicPr>
            <p:cNvPr id="12" name="Picture 11">
              <a:extLst>
                <a:ext uri="{FF2B5EF4-FFF2-40B4-BE49-F238E27FC236}">
                  <a16:creationId xmlns:a16="http://schemas.microsoft.com/office/drawing/2014/main" id="{84328178-4282-8DC5-7652-67190990A76A}"/>
                </a:ext>
              </a:extLst>
            </p:cNvPr>
            <p:cNvPicPr>
              <a:picLocks noChangeAspect="1"/>
            </p:cNvPicPr>
            <p:nvPr/>
          </p:nvPicPr>
          <p:blipFill rotWithShape="1">
            <a:blip r:embed="rId3"/>
            <a:srcRect l="18588" t="-888" r="18594" b="36283"/>
            <a:stretch/>
          </p:blipFill>
          <p:spPr>
            <a:xfrm>
              <a:off x="6439055" y="2105299"/>
              <a:ext cx="2520000" cy="3348000"/>
            </a:xfrm>
            <a:prstGeom prst="rect">
              <a:avLst/>
            </a:prstGeom>
          </p:spPr>
        </p:pic>
        <p:sp>
          <p:nvSpPr>
            <p:cNvPr id="13" name="Oval 12">
              <a:extLst>
                <a:ext uri="{FF2B5EF4-FFF2-40B4-BE49-F238E27FC236}">
                  <a16:creationId xmlns:a16="http://schemas.microsoft.com/office/drawing/2014/main" id="{82A0D3F1-506B-5C56-849E-88196D3DF394}"/>
                </a:ext>
              </a:extLst>
            </p:cNvPr>
            <p:cNvSpPr/>
            <p:nvPr/>
          </p:nvSpPr>
          <p:spPr>
            <a:xfrm rot="1432352">
              <a:off x="7222602" y="3216988"/>
              <a:ext cx="1780732" cy="1269137"/>
            </a:xfrm>
            <a:prstGeom prst="ellipse">
              <a:avLst/>
            </a:prstGeom>
            <a:solidFill>
              <a:srgbClr val="DBEEF4">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5" name="Title 4">
            <a:extLst>
              <a:ext uri="{FF2B5EF4-FFF2-40B4-BE49-F238E27FC236}">
                <a16:creationId xmlns:a16="http://schemas.microsoft.com/office/drawing/2014/main" id="{DA7DF87E-0A73-43A9-AB60-0FDFA340BA97}"/>
              </a:ext>
            </a:extLst>
          </p:cNvPr>
          <p:cNvSpPr>
            <a:spLocks noGrp="1"/>
          </p:cNvSpPr>
          <p:nvPr>
            <p:ph type="title"/>
          </p:nvPr>
        </p:nvSpPr>
        <p:spPr/>
        <p:txBody>
          <a:bodyPr>
            <a:normAutofit fontScale="90000"/>
          </a:bodyPr>
          <a:lstStyle/>
          <a:p>
            <a:r>
              <a:rPr lang="en-GB">
                <a:solidFill>
                  <a:srgbClr val="2F528F"/>
                </a:solidFill>
              </a:rPr>
              <a:t>The Business Scenario Technique – 01/04</a:t>
            </a:r>
          </a:p>
        </p:txBody>
      </p:sp>
      <p:sp>
        <p:nvSpPr>
          <p:cNvPr id="2" name="Footer Placeholder 1">
            <a:extLst>
              <a:ext uri="{FF2B5EF4-FFF2-40B4-BE49-F238E27FC236}">
                <a16:creationId xmlns:a16="http://schemas.microsoft.com/office/drawing/2014/main" id="{9E27A37F-9897-40AF-82BE-5C806C921ABC}"/>
              </a:ext>
            </a:extLst>
          </p:cNvPr>
          <p:cNvSpPr>
            <a:spLocks noGrp="1"/>
          </p:cNvSpPr>
          <p:nvPr>
            <p:ph type="ftr" sz="quarter" idx="10"/>
          </p:nvPr>
        </p:nvSpPr>
        <p:spPr/>
        <p:txBody>
          <a:bodyPr/>
          <a:lstStyle/>
          <a:p>
            <a:r>
              <a:rPr lang="en-GB"/>
              <a:t>20/43</a:t>
            </a:r>
          </a:p>
        </p:txBody>
      </p:sp>
      <p:sp>
        <p:nvSpPr>
          <p:cNvPr id="4" name="Ref">
            <a:extLst>
              <a:ext uri="{FF2B5EF4-FFF2-40B4-BE49-F238E27FC236}">
                <a16:creationId xmlns:a16="http://schemas.microsoft.com/office/drawing/2014/main" id="{E293B038-98DC-44B5-81B6-F3EFEF31227D}"/>
              </a:ext>
            </a:extLst>
          </p:cNvPr>
          <p:cNvSpPr txBox="1"/>
          <p:nvPr/>
        </p:nvSpPr>
        <p:spPr>
          <a:xfrm>
            <a:off x="3719170" y="4844898"/>
            <a:ext cx="1705661" cy="196208"/>
          </a:xfrm>
          <a:prstGeom prst="rect">
            <a:avLst/>
          </a:prstGeom>
          <a:noFill/>
        </p:spPr>
        <p:txBody>
          <a:bodyPr vert="horz" wrap="square" rtlCol="0" anchor="ctr">
            <a:spAutoFit/>
          </a:bodyPr>
          <a:lstStyle/>
          <a:p>
            <a:pPr algn="ctr"/>
            <a:r>
              <a:rPr lang="en-GB" sz="675">
                <a:solidFill>
                  <a:schemeClr val="bg1"/>
                </a:solidFill>
                <a:latin typeface="Calibri" panose="020F0502020204030204" pitchFamily="34" charset="0"/>
              </a:rPr>
              <a:t> Business Scenarios : Page 1 : §1</a:t>
            </a:r>
          </a:p>
        </p:txBody>
      </p:sp>
      <p:sp>
        <p:nvSpPr>
          <p:cNvPr id="7" name="TextBox 6">
            <a:extLst>
              <a:ext uri="{FF2B5EF4-FFF2-40B4-BE49-F238E27FC236}">
                <a16:creationId xmlns:a16="http://schemas.microsoft.com/office/drawing/2014/main" id="{E185A65D-7FD0-4BB0-9B05-C10502306B9B}"/>
              </a:ext>
            </a:extLst>
          </p:cNvPr>
          <p:cNvSpPr txBox="1"/>
          <p:nvPr/>
        </p:nvSpPr>
        <p:spPr>
          <a:xfrm>
            <a:off x="656987" y="931215"/>
            <a:ext cx="5832594" cy="3831818"/>
          </a:xfrm>
          <a:prstGeom prst="rect">
            <a:avLst/>
          </a:prstGeom>
          <a:noFill/>
        </p:spPr>
        <p:txBody>
          <a:bodyPr wrap="square">
            <a:spAutoFit/>
          </a:bodyPr>
          <a:lstStyle/>
          <a:p>
            <a:pPr marL="214313" indent="-214313">
              <a:buFont typeface="Courier New" panose="02070309020205020404" pitchFamily="49" charset="0"/>
              <a:buChar char="o"/>
            </a:pPr>
            <a:r>
              <a:rPr lang="en-GB" sz="1350">
                <a:solidFill>
                  <a:srgbClr val="2F528F"/>
                </a:solidFill>
                <a:latin typeface="Calibri" panose="020F0502020204030204" pitchFamily="34" charset="0"/>
              </a:rPr>
              <a:t>The extent to which it is linked to business requirements </a:t>
            </a:r>
          </a:p>
          <a:p>
            <a:pPr marL="214313" indent="-214313">
              <a:buFont typeface="Courier New" panose="02070309020205020404" pitchFamily="49" charset="0"/>
              <a:buChar char="o"/>
            </a:pPr>
            <a:r>
              <a:rPr lang="en-GB" sz="1350">
                <a:solidFill>
                  <a:srgbClr val="2F528F"/>
                </a:solidFill>
                <a:latin typeface="Calibri" panose="020F0502020204030204" pitchFamily="34" charset="0"/>
              </a:rPr>
              <a:t>Its support for business objectives</a:t>
            </a:r>
          </a:p>
          <a:p>
            <a:r>
              <a:rPr lang="en-GB" sz="1350">
                <a:solidFill>
                  <a:srgbClr val="2F528F"/>
                </a:solidFill>
                <a:latin typeface="Calibri" panose="020F0502020204030204" pitchFamily="34" charset="0"/>
              </a:rPr>
              <a:t>The Business Scenario method is a technique to:</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Validate</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Elaborate</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Change </a:t>
            </a:r>
          </a:p>
          <a:p>
            <a:r>
              <a:rPr lang="en-GB" sz="1350">
                <a:solidFill>
                  <a:srgbClr val="2F528F"/>
                </a:solidFill>
                <a:latin typeface="Calibri" panose="020F0502020204030204" pitchFamily="34" charset="0"/>
              </a:rPr>
              <a:t>The premise(s) behind an architecture effort - where:</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Each iteration requires planning, gathering, analysis, </a:t>
            </a: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documentation, and review</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Each iteration improves the key elements</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Iterations are repeated until fit-for-purpose</a:t>
            </a:r>
          </a:p>
          <a:p>
            <a:r>
              <a:rPr lang="en-GB" sz="1350">
                <a:solidFill>
                  <a:srgbClr val="2F528F"/>
                </a:solidFill>
                <a:latin typeface="Calibri" panose="020F0502020204030204" pitchFamily="34" charset="0"/>
              </a:rPr>
              <a:t>A Business Scenario describes:</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Real business problems</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The business and technology environment where problems occur</a:t>
            </a:r>
          </a:p>
          <a:p>
            <a:pPr marL="557213" lvl="1" indent="-214313">
              <a:buFont typeface="Courier New" panose="02070309020205020404" pitchFamily="49" charset="0"/>
              <a:buChar char="o"/>
            </a:pPr>
            <a:r>
              <a:rPr lang="en-GB" sz="1350">
                <a:solidFill>
                  <a:srgbClr val="2F528F"/>
                </a:solidFill>
                <a:latin typeface="Calibri" panose="020F0502020204030204" pitchFamily="34" charset="0"/>
              </a:rPr>
              <a:t>Value chains - enabled by capabilities</a:t>
            </a:r>
          </a:p>
          <a:p>
            <a:pPr>
              <a:buFontTx/>
              <a:buNone/>
            </a:pPr>
            <a:br>
              <a:rPr lang="en-GB" sz="1350">
                <a:solidFill>
                  <a:srgbClr val="2F528F"/>
                </a:solidFill>
                <a:latin typeface="Calibri" panose="020F0502020204030204" pitchFamily="34" charset="0"/>
              </a:rPr>
            </a:br>
            <a:r>
              <a:rPr lang="en-GB" sz="1350">
                <a:solidFill>
                  <a:srgbClr val="2F528F"/>
                </a:solidFill>
                <a:latin typeface="Calibri" panose="020F0502020204030204" pitchFamily="34" charset="0"/>
              </a:rPr>
              <a:t>		</a:t>
            </a:r>
            <a:r>
              <a:rPr lang="en-US" sz="1350">
                <a:solidFill>
                  <a:srgbClr val="2F528F"/>
                </a:solidFill>
                <a:latin typeface="Calibri" panose="020F0502020204030204" pitchFamily="34" charset="0"/>
              </a:rPr>
              <a:t>Used prominently in Phase A (Architecture Vision)</a:t>
            </a:r>
          </a:p>
          <a:p>
            <a:pPr>
              <a:buFontTx/>
              <a:buNone/>
            </a:pPr>
            <a:r>
              <a:rPr lang="en-US" sz="1350">
                <a:solidFill>
                  <a:srgbClr val="2F528F"/>
                </a:solidFill>
                <a:latin typeface="Calibri" panose="020F0502020204030204" pitchFamily="34" charset="0"/>
              </a:rPr>
              <a:t>		and iteratively in Phase B (Business Architecture)</a:t>
            </a:r>
            <a:endParaRPr lang="en-GB" sz="1350">
              <a:solidFill>
                <a:srgbClr val="2F528F"/>
              </a:solidFill>
              <a:latin typeface="Calibri" panose="020F0502020204030204" pitchFamily="34" charset="0"/>
            </a:endParaRPr>
          </a:p>
        </p:txBody>
      </p:sp>
      <p:sp>
        <p:nvSpPr>
          <p:cNvPr id="6" name="TextBox 5">
            <a:extLst>
              <a:ext uri="{FF2B5EF4-FFF2-40B4-BE49-F238E27FC236}">
                <a16:creationId xmlns:a16="http://schemas.microsoft.com/office/drawing/2014/main" id="{E303B635-6B01-4B60-C198-65E815B718DB}"/>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8" name="TextBox 7">
            <a:extLst>
              <a:ext uri="{FF2B5EF4-FFF2-40B4-BE49-F238E27FC236}">
                <a16:creationId xmlns:a16="http://schemas.microsoft.com/office/drawing/2014/main" id="{81EB408E-6AE9-70D6-533F-E4B91F0AB780}"/>
              </a:ext>
            </a:extLst>
          </p:cNvPr>
          <p:cNvSpPr txBox="1"/>
          <p:nvPr/>
        </p:nvSpPr>
        <p:spPr>
          <a:xfrm>
            <a:off x="1092200" y="5454650"/>
            <a:ext cx="2286203" cy="261610"/>
          </a:xfrm>
          <a:prstGeom prst="rect">
            <a:avLst/>
          </a:prstGeom>
          <a:noFill/>
        </p:spPr>
        <p:txBody>
          <a:bodyPr wrap="none" rtlCol="0">
            <a:spAutoFit/>
          </a:bodyPr>
          <a:lstStyle/>
          <a:p>
            <a:pPr algn="l"/>
            <a:r>
              <a:rPr lang="en-GB" sz="1100" i="1">
                <a:solidFill>
                  <a:srgbClr val="FF0000"/>
                </a:solidFill>
              </a:rPr>
              <a:t>Moved to Phase B where it should be</a:t>
            </a:r>
          </a:p>
        </p:txBody>
      </p:sp>
    </p:spTree>
    <p:extLst>
      <p:ext uri="{BB962C8B-B14F-4D97-AF65-F5344CB8AC3E}">
        <p14:creationId xmlns:p14="http://schemas.microsoft.com/office/powerpoint/2010/main" val="293564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740FF9-54C6-4683-9EE9-E188C295FD49}"/>
              </a:ext>
            </a:extLst>
          </p:cNvPr>
          <p:cNvSpPr>
            <a:spLocks noGrp="1"/>
          </p:cNvSpPr>
          <p:nvPr>
            <p:ph type="title"/>
          </p:nvPr>
        </p:nvSpPr>
        <p:spPr>
          <a:xfrm>
            <a:off x="111600" y="100800"/>
            <a:ext cx="7623880" cy="306668"/>
          </a:xfrm>
        </p:spPr>
        <p:txBody>
          <a:bodyPr>
            <a:normAutofit fontScale="90000"/>
          </a:bodyPr>
          <a:lstStyle/>
          <a:p>
            <a:r>
              <a:rPr lang="en-GB">
                <a:solidFill>
                  <a:srgbClr val="2F528F"/>
                </a:solidFill>
              </a:rPr>
              <a:t>The role of Architecture Governance - 01/02</a:t>
            </a:r>
          </a:p>
        </p:txBody>
      </p:sp>
      <p:sp>
        <p:nvSpPr>
          <p:cNvPr id="8" name="Footer Placeholder 7">
            <a:extLst>
              <a:ext uri="{FF2B5EF4-FFF2-40B4-BE49-F238E27FC236}">
                <a16:creationId xmlns:a16="http://schemas.microsoft.com/office/drawing/2014/main" id="{CEBDBECA-FA78-4471-99AE-B1EAE075E3B7}"/>
              </a:ext>
            </a:extLst>
          </p:cNvPr>
          <p:cNvSpPr>
            <a:spLocks noGrp="1"/>
          </p:cNvSpPr>
          <p:nvPr>
            <p:ph type="ftr" sz="quarter" idx="10"/>
          </p:nvPr>
        </p:nvSpPr>
        <p:spPr>
          <a:xfrm>
            <a:off x="6993807" y="4855409"/>
            <a:ext cx="688471" cy="273844"/>
          </a:xfrm>
        </p:spPr>
        <p:txBody>
          <a:bodyPr/>
          <a:lstStyle/>
          <a:p>
            <a:r>
              <a:rPr lang="en-GB"/>
              <a:t>10/24</a:t>
            </a:r>
          </a:p>
        </p:txBody>
      </p:sp>
      <p:sp>
        <p:nvSpPr>
          <p:cNvPr id="4" name="Ref">
            <a:extLst>
              <a:ext uri="{FF2B5EF4-FFF2-40B4-BE49-F238E27FC236}">
                <a16:creationId xmlns:a16="http://schemas.microsoft.com/office/drawing/2014/main" id="{56EBC9C0-3CD9-48A0-825D-C0EB76B9C4E7}"/>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 Practitioners’ Approach to Developing Enterprise Architecture Following the ADM : Page 108 : §15.1</a:t>
            </a:r>
          </a:p>
        </p:txBody>
      </p:sp>
      <p:graphicFrame>
        <p:nvGraphicFramePr>
          <p:cNvPr id="12" name="Diagram 11">
            <a:extLst>
              <a:ext uri="{FF2B5EF4-FFF2-40B4-BE49-F238E27FC236}">
                <a16:creationId xmlns:a16="http://schemas.microsoft.com/office/drawing/2014/main" id="{7C23762C-B68D-8A95-6C4D-5E6AFC358D4D}"/>
              </a:ext>
            </a:extLst>
          </p:cNvPr>
          <p:cNvGraphicFramePr/>
          <p:nvPr>
            <p:extLst>
              <p:ext uri="{D42A27DB-BD31-4B8C-83A1-F6EECF244321}">
                <p14:modId xmlns:p14="http://schemas.microsoft.com/office/powerpoint/2010/main" val="3449972888"/>
              </p:ext>
            </p:extLst>
          </p:nvPr>
        </p:nvGraphicFramePr>
        <p:xfrm>
          <a:off x="266144" y="918498"/>
          <a:ext cx="6542239" cy="1938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50D00605-7CC2-41ED-BCF6-687F32F423A8}"/>
              </a:ext>
            </a:extLst>
          </p:cNvPr>
          <p:cNvPicPr>
            <a:picLocks noChangeAspect="1"/>
          </p:cNvPicPr>
          <p:nvPr/>
        </p:nvPicPr>
        <p:blipFill>
          <a:blip r:embed="rId8"/>
          <a:stretch>
            <a:fillRect/>
          </a:stretch>
        </p:blipFill>
        <p:spPr>
          <a:xfrm>
            <a:off x="6960694" y="2712732"/>
            <a:ext cx="1917161" cy="1166250"/>
          </a:xfrm>
          <a:prstGeom prst="rect">
            <a:avLst/>
          </a:prstGeom>
        </p:spPr>
      </p:pic>
      <p:sp>
        <p:nvSpPr>
          <p:cNvPr id="10" name="TextBox 9">
            <a:extLst>
              <a:ext uri="{FF2B5EF4-FFF2-40B4-BE49-F238E27FC236}">
                <a16:creationId xmlns:a16="http://schemas.microsoft.com/office/drawing/2014/main" id="{82CC1ADD-5FD9-404F-8AAE-5FFF8F609B00}"/>
              </a:ext>
            </a:extLst>
          </p:cNvPr>
          <p:cNvSpPr txBox="1"/>
          <p:nvPr/>
        </p:nvSpPr>
        <p:spPr>
          <a:xfrm>
            <a:off x="6863686" y="2442302"/>
            <a:ext cx="543739" cy="253916"/>
          </a:xfrm>
          <a:prstGeom prst="rect">
            <a:avLst/>
          </a:prstGeom>
          <a:noFill/>
        </p:spPr>
        <p:txBody>
          <a:bodyPr wrap="none" rtlCol="0">
            <a:spAutoFit/>
          </a:bodyPr>
          <a:lstStyle/>
          <a:p>
            <a:pPr algn="l"/>
            <a:r>
              <a:rPr lang="en-GB" sz="1050" b="1">
                <a:solidFill>
                  <a:srgbClr val="2F528F"/>
                </a:solidFill>
                <a:latin typeface="Calibri" panose="020F0502020204030204" pitchFamily="34" charset="0"/>
                <a:cs typeface="Calibri" panose="020F0502020204030204" pitchFamily="34" charset="0"/>
              </a:rPr>
              <a:t>Target</a:t>
            </a:r>
          </a:p>
        </p:txBody>
      </p:sp>
      <p:sp>
        <p:nvSpPr>
          <p:cNvPr id="13" name="Tekstballon: rechthoek met afgeronde hoeken 12">
            <a:extLst>
              <a:ext uri="{FF2B5EF4-FFF2-40B4-BE49-F238E27FC236}">
                <a16:creationId xmlns:a16="http://schemas.microsoft.com/office/drawing/2014/main" id="{86C6B191-C1BA-DB01-9576-8A8DAAB6D66E}"/>
              </a:ext>
            </a:extLst>
          </p:cNvPr>
          <p:cNvSpPr/>
          <p:nvPr/>
        </p:nvSpPr>
        <p:spPr>
          <a:xfrm>
            <a:off x="266144" y="3133030"/>
            <a:ext cx="6542237" cy="56446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bg1"/>
                </a:solidFill>
                <a:latin typeface="Calibri" panose="020F0502020204030204" pitchFamily="34" charset="0"/>
              </a:rPr>
              <a:t>Central to the definition of governance is:</a:t>
            </a:r>
            <a:br>
              <a:rPr lang="en-GB" sz="1350">
                <a:solidFill>
                  <a:schemeClr val="bg1"/>
                </a:solidFill>
                <a:latin typeface="Calibri" panose="020F0502020204030204" pitchFamily="34" charset="0"/>
              </a:rPr>
            </a:br>
            <a:r>
              <a:rPr lang="en-GB" sz="1350">
                <a:solidFill>
                  <a:schemeClr val="bg1"/>
                </a:solidFill>
                <a:latin typeface="Calibri" panose="020F0502020204030204" pitchFamily="34" charset="0"/>
              </a:rPr>
              <a:t>	“directs and controls”.</a:t>
            </a:r>
            <a:endParaRPr lang="en-GB" sz="1350">
              <a:solidFill>
                <a:schemeClr val="bg1"/>
              </a:solidFill>
            </a:endParaRPr>
          </a:p>
        </p:txBody>
      </p:sp>
      <p:sp>
        <p:nvSpPr>
          <p:cNvPr id="11" name="Tekstvak 10">
            <a:extLst>
              <a:ext uri="{FF2B5EF4-FFF2-40B4-BE49-F238E27FC236}">
                <a16:creationId xmlns:a16="http://schemas.microsoft.com/office/drawing/2014/main" id="{39639D1D-880F-C70E-52B6-CDF95D4F5340}"/>
              </a:ext>
            </a:extLst>
          </p:cNvPr>
          <p:cNvSpPr txBox="1"/>
          <p:nvPr/>
        </p:nvSpPr>
        <p:spPr>
          <a:xfrm>
            <a:off x="266144" y="3878982"/>
            <a:ext cx="6542238" cy="507831"/>
          </a:xfrm>
          <a:prstGeom prst="rect">
            <a:avLst/>
          </a:prstGeom>
          <a:noFill/>
        </p:spPr>
        <p:txBody>
          <a:bodyPr wrap="square" rtlCol="0">
            <a:spAutoFit/>
          </a:bodyPr>
          <a:lstStyle/>
          <a:p>
            <a:r>
              <a:rPr lang="en-GB" sz="1350">
                <a:solidFill>
                  <a:srgbClr val="2F528F"/>
                </a:solidFill>
                <a:latin typeface="Calibri" panose="020F0502020204030204" pitchFamily="34" charset="0"/>
              </a:rPr>
              <a:t>Typically, the Enterprise Architect and implementer are directed and (partly) controlled by the stakeholder.</a:t>
            </a:r>
          </a:p>
        </p:txBody>
      </p:sp>
      <p:pic>
        <p:nvPicPr>
          <p:cNvPr id="1026" name="Picture 2" descr="Fundamente - Arten, Bauweisen und ihre Kosten | Blauarbeit">
            <a:extLst>
              <a:ext uri="{FF2B5EF4-FFF2-40B4-BE49-F238E27FC236}">
                <a16:creationId xmlns:a16="http://schemas.microsoft.com/office/drawing/2014/main" id="{3F2906C4-DAA7-1172-BFD2-49DB2659938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60694" y="1158630"/>
            <a:ext cx="1917161" cy="12784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0E0B58D-4DEB-528D-FEBB-59DE749384E9}"/>
              </a:ext>
            </a:extLst>
          </p:cNvPr>
          <p:cNvSpPr txBox="1"/>
          <p:nvPr/>
        </p:nvSpPr>
        <p:spPr>
          <a:xfrm>
            <a:off x="6808383" y="852989"/>
            <a:ext cx="654346" cy="253916"/>
          </a:xfrm>
          <a:prstGeom prst="rect">
            <a:avLst/>
          </a:prstGeom>
          <a:noFill/>
        </p:spPr>
        <p:txBody>
          <a:bodyPr wrap="none" rtlCol="0">
            <a:spAutoFit/>
          </a:bodyPr>
          <a:lstStyle/>
          <a:p>
            <a:pPr algn="l"/>
            <a:r>
              <a:rPr lang="en-GB" sz="1050" b="1">
                <a:solidFill>
                  <a:srgbClr val="2F528F"/>
                </a:solidFill>
                <a:latin typeface="Calibri" panose="020F0502020204030204" pitchFamily="34" charset="0"/>
                <a:cs typeface="Calibri" panose="020F0502020204030204" pitchFamily="34" charset="0"/>
              </a:rPr>
              <a:t>Baseline</a:t>
            </a:r>
          </a:p>
        </p:txBody>
      </p:sp>
      <p:sp>
        <p:nvSpPr>
          <p:cNvPr id="6" name="TextBox 5">
            <a:extLst>
              <a:ext uri="{FF2B5EF4-FFF2-40B4-BE49-F238E27FC236}">
                <a16:creationId xmlns:a16="http://schemas.microsoft.com/office/drawing/2014/main" id="{8A00CA55-1A19-44E1-93BD-A6B540BB2B30}"/>
              </a:ext>
            </a:extLst>
          </p:cNvPr>
          <p:cNvSpPr txBox="1"/>
          <p:nvPr/>
        </p:nvSpPr>
        <p:spPr>
          <a:xfrm>
            <a:off x="7561851" y="4855409"/>
            <a:ext cx="1172116" cy="261610"/>
          </a:xfrm>
          <a:prstGeom prst="rect">
            <a:avLst/>
          </a:prstGeom>
          <a:noFill/>
        </p:spPr>
        <p:txBody>
          <a:bodyPr wrap="none" rtlCol="0">
            <a:spAutoFit/>
          </a:bodyPr>
          <a:lstStyle/>
          <a:p>
            <a:pPr algn="l"/>
            <a:r>
              <a:rPr lang="en-GB" sz="1100">
                <a:solidFill>
                  <a:schemeClr val="bg1"/>
                </a:solidFill>
              </a:rPr>
              <a:t>Initially  MOD 08 </a:t>
            </a:r>
          </a:p>
        </p:txBody>
      </p:sp>
    </p:spTree>
    <p:extLst>
      <p:ext uri="{BB962C8B-B14F-4D97-AF65-F5344CB8AC3E}">
        <p14:creationId xmlns:p14="http://schemas.microsoft.com/office/powerpoint/2010/main" val="37841831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0D3B74-E7DA-43E3-B9F9-9AE5B84422C3}"/>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Business Scenario Technique – 02/04</a:t>
            </a:r>
          </a:p>
        </p:txBody>
      </p:sp>
      <p:sp>
        <p:nvSpPr>
          <p:cNvPr id="2" name="Footer Placeholder 1">
            <a:extLst>
              <a:ext uri="{FF2B5EF4-FFF2-40B4-BE49-F238E27FC236}">
                <a16:creationId xmlns:a16="http://schemas.microsoft.com/office/drawing/2014/main" id="{4D862B2E-EC0E-4BEB-B1CD-041C5AB90D33}"/>
              </a:ext>
            </a:extLst>
          </p:cNvPr>
          <p:cNvSpPr>
            <a:spLocks noGrp="1"/>
          </p:cNvSpPr>
          <p:nvPr>
            <p:ph type="ftr" sz="quarter" idx="10"/>
          </p:nvPr>
        </p:nvSpPr>
        <p:spPr>
          <a:xfrm>
            <a:off x="6993807" y="4855409"/>
            <a:ext cx="688471" cy="273844"/>
          </a:xfrm>
        </p:spPr>
        <p:txBody>
          <a:bodyPr/>
          <a:lstStyle/>
          <a:p>
            <a:r>
              <a:rPr lang="en-GB"/>
              <a:t>21/43</a:t>
            </a:r>
          </a:p>
        </p:txBody>
      </p:sp>
      <p:sp>
        <p:nvSpPr>
          <p:cNvPr id="4" name="Ref">
            <a:extLst>
              <a:ext uri="{FF2B5EF4-FFF2-40B4-BE49-F238E27FC236}">
                <a16:creationId xmlns:a16="http://schemas.microsoft.com/office/drawing/2014/main" id="{C91A9625-ECA4-4F8A-BEAF-F419CE7D4067}"/>
              </a:ext>
            </a:extLst>
          </p:cNvPr>
          <p:cNvSpPr txBox="1"/>
          <p:nvPr/>
        </p:nvSpPr>
        <p:spPr>
          <a:xfrm>
            <a:off x="1397000" y="4807664"/>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Business Scenarios : Page 19 : §7</a:t>
            </a:r>
          </a:p>
        </p:txBody>
      </p:sp>
      <p:sp>
        <p:nvSpPr>
          <p:cNvPr id="7" name="TextBox 6">
            <a:extLst>
              <a:ext uri="{FF2B5EF4-FFF2-40B4-BE49-F238E27FC236}">
                <a16:creationId xmlns:a16="http://schemas.microsoft.com/office/drawing/2014/main" id="{314360B2-877B-4E85-9155-ABBA08456ECE}"/>
              </a:ext>
            </a:extLst>
          </p:cNvPr>
          <p:cNvSpPr txBox="1"/>
          <p:nvPr/>
        </p:nvSpPr>
        <p:spPr>
          <a:xfrm>
            <a:off x="511051" y="674320"/>
            <a:ext cx="8118225" cy="957955"/>
          </a:xfrm>
          <a:prstGeom prst="rect">
            <a:avLst/>
          </a:prstGeom>
          <a:noFill/>
        </p:spPr>
        <p:txBody>
          <a:bodyPr wrap="square">
            <a:spAutoFit/>
          </a:bodyPr>
          <a:lstStyle/>
          <a:p>
            <a:r>
              <a:rPr lang="en-GB" sz="1500" b="1">
                <a:solidFill>
                  <a:srgbClr val="2F528F"/>
                </a:solidFill>
                <a:latin typeface="Calibri" panose="020F0502020204030204" pitchFamily="34" charset="0"/>
              </a:rPr>
              <a:t>A good business scenario:</a:t>
            </a:r>
            <a:br>
              <a:rPr lang="en-GB" sz="525" b="1">
                <a:solidFill>
                  <a:srgbClr val="2F528F"/>
                </a:solidFill>
                <a:latin typeface="Calibri" panose="020F0502020204030204" pitchFamily="34" charset="0"/>
              </a:rPr>
            </a:br>
            <a:endParaRPr lang="en-GB" sz="525" b="1">
              <a:solidFill>
                <a:srgbClr val="2F528F"/>
              </a:solidFill>
              <a:latin typeface="Calibri" panose="020F0502020204030204" pitchFamily="34" charset="0"/>
            </a:endParaRPr>
          </a:p>
          <a:p>
            <a:pPr marL="358775" indent="-214313">
              <a:buFont typeface="Courier New" panose="02070309020205020404" pitchFamily="49" charset="0"/>
              <a:buChar char="o"/>
            </a:pPr>
            <a:r>
              <a:rPr lang="en-GB" sz="1200">
                <a:solidFill>
                  <a:srgbClr val="2F528F"/>
                </a:solidFill>
                <a:latin typeface="Calibri" panose="020F0502020204030204" pitchFamily="34" charset="0"/>
              </a:rPr>
              <a:t>Is representative of a significant business need or problem</a:t>
            </a:r>
          </a:p>
          <a:p>
            <a:pPr marL="358775" indent="-214313">
              <a:buFont typeface="Courier New" panose="02070309020205020404" pitchFamily="49" charset="0"/>
              <a:buChar char="o"/>
            </a:pPr>
            <a:r>
              <a:rPr lang="en-GB" sz="1200">
                <a:solidFill>
                  <a:srgbClr val="2F528F"/>
                </a:solidFill>
                <a:latin typeface="Calibri" panose="020F0502020204030204" pitchFamily="34" charset="0"/>
              </a:rPr>
              <a:t>Enables vendors to understand the value of a developed solution to a customer</a:t>
            </a:r>
          </a:p>
          <a:p>
            <a:pPr marL="358775" indent="-214313">
              <a:buFont typeface="Courier New" panose="02070309020205020404" pitchFamily="49" charset="0"/>
              <a:buChar char="o"/>
            </a:pPr>
            <a:r>
              <a:rPr lang="en-GB" sz="1200">
                <a:solidFill>
                  <a:srgbClr val="2F528F"/>
                </a:solidFill>
                <a:latin typeface="Calibri" panose="020F0502020204030204" pitchFamily="34" charset="0"/>
              </a:rPr>
              <a:t>Is “SMART”</a:t>
            </a:r>
          </a:p>
        </p:txBody>
      </p:sp>
      <p:sp>
        <p:nvSpPr>
          <p:cNvPr id="8" name="Rectangle 3">
            <a:extLst>
              <a:ext uri="{FF2B5EF4-FFF2-40B4-BE49-F238E27FC236}">
                <a16:creationId xmlns:a16="http://schemas.microsoft.com/office/drawing/2014/main" id="{FC15B359-4097-4568-92DC-03C9557C5F5F}"/>
              </a:ext>
            </a:extLst>
          </p:cNvPr>
          <p:cNvSpPr txBox="1">
            <a:spLocks noChangeArrowheads="1"/>
          </p:cNvSpPr>
          <p:nvPr/>
        </p:nvSpPr>
        <p:spPr>
          <a:xfrm>
            <a:off x="6211935" y="1424253"/>
            <a:ext cx="2362713" cy="2529453"/>
          </a:xfrm>
          <a:prstGeom prst="rect">
            <a:avLst/>
          </a:prstGeom>
          <a:ln w="15875">
            <a:solidFill>
              <a:schemeClr val="accent1">
                <a:shade val="50000"/>
              </a:schemeClr>
            </a:solidFill>
          </a:ln>
        </p:spPr>
        <p:txBody>
          <a:bodyPr/>
          <a:lstStyle>
            <a:lvl1pPr marL="0" indent="0" algn="l" defTabSz="914400" rtl="0" eaLnBrk="1" latinLnBrk="0" hangingPunct="1">
              <a:lnSpc>
                <a:spcPct val="90000"/>
              </a:lnSpc>
              <a:spcBef>
                <a:spcPts val="1000"/>
              </a:spcBef>
              <a:buFontTx/>
              <a:buNone/>
              <a:defRPr sz="20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1pPr>
            <a:lvl2pPr marL="685800" indent="-228600" algn="l" defTabSz="914400" rtl="0" eaLnBrk="1" latinLnBrk="0" hangingPunct="1">
              <a:lnSpc>
                <a:spcPct val="90000"/>
              </a:lnSpc>
              <a:spcBef>
                <a:spcPts val="500"/>
              </a:spcBef>
              <a:buClr>
                <a:schemeClr val="accent5">
                  <a:lumMod val="50000"/>
                </a:schemeClr>
              </a:buClr>
              <a:buFont typeface="Courier New" panose="02070309020205020404" pitchFamily="49" charset="0"/>
              <a:buChar char="o"/>
              <a:defRPr sz="18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3pPr>
            <a:lvl4pPr marL="1600200" indent="-228600" algn="l" defTabSz="914400" rtl="0" eaLnBrk="1" latinLnBrk="0" hangingPunct="1">
              <a:lnSpc>
                <a:spcPct val="90000"/>
              </a:lnSpc>
              <a:spcBef>
                <a:spcPts val="500"/>
              </a:spcBef>
              <a:buClr>
                <a:schemeClr val="accent5">
                  <a:lumMod val="50000"/>
                </a:schemeClr>
              </a:buClr>
              <a:buFont typeface="Arial" panose="020B0604020202020204" pitchFamily="34" charset="0"/>
              <a:buChar char="•"/>
              <a:defRPr sz="14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4pPr>
            <a:lvl5pPr marL="2057400" indent="-228600" algn="l" defTabSz="914400" rtl="0" eaLnBrk="1" latinLnBrk="0" hangingPunct="1">
              <a:lnSpc>
                <a:spcPct val="90000"/>
              </a:lnSpc>
              <a:spcBef>
                <a:spcPts val="500"/>
              </a:spcBef>
              <a:buClr>
                <a:schemeClr val="accent5">
                  <a:lumMod val="50000"/>
                </a:schemeClr>
              </a:buClr>
              <a:buFont typeface="Vollkorn" panose="00000500000000000000" pitchFamily="2" charset="0"/>
              <a:buChar char="-"/>
              <a:defRPr sz="1200" kern="1200" baseline="0">
                <a:solidFill>
                  <a:srgbClr val="002060"/>
                </a:solidFill>
                <a:latin typeface="Calibri" panose="020F0502020204030204" pitchFamily="34" charset="0"/>
                <a:ea typeface="Vollkorn" panose="00000500000000000000" pitchFamily="2"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050" b="1">
                <a:solidFill>
                  <a:srgbClr val="2F528F"/>
                </a:solidFill>
              </a:rPr>
              <a:t>S</a:t>
            </a:r>
            <a:r>
              <a:rPr lang="en-US" sz="1050">
                <a:solidFill>
                  <a:srgbClr val="2F528F"/>
                </a:solidFill>
              </a:rPr>
              <a:t>pecific </a:t>
            </a:r>
          </a:p>
          <a:p>
            <a:pPr marL="0" lvl="1" indent="0">
              <a:lnSpc>
                <a:spcPct val="100000"/>
              </a:lnSpc>
              <a:spcBef>
                <a:spcPts val="0"/>
              </a:spcBef>
              <a:buNone/>
            </a:pPr>
            <a:r>
              <a:rPr lang="en-US" sz="900">
                <a:solidFill>
                  <a:srgbClr val="2F528F"/>
                </a:solidFill>
              </a:rPr>
              <a:t>defines what needs to be done in the business;</a:t>
            </a:r>
          </a:p>
          <a:p>
            <a:pPr>
              <a:lnSpc>
                <a:spcPct val="100000"/>
              </a:lnSpc>
              <a:spcBef>
                <a:spcPts val="0"/>
              </a:spcBef>
            </a:pPr>
            <a:r>
              <a:rPr lang="en-US" sz="1050" b="1">
                <a:solidFill>
                  <a:srgbClr val="2F528F"/>
                </a:solidFill>
              </a:rPr>
              <a:t>M</a:t>
            </a:r>
            <a:r>
              <a:rPr lang="en-US" sz="1050">
                <a:solidFill>
                  <a:srgbClr val="2F528F"/>
                </a:solidFill>
              </a:rPr>
              <a:t>easurable </a:t>
            </a:r>
          </a:p>
          <a:p>
            <a:pPr marL="0" lvl="1" indent="0">
              <a:lnSpc>
                <a:spcPct val="100000"/>
              </a:lnSpc>
              <a:spcBef>
                <a:spcPts val="0"/>
              </a:spcBef>
              <a:buNone/>
            </a:pPr>
            <a:r>
              <a:rPr lang="en-US" sz="900">
                <a:solidFill>
                  <a:srgbClr val="2F528F"/>
                </a:solidFill>
              </a:rPr>
              <a:t>has clear metrics for success;</a:t>
            </a:r>
          </a:p>
          <a:p>
            <a:pPr>
              <a:lnSpc>
                <a:spcPct val="100000"/>
              </a:lnSpc>
              <a:spcBef>
                <a:spcPts val="0"/>
              </a:spcBef>
            </a:pPr>
            <a:r>
              <a:rPr lang="en-US" sz="1050" b="1">
                <a:solidFill>
                  <a:srgbClr val="2F528F"/>
                </a:solidFill>
              </a:rPr>
              <a:t>A</a:t>
            </a:r>
            <a:r>
              <a:rPr lang="en-US" sz="1050">
                <a:solidFill>
                  <a:srgbClr val="2F528F"/>
                </a:solidFill>
              </a:rPr>
              <a:t>ctionable </a:t>
            </a:r>
          </a:p>
          <a:p>
            <a:pPr marL="0" lvl="1" indent="0">
              <a:lnSpc>
                <a:spcPct val="100000"/>
              </a:lnSpc>
              <a:spcBef>
                <a:spcPts val="0"/>
              </a:spcBef>
              <a:buNone/>
            </a:pPr>
            <a:r>
              <a:rPr lang="en-US" sz="900">
                <a:solidFill>
                  <a:srgbClr val="2F528F"/>
                </a:solidFill>
              </a:rPr>
              <a:t>clearly segments the problem, and provides the basis for finding a solution;</a:t>
            </a:r>
          </a:p>
          <a:p>
            <a:pPr>
              <a:lnSpc>
                <a:spcPct val="100000"/>
              </a:lnSpc>
              <a:spcBef>
                <a:spcPts val="0"/>
              </a:spcBef>
            </a:pPr>
            <a:r>
              <a:rPr lang="en-US" sz="1050" b="1">
                <a:solidFill>
                  <a:srgbClr val="2F528F"/>
                </a:solidFill>
              </a:rPr>
              <a:t>R</a:t>
            </a:r>
            <a:r>
              <a:rPr lang="en-US" sz="1050">
                <a:solidFill>
                  <a:srgbClr val="2F528F"/>
                </a:solidFill>
              </a:rPr>
              <a:t>ealistic </a:t>
            </a:r>
          </a:p>
          <a:p>
            <a:pPr marL="0" lvl="1" indent="0">
              <a:lnSpc>
                <a:spcPct val="100000"/>
              </a:lnSpc>
              <a:spcBef>
                <a:spcPts val="0"/>
              </a:spcBef>
              <a:buNone/>
            </a:pPr>
            <a:r>
              <a:rPr lang="en-US" sz="900">
                <a:solidFill>
                  <a:srgbClr val="2F528F"/>
                </a:solidFill>
              </a:rPr>
              <a:t>defines the bounds of technology capabilities and cost constraints;</a:t>
            </a:r>
          </a:p>
          <a:p>
            <a:pPr>
              <a:lnSpc>
                <a:spcPct val="100000"/>
              </a:lnSpc>
              <a:spcBef>
                <a:spcPts val="0"/>
              </a:spcBef>
            </a:pPr>
            <a:r>
              <a:rPr lang="en-US" sz="1050" b="1">
                <a:solidFill>
                  <a:srgbClr val="2F528F"/>
                </a:solidFill>
              </a:rPr>
              <a:t>T</a:t>
            </a:r>
            <a:r>
              <a:rPr lang="en-US" sz="1050">
                <a:solidFill>
                  <a:srgbClr val="2F528F"/>
                </a:solidFill>
              </a:rPr>
              <a:t>ime-bound </a:t>
            </a:r>
          </a:p>
          <a:p>
            <a:pPr marL="0" lvl="1" indent="0">
              <a:lnSpc>
                <a:spcPct val="100000"/>
              </a:lnSpc>
              <a:spcBef>
                <a:spcPts val="0"/>
              </a:spcBef>
              <a:buNone/>
            </a:pPr>
            <a:r>
              <a:rPr lang="en-US" sz="900">
                <a:solidFill>
                  <a:srgbClr val="2F528F"/>
                </a:solidFill>
              </a:rPr>
              <a:t>gives a clear understanding of when a solution expires.</a:t>
            </a:r>
          </a:p>
          <a:p>
            <a:pPr marL="0" lvl="1" indent="0">
              <a:lnSpc>
                <a:spcPct val="100000"/>
              </a:lnSpc>
              <a:spcBef>
                <a:spcPts val="0"/>
              </a:spcBef>
              <a:buNone/>
            </a:pPr>
            <a:endParaRPr lang="en-US" sz="900">
              <a:solidFill>
                <a:srgbClr val="2F528F"/>
              </a:solidFill>
            </a:endParaRPr>
          </a:p>
          <a:p>
            <a:pPr marL="0" lvl="1" indent="0">
              <a:lnSpc>
                <a:spcPct val="100000"/>
              </a:lnSpc>
              <a:spcBef>
                <a:spcPts val="0"/>
              </a:spcBef>
              <a:buNone/>
            </a:pPr>
            <a:r>
              <a:rPr lang="en-US" sz="900">
                <a:solidFill>
                  <a:srgbClr val="2F528F"/>
                </a:solidFill>
              </a:rPr>
              <a:t>… see later</a:t>
            </a:r>
          </a:p>
        </p:txBody>
      </p:sp>
      <p:sp>
        <p:nvSpPr>
          <p:cNvPr id="10" name="TextBox 9">
            <a:extLst>
              <a:ext uri="{FF2B5EF4-FFF2-40B4-BE49-F238E27FC236}">
                <a16:creationId xmlns:a16="http://schemas.microsoft.com/office/drawing/2014/main" id="{897C2D69-3517-4FB5-9822-A6813CE01979}"/>
              </a:ext>
            </a:extLst>
          </p:cNvPr>
          <p:cNvSpPr txBox="1"/>
          <p:nvPr/>
        </p:nvSpPr>
        <p:spPr>
          <a:xfrm>
            <a:off x="518671" y="1667654"/>
            <a:ext cx="6261186" cy="3035447"/>
          </a:xfrm>
          <a:prstGeom prst="rect">
            <a:avLst/>
          </a:prstGeom>
          <a:noFill/>
        </p:spPr>
        <p:txBody>
          <a:bodyPr wrap="square">
            <a:spAutoFit/>
          </a:bodyPr>
          <a:lstStyle/>
          <a:p>
            <a:r>
              <a:rPr lang="en-GB" sz="1350">
                <a:solidFill>
                  <a:srgbClr val="2F528F"/>
                </a:solidFill>
                <a:latin typeface="Calibri" panose="020F0502020204030204" pitchFamily="34" charset="0"/>
              </a:rPr>
              <a:t>A business scenario is a complete description of a problem.</a:t>
            </a:r>
          </a:p>
          <a:p>
            <a:r>
              <a:rPr lang="en-GB" sz="1200">
                <a:solidFill>
                  <a:srgbClr val="2F528F"/>
                </a:solidFill>
                <a:latin typeface="Calibri" panose="020F0502020204030204" pitchFamily="34" charset="0"/>
              </a:rPr>
              <a:t>Without this:</a:t>
            </a:r>
          </a:p>
          <a:p>
            <a:pPr marL="358775" indent="-214313">
              <a:buFont typeface="Courier New" panose="02070309020205020404" pitchFamily="49" charset="0"/>
              <a:buChar char="o"/>
            </a:pPr>
            <a:r>
              <a:rPr lang="en-GB" sz="1200">
                <a:solidFill>
                  <a:srgbClr val="2F528F"/>
                </a:solidFill>
                <a:latin typeface="Calibri" panose="020F0502020204030204" pitchFamily="34" charset="0"/>
              </a:rPr>
              <a:t>There is danger that the requirements will not be complete</a:t>
            </a:r>
          </a:p>
          <a:p>
            <a:pPr marL="358775" indent="-214313">
              <a:buFont typeface="Courier New" panose="02070309020205020404" pitchFamily="49" charset="0"/>
              <a:buChar char="o"/>
            </a:pPr>
            <a:r>
              <a:rPr lang="en-GB" sz="1200">
                <a:solidFill>
                  <a:srgbClr val="2F528F"/>
                </a:solidFill>
                <a:latin typeface="Calibri" panose="020F0502020204030204" pitchFamily="34" charset="0"/>
              </a:rPr>
              <a:t>The business value to solving the problem will be unclear</a:t>
            </a:r>
          </a:p>
          <a:p>
            <a:pPr marL="358775" indent="-214313">
              <a:buFont typeface="Courier New" panose="02070309020205020404" pitchFamily="49" charset="0"/>
              <a:buChar char="o"/>
            </a:pPr>
            <a:r>
              <a:rPr lang="en-GB" sz="1200">
                <a:solidFill>
                  <a:srgbClr val="2F528F"/>
                </a:solidFill>
                <a:latin typeface="Calibri" panose="020F0502020204030204" pitchFamily="34" charset="0"/>
              </a:rPr>
              <a:t>The relevance of potential solutions will be unclear</a:t>
            </a:r>
            <a:br>
              <a:rPr lang="en-GB" sz="375">
                <a:solidFill>
                  <a:srgbClr val="2F528F"/>
                </a:solidFill>
                <a:latin typeface="Calibri" panose="020F0502020204030204" pitchFamily="34" charset="0"/>
              </a:rPr>
            </a:br>
            <a:endParaRPr lang="en-GB" sz="375">
              <a:solidFill>
                <a:srgbClr val="2F528F"/>
              </a:solidFill>
              <a:latin typeface="Calibri" panose="020F0502020204030204" pitchFamily="34" charset="0"/>
            </a:endParaRPr>
          </a:p>
          <a:p>
            <a:r>
              <a:rPr lang="en-GB" sz="1200">
                <a:solidFill>
                  <a:srgbClr val="2F528F"/>
                </a:solidFill>
                <a:latin typeface="Calibri" panose="020F0502020204030204" pitchFamily="34" charset="0"/>
              </a:rPr>
              <a:t>A scenario:</a:t>
            </a:r>
          </a:p>
          <a:p>
            <a:pPr marL="358775" indent="-214313">
              <a:buFont typeface="Courier New" panose="02070309020205020404" pitchFamily="49" charset="0"/>
              <a:buChar char="o"/>
              <a:tabLst>
                <a:tab pos="358775" algn="l"/>
              </a:tabLst>
            </a:pPr>
            <a:r>
              <a:rPr lang="en-GB" sz="1200">
                <a:solidFill>
                  <a:srgbClr val="2F528F"/>
                </a:solidFill>
                <a:latin typeface="Calibri" panose="020F0502020204030204" pitchFamily="34" charset="0"/>
              </a:rPr>
              <a:t>Can play an important role in engaging the stakeholders</a:t>
            </a:r>
          </a:p>
          <a:p>
            <a:pPr marL="358775" indent="-214313">
              <a:buFont typeface="Courier New" panose="02070309020205020404" pitchFamily="49" charset="0"/>
              <a:buChar char="o"/>
              <a:tabLst>
                <a:tab pos="358775" algn="l"/>
              </a:tabLst>
            </a:pPr>
            <a:r>
              <a:rPr lang="en-GB" sz="1200">
                <a:solidFill>
                  <a:srgbClr val="2F528F"/>
                </a:solidFill>
                <a:latin typeface="Calibri" panose="020F0502020204030204" pitchFamily="34" charset="0"/>
              </a:rPr>
              <a:t>Can help to establish good communication with vendors early on</a:t>
            </a:r>
            <a:br>
              <a:rPr lang="en-GB" sz="375">
                <a:solidFill>
                  <a:srgbClr val="2F528F"/>
                </a:solidFill>
                <a:latin typeface="Calibri" panose="020F0502020204030204" pitchFamily="34" charset="0"/>
              </a:rPr>
            </a:br>
            <a:endParaRPr lang="en-GB" sz="375">
              <a:solidFill>
                <a:srgbClr val="2F528F"/>
              </a:solidFill>
              <a:latin typeface="Calibri" panose="020F0502020204030204" pitchFamily="34" charset="0"/>
            </a:endParaRPr>
          </a:p>
          <a:p>
            <a:r>
              <a:rPr lang="en-GB" sz="1200">
                <a:solidFill>
                  <a:srgbClr val="2F528F"/>
                </a:solidFill>
                <a:latin typeface="Calibri" panose="020F0502020204030204" pitchFamily="34" charset="0"/>
              </a:rPr>
              <a:t>Contributors include, at least:</a:t>
            </a:r>
          </a:p>
          <a:p>
            <a:pPr marL="358775" indent="-214313">
              <a:buFont typeface="Courier New" panose="02070309020205020404" pitchFamily="49" charset="0"/>
              <a:buChar char="o"/>
            </a:pPr>
            <a:r>
              <a:rPr lang="en-US" sz="1200">
                <a:solidFill>
                  <a:srgbClr val="2F528F"/>
                </a:solidFill>
                <a:latin typeface="Calibri" panose="020F0502020204030204" pitchFamily="34" charset="0"/>
              </a:rPr>
              <a:t>Enterprise Architects</a:t>
            </a:r>
          </a:p>
          <a:p>
            <a:pPr marL="358775" indent="-214313">
              <a:buFont typeface="Courier New" panose="02070309020205020404" pitchFamily="49" charset="0"/>
              <a:buChar char="o"/>
            </a:pPr>
            <a:r>
              <a:rPr lang="en-US" sz="1200">
                <a:solidFill>
                  <a:srgbClr val="2F528F"/>
                </a:solidFill>
                <a:latin typeface="Calibri" panose="020F0502020204030204" pitchFamily="34" charset="0"/>
              </a:rPr>
              <a:t>Business Line Management </a:t>
            </a:r>
            <a:endParaRPr lang="en-GB" sz="1200">
              <a:solidFill>
                <a:srgbClr val="2F528F"/>
              </a:solidFill>
              <a:latin typeface="Calibri" panose="020F0502020204030204" pitchFamily="34" charset="0"/>
            </a:endParaRPr>
          </a:p>
          <a:p>
            <a:pPr marL="358775" indent="-214313">
              <a:buFont typeface="Courier New" panose="02070309020205020404" pitchFamily="49" charset="0"/>
              <a:buChar char="o"/>
            </a:pPr>
            <a:r>
              <a:rPr lang="en-US" sz="1200">
                <a:solidFill>
                  <a:srgbClr val="2F528F"/>
                </a:solidFill>
                <a:latin typeface="Calibri" panose="020F0502020204030204" pitchFamily="34" charset="0"/>
              </a:rPr>
              <a:t>IT/Services Vendors</a:t>
            </a:r>
          </a:p>
          <a:p>
            <a:pPr marL="214313" indent="-214313">
              <a:buFont typeface="Courier New" panose="02070309020205020404" pitchFamily="49" charset="0"/>
              <a:buChar char="o"/>
            </a:pPr>
            <a:endParaRPr lang="en-US" sz="375">
              <a:solidFill>
                <a:srgbClr val="2F528F"/>
              </a:solidFill>
              <a:latin typeface="Calibri" panose="020F0502020204030204" pitchFamily="34" charset="0"/>
            </a:endParaRPr>
          </a:p>
          <a:p>
            <a:r>
              <a:rPr lang="en-US" sz="1200">
                <a:solidFill>
                  <a:srgbClr val="2F528F"/>
                </a:solidFill>
                <a:latin typeface="Calibri" panose="020F0502020204030204" pitchFamily="34" charset="0"/>
              </a:rPr>
              <a:t>Typically, involvement of management is greatest in the early stages …</a:t>
            </a:r>
          </a:p>
          <a:p>
            <a:r>
              <a:rPr lang="en-US" sz="1200">
                <a:solidFill>
                  <a:srgbClr val="2F528F"/>
                </a:solidFill>
                <a:latin typeface="Calibri" panose="020F0502020204030204" pitchFamily="34" charset="0"/>
              </a:rPr>
              <a:t>the involvement of the architect is greatest in later stages.</a:t>
            </a:r>
          </a:p>
          <a:p>
            <a:pPr marL="214313" indent="-214313">
              <a:buFont typeface="Courier New" panose="02070309020205020404" pitchFamily="49" charset="0"/>
              <a:buChar char="o"/>
            </a:pPr>
            <a:endParaRPr lang="en-GB" sz="1200">
              <a:solidFill>
                <a:srgbClr val="2F528F"/>
              </a:solidFill>
              <a:latin typeface="Calibri" panose="020F0502020204030204" pitchFamily="34" charset="0"/>
            </a:endParaRPr>
          </a:p>
        </p:txBody>
      </p:sp>
      <p:sp>
        <p:nvSpPr>
          <p:cNvPr id="6" name="Arrow: Right 5">
            <a:extLst>
              <a:ext uri="{FF2B5EF4-FFF2-40B4-BE49-F238E27FC236}">
                <a16:creationId xmlns:a16="http://schemas.microsoft.com/office/drawing/2014/main" id="{0F925E31-29AC-C53B-8615-F811A4B538EF}"/>
              </a:ext>
            </a:extLst>
          </p:cNvPr>
          <p:cNvSpPr/>
          <p:nvPr/>
        </p:nvSpPr>
        <p:spPr>
          <a:xfrm rot="165744">
            <a:off x="1747820" y="1511090"/>
            <a:ext cx="4350430" cy="130992"/>
          </a:xfrm>
          <a:prstGeom prst="rightArrow">
            <a:avLst/>
          </a:prstGeom>
          <a:solidFill>
            <a:srgbClr val="DBEE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 name="TextBox 2">
            <a:extLst>
              <a:ext uri="{FF2B5EF4-FFF2-40B4-BE49-F238E27FC236}">
                <a16:creationId xmlns:a16="http://schemas.microsoft.com/office/drawing/2014/main" id="{4F0CF94E-5CD2-F9E0-4225-49D6E44F7986}"/>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9" name="TextBox 8">
            <a:extLst>
              <a:ext uri="{FF2B5EF4-FFF2-40B4-BE49-F238E27FC236}">
                <a16:creationId xmlns:a16="http://schemas.microsoft.com/office/drawing/2014/main" id="{F71EA6A1-6CE3-3B89-AC80-24C0A84C6A5A}"/>
              </a:ext>
            </a:extLst>
          </p:cNvPr>
          <p:cNvSpPr txBox="1"/>
          <p:nvPr/>
        </p:nvSpPr>
        <p:spPr>
          <a:xfrm>
            <a:off x="1092200" y="5454650"/>
            <a:ext cx="2286203" cy="261610"/>
          </a:xfrm>
          <a:prstGeom prst="rect">
            <a:avLst/>
          </a:prstGeom>
          <a:noFill/>
        </p:spPr>
        <p:txBody>
          <a:bodyPr wrap="none" rtlCol="0">
            <a:spAutoFit/>
          </a:bodyPr>
          <a:lstStyle/>
          <a:p>
            <a:pPr algn="l"/>
            <a:r>
              <a:rPr lang="en-GB" sz="1100" i="1">
                <a:solidFill>
                  <a:srgbClr val="FF0000"/>
                </a:solidFill>
              </a:rPr>
              <a:t>Moved to Phase B where it should be</a:t>
            </a:r>
          </a:p>
        </p:txBody>
      </p:sp>
    </p:spTree>
    <p:extLst>
      <p:ext uri="{BB962C8B-B14F-4D97-AF65-F5344CB8AC3E}">
        <p14:creationId xmlns:p14="http://schemas.microsoft.com/office/powerpoint/2010/main" val="671422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0D3B74-E7DA-43E3-B9F9-9AE5B84422C3}"/>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Business Scenario Technique – 03/04</a:t>
            </a:r>
          </a:p>
        </p:txBody>
      </p:sp>
      <p:sp>
        <p:nvSpPr>
          <p:cNvPr id="2" name="Footer Placeholder 1">
            <a:extLst>
              <a:ext uri="{FF2B5EF4-FFF2-40B4-BE49-F238E27FC236}">
                <a16:creationId xmlns:a16="http://schemas.microsoft.com/office/drawing/2014/main" id="{4D862B2E-EC0E-4BEB-B1CD-041C5AB90D33}"/>
              </a:ext>
            </a:extLst>
          </p:cNvPr>
          <p:cNvSpPr>
            <a:spLocks noGrp="1"/>
          </p:cNvSpPr>
          <p:nvPr>
            <p:ph type="ftr" sz="quarter" idx="10"/>
          </p:nvPr>
        </p:nvSpPr>
        <p:spPr>
          <a:xfrm>
            <a:off x="6993807" y="4855409"/>
            <a:ext cx="688471" cy="273844"/>
          </a:xfrm>
        </p:spPr>
        <p:txBody>
          <a:bodyPr/>
          <a:lstStyle/>
          <a:p>
            <a:r>
              <a:rPr lang="en-GB"/>
              <a:t>22/43</a:t>
            </a:r>
          </a:p>
        </p:txBody>
      </p:sp>
      <p:sp>
        <p:nvSpPr>
          <p:cNvPr id="4" name="Ref">
            <a:extLst>
              <a:ext uri="{FF2B5EF4-FFF2-40B4-BE49-F238E27FC236}">
                <a16:creationId xmlns:a16="http://schemas.microsoft.com/office/drawing/2014/main" id="{C91A9625-ECA4-4F8A-BEAF-F419CE7D4067}"/>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Business Scenarios : Page 19 : §7</a:t>
            </a:r>
          </a:p>
        </p:txBody>
      </p:sp>
      <p:sp>
        <p:nvSpPr>
          <p:cNvPr id="7" name="TextBox 6">
            <a:extLst>
              <a:ext uri="{FF2B5EF4-FFF2-40B4-BE49-F238E27FC236}">
                <a16:creationId xmlns:a16="http://schemas.microsoft.com/office/drawing/2014/main" id="{939C876D-D2EA-5261-2E32-DDEB82A65623}"/>
              </a:ext>
            </a:extLst>
          </p:cNvPr>
          <p:cNvSpPr txBox="1"/>
          <p:nvPr/>
        </p:nvSpPr>
        <p:spPr>
          <a:xfrm>
            <a:off x="652115" y="995137"/>
            <a:ext cx="5367685" cy="2905924"/>
          </a:xfrm>
          <a:prstGeom prst="rect">
            <a:avLst/>
          </a:prstGeom>
          <a:noFill/>
        </p:spPr>
        <p:txBody>
          <a:bodyPr wrap="square">
            <a:spAutoFit/>
          </a:bodyPr>
          <a:lstStyle/>
          <a:p>
            <a:pPr marL="257175" indent="-257175">
              <a:spcBef>
                <a:spcPts val="450"/>
              </a:spcBef>
              <a:buFont typeface="+mj-lt"/>
              <a:buAutoNum type="arabicPeriod"/>
            </a:pPr>
            <a:r>
              <a:rPr lang="en-GB" sz="1350"/>
              <a:t>Identifying, documenting, and ranking the problem that is driving the scenario.</a:t>
            </a:r>
          </a:p>
          <a:p>
            <a:pPr marL="257175" indent="-257175">
              <a:spcBef>
                <a:spcPts val="450"/>
              </a:spcBef>
              <a:buFont typeface="+mj-lt"/>
              <a:buAutoNum type="arabicPeriod"/>
            </a:pPr>
            <a:r>
              <a:rPr lang="en-GB" sz="1350"/>
              <a:t>Identifying the business and technical environment of the scenario and documenting it in scenario models including value chains and capabilities.</a:t>
            </a:r>
          </a:p>
          <a:p>
            <a:pPr marL="257175" indent="-257175">
              <a:spcBef>
                <a:spcPts val="450"/>
              </a:spcBef>
              <a:buFont typeface="+mj-lt"/>
              <a:buAutoNum type="arabicPeriod"/>
            </a:pPr>
            <a:r>
              <a:rPr lang="en-GB" sz="1350"/>
              <a:t>Identifying and documenting desired outcomes (the results of handling the problems successfully); get "SMART“.</a:t>
            </a:r>
          </a:p>
          <a:p>
            <a:pPr marL="257175" indent="-257175">
              <a:spcBef>
                <a:spcPts val="450"/>
              </a:spcBef>
              <a:buFont typeface="+mj-lt"/>
              <a:buAutoNum type="arabicPeriod"/>
            </a:pPr>
            <a:r>
              <a:rPr lang="en-GB" sz="1350"/>
              <a:t>Identifying the human actors (participants) and their place in the business model.</a:t>
            </a:r>
          </a:p>
          <a:p>
            <a:pPr marL="257175" indent="-257175">
              <a:spcBef>
                <a:spcPts val="450"/>
              </a:spcBef>
              <a:buFont typeface="+mj-lt"/>
              <a:buAutoNum type="arabicPeriod"/>
            </a:pPr>
            <a:r>
              <a:rPr lang="en-GB" sz="1350"/>
              <a:t>Identifying computer actors (computing elements) and their place in the technology model.</a:t>
            </a:r>
          </a:p>
          <a:p>
            <a:pPr marL="257175" indent="-257175">
              <a:spcBef>
                <a:spcPts val="450"/>
              </a:spcBef>
              <a:buFont typeface="+mj-lt"/>
              <a:buAutoNum type="arabicPeriod"/>
            </a:pPr>
            <a:r>
              <a:rPr lang="en-GB" sz="1350"/>
              <a:t>Checking for “fitness-for-purpose” and refining only if necessary.</a:t>
            </a:r>
          </a:p>
        </p:txBody>
      </p:sp>
      <p:sp>
        <p:nvSpPr>
          <p:cNvPr id="8" name="TextBox 7">
            <a:extLst>
              <a:ext uri="{FF2B5EF4-FFF2-40B4-BE49-F238E27FC236}">
                <a16:creationId xmlns:a16="http://schemas.microsoft.com/office/drawing/2014/main" id="{7B6BDF89-F991-B707-08B8-2EEEF204D08B}"/>
              </a:ext>
            </a:extLst>
          </p:cNvPr>
          <p:cNvSpPr txBox="1"/>
          <p:nvPr/>
        </p:nvSpPr>
        <p:spPr>
          <a:xfrm>
            <a:off x="510858" y="666862"/>
            <a:ext cx="615746" cy="323165"/>
          </a:xfrm>
          <a:prstGeom prst="rect">
            <a:avLst/>
          </a:prstGeom>
          <a:noFill/>
        </p:spPr>
        <p:txBody>
          <a:bodyPr wrap="none" rtlCol="0">
            <a:spAutoFit/>
          </a:bodyPr>
          <a:lstStyle/>
          <a:p>
            <a:pPr algn="l"/>
            <a:r>
              <a:rPr lang="en-GB" sz="1500" b="1"/>
              <a:t>Steps</a:t>
            </a:r>
          </a:p>
        </p:txBody>
      </p:sp>
      <p:pic>
        <p:nvPicPr>
          <p:cNvPr id="11" name="Picture 10">
            <a:extLst>
              <a:ext uri="{FF2B5EF4-FFF2-40B4-BE49-F238E27FC236}">
                <a16:creationId xmlns:a16="http://schemas.microsoft.com/office/drawing/2014/main" id="{DF584BE3-9CD6-8D84-509F-8412D38F7F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209" y="982407"/>
            <a:ext cx="2868072" cy="2680135"/>
          </a:xfrm>
          <a:prstGeom prst="rect">
            <a:avLst/>
          </a:prstGeom>
        </p:spPr>
      </p:pic>
      <p:sp>
        <p:nvSpPr>
          <p:cNvPr id="3" name="TextBox 2">
            <a:extLst>
              <a:ext uri="{FF2B5EF4-FFF2-40B4-BE49-F238E27FC236}">
                <a16:creationId xmlns:a16="http://schemas.microsoft.com/office/drawing/2014/main" id="{C94691A5-C89C-2582-968D-E3251D186ABD}"/>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6" name="TextBox 5">
            <a:extLst>
              <a:ext uri="{FF2B5EF4-FFF2-40B4-BE49-F238E27FC236}">
                <a16:creationId xmlns:a16="http://schemas.microsoft.com/office/drawing/2014/main" id="{CD63AD7B-2044-EF20-1F6A-9084D0C7A59C}"/>
              </a:ext>
            </a:extLst>
          </p:cNvPr>
          <p:cNvSpPr txBox="1"/>
          <p:nvPr/>
        </p:nvSpPr>
        <p:spPr>
          <a:xfrm>
            <a:off x="1092200" y="5454650"/>
            <a:ext cx="2286203" cy="261610"/>
          </a:xfrm>
          <a:prstGeom prst="rect">
            <a:avLst/>
          </a:prstGeom>
          <a:noFill/>
        </p:spPr>
        <p:txBody>
          <a:bodyPr wrap="none" rtlCol="0">
            <a:spAutoFit/>
          </a:bodyPr>
          <a:lstStyle/>
          <a:p>
            <a:pPr algn="l"/>
            <a:r>
              <a:rPr lang="en-GB" sz="1100" i="1">
                <a:solidFill>
                  <a:srgbClr val="FF0000"/>
                </a:solidFill>
              </a:rPr>
              <a:t>Moved to Phase B where it should be</a:t>
            </a:r>
          </a:p>
        </p:txBody>
      </p:sp>
    </p:spTree>
    <p:extLst>
      <p:ext uri="{BB962C8B-B14F-4D97-AF65-F5344CB8AC3E}">
        <p14:creationId xmlns:p14="http://schemas.microsoft.com/office/powerpoint/2010/main" val="240617280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EA5C3E-F6D1-49E1-A39D-FA20EF34A5B3}"/>
              </a:ext>
            </a:extLst>
          </p:cNvPr>
          <p:cNvSpPr>
            <a:spLocks noGrp="1"/>
          </p:cNvSpPr>
          <p:nvPr>
            <p:ph type="title"/>
          </p:nvPr>
        </p:nvSpPr>
        <p:spPr>
          <a:xfrm>
            <a:off x="111095" y="102393"/>
            <a:ext cx="7623880" cy="306668"/>
          </a:xfrm>
        </p:spPr>
        <p:txBody>
          <a:bodyPr>
            <a:normAutofit fontScale="90000"/>
          </a:bodyPr>
          <a:lstStyle/>
          <a:p>
            <a:r>
              <a:rPr lang="en-GB">
                <a:solidFill>
                  <a:srgbClr val="2F528F"/>
                </a:solidFill>
              </a:rPr>
              <a:t>The Business Scenario Technique – 04/04</a:t>
            </a:r>
          </a:p>
        </p:txBody>
      </p:sp>
      <p:sp>
        <p:nvSpPr>
          <p:cNvPr id="2" name="Footer Placeholder 1">
            <a:extLst>
              <a:ext uri="{FF2B5EF4-FFF2-40B4-BE49-F238E27FC236}">
                <a16:creationId xmlns:a16="http://schemas.microsoft.com/office/drawing/2014/main" id="{B4E81BF5-2D25-4272-960C-2DEB5A328157}"/>
              </a:ext>
            </a:extLst>
          </p:cNvPr>
          <p:cNvSpPr>
            <a:spLocks noGrp="1"/>
          </p:cNvSpPr>
          <p:nvPr>
            <p:ph type="ftr" sz="quarter" idx="10"/>
          </p:nvPr>
        </p:nvSpPr>
        <p:spPr>
          <a:xfrm>
            <a:off x="6993807" y="4855409"/>
            <a:ext cx="688471" cy="273844"/>
          </a:xfrm>
        </p:spPr>
        <p:txBody>
          <a:bodyPr/>
          <a:lstStyle/>
          <a:p>
            <a:r>
              <a:rPr lang="en-GB"/>
              <a:t>23/43</a:t>
            </a:r>
          </a:p>
        </p:txBody>
      </p:sp>
      <p:sp>
        <p:nvSpPr>
          <p:cNvPr id="4" name="Ref">
            <a:extLst>
              <a:ext uri="{FF2B5EF4-FFF2-40B4-BE49-F238E27FC236}">
                <a16:creationId xmlns:a16="http://schemas.microsoft.com/office/drawing/2014/main" id="{C13A6D30-C8E0-48F0-928F-E30DDC7EB9E1}"/>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Business Scenarios : Page 6 : §3.1</a:t>
            </a:r>
          </a:p>
        </p:txBody>
      </p:sp>
      <p:sp>
        <p:nvSpPr>
          <p:cNvPr id="12" name="TextBox 11">
            <a:extLst>
              <a:ext uri="{FF2B5EF4-FFF2-40B4-BE49-F238E27FC236}">
                <a16:creationId xmlns:a16="http://schemas.microsoft.com/office/drawing/2014/main" id="{8213DCDD-76FB-B485-770F-371A66F41860}"/>
              </a:ext>
            </a:extLst>
          </p:cNvPr>
          <p:cNvSpPr txBox="1"/>
          <p:nvPr/>
        </p:nvSpPr>
        <p:spPr>
          <a:xfrm>
            <a:off x="91262" y="631756"/>
            <a:ext cx="8040617" cy="2123658"/>
          </a:xfrm>
          <a:prstGeom prst="rect">
            <a:avLst/>
          </a:prstGeom>
          <a:noFill/>
        </p:spPr>
        <p:txBody>
          <a:bodyPr wrap="square">
            <a:spAutoFit/>
          </a:bodyPr>
          <a:lstStyle/>
          <a:p>
            <a:r>
              <a:rPr lang="en-GB" sz="1200" b="1"/>
              <a:t>Outcomes</a:t>
            </a:r>
            <a:r>
              <a:rPr lang="en-GB" sz="1200"/>
              <a:t> are the changes, benefits, learning, or other effects that happen as a result of the project.</a:t>
            </a:r>
          </a:p>
          <a:p>
            <a:r>
              <a:rPr lang="en-GB" sz="1200" b="1"/>
              <a:t>Capability</a:t>
            </a:r>
            <a:r>
              <a:rPr lang="en-GB" sz="1200"/>
              <a:t> is the ability to achieve an outcome within a known environment through application of resources. </a:t>
            </a:r>
          </a:p>
          <a:p>
            <a:r>
              <a:rPr lang="en-GB" sz="1200"/>
              <a:t>n outcomes. The value proposition </a:t>
            </a:r>
            <a:r>
              <a:rPr lang="en-GB" sz="1200" b="1"/>
              <a:t>Value chain </a:t>
            </a:r>
            <a:r>
              <a:rPr lang="en-GB" sz="1200"/>
              <a:t>is a set of activities performed to deliver a product or service for the market.</a:t>
            </a:r>
          </a:p>
          <a:p>
            <a:r>
              <a:rPr lang="en-GB" sz="1200" b="1"/>
              <a:t>Value proposition </a:t>
            </a:r>
            <a:r>
              <a:rPr lang="en-GB" sz="1200"/>
              <a:t>is “a clear statement of the concrete results a customer will get … focused </a:t>
            </a:r>
            <a:r>
              <a:rPr lang="en-GB" sz="1200" err="1"/>
              <a:t>ostatement</a:t>
            </a:r>
            <a:r>
              <a:rPr lang="en-GB" sz="1200"/>
              <a:t> details the value you provide in an easy-to-remember synopsis that your client can easily grasp and remember … and… should </a:t>
            </a:r>
            <a:r>
              <a:rPr lang="en-GB" sz="1200" i="1"/>
              <a:t>relieve their pain </a:t>
            </a:r>
            <a:r>
              <a:rPr lang="en-GB" sz="1200"/>
              <a:t>…”</a:t>
            </a:r>
          </a:p>
          <a:p>
            <a:endParaRPr lang="en-GB" sz="1200"/>
          </a:p>
          <a:p>
            <a:r>
              <a:rPr lang="en-GB" sz="1200"/>
              <a:t>A Business Scenario is developed over a number of phases that: </a:t>
            </a:r>
          </a:p>
          <a:p>
            <a:pPr marL="471488" lvl="1" indent="-128588">
              <a:buFont typeface="Courier New" panose="02070309020205020404" pitchFamily="49" charset="0"/>
              <a:buChar char="o"/>
            </a:pPr>
            <a:r>
              <a:rPr lang="en-GB" sz="1200"/>
              <a:t>Formulate and Verify</a:t>
            </a:r>
          </a:p>
          <a:p>
            <a:r>
              <a:rPr lang="en-GB" sz="1200"/>
              <a:t> … each of the elements of a Business Scenario (listed above) that is successively improved.</a:t>
            </a:r>
          </a:p>
          <a:p>
            <a:r>
              <a:rPr lang="en-GB" sz="1200"/>
              <a:t>The refinement phase  is accomplished by asking whether the current state of the Business Scenario is fit for the purpose of carrying requirements downstream in the architecture process.</a:t>
            </a:r>
          </a:p>
        </p:txBody>
      </p:sp>
      <p:pic>
        <p:nvPicPr>
          <p:cNvPr id="14" name="Picture 13">
            <a:extLst>
              <a:ext uri="{FF2B5EF4-FFF2-40B4-BE49-F238E27FC236}">
                <a16:creationId xmlns:a16="http://schemas.microsoft.com/office/drawing/2014/main" id="{EEED46A0-A4FD-B250-3FF4-8A2C213B38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9935" y="3003085"/>
            <a:ext cx="5659784" cy="1752476"/>
          </a:xfrm>
          <a:prstGeom prst="rect">
            <a:avLst/>
          </a:prstGeom>
        </p:spPr>
      </p:pic>
      <p:pic>
        <p:nvPicPr>
          <p:cNvPr id="3" name="Picture 2" descr="A picture containing text, sign&#10;&#10;Description automatically generated">
            <a:extLst>
              <a:ext uri="{FF2B5EF4-FFF2-40B4-BE49-F238E27FC236}">
                <a16:creationId xmlns:a16="http://schemas.microsoft.com/office/drawing/2014/main" id="{321F0116-627D-273B-797B-30F3AE2DAE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0618" y="673367"/>
            <a:ext cx="1003035" cy="1003035"/>
          </a:xfrm>
          <a:prstGeom prst="rect">
            <a:avLst/>
          </a:prstGeom>
        </p:spPr>
      </p:pic>
      <p:sp>
        <p:nvSpPr>
          <p:cNvPr id="6" name="TextBox 5">
            <a:extLst>
              <a:ext uri="{FF2B5EF4-FFF2-40B4-BE49-F238E27FC236}">
                <a16:creationId xmlns:a16="http://schemas.microsoft.com/office/drawing/2014/main" id="{7CE90F92-C92A-0973-2A37-19243038F162}"/>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14</a:t>
            </a:r>
          </a:p>
        </p:txBody>
      </p:sp>
      <p:sp>
        <p:nvSpPr>
          <p:cNvPr id="7" name="TextBox 6">
            <a:extLst>
              <a:ext uri="{FF2B5EF4-FFF2-40B4-BE49-F238E27FC236}">
                <a16:creationId xmlns:a16="http://schemas.microsoft.com/office/drawing/2014/main" id="{5534F213-4061-2E15-5C3D-57B1B8EF3FB4}"/>
              </a:ext>
            </a:extLst>
          </p:cNvPr>
          <p:cNvSpPr txBox="1"/>
          <p:nvPr/>
        </p:nvSpPr>
        <p:spPr>
          <a:xfrm>
            <a:off x="1092200" y="5454650"/>
            <a:ext cx="2286203" cy="261610"/>
          </a:xfrm>
          <a:prstGeom prst="rect">
            <a:avLst/>
          </a:prstGeom>
          <a:noFill/>
        </p:spPr>
        <p:txBody>
          <a:bodyPr wrap="none" rtlCol="0">
            <a:spAutoFit/>
          </a:bodyPr>
          <a:lstStyle/>
          <a:p>
            <a:pPr algn="l"/>
            <a:r>
              <a:rPr lang="en-GB" sz="1100" i="1">
                <a:solidFill>
                  <a:srgbClr val="FF0000"/>
                </a:solidFill>
              </a:rPr>
              <a:t>Moved to Phase B where it should be</a:t>
            </a:r>
          </a:p>
        </p:txBody>
      </p:sp>
    </p:spTree>
    <p:extLst>
      <p:ext uri="{BB962C8B-B14F-4D97-AF65-F5344CB8AC3E}">
        <p14:creationId xmlns:p14="http://schemas.microsoft.com/office/powerpoint/2010/main" val="16321690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DC105F-0B43-4A8D-A7AC-2B6D29FDECFD}"/>
              </a:ext>
            </a:extLst>
          </p:cNvPr>
          <p:cNvSpPr>
            <a:spLocks noGrp="1"/>
          </p:cNvSpPr>
          <p:nvPr>
            <p:ph type="title"/>
          </p:nvPr>
        </p:nvSpPr>
        <p:spPr/>
        <p:txBody>
          <a:bodyPr>
            <a:normAutofit fontScale="90000"/>
          </a:bodyPr>
          <a:lstStyle/>
          <a:p>
            <a:r>
              <a:rPr lang="en-GB"/>
              <a:t>Business Architecture Guidelines – Techniques  01/11</a:t>
            </a:r>
          </a:p>
        </p:txBody>
      </p:sp>
      <p:sp>
        <p:nvSpPr>
          <p:cNvPr id="2" name="Footer Placeholder 1">
            <a:extLst>
              <a:ext uri="{FF2B5EF4-FFF2-40B4-BE49-F238E27FC236}">
                <a16:creationId xmlns:a16="http://schemas.microsoft.com/office/drawing/2014/main" id="{0B0A6FDE-B1F1-4F38-A981-FB528BBAFA86}"/>
              </a:ext>
            </a:extLst>
          </p:cNvPr>
          <p:cNvSpPr>
            <a:spLocks noGrp="1"/>
          </p:cNvSpPr>
          <p:nvPr>
            <p:ph type="ftr" sz="quarter" idx="10"/>
          </p:nvPr>
        </p:nvSpPr>
        <p:spPr/>
        <p:txBody>
          <a:bodyPr/>
          <a:lstStyle/>
          <a:p>
            <a:r>
              <a:rPr lang="en-GB"/>
              <a:t>22/27</a:t>
            </a:r>
          </a:p>
        </p:txBody>
      </p:sp>
      <p:sp>
        <p:nvSpPr>
          <p:cNvPr id="4" name="Ref">
            <a:extLst>
              <a:ext uri="{FF2B5EF4-FFF2-40B4-BE49-F238E27FC236}">
                <a16:creationId xmlns:a16="http://schemas.microsoft.com/office/drawing/2014/main" id="{786DD97D-11BE-480B-B92E-F8BAB3A55E21}"/>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Business Models : Page 1 : §1</a:t>
            </a:r>
          </a:p>
        </p:txBody>
      </p:sp>
      <p:sp>
        <p:nvSpPr>
          <p:cNvPr id="7" name="TextBox 6">
            <a:extLst>
              <a:ext uri="{FF2B5EF4-FFF2-40B4-BE49-F238E27FC236}">
                <a16:creationId xmlns:a16="http://schemas.microsoft.com/office/drawing/2014/main" id="{F20E3034-58E0-40C6-A098-0E6216B481F1}"/>
              </a:ext>
            </a:extLst>
          </p:cNvPr>
          <p:cNvSpPr txBox="1"/>
          <p:nvPr/>
        </p:nvSpPr>
        <p:spPr>
          <a:xfrm>
            <a:off x="513903" y="671453"/>
            <a:ext cx="2470346" cy="3785652"/>
          </a:xfrm>
          <a:prstGeom prst="rect">
            <a:avLst/>
          </a:prstGeom>
          <a:noFill/>
        </p:spPr>
        <p:txBody>
          <a:bodyPr wrap="square">
            <a:spAutoFit/>
          </a:bodyPr>
          <a:lstStyle/>
          <a:p>
            <a:r>
              <a:rPr lang="en-GB" sz="1500" b="1"/>
              <a:t>Business Models </a:t>
            </a:r>
          </a:p>
          <a:p>
            <a:r>
              <a:rPr lang="en-GB" sz="1200"/>
              <a:t>Business models provide a powerful construct to help focus and align an organization around its strategic vision and execution.</a:t>
            </a:r>
            <a:endParaRPr lang="en-GB" sz="900"/>
          </a:p>
          <a:p>
            <a:endParaRPr lang="en-GB" sz="900"/>
          </a:p>
          <a:p>
            <a:r>
              <a:rPr lang="en-GB" sz="1200"/>
              <a:t>Business model artifacts are used to:</a:t>
            </a:r>
          </a:p>
          <a:p>
            <a:pPr marL="128588" indent="-128588">
              <a:buFont typeface="Courier New" panose="02070309020205020404" pitchFamily="49" charset="0"/>
              <a:buChar char="o"/>
            </a:pPr>
            <a:r>
              <a:rPr lang="en-GB" sz="1200"/>
              <a:t>Provide a common understanding of what the organization is, or looks like, today</a:t>
            </a:r>
          </a:p>
          <a:p>
            <a:pPr marL="128588" indent="-128588">
              <a:buFont typeface="Courier New" panose="02070309020205020404" pitchFamily="49" charset="0"/>
              <a:buChar char="o"/>
            </a:pPr>
            <a:r>
              <a:rPr lang="en-GB" sz="1200"/>
              <a:t>Portray what it intends to become in the future</a:t>
            </a:r>
          </a:p>
          <a:p>
            <a:pPr marL="128588" indent="-128588">
              <a:buFont typeface="Courier New" panose="02070309020205020404" pitchFamily="49" charset="0"/>
              <a:buChar char="o"/>
            </a:pPr>
            <a:r>
              <a:rPr lang="en-GB" sz="1200"/>
              <a:t>Create a critical link between the business strategy and the required blueprints of the Enterprise Architecture</a:t>
            </a:r>
          </a:p>
          <a:p>
            <a:pPr marL="128588" indent="-128588">
              <a:buFont typeface="Courier New" panose="02070309020205020404" pitchFamily="49" charset="0"/>
              <a:buChar char="o"/>
            </a:pPr>
            <a:r>
              <a:rPr lang="en-GB" sz="1200"/>
              <a:t>The plans that describe how to do it</a:t>
            </a:r>
            <a:br>
              <a:rPr lang="en-GB" sz="1200"/>
            </a:br>
            <a:endParaRPr lang="en-GB" sz="1000"/>
          </a:p>
          <a:p>
            <a:pPr algn="r"/>
            <a:r>
              <a:rPr lang="en-GB" sz="1400"/>
              <a:t>Business Model Canvas™   </a:t>
            </a:r>
            <a:r>
              <a:rPr lang="en-GB" sz="1400">
                <a:sym typeface="Wingdings" pitchFamily="2" charset="2"/>
              </a:rPr>
              <a:t></a:t>
            </a:r>
            <a:endParaRPr lang="en-GB" sz="1400"/>
          </a:p>
        </p:txBody>
      </p:sp>
      <p:pic>
        <p:nvPicPr>
          <p:cNvPr id="12" name="Picture 11">
            <a:extLst>
              <a:ext uri="{FF2B5EF4-FFF2-40B4-BE49-F238E27FC236}">
                <a16:creationId xmlns:a16="http://schemas.microsoft.com/office/drawing/2014/main" id="{4435EF3E-125B-47DF-8B83-C2232757DB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4680" y="534411"/>
            <a:ext cx="5989322" cy="4264172"/>
          </a:xfrm>
          <a:prstGeom prst="rect">
            <a:avLst/>
          </a:prstGeom>
        </p:spPr>
      </p:pic>
      <p:sp>
        <p:nvSpPr>
          <p:cNvPr id="14" name="TextBox 13">
            <a:extLst>
              <a:ext uri="{FF2B5EF4-FFF2-40B4-BE49-F238E27FC236}">
                <a16:creationId xmlns:a16="http://schemas.microsoft.com/office/drawing/2014/main" id="{1DA7623C-09B7-409E-9FA0-AD6EEC9B2FBD}"/>
              </a:ext>
            </a:extLst>
          </p:cNvPr>
          <p:cNvSpPr txBox="1"/>
          <p:nvPr/>
        </p:nvSpPr>
        <p:spPr>
          <a:xfrm>
            <a:off x="3598153" y="373555"/>
            <a:ext cx="6028733" cy="184666"/>
          </a:xfrm>
          <a:prstGeom prst="rect">
            <a:avLst/>
          </a:prstGeom>
          <a:noFill/>
        </p:spPr>
        <p:txBody>
          <a:bodyPr wrap="square">
            <a:spAutoFit/>
          </a:bodyPr>
          <a:lstStyle/>
          <a:p>
            <a:r>
              <a:rPr lang="en-GB" sz="600" i="1"/>
              <a:t>The Five Competitive Forces that Shape Strategy</a:t>
            </a:r>
            <a:r>
              <a:rPr lang="en-GB" sz="600"/>
              <a:t>, Michael E. Porter, 2008; and (Business Architecture Blueprints) </a:t>
            </a:r>
            <a:r>
              <a:rPr lang="en-GB" sz="600" i="1"/>
              <a:t>BIZBOK® Guide, Version 6.5, 2018</a:t>
            </a:r>
            <a:r>
              <a:rPr lang="en-GB" sz="600"/>
              <a:t>)</a:t>
            </a:r>
          </a:p>
        </p:txBody>
      </p:sp>
      <p:pic>
        <p:nvPicPr>
          <p:cNvPr id="6" name="Picture 5">
            <a:extLst>
              <a:ext uri="{FF2B5EF4-FFF2-40B4-BE49-F238E27FC236}">
                <a16:creationId xmlns:a16="http://schemas.microsoft.com/office/drawing/2014/main" id="{75E2C1AC-7B38-2DC8-CA73-B9BD3BFDA34F}"/>
              </a:ext>
            </a:extLst>
          </p:cNvPr>
          <p:cNvPicPr>
            <a:picLocks noChangeAspect="1"/>
          </p:cNvPicPr>
          <p:nvPr/>
        </p:nvPicPr>
        <p:blipFill rotWithShape="1">
          <a:blip r:embed="rId4">
            <a:extLst>
              <a:ext uri="{28A0092B-C50C-407E-A947-70E740481C1C}">
                <a14:useLocalDpi xmlns:a14="http://schemas.microsoft.com/office/drawing/2010/main" val="0"/>
              </a:ext>
            </a:extLst>
          </a:blip>
          <a:srcRect b="7202"/>
          <a:stretch/>
        </p:blipFill>
        <p:spPr>
          <a:xfrm>
            <a:off x="2934976" y="2931588"/>
            <a:ext cx="2566117" cy="1732533"/>
          </a:xfrm>
          <a:prstGeom prst="rect">
            <a:avLst/>
          </a:prstGeom>
        </p:spPr>
      </p:pic>
      <p:sp>
        <p:nvSpPr>
          <p:cNvPr id="10" name="TextBox 9">
            <a:extLst>
              <a:ext uri="{FF2B5EF4-FFF2-40B4-BE49-F238E27FC236}">
                <a16:creationId xmlns:a16="http://schemas.microsoft.com/office/drawing/2014/main" id="{DC31586B-8BD8-41F7-9D33-76BFCDCA9BA9}"/>
              </a:ext>
            </a:extLst>
          </p:cNvPr>
          <p:cNvSpPr txBox="1"/>
          <p:nvPr/>
        </p:nvSpPr>
        <p:spPr>
          <a:xfrm>
            <a:off x="810278" y="4322021"/>
            <a:ext cx="2173971" cy="415498"/>
          </a:xfrm>
          <a:prstGeom prst="rect">
            <a:avLst/>
          </a:prstGeom>
          <a:noFill/>
        </p:spPr>
        <p:txBody>
          <a:bodyPr wrap="square">
            <a:spAutoFit/>
          </a:bodyPr>
          <a:lstStyle/>
          <a:p>
            <a:r>
              <a:rPr lang="en-GB" sz="1050"/>
              <a:t>Business Model -  relationship with Strategy and Architecture </a:t>
            </a:r>
          </a:p>
        </p:txBody>
      </p:sp>
      <p:sp>
        <p:nvSpPr>
          <p:cNvPr id="3" name="TextBox 2">
            <a:extLst>
              <a:ext uri="{FF2B5EF4-FFF2-40B4-BE49-F238E27FC236}">
                <a16:creationId xmlns:a16="http://schemas.microsoft.com/office/drawing/2014/main" id="{9D256C1A-BF20-2F76-2C4E-49259BFB997D}"/>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14894140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0305B9-62B7-44F5-AABF-B58961BB8A72}"/>
              </a:ext>
            </a:extLst>
          </p:cNvPr>
          <p:cNvSpPr>
            <a:spLocks noGrp="1"/>
          </p:cNvSpPr>
          <p:nvPr>
            <p:ph type="title"/>
          </p:nvPr>
        </p:nvSpPr>
        <p:spPr/>
        <p:txBody>
          <a:bodyPr>
            <a:normAutofit fontScale="90000"/>
          </a:bodyPr>
          <a:lstStyle/>
          <a:p>
            <a:r>
              <a:rPr lang="en-GB"/>
              <a:t>Business Architecture Guidelines – Techniques  02/11</a:t>
            </a:r>
          </a:p>
        </p:txBody>
      </p:sp>
      <p:sp>
        <p:nvSpPr>
          <p:cNvPr id="2" name="Footer Placeholder 1">
            <a:extLst>
              <a:ext uri="{FF2B5EF4-FFF2-40B4-BE49-F238E27FC236}">
                <a16:creationId xmlns:a16="http://schemas.microsoft.com/office/drawing/2014/main" id="{597A727E-9094-4050-ADC8-D5B59B02B98A}"/>
              </a:ext>
            </a:extLst>
          </p:cNvPr>
          <p:cNvSpPr>
            <a:spLocks noGrp="1"/>
          </p:cNvSpPr>
          <p:nvPr>
            <p:ph type="ftr" sz="quarter" idx="10"/>
          </p:nvPr>
        </p:nvSpPr>
        <p:spPr/>
        <p:txBody>
          <a:bodyPr/>
          <a:lstStyle/>
          <a:p>
            <a:r>
              <a:rPr lang="en-GB"/>
              <a:t>25/27</a:t>
            </a:r>
          </a:p>
        </p:txBody>
      </p:sp>
      <p:sp>
        <p:nvSpPr>
          <p:cNvPr id="4" name="Ref">
            <a:extLst>
              <a:ext uri="{FF2B5EF4-FFF2-40B4-BE49-F238E27FC236}">
                <a16:creationId xmlns:a16="http://schemas.microsoft.com/office/drawing/2014/main" id="{27827486-C03F-4626-8017-D9864EBF2CED}"/>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Business Capabilities : Page 1 : §1</a:t>
            </a:r>
          </a:p>
        </p:txBody>
      </p:sp>
      <p:sp>
        <p:nvSpPr>
          <p:cNvPr id="7" name="TextBox 6">
            <a:extLst>
              <a:ext uri="{FF2B5EF4-FFF2-40B4-BE49-F238E27FC236}">
                <a16:creationId xmlns:a16="http://schemas.microsoft.com/office/drawing/2014/main" id="{829BC9B7-7636-4BB6-A78F-6AFDCB1ED6F1}"/>
              </a:ext>
            </a:extLst>
          </p:cNvPr>
          <p:cNvSpPr txBox="1"/>
          <p:nvPr/>
        </p:nvSpPr>
        <p:spPr>
          <a:xfrm>
            <a:off x="510858" y="673169"/>
            <a:ext cx="8358822" cy="4129336"/>
          </a:xfrm>
          <a:prstGeom prst="rect">
            <a:avLst/>
          </a:prstGeom>
          <a:noFill/>
        </p:spPr>
        <p:txBody>
          <a:bodyPr wrap="square">
            <a:spAutoFit/>
          </a:bodyPr>
          <a:lstStyle/>
          <a:p>
            <a:pPr>
              <a:spcBef>
                <a:spcPts val="450"/>
              </a:spcBef>
            </a:pPr>
            <a:r>
              <a:rPr lang="en-GB" sz="1500" b="1" dirty="0"/>
              <a:t>Business Capability Map</a:t>
            </a:r>
          </a:p>
          <a:p>
            <a:r>
              <a:rPr lang="en-GB" sz="1100" dirty="0"/>
              <a:t>Represents the complete, stable set of business capabilities that covers the business, enterprise, or organizational unit in question.</a:t>
            </a:r>
          </a:p>
          <a:p>
            <a:r>
              <a:rPr lang="en-GB" sz="1100" dirty="0"/>
              <a:t>A self-contained visual depiction (or blueprint) of all the business capabilities at an appropriate level of decomposition and group.</a:t>
            </a:r>
          </a:p>
          <a:p>
            <a:r>
              <a:rPr lang="en-GB" sz="1100" b="1" dirty="0"/>
              <a:t>Approach</a:t>
            </a:r>
          </a:p>
          <a:p>
            <a:pPr marL="266700" indent="-128588">
              <a:buFont typeface="Courier New" panose="02070309020205020404" pitchFamily="49" charset="0"/>
              <a:buChar char="o"/>
            </a:pPr>
            <a:r>
              <a:rPr lang="en-GB" sz="1000" dirty="0"/>
              <a:t>Capture and document all of the business capabilities that represent the full scope of what the business does today </a:t>
            </a:r>
          </a:p>
          <a:p>
            <a:pPr marL="266700" indent="-128588">
              <a:buFont typeface="Courier New" panose="02070309020205020404" pitchFamily="49" charset="0"/>
              <a:buChar char="o"/>
            </a:pPr>
            <a:r>
              <a:rPr lang="en-GB" sz="1000" dirty="0"/>
              <a:t>Organize that information in a logical manner</a:t>
            </a:r>
          </a:p>
          <a:p>
            <a:r>
              <a:rPr lang="en-GB" sz="1100" dirty="0"/>
              <a:t>Either:</a:t>
            </a:r>
          </a:p>
          <a:p>
            <a:pPr marL="266700" indent="-128588">
              <a:buFont typeface="Courier New" panose="02070309020205020404" pitchFamily="49" charset="0"/>
              <a:buChar char="o"/>
            </a:pPr>
            <a:r>
              <a:rPr lang="en-GB" sz="1000" b="1" dirty="0"/>
              <a:t>Top-down</a:t>
            </a:r>
            <a:r>
              <a:rPr lang="en-GB" sz="1000" dirty="0"/>
              <a:t>: a top-down business capability mapping approach starts by identifying the top 20 highest-level business capabilities, each of which can decompose into more detailed levels</a:t>
            </a:r>
          </a:p>
          <a:p>
            <a:pPr marL="266700" indent="-128588">
              <a:buFont typeface="Courier New" panose="02070309020205020404" pitchFamily="49" charset="0"/>
              <a:buChar char="o"/>
            </a:pPr>
            <a:r>
              <a:rPr lang="en-GB" sz="1000" b="1" dirty="0"/>
              <a:t>Bottom-up: </a:t>
            </a:r>
            <a:r>
              <a:rPr lang="en-GB" sz="1000" dirty="0"/>
              <a:t>When more time is available, business capabilities can be defined from within different parts of the business and built from the bottom up</a:t>
            </a:r>
          </a:p>
          <a:p>
            <a:r>
              <a:rPr lang="en-GB" sz="1100" dirty="0"/>
              <a:t>Three good sources of information with which to create an initial draft of the business capability map:</a:t>
            </a:r>
          </a:p>
          <a:p>
            <a:pPr marL="266700" indent="-128588">
              <a:buFont typeface="Courier New" panose="02070309020205020404" pitchFamily="49" charset="0"/>
              <a:buChar char="o"/>
            </a:pPr>
            <a:r>
              <a:rPr lang="en-GB" sz="1000" dirty="0"/>
              <a:t>The organizational structure</a:t>
            </a:r>
          </a:p>
          <a:p>
            <a:pPr marL="266700" indent="-128588">
              <a:buFont typeface="Courier New" panose="02070309020205020404" pitchFamily="49" charset="0"/>
              <a:buChar char="o"/>
            </a:pPr>
            <a:r>
              <a:rPr lang="en-GB" sz="1000" dirty="0"/>
              <a:t>The business model</a:t>
            </a:r>
          </a:p>
          <a:p>
            <a:pPr marL="266700" indent="-128588">
              <a:buFont typeface="Courier New" panose="02070309020205020404" pitchFamily="49" charset="0"/>
              <a:buChar char="o"/>
            </a:pPr>
            <a:r>
              <a:rPr lang="en-GB" sz="1000" dirty="0"/>
              <a:t>Current strategic, business, and financial plans</a:t>
            </a:r>
          </a:p>
          <a:p>
            <a:pPr>
              <a:spcBef>
                <a:spcPts val="450"/>
              </a:spcBef>
            </a:pPr>
            <a:r>
              <a:rPr lang="en-GB" sz="1200" b="1" dirty="0"/>
              <a:t>Business Model</a:t>
            </a:r>
          </a:p>
          <a:p>
            <a:r>
              <a:rPr lang="en-GB" sz="1100" dirty="0"/>
              <a:t>Business capabilities provide the building blocks upon which to execute an organization’s business model. </a:t>
            </a:r>
          </a:p>
          <a:p>
            <a:r>
              <a:rPr lang="en-GB" sz="1100" dirty="0"/>
              <a:t>Mapping individual business capabilities back to the business model ensures that the organization’s investments are aligned to support enterprise vision and strategy.</a:t>
            </a:r>
          </a:p>
          <a:p>
            <a:pPr>
              <a:spcBef>
                <a:spcPts val="450"/>
              </a:spcBef>
            </a:pPr>
            <a:r>
              <a:rPr lang="en-GB" sz="1200" b="1" dirty="0"/>
              <a:t>Structuring the Business Capability Map</a:t>
            </a:r>
          </a:p>
          <a:p>
            <a:r>
              <a:rPr lang="en-GB" sz="1100" dirty="0"/>
              <a:t>There are two concepts for turning the set of business capabilities into a logical structure:</a:t>
            </a:r>
          </a:p>
          <a:p>
            <a:pPr marL="266700" indent="-128588">
              <a:buFont typeface="Courier New" panose="02070309020205020404" pitchFamily="49" charset="0"/>
              <a:buChar char="o"/>
            </a:pPr>
            <a:r>
              <a:rPr lang="en-GB" sz="1000" b="1" dirty="0"/>
              <a:t>Business Capability Stratification </a:t>
            </a:r>
            <a:r>
              <a:rPr lang="en-GB" sz="1000" dirty="0"/>
              <a:t>- each stratification tier provides a different perspective or focal point for different stakeholder groups</a:t>
            </a:r>
          </a:p>
          <a:p>
            <a:pPr marL="266700" indent="-128588">
              <a:buFont typeface="Courier New" panose="02070309020205020404" pitchFamily="49" charset="0"/>
              <a:buChar char="o"/>
            </a:pPr>
            <a:r>
              <a:rPr lang="en-GB" sz="1000" b="1" dirty="0" err="1"/>
              <a:t>Leveling</a:t>
            </a:r>
            <a:r>
              <a:rPr lang="en-GB" sz="1000" dirty="0"/>
              <a:t> - the number of levels (usually  3 – 6) of decomposition is limited only by the degree necessary to communicate the information required by the intended audience, or to enable the business to make informed decisions about capability gaps</a:t>
            </a:r>
          </a:p>
        </p:txBody>
      </p:sp>
      <p:sp>
        <p:nvSpPr>
          <p:cNvPr id="3" name="TextBox 2">
            <a:extLst>
              <a:ext uri="{FF2B5EF4-FFF2-40B4-BE49-F238E27FC236}">
                <a16:creationId xmlns:a16="http://schemas.microsoft.com/office/drawing/2014/main" id="{E7A01665-5516-2AEB-580D-620CFB5C301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6" name="TextBox 5">
            <a:extLst>
              <a:ext uri="{FF2B5EF4-FFF2-40B4-BE49-F238E27FC236}">
                <a16:creationId xmlns:a16="http://schemas.microsoft.com/office/drawing/2014/main" id="{8CBE3135-7644-3340-E2AE-EE5CBEB0EB40}"/>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252514228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CB0A0D-4688-4EA6-A4D2-98052BD3F49B}"/>
              </a:ext>
            </a:extLst>
          </p:cNvPr>
          <p:cNvSpPr>
            <a:spLocks noGrp="1"/>
          </p:cNvSpPr>
          <p:nvPr>
            <p:ph type="title"/>
          </p:nvPr>
        </p:nvSpPr>
        <p:spPr/>
        <p:txBody>
          <a:bodyPr>
            <a:normAutofit fontScale="90000"/>
          </a:bodyPr>
          <a:lstStyle/>
          <a:p>
            <a:r>
              <a:rPr lang="en-GB"/>
              <a:t>Business Architecture Guidelines – Techniques  03/11</a:t>
            </a:r>
          </a:p>
        </p:txBody>
      </p:sp>
      <p:sp>
        <p:nvSpPr>
          <p:cNvPr id="2" name="Footer Placeholder 1">
            <a:extLst>
              <a:ext uri="{FF2B5EF4-FFF2-40B4-BE49-F238E27FC236}">
                <a16:creationId xmlns:a16="http://schemas.microsoft.com/office/drawing/2014/main" id="{25DFF453-B2A9-4EB4-AF84-1BEE1805F00A}"/>
              </a:ext>
            </a:extLst>
          </p:cNvPr>
          <p:cNvSpPr>
            <a:spLocks noGrp="1"/>
          </p:cNvSpPr>
          <p:nvPr>
            <p:ph type="ftr" sz="quarter" idx="10"/>
          </p:nvPr>
        </p:nvSpPr>
        <p:spPr/>
        <p:txBody>
          <a:bodyPr/>
          <a:lstStyle/>
          <a:p>
            <a:r>
              <a:rPr lang="en-GB"/>
              <a:t>14/27</a:t>
            </a:r>
          </a:p>
        </p:txBody>
      </p:sp>
      <p:sp>
        <p:nvSpPr>
          <p:cNvPr id="4" name="Ref">
            <a:extLst>
              <a:ext uri="{FF2B5EF4-FFF2-40B4-BE49-F238E27FC236}">
                <a16:creationId xmlns:a16="http://schemas.microsoft.com/office/drawing/2014/main" id="{93BC4E4A-C0DC-4295-B24D-FFD15F48277B}"/>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51 : §4.5.3</a:t>
            </a:r>
          </a:p>
        </p:txBody>
      </p:sp>
      <p:sp>
        <p:nvSpPr>
          <p:cNvPr id="7" name="TextBox 6">
            <a:extLst>
              <a:ext uri="{FF2B5EF4-FFF2-40B4-BE49-F238E27FC236}">
                <a16:creationId xmlns:a16="http://schemas.microsoft.com/office/drawing/2014/main" id="{6F4A4655-7AEA-4FD5-A3EB-5C00F89802C1}"/>
              </a:ext>
            </a:extLst>
          </p:cNvPr>
          <p:cNvSpPr txBox="1"/>
          <p:nvPr/>
        </p:nvSpPr>
        <p:spPr>
          <a:xfrm>
            <a:off x="652115" y="799171"/>
            <a:ext cx="3883665" cy="2816155"/>
          </a:xfrm>
          <a:prstGeom prst="rect">
            <a:avLst/>
          </a:prstGeom>
          <a:noFill/>
        </p:spPr>
        <p:txBody>
          <a:bodyPr wrap="square">
            <a:spAutoFit/>
          </a:bodyPr>
          <a:lstStyle/>
          <a:p>
            <a:endParaRPr lang="en-GB" sz="1050"/>
          </a:p>
          <a:p>
            <a:r>
              <a:rPr lang="en-GB" sz="1050"/>
              <a:t>The Business Capability Map</a:t>
            </a:r>
            <a:br>
              <a:rPr lang="en-GB" sz="1050"/>
            </a:br>
            <a:r>
              <a:rPr lang="en-GB" sz="1050"/>
              <a:t>from the Vision Phase should be mapped back to:</a:t>
            </a:r>
          </a:p>
          <a:p>
            <a:pPr marL="214313" indent="-214313">
              <a:buFont typeface="Courier New" panose="02070309020205020404" pitchFamily="49" charset="0"/>
              <a:buChar char="o"/>
            </a:pPr>
            <a:r>
              <a:rPr lang="en-GB" sz="1050"/>
              <a:t>Organizational units</a:t>
            </a:r>
          </a:p>
          <a:p>
            <a:pPr marL="214313" indent="-214313">
              <a:buFont typeface="Courier New" panose="02070309020205020404" pitchFamily="49" charset="0"/>
              <a:buChar char="o"/>
            </a:pPr>
            <a:r>
              <a:rPr lang="en-GB" sz="1050"/>
              <a:t>Value streams</a:t>
            </a:r>
          </a:p>
          <a:p>
            <a:pPr marL="214313" indent="-214313">
              <a:buFont typeface="Courier New" panose="02070309020205020404" pitchFamily="49" charset="0"/>
              <a:buChar char="o"/>
            </a:pPr>
            <a:r>
              <a:rPr lang="en-GB" sz="1050"/>
              <a:t>Information systems</a:t>
            </a:r>
          </a:p>
          <a:p>
            <a:pPr marL="214313" indent="-214313">
              <a:buFont typeface="Courier New" panose="02070309020205020404" pitchFamily="49" charset="0"/>
              <a:buChar char="o"/>
            </a:pPr>
            <a:r>
              <a:rPr lang="en-GB" sz="1050"/>
              <a:t>Strategic plans</a:t>
            </a:r>
          </a:p>
          <a:p>
            <a:endParaRPr lang="en-GB" sz="1050"/>
          </a:p>
          <a:p>
            <a:r>
              <a:rPr lang="en-GB" sz="1050"/>
              <a:t>Heat mapping shows a range of different perspectives on the same set of core business capabilities:</a:t>
            </a:r>
          </a:p>
          <a:p>
            <a:pPr marL="214313" indent="-214313">
              <a:buFont typeface="Courier New" panose="02070309020205020404" pitchFamily="49" charset="0"/>
              <a:buChar char="o"/>
            </a:pPr>
            <a:r>
              <a:rPr lang="en-GB" sz="1050"/>
              <a:t>Maturity</a:t>
            </a:r>
          </a:p>
          <a:p>
            <a:pPr marL="214313" indent="-214313">
              <a:buFont typeface="Courier New" panose="02070309020205020404" pitchFamily="49" charset="0"/>
              <a:buChar char="o"/>
            </a:pPr>
            <a:r>
              <a:rPr lang="en-GB" sz="1050"/>
              <a:t>Effectiveness</a:t>
            </a:r>
          </a:p>
          <a:p>
            <a:pPr marL="214313" indent="-214313">
              <a:buFont typeface="Courier New" panose="02070309020205020404" pitchFamily="49" charset="0"/>
              <a:buChar char="o"/>
            </a:pPr>
            <a:r>
              <a:rPr lang="en-GB" sz="1050"/>
              <a:t>Performance</a:t>
            </a:r>
          </a:p>
          <a:p>
            <a:pPr marL="214313" indent="-214313">
              <a:buFont typeface="Courier New" panose="02070309020205020404" pitchFamily="49" charset="0"/>
              <a:buChar char="o"/>
            </a:pPr>
            <a:r>
              <a:rPr lang="en-GB" sz="1050"/>
              <a:t>Value of each capability</a:t>
            </a:r>
          </a:p>
          <a:p>
            <a:pPr marL="214313" indent="-214313">
              <a:buFont typeface="Courier New" panose="02070309020205020404" pitchFamily="49" charset="0"/>
              <a:buChar char="o"/>
            </a:pPr>
            <a:r>
              <a:rPr lang="en-GB" sz="1050"/>
              <a:t>Cost of each capability</a:t>
            </a:r>
          </a:p>
          <a:p>
            <a:r>
              <a:rPr lang="en-GB" sz="1050"/>
              <a:t>Different attributes determine the colours of each capability on the Business Capability Map.</a:t>
            </a:r>
          </a:p>
        </p:txBody>
      </p:sp>
      <p:sp>
        <p:nvSpPr>
          <p:cNvPr id="13" name="TextBox 12">
            <a:extLst>
              <a:ext uri="{FF2B5EF4-FFF2-40B4-BE49-F238E27FC236}">
                <a16:creationId xmlns:a16="http://schemas.microsoft.com/office/drawing/2014/main" id="{77A3BF30-A7F2-474A-904A-EABCCEB6E594}"/>
              </a:ext>
            </a:extLst>
          </p:cNvPr>
          <p:cNvSpPr txBox="1"/>
          <p:nvPr/>
        </p:nvSpPr>
        <p:spPr>
          <a:xfrm>
            <a:off x="510858" y="673715"/>
            <a:ext cx="3944229" cy="323165"/>
          </a:xfrm>
          <a:prstGeom prst="rect">
            <a:avLst/>
          </a:prstGeom>
          <a:noFill/>
        </p:spPr>
        <p:txBody>
          <a:bodyPr wrap="square">
            <a:spAutoFit/>
          </a:bodyPr>
          <a:lstStyle/>
          <a:p>
            <a:r>
              <a:rPr lang="en-GB" sz="1500" b="1"/>
              <a:t>Applying Business Capabilities</a:t>
            </a:r>
          </a:p>
        </p:txBody>
      </p:sp>
      <p:sp>
        <p:nvSpPr>
          <p:cNvPr id="20" name="TextBox 19">
            <a:extLst>
              <a:ext uri="{FF2B5EF4-FFF2-40B4-BE49-F238E27FC236}">
                <a16:creationId xmlns:a16="http://schemas.microsoft.com/office/drawing/2014/main" id="{BD638414-809C-48E1-A99C-73A3A5A2B8EA}"/>
              </a:ext>
            </a:extLst>
          </p:cNvPr>
          <p:cNvSpPr txBox="1"/>
          <p:nvPr/>
        </p:nvSpPr>
        <p:spPr>
          <a:xfrm>
            <a:off x="653562" y="3719164"/>
            <a:ext cx="3654278" cy="877163"/>
          </a:xfrm>
          <a:prstGeom prst="rect">
            <a:avLst/>
          </a:prstGeom>
          <a:noFill/>
        </p:spPr>
        <p:txBody>
          <a:bodyPr wrap="square">
            <a:spAutoFit/>
          </a:bodyPr>
          <a:lstStyle/>
          <a:p>
            <a:r>
              <a:rPr lang="en-GB" sz="1050"/>
              <a:t>Typically, for a specific capability:</a:t>
            </a:r>
          </a:p>
          <a:p>
            <a:pPr marL="214313" indent="-214313">
              <a:buFont typeface="Courier New" panose="02070309020205020404" pitchFamily="49" charset="0"/>
              <a:buChar char="o"/>
              <a:tabLst>
                <a:tab pos="607219" algn="l"/>
              </a:tabLst>
            </a:pPr>
            <a:r>
              <a:rPr lang="en-GB" sz="1050" b="1">
                <a:solidFill>
                  <a:schemeClr val="accent6">
                    <a:lumMod val="60000"/>
                    <a:lumOff val="40000"/>
                  </a:schemeClr>
                </a:solidFill>
              </a:rPr>
              <a:t>Green</a:t>
            </a:r>
            <a:r>
              <a:rPr lang="en-GB" sz="1050"/>
              <a:t>	= competence </a:t>
            </a:r>
          </a:p>
          <a:p>
            <a:pPr marL="214313" indent="-214313">
              <a:buFont typeface="Courier New" panose="02070309020205020404" pitchFamily="49" charset="0"/>
              <a:buChar char="o"/>
              <a:tabLst>
                <a:tab pos="607219" algn="l"/>
              </a:tabLst>
            </a:pPr>
            <a:r>
              <a:rPr lang="en-GB" sz="1050" b="1">
                <a:solidFill>
                  <a:srgbClr val="FFFF00"/>
                </a:solidFill>
              </a:rPr>
              <a:t>Yellow</a:t>
            </a:r>
            <a:r>
              <a:rPr lang="en-GB" sz="1050"/>
              <a:t> = one level down </a:t>
            </a:r>
          </a:p>
          <a:p>
            <a:pPr marL="214313" indent="-214313">
              <a:buFont typeface="Courier New" panose="02070309020205020404" pitchFamily="49" charset="0"/>
              <a:buChar char="o"/>
              <a:tabLst>
                <a:tab pos="607219" algn="l"/>
              </a:tabLst>
            </a:pPr>
            <a:r>
              <a:rPr lang="en-GB" sz="1050" b="1">
                <a:solidFill>
                  <a:srgbClr val="FF0000"/>
                </a:solidFill>
              </a:rPr>
              <a:t>Red</a:t>
            </a:r>
            <a:r>
              <a:rPr lang="en-GB" sz="1050"/>
              <a:t>	= two or more levels down</a:t>
            </a:r>
          </a:p>
          <a:p>
            <a:pPr marL="214313" indent="-214313">
              <a:buFont typeface="Courier New" panose="02070309020205020404" pitchFamily="49" charset="0"/>
              <a:buChar char="o"/>
              <a:tabLst>
                <a:tab pos="607219" algn="l"/>
              </a:tabLst>
            </a:pPr>
            <a:r>
              <a:rPr lang="en-GB" sz="1050" b="1">
                <a:solidFill>
                  <a:srgbClr val="7030A0"/>
                </a:solidFill>
              </a:rPr>
              <a:t>Purple</a:t>
            </a:r>
            <a:r>
              <a:rPr lang="en-GB" sz="1050"/>
              <a:t>	= desired capability not yet present</a:t>
            </a:r>
          </a:p>
        </p:txBody>
      </p:sp>
      <p:sp>
        <p:nvSpPr>
          <p:cNvPr id="21" name="TextBox 20">
            <a:extLst>
              <a:ext uri="{FF2B5EF4-FFF2-40B4-BE49-F238E27FC236}">
                <a16:creationId xmlns:a16="http://schemas.microsoft.com/office/drawing/2014/main" id="{FDE74B03-2CEE-4B28-A7DE-34ED6F30942A}"/>
              </a:ext>
            </a:extLst>
          </p:cNvPr>
          <p:cNvSpPr txBox="1"/>
          <p:nvPr/>
        </p:nvSpPr>
        <p:spPr>
          <a:xfrm>
            <a:off x="4949298" y="4584150"/>
            <a:ext cx="4089020" cy="253916"/>
          </a:xfrm>
          <a:prstGeom prst="rect">
            <a:avLst/>
          </a:prstGeom>
          <a:noFill/>
        </p:spPr>
        <p:txBody>
          <a:bodyPr wrap="square">
            <a:spAutoFit/>
          </a:bodyPr>
          <a:lstStyle/>
          <a:p>
            <a:r>
              <a:rPr lang="en-GB" sz="1050"/>
              <a:t>This Gap Analysis is directly tied to the EA project currently underway.</a:t>
            </a:r>
          </a:p>
        </p:txBody>
      </p:sp>
      <p:pic>
        <p:nvPicPr>
          <p:cNvPr id="3" name="Picture 2">
            <a:extLst>
              <a:ext uri="{FF2B5EF4-FFF2-40B4-BE49-F238E27FC236}">
                <a16:creationId xmlns:a16="http://schemas.microsoft.com/office/drawing/2014/main" id="{4B5BF2B8-3624-FE4D-AED4-43255549B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8221" y="559350"/>
            <a:ext cx="4414339" cy="1577945"/>
          </a:xfrm>
          <a:prstGeom prst="rect">
            <a:avLst/>
          </a:prstGeom>
        </p:spPr>
      </p:pic>
      <p:pic>
        <p:nvPicPr>
          <p:cNvPr id="6" name="Picture 5">
            <a:extLst>
              <a:ext uri="{FF2B5EF4-FFF2-40B4-BE49-F238E27FC236}">
                <a16:creationId xmlns:a16="http://schemas.microsoft.com/office/drawing/2014/main" id="{931339E8-5224-6C72-227E-8200835B73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8059" y="2178117"/>
            <a:ext cx="4414341" cy="861552"/>
          </a:xfrm>
          <a:prstGeom prst="rect">
            <a:avLst/>
          </a:prstGeom>
        </p:spPr>
      </p:pic>
      <p:pic>
        <p:nvPicPr>
          <p:cNvPr id="8" name="Picture 7">
            <a:extLst>
              <a:ext uri="{FF2B5EF4-FFF2-40B4-BE49-F238E27FC236}">
                <a16:creationId xmlns:a16="http://schemas.microsoft.com/office/drawing/2014/main" id="{BA119F3F-EBB9-8894-C769-F573D10339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8060" y="3085569"/>
            <a:ext cx="4414340" cy="1498581"/>
          </a:xfrm>
          <a:prstGeom prst="rect">
            <a:avLst/>
          </a:prstGeom>
          <a:ln w="9525">
            <a:solidFill>
              <a:schemeClr val="accent1">
                <a:shade val="50000"/>
              </a:schemeClr>
            </a:solidFill>
          </a:ln>
        </p:spPr>
      </p:pic>
      <p:sp>
        <p:nvSpPr>
          <p:cNvPr id="9" name="TextBox 8">
            <a:extLst>
              <a:ext uri="{FF2B5EF4-FFF2-40B4-BE49-F238E27FC236}">
                <a16:creationId xmlns:a16="http://schemas.microsoft.com/office/drawing/2014/main" id="{AEA2989B-7480-DBC2-A83F-04226BF1E140}"/>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10" name="TextBox 9">
            <a:extLst>
              <a:ext uri="{FF2B5EF4-FFF2-40B4-BE49-F238E27FC236}">
                <a16:creationId xmlns:a16="http://schemas.microsoft.com/office/drawing/2014/main" id="{C880E597-4A76-AA76-0F53-1391F18E9749}"/>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32827770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8276C9-960B-4EA3-A7BB-9D94EDD4A5B5}"/>
              </a:ext>
            </a:extLst>
          </p:cNvPr>
          <p:cNvSpPr>
            <a:spLocks noGrp="1"/>
          </p:cNvSpPr>
          <p:nvPr>
            <p:ph type="title"/>
          </p:nvPr>
        </p:nvSpPr>
        <p:spPr/>
        <p:txBody>
          <a:bodyPr>
            <a:normAutofit fontScale="90000"/>
          </a:bodyPr>
          <a:lstStyle/>
          <a:p>
            <a:r>
              <a:rPr lang="en-GB"/>
              <a:t>Business Architecture Guidelines – Techniques  04/11</a:t>
            </a:r>
          </a:p>
        </p:txBody>
      </p:sp>
      <p:sp>
        <p:nvSpPr>
          <p:cNvPr id="2" name="Footer Placeholder 1">
            <a:extLst>
              <a:ext uri="{FF2B5EF4-FFF2-40B4-BE49-F238E27FC236}">
                <a16:creationId xmlns:a16="http://schemas.microsoft.com/office/drawing/2014/main" id="{244AB70B-D837-4FEF-A43C-DB16D29BBD00}"/>
              </a:ext>
            </a:extLst>
          </p:cNvPr>
          <p:cNvSpPr>
            <a:spLocks noGrp="1"/>
          </p:cNvSpPr>
          <p:nvPr>
            <p:ph type="ftr" sz="quarter" idx="10"/>
          </p:nvPr>
        </p:nvSpPr>
        <p:spPr/>
        <p:txBody>
          <a:bodyPr/>
          <a:lstStyle/>
          <a:p>
            <a:r>
              <a:rPr lang="en-GB"/>
              <a:t>21/27</a:t>
            </a:r>
          </a:p>
        </p:txBody>
      </p:sp>
      <p:sp>
        <p:nvSpPr>
          <p:cNvPr id="4" name="Ref">
            <a:extLst>
              <a:ext uri="{FF2B5EF4-FFF2-40B4-BE49-F238E27FC236}">
                <a16:creationId xmlns:a16="http://schemas.microsoft.com/office/drawing/2014/main" id="{113375A7-2B50-4EA6-AB70-E1CE78D1FE28}"/>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Value Streams : Page 1 : §1</a:t>
            </a:r>
          </a:p>
        </p:txBody>
      </p:sp>
      <p:sp>
        <p:nvSpPr>
          <p:cNvPr id="6" name="TextBox 5">
            <a:extLst>
              <a:ext uri="{FF2B5EF4-FFF2-40B4-BE49-F238E27FC236}">
                <a16:creationId xmlns:a16="http://schemas.microsoft.com/office/drawing/2014/main" id="{C7D3A697-9FF1-45D8-8B24-73DDA86D41F1}"/>
              </a:ext>
            </a:extLst>
          </p:cNvPr>
          <p:cNvSpPr txBox="1"/>
          <p:nvPr/>
        </p:nvSpPr>
        <p:spPr>
          <a:xfrm>
            <a:off x="511144" y="668815"/>
            <a:ext cx="7235856" cy="2523768"/>
          </a:xfrm>
          <a:prstGeom prst="rect">
            <a:avLst/>
          </a:prstGeom>
          <a:noFill/>
        </p:spPr>
        <p:txBody>
          <a:bodyPr wrap="square">
            <a:spAutoFit/>
          </a:bodyPr>
          <a:lstStyle/>
          <a:p>
            <a:r>
              <a:rPr lang="en-GB" sz="1400" b="1"/>
              <a:t>Value</a:t>
            </a:r>
          </a:p>
          <a:p>
            <a:endParaRPr lang="en-GB" sz="1200"/>
          </a:p>
          <a:p>
            <a:r>
              <a:rPr lang="en-GB" sz="1200"/>
              <a:t>Value is fundamental to everything that an organization does:</a:t>
            </a:r>
          </a:p>
          <a:p>
            <a:pPr marL="266700" indent="-128588">
              <a:buFont typeface="Courier New" panose="02070309020205020404" pitchFamily="49" charset="0"/>
              <a:buChar char="o"/>
            </a:pPr>
            <a:r>
              <a:rPr lang="en-GB" sz="1200"/>
              <a:t>Think of value in the most general sense of usefulness, advantage, benefit, or desirability</a:t>
            </a:r>
          </a:p>
          <a:p>
            <a:pPr marL="266700" indent="-128588">
              <a:buFont typeface="Courier New" panose="02070309020205020404" pitchFamily="49" charset="0"/>
              <a:buChar char="o"/>
            </a:pPr>
            <a:r>
              <a:rPr lang="en-GB" sz="1200"/>
              <a:t>Examples:</a:t>
            </a:r>
          </a:p>
          <a:p>
            <a:pPr marL="471488" lvl="1" indent="-128588">
              <a:buFont typeface="Arial" panose="020B0604020202020204" pitchFamily="34" charset="0"/>
              <a:buChar char="•"/>
            </a:pPr>
            <a:r>
              <a:rPr lang="en-GB" sz="1200"/>
              <a:t>Successful delivery of a requested product or service</a:t>
            </a:r>
          </a:p>
          <a:p>
            <a:pPr marL="471488" lvl="1" indent="-128588">
              <a:buFont typeface="Arial" panose="020B0604020202020204" pitchFamily="34" charset="0"/>
              <a:buChar char="•"/>
            </a:pPr>
            <a:r>
              <a:rPr lang="en-GB" sz="1200"/>
              <a:t>Resolving a client’s problem in a timely manner</a:t>
            </a:r>
          </a:p>
          <a:p>
            <a:pPr marL="471488" lvl="1" indent="-128588">
              <a:buFont typeface="Arial" panose="020B0604020202020204" pitchFamily="34" charset="0"/>
              <a:buChar char="•"/>
            </a:pPr>
            <a:r>
              <a:rPr lang="en-GB" sz="1200"/>
              <a:t>Gaining access to up-to-date information</a:t>
            </a:r>
          </a:p>
          <a:p>
            <a:pPr marL="266700" indent="-128588">
              <a:buFont typeface="Courier New" panose="02070309020205020404" pitchFamily="49" charset="0"/>
              <a:buChar char="o"/>
              <a:tabLst>
                <a:tab pos="266700" algn="l"/>
              </a:tabLst>
            </a:pPr>
            <a:r>
              <a:rPr lang="en-GB" sz="1200"/>
              <a:t>The Business or Enterprise Architect: </a:t>
            </a:r>
          </a:p>
          <a:p>
            <a:pPr marL="471488" lvl="1" indent="-128588">
              <a:buFont typeface="Arial" panose="020B0604020202020204" pitchFamily="34" charset="0"/>
              <a:buChar char="•"/>
            </a:pPr>
            <a:r>
              <a:rPr lang="en-GB" sz="1200"/>
              <a:t>Models</a:t>
            </a:r>
          </a:p>
          <a:p>
            <a:pPr marL="471488" lvl="1" indent="-128588">
              <a:buFont typeface="Arial" panose="020B0604020202020204" pitchFamily="34" charset="0"/>
              <a:buChar char="•"/>
            </a:pPr>
            <a:r>
              <a:rPr lang="en-GB" sz="1200"/>
              <a:t>Measures</a:t>
            </a:r>
          </a:p>
          <a:p>
            <a:pPr marL="471488" lvl="1" indent="-128588">
              <a:buFont typeface="Arial" panose="020B0604020202020204" pitchFamily="34" charset="0"/>
              <a:buChar char="•"/>
            </a:pPr>
            <a:r>
              <a:rPr lang="en-GB" sz="1200" err="1"/>
              <a:t>Analyzes</a:t>
            </a:r>
            <a:r>
              <a:rPr lang="en-GB" sz="1200"/>
              <a:t> </a:t>
            </a:r>
          </a:p>
          <a:p>
            <a:pPr marL="266700"/>
            <a:r>
              <a:rPr lang="en-GB" sz="1200"/>
              <a:t>ways that the enterprise achieves value for a given stakeholder per discrete stage of value-producing.</a:t>
            </a:r>
          </a:p>
        </p:txBody>
      </p:sp>
      <p:sp>
        <p:nvSpPr>
          <p:cNvPr id="9" name="TextBox 8">
            <a:extLst>
              <a:ext uri="{FF2B5EF4-FFF2-40B4-BE49-F238E27FC236}">
                <a16:creationId xmlns:a16="http://schemas.microsoft.com/office/drawing/2014/main" id="{68DFC1E7-A8FB-4726-9EAC-A9B9AE6E43E1}"/>
              </a:ext>
            </a:extLst>
          </p:cNvPr>
          <p:cNvSpPr txBox="1"/>
          <p:nvPr/>
        </p:nvSpPr>
        <p:spPr>
          <a:xfrm>
            <a:off x="451680" y="3291360"/>
            <a:ext cx="7912980" cy="1384995"/>
          </a:xfrm>
          <a:prstGeom prst="rect">
            <a:avLst/>
          </a:prstGeom>
          <a:noFill/>
        </p:spPr>
        <p:txBody>
          <a:bodyPr wrap="square">
            <a:spAutoFit/>
          </a:bodyPr>
          <a:lstStyle/>
          <a:p>
            <a:r>
              <a:rPr lang="en-GB" sz="1200" dirty="0"/>
              <a:t>Approaches to Value Analysis: </a:t>
            </a:r>
          </a:p>
          <a:p>
            <a:pPr marL="471488" lvl="1" indent="-128588">
              <a:buFont typeface="Arial" panose="020B0604020202020204" pitchFamily="34" charset="0"/>
              <a:buChar char="•"/>
            </a:pPr>
            <a:r>
              <a:rPr lang="en-GB" sz="1200" b="1" dirty="0"/>
              <a:t>Value chain </a:t>
            </a:r>
            <a:r>
              <a:rPr lang="en-GB" sz="1200" dirty="0"/>
              <a:t>takes an economic value perspective</a:t>
            </a:r>
          </a:p>
          <a:p>
            <a:pPr marL="471488" lvl="1" indent="-128588">
              <a:buFont typeface="Arial" panose="020B0604020202020204" pitchFamily="34" charset="0"/>
              <a:buChar char="•"/>
            </a:pPr>
            <a:r>
              <a:rPr lang="en-GB" sz="1200" b="1" dirty="0"/>
              <a:t>Value networks </a:t>
            </a:r>
            <a:r>
              <a:rPr lang="en-GB" sz="1200" dirty="0"/>
              <a:t>are primarily concerned with identifying the participants involved in creating and delivering value</a:t>
            </a:r>
          </a:p>
          <a:p>
            <a:pPr marL="471488" lvl="1" indent="-128588">
              <a:buFont typeface="Arial" panose="020B0604020202020204" pitchFamily="34" charset="0"/>
              <a:buChar char="•"/>
            </a:pPr>
            <a:r>
              <a:rPr lang="en-GB" sz="1200" b="1" dirty="0"/>
              <a:t>Lean value streams </a:t>
            </a:r>
            <a:r>
              <a:rPr lang="en-GB" sz="1200" dirty="0"/>
              <a:t>are all about optimizing business processes</a:t>
            </a:r>
            <a:br>
              <a:rPr lang="en-GB" sz="1200" dirty="0"/>
            </a:br>
            <a:endParaRPr lang="en-GB" sz="1200" dirty="0"/>
          </a:p>
          <a:p>
            <a:pPr marL="266700" indent="-128588">
              <a:buFont typeface="Courier New" panose="02070309020205020404" pitchFamily="49" charset="0"/>
              <a:buChar char="o"/>
            </a:pPr>
            <a:r>
              <a:rPr lang="en-GB" sz="1200" dirty="0"/>
              <a:t>The Business Architecture value stream is more closely aligned to realizing an organization’s business model rather than financial, organizational, or operational.</a:t>
            </a:r>
          </a:p>
        </p:txBody>
      </p:sp>
      <p:pic>
        <p:nvPicPr>
          <p:cNvPr id="3" name="Afbeelding 6">
            <a:extLst>
              <a:ext uri="{FF2B5EF4-FFF2-40B4-BE49-F238E27FC236}">
                <a16:creationId xmlns:a16="http://schemas.microsoft.com/office/drawing/2014/main" id="{04450265-2667-E99C-6672-684ACBAFFB80}"/>
              </a:ext>
            </a:extLst>
          </p:cNvPr>
          <p:cNvPicPr>
            <a:picLocks noChangeAspect="1"/>
          </p:cNvPicPr>
          <p:nvPr/>
        </p:nvPicPr>
        <p:blipFill>
          <a:blip r:embed="rId3">
            <a:duotone>
              <a:schemeClr val="accent5">
                <a:shade val="45000"/>
                <a:satMod val="135000"/>
              </a:schemeClr>
              <a:prstClr val="white"/>
            </a:duotone>
          </a:blip>
          <a:stretch>
            <a:fillRect/>
          </a:stretch>
        </p:blipFill>
        <p:spPr>
          <a:xfrm flipH="1">
            <a:off x="7734975" y="877698"/>
            <a:ext cx="1020186" cy="1020186"/>
          </a:xfrm>
          <a:prstGeom prst="rect">
            <a:avLst/>
          </a:prstGeom>
        </p:spPr>
      </p:pic>
      <p:sp>
        <p:nvSpPr>
          <p:cNvPr id="7" name="TextBox 6">
            <a:extLst>
              <a:ext uri="{FF2B5EF4-FFF2-40B4-BE49-F238E27FC236}">
                <a16:creationId xmlns:a16="http://schemas.microsoft.com/office/drawing/2014/main" id="{21D7370E-701A-4DE2-A37D-F452B994D1EC}"/>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8" name="TextBox 7">
            <a:extLst>
              <a:ext uri="{FF2B5EF4-FFF2-40B4-BE49-F238E27FC236}">
                <a16:creationId xmlns:a16="http://schemas.microsoft.com/office/drawing/2014/main" id="{688404D7-8300-8B0A-9151-A622D88203BA}"/>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31781143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598D5C-68FF-4F0E-8E98-6F1337824F35}"/>
              </a:ext>
            </a:extLst>
          </p:cNvPr>
          <p:cNvSpPr>
            <a:spLocks noGrp="1"/>
          </p:cNvSpPr>
          <p:nvPr>
            <p:ph type="title"/>
          </p:nvPr>
        </p:nvSpPr>
        <p:spPr/>
        <p:txBody>
          <a:bodyPr>
            <a:normAutofit fontScale="90000"/>
          </a:bodyPr>
          <a:lstStyle/>
          <a:p>
            <a:r>
              <a:rPr lang="en-GB"/>
              <a:t>Business Architecture Guidelines – Techniques  05/11</a:t>
            </a:r>
          </a:p>
        </p:txBody>
      </p:sp>
      <p:sp>
        <p:nvSpPr>
          <p:cNvPr id="2" name="Footer Placeholder 1">
            <a:extLst>
              <a:ext uri="{FF2B5EF4-FFF2-40B4-BE49-F238E27FC236}">
                <a16:creationId xmlns:a16="http://schemas.microsoft.com/office/drawing/2014/main" id="{4CF9EC02-4981-4F89-AF39-81FA9924C5D7}"/>
              </a:ext>
            </a:extLst>
          </p:cNvPr>
          <p:cNvSpPr>
            <a:spLocks noGrp="1"/>
          </p:cNvSpPr>
          <p:nvPr>
            <p:ph type="ftr" sz="quarter" idx="10"/>
          </p:nvPr>
        </p:nvSpPr>
        <p:spPr/>
        <p:txBody>
          <a:bodyPr/>
          <a:lstStyle/>
          <a:p>
            <a:r>
              <a:rPr lang="en-GB"/>
              <a:t>15/27</a:t>
            </a:r>
          </a:p>
        </p:txBody>
      </p:sp>
      <p:sp>
        <p:nvSpPr>
          <p:cNvPr id="4" name="Ref">
            <a:extLst>
              <a:ext uri="{FF2B5EF4-FFF2-40B4-BE49-F238E27FC236}">
                <a16:creationId xmlns:a16="http://schemas.microsoft.com/office/drawing/2014/main" id="{0CAE803F-9E52-4DED-9A60-9DC43B964B94}"/>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51 : §4.5.3</a:t>
            </a:r>
          </a:p>
        </p:txBody>
      </p:sp>
      <p:sp>
        <p:nvSpPr>
          <p:cNvPr id="7" name="TextBox 6">
            <a:extLst>
              <a:ext uri="{FF2B5EF4-FFF2-40B4-BE49-F238E27FC236}">
                <a16:creationId xmlns:a16="http://schemas.microsoft.com/office/drawing/2014/main" id="{F9A49B1C-4E24-42C6-B802-0BB352DFA6AE}"/>
              </a:ext>
            </a:extLst>
          </p:cNvPr>
          <p:cNvSpPr txBox="1"/>
          <p:nvPr/>
        </p:nvSpPr>
        <p:spPr>
          <a:xfrm>
            <a:off x="512210" y="670137"/>
            <a:ext cx="4994886" cy="3981859"/>
          </a:xfrm>
          <a:prstGeom prst="rect">
            <a:avLst/>
          </a:prstGeom>
          <a:noFill/>
        </p:spPr>
        <p:txBody>
          <a:bodyPr wrap="square">
            <a:spAutoFit/>
          </a:bodyPr>
          <a:lstStyle/>
          <a:p>
            <a:pPr algn="l"/>
            <a:r>
              <a:rPr lang="en-GB" sz="1500" b="1">
                <a:latin typeface="Calibri"/>
              </a:rPr>
              <a:t>Applying Value Streams</a:t>
            </a:r>
          </a:p>
          <a:p>
            <a:pPr algn="l"/>
            <a:br>
              <a:rPr lang="en-GB" sz="825">
                <a:latin typeface="Calibri" panose="020F0502020204030204" pitchFamily="34" charset="0"/>
              </a:rPr>
            </a:br>
            <a:r>
              <a:rPr lang="en-GB" sz="1350">
                <a:latin typeface="Calibri" panose="020F0502020204030204" pitchFamily="34" charset="0"/>
              </a:rPr>
              <a:t>Value streams provide valuable stakeholder context into why the organization needs business capabilities.</a:t>
            </a:r>
          </a:p>
          <a:p>
            <a:pPr algn="l"/>
            <a:r>
              <a:rPr lang="en-GB" sz="1350">
                <a:latin typeface="Calibri" panose="020F0502020204030204" pitchFamily="34" charset="0"/>
              </a:rPr>
              <a:t>Start with the initial set of value stream models for the business.</a:t>
            </a:r>
          </a:p>
          <a:p>
            <a:pPr algn="l"/>
            <a:endParaRPr lang="en-GB" sz="1350">
              <a:latin typeface="Calibri" panose="020F0502020204030204" pitchFamily="34" charset="0"/>
            </a:endParaRPr>
          </a:p>
          <a:p>
            <a:pPr algn="l"/>
            <a:r>
              <a:rPr lang="en-GB" sz="1350">
                <a:latin typeface="Calibri" panose="020F0502020204030204" pitchFamily="34" charset="0"/>
              </a:rPr>
              <a:t>A new or existing value stream can be </a:t>
            </a:r>
            <a:r>
              <a:rPr lang="en-GB" sz="1350" err="1">
                <a:latin typeface="Calibri" panose="020F0502020204030204" pitchFamily="34" charset="0"/>
              </a:rPr>
              <a:t>analyzed</a:t>
            </a:r>
            <a:r>
              <a:rPr lang="en-GB" sz="1350">
                <a:latin typeface="Calibri" panose="020F0502020204030204" pitchFamily="34" charset="0"/>
              </a:rPr>
              <a:t>: </a:t>
            </a:r>
          </a:p>
          <a:p>
            <a:pPr marL="358775" indent="-182563">
              <a:buFont typeface="Courier New" panose="02070309020205020404" pitchFamily="49" charset="0"/>
              <a:buChar char="o"/>
            </a:pPr>
            <a:r>
              <a:rPr lang="en-GB" sz="1350">
                <a:latin typeface="Calibri" panose="020F0502020204030204" pitchFamily="34" charset="0"/>
              </a:rPr>
              <a:t>Through heat mapping </a:t>
            </a:r>
          </a:p>
          <a:p>
            <a:pPr marL="358775" indent="-182563">
              <a:buFont typeface="Courier New" panose="02070309020205020404" pitchFamily="49" charset="0"/>
              <a:buChar char="o"/>
            </a:pPr>
            <a:r>
              <a:rPr lang="en-GB" sz="1350">
                <a:latin typeface="Calibri" panose="020F0502020204030204" pitchFamily="34" charset="0"/>
              </a:rPr>
              <a:t>By developing use-cases</a:t>
            </a:r>
          </a:p>
          <a:p>
            <a:pPr marL="128588" indent="-128588">
              <a:buFont typeface="Courier New" panose="02070309020205020404" pitchFamily="49" charset="0"/>
              <a:buChar char="o"/>
            </a:pPr>
            <a:endParaRPr lang="en-GB" sz="1350">
              <a:latin typeface="Calibri" panose="020F0502020204030204" pitchFamily="34" charset="0"/>
            </a:endParaRPr>
          </a:p>
          <a:p>
            <a:pPr algn="l"/>
            <a:r>
              <a:rPr lang="en-GB" sz="1350">
                <a:latin typeface="Calibri" panose="020F0502020204030204" pitchFamily="34" charset="0"/>
              </a:rPr>
              <a:t>A project might focus on:</a:t>
            </a:r>
          </a:p>
          <a:p>
            <a:pPr marL="358775" indent="-128588">
              <a:buFont typeface="Courier New" panose="02070309020205020404" pitchFamily="49" charset="0"/>
              <a:buChar char="o"/>
            </a:pPr>
            <a:r>
              <a:rPr lang="en-GB" sz="1350">
                <a:latin typeface="Calibri" panose="020F0502020204030204" pitchFamily="34" charset="0"/>
              </a:rPr>
              <a:t>Specific stakeholders</a:t>
            </a:r>
          </a:p>
          <a:p>
            <a:pPr marL="358775" indent="-128588">
              <a:buFont typeface="Courier New" panose="02070309020205020404" pitchFamily="49" charset="0"/>
              <a:buChar char="o"/>
            </a:pPr>
            <a:r>
              <a:rPr lang="en-GB" sz="1350">
                <a:latin typeface="Calibri" panose="020F0502020204030204" pitchFamily="34" charset="0"/>
              </a:rPr>
              <a:t>One element of business value</a:t>
            </a:r>
          </a:p>
          <a:p>
            <a:pPr marL="358775" indent="-128588">
              <a:buFont typeface="Courier New" panose="02070309020205020404" pitchFamily="49" charset="0"/>
              <a:buChar char="o"/>
            </a:pPr>
            <a:r>
              <a:rPr lang="en-GB" sz="1350">
                <a:latin typeface="Calibri" panose="020F0502020204030204" pitchFamily="34" charset="0"/>
              </a:rPr>
              <a:t>Stressing some stages over others</a:t>
            </a:r>
          </a:p>
          <a:p>
            <a:pPr marL="128588" indent="-128588">
              <a:buFont typeface="Courier New" panose="02070309020205020404" pitchFamily="49" charset="0"/>
              <a:buChar char="o"/>
            </a:pPr>
            <a:endParaRPr lang="en-GB" sz="1350">
              <a:latin typeface="Calibri" panose="020F0502020204030204" pitchFamily="34" charset="0"/>
            </a:endParaRPr>
          </a:p>
          <a:p>
            <a:pPr algn="l"/>
            <a:r>
              <a:rPr lang="en-GB" sz="1350">
                <a:latin typeface="Calibri" panose="020F0502020204030204" pitchFamily="34" charset="0"/>
              </a:rPr>
              <a:t>The most substantive benefits come from:</a:t>
            </a:r>
          </a:p>
          <a:p>
            <a:pPr marL="358775" indent="-171450">
              <a:buFont typeface="+mj-lt"/>
              <a:buAutoNum type="arabicPeriod"/>
            </a:pPr>
            <a:r>
              <a:rPr lang="en-GB" sz="1350">
                <a:latin typeface="Calibri" panose="020F0502020204030204" pitchFamily="34" charset="0"/>
              </a:rPr>
              <a:t>Mapping relationships between stream stages/capabilities</a:t>
            </a:r>
          </a:p>
          <a:p>
            <a:pPr marL="358775" indent="-171450">
              <a:buFont typeface="+mj-lt"/>
              <a:buAutoNum type="arabicPeriod"/>
            </a:pPr>
            <a:r>
              <a:rPr lang="en-GB" sz="1350">
                <a:latin typeface="Calibri" panose="020F0502020204030204" pitchFamily="34" charset="0"/>
              </a:rPr>
              <a:t>Then performing a Gap Analysis for capabilities in the context of the business</a:t>
            </a:r>
          </a:p>
        </p:txBody>
      </p:sp>
      <p:sp>
        <p:nvSpPr>
          <p:cNvPr id="9" name="TextBox 8">
            <a:extLst>
              <a:ext uri="{FF2B5EF4-FFF2-40B4-BE49-F238E27FC236}">
                <a16:creationId xmlns:a16="http://schemas.microsoft.com/office/drawing/2014/main" id="{94EE9772-742D-4690-97BA-985072A3D730}"/>
              </a:ext>
            </a:extLst>
          </p:cNvPr>
          <p:cNvSpPr txBox="1"/>
          <p:nvPr/>
        </p:nvSpPr>
        <p:spPr>
          <a:xfrm>
            <a:off x="5519851" y="509412"/>
            <a:ext cx="3914882" cy="230833"/>
          </a:xfrm>
          <a:prstGeom prst="rect">
            <a:avLst/>
          </a:prstGeom>
          <a:noFill/>
        </p:spPr>
        <p:txBody>
          <a:bodyPr wrap="square">
            <a:spAutoFit/>
          </a:bodyPr>
          <a:lstStyle/>
          <a:p>
            <a:r>
              <a:rPr lang="en-GB" sz="1050"/>
              <a:t>Baseline Example </a:t>
            </a:r>
            <a:r>
              <a:rPr lang="en-GB" sz="825"/>
              <a:t>from TOGAF® Series Guide: Value Streams</a:t>
            </a:r>
            <a:endParaRPr lang="en-GB" sz="1350"/>
          </a:p>
        </p:txBody>
      </p:sp>
      <p:pic>
        <p:nvPicPr>
          <p:cNvPr id="11" name="Picture 10">
            <a:extLst>
              <a:ext uri="{FF2B5EF4-FFF2-40B4-BE49-F238E27FC236}">
                <a16:creationId xmlns:a16="http://schemas.microsoft.com/office/drawing/2014/main" id="{D221AFD8-6D27-42F2-895A-AA9A2D198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7555" y="734062"/>
            <a:ext cx="2936162" cy="668223"/>
          </a:xfrm>
          <a:prstGeom prst="rect">
            <a:avLst/>
          </a:prstGeom>
        </p:spPr>
      </p:pic>
      <p:pic>
        <p:nvPicPr>
          <p:cNvPr id="20" name="Picture 19">
            <a:extLst>
              <a:ext uri="{FF2B5EF4-FFF2-40B4-BE49-F238E27FC236}">
                <a16:creationId xmlns:a16="http://schemas.microsoft.com/office/drawing/2014/main" id="{DB442A2F-0BB9-4671-9121-7C669DD1F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1817" y="1442359"/>
            <a:ext cx="2941900" cy="1156523"/>
          </a:xfrm>
          <a:prstGeom prst="rect">
            <a:avLst/>
          </a:prstGeom>
        </p:spPr>
      </p:pic>
      <p:pic>
        <p:nvPicPr>
          <p:cNvPr id="15" name="Picture 14">
            <a:extLst>
              <a:ext uri="{FF2B5EF4-FFF2-40B4-BE49-F238E27FC236}">
                <a16:creationId xmlns:a16="http://schemas.microsoft.com/office/drawing/2014/main" id="{DBBBD76A-D25E-4369-8FCC-3142AD3B10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817" y="2589095"/>
            <a:ext cx="2941900" cy="1709667"/>
          </a:xfrm>
          <a:prstGeom prst="rect">
            <a:avLst/>
          </a:prstGeom>
        </p:spPr>
      </p:pic>
      <p:sp>
        <p:nvSpPr>
          <p:cNvPr id="3" name="TextBox 2">
            <a:extLst>
              <a:ext uri="{FF2B5EF4-FFF2-40B4-BE49-F238E27FC236}">
                <a16:creationId xmlns:a16="http://schemas.microsoft.com/office/drawing/2014/main" id="{CA646D74-B461-6C4A-90FC-AEE1FF95CB1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6" name="TextBox 5">
            <a:extLst>
              <a:ext uri="{FF2B5EF4-FFF2-40B4-BE49-F238E27FC236}">
                <a16:creationId xmlns:a16="http://schemas.microsoft.com/office/drawing/2014/main" id="{9D95ECF4-75F4-37D0-67C7-82EA6E235EA0}"/>
              </a:ext>
            </a:extLst>
          </p:cNvPr>
          <p:cNvSpPr txBox="1"/>
          <p:nvPr/>
        </p:nvSpPr>
        <p:spPr>
          <a:xfrm>
            <a:off x="1092200" y="54673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11148079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5B6BA-1FCC-2F23-B508-B1B2C5A2D0FD}"/>
              </a:ext>
            </a:extLst>
          </p:cNvPr>
          <p:cNvSpPr>
            <a:spLocks noGrp="1"/>
          </p:cNvSpPr>
          <p:nvPr>
            <p:ph type="title"/>
          </p:nvPr>
        </p:nvSpPr>
        <p:spPr/>
        <p:txBody>
          <a:bodyPr>
            <a:normAutofit fontScale="90000"/>
          </a:bodyPr>
          <a:lstStyle/>
          <a:p>
            <a:r>
              <a:rPr lang="en-GB"/>
              <a:t>Business Architecture Guidelines – Techniques  06/11</a:t>
            </a:r>
          </a:p>
        </p:txBody>
      </p:sp>
      <p:sp>
        <p:nvSpPr>
          <p:cNvPr id="3" name="Footer Placeholder 2">
            <a:extLst>
              <a:ext uri="{FF2B5EF4-FFF2-40B4-BE49-F238E27FC236}">
                <a16:creationId xmlns:a16="http://schemas.microsoft.com/office/drawing/2014/main" id="{4D84CEC0-4458-0822-0E35-3B1A3D1B4757}"/>
              </a:ext>
            </a:extLst>
          </p:cNvPr>
          <p:cNvSpPr>
            <a:spLocks noGrp="1"/>
          </p:cNvSpPr>
          <p:nvPr>
            <p:ph type="ftr" sz="quarter" idx="10"/>
          </p:nvPr>
        </p:nvSpPr>
        <p:spPr/>
        <p:txBody>
          <a:bodyPr/>
          <a:lstStyle/>
          <a:p>
            <a:r>
              <a:rPr lang="en-GB"/>
              <a:t>24/27</a:t>
            </a:r>
          </a:p>
        </p:txBody>
      </p:sp>
      <p:sp>
        <p:nvSpPr>
          <p:cNvPr id="4" name="TextBox 3">
            <a:extLst>
              <a:ext uri="{FF2B5EF4-FFF2-40B4-BE49-F238E27FC236}">
                <a16:creationId xmlns:a16="http://schemas.microsoft.com/office/drawing/2014/main" id="{F39F5BC5-3BE5-C575-2EF2-6962D77444C1}"/>
              </a:ext>
            </a:extLst>
          </p:cNvPr>
          <p:cNvSpPr txBox="1"/>
          <p:nvPr/>
        </p:nvSpPr>
        <p:spPr>
          <a:xfrm>
            <a:off x="111095" y="673663"/>
            <a:ext cx="5806988" cy="3221395"/>
          </a:xfrm>
          <a:prstGeom prst="rect">
            <a:avLst/>
          </a:prstGeom>
          <a:noFill/>
        </p:spPr>
        <p:txBody>
          <a:bodyPr wrap="square" rtlCol="0">
            <a:spAutoFit/>
          </a:bodyPr>
          <a:lstStyle/>
          <a:p>
            <a:r>
              <a:rPr lang="en-GB" sz="1400" b="1"/>
              <a:t>Organization Mapping</a:t>
            </a:r>
          </a:p>
          <a:p>
            <a:endParaRPr lang="en-GB" sz="1200"/>
          </a:p>
          <a:p>
            <a:pPr marL="266700" indent="-128588">
              <a:spcBef>
                <a:spcPts val="450"/>
              </a:spcBef>
              <a:buFont typeface="Courier New" panose="02070309020205020404" pitchFamily="49" charset="0"/>
              <a:buChar char="o"/>
            </a:pPr>
            <a:r>
              <a:rPr lang="en-GB" sz="1200"/>
              <a:t>The Organization Map provides the organizational context for the whole Enterprise Architecture effort.</a:t>
            </a:r>
          </a:p>
          <a:p>
            <a:pPr marL="266700" indent="-128588">
              <a:spcBef>
                <a:spcPts val="450"/>
              </a:spcBef>
              <a:buFont typeface="Courier New" panose="02070309020205020404" pitchFamily="49" charset="0"/>
              <a:buChar char="o"/>
            </a:pPr>
            <a:r>
              <a:rPr lang="en-GB" sz="1200"/>
              <a:t>The Organization Map identifies the business units or third parties that participate in the value streams. </a:t>
            </a:r>
          </a:p>
          <a:p>
            <a:pPr marL="266700" indent="-128588">
              <a:spcBef>
                <a:spcPts val="450"/>
              </a:spcBef>
              <a:buFont typeface="Courier New" panose="02070309020205020404" pitchFamily="49" charset="0"/>
              <a:buChar char="o"/>
            </a:pPr>
            <a:r>
              <a:rPr lang="en-GB" sz="1200"/>
              <a:t>It provides visibility of which organization units to involve in the architecture effort.</a:t>
            </a:r>
          </a:p>
          <a:p>
            <a:pPr marL="266700" indent="-128588">
              <a:spcBef>
                <a:spcPts val="450"/>
              </a:spcBef>
              <a:buFont typeface="Courier New" panose="02070309020205020404" pitchFamily="49" charset="0"/>
              <a:buChar char="o"/>
            </a:pPr>
            <a:r>
              <a:rPr lang="en-GB" sz="1200"/>
              <a:t>An Organization Map also shows working relationships (informal as well as formal).</a:t>
            </a:r>
          </a:p>
          <a:p>
            <a:pPr marL="266700" indent="-128588">
              <a:spcBef>
                <a:spcPts val="450"/>
              </a:spcBef>
              <a:buFont typeface="Courier New" panose="02070309020205020404" pitchFamily="49" charset="0"/>
              <a:buChar char="o"/>
            </a:pPr>
            <a:r>
              <a:rPr lang="en-GB" sz="1200"/>
              <a:t>Traditional organization charts are more likely to portray the reporting lines.</a:t>
            </a:r>
          </a:p>
          <a:p>
            <a:pPr marL="266700" indent="-128588">
              <a:spcBef>
                <a:spcPts val="450"/>
              </a:spcBef>
              <a:buFont typeface="Courier New" panose="02070309020205020404" pitchFamily="49" charset="0"/>
              <a:buChar char="o"/>
            </a:pPr>
            <a:r>
              <a:rPr lang="en-GB" sz="1200"/>
              <a:t>The Organization Map depicts it as a network of relationships and interactions. </a:t>
            </a:r>
          </a:p>
          <a:p>
            <a:pPr marL="266700" indent="-128588">
              <a:spcBef>
                <a:spcPts val="450"/>
              </a:spcBef>
              <a:buFont typeface="Courier New" panose="02070309020205020404" pitchFamily="49" charset="0"/>
              <a:buChar char="o"/>
            </a:pPr>
            <a:r>
              <a:rPr lang="en-GB" sz="1200"/>
              <a:t>The lack of fluidity with organization charts led to the creation of the concept of organization.</a:t>
            </a:r>
          </a:p>
          <a:p>
            <a:pPr marL="266700" indent="-128588">
              <a:spcBef>
                <a:spcPts val="450"/>
              </a:spcBef>
              <a:buFont typeface="Courier New" panose="02070309020205020404" pitchFamily="49" charset="0"/>
              <a:buChar char="o"/>
            </a:pPr>
            <a:r>
              <a:rPr lang="en-GB" sz="1200"/>
              <a:t>The Organization Map subsumes a web concept suited to describing how organizations actually operate across formal boundaries and siloes. </a:t>
            </a:r>
          </a:p>
        </p:txBody>
      </p:sp>
      <p:sp>
        <p:nvSpPr>
          <p:cNvPr id="5" name="Ref">
            <a:extLst>
              <a:ext uri="{FF2B5EF4-FFF2-40B4-BE49-F238E27FC236}">
                <a16:creationId xmlns:a16="http://schemas.microsoft.com/office/drawing/2014/main" id="{0D728583-58E8-0631-E0C8-7D003993286B}"/>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Organization Mapping : Page 1 : §1</a:t>
            </a:r>
          </a:p>
        </p:txBody>
      </p:sp>
      <p:pic>
        <p:nvPicPr>
          <p:cNvPr id="7" name="Picture 6">
            <a:extLst>
              <a:ext uri="{FF2B5EF4-FFF2-40B4-BE49-F238E27FC236}">
                <a16:creationId xmlns:a16="http://schemas.microsoft.com/office/drawing/2014/main" id="{3919A25D-18A6-C52C-A832-E7A6E104709F}"/>
              </a:ext>
            </a:extLst>
          </p:cNvPr>
          <p:cNvPicPr>
            <a:picLocks noChangeAspect="1"/>
          </p:cNvPicPr>
          <p:nvPr/>
        </p:nvPicPr>
        <p:blipFill>
          <a:blip r:embed="rId3"/>
          <a:stretch>
            <a:fillRect/>
          </a:stretch>
        </p:blipFill>
        <p:spPr>
          <a:xfrm>
            <a:off x="6301775" y="528883"/>
            <a:ext cx="2255450" cy="1283011"/>
          </a:xfrm>
          <a:prstGeom prst="rect">
            <a:avLst/>
          </a:prstGeom>
        </p:spPr>
      </p:pic>
      <p:pic>
        <p:nvPicPr>
          <p:cNvPr id="9" name="Picture 8">
            <a:extLst>
              <a:ext uri="{FF2B5EF4-FFF2-40B4-BE49-F238E27FC236}">
                <a16:creationId xmlns:a16="http://schemas.microsoft.com/office/drawing/2014/main" id="{95469A69-9396-0607-A889-4B403B252299}"/>
              </a:ext>
            </a:extLst>
          </p:cNvPr>
          <p:cNvPicPr>
            <a:picLocks noChangeAspect="1"/>
          </p:cNvPicPr>
          <p:nvPr/>
        </p:nvPicPr>
        <p:blipFill>
          <a:blip r:embed="rId4"/>
          <a:stretch>
            <a:fillRect/>
          </a:stretch>
        </p:blipFill>
        <p:spPr>
          <a:xfrm>
            <a:off x="6301775" y="2993835"/>
            <a:ext cx="2255450" cy="1283011"/>
          </a:xfrm>
          <a:prstGeom prst="rect">
            <a:avLst/>
          </a:prstGeom>
        </p:spPr>
      </p:pic>
      <p:pic>
        <p:nvPicPr>
          <p:cNvPr id="11" name="Picture 10">
            <a:extLst>
              <a:ext uri="{FF2B5EF4-FFF2-40B4-BE49-F238E27FC236}">
                <a16:creationId xmlns:a16="http://schemas.microsoft.com/office/drawing/2014/main" id="{AAFC1C42-4912-49B8-1B6E-DFA1D40635DC}"/>
              </a:ext>
            </a:extLst>
          </p:cNvPr>
          <p:cNvPicPr>
            <a:picLocks noChangeAspect="1"/>
          </p:cNvPicPr>
          <p:nvPr/>
        </p:nvPicPr>
        <p:blipFill>
          <a:blip r:embed="rId5"/>
          <a:stretch>
            <a:fillRect/>
          </a:stretch>
        </p:blipFill>
        <p:spPr>
          <a:xfrm>
            <a:off x="6301775" y="1817053"/>
            <a:ext cx="2255450" cy="1176782"/>
          </a:xfrm>
          <a:prstGeom prst="rect">
            <a:avLst/>
          </a:prstGeom>
        </p:spPr>
      </p:pic>
      <p:sp>
        <p:nvSpPr>
          <p:cNvPr id="6" name="TextBox 5">
            <a:extLst>
              <a:ext uri="{FF2B5EF4-FFF2-40B4-BE49-F238E27FC236}">
                <a16:creationId xmlns:a16="http://schemas.microsoft.com/office/drawing/2014/main" id="{7D3813CC-6173-F87D-9289-A2B43857E637}"/>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8" name="TextBox 7">
            <a:extLst>
              <a:ext uri="{FF2B5EF4-FFF2-40B4-BE49-F238E27FC236}">
                <a16:creationId xmlns:a16="http://schemas.microsoft.com/office/drawing/2014/main" id="{8D57AA29-6B77-CD41-1AE9-D3BC27A922FE}"/>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8957051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F02330-7C34-4078-B125-9BBBA2D0CAF4}"/>
              </a:ext>
            </a:extLst>
          </p:cNvPr>
          <p:cNvSpPr>
            <a:spLocks noGrp="1"/>
          </p:cNvSpPr>
          <p:nvPr>
            <p:ph type="title"/>
          </p:nvPr>
        </p:nvSpPr>
        <p:spPr/>
        <p:txBody>
          <a:bodyPr>
            <a:normAutofit fontScale="90000"/>
          </a:bodyPr>
          <a:lstStyle/>
          <a:p>
            <a:r>
              <a:rPr lang="en-GB"/>
              <a:t>Business Architecture Guidelines – Techniques  07/11</a:t>
            </a:r>
          </a:p>
        </p:txBody>
      </p:sp>
      <p:sp>
        <p:nvSpPr>
          <p:cNvPr id="2" name="Footer Placeholder 1">
            <a:extLst>
              <a:ext uri="{FF2B5EF4-FFF2-40B4-BE49-F238E27FC236}">
                <a16:creationId xmlns:a16="http://schemas.microsoft.com/office/drawing/2014/main" id="{14006C60-F1D2-488A-9515-FDF3658CD20E}"/>
              </a:ext>
            </a:extLst>
          </p:cNvPr>
          <p:cNvSpPr>
            <a:spLocks noGrp="1"/>
          </p:cNvSpPr>
          <p:nvPr>
            <p:ph type="ftr" sz="quarter" idx="10"/>
          </p:nvPr>
        </p:nvSpPr>
        <p:spPr/>
        <p:txBody>
          <a:bodyPr/>
          <a:lstStyle/>
          <a:p>
            <a:r>
              <a:rPr lang="en-GB"/>
              <a:t>16/27</a:t>
            </a:r>
          </a:p>
        </p:txBody>
      </p:sp>
      <p:sp>
        <p:nvSpPr>
          <p:cNvPr id="4" name="Ref">
            <a:extLst>
              <a:ext uri="{FF2B5EF4-FFF2-40B4-BE49-F238E27FC236}">
                <a16:creationId xmlns:a16="http://schemas.microsoft.com/office/drawing/2014/main" id="{20C406FB-3793-4C32-A557-5B98BA67573A}"/>
              </a:ext>
            </a:extLst>
          </p:cNvPr>
          <p:cNvSpPr txBox="1"/>
          <p:nvPr/>
        </p:nvSpPr>
        <p:spPr>
          <a:xfrm>
            <a:off x="1397000" y="4798583"/>
            <a:ext cx="6350000" cy="196208"/>
          </a:xfrm>
          <a:prstGeom prst="rect">
            <a:avLst/>
          </a:prstGeom>
          <a:noFill/>
        </p:spPr>
        <p:txBody>
          <a:bodyPr vert="horz" rtlCol="0" anchor="ctr">
            <a:spAutoFit/>
          </a:bodyPr>
          <a:lstStyle/>
          <a:p>
            <a:pPr algn="ctr"/>
            <a:r>
              <a:rPr lang="en-GB" sz="675">
                <a:solidFill>
                  <a:schemeClr val="bg1"/>
                </a:solidFill>
                <a:latin typeface="Calibri" panose="020F0502020204030204" pitchFamily="34" charset="0"/>
              </a:rPr>
              <a:t> Architecture Development Method : Page 52 : §4.5.5</a:t>
            </a:r>
          </a:p>
        </p:txBody>
      </p:sp>
      <p:sp>
        <p:nvSpPr>
          <p:cNvPr id="6" name="TextBox 5">
            <a:extLst>
              <a:ext uri="{FF2B5EF4-FFF2-40B4-BE49-F238E27FC236}">
                <a16:creationId xmlns:a16="http://schemas.microsoft.com/office/drawing/2014/main" id="{53D29528-42C1-49E4-891D-299C9A525338}"/>
              </a:ext>
            </a:extLst>
          </p:cNvPr>
          <p:cNvSpPr txBox="1"/>
          <p:nvPr/>
        </p:nvSpPr>
        <p:spPr>
          <a:xfrm>
            <a:off x="510858" y="667531"/>
            <a:ext cx="4931501" cy="3916457"/>
          </a:xfrm>
          <a:prstGeom prst="rect">
            <a:avLst/>
          </a:prstGeom>
          <a:noFill/>
        </p:spPr>
        <p:txBody>
          <a:bodyPr wrap="square">
            <a:spAutoFit/>
          </a:bodyPr>
          <a:lstStyle/>
          <a:p>
            <a:r>
              <a:rPr lang="en-GB" sz="1500" b="1"/>
              <a:t>Applying the Organization Map</a:t>
            </a:r>
          </a:p>
          <a:p>
            <a:endParaRPr lang="en-GB" sz="1050"/>
          </a:p>
          <a:p>
            <a:pPr marL="182563" indent="-128588">
              <a:buFont typeface="Courier New" panose="02070309020205020404" pitchFamily="49" charset="0"/>
              <a:buChar char="o"/>
            </a:pPr>
            <a:r>
              <a:rPr lang="en-GB" sz="1100"/>
              <a:t>Depicts the working relationship between: </a:t>
            </a:r>
          </a:p>
          <a:p>
            <a:pPr marL="471488" lvl="1" indent="-128588">
              <a:buFont typeface="Arial" panose="020B0604020202020204" pitchFamily="34" charset="0"/>
              <a:buChar char="•"/>
            </a:pPr>
            <a:r>
              <a:rPr lang="en-GB" sz="1100"/>
              <a:t>key organizational units</a:t>
            </a:r>
          </a:p>
          <a:p>
            <a:pPr marL="471488" lvl="1" indent="-128588">
              <a:buFont typeface="Arial" panose="020B0604020202020204" pitchFamily="34" charset="0"/>
              <a:buChar char="•"/>
            </a:pPr>
            <a:r>
              <a:rPr lang="en-GB" sz="1100"/>
              <a:t>partners</a:t>
            </a:r>
          </a:p>
          <a:p>
            <a:pPr marL="471488" lvl="1" indent="-128588">
              <a:buFont typeface="Arial" panose="020B0604020202020204" pitchFamily="34" charset="0"/>
              <a:buChar char="•"/>
            </a:pPr>
            <a:r>
              <a:rPr lang="en-GB" sz="1100"/>
              <a:t>stakeholder groups entities</a:t>
            </a:r>
          </a:p>
          <a:p>
            <a:pPr marL="182563" indent="-128588">
              <a:spcBef>
                <a:spcPts val="450"/>
              </a:spcBef>
              <a:buFont typeface="Courier New" panose="02070309020205020404" pitchFamily="49" charset="0"/>
              <a:buChar char="o"/>
            </a:pPr>
            <a:r>
              <a:rPr lang="en-GB" sz="1100"/>
              <a:t>Depicted as a network or web</a:t>
            </a:r>
          </a:p>
          <a:p>
            <a:pPr marL="182563" indent="-128588">
              <a:spcBef>
                <a:spcPts val="450"/>
              </a:spcBef>
              <a:buFont typeface="Courier New" panose="02070309020205020404" pitchFamily="49" charset="0"/>
              <a:buChar char="o"/>
            </a:pPr>
            <a:r>
              <a:rPr lang="en-GB" sz="1100"/>
              <a:t>The business unit is the main concept used to establish organization maps</a:t>
            </a:r>
          </a:p>
          <a:p>
            <a:pPr marL="182563" indent="-128588">
              <a:spcBef>
                <a:spcPts val="450"/>
              </a:spcBef>
              <a:buFont typeface="Courier New" panose="02070309020205020404" pitchFamily="49" charset="0"/>
              <a:buChar char="o"/>
            </a:pPr>
            <a:r>
              <a:rPr lang="en-GB" sz="1100"/>
              <a:t>The enterprise may: </a:t>
            </a:r>
          </a:p>
          <a:p>
            <a:pPr marL="471488" lvl="1" indent="-128588">
              <a:buFont typeface="Arial" panose="020B0604020202020204" pitchFamily="34" charset="0"/>
              <a:buChar char="•"/>
            </a:pPr>
            <a:r>
              <a:rPr lang="en-GB" sz="1100"/>
              <a:t>be one business unit for the project underway</a:t>
            </a:r>
          </a:p>
          <a:p>
            <a:pPr marL="471488" lvl="1" indent="-128588">
              <a:buFont typeface="Arial" panose="020B0604020202020204" pitchFamily="34" charset="0"/>
              <a:buChar char="•"/>
            </a:pPr>
            <a:r>
              <a:rPr lang="en-GB" sz="1100"/>
              <a:t>include all business units</a:t>
            </a:r>
          </a:p>
          <a:p>
            <a:pPr marL="471488" lvl="1" indent="-128588">
              <a:buFont typeface="Arial" panose="020B0604020202020204" pitchFamily="34" charset="0"/>
              <a:buChar char="•"/>
            </a:pPr>
            <a:r>
              <a:rPr lang="en-GB" sz="1100"/>
              <a:t>include third parties</a:t>
            </a:r>
          </a:p>
          <a:p>
            <a:pPr marL="471488" lvl="1" indent="-128588">
              <a:buFont typeface="Arial" panose="020B0604020202020204" pitchFamily="34" charset="0"/>
              <a:buChar char="•"/>
            </a:pPr>
            <a:r>
              <a:rPr lang="en-GB" sz="1100"/>
              <a:t>be other stakeholder groups</a:t>
            </a:r>
          </a:p>
          <a:p>
            <a:pPr marL="182563" indent="-128588">
              <a:spcBef>
                <a:spcPts val="450"/>
              </a:spcBef>
              <a:buFont typeface="Courier New" panose="02070309020205020404" pitchFamily="49" charset="0"/>
              <a:buChar char="o"/>
            </a:pPr>
            <a:r>
              <a:rPr lang="en-GB" sz="1100"/>
              <a:t>The interpretation depends on the scope of the architecture effort.</a:t>
            </a:r>
          </a:p>
          <a:p>
            <a:pPr marL="182563" indent="-128588">
              <a:spcBef>
                <a:spcPts val="450"/>
              </a:spcBef>
              <a:buFont typeface="Courier New" panose="02070309020205020404" pitchFamily="49" charset="0"/>
              <a:buChar char="o"/>
            </a:pPr>
            <a:r>
              <a:rPr lang="en-GB" sz="1100"/>
              <a:t>This map is a key element of Business Architecture</a:t>
            </a:r>
          </a:p>
          <a:p>
            <a:pPr marL="182563" indent="-128588">
              <a:spcBef>
                <a:spcPts val="450"/>
              </a:spcBef>
              <a:buFont typeface="Courier New" panose="02070309020205020404" pitchFamily="49" charset="0"/>
              <a:buChar char="o"/>
            </a:pPr>
            <a:r>
              <a:rPr lang="en-GB" sz="1100"/>
              <a:t>The organization map identities the business units or third parties that possess</a:t>
            </a:r>
            <a:br>
              <a:rPr lang="en-GB" sz="1100"/>
            </a:br>
            <a:r>
              <a:rPr lang="en-GB" sz="1100"/>
              <a:t>or use those capabilities and which participate in the value streams:</a:t>
            </a:r>
          </a:p>
          <a:p>
            <a:pPr marL="471488" lvl="1" indent="-128588">
              <a:buFont typeface="Arial" panose="020B0604020202020204" pitchFamily="34" charset="0"/>
              <a:buChar char="•"/>
            </a:pPr>
            <a:r>
              <a:rPr lang="en-GB" sz="1100"/>
              <a:t>architecture effort</a:t>
            </a:r>
          </a:p>
          <a:p>
            <a:pPr marL="471488" lvl="1" indent="-128588">
              <a:buFont typeface="Arial" panose="020B0604020202020204" pitchFamily="34" charset="0"/>
              <a:buChar char="•"/>
            </a:pPr>
            <a:r>
              <a:rPr lang="en-GB" sz="1100"/>
              <a:t>who and when to talk </a:t>
            </a:r>
          </a:p>
          <a:p>
            <a:pPr marL="471488" lvl="1" indent="-128588">
              <a:buFont typeface="Arial" panose="020B0604020202020204" pitchFamily="34" charset="0"/>
              <a:buChar char="•"/>
            </a:pPr>
            <a:r>
              <a:rPr lang="en-GB" sz="1100"/>
              <a:t>how to measure the impact of decisions.</a:t>
            </a:r>
          </a:p>
        </p:txBody>
      </p:sp>
      <p:sp>
        <p:nvSpPr>
          <p:cNvPr id="7" name="TextBox 6">
            <a:extLst>
              <a:ext uri="{FF2B5EF4-FFF2-40B4-BE49-F238E27FC236}">
                <a16:creationId xmlns:a16="http://schemas.microsoft.com/office/drawing/2014/main" id="{B1F9F4FC-36EA-46C4-B077-4F3B97408B10}"/>
              </a:ext>
            </a:extLst>
          </p:cNvPr>
          <p:cNvSpPr txBox="1"/>
          <p:nvPr/>
        </p:nvSpPr>
        <p:spPr>
          <a:xfrm>
            <a:off x="4830681" y="4635854"/>
            <a:ext cx="2904294" cy="190437"/>
          </a:xfrm>
          <a:prstGeom prst="rect">
            <a:avLst/>
          </a:prstGeom>
          <a:noFill/>
        </p:spPr>
        <p:txBody>
          <a:bodyPr wrap="square">
            <a:spAutoFit/>
          </a:bodyPr>
          <a:lstStyle/>
          <a:p>
            <a:r>
              <a:rPr lang="en-GB" sz="788"/>
              <a:t>see - TOGAF® Series Guide: Organization Mapping</a:t>
            </a:r>
          </a:p>
        </p:txBody>
      </p:sp>
      <p:pic>
        <p:nvPicPr>
          <p:cNvPr id="9" name="Picture 8">
            <a:extLst>
              <a:ext uri="{FF2B5EF4-FFF2-40B4-BE49-F238E27FC236}">
                <a16:creationId xmlns:a16="http://schemas.microsoft.com/office/drawing/2014/main" id="{B2E78E9F-933B-4BFC-B183-72E3A00AE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1596" y="1163284"/>
            <a:ext cx="3564424" cy="2397849"/>
          </a:xfrm>
          <a:prstGeom prst="rect">
            <a:avLst/>
          </a:prstGeom>
        </p:spPr>
      </p:pic>
      <p:sp>
        <p:nvSpPr>
          <p:cNvPr id="13" name="TextBox 12">
            <a:extLst>
              <a:ext uri="{FF2B5EF4-FFF2-40B4-BE49-F238E27FC236}">
                <a16:creationId xmlns:a16="http://schemas.microsoft.com/office/drawing/2014/main" id="{010694F7-7442-4107-AA18-00FBB93793E1}"/>
              </a:ext>
            </a:extLst>
          </p:cNvPr>
          <p:cNvSpPr txBox="1"/>
          <p:nvPr/>
        </p:nvSpPr>
        <p:spPr>
          <a:xfrm>
            <a:off x="7429500" y="3605662"/>
            <a:ext cx="1141659" cy="138500"/>
          </a:xfrm>
          <a:prstGeom prst="rect">
            <a:avLst/>
          </a:prstGeom>
          <a:noFill/>
        </p:spPr>
        <p:txBody>
          <a:bodyPr wrap="none" rtlCol="0">
            <a:spAutoFit/>
          </a:bodyPr>
          <a:lstStyle/>
          <a:p>
            <a:pPr algn="l"/>
            <a:r>
              <a:rPr lang="en-GB" sz="450"/>
              <a:t>www.integrationtraining.co.uk</a:t>
            </a:r>
          </a:p>
        </p:txBody>
      </p:sp>
      <p:sp>
        <p:nvSpPr>
          <p:cNvPr id="3" name="TextBox 2">
            <a:extLst>
              <a:ext uri="{FF2B5EF4-FFF2-40B4-BE49-F238E27FC236}">
                <a16:creationId xmlns:a16="http://schemas.microsoft.com/office/drawing/2014/main" id="{EE9A44B6-0110-84CE-BA8B-538BD11D9BD9}"/>
              </a:ext>
            </a:extLst>
          </p:cNvPr>
          <p:cNvSpPr txBox="1"/>
          <p:nvPr/>
        </p:nvSpPr>
        <p:spPr>
          <a:xfrm>
            <a:off x="7561851" y="4855409"/>
            <a:ext cx="1140056" cy="261610"/>
          </a:xfrm>
          <a:prstGeom prst="rect">
            <a:avLst/>
          </a:prstGeom>
          <a:noFill/>
        </p:spPr>
        <p:txBody>
          <a:bodyPr wrap="none" rtlCol="0">
            <a:spAutoFit/>
          </a:bodyPr>
          <a:lstStyle/>
          <a:p>
            <a:pPr algn="l"/>
            <a:r>
              <a:rPr lang="en-GB" sz="1100">
                <a:solidFill>
                  <a:schemeClr val="bg1"/>
                </a:solidFill>
              </a:rPr>
              <a:t>Initially  MOD 15</a:t>
            </a:r>
          </a:p>
        </p:txBody>
      </p:sp>
      <p:sp>
        <p:nvSpPr>
          <p:cNvPr id="8" name="TextBox 7">
            <a:extLst>
              <a:ext uri="{FF2B5EF4-FFF2-40B4-BE49-F238E27FC236}">
                <a16:creationId xmlns:a16="http://schemas.microsoft.com/office/drawing/2014/main" id="{711456A1-86EA-245D-2E51-C88F6EEBC26E}"/>
              </a:ext>
            </a:extLst>
          </p:cNvPr>
          <p:cNvSpPr txBox="1"/>
          <p:nvPr/>
        </p:nvSpPr>
        <p:spPr>
          <a:xfrm>
            <a:off x="1092200" y="5454650"/>
            <a:ext cx="4830168" cy="261610"/>
          </a:xfrm>
          <a:prstGeom prst="rect">
            <a:avLst/>
          </a:prstGeom>
          <a:noFill/>
        </p:spPr>
        <p:txBody>
          <a:bodyPr wrap="none" rtlCol="0">
            <a:spAutoFit/>
          </a:bodyPr>
          <a:lstStyle/>
          <a:p>
            <a:pPr algn="l"/>
            <a:r>
              <a:rPr lang="en-GB" sz="1100" i="1">
                <a:solidFill>
                  <a:srgbClr val="FF0000"/>
                </a:solidFill>
              </a:rPr>
              <a:t>Moved to Phase B where it should be located or duplicated in Phase B so removed</a:t>
            </a:r>
          </a:p>
        </p:txBody>
      </p:sp>
    </p:spTree>
    <p:extLst>
      <p:ext uri="{BB962C8B-B14F-4D97-AF65-F5344CB8AC3E}">
        <p14:creationId xmlns:p14="http://schemas.microsoft.com/office/powerpoint/2010/main" val="3643894446"/>
      </p:ext>
    </p:extLst>
  </p:cSld>
  <p:clrMapOvr>
    <a:masterClrMapping/>
  </p:clrMapOvr>
</p:sld>
</file>

<file path=ppt/theme/theme1.xml><?xml version="1.0" encoding="utf-8"?>
<a:theme xmlns:a="http://schemas.openxmlformats.org/drawingml/2006/main" name="3_Office Theme">
  <a:themeElements>
    <a:clrScheme name="Custom 1">
      <a:dk1>
        <a:srgbClr val="002060"/>
      </a:dk1>
      <a:lt1>
        <a:sysClr val="window" lastClr="FFFFFF"/>
      </a:lt1>
      <a:dk2>
        <a:srgbClr val="00206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1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Custom 1">
      <a:dk1>
        <a:srgbClr val="002060"/>
      </a:dk1>
      <a:lt1>
        <a:sysClr val="window" lastClr="FFFFFF"/>
      </a:lt1>
      <a:dk2>
        <a:srgbClr val="00206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1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2ab6b40-2789-403e-83ba-7f24fa68c7f2">
      <Terms xmlns="http://schemas.microsoft.com/office/infopath/2007/PartnerControls"/>
    </lcf76f155ced4ddcb4097134ff3c332f>
    <TaxCatchAll xmlns="7df99015-7ef1-40d6-9a32-56d8aebec20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8726EEF894346BB5ADE364133CEED" ma:contentTypeVersion="17" ma:contentTypeDescription="Create a new document." ma:contentTypeScope="" ma:versionID="53a112e44b869aaa7057eb49f850c091">
  <xsd:schema xmlns:xsd="http://www.w3.org/2001/XMLSchema" xmlns:xs="http://www.w3.org/2001/XMLSchema" xmlns:p="http://schemas.microsoft.com/office/2006/metadata/properties" xmlns:ns2="12ab6b40-2789-403e-83ba-7f24fa68c7f2" xmlns:ns3="7df99015-7ef1-40d6-9a32-56d8aebec200" targetNamespace="http://schemas.microsoft.com/office/2006/metadata/properties" ma:root="true" ma:fieldsID="4238aaedd47fa492f7101ae60a5e742b" ns2:_="" ns3:_="">
    <xsd:import namespace="12ab6b40-2789-403e-83ba-7f24fa68c7f2"/>
    <xsd:import namespace="7df99015-7ef1-40d6-9a32-56d8aebec20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ab6b40-2789-403e-83ba-7f24fa68c7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055a9d1-cdd3-4450-b5af-138a02b05d0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f99015-7ef1-40d6-9a32-56d8aebec20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4c5861e-9cc1-45fc-842e-3573de9cdb25}" ma:internalName="TaxCatchAll" ma:showField="CatchAllData" ma:web="7df99015-7ef1-40d6-9a32-56d8aebec2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17CA7F-2C58-4A9A-ABF6-941671CA5FB0}">
  <ds:schemaRefs>
    <ds:schemaRef ds:uri="http://schemas.microsoft.com/sharepoint/v3/contenttype/forms"/>
  </ds:schemaRefs>
</ds:datastoreItem>
</file>

<file path=customXml/itemProps2.xml><?xml version="1.0" encoding="utf-8"?>
<ds:datastoreItem xmlns:ds="http://schemas.openxmlformats.org/officeDocument/2006/customXml" ds:itemID="{C25D5E6C-E84B-4BA3-BF54-8410136E551E}">
  <ds:schemaRefs>
    <ds:schemaRef ds:uri="12ab6b40-2789-403e-83ba-7f24fa68c7f2"/>
    <ds:schemaRef ds:uri="7df99015-7ef1-40d6-9a32-56d8aebec20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77D457D-0751-4586-940C-B124735C1A44}">
  <ds:schemaRefs>
    <ds:schemaRef ds:uri="12ab6b40-2789-403e-83ba-7f24fa68c7f2"/>
    <ds:schemaRef ds:uri="7df99015-7ef1-40d6-9a32-56d8aebec20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91753</Words>
  <Application>Microsoft Office PowerPoint</Application>
  <PresentationFormat>On-screen Show (16:9)</PresentationFormat>
  <Paragraphs>8754</Paragraphs>
  <Slides>237</Slides>
  <Notes>237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237</vt:i4>
      </vt:variant>
    </vt:vector>
  </HeadingPairs>
  <TitlesOfParts>
    <vt:vector size="244" baseType="lpstr">
      <vt:lpstr>Courier New</vt:lpstr>
      <vt:lpstr>Arial</vt:lpstr>
      <vt:lpstr>Vollkorn</vt:lpstr>
      <vt:lpstr>Calibri</vt:lpstr>
      <vt:lpstr>Wingdings</vt:lpstr>
      <vt:lpstr>3_Office Theme</vt:lpstr>
      <vt:lpstr>3_Office Theme</vt:lpstr>
      <vt:lpstr>PowerPoint Presentation</vt:lpstr>
      <vt:lpstr>Course Module Index</vt:lpstr>
      <vt:lpstr>The purpose of Enterprise Architecture – 01/02</vt:lpstr>
      <vt:lpstr>The purpose of Enterprise Architecture – 02/02</vt:lpstr>
      <vt:lpstr>What Enterprise Architecture looks like – 01/02</vt:lpstr>
      <vt:lpstr>What Enterprise Architecture looks like – 02/02</vt:lpstr>
      <vt:lpstr>What an Architecture Capability is – 01/02</vt:lpstr>
      <vt:lpstr>What an Architecture Capability is – 02/02</vt:lpstr>
      <vt:lpstr>The role of Architecture Governance - 01/02</vt:lpstr>
      <vt:lpstr>The role of Architecture Governance – 02/02</vt:lpstr>
      <vt:lpstr>Architecture Compliance - levels of conformance reviews</vt:lpstr>
      <vt:lpstr>Alignment to Organizational Objectives – 01/06</vt:lpstr>
      <vt:lpstr>Alignment to Organizational Objectives – 02/06</vt:lpstr>
      <vt:lpstr>Alignment to Organizational Objectives – 03/06</vt:lpstr>
      <vt:lpstr>Alignment to Organizational Objectives – 04/6</vt:lpstr>
      <vt:lpstr>Alignment to Organizational Objectives – 05/06</vt:lpstr>
      <vt:lpstr>Alignment to Organizational Objectives – 06/06</vt:lpstr>
      <vt:lpstr>Manage multiple architecture states – 01/02 </vt:lpstr>
      <vt:lpstr>Manage multiple architecture states – 02/02 </vt:lpstr>
      <vt:lpstr>Gap Analysis – 01/07</vt:lpstr>
      <vt:lpstr>Gap Analysis – 02/07</vt:lpstr>
      <vt:lpstr>Gap Analysis – 03/07</vt:lpstr>
      <vt:lpstr>Gap Analysis – 04/07</vt:lpstr>
      <vt:lpstr>Gap Analysis – 05/07</vt:lpstr>
      <vt:lpstr>Gap Analysis – 06/07</vt:lpstr>
      <vt:lpstr>Gap Analysis – 07/07</vt:lpstr>
      <vt:lpstr>Summary of Module 08</vt:lpstr>
      <vt:lpstr>End of Teaching Slides</vt:lpstr>
      <vt:lpstr>PowerPoint Presentation</vt:lpstr>
      <vt:lpstr>Course Module Index</vt:lpstr>
      <vt:lpstr>Security Stakeholders - Enterprise Security Architecture</vt:lpstr>
      <vt:lpstr>Security is a cross-cutting concern</vt:lpstr>
      <vt:lpstr>Security And Definition of Risk</vt:lpstr>
      <vt:lpstr>How the TOGAF Standard Supports the Digital Enterprise</vt:lpstr>
      <vt:lpstr>Role of the Enterprise Architect - Context I: Individual/Founder – 01/02</vt:lpstr>
      <vt:lpstr>Role of the Enterprise Architect - Context I: Individual/Founder – 02/02</vt:lpstr>
      <vt:lpstr>Role of the Enterprise Architect - Context II: Team</vt:lpstr>
      <vt:lpstr>Role of the Enterprise Architect - Context III: Team of Teams – 01/02</vt:lpstr>
      <vt:lpstr>Role of the Enterprise Architect - Context III: Team of Teams – 02/02</vt:lpstr>
      <vt:lpstr>Role of the Enterprise Architect - Context IV: Enduring Enterprise – 01/02</vt:lpstr>
      <vt:lpstr>Role of the Enterprise Architect - Context IV: Enduring Enterprise – 02/02</vt:lpstr>
      <vt:lpstr>How to Identify Stakeholders and Their Concerns – 01/03 </vt:lpstr>
      <vt:lpstr>How to Identify Stakeholders and Their Concerns – 02/03 </vt:lpstr>
      <vt:lpstr>How to Identify Stakeholders and Their Concerns – 03/03</vt:lpstr>
      <vt:lpstr>Use of Architecture Views</vt:lpstr>
      <vt:lpstr>Stakeholder Engagement and Requirements Management</vt:lpstr>
      <vt:lpstr>Trade-off to Support Architecture Development – 01/03</vt:lpstr>
      <vt:lpstr>Trade-off to Support Architecture Development - 02/03</vt:lpstr>
      <vt:lpstr>Trade-off to Support Architecture Development - 03/03</vt:lpstr>
      <vt:lpstr>Summary of Module 09</vt:lpstr>
      <vt:lpstr>End of Teaching Slides</vt:lpstr>
      <vt:lpstr>PowerPoint Presentation</vt:lpstr>
      <vt:lpstr>Course Module Index</vt:lpstr>
      <vt:lpstr>The ADM – 01/03</vt:lpstr>
      <vt:lpstr>The ADM – 02/03</vt:lpstr>
      <vt:lpstr>The ADM – 03/03</vt:lpstr>
      <vt:lpstr>Phase A - Architecture Vision – 01/14 </vt:lpstr>
      <vt:lpstr>Phase A - Architecture Vision – 02/14 </vt:lpstr>
      <vt:lpstr>Phase A - Architecture Vision – 03/14 </vt:lpstr>
      <vt:lpstr>Phase A - Architecture Vision – 04/14 </vt:lpstr>
      <vt:lpstr>Phase A - Architecture Vision – 05/14 </vt:lpstr>
      <vt:lpstr>Phase A - Architecture Vision – 06/14</vt:lpstr>
      <vt:lpstr>Phase A - Architecture Vision – 09/14</vt:lpstr>
      <vt:lpstr>Phase A - Architecture Vision – 10/14</vt:lpstr>
      <vt:lpstr>Phase A - Architecture Vision – 11/14</vt:lpstr>
      <vt:lpstr>Phase A - Architecture Vision – 13/14</vt:lpstr>
      <vt:lpstr>Phase A - Architecture Vision – 12/14</vt:lpstr>
      <vt:lpstr>Phase A - Architecture Vision – 14/14</vt:lpstr>
      <vt:lpstr>Summary of Module 10</vt:lpstr>
      <vt:lpstr>End of Teaching Slides</vt:lpstr>
      <vt:lpstr>PowerPoint Presentation</vt:lpstr>
      <vt:lpstr>Course Module Index</vt:lpstr>
      <vt:lpstr>Steps – All Domain Architecture Phases</vt:lpstr>
      <vt:lpstr>Risk and Security Considerations - Phase B – 01/03</vt:lpstr>
      <vt:lpstr>Risk and Security Considerations - Phase C – 02/03</vt:lpstr>
      <vt:lpstr>Risk and Security Considerations - Phase D – 03/03</vt:lpstr>
      <vt:lpstr>Business Principles – 01/02</vt:lpstr>
      <vt:lpstr>Business Goals – 01/02</vt:lpstr>
      <vt:lpstr>Business Drivers – 01/02</vt:lpstr>
      <vt:lpstr>Phase B – Business Architecture – 01/09</vt:lpstr>
      <vt:lpstr>Phase B – Business Architecture – 02/09</vt:lpstr>
      <vt:lpstr>Phase B – Business Architecture – 03/09</vt:lpstr>
      <vt:lpstr>Phase B – Business Architecture – 04/09</vt:lpstr>
      <vt:lpstr>Phase B – Business Architecture – 05/09</vt:lpstr>
      <vt:lpstr>Phase B – Business Architecture – 07/09</vt:lpstr>
      <vt:lpstr>Phase B – Business Architecture – 08/09</vt:lpstr>
      <vt:lpstr>Phase B – Business Architecture – 09/09</vt:lpstr>
      <vt:lpstr>Example Business Artifacts Describing Building Blocks</vt:lpstr>
      <vt:lpstr>The Business Scenario Technique – 01/04</vt:lpstr>
      <vt:lpstr>The Business Scenario Technique – 02/04</vt:lpstr>
      <vt:lpstr>The Business Scenario Technique – 03/04</vt:lpstr>
      <vt:lpstr>The Business Scenario Technique – 04/04</vt:lpstr>
      <vt:lpstr>Business Architecture Guidelines – Techniques  01/11</vt:lpstr>
      <vt:lpstr>Business Architecture Guidelines – Techniques  02/11</vt:lpstr>
      <vt:lpstr>Business Architecture Guidelines – Techniques  03/11</vt:lpstr>
      <vt:lpstr>Business Architecture Guidelines – Techniques  04/11</vt:lpstr>
      <vt:lpstr>Business Architecture Guidelines – Techniques  05/11</vt:lpstr>
      <vt:lpstr>Business Architecture Guidelines – Techniques  06/11</vt:lpstr>
      <vt:lpstr>Business Architecture Guidelines – Techniques  07/11</vt:lpstr>
      <vt:lpstr>Business Architecture Guidelines – Techniques  08/11</vt:lpstr>
      <vt:lpstr>Business Architecture Guidelines – Techniques  09/11</vt:lpstr>
      <vt:lpstr>Business Architecture Guidelines – Techniques  10/11</vt:lpstr>
      <vt:lpstr>Business Architecture Guidelines – Techniques  11/11</vt:lpstr>
      <vt:lpstr>Phase B – Business Architecture – 01/02</vt:lpstr>
      <vt:lpstr>Phase B – Business Architecture – 02/02</vt:lpstr>
      <vt:lpstr>Phase C – Information Systems Architecture – 01/12</vt:lpstr>
      <vt:lpstr>Phase C – Information Systems Architecture – 02/12</vt:lpstr>
      <vt:lpstr>Phase C – Information Systems Architecture – 03/12</vt:lpstr>
      <vt:lpstr>Phase C – Information Systems Architecture – 04/12</vt:lpstr>
      <vt:lpstr>Phase C – Information Systems Architecture – 05/12</vt:lpstr>
      <vt:lpstr>Phase C – Information Systems Architecture – 06/12</vt:lpstr>
      <vt:lpstr>Phase C – Information Systems Architecture – Data Architecture 07/12</vt:lpstr>
      <vt:lpstr>Phase C – Information Systems Architecture – Application Architecture - 08/12</vt:lpstr>
      <vt:lpstr>Phase C – Information Systems Architecture – 10/12</vt:lpstr>
      <vt:lpstr>Phase C – Information Systems Architecture – 11/12</vt:lpstr>
      <vt:lpstr>Phase C – Information Systems Architecture – 12/12</vt:lpstr>
      <vt:lpstr>Example Application and Data Artifacts</vt:lpstr>
      <vt:lpstr>Phase D – Technology Architecture – 01/09</vt:lpstr>
      <vt:lpstr>Phase D – Technology Architecture – 02/09</vt:lpstr>
      <vt:lpstr>Phase D – Technology Architecture – 03/09</vt:lpstr>
      <vt:lpstr>Phase D – Technology Architecture – 04/09</vt:lpstr>
      <vt:lpstr>Phase D – Technology Architecture – 05/09</vt:lpstr>
      <vt:lpstr>Phase D – Technology Architecture – 06/09</vt:lpstr>
      <vt:lpstr>Phase D – Technology Architecture – 09/09</vt:lpstr>
      <vt:lpstr>Example Technology Artifacts Describing Building Blocks</vt:lpstr>
      <vt:lpstr>Architecture Development 02/03</vt:lpstr>
      <vt:lpstr>Summary of Module 11</vt:lpstr>
      <vt:lpstr>End of Teaching Slides</vt:lpstr>
      <vt:lpstr>Module Title</vt:lpstr>
      <vt:lpstr>Course Module Index</vt:lpstr>
      <vt:lpstr>The Realization Phases</vt:lpstr>
      <vt:lpstr>Risk and Security Considerations – 01/03</vt:lpstr>
      <vt:lpstr>Risk and Security Considerations – 02/03</vt:lpstr>
      <vt:lpstr>Risk and Security Considerations – 03/03</vt:lpstr>
      <vt:lpstr>Phase E – Opportunities and Solutions – 01/13</vt:lpstr>
      <vt:lpstr>Phase E – Opportunities and Solutions – 02/13</vt:lpstr>
      <vt:lpstr>Phase E – Opportunities and Solutions – 03/13</vt:lpstr>
      <vt:lpstr>Phase E – Opportunities and Solutions – 04/13</vt:lpstr>
      <vt:lpstr>Phase E – Opportunities and Solutions – 05/13</vt:lpstr>
      <vt:lpstr>Gap Analysis Phase E - 01/04</vt:lpstr>
      <vt:lpstr>Gap Analysis Phase E - 02/04</vt:lpstr>
      <vt:lpstr>Gap Analysis Phase E - 03/04</vt:lpstr>
      <vt:lpstr>Gap Analysis Phase E - 04/04</vt:lpstr>
      <vt:lpstr>Phase E – Opportunities and Solutions – 08/13</vt:lpstr>
      <vt:lpstr>Phase E – Opportunities and Solutions – 09/13</vt:lpstr>
      <vt:lpstr>Phase E – Opportunities and Solutions – 13/13</vt:lpstr>
      <vt:lpstr>Phase F – Migration Planning – 01/11</vt:lpstr>
      <vt:lpstr>Phase F – Migration Planning – 02/11</vt:lpstr>
      <vt:lpstr>Phase F – Migration Planning – 03/11</vt:lpstr>
      <vt:lpstr>Gap Analysis Phase F - 01/01</vt:lpstr>
      <vt:lpstr>Phase F – Migration Planning – 07/11</vt:lpstr>
      <vt:lpstr>Phase F – Migration Planning – 05/11</vt:lpstr>
      <vt:lpstr>Phase F – Migration Planning – 06/11</vt:lpstr>
      <vt:lpstr>Phase F – Migration Planning – 08/11</vt:lpstr>
      <vt:lpstr>Phase F – Migration Planning – 09/11</vt:lpstr>
      <vt:lpstr>Phase F – Migration Planning – 10/11</vt:lpstr>
      <vt:lpstr>Phase F – Migration Planning – 11/11</vt:lpstr>
      <vt:lpstr>Phase F – Migration Planning – 01/03</vt:lpstr>
      <vt:lpstr>Phase F – Migration Planning – 02/03</vt:lpstr>
      <vt:lpstr>Phase F – Migration Planning – 03/03</vt:lpstr>
      <vt:lpstr>Phase G – Implementation Governance – 01/18</vt:lpstr>
      <vt:lpstr>Phase G – Implementation Governance – 02/18</vt:lpstr>
      <vt:lpstr>Phase G – Implementation Governance – 03/18</vt:lpstr>
      <vt:lpstr>Phase G – Implementation Governance – 04/18</vt:lpstr>
      <vt:lpstr>Phase G – Implementation Governance – 05/18</vt:lpstr>
      <vt:lpstr>Phase G – Implementation Governance – 06/18</vt:lpstr>
      <vt:lpstr>Phase G – Implementation Governance – 08/18</vt:lpstr>
      <vt:lpstr>Phase G – Implementation Governance – 09/18</vt:lpstr>
      <vt:lpstr>Phase G – Implementation Governance – 12/18</vt:lpstr>
      <vt:lpstr>Phase G – Implementation Governance – 13/18</vt:lpstr>
      <vt:lpstr>Phase G – Implementation Governance – 15/18</vt:lpstr>
      <vt:lpstr>Phase G – Implementation Governance – 14/18</vt:lpstr>
      <vt:lpstr>Phase G – Implementation Governance – 16/18</vt:lpstr>
      <vt:lpstr>Phase G – Implementation Governance – 17/18</vt:lpstr>
      <vt:lpstr>Phase G – Implementation Governance – 18/18</vt:lpstr>
      <vt:lpstr>Phase G – Implementation Governance – 10/18</vt:lpstr>
      <vt:lpstr>Phase G – Implementation Governance – 11/18</vt:lpstr>
      <vt:lpstr>Phase G – Implementation Governance End Point Assessment </vt:lpstr>
      <vt:lpstr>Phase G – Implementation Governance Summary</vt:lpstr>
      <vt:lpstr>Summary of Module 12</vt:lpstr>
      <vt:lpstr>End of Teaching Slides</vt:lpstr>
      <vt:lpstr>PowerPoint Presentation</vt:lpstr>
      <vt:lpstr>Course Module Index</vt:lpstr>
      <vt:lpstr>Phase H – Architecture Change Management – 01/11 </vt:lpstr>
      <vt:lpstr>Phase H – Architecture Change Management – 02/11</vt:lpstr>
      <vt:lpstr>Phase H – Architecture Change Management – 03/11</vt:lpstr>
      <vt:lpstr>Phase H – Architecture Change Management – 04/11</vt:lpstr>
      <vt:lpstr>Phase H – Architecture Change Management – 05/11 </vt:lpstr>
      <vt:lpstr>Phase H – Architecture Change Management – 06/11 </vt:lpstr>
      <vt:lpstr>Phase H – Architecture Change Management – 08/11</vt:lpstr>
      <vt:lpstr>Phase H – Architecture Change Management – 09/11 </vt:lpstr>
      <vt:lpstr>Phase H – Architecture Change Management – 11/11</vt:lpstr>
      <vt:lpstr>Summary of Module 13</vt:lpstr>
      <vt:lpstr>End of Teaching Slides</vt:lpstr>
      <vt:lpstr>PowerPoint Presentation</vt:lpstr>
      <vt:lpstr>Course Module Index</vt:lpstr>
      <vt:lpstr>Requirements Management – 01/10</vt:lpstr>
      <vt:lpstr>Requirements Management – 02/10</vt:lpstr>
      <vt:lpstr>Requirements Management – 03/10</vt:lpstr>
      <vt:lpstr>Requirements Management – 05/10</vt:lpstr>
      <vt:lpstr>Requirements Management – 06/10</vt:lpstr>
      <vt:lpstr>Requirements Management – 07/10</vt:lpstr>
      <vt:lpstr>Requirements Management – 08/10</vt:lpstr>
      <vt:lpstr>Requirements Management – 09/10</vt:lpstr>
      <vt:lpstr>Requirements Management – 10/10</vt:lpstr>
      <vt:lpstr>Summary of Module 14</vt:lpstr>
      <vt:lpstr>End of Teaching Slides</vt:lpstr>
      <vt:lpstr>PowerPoint Presentation</vt:lpstr>
      <vt:lpstr>Course Module Index</vt:lpstr>
      <vt:lpstr>The Open Group TOGAF Library – 01/06</vt:lpstr>
      <vt:lpstr>The Open Group TOGAF Library – 02/06</vt:lpstr>
      <vt:lpstr>The Open Group TOGAF Library – 03/06</vt:lpstr>
      <vt:lpstr>The Open Group TOGAF Library – 04/06</vt:lpstr>
      <vt:lpstr>The Open Group TOGAF Library – 05/06</vt:lpstr>
      <vt:lpstr>The Open Group TOGAF Library – 06/06</vt:lpstr>
      <vt:lpstr>Compliance Assessments – 01/03</vt:lpstr>
      <vt:lpstr>Compliance Assessments – 02/03</vt:lpstr>
      <vt:lpstr>Compliance Assessments – 03/03</vt:lpstr>
      <vt:lpstr>Repository Structure – 01/08</vt:lpstr>
      <vt:lpstr>Repository Structure – 02/08</vt:lpstr>
      <vt:lpstr>Repository Structure – 03/08</vt:lpstr>
      <vt:lpstr>Repository Structure – 04/08</vt:lpstr>
      <vt:lpstr>Repository Structure – 05/08</vt:lpstr>
      <vt:lpstr>Repository Structure – 06/08</vt:lpstr>
      <vt:lpstr>Repository Structure – 07/08</vt:lpstr>
      <vt:lpstr>Repository Structure – 08/08</vt:lpstr>
      <vt:lpstr>Architecture Levels – 01/07 </vt:lpstr>
      <vt:lpstr>Architecture Levels – 02/07 </vt:lpstr>
      <vt:lpstr>Architecture Levels – 03/07</vt:lpstr>
      <vt:lpstr>Architecture Levels – 04/07</vt:lpstr>
      <vt:lpstr>Architecture Levels – 05/07</vt:lpstr>
      <vt:lpstr>Architecture Levels – 06/07</vt:lpstr>
      <vt:lpstr>Architecture Levels – 07/07</vt:lpstr>
      <vt:lpstr>Architecture Building Blocks – 01/02</vt:lpstr>
      <vt:lpstr>Architecture Building Blocks – 02/02</vt:lpstr>
      <vt:lpstr>Summary of Module 15</vt:lpstr>
      <vt:lpstr>End of Teaching Slides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DG</dc:creator>
  <cp:lastModifiedBy>Michael Anniss</cp:lastModifiedBy>
  <cp:revision>1</cp:revision>
  <cp:lastPrinted>2022-12-12T15:24:21Z</cp:lastPrinted>
  <dcterms:created xsi:type="dcterms:W3CDTF">2021-10-31T18:51:29Z</dcterms:created>
  <dcterms:modified xsi:type="dcterms:W3CDTF">2026-07-16T10:50:50Z</dcterms:modified>
  <cp:category>TOGAF</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0x0101007038726EEF894346BB5ADE364133CEED</vt:lpwstr>
  </property>
  <property fmtid="{D5CDD505-2E9C-101B-9397-08002B2CF9AE}" pid="3" name="MediaServiceImageTags">
    <vt:lpwstr/>
  </property>
</Properties>
</file>